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39"/>
  </p:notesMasterIdLst>
  <p:handoutMasterIdLst>
    <p:handoutMasterId r:id="rId40"/>
  </p:handoutMasterIdLst>
  <p:sldIdLst>
    <p:sldId id="256" r:id="rId2"/>
    <p:sldId id="295" r:id="rId3"/>
    <p:sldId id="346" r:id="rId4"/>
    <p:sldId id="347" r:id="rId5"/>
    <p:sldId id="345" r:id="rId6"/>
    <p:sldId id="348"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 id="370" r:id="rId29"/>
    <p:sldId id="371" r:id="rId30"/>
    <p:sldId id="372" r:id="rId31"/>
    <p:sldId id="373" r:id="rId32"/>
    <p:sldId id="375" r:id="rId33"/>
    <p:sldId id="374" r:id="rId34"/>
    <p:sldId id="376" r:id="rId35"/>
    <p:sldId id="377" r:id="rId36"/>
    <p:sldId id="378" r:id="rId37"/>
    <p:sldId id="344" r:id="rId3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18"/>
  </p:normalViewPr>
  <p:slideViewPr>
    <p:cSldViewPr snapToGrid="0" snapToObjects="1">
      <p:cViewPr varScale="1">
        <p:scale>
          <a:sx n="89" d="100"/>
          <a:sy n="89" d="100"/>
        </p:scale>
        <p:origin x="1648" y="16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10/23/17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10/23/17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smtClean="0"/>
              <a:t>23/08/2017</a:t>
            </a:r>
            <a:endParaRPr lang="en-US" dirty="0" smtClean="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Lecture 1: Course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smtClean="0"/>
              <a:t>23/08/2017</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algn="ctr" eaLnBrk="1" hangingPunct="1"/>
            <a:r>
              <a:rPr lang="en-US" dirty="0" smtClean="0"/>
              <a:t>Object-Oriented Programming with Java</a:t>
            </a:r>
          </a:p>
        </p:txBody>
      </p:sp>
      <p:sp>
        <p:nvSpPr>
          <p:cNvPr id="3" name="Subtitle 2"/>
          <p:cNvSpPr>
            <a:spLocks noGrp="1"/>
          </p:cNvSpPr>
          <p:nvPr>
            <p:ph type="subTitle" idx="1"/>
          </p:nvPr>
        </p:nvSpPr>
        <p:spPr>
          <a:xfrm>
            <a:off x="1371600" y="3886200"/>
            <a:ext cx="6400800" cy="1936708"/>
          </a:xfrm>
        </p:spPr>
        <p:txBody>
          <a:bodyPr/>
          <a:lstStyle/>
          <a:p>
            <a:pPr algn="l" eaLnBrk="1" fontAlgn="auto" hangingPunct="1">
              <a:spcAft>
                <a:spcPts val="0"/>
              </a:spcAft>
              <a:buFont typeface="Arial"/>
              <a:buNone/>
              <a:defRPr/>
            </a:pPr>
            <a:r>
              <a:rPr lang="en-US" dirty="0" smtClean="0">
                <a:ea typeface="+mn-ea"/>
                <a:cs typeface="+mn-cs"/>
              </a:rPr>
              <a:t>Mr. Than Quang Minh</a:t>
            </a:r>
          </a:p>
          <a:p>
            <a:pPr algn="l" eaLnBrk="1" fontAlgn="auto" hangingPunct="1">
              <a:spcAft>
                <a:spcPts val="0"/>
              </a:spcAft>
              <a:buFont typeface="Arial"/>
              <a:buNone/>
              <a:defRPr/>
            </a:pPr>
            <a:r>
              <a:rPr lang="en-US" dirty="0" err="1" smtClean="0">
                <a:ea typeface="+mn-ea"/>
                <a:cs typeface="+mn-cs"/>
              </a:rPr>
              <a:t>thanqminh.com</a:t>
            </a:r>
            <a:endParaRPr lang="en-US" dirty="0" smtClean="0">
              <a:ea typeface="+mn-ea"/>
              <a:cs typeface="+mn-cs"/>
            </a:endParaRPr>
          </a:p>
          <a:p>
            <a:pPr algn="l" eaLnBrk="1" fontAlgn="auto" hangingPunct="1">
              <a:spcAft>
                <a:spcPts val="0"/>
              </a:spcAft>
              <a:buFont typeface="Arial"/>
              <a:buNone/>
              <a:defRPr/>
            </a:pPr>
            <a:r>
              <a:rPr lang="en-US" dirty="0" smtClean="0">
                <a:ea typeface="+mn-ea"/>
                <a:cs typeface="+mn-cs"/>
              </a:rPr>
              <a:t>Course URL: /courses/</a:t>
            </a:r>
            <a:r>
              <a:rPr lang="en-US" dirty="0" err="1" smtClean="0">
                <a:ea typeface="+mn-ea"/>
                <a:cs typeface="+mn-cs"/>
              </a:rPr>
              <a:t>oopjava</a:t>
            </a:r>
            <a:endParaRPr lang="en-US" dirty="0" smtClean="0">
              <a:ea typeface="+mn-ea"/>
              <a:cs typeface="+mn-cs"/>
            </a:endParaRPr>
          </a:p>
        </p:txBody>
      </p:sp>
      <p:sp>
        <p:nvSpPr>
          <p:cNvPr id="2" name="Footer Placeholder 1"/>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Watching a movie (the hard way)</a:t>
            </a:r>
          </a:p>
        </p:txBody>
      </p:sp>
      <p:sp>
        <p:nvSpPr>
          <p:cNvPr id="3" name="Content Placeholder 2"/>
          <p:cNvSpPr>
            <a:spLocks noGrp="1"/>
          </p:cNvSpPr>
          <p:nvPr>
            <p:ph idx="1"/>
          </p:nvPr>
        </p:nvSpPr>
        <p:spPr>
          <a:xfrm>
            <a:off x="457200" y="1600200"/>
            <a:ext cx="8643472" cy="4525963"/>
          </a:xfrm>
        </p:spPr>
        <p:txBody>
          <a:bodyPr numCol="2"/>
          <a:lstStyle/>
          <a:p>
            <a:pPr marL="457200" indent="-457200">
              <a:buFont typeface="+mj-lt"/>
              <a:buAutoNum type="arabicPeriod"/>
            </a:pPr>
            <a:r>
              <a:rPr lang="en-US" sz="1800" dirty="0"/>
              <a:t>Turn on the popcorn popper </a:t>
            </a:r>
            <a:endParaRPr lang="en-US" sz="1800" dirty="0" smtClean="0"/>
          </a:p>
          <a:p>
            <a:pPr marL="457200" indent="-457200">
              <a:buFont typeface="+mj-lt"/>
              <a:buAutoNum type="arabicPeriod"/>
            </a:pPr>
            <a:r>
              <a:rPr lang="en-US" sz="1800" dirty="0" smtClean="0"/>
              <a:t>Start </a:t>
            </a:r>
            <a:r>
              <a:rPr lang="en-US" sz="1800" dirty="0"/>
              <a:t>the popper </a:t>
            </a:r>
            <a:r>
              <a:rPr lang="en-US" sz="1800" dirty="0" smtClean="0"/>
              <a:t>popping</a:t>
            </a:r>
          </a:p>
          <a:p>
            <a:pPr marL="457200" indent="-457200">
              <a:buFont typeface="+mj-lt"/>
              <a:buAutoNum type="arabicPeriod"/>
            </a:pPr>
            <a:r>
              <a:rPr lang="en-US" sz="1800" dirty="0" smtClean="0"/>
              <a:t> </a:t>
            </a:r>
            <a:r>
              <a:rPr lang="en-US" sz="1800" dirty="0"/>
              <a:t>Dim the lights </a:t>
            </a:r>
            <a:endParaRPr lang="en-US" sz="1800" dirty="0" smtClean="0"/>
          </a:p>
          <a:p>
            <a:pPr marL="457200" indent="-457200">
              <a:buFont typeface="+mj-lt"/>
              <a:buAutoNum type="arabicPeriod"/>
            </a:pPr>
            <a:r>
              <a:rPr lang="en-US" sz="1800" dirty="0" smtClean="0"/>
              <a:t>Put </a:t>
            </a:r>
            <a:r>
              <a:rPr lang="en-US" sz="1800" dirty="0"/>
              <a:t>the screen down </a:t>
            </a:r>
            <a:endParaRPr lang="en-US" sz="1800" dirty="0" smtClean="0"/>
          </a:p>
          <a:p>
            <a:pPr marL="457200" indent="-457200">
              <a:buFont typeface="+mj-lt"/>
              <a:buAutoNum type="arabicPeriod"/>
            </a:pPr>
            <a:r>
              <a:rPr lang="en-US" sz="1800" dirty="0" smtClean="0"/>
              <a:t>Turn </a:t>
            </a:r>
            <a:r>
              <a:rPr lang="en-US" sz="1800" dirty="0"/>
              <a:t>the projector on </a:t>
            </a:r>
          </a:p>
          <a:p>
            <a:pPr marL="457200" indent="-457200">
              <a:buFont typeface="+mj-lt"/>
              <a:buAutoNum type="arabicPeriod"/>
            </a:pPr>
            <a:r>
              <a:rPr lang="en-US" sz="1800" dirty="0"/>
              <a:t>Set the projector input to DVD</a:t>
            </a:r>
          </a:p>
          <a:p>
            <a:pPr marL="457200" indent="-457200">
              <a:buFont typeface="+mj-lt"/>
              <a:buAutoNum type="arabicPeriod"/>
            </a:pPr>
            <a:r>
              <a:rPr lang="en-US" sz="1800" dirty="0"/>
              <a:t>Put the projector on wide-screen mode </a:t>
            </a:r>
            <a:endParaRPr lang="en-US" sz="1800" dirty="0" smtClean="0"/>
          </a:p>
          <a:p>
            <a:pPr marL="457200" indent="-457200">
              <a:buFont typeface="+mj-lt"/>
              <a:buAutoNum type="arabicPeriod"/>
            </a:pPr>
            <a:r>
              <a:rPr lang="en-US" sz="1800" dirty="0" smtClean="0"/>
              <a:t>Turn </a:t>
            </a:r>
            <a:r>
              <a:rPr lang="en-US" sz="1800" dirty="0"/>
              <a:t>the sound amplifier on </a:t>
            </a:r>
            <a:endParaRPr lang="en-US" sz="1800" dirty="0" smtClean="0"/>
          </a:p>
          <a:p>
            <a:pPr marL="457200" indent="-457200">
              <a:buFont typeface="+mj-lt"/>
              <a:buAutoNum type="arabicPeriod"/>
            </a:pPr>
            <a:r>
              <a:rPr lang="en-US" sz="1800" dirty="0" smtClean="0"/>
              <a:t>Set </a:t>
            </a:r>
            <a:r>
              <a:rPr lang="en-US" sz="1800" dirty="0"/>
              <a:t>the amplifier to DVD input </a:t>
            </a:r>
            <a:endParaRPr lang="en-US" sz="1800" dirty="0" smtClean="0"/>
          </a:p>
          <a:p>
            <a:pPr marL="457200" indent="-457200">
              <a:buFont typeface="+mj-lt"/>
              <a:buAutoNum type="arabicPeriod"/>
            </a:pPr>
            <a:r>
              <a:rPr lang="en-US" sz="1800" dirty="0" smtClean="0"/>
              <a:t>Set </a:t>
            </a:r>
            <a:r>
              <a:rPr lang="en-US" sz="1800" dirty="0"/>
              <a:t>the amplifier to surround sound </a:t>
            </a:r>
            <a:endParaRPr lang="en-US" sz="1800" dirty="0" smtClean="0"/>
          </a:p>
          <a:p>
            <a:pPr marL="457200" indent="-457200">
              <a:buFont typeface="+mj-lt"/>
              <a:buAutoNum type="arabicPeriod"/>
            </a:pPr>
            <a:r>
              <a:rPr lang="en-US" sz="1800" dirty="0" smtClean="0"/>
              <a:t>Set </a:t>
            </a:r>
            <a:r>
              <a:rPr lang="en-US" sz="1800" dirty="0"/>
              <a:t>the amplifier volume to medium </a:t>
            </a:r>
            <a:endParaRPr lang="en-US" sz="1800" dirty="0" smtClean="0"/>
          </a:p>
          <a:p>
            <a:pPr marL="457200" indent="-457200">
              <a:buFont typeface="+mj-lt"/>
              <a:buAutoNum type="arabicPeriod"/>
            </a:pPr>
            <a:r>
              <a:rPr lang="en-US" sz="1800" dirty="0" smtClean="0"/>
              <a:t>Turn </a:t>
            </a:r>
            <a:r>
              <a:rPr lang="en-US" sz="1800" dirty="0"/>
              <a:t>the DVD Player on </a:t>
            </a:r>
            <a:endParaRPr lang="en-US" sz="1800" dirty="0" smtClean="0"/>
          </a:p>
          <a:p>
            <a:pPr marL="457200" indent="-457200">
              <a:buFont typeface="+mj-lt"/>
              <a:buAutoNum type="arabicPeriod"/>
            </a:pPr>
            <a:r>
              <a:rPr lang="en-US" sz="1800" dirty="0" smtClean="0"/>
              <a:t>Start </a:t>
            </a:r>
            <a:r>
              <a:rPr lang="en-US" sz="1800" dirty="0"/>
              <a:t>the DVD Player playing</a:t>
            </a:r>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10</a:t>
            </a:fld>
            <a:endParaRPr lang="en-US" dirty="0"/>
          </a:p>
        </p:txBody>
      </p:sp>
      <p:pic>
        <p:nvPicPr>
          <p:cNvPr id="7" name="Picture 6"/>
          <p:cNvPicPr>
            <a:picLocks noChangeAspect="1"/>
          </p:cNvPicPr>
          <p:nvPr/>
        </p:nvPicPr>
        <p:blipFill>
          <a:blip r:embed="rId2"/>
          <a:stretch>
            <a:fillRect/>
          </a:stretch>
        </p:blipFill>
        <p:spPr>
          <a:xfrm>
            <a:off x="4779226" y="3060779"/>
            <a:ext cx="4364774" cy="3065384"/>
          </a:xfrm>
          <a:prstGeom prst="rect">
            <a:avLst/>
          </a:prstGeom>
        </p:spPr>
      </p:pic>
    </p:spTree>
    <p:extLst>
      <p:ext uri="{BB962C8B-B14F-4D97-AF65-F5344CB8AC3E}">
        <p14:creationId xmlns:p14="http://schemas.microsoft.com/office/powerpoint/2010/main" val="3420245660"/>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Content Placeholder 6"/>
          <p:cNvPicPr>
            <a:picLocks noGrp="1" noChangeAspect="1"/>
          </p:cNvPicPr>
          <p:nvPr>
            <p:ph idx="1"/>
          </p:nvPr>
        </p:nvPicPr>
        <p:blipFill>
          <a:blip r:embed="rId2"/>
          <a:srcRect t="14258" b="14258"/>
          <a:stretch>
            <a:fillRect/>
          </a:stretch>
        </p:blipFill>
        <p:spPr>
          <a:xfrm>
            <a:off x="123479" y="274638"/>
            <a:ext cx="8731670" cy="6234949"/>
          </a:xfrm>
        </p:spPr>
      </p:pic>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11</a:t>
            </a:fld>
            <a:endParaRPr lang="en-US"/>
          </a:p>
        </p:txBody>
      </p:sp>
    </p:spTree>
    <p:extLst>
      <p:ext uri="{BB962C8B-B14F-4D97-AF65-F5344CB8AC3E}">
        <p14:creationId xmlns:p14="http://schemas.microsoft.com/office/powerpoint/2010/main" val="3378534080"/>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the simplified interface</a:t>
            </a:r>
          </a:p>
        </p:txBody>
      </p:sp>
      <p:sp>
        <p:nvSpPr>
          <p:cNvPr id="3" name="Content Placeholder 2"/>
          <p:cNvSpPr>
            <a:spLocks noGrp="1"/>
          </p:cNvSpPr>
          <p:nvPr>
            <p:ph idx="1"/>
          </p:nvPr>
        </p:nvSpPr>
        <p:spPr>
          <a:xfrm>
            <a:off x="457200" y="1600199"/>
            <a:ext cx="8229600" cy="5121275"/>
          </a:xfrm>
        </p:spPr>
        <p:txBody>
          <a:bodyPr numCol="2"/>
          <a:lstStyle/>
          <a:p>
            <a:pPr marL="0" indent="0">
              <a:buNone/>
            </a:pPr>
            <a:r>
              <a:rPr lang="en-US" sz="2000" dirty="0"/>
              <a:t>public void </a:t>
            </a:r>
            <a:r>
              <a:rPr lang="en-US" sz="2000" dirty="0" err="1" smtClean="0"/>
              <a:t>watchMovie</a:t>
            </a:r>
            <a:r>
              <a:rPr lang="en-US" sz="2000" dirty="0" smtClean="0"/>
              <a:t> (</a:t>
            </a:r>
            <a:r>
              <a:rPr lang="en-US" sz="2000" dirty="0"/>
              <a:t>String movie) { </a:t>
            </a:r>
            <a:endParaRPr lang="en-US" sz="2000" dirty="0" smtClean="0"/>
          </a:p>
          <a:p>
            <a:pPr marL="0" indent="0">
              <a:buNone/>
            </a:pPr>
            <a:r>
              <a:rPr lang="en-US" sz="2000" dirty="0" err="1" smtClean="0"/>
              <a:t>System.out.println</a:t>
            </a:r>
            <a:r>
              <a:rPr lang="en-US" sz="2000" dirty="0"/>
              <a:t>(“Get ready to watch a movie...”); </a:t>
            </a:r>
            <a:endParaRPr lang="en-US" sz="2000" dirty="0" smtClean="0"/>
          </a:p>
          <a:p>
            <a:pPr marL="0" indent="0">
              <a:buNone/>
            </a:pPr>
            <a:r>
              <a:rPr lang="en-US" sz="2000" dirty="0" err="1" smtClean="0"/>
              <a:t>popper.on</a:t>
            </a:r>
            <a:r>
              <a:rPr lang="en-US" sz="2000" dirty="0"/>
              <a:t>(); </a:t>
            </a:r>
            <a:endParaRPr lang="en-US" sz="2000" dirty="0" smtClean="0"/>
          </a:p>
          <a:p>
            <a:pPr marL="0" indent="0">
              <a:buNone/>
            </a:pPr>
            <a:r>
              <a:rPr lang="en-US" sz="2000" dirty="0" err="1" smtClean="0"/>
              <a:t>popper.pop</a:t>
            </a:r>
            <a:r>
              <a:rPr lang="en-US" sz="2000" dirty="0"/>
              <a:t>(); </a:t>
            </a:r>
            <a:endParaRPr lang="en-US" sz="2000" dirty="0" smtClean="0"/>
          </a:p>
          <a:p>
            <a:pPr marL="0" indent="0">
              <a:buNone/>
            </a:pPr>
            <a:r>
              <a:rPr lang="en-US" sz="2000" dirty="0" err="1" smtClean="0"/>
              <a:t>lights.dim</a:t>
            </a:r>
            <a:r>
              <a:rPr lang="en-US" sz="2000" dirty="0"/>
              <a:t>(10); </a:t>
            </a:r>
            <a:endParaRPr lang="en-US" sz="2000" dirty="0" smtClean="0"/>
          </a:p>
          <a:p>
            <a:pPr marL="0" indent="0">
              <a:buNone/>
            </a:pPr>
            <a:r>
              <a:rPr lang="en-US" sz="2000" dirty="0" err="1" smtClean="0"/>
              <a:t>screen.down</a:t>
            </a:r>
            <a:r>
              <a:rPr lang="en-US" sz="2000" dirty="0"/>
              <a:t>(); </a:t>
            </a:r>
            <a:endParaRPr lang="en-US" sz="2000" dirty="0" smtClean="0"/>
          </a:p>
          <a:p>
            <a:pPr marL="0" indent="0">
              <a:buNone/>
            </a:pPr>
            <a:r>
              <a:rPr lang="en-US" sz="2000" dirty="0" err="1" smtClean="0"/>
              <a:t>projector.on</a:t>
            </a:r>
            <a:r>
              <a:rPr lang="en-US" sz="2000" dirty="0"/>
              <a:t>(); </a:t>
            </a:r>
            <a:r>
              <a:rPr lang="en-US" sz="2000" dirty="0" err="1"/>
              <a:t>projector.wideScreenMode</a:t>
            </a:r>
            <a:r>
              <a:rPr lang="en-US" sz="2000" dirty="0"/>
              <a:t>(); </a:t>
            </a:r>
            <a:r>
              <a:rPr lang="en-US" sz="2000" dirty="0" err="1"/>
              <a:t>amp.on</a:t>
            </a:r>
            <a:r>
              <a:rPr lang="en-US" sz="2000" dirty="0"/>
              <a:t>(); </a:t>
            </a:r>
            <a:endParaRPr lang="en-US" sz="2000" dirty="0" smtClean="0"/>
          </a:p>
          <a:p>
            <a:pPr marL="0" indent="0">
              <a:buNone/>
            </a:pPr>
            <a:r>
              <a:rPr lang="en-US" sz="2000" dirty="0" err="1" smtClean="0"/>
              <a:t>amp.setDvd</a:t>
            </a:r>
            <a:r>
              <a:rPr lang="en-US" sz="2000" dirty="0"/>
              <a:t>(</a:t>
            </a:r>
            <a:r>
              <a:rPr lang="en-US" sz="2000" dirty="0" err="1"/>
              <a:t>dvd</a:t>
            </a:r>
            <a:r>
              <a:rPr lang="en-US" sz="2000" dirty="0"/>
              <a:t>); </a:t>
            </a:r>
            <a:endParaRPr lang="en-US" sz="2000" dirty="0" smtClean="0"/>
          </a:p>
          <a:p>
            <a:pPr marL="0" indent="0">
              <a:buNone/>
            </a:pPr>
            <a:r>
              <a:rPr lang="en-US" sz="2000" dirty="0" err="1" smtClean="0"/>
              <a:t>amp.setSurroundSound</a:t>
            </a:r>
            <a:r>
              <a:rPr lang="en-US" sz="2000" dirty="0"/>
              <a:t>(); </a:t>
            </a:r>
            <a:endParaRPr lang="en-US" sz="2000" dirty="0" smtClean="0"/>
          </a:p>
          <a:p>
            <a:pPr marL="0" indent="0">
              <a:buNone/>
            </a:pPr>
            <a:r>
              <a:rPr lang="en-US" sz="2000" dirty="0" err="1" smtClean="0"/>
              <a:t>amp.setVolume</a:t>
            </a:r>
            <a:r>
              <a:rPr lang="en-US" sz="2000" dirty="0"/>
              <a:t>(5)</a:t>
            </a:r>
            <a:r>
              <a:rPr lang="en-US" sz="2000" dirty="0" smtClean="0"/>
              <a:t>;</a:t>
            </a:r>
          </a:p>
          <a:p>
            <a:pPr marL="0" indent="0">
              <a:buNone/>
            </a:pPr>
            <a:r>
              <a:rPr lang="en-US" sz="2000" dirty="0" smtClean="0"/>
              <a:t> </a:t>
            </a:r>
            <a:r>
              <a:rPr lang="en-US" sz="2000" dirty="0" err="1"/>
              <a:t>dvd.on</a:t>
            </a:r>
            <a:r>
              <a:rPr lang="en-US" sz="2000" dirty="0"/>
              <a:t>(); </a:t>
            </a:r>
            <a:r>
              <a:rPr lang="en-US" sz="2000" dirty="0" err="1"/>
              <a:t>dvd.play</a:t>
            </a:r>
            <a:r>
              <a:rPr lang="en-US" sz="2000" dirty="0"/>
              <a:t>(movie); </a:t>
            </a:r>
            <a:endParaRPr lang="en-US" sz="2000" dirty="0" smtClean="0"/>
          </a:p>
          <a:p>
            <a:pPr marL="0" indent="0">
              <a:buNone/>
            </a:pPr>
            <a:r>
              <a:rPr lang="en-US" sz="2000" dirty="0" smtClean="0"/>
              <a:t>} </a:t>
            </a:r>
          </a:p>
          <a:p>
            <a:pPr marL="0" indent="0">
              <a:buNone/>
            </a:pPr>
            <a:r>
              <a:rPr lang="en-US" sz="2000" dirty="0" smtClean="0"/>
              <a:t>public </a:t>
            </a:r>
            <a:r>
              <a:rPr lang="en-US" sz="2000" dirty="0"/>
              <a:t>void </a:t>
            </a:r>
            <a:r>
              <a:rPr lang="en-US" sz="2000" dirty="0" err="1"/>
              <a:t>endMovie</a:t>
            </a:r>
            <a:r>
              <a:rPr lang="en-US" sz="2000" dirty="0"/>
              <a:t>(</a:t>
            </a:r>
            <a:r>
              <a:rPr lang="en-US" sz="2000" dirty="0" smtClean="0"/>
              <a:t>) { </a:t>
            </a:r>
          </a:p>
          <a:p>
            <a:pPr marL="0" indent="0">
              <a:buNone/>
            </a:pPr>
            <a:r>
              <a:rPr lang="en-US" sz="2000" dirty="0" smtClean="0"/>
              <a:t>  </a:t>
            </a:r>
            <a:r>
              <a:rPr lang="en-US" sz="2000" dirty="0" err="1" smtClean="0"/>
              <a:t>System.out.println</a:t>
            </a:r>
            <a:r>
              <a:rPr lang="en-US" sz="2000" dirty="0"/>
              <a:t>(“Shutting movie theater down...”); </a:t>
            </a:r>
            <a:endParaRPr lang="en-US" sz="2000" dirty="0" smtClean="0"/>
          </a:p>
          <a:p>
            <a:pPr marL="0" indent="0">
              <a:buNone/>
            </a:pPr>
            <a:r>
              <a:rPr lang="en-US" sz="2000" dirty="0" smtClean="0"/>
              <a:t>  </a:t>
            </a:r>
            <a:r>
              <a:rPr lang="en-US" sz="2000" dirty="0" err="1" smtClean="0"/>
              <a:t>popper.off</a:t>
            </a:r>
            <a:r>
              <a:rPr lang="en-US" sz="2000" dirty="0"/>
              <a:t>(); </a:t>
            </a:r>
            <a:r>
              <a:rPr lang="en-US" sz="2000" dirty="0" err="1"/>
              <a:t>lights.on</a:t>
            </a:r>
            <a:r>
              <a:rPr lang="en-US" sz="2000" dirty="0"/>
              <a:t>(); </a:t>
            </a:r>
            <a:endParaRPr lang="en-US" sz="2000" dirty="0" smtClean="0"/>
          </a:p>
          <a:p>
            <a:pPr marL="0" indent="0">
              <a:buNone/>
            </a:pPr>
            <a:r>
              <a:rPr lang="en-US" sz="2000" dirty="0" smtClean="0"/>
              <a:t>  </a:t>
            </a:r>
            <a:r>
              <a:rPr lang="en-US" sz="2000" dirty="0" err="1" smtClean="0"/>
              <a:t>screen.up</a:t>
            </a:r>
            <a:r>
              <a:rPr lang="en-US" sz="2000" dirty="0"/>
              <a:t>(); </a:t>
            </a:r>
            <a:r>
              <a:rPr lang="en-US" sz="2000" dirty="0" err="1"/>
              <a:t>projector.off</a:t>
            </a:r>
            <a:r>
              <a:rPr lang="en-US" sz="2000" dirty="0"/>
              <a:t>(); </a:t>
            </a:r>
            <a:r>
              <a:rPr lang="en-US" sz="2000" dirty="0" smtClean="0"/>
              <a:t>  </a:t>
            </a:r>
          </a:p>
          <a:p>
            <a:pPr marL="0" indent="0">
              <a:buNone/>
            </a:pPr>
            <a:r>
              <a:rPr lang="en-US" sz="2000" dirty="0"/>
              <a:t> </a:t>
            </a:r>
            <a:r>
              <a:rPr lang="en-US" sz="2000" dirty="0" smtClean="0"/>
              <a:t> </a:t>
            </a:r>
            <a:r>
              <a:rPr lang="en-US" sz="2000" dirty="0" err="1" smtClean="0"/>
              <a:t>amp.off</a:t>
            </a:r>
            <a:r>
              <a:rPr lang="en-US" sz="2000" dirty="0"/>
              <a:t>(); </a:t>
            </a:r>
            <a:r>
              <a:rPr lang="en-US" sz="2000" dirty="0" err="1"/>
              <a:t>dvd.stop</a:t>
            </a:r>
            <a:r>
              <a:rPr lang="en-US" sz="2000" dirty="0"/>
              <a:t>(); </a:t>
            </a:r>
            <a:endParaRPr lang="en-US" sz="2000" dirty="0" smtClean="0"/>
          </a:p>
          <a:p>
            <a:pPr marL="0" indent="0">
              <a:buNone/>
            </a:pPr>
            <a:r>
              <a:rPr lang="en-US" sz="2000" dirty="0"/>
              <a:t> </a:t>
            </a:r>
            <a:r>
              <a:rPr lang="en-US" sz="2000" dirty="0" smtClean="0"/>
              <a:t> </a:t>
            </a:r>
            <a:r>
              <a:rPr lang="en-US" sz="2000" dirty="0" err="1" smtClean="0"/>
              <a:t>dvd.eject</a:t>
            </a:r>
            <a:r>
              <a:rPr lang="en-US" sz="2000" dirty="0"/>
              <a:t>(); </a:t>
            </a:r>
            <a:r>
              <a:rPr lang="en-US" sz="2000" dirty="0" err="1"/>
              <a:t>dvd.off</a:t>
            </a:r>
            <a:r>
              <a:rPr lang="en-US" sz="2000" dirty="0"/>
              <a:t>(); </a:t>
            </a:r>
            <a:r>
              <a:rPr lang="en-US" sz="2000" dirty="0" smtClean="0"/>
              <a:t>}</a:t>
            </a:r>
          </a:p>
          <a:p>
            <a:pPr marL="0" indent="0">
              <a:buNone/>
            </a:pPr>
            <a:r>
              <a:rPr lang="en-US" sz="2000" dirty="0"/>
              <a:t>}</a:t>
            </a:r>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12</a:t>
            </a:fld>
            <a:endParaRPr lang="en-US"/>
          </a:p>
        </p:txBody>
      </p:sp>
    </p:spTree>
    <p:extLst>
      <p:ext uri="{BB962C8B-B14F-4D97-AF65-F5344CB8AC3E}">
        <p14:creationId xmlns:p14="http://schemas.microsoft.com/office/powerpoint/2010/main" val="2367788170"/>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your home theater facade</a:t>
            </a:r>
          </a:p>
        </p:txBody>
      </p:sp>
      <p:sp>
        <p:nvSpPr>
          <p:cNvPr id="3" name="Content Placeholder 2"/>
          <p:cNvSpPr>
            <a:spLocks noGrp="1"/>
          </p:cNvSpPr>
          <p:nvPr>
            <p:ph idx="1"/>
          </p:nvPr>
        </p:nvSpPr>
        <p:spPr>
          <a:xfrm>
            <a:off x="457200" y="1600200"/>
            <a:ext cx="8229600" cy="4756150"/>
          </a:xfrm>
        </p:spPr>
        <p:txBody>
          <a:bodyPr numCol="2"/>
          <a:lstStyle/>
          <a:p>
            <a:pPr marL="0" indent="0">
              <a:buNone/>
            </a:pPr>
            <a:r>
              <a:rPr lang="en-US" sz="2000" dirty="0"/>
              <a:t>public class </a:t>
            </a:r>
            <a:r>
              <a:rPr lang="en-US" sz="2000" dirty="0" err="1"/>
              <a:t>HomeTheaterFacade</a:t>
            </a:r>
            <a:r>
              <a:rPr lang="en-US" sz="2000" dirty="0"/>
              <a:t> </a:t>
            </a:r>
            <a:endParaRPr lang="en-US" sz="2000" dirty="0" smtClean="0"/>
          </a:p>
          <a:p>
            <a:pPr marL="0" indent="0">
              <a:buNone/>
            </a:pPr>
            <a:r>
              <a:rPr lang="en-US" sz="2000" dirty="0" smtClean="0"/>
              <a:t>{ </a:t>
            </a:r>
          </a:p>
          <a:p>
            <a:pPr marL="0" indent="0">
              <a:buNone/>
            </a:pPr>
            <a:r>
              <a:rPr lang="en-US" sz="2000" dirty="0" smtClean="0"/>
              <a:t>Amplifier </a:t>
            </a:r>
            <a:r>
              <a:rPr lang="en-US" sz="2000" dirty="0"/>
              <a:t>amp; </a:t>
            </a:r>
            <a:endParaRPr lang="en-US" sz="2000" dirty="0" smtClean="0"/>
          </a:p>
          <a:p>
            <a:pPr marL="0" indent="0">
              <a:buNone/>
            </a:pPr>
            <a:r>
              <a:rPr lang="en-US" sz="2000" dirty="0" smtClean="0"/>
              <a:t>Tuner </a:t>
            </a:r>
            <a:r>
              <a:rPr lang="en-US" sz="2000" dirty="0"/>
              <a:t>tuner</a:t>
            </a:r>
            <a:r>
              <a:rPr lang="en-US" sz="2000" dirty="0" smtClean="0"/>
              <a:t>;</a:t>
            </a:r>
          </a:p>
          <a:p>
            <a:pPr marL="0" indent="0">
              <a:buNone/>
            </a:pPr>
            <a:r>
              <a:rPr lang="en-US" sz="2000" dirty="0" smtClean="0"/>
              <a:t> </a:t>
            </a:r>
            <a:r>
              <a:rPr lang="en-US" sz="2000" dirty="0" err="1"/>
              <a:t>DvdPlayer</a:t>
            </a:r>
            <a:r>
              <a:rPr lang="en-US" sz="2000" dirty="0"/>
              <a:t> </a:t>
            </a:r>
            <a:r>
              <a:rPr lang="en-US" sz="2000" dirty="0" err="1"/>
              <a:t>dvd</a:t>
            </a:r>
            <a:r>
              <a:rPr lang="en-US" sz="2000" dirty="0"/>
              <a:t>; </a:t>
            </a:r>
            <a:endParaRPr lang="en-US" sz="2000" dirty="0" smtClean="0"/>
          </a:p>
          <a:p>
            <a:pPr marL="0" indent="0">
              <a:buNone/>
            </a:pPr>
            <a:r>
              <a:rPr lang="en-US" sz="2000" dirty="0" err="1" smtClean="0"/>
              <a:t>CdPlayer</a:t>
            </a:r>
            <a:r>
              <a:rPr lang="en-US" sz="2000" dirty="0" smtClean="0"/>
              <a:t> </a:t>
            </a:r>
            <a:r>
              <a:rPr lang="en-US" sz="2000" dirty="0"/>
              <a:t>cd</a:t>
            </a:r>
            <a:r>
              <a:rPr lang="en-US" sz="2000" dirty="0" smtClean="0"/>
              <a:t>;</a:t>
            </a:r>
          </a:p>
          <a:p>
            <a:pPr marL="0" indent="0">
              <a:buNone/>
            </a:pPr>
            <a:r>
              <a:rPr lang="en-US" sz="2000" dirty="0" smtClean="0"/>
              <a:t>Projector </a:t>
            </a:r>
            <a:r>
              <a:rPr lang="en-US" sz="2000" dirty="0"/>
              <a:t>projector; </a:t>
            </a:r>
            <a:endParaRPr lang="en-US" sz="2000" dirty="0" smtClean="0"/>
          </a:p>
          <a:p>
            <a:pPr marL="0" indent="0">
              <a:buNone/>
            </a:pPr>
            <a:r>
              <a:rPr lang="en-US" sz="2000" dirty="0" err="1" smtClean="0"/>
              <a:t>TheaterLights</a:t>
            </a:r>
            <a:r>
              <a:rPr lang="en-US" sz="2000" dirty="0" smtClean="0"/>
              <a:t> </a:t>
            </a:r>
            <a:r>
              <a:rPr lang="en-US" sz="2000" dirty="0"/>
              <a:t>lights; </a:t>
            </a:r>
            <a:endParaRPr lang="en-US" sz="2000" dirty="0" smtClean="0"/>
          </a:p>
          <a:p>
            <a:pPr marL="0" indent="0">
              <a:buNone/>
            </a:pPr>
            <a:r>
              <a:rPr lang="en-US" sz="2000" dirty="0" smtClean="0"/>
              <a:t>Screen </a:t>
            </a:r>
            <a:r>
              <a:rPr lang="en-US" sz="2000" dirty="0"/>
              <a:t>screen; </a:t>
            </a:r>
            <a:endParaRPr lang="en-US" sz="2000" dirty="0" smtClean="0"/>
          </a:p>
          <a:p>
            <a:pPr marL="0" indent="0">
              <a:buNone/>
            </a:pPr>
            <a:r>
              <a:rPr lang="en-US" sz="2000" dirty="0" err="1" smtClean="0"/>
              <a:t>PopcornPopper</a:t>
            </a:r>
            <a:r>
              <a:rPr lang="en-US" sz="2000" dirty="0" smtClean="0"/>
              <a:t> </a:t>
            </a:r>
            <a:r>
              <a:rPr lang="en-US" sz="2000" dirty="0"/>
              <a:t>popper</a:t>
            </a:r>
            <a:r>
              <a:rPr lang="en-US" sz="2000" dirty="0" smtClean="0"/>
              <a:t>;</a:t>
            </a:r>
          </a:p>
          <a:p>
            <a:pPr marL="0" indent="0">
              <a:buNone/>
            </a:pPr>
            <a:r>
              <a:rPr lang="en-US" sz="2000" dirty="0" smtClean="0"/>
              <a:t>public </a:t>
            </a:r>
            <a:r>
              <a:rPr lang="en-US" sz="2000" dirty="0" err="1" smtClean="0"/>
              <a:t>HomeTheaterFacade</a:t>
            </a:r>
            <a:r>
              <a:rPr lang="en-US" sz="2000" dirty="0" smtClean="0"/>
              <a:t> (</a:t>
            </a:r>
            <a:r>
              <a:rPr lang="en-US" sz="2000" dirty="0"/>
              <a:t>Amplifier amp, Tuner tuner, </a:t>
            </a:r>
            <a:r>
              <a:rPr lang="en-US" sz="2000" dirty="0" err="1"/>
              <a:t>DvdPlayer</a:t>
            </a:r>
            <a:r>
              <a:rPr lang="en-US" sz="2000" dirty="0"/>
              <a:t> </a:t>
            </a:r>
            <a:r>
              <a:rPr lang="en-US" sz="2000" dirty="0" err="1"/>
              <a:t>dvd</a:t>
            </a:r>
            <a:r>
              <a:rPr lang="en-US" sz="2000" dirty="0"/>
              <a:t>, </a:t>
            </a:r>
            <a:r>
              <a:rPr lang="en-US" sz="2000" dirty="0" err="1"/>
              <a:t>CdPlayer</a:t>
            </a:r>
            <a:r>
              <a:rPr lang="en-US" sz="2000" dirty="0"/>
              <a:t> cd, Projector projector, Screen screen, </a:t>
            </a:r>
            <a:r>
              <a:rPr lang="en-US" sz="2000" dirty="0" err="1"/>
              <a:t>TheaterLights</a:t>
            </a:r>
            <a:r>
              <a:rPr lang="en-US" sz="2000" dirty="0"/>
              <a:t> lights, </a:t>
            </a:r>
            <a:r>
              <a:rPr lang="en-US" sz="2000" dirty="0" err="1"/>
              <a:t>PopcornPopper</a:t>
            </a:r>
            <a:r>
              <a:rPr lang="en-US" sz="2000" dirty="0"/>
              <a:t> popper) </a:t>
            </a:r>
            <a:r>
              <a:rPr lang="en-US" sz="2000" dirty="0" smtClean="0"/>
              <a:t>{</a:t>
            </a:r>
          </a:p>
          <a:p>
            <a:pPr marL="0" indent="0">
              <a:buNone/>
            </a:pPr>
            <a:r>
              <a:rPr lang="en-US" sz="2000" dirty="0"/>
              <a:t> </a:t>
            </a:r>
            <a:r>
              <a:rPr lang="en-US" sz="2000" dirty="0" smtClean="0"/>
              <a:t> </a:t>
            </a:r>
            <a:r>
              <a:rPr lang="en-US" sz="2000" dirty="0" err="1"/>
              <a:t>this.amp</a:t>
            </a:r>
            <a:r>
              <a:rPr lang="en-US" sz="2000" dirty="0"/>
              <a:t> = amp; </a:t>
            </a:r>
            <a:r>
              <a:rPr lang="en-US" sz="2000" dirty="0" err="1"/>
              <a:t>this.tuner</a:t>
            </a:r>
            <a:r>
              <a:rPr lang="en-US" sz="2000" dirty="0"/>
              <a:t> = tuner</a:t>
            </a:r>
            <a:r>
              <a:rPr lang="en-US" sz="2000" dirty="0" smtClean="0"/>
              <a:t>;</a:t>
            </a:r>
          </a:p>
          <a:p>
            <a:pPr marL="0" indent="0">
              <a:buNone/>
            </a:pPr>
            <a:r>
              <a:rPr lang="en-US" sz="2000" dirty="0"/>
              <a:t> </a:t>
            </a:r>
            <a:r>
              <a:rPr lang="en-US" sz="2000" dirty="0" smtClean="0"/>
              <a:t> </a:t>
            </a:r>
            <a:r>
              <a:rPr lang="en-US" sz="2000" dirty="0" err="1" smtClean="0"/>
              <a:t>this.dvd</a:t>
            </a:r>
            <a:r>
              <a:rPr lang="en-US" sz="2000" dirty="0" smtClean="0"/>
              <a:t> </a:t>
            </a:r>
            <a:r>
              <a:rPr lang="en-US" sz="2000" dirty="0"/>
              <a:t>= </a:t>
            </a:r>
            <a:r>
              <a:rPr lang="en-US" sz="2000" dirty="0" err="1"/>
              <a:t>dvd</a:t>
            </a:r>
            <a:r>
              <a:rPr lang="en-US" sz="2000" dirty="0"/>
              <a:t>; </a:t>
            </a:r>
            <a:r>
              <a:rPr lang="en-US" sz="2000" dirty="0" err="1"/>
              <a:t>this.cd</a:t>
            </a:r>
            <a:r>
              <a:rPr lang="en-US" sz="2000" dirty="0"/>
              <a:t> = cd; </a:t>
            </a:r>
            <a:endParaRPr lang="en-US" sz="2000" dirty="0" smtClean="0"/>
          </a:p>
          <a:p>
            <a:pPr marL="0" indent="0">
              <a:buNone/>
            </a:pPr>
            <a:r>
              <a:rPr lang="en-US" sz="2000" dirty="0" smtClean="0"/>
              <a:t>  </a:t>
            </a:r>
            <a:r>
              <a:rPr lang="en-US" sz="2000" dirty="0" err="1" smtClean="0"/>
              <a:t>this.projector</a:t>
            </a:r>
            <a:r>
              <a:rPr lang="en-US" sz="2000" dirty="0" smtClean="0"/>
              <a:t> </a:t>
            </a:r>
            <a:r>
              <a:rPr lang="en-US" sz="2000" dirty="0"/>
              <a:t>= projector; </a:t>
            </a:r>
          </a:p>
          <a:p>
            <a:pPr marL="0" indent="0">
              <a:buNone/>
            </a:pPr>
            <a:r>
              <a:rPr lang="en-US" sz="2000" dirty="0" smtClean="0"/>
              <a:t>  </a:t>
            </a:r>
            <a:r>
              <a:rPr lang="en-US" sz="2000" dirty="0" err="1" smtClean="0"/>
              <a:t>this.screen</a:t>
            </a:r>
            <a:r>
              <a:rPr lang="en-US" sz="2000" dirty="0" smtClean="0"/>
              <a:t> </a:t>
            </a:r>
            <a:r>
              <a:rPr lang="en-US" sz="2000" dirty="0"/>
              <a:t>= screen; </a:t>
            </a:r>
            <a:endParaRPr lang="en-US" sz="2000" dirty="0" smtClean="0"/>
          </a:p>
          <a:p>
            <a:pPr marL="0" indent="0">
              <a:buNone/>
            </a:pPr>
            <a:r>
              <a:rPr lang="en-US" sz="2000" dirty="0"/>
              <a:t> </a:t>
            </a:r>
            <a:r>
              <a:rPr lang="en-US" sz="2000" dirty="0" smtClean="0"/>
              <a:t> </a:t>
            </a:r>
            <a:r>
              <a:rPr lang="en-US" sz="2000" dirty="0" err="1" smtClean="0"/>
              <a:t>this.lights</a:t>
            </a:r>
            <a:r>
              <a:rPr lang="en-US" sz="2000" dirty="0" smtClean="0"/>
              <a:t> </a:t>
            </a:r>
            <a:r>
              <a:rPr lang="en-US" sz="2000" dirty="0"/>
              <a:t>= lights; </a:t>
            </a:r>
            <a:endParaRPr lang="en-US" sz="2000" dirty="0" smtClean="0"/>
          </a:p>
          <a:p>
            <a:pPr marL="0" indent="0">
              <a:buNone/>
            </a:pPr>
            <a:r>
              <a:rPr lang="en-US" sz="2000" dirty="0"/>
              <a:t> </a:t>
            </a:r>
            <a:r>
              <a:rPr lang="en-US" sz="2000" dirty="0" smtClean="0"/>
              <a:t> </a:t>
            </a:r>
            <a:r>
              <a:rPr lang="en-US" sz="2000" dirty="0" err="1" smtClean="0"/>
              <a:t>this.popper</a:t>
            </a:r>
            <a:r>
              <a:rPr lang="en-US" sz="2000" dirty="0" smtClean="0"/>
              <a:t> </a:t>
            </a:r>
            <a:r>
              <a:rPr lang="en-US" sz="2000" dirty="0"/>
              <a:t>= popper; </a:t>
            </a:r>
            <a:r>
              <a:rPr lang="en-US" sz="2000" dirty="0" smtClean="0"/>
              <a:t>}</a:t>
            </a:r>
          </a:p>
          <a:p>
            <a:pPr marL="0" indent="0">
              <a:buNone/>
            </a:pPr>
            <a:r>
              <a:rPr lang="en-US" sz="2000" dirty="0" smtClean="0"/>
              <a:t>}</a:t>
            </a:r>
            <a:endParaRPr lang="en-US" sz="2000"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13</a:t>
            </a:fld>
            <a:endParaRPr lang="en-US"/>
          </a:p>
        </p:txBody>
      </p:sp>
    </p:spTree>
    <p:extLst>
      <p:ext uri="{BB962C8B-B14F-4D97-AF65-F5344CB8AC3E}">
        <p14:creationId xmlns:p14="http://schemas.microsoft.com/office/powerpoint/2010/main" val="225259323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Facade Pattern defined</a:t>
            </a:r>
          </a:p>
        </p:txBody>
      </p:sp>
      <p:sp>
        <p:nvSpPr>
          <p:cNvPr id="3" name="Content Placeholder 2"/>
          <p:cNvSpPr>
            <a:spLocks noGrp="1"/>
          </p:cNvSpPr>
          <p:nvPr>
            <p:ph idx="1"/>
          </p:nvPr>
        </p:nvSpPr>
        <p:spPr/>
        <p:txBody>
          <a:bodyPr/>
          <a:lstStyle/>
          <a:p>
            <a:r>
              <a:rPr lang="en-US" dirty="0"/>
              <a:t>The Facade Pattern provides a </a:t>
            </a:r>
            <a:r>
              <a:rPr lang="en-US" dirty="0" err="1"/>
              <a:t>unifi</a:t>
            </a:r>
            <a:r>
              <a:rPr lang="en-US" dirty="0"/>
              <a:t> </a:t>
            </a:r>
            <a:r>
              <a:rPr lang="en-US" dirty="0" err="1"/>
              <a:t>ed</a:t>
            </a:r>
            <a:r>
              <a:rPr lang="en-US" dirty="0"/>
              <a:t> interface to a set of interfaces in a </a:t>
            </a:r>
            <a:r>
              <a:rPr lang="en-US" dirty="0" err="1"/>
              <a:t>subsytem</a:t>
            </a:r>
            <a:r>
              <a:rPr lang="en-US" dirty="0"/>
              <a:t>. Facade </a:t>
            </a:r>
            <a:r>
              <a:rPr lang="en-US" dirty="0" err="1"/>
              <a:t>defi</a:t>
            </a:r>
            <a:r>
              <a:rPr lang="en-US" dirty="0"/>
              <a:t> </a:t>
            </a:r>
            <a:r>
              <a:rPr lang="en-US" dirty="0" err="1"/>
              <a:t>nes</a:t>
            </a:r>
            <a:r>
              <a:rPr lang="en-US" dirty="0"/>
              <a:t> a </a:t>
            </a:r>
            <a:r>
              <a:rPr lang="en-US" dirty="0" err="1"/>
              <a:t>higherlevel</a:t>
            </a:r>
            <a:r>
              <a:rPr lang="en-US" dirty="0"/>
              <a:t> interface that makes the subsystem easier to use</a:t>
            </a:r>
            <a:r>
              <a:rPr lang="en-US" dirty="0" smtClean="0"/>
              <a:t>.</a:t>
            </a:r>
          </a:p>
          <a:p>
            <a:r>
              <a:rPr lang="en-US" dirty="0"/>
              <a:t>This </a:t>
            </a:r>
            <a:r>
              <a:rPr lang="en-US" dirty="0" err="1"/>
              <a:t>defi</a:t>
            </a:r>
            <a:r>
              <a:rPr lang="en-US" dirty="0"/>
              <a:t> </a:t>
            </a:r>
            <a:r>
              <a:rPr lang="en-US" dirty="0" err="1"/>
              <a:t>nition</a:t>
            </a:r>
            <a:r>
              <a:rPr lang="en-US" dirty="0"/>
              <a:t> tells us loud and clear that the purpose of the facade it to make a subsystem </a:t>
            </a:r>
            <a:r>
              <a:rPr lang="en-US" b="1" dirty="0"/>
              <a:t>easier to use </a:t>
            </a:r>
            <a:r>
              <a:rPr lang="en-US" dirty="0"/>
              <a:t>through a </a:t>
            </a:r>
            <a:r>
              <a:rPr lang="en-US" b="1" dirty="0" smtClean="0"/>
              <a:t>simplified </a:t>
            </a:r>
            <a:r>
              <a:rPr lang="en-US" b="1" dirty="0"/>
              <a:t>interface</a:t>
            </a:r>
            <a:r>
              <a:rPr lang="en-US" dirty="0"/>
              <a:t>. </a:t>
            </a:r>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14</a:t>
            </a:fld>
            <a:endParaRPr lang="en-US"/>
          </a:p>
        </p:txBody>
      </p:sp>
    </p:spTree>
    <p:extLst>
      <p:ext uri="{BB962C8B-B14F-4D97-AF65-F5344CB8AC3E}">
        <p14:creationId xmlns:p14="http://schemas.microsoft.com/office/powerpoint/2010/main" val="428764168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Facade Pattern defined</a:t>
            </a:r>
          </a:p>
        </p:txBody>
      </p:sp>
      <p:pic>
        <p:nvPicPr>
          <p:cNvPr id="7" name="Content Placeholder 6"/>
          <p:cNvPicPr>
            <a:picLocks noGrp="1" noChangeAspect="1"/>
          </p:cNvPicPr>
          <p:nvPr>
            <p:ph idx="1"/>
          </p:nvPr>
        </p:nvPicPr>
        <p:blipFill>
          <a:blip r:embed="rId2"/>
          <a:srcRect l="179" r="179"/>
          <a:stretch>
            <a:fillRect/>
          </a:stretch>
        </p:blipFill>
        <p:spPr/>
      </p:pic>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15</a:t>
            </a:fld>
            <a:endParaRPr lang="en-US"/>
          </a:p>
        </p:txBody>
      </p:sp>
    </p:spTree>
    <p:extLst>
      <p:ext uri="{BB962C8B-B14F-4D97-AF65-F5344CB8AC3E}">
        <p14:creationId xmlns:p14="http://schemas.microsoft.com/office/powerpoint/2010/main" val="585166211"/>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 of Least Knowledge</a:t>
            </a:r>
          </a:p>
        </p:txBody>
      </p:sp>
      <p:sp>
        <p:nvSpPr>
          <p:cNvPr id="3" name="Content Placeholder 2"/>
          <p:cNvSpPr>
            <a:spLocks noGrp="1"/>
          </p:cNvSpPr>
          <p:nvPr>
            <p:ph idx="1"/>
          </p:nvPr>
        </p:nvSpPr>
        <p:spPr/>
        <p:txBody>
          <a:bodyPr/>
          <a:lstStyle/>
          <a:p>
            <a:r>
              <a:rPr lang="en-US" dirty="0"/>
              <a:t>The Principle of Least Knowledge guides us to reduce the interactions between objects to just a few close “friends</a:t>
            </a:r>
            <a:r>
              <a:rPr lang="en-US" dirty="0" smtClean="0"/>
              <a:t>.”</a:t>
            </a:r>
          </a:p>
          <a:p>
            <a:r>
              <a:rPr lang="en-US" dirty="0"/>
              <a:t>Principle of Least Knowledge - talk only to your immediate friends</a:t>
            </a:r>
            <a:r>
              <a:rPr lang="en-US" dirty="0" smtClean="0"/>
              <a:t>.</a:t>
            </a:r>
          </a:p>
          <a:p>
            <a:r>
              <a:rPr lang="en-US" dirty="0"/>
              <a:t>This principle prevents us from creating designs that have a large number of classes coupled together so that changes in one part of the system cascade to other parts. When you build a lot of dependencies between many classes, you are building a fragile system that will be costly to maintain and complex for others to understand.</a:t>
            </a:r>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1293806236"/>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The Facade and the Principle of Least Knowledge</a:t>
            </a:r>
          </a:p>
        </p:txBody>
      </p:sp>
      <p:sp>
        <p:nvSpPr>
          <p:cNvPr id="4" name="Footer Placeholder 3"/>
          <p:cNvSpPr>
            <a:spLocks noGrp="1"/>
          </p:cNvSpPr>
          <p:nvPr>
            <p:ph type="ftr" sz="quarter" idx="10"/>
          </p:nvPr>
        </p:nvSpPr>
        <p:spPr/>
        <p:txBody>
          <a:bodyPr/>
          <a:lstStyle/>
          <a:p>
            <a:r>
              <a:rPr lang="en-US" dirty="0" smtClean="0"/>
              <a:t>Lecture 1: Course </a:t>
            </a:r>
            <a:r>
              <a:rPr lang="en-US" dirty="0" err="1" smtClean="0"/>
              <a:t>Itroduction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17</a:t>
            </a:fld>
            <a:endParaRPr lang="en-US"/>
          </a:p>
        </p:txBody>
      </p:sp>
      <p:pic>
        <p:nvPicPr>
          <p:cNvPr id="9" name="Content Placeholder 8"/>
          <p:cNvPicPr>
            <a:picLocks noGrp="1" noChangeAspect="1"/>
          </p:cNvPicPr>
          <p:nvPr>
            <p:ph idx="1"/>
          </p:nvPr>
        </p:nvPicPr>
        <p:blipFill>
          <a:blip r:embed="rId2"/>
          <a:srcRect t="19891" b="19891"/>
          <a:stretch>
            <a:fillRect/>
          </a:stretch>
        </p:blipFill>
        <p:spPr/>
      </p:pic>
    </p:spTree>
    <p:extLst>
      <p:ext uri="{BB962C8B-B14F-4D97-AF65-F5344CB8AC3E}">
        <p14:creationId xmlns:p14="http://schemas.microsoft.com/office/powerpoint/2010/main" val="1384182414"/>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Method </a:t>
            </a:r>
            <a:r>
              <a:rPr lang="en-US" dirty="0" smtClean="0"/>
              <a:t>Pattern</a:t>
            </a:r>
            <a:endParaRPr lang="en-US" dirty="0"/>
          </a:p>
        </p:txBody>
      </p:sp>
      <p:sp>
        <p:nvSpPr>
          <p:cNvPr id="3" name="Content Placeholder 2"/>
          <p:cNvSpPr>
            <a:spLocks noGrp="1"/>
          </p:cNvSpPr>
          <p:nvPr>
            <p:ph idx="1"/>
          </p:nvPr>
        </p:nvSpPr>
        <p:spPr/>
        <p:txBody>
          <a:bodyPr/>
          <a:lstStyle/>
          <a:p>
            <a:r>
              <a:rPr lang="en-US" dirty="0" smtClean="0"/>
              <a:t>Chapter 8, Page 274.</a:t>
            </a:r>
          </a:p>
          <a:p>
            <a:r>
              <a:rPr lang="en-US" dirty="0"/>
              <a:t>The Template Method Pattern </a:t>
            </a:r>
            <a:r>
              <a:rPr lang="en-US" dirty="0" err="1"/>
              <a:t>defi</a:t>
            </a:r>
            <a:r>
              <a:rPr lang="en-US" dirty="0"/>
              <a:t> </a:t>
            </a:r>
            <a:r>
              <a:rPr lang="en-US" dirty="0" err="1"/>
              <a:t>nes</a:t>
            </a:r>
            <a:r>
              <a:rPr lang="en-US" dirty="0"/>
              <a:t> the skeleton of an algorithm in a method, deferring some steps to subclasses. Template Method lets subclasses </a:t>
            </a:r>
            <a:r>
              <a:rPr lang="en-US" dirty="0" err="1"/>
              <a:t>redefi</a:t>
            </a:r>
            <a:r>
              <a:rPr lang="en-US" dirty="0"/>
              <a:t> ne certain steps of an algorithm without changing the algorithm’s structure.</a:t>
            </a:r>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18</a:t>
            </a:fld>
            <a:endParaRPr lang="en-US"/>
          </a:p>
        </p:txBody>
      </p:sp>
    </p:spTree>
    <p:extLst>
      <p:ext uri="{BB962C8B-B14F-4D97-AF65-F5344CB8AC3E}">
        <p14:creationId xmlns:p14="http://schemas.microsoft.com/office/powerpoint/2010/main" val="4183129668"/>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Hollywood Principle</a:t>
            </a:r>
          </a:p>
        </p:txBody>
      </p:sp>
      <p:sp>
        <p:nvSpPr>
          <p:cNvPr id="3" name="Content Placeholder 2"/>
          <p:cNvSpPr>
            <a:spLocks noGrp="1"/>
          </p:cNvSpPr>
          <p:nvPr>
            <p:ph idx="1"/>
          </p:nvPr>
        </p:nvSpPr>
        <p:spPr/>
        <p:txBody>
          <a:bodyPr/>
          <a:lstStyle/>
          <a:p>
            <a:r>
              <a:rPr lang="en-US" dirty="0"/>
              <a:t>The Hollywood </a:t>
            </a:r>
            <a:r>
              <a:rPr lang="en-US" dirty="0" smtClean="0"/>
              <a:t>Principle: Don’t </a:t>
            </a:r>
            <a:r>
              <a:rPr lang="en-US" dirty="0"/>
              <a:t>call us, we’ll call you. </a:t>
            </a:r>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19</a:t>
            </a:fld>
            <a:endParaRPr lang="en-US"/>
          </a:p>
        </p:txBody>
      </p:sp>
      <p:pic>
        <p:nvPicPr>
          <p:cNvPr id="7" name="Picture 6"/>
          <p:cNvPicPr>
            <a:picLocks noChangeAspect="1"/>
          </p:cNvPicPr>
          <p:nvPr/>
        </p:nvPicPr>
        <p:blipFill>
          <a:blip r:embed="rId2"/>
          <a:stretch>
            <a:fillRect/>
          </a:stretch>
        </p:blipFill>
        <p:spPr>
          <a:xfrm>
            <a:off x="881051" y="2119113"/>
            <a:ext cx="7510142" cy="4919709"/>
          </a:xfrm>
          <a:prstGeom prst="rect">
            <a:avLst/>
          </a:prstGeom>
        </p:spPr>
      </p:pic>
    </p:spTree>
    <p:extLst>
      <p:ext uri="{BB962C8B-B14F-4D97-AF65-F5344CB8AC3E}">
        <p14:creationId xmlns:p14="http://schemas.microsoft.com/office/powerpoint/2010/main" val="1373970272"/>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smtClean="0"/>
              <a:t>Today’s topic: Remaining design patterns</a:t>
            </a:r>
            <a:endParaRPr lang="en-US" dirty="0"/>
          </a:p>
        </p:txBody>
      </p:sp>
      <p:sp>
        <p:nvSpPr>
          <p:cNvPr id="7" name="Footer Placeholder 6"/>
          <p:cNvSpPr>
            <a:spLocks noGrp="1"/>
          </p:cNvSpPr>
          <p:nvPr>
            <p:ph type="ftr" sz="quarter" idx="10"/>
          </p:nvPr>
        </p:nvSpPr>
        <p:spPr/>
        <p:txBody>
          <a:bodyPr/>
          <a:lstStyle/>
          <a:p>
            <a:endParaRPr lang="en-US" dirty="0"/>
          </a:p>
        </p:txBody>
      </p:sp>
      <p:sp>
        <p:nvSpPr>
          <p:cNvPr id="8" name="Date Placeholder 7"/>
          <p:cNvSpPr>
            <a:spLocks noGrp="1"/>
          </p:cNvSpPr>
          <p:nvPr>
            <p:ph type="dt" sz="half"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dirty="0"/>
          </a:p>
        </p:txBody>
      </p:sp>
      <p:sp>
        <p:nvSpPr>
          <p:cNvPr id="3" name="Content Placeholder 2"/>
          <p:cNvSpPr>
            <a:spLocks noGrp="1"/>
          </p:cNvSpPr>
          <p:nvPr>
            <p:ph idx="1"/>
          </p:nvPr>
        </p:nvSpPr>
        <p:spPr>
          <a:xfrm>
            <a:off x="457200" y="1417913"/>
            <a:ext cx="8229600" cy="5104641"/>
          </a:xfrm>
        </p:spPr>
        <p:txBody>
          <a:bodyPr/>
          <a:lstStyle/>
          <a:p>
            <a:r>
              <a:rPr lang="en-US" sz="2200" dirty="0" smtClean="0"/>
              <a:t>Adapter</a:t>
            </a:r>
          </a:p>
          <a:p>
            <a:r>
              <a:rPr lang="en-US" sz="2200" smtClean="0"/>
              <a:t>Facade</a:t>
            </a:r>
            <a:endParaRPr lang="en-US" sz="2200" dirty="0" smtClean="0"/>
          </a:p>
          <a:p>
            <a:r>
              <a:rPr lang="en-US" sz="2200" dirty="0" smtClean="0"/>
              <a:t>Template method</a:t>
            </a:r>
          </a:p>
          <a:p>
            <a:r>
              <a:rPr lang="en-US" sz="2200" dirty="0" smtClean="0"/>
              <a:t>Proxy</a:t>
            </a:r>
          </a:p>
          <a:p>
            <a:r>
              <a:rPr lang="en-US" sz="2200" dirty="0" smtClean="0"/>
              <a:t>State</a:t>
            </a:r>
          </a:p>
          <a:p>
            <a:r>
              <a:rPr lang="en-US" sz="2200" dirty="0" smtClean="0"/>
              <a:t>Iterator</a:t>
            </a:r>
          </a:p>
          <a:p>
            <a:r>
              <a:rPr lang="en-US" sz="2200" dirty="0" smtClean="0"/>
              <a:t>Composite</a:t>
            </a:r>
          </a:p>
          <a:p>
            <a:endParaRPr lang="en-US" sz="2200" dirty="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Hollywood Principle and Template Method</a:t>
            </a:r>
          </a:p>
        </p:txBody>
      </p:sp>
      <p:sp>
        <p:nvSpPr>
          <p:cNvPr id="4" name="Footer Placeholder 3"/>
          <p:cNvSpPr>
            <a:spLocks noGrp="1"/>
          </p:cNvSpPr>
          <p:nvPr>
            <p:ph type="ftr" sz="quarter" idx="10"/>
          </p:nvPr>
        </p:nvSpPr>
        <p:spPr/>
        <p:txBody>
          <a:bodyPr/>
          <a:lstStyle/>
          <a:p>
            <a:r>
              <a:rPr lang="en-US" dirty="0" smtClean="0"/>
              <a:t>Lecture 8</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20</a:t>
            </a:fld>
            <a:endParaRPr lang="en-US"/>
          </a:p>
        </p:txBody>
      </p:sp>
      <p:pic>
        <p:nvPicPr>
          <p:cNvPr id="14" name="Content Placeholder 13"/>
          <p:cNvPicPr>
            <a:picLocks noGrp="1" noChangeAspect="1"/>
          </p:cNvPicPr>
          <p:nvPr>
            <p:ph idx="1"/>
          </p:nvPr>
        </p:nvPicPr>
        <p:blipFill>
          <a:blip r:embed="rId2"/>
          <a:srcRect t="11097" b="11097"/>
          <a:stretch>
            <a:fillRect/>
          </a:stretch>
        </p:blipFill>
        <p:spPr>
          <a:xfrm>
            <a:off x="217217" y="1446963"/>
            <a:ext cx="8926783" cy="4909387"/>
          </a:xfrm>
        </p:spPr>
      </p:pic>
    </p:spTree>
    <p:extLst>
      <p:ext uri="{BB962C8B-B14F-4D97-AF65-F5344CB8AC3E}">
        <p14:creationId xmlns:p14="http://schemas.microsoft.com/office/powerpoint/2010/main" val="1286462535"/>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Iterator Class Diagram</a:t>
            </a:r>
            <a:endParaRPr lang="en-US" dirty="0"/>
          </a:p>
        </p:txBody>
      </p:sp>
      <p:pic>
        <p:nvPicPr>
          <p:cNvPr id="7" name="Content Placeholder 6"/>
          <p:cNvPicPr>
            <a:picLocks noGrp="1" noChangeAspect="1"/>
          </p:cNvPicPr>
          <p:nvPr>
            <p:ph idx="1"/>
          </p:nvPr>
        </p:nvPicPr>
        <p:blipFill>
          <a:blip r:embed="rId2"/>
          <a:srcRect t="7565" b="7565"/>
          <a:stretch>
            <a:fillRect/>
          </a:stretch>
        </p:blipFill>
        <p:spPr/>
      </p:pic>
      <p:sp>
        <p:nvSpPr>
          <p:cNvPr id="4" name="Footer Placeholder 3"/>
          <p:cNvSpPr>
            <a:spLocks noGrp="1"/>
          </p:cNvSpPr>
          <p:nvPr>
            <p:ph type="ftr" sz="quarter" idx="10"/>
          </p:nvPr>
        </p:nvSpPr>
        <p:spPr/>
        <p:txBody>
          <a:bodyPr/>
          <a:lstStyle/>
          <a:p>
            <a:r>
              <a:rPr lang="en-US" dirty="0" smtClean="0"/>
              <a:t>Lecture 8</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21</a:t>
            </a:fld>
            <a:endParaRPr lang="en-US"/>
          </a:p>
        </p:txBody>
      </p:sp>
    </p:spTree>
    <p:extLst>
      <p:ext uri="{BB962C8B-B14F-4D97-AF65-F5344CB8AC3E}">
        <p14:creationId xmlns:p14="http://schemas.microsoft.com/office/powerpoint/2010/main" val="1660158361"/>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Pattern</a:t>
            </a:r>
          </a:p>
        </p:txBody>
      </p:sp>
      <p:pic>
        <p:nvPicPr>
          <p:cNvPr id="7" name="Content Placeholder 6"/>
          <p:cNvPicPr>
            <a:picLocks noGrp="1" noChangeAspect="1"/>
          </p:cNvPicPr>
          <p:nvPr>
            <p:ph idx="1"/>
          </p:nvPr>
        </p:nvPicPr>
        <p:blipFill>
          <a:blip r:embed="rId2"/>
          <a:srcRect t="2476" b="2476"/>
          <a:stretch>
            <a:fillRect/>
          </a:stretch>
        </p:blipFill>
        <p:spPr/>
      </p:pic>
      <p:sp>
        <p:nvSpPr>
          <p:cNvPr id="4" name="Footer Placeholder 3"/>
          <p:cNvSpPr>
            <a:spLocks noGrp="1"/>
          </p:cNvSpPr>
          <p:nvPr>
            <p:ph type="ftr" sz="quarter" idx="10"/>
          </p:nvPr>
        </p:nvSpPr>
        <p:spPr/>
        <p:txBody>
          <a:bodyPr/>
          <a:lstStyle/>
          <a:p>
            <a:r>
              <a:rPr lang="en-US" dirty="0" smtClean="0"/>
              <a:t>Lecture 8</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22</a:t>
            </a:fld>
            <a:endParaRPr lang="en-US"/>
          </a:p>
        </p:txBody>
      </p:sp>
    </p:spTree>
    <p:extLst>
      <p:ext uri="{BB962C8B-B14F-4D97-AF65-F5344CB8AC3E}">
        <p14:creationId xmlns:p14="http://schemas.microsoft.com/office/powerpoint/2010/main" val="2041713282"/>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Pattern </a:t>
            </a:r>
            <a:r>
              <a:rPr lang="en-US" dirty="0" smtClean="0"/>
              <a:t>defined</a:t>
            </a:r>
            <a:endParaRPr lang="en-US" dirty="0"/>
          </a:p>
        </p:txBody>
      </p:sp>
      <p:sp>
        <p:nvSpPr>
          <p:cNvPr id="3" name="Content Placeholder 2"/>
          <p:cNvSpPr>
            <a:spLocks noGrp="1"/>
          </p:cNvSpPr>
          <p:nvPr>
            <p:ph idx="1"/>
          </p:nvPr>
        </p:nvSpPr>
        <p:spPr/>
        <p:txBody>
          <a:bodyPr/>
          <a:lstStyle/>
          <a:p>
            <a:r>
              <a:rPr lang="en-US" dirty="0"/>
              <a:t>The Iterator Pattern provides a way to access the elements of an aggregate object sequentially without exposing its underlying representation</a:t>
            </a:r>
            <a:r>
              <a:rPr lang="en-US" dirty="0" smtClean="0"/>
              <a:t>.</a:t>
            </a:r>
          </a:p>
          <a:p>
            <a:r>
              <a:rPr lang="en-US" dirty="0"/>
              <a:t>The Iterator Pattern allows traversal of the elements of an aggregate without exposing the underlying implementation. </a:t>
            </a:r>
          </a:p>
          <a:p>
            <a:r>
              <a:rPr lang="en-US" dirty="0"/>
              <a:t>It also places the task of traversal on the iterator object, not on the aggregate, which simplifies the aggregate interface and implementation, and places the responsibility where it should be.</a:t>
            </a:r>
          </a:p>
        </p:txBody>
      </p:sp>
      <p:sp>
        <p:nvSpPr>
          <p:cNvPr id="4" name="Footer Placeholder 3"/>
          <p:cNvSpPr>
            <a:spLocks noGrp="1"/>
          </p:cNvSpPr>
          <p:nvPr>
            <p:ph type="ftr" sz="quarter" idx="10"/>
          </p:nvPr>
        </p:nvSpPr>
        <p:spPr/>
        <p:txBody>
          <a:bodyPr/>
          <a:lstStyle/>
          <a:p>
            <a:r>
              <a:rPr lang="en-US" dirty="0" smtClean="0"/>
              <a:t>Lecture 8</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23</a:t>
            </a:fld>
            <a:endParaRPr lang="en-US"/>
          </a:p>
        </p:txBody>
      </p:sp>
    </p:spTree>
    <p:extLst>
      <p:ext uri="{BB962C8B-B14F-4D97-AF65-F5344CB8AC3E}">
        <p14:creationId xmlns:p14="http://schemas.microsoft.com/office/powerpoint/2010/main" val="130260078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smtClean="0"/>
              <a:t>Lecture 8</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24</a:t>
            </a:fld>
            <a:endParaRPr lang="en-US"/>
          </a:p>
        </p:txBody>
      </p:sp>
      <p:pic>
        <p:nvPicPr>
          <p:cNvPr id="8" name="Picture 7"/>
          <p:cNvPicPr>
            <a:picLocks noChangeAspect="1"/>
          </p:cNvPicPr>
          <p:nvPr/>
        </p:nvPicPr>
        <p:blipFill>
          <a:blip r:embed="rId2"/>
          <a:stretch>
            <a:fillRect/>
          </a:stretch>
        </p:blipFill>
        <p:spPr>
          <a:xfrm>
            <a:off x="174965" y="323074"/>
            <a:ext cx="8908510" cy="6033276"/>
          </a:xfrm>
          <a:prstGeom prst="rect">
            <a:avLst/>
          </a:prstGeom>
        </p:spPr>
      </p:pic>
    </p:spTree>
    <p:extLst>
      <p:ext uri="{BB962C8B-B14F-4D97-AF65-F5344CB8AC3E}">
        <p14:creationId xmlns:p14="http://schemas.microsoft.com/office/powerpoint/2010/main" val="3549297554"/>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Responsibility</a:t>
            </a:r>
          </a:p>
        </p:txBody>
      </p:sp>
      <p:sp>
        <p:nvSpPr>
          <p:cNvPr id="3" name="Content Placeholder 2"/>
          <p:cNvSpPr>
            <a:spLocks noGrp="1"/>
          </p:cNvSpPr>
          <p:nvPr>
            <p:ph idx="1"/>
          </p:nvPr>
        </p:nvSpPr>
        <p:spPr>
          <a:xfrm>
            <a:off x="457200" y="1417638"/>
            <a:ext cx="8229600" cy="4525963"/>
          </a:xfrm>
        </p:spPr>
        <p:txBody>
          <a:bodyPr/>
          <a:lstStyle/>
          <a:p>
            <a:r>
              <a:rPr lang="en-US" sz="2000" dirty="0"/>
              <a:t>A class should have only one reason to change</a:t>
            </a:r>
            <a:r>
              <a:rPr lang="en-US" sz="2000" dirty="0" smtClean="0"/>
              <a:t>.</a:t>
            </a:r>
          </a:p>
          <a:p>
            <a:r>
              <a:rPr lang="en-US" sz="2000" dirty="0" smtClean="0"/>
              <a:t>Every </a:t>
            </a:r>
            <a:r>
              <a:rPr lang="en-US" sz="2000" dirty="0"/>
              <a:t>responsibility of a class is an area of potential change. More than one responsibility means more than one area of change. This principle guides us to keep each class to a single responsibility</a:t>
            </a:r>
            <a:r>
              <a:rPr lang="en-US" sz="2000" dirty="0" smtClean="0"/>
              <a:t>.</a:t>
            </a:r>
          </a:p>
          <a:p>
            <a:r>
              <a:rPr lang="en-US" sz="2000" dirty="0" smtClean="0"/>
              <a:t>What </a:t>
            </a:r>
            <a:r>
              <a:rPr lang="en-US" sz="2000" dirty="0"/>
              <a:t>if we allowed our aggregates to implement their internal collections and related operations AND the iteration methods? </a:t>
            </a:r>
            <a:endParaRPr lang="en-US" sz="2000" dirty="0" smtClean="0"/>
          </a:p>
          <a:p>
            <a:r>
              <a:rPr lang="en-US" sz="2000" dirty="0" smtClean="0"/>
              <a:t>Well</a:t>
            </a:r>
            <a:r>
              <a:rPr lang="en-US" sz="2000" dirty="0"/>
              <a:t>, we already know that would expand the number of methods in the aggregate, but so what? Why is that so bad? </a:t>
            </a:r>
            <a:endParaRPr lang="en-US" sz="2000" dirty="0" smtClean="0"/>
          </a:p>
          <a:p>
            <a:r>
              <a:rPr lang="en-US" sz="2000" dirty="0" smtClean="0"/>
              <a:t>When </a:t>
            </a:r>
            <a:r>
              <a:rPr lang="en-US" sz="2000" dirty="0"/>
              <a:t>we allow a class to not only take care of its own business (managing some kind of aggregate) but also take on more responsibilities (like iteration) then we’ve given the class two reasons to change. </a:t>
            </a:r>
            <a:r>
              <a:rPr lang="en-US" sz="2000" dirty="0" smtClean="0"/>
              <a:t>Two</a:t>
            </a:r>
            <a:r>
              <a:rPr lang="en-US" sz="2000" dirty="0"/>
              <a:t>? Yup, two: it can change if the collection changes in some way, and it can change if the way we iterate changes. So once again our friend CHANGE is at the center of another design principle</a:t>
            </a:r>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dirty="0"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3207886368"/>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Iterators and Collections in Java 5</a:t>
            </a:r>
          </a:p>
        </p:txBody>
      </p:sp>
      <p:sp>
        <p:nvSpPr>
          <p:cNvPr id="3" name="Content Placeholder 2"/>
          <p:cNvSpPr>
            <a:spLocks noGrp="1"/>
          </p:cNvSpPr>
          <p:nvPr>
            <p:ph idx="1"/>
          </p:nvPr>
        </p:nvSpPr>
        <p:spPr/>
        <p:txBody>
          <a:bodyPr/>
          <a:lstStyle/>
          <a:p>
            <a:pPr marL="0" indent="0">
              <a:buNone/>
            </a:pPr>
            <a:r>
              <a:rPr lang="en-US" sz="2000" dirty="0" err="1"/>
              <a:t>ArrayList</a:t>
            </a:r>
            <a:r>
              <a:rPr lang="en-US" sz="2000" dirty="0"/>
              <a:t> items = new </a:t>
            </a:r>
            <a:r>
              <a:rPr lang="en-US" sz="2000" dirty="0" err="1"/>
              <a:t>ArrayList</a:t>
            </a:r>
            <a:r>
              <a:rPr lang="en-US" sz="2000" dirty="0"/>
              <a:t>()</a:t>
            </a:r>
            <a:r>
              <a:rPr lang="en-US" sz="2000" dirty="0" smtClean="0"/>
              <a:t>;</a:t>
            </a:r>
          </a:p>
          <a:p>
            <a:pPr marL="0" indent="0">
              <a:buNone/>
            </a:pPr>
            <a:r>
              <a:rPr lang="en-US" sz="2000" dirty="0" err="1" smtClean="0"/>
              <a:t>items.add</a:t>
            </a:r>
            <a:r>
              <a:rPr lang="en-US" sz="2000" dirty="0"/>
              <a:t>(new </a:t>
            </a:r>
            <a:r>
              <a:rPr lang="en-US" sz="2000" dirty="0" err="1"/>
              <a:t>MenuItem</a:t>
            </a:r>
            <a:r>
              <a:rPr lang="en-US" sz="2000" dirty="0"/>
              <a:t>(“Pancakes”, “delicious pancakes”, true, 1.59); </a:t>
            </a:r>
            <a:endParaRPr lang="en-US" sz="2000" dirty="0" smtClean="0"/>
          </a:p>
          <a:p>
            <a:pPr marL="0" indent="0">
              <a:buNone/>
            </a:pPr>
            <a:r>
              <a:rPr lang="en-US" sz="2000" dirty="0" err="1" smtClean="0"/>
              <a:t>items.add</a:t>
            </a:r>
            <a:r>
              <a:rPr lang="en-US" sz="2000" dirty="0"/>
              <a:t>(new </a:t>
            </a:r>
            <a:r>
              <a:rPr lang="en-US" sz="2000" dirty="0" err="1"/>
              <a:t>MenuItem</a:t>
            </a:r>
            <a:r>
              <a:rPr lang="en-US" sz="2000" dirty="0"/>
              <a:t>(“Waffles”, “yummy waffles”, true, 1.99); </a:t>
            </a:r>
            <a:endParaRPr lang="en-US" sz="2000" dirty="0" smtClean="0"/>
          </a:p>
          <a:p>
            <a:pPr marL="0" indent="0">
              <a:buNone/>
            </a:pPr>
            <a:r>
              <a:rPr lang="en-US" sz="2000" dirty="0" err="1" smtClean="0"/>
              <a:t>items.add</a:t>
            </a:r>
            <a:r>
              <a:rPr lang="en-US" sz="2000" dirty="0"/>
              <a:t>(new </a:t>
            </a:r>
            <a:r>
              <a:rPr lang="en-US" sz="2000" dirty="0" err="1"/>
              <a:t>MenuItem</a:t>
            </a:r>
            <a:r>
              <a:rPr lang="en-US" sz="2000" dirty="0"/>
              <a:t>(“Toast”, “perfect toast”, true, 0.59); </a:t>
            </a:r>
            <a:endParaRPr lang="en-US" sz="2000" dirty="0" smtClean="0"/>
          </a:p>
          <a:p>
            <a:pPr marL="0" indent="0">
              <a:buNone/>
            </a:pPr>
            <a:r>
              <a:rPr lang="en-US" sz="2000" dirty="0" smtClean="0"/>
              <a:t>for </a:t>
            </a:r>
            <a:r>
              <a:rPr lang="en-US" sz="2000" dirty="0"/>
              <a:t>(</a:t>
            </a:r>
            <a:r>
              <a:rPr lang="en-US" sz="2000" dirty="0" err="1"/>
              <a:t>MenuItem</a:t>
            </a:r>
            <a:r>
              <a:rPr lang="en-US" sz="2000" dirty="0"/>
              <a:t> item: items) { </a:t>
            </a:r>
            <a:endParaRPr lang="en-US" sz="2000" dirty="0" smtClean="0"/>
          </a:p>
          <a:p>
            <a:pPr marL="0" indent="0">
              <a:buNone/>
            </a:pPr>
            <a:r>
              <a:rPr lang="en-US" sz="2000" dirty="0"/>
              <a:t> </a:t>
            </a:r>
            <a:r>
              <a:rPr lang="en-US" sz="2000" dirty="0" smtClean="0"/>
              <a:t> </a:t>
            </a:r>
            <a:r>
              <a:rPr lang="en-US" sz="2000" dirty="0" err="1" smtClean="0"/>
              <a:t>System.out.println</a:t>
            </a:r>
            <a:r>
              <a:rPr lang="en-US" sz="2000" dirty="0"/>
              <a:t>(“Breakfast item: “ + item); </a:t>
            </a:r>
            <a:endParaRPr lang="en-US" sz="2000" dirty="0" smtClean="0"/>
          </a:p>
          <a:p>
            <a:pPr marL="0" indent="0">
              <a:buNone/>
            </a:pPr>
            <a:r>
              <a:rPr lang="en-US" sz="2000" dirty="0" smtClean="0"/>
              <a:t>}</a:t>
            </a:r>
            <a:endParaRPr lang="en-US" sz="2000" dirty="0"/>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283303324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Composite Pattern defined</a:t>
            </a:r>
          </a:p>
        </p:txBody>
      </p:sp>
      <p:sp>
        <p:nvSpPr>
          <p:cNvPr id="3" name="Content Placeholder 2"/>
          <p:cNvSpPr>
            <a:spLocks noGrp="1"/>
          </p:cNvSpPr>
          <p:nvPr>
            <p:ph idx="1"/>
          </p:nvPr>
        </p:nvSpPr>
        <p:spPr/>
        <p:txBody>
          <a:bodyPr/>
          <a:lstStyle/>
          <a:p>
            <a:r>
              <a:rPr lang="en-US" dirty="0"/>
              <a:t>The Composite Pattern allows you to compose objects into tree structures to represent part-whole hierarchies. Composite lets clients treat individual objects and compositions of objects uniformly.</a:t>
            </a:r>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27</a:t>
            </a:fld>
            <a:endParaRPr lang="en-US" dirty="0"/>
          </a:p>
        </p:txBody>
      </p:sp>
      <p:pic>
        <p:nvPicPr>
          <p:cNvPr id="7" name="Picture 6"/>
          <p:cNvPicPr>
            <a:picLocks noChangeAspect="1"/>
          </p:cNvPicPr>
          <p:nvPr/>
        </p:nvPicPr>
        <p:blipFill>
          <a:blip r:embed="rId2"/>
          <a:stretch>
            <a:fillRect/>
          </a:stretch>
        </p:blipFill>
        <p:spPr>
          <a:xfrm>
            <a:off x="2882900" y="3295650"/>
            <a:ext cx="3365500" cy="3060700"/>
          </a:xfrm>
          <a:prstGeom prst="rect">
            <a:avLst/>
          </a:prstGeom>
        </p:spPr>
      </p:pic>
    </p:spTree>
    <p:extLst>
      <p:ext uri="{BB962C8B-B14F-4D97-AF65-F5344CB8AC3E}">
        <p14:creationId xmlns:p14="http://schemas.microsoft.com/office/powerpoint/2010/main" val="151448903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Pattern</a:t>
            </a:r>
            <a:endParaRPr lang="en-US" dirty="0"/>
          </a:p>
        </p:txBody>
      </p:sp>
      <p:sp>
        <p:nvSpPr>
          <p:cNvPr id="3" name="Content Placeholder 2"/>
          <p:cNvSpPr>
            <a:spLocks noGrp="1"/>
          </p:cNvSpPr>
          <p:nvPr>
            <p:ph idx="1"/>
          </p:nvPr>
        </p:nvSpPr>
        <p:spPr/>
        <p:txBody>
          <a:bodyPr/>
          <a:lstStyle/>
          <a:p>
            <a:r>
              <a:rPr lang="en-US" dirty="0"/>
              <a:t>The Composite Pattern allows us to build structures of objects in the form of trees that contain both compositions of objects and individual objects as nodes</a:t>
            </a:r>
            <a:r>
              <a:rPr lang="en-US" dirty="0" smtClean="0"/>
              <a:t>.</a:t>
            </a:r>
          </a:p>
          <a:p>
            <a:r>
              <a:rPr lang="en-US" dirty="0" smtClean="0"/>
              <a:t>Using </a:t>
            </a:r>
            <a:r>
              <a:rPr lang="en-US" dirty="0"/>
              <a:t>a composite structure, we can apply the same operations over both composites and individual objects. In other words, in most cases we can ignore the differences between compositions of objects and individual objects.</a:t>
            </a:r>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28</a:t>
            </a:fld>
            <a:endParaRPr lang="en-US"/>
          </a:p>
        </p:txBody>
      </p:sp>
    </p:spTree>
    <p:extLst>
      <p:ext uri="{BB962C8B-B14F-4D97-AF65-F5344CB8AC3E}">
        <p14:creationId xmlns:p14="http://schemas.microsoft.com/office/powerpoint/2010/main" val="2489386781"/>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29</a:t>
            </a:fld>
            <a:endParaRPr lang="en-US"/>
          </a:p>
        </p:txBody>
      </p:sp>
      <p:pic>
        <p:nvPicPr>
          <p:cNvPr id="8" name="Picture 7"/>
          <p:cNvPicPr>
            <a:picLocks noChangeAspect="1"/>
          </p:cNvPicPr>
          <p:nvPr/>
        </p:nvPicPr>
        <p:blipFill>
          <a:blip r:embed="rId2"/>
          <a:stretch>
            <a:fillRect/>
          </a:stretch>
        </p:blipFill>
        <p:spPr>
          <a:xfrm>
            <a:off x="666634" y="271458"/>
            <a:ext cx="7765161" cy="6473500"/>
          </a:xfrm>
          <a:prstGeom prst="rect">
            <a:avLst/>
          </a:prstGeom>
        </p:spPr>
      </p:pic>
    </p:spTree>
    <p:extLst>
      <p:ext uri="{BB962C8B-B14F-4D97-AF65-F5344CB8AC3E}">
        <p14:creationId xmlns:p14="http://schemas.microsoft.com/office/powerpoint/2010/main" val="1974838976"/>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Pattern</a:t>
            </a:r>
            <a:endParaRPr lang="en-US" dirty="0"/>
          </a:p>
        </p:txBody>
      </p:sp>
      <p:sp>
        <p:nvSpPr>
          <p:cNvPr id="3" name="Content Placeholder 2"/>
          <p:cNvSpPr>
            <a:spLocks noGrp="1"/>
          </p:cNvSpPr>
          <p:nvPr>
            <p:ph idx="1"/>
          </p:nvPr>
        </p:nvSpPr>
        <p:spPr>
          <a:xfrm>
            <a:off x="457200" y="1600200"/>
            <a:ext cx="8095957" cy="4525963"/>
          </a:xfrm>
        </p:spPr>
        <p:txBody>
          <a:bodyPr/>
          <a:lstStyle/>
          <a:p>
            <a:r>
              <a:rPr lang="en-US" dirty="0"/>
              <a:t>If it walks like a duck and quacks like a duck, then it </a:t>
            </a:r>
            <a:r>
              <a:rPr lang="en-US" strike="sngStrike" dirty="0"/>
              <a:t>must</a:t>
            </a:r>
            <a:r>
              <a:rPr lang="en-US" dirty="0"/>
              <a:t> might be a </a:t>
            </a:r>
            <a:r>
              <a:rPr lang="en-US" strike="sngStrike" dirty="0"/>
              <a:t>duck</a:t>
            </a:r>
            <a:r>
              <a:rPr lang="en-US" dirty="0"/>
              <a:t> turkey wrapped with a duck adapter..</a:t>
            </a:r>
            <a:r>
              <a:rPr lang="en-US" dirty="0" smtClean="0"/>
              <a:t>.</a:t>
            </a:r>
          </a:p>
          <a:p>
            <a:pPr marL="0" indent="0">
              <a:buNone/>
            </a:pPr>
            <a:r>
              <a:rPr lang="en-US" dirty="0"/>
              <a:t>public interface Duck { </a:t>
            </a:r>
            <a:endParaRPr lang="en-US" dirty="0" smtClean="0"/>
          </a:p>
          <a:p>
            <a:pPr marL="0" indent="0">
              <a:buNone/>
            </a:pPr>
            <a:r>
              <a:rPr lang="en-US" dirty="0"/>
              <a:t> </a:t>
            </a:r>
            <a:r>
              <a:rPr lang="en-US" dirty="0" smtClean="0"/>
              <a:t>   public </a:t>
            </a:r>
            <a:r>
              <a:rPr lang="en-US" dirty="0"/>
              <a:t>void quack(); </a:t>
            </a:r>
            <a:endParaRPr lang="en-US" dirty="0" smtClean="0"/>
          </a:p>
          <a:p>
            <a:pPr marL="0" indent="0">
              <a:buNone/>
            </a:pPr>
            <a:r>
              <a:rPr lang="en-US" dirty="0"/>
              <a:t> </a:t>
            </a:r>
            <a:r>
              <a:rPr lang="en-US" dirty="0" smtClean="0"/>
              <a:t>   public </a:t>
            </a:r>
            <a:r>
              <a:rPr lang="en-US" dirty="0"/>
              <a:t>void fly(); </a:t>
            </a:r>
            <a:endParaRPr lang="en-US" dirty="0" smtClean="0"/>
          </a:p>
          <a:p>
            <a:pPr marL="0" indent="0">
              <a:buNone/>
            </a:pPr>
            <a:r>
              <a:rPr lang="en-US" dirty="0" smtClean="0"/>
              <a:t>}</a:t>
            </a:r>
          </a:p>
          <a:p>
            <a:pPr marL="0" indent="0">
              <a:buNone/>
            </a:pPr>
            <a:endParaRPr lang="en-US" dirty="0"/>
          </a:p>
          <a:p>
            <a:pPr marL="0" indent="0">
              <a:buNone/>
            </a:pPr>
            <a:endParaRPr lang="en-US" dirty="0" smtClean="0"/>
          </a:p>
          <a:p>
            <a:pPr marL="0" indent="0">
              <a:buNone/>
            </a:pPr>
            <a:endParaRPr lang="en-US" dirty="0"/>
          </a:p>
        </p:txBody>
      </p:sp>
      <p:sp>
        <p:nvSpPr>
          <p:cNvPr id="5" name="Date Placeholder 4"/>
          <p:cNvSpPr>
            <a:spLocks noGrp="1"/>
          </p:cNvSpPr>
          <p:nvPr>
            <p:ph type="dt" sz="half" idx="4294967295"/>
          </p:nvPr>
        </p:nvSpPr>
        <p:spPr>
          <a:xfrm>
            <a:off x="457200" y="6356350"/>
            <a:ext cx="2133600" cy="365125"/>
          </a:xfrm>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3</a:t>
            </a:fld>
            <a:endParaRPr lang="en-US"/>
          </a:p>
        </p:txBody>
      </p:sp>
      <p:sp>
        <p:nvSpPr>
          <p:cNvPr id="7" name="TextBox 6"/>
          <p:cNvSpPr txBox="1"/>
          <p:nvPr/>
        </p:nvSpPr>
        <p:spPr>
          <a:xfrm>
            <a:off x="3968941" y="2646173"/>
            <a:ext cx="4868605" cy="2308324"/>
          </a:xfrm>
          <a:prstGeom prst="rect">
            <a:avLst/>
          </a:prstGeom>
          <a:noFill/>
        </p:spPr>
        <p:txBody>
          <a:bodyPr wrap="square" rtlCol="0">
            <a:spAutoFit/>
          </a:bodyPr>
          <a:lstStyle/>
          <a:p>
            <a:r>
              <a:rPr lang="en-US" dirty="0"/>
              <a:t>public class </a:t>
            </a:r>
            <a:r>
              <a:rPr lang="en-US" dirty="0" err="1"/>
              <a:t>MallardDuck</a:t>
            </a:r>
            <a:r>
              <a:rPr lang="en-US" dirty="0"/>
              <a:t> implements Duck { </a:t>
            </a:r>
            <a:endParaRPr lang="en-US" dirty="0" smtClean="0"/>
          </a:p>
          <a:p>
            <a:r>
              <a:rPr lang="en-US" dirty="0"/>
              <a:t> </a:t>
            </a:r>
            <a:r>
              <a:rPr lang="en-US" dirty="0" smtClean="0"/>
              <a:t>    public </a:t>
            </a:r>
            <a:r>
              <a:rPr lang="en-US" dirty="0"/>
              <a:t>void quack</a:t>
            </a:r>
            <a:r>
              <a:rPr lang="en-US" dirty="0" smtClean="0"/>
              <a:t>(z) { </a:t>
            </a:r>
          </a:p>
          <a:p>
            <a:r>
              <a:rPr lang="en-US" dirty="0" smtClean="0"/>
              <a:t>        </a:t>
            </a:r>
            <a:r>
              <a:rPr lang="en-US" dirty="0" err="1" smtClean="0"/>
              <a:t>System.out.println</a:t>
            </a:r>
            <a:r>
              <a:rPr lang="en-US" dirty="0"/>
              <a:t>(“Quack”); </a:t>
            </a:r>
            <a:endParaRPr lang="en-US" dirty="0" smtClean="0"/>
          </a:p>
          <a:p>
            <a:r>
              <a:rPr lang="en-US" dirty="0" smtClean="0"/>
              <a:t>      } </a:t>
            </a:r>
          </a:p>
          <a:p>
            <a:r>
              <a:rPr lang="en-US" dirty="0"/>
              <a:t> </a:t>
            </a:r>
            <a:r>
              <a:rPr lang="en-US" dirty="0" smtClean="0"/>
              <a:t>    public </a:t>
            </a:r>
            <a:r>
              <a:rPr lang="en-US" dirty="0"/>
              <a:t>void fly() { </a:t>
            </a:r>
            <a:endParaRPr lang="en-US" dirty="0" smtClean="0"/>
          </a:p>
          <a:p>
            <a:r>
              <a:rPr lang="en-US" dirty="0"/>
              <a:t> </a:t>
            </a:r>
            <a:r>
              <a:rPr lang="en-US" dirty="0" smtClean="0"/>
              <a:t>      </a:t>
            </a:r>
            <a:r>
              <a:rPr lang="en-US" dirty="0" err="1" smtClean="0"/>
              <a:t>System.out.println</a:t>
            </a:r>
            <a:r>
              <a:rPr lang="en-US" dirty="0"/>
              <a:t>(“I’m flying”); </a:t>
            </a:r>
            <a:endParaRPr lang="en-US" dirty="0" smtClean="0"/>
          </a:p>
          <a:p>
            <a:r>
              <a:rPr lang="en-US" dirty="0" smtClean="0"/>
              <a:t>      } </a:t>
            </a:r>
          </a:p>
          <a:p>
            <a:r>
              <a:rPr lang="en-US" dirty="0" smtClean="0"/>
              <a:t>}</a:t>
            </a:r>
            <a:endParaRPr lang="en-US" dirty="0"/>
          </a:p>
        </p:txBody>
      </p:sp>
    </p:spTree>
    <p:extLst>
      <p:ext uri="{BB962C8B-B14F-4D97-AF65-F5344CB8AC3E}">
        <p14:creationId xmlns:p14="http://schemas.microsoft.com/office/powerpoint/2010/main" val="893198901"/>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State Pattern</a:t>
            </a:r>
          </a:p>
        </p:txBody>
      </p:sp>
      <p:sp>
        <p:nvSpPr>
          <p:cNvPr id="3" name="Content Placeholder 2"/>
          <p:cNvSpPr>
            <a:spLocks noGrp="1"/>
          </p:cNvSpPr>
          <p:nvPr>
            <p:ph idx="1"/>
          </p:nvPr>
        </p:nvSpPr>
        <p:spPr/>
        <p:txBody>
          <a:bodyPr/>
          <a:lstStyle/>
          <a:p>
            <a:r>
              <a:rPr lang="en-US" dirty="0"/>
              <a:t>The State Pattern allows an object to alter its behavior when its internal state changes. The object will appear to change its class</a:t>
            </a:r>
            <a:r>
              <a:rPr lang="en-US" dirty="0" smtClean="0"/>
              <a:t>.</a:t>
            </a:r>
          </a:p>
          <a:p>
            <a:r>
              <a:rPr lang="en-US" dirty="0" smtClean="0"/>
              <a:t>State pattern encapsulates </a:t>
            </a:r>
            <a:r>
              <a:rPr lang="en-US" dirty="0"/>
              <a:t>state-based behavior and delegate behavior to the current </a:t>
            </a:r>
            <a:r>
              <a:rPr lang="en-US" dirty="0" smtClean="0"/>
              <a:t>state.</a:t>
            </a:r>
          </a:p>
          <a:p>
            <a:r>
              <a:rPr lang="en-US" dirty="0" smtClean="0"/>
              <a:t>Strategy pattern encapsulates </a:t>
            </a:r>
            <a:r>
              <a:rPr lang="en-US" dirty="0"/>
              <a:t>interchangeable behaviors and use delegation to decide which behavior to use</a:t>
            </a:r>
            <a:endParaRPr lang="en-US" dirty="0" smtClean="0"/>
          </a:p>
          <a:p>
            <a:r>
              <a:rPr lang="en-US" dirty="0" smtClean="0"/>
              <a:t>In Template method pattern: subclasses </a:t>
            </a:r>
            <a:r>
              <a:rPr lang="en-US" dirty="0"/>
              <a:t>decide how to implement steps in an algorithm</a:t>
            </a:r>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30</a:t>
            </a:fld>
            <a:endParaRPr lang="en-US"/>
          </a:p>
        </p:txBody>
      </p:sp>
    </p:spTree>
    <p:extLst>
      <p:ext uri="{BB962C8B-B14F-4D97-AF65-F5344CB8AC3E}">
        <p14:creationId xmlns:p14="http://schemas.microsoft.com/office/powerpoint/2010/main" val="1871880025"/>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Pattern class diagram</a:t>
            </a:r>
            <a:endParaRPr lang="en-US" dirty="0"/>
          </a:p>
        </p:txBody>
      </p:sp>
      <p:pic>
        <p:nvPicPr>
          <p:cNvPr id="7" name="Content Placeholder 6"/>
          <p:cNvPicPr>
            <a:picLocks noGrp="1" noChangeAspect="1"/>
          </p:cNvPicPr>
          <p:nvPr>
            <p:ph idx="1"/>
          </p:nvPr>
        </p:nvPicPr>
        <p:blipFill>
          <a:blip r:embed="rId2"/>
          <a:srcRect t="6123" b="6123"/>
          <a:stretch>
            <a:fillRect/>
          </a:stretch>
        </p:blipFill>
        <p:spPr/>
      </p:pic>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31</a:t>
            </a:fld>
            <a:endParaRPr lang="en-US"/>
          </a:p>
        </p:txBody>
      </p:sp>
    </p:spTree>
    <p:extLst>
      <p:ext uri="{BB962C8B-B14F-4D97-AF65-F5344CB8AC3E}">
        <p14:creationId xmlns:p14="http://schemas.microsoft.com/office/powerpoint/2010/main" val="2138201922"/>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&amp; State</a:t>
            </a:r>
            <a:endParaRPr lang="en-US" dirty="0"/>
          </a:p>
        </p:txBody>
      </p:sp>
      <p:sp>
        <p:nvSpPr>
          <p:cNvPr id="3" name="Content Placeholder 2"/>
          <p:cNvSpPr>
            <a:spLocks noGrp="1"/>
          </p:cNvSpPr>
          <p:nvPr>
            <p:ph idx="1"/>
          </p:nvPr>
        </p:nvSpPr>
        <p:spPr/>
        <p:txBody>
          <a:bodyPr/>
          <a:lstStyle/>
          <a:p>
            <a:r>
              <a:rPr lang="en-US" dirty="0"/>
              <a:t>In general, think of the Strategy Pattern as a flexible alternative to </a:t>
            </a:r>
            <a:r>
              <a:rPr lang="en-US" dirty="0" err="1"/>
              <a:t>subclassing</a:t>
            </a:r>
            <a:r>
              <a:rPr lang="en-US" dirty="0"/>
              <a:t>; if you use inheritance to define the behavior of a class, then you’re stuck with that behavior even if you need to change it. With Strategy you can change the behavior by composing with a different object. </a:t>
            </a:r>
            <a:endParaRPr lang="en-US" dirty="0" smtClean="0"/>
          </a:p>
          <a:p>
            <a:r>
              <a:rPr lang="en-US" dirty="0" smtClean="0"/>
              <a:t>Think </a:t>
            </a:r>
            <a:r>
              <a:rPr lang="en-US" dirty="0"/>
              <a:t>of the State Pattern as an alternative to putting lots of conditionals in your context; by encapsulating the behaviors within state objects, you can simply change the state object in context to change its behavior.</a:t>
            </a:r>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32</a:t>
            </a:fld>
            <a:endParaRPr lang="en-US"/>
          </a:p>
        </p:txBody>
      </p:sp>
    </p:spTree>
    <p:extLst>
      <p:ext uri="{BB962C8B-B14F-4D97-AF65-F5344CB8AC3E}">
        <p14:creationId xmlns:p14="http://schemas.microsoft.com/office/powerpoint/2010/main" val="1435715661"/>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Proxy Pattern defined</a:t>
            </a:r>
          </a:p>
        </p:txBody>
      </p:sp>
      <p:sp>
        <p:nvSpPr>
          <p:cNvPr id="3" name="Content Placeholder 2"/>
          <p:cNvSpPr>
            <a:spLocks noGrp="1"/>
          </p:cNvSpPr>
          <p:nvPr>
            <p:ph idx="1"/>
          </p:nvPr>
        </p:nvSpPr>
        <p:spPr/>
        <p:txBody>
          <a:bodyPr/>
          <a:lstStyle/>
          <a:p>
            <a:r>
              <a:rPr lang="en-US" dirty="0"/>
              <a:t>The Proxy Pattern provides a surrogate or placeholder for another object to control access to </a:t>
            </a:r>
            <a:r>
              <a:rPr lang="en-US" dirty="0" smtClean="0"/>
              <a:t>it</a:t>
            </a:r>
          </a:p>
          <a:p>
            <a:r>
              <a:rPr lang="en-US" dirty="0"/>
              <a:t>Use the Proxy Pattern to create a representative object that controls access to another object, which may be remote, expensive to create or in need of securing.</a:t>
            </a:r>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33</a:t>
            </a:fld>
            <a:endParaRPr lang="en-US"/>
          </a:p>
        </p:txBody>
      </p:sp>
    </p:spTree>
    <p:extLst>
      <p:ext uri="{BB962C8B-B14F-4D97-AF65-F5344CB8AC3E}">
        <p14:creationId xmlns:p14="http://schemas.microsoft.com/office/powerpoint/2010/main" val="3998164847"/>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Class diagram</a:t>
            </a:r>
            <a:endParaRPr lang="en-US" dirty="0"/>
          </a:p>
        </p:txBody>
      </p:sp>
      <p:pic>
        <p:nvPicPr>
          <p:cNvPr id="7" name="Content Placeholder 6"/>
          <p:cNvPicPr>
            <a:picLocks noGrp="1" noChangeAspect="1"/>
          </p:cNvPicPr>
          <p:nvPr>
            <p:ph idx="1"/>
          </p:nvPr>
        </p:nvPicPr>
        <p:blipFill>
          <a:blip r:embed="rId2"/>
          <a:srcRect t="14163" b="14163"/>
          <a:stretch>
            <a:fillRect/>
          </a:stretch>
        </p:blipFill>
        <p:spPr/>
      </p:pic>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2178338074"/>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a:t>
            </a:r>
            <a:endParaRPr lang="en-US" dirty="0"/>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35</a:t>
            </a:fld>
            <a:endParaRPr lang="en-US"/>
          </a:p>
        </p:txBody>
      </p:sp>
      <p:sp>
        <p:nvSpPr>
          <p:cNvPr id="10" name="Content Placeholder 9"/>
          <p:cNvSpPr>
            <a:spLocks noGrp="1"/>
          </p:cNvSpPr>
          <p:nvPr>
            <p:ph idx="1"/>
          </p:nvPr>
        </p:nvSpPr>
        <p:spPr/>
        <p:txBody>
          <a:bodyPr/>
          <a:lstStyle/>
          <a:p>
            <a:r>
              <a:rPr lang="en-US" dirty="0" smtClean="0"/>
              <a:t>Decorator: </a:t>
            </a:r>
            <a:r>
              <a:rPr lang="en-US" dirty="0"/>
              <a:t>Wraps another object and provides additional behavior for </a:t>
            </a:r>
            <a:r>
              <a:rPr lang="en-US" dirty="0" smtClean="0"/>
              <a:t>it</a:t>
            </a:r>
          </a:p>
          <a:p>
            <a:r>
              <a:rPr lang="en-US" dirty="0" smtClean="0"/>
              <a:t>Façade: </a:t>
            </a:r>
            <a:r>
              <a:rPr lang="en-US" dirty="0"/>
              <a:t>Wraps a bunch of objects to simplify their </a:t>
            </a:r>
            <a:r>
              <a:rPr lang="en-US" dirty="0" smtClean="0"/>
              <a:t>interface</a:t>
            </a:r>
          </a:p>
          <a:p>
            <a:r>
              <a:rPr lang="en-US" dirty="0" smtClean="0"/>
              <a:t>Proxy: </a:t>
            </a:r>
            <a:r>
              <a:rPr lang="en-US" dirty="0"/>
              <a:t>Wraps another object to control access to it</a:t>
            </a:r>
            <a:endParaRPr lang="en-US" dirty="0" smtClean="0"/>
          </a:p>
          <a:p>
            <a:r>
              <a:rPr lang="en-US" dirty="0" smtClean="0"/>
              <a:t>Adapter: </a:t>
            </a:r>
            <a:r>
              <a:rPr lang="en-US" dirty="0"/>
              <a:t>Wraps another object and provides a different interface to it</a:t>
            </a:r>
          </a:p>
        </p:txBody>
      </p:sp>
    </p:spTree>
    <p:extLst>
      <p:ext uri="{BB962C8B-B14F-4D97-AF65-F5344CB8AC3E}">
        <p14:creationId xmlns:p14="http://schemas.microsoft.com/office/powerpoint/2010/main" val="4039119740"/>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 defined </a:t>
            </a:r>
          </a:p>
        </p:txBody>
      </p:sp>
      <p:sp>
        <p:nvSpPr>
          <p:cNvPr id="3" name="Content Placeholder 2"/>
          <p:cNvSpPr>
            <a:spLocks noGrp="1"/>
          </p:cNvSpPr>
          <p:nvPr>
            <p:ph idx="1"/>
          </p:nvPr>
        </p:nvSpPr>
        <p:spPr/>
        <p:txBody>
          <a:bodyPr/>
          <a:lstStyle/>
          <a:p>
            <a:r>
              <a:rPr lang="en-US" sz="2200" b="1" dirty="0"/>
              <a:t>A Pattern </a:t>
            </a:r>
            <a:r>
              <a:rPr lang="en-US" sz="2200" dirty="0"/>
              <a:t>is a solution to a problem in a context. </a:t>
            </a:r>
          </a:p>
          <a:p>
            <a:r>
              <a:rPr lang="en-US" sz="2200" dirty="0"/>
              <a:t>The </a:t>
            </a:r>
            <a:r>
              <a:rPr lang="en-US" sz="2200" b="1" dirty="0"/>
              <a:t>context </a:t>
            </a:r>
            <a:r>
              <a:rPr lang="en-US" sz="2200" dirty="0"/>
              <a:t>is the situation in which the pattern applies. This should be a recurring situation. </a:t>
            </a:r>
          </a:p>
          <a:p>
            <a:r>
              <a:rPr lang="en-US" sz="2200" dirty="0"/>
              <a:t>The </a:t>
            </a:r>
            <a:r>
              <a:rPr lang="en-US" sz="2200" b="1" dirty="0"/>
              <a:t>problem </a:t>
            </a:r>
            <a:r>
              <a:rPr lang="en-US" sz="2200" dirty="0"/>
              <a:t>refers to the goal you are trying to achieve in this context, but it also refers to any constraints that occur in the context. </a:t>
            </a:r>
          </a:p>
          <a:p>
            <a:r>
              <a:rPr lang="en-US" sz="2200" dirty="0"/>
              <a:t>The </a:t>
            </a:r>
            <a:r>
              <a:rPr lang="en-US" sz="2200" b="1" dirty="0"/>
              <a:t>solution </a:t>
            </a:r>
            <a:r>
              <a:rPr lang="en-US" sz="2200" dirty="0"/>
              <a:t>is what you’re after: a general design that anyone can apply which resolves the goal and set of constraints. </a:t>
            </a:r>
            <a:endParaRPr lang="en-US" sz="2200" dirty="0" smtClean="0"/>
          </a:p>
          <a:p>
            <a:r>
              <a:rPr lang="en-US" sz="2200" dirty="0"/>
              <a:t>“If you find yourself in a context with a problem that has a goal that is affected by a set of constraints, then you can </a:t>
            </a:r>
            <a:r>
              <a:rPr lang="en-US" sz="2200" dirty="0" smtClean="0"/>
              <a:t>apply</a:t>
            </a:r>
            <a:r>
              <a:rPr lang="en-US" sz="2200" dirty="0"/>
              <a:t> </a:t>
            </a:r>
            <a:r>
              <a:rPr lang="en-US" sz="2200" dirty="0" smtClean="0"/>
              <a:t>a </a:t>
            </a:r>
            <a:r>
              <a:rPr lang="en-US" sz="2200" dirty="0"/>
              <a:t>design that resolves the goal and constraints and leads to a solution.” </a:t>
            </a:r>
          </a:p>
          <a:p>
            <a:endParaRPr lang="en-US" sz="2200" dirty="0"/>
          </a:p>
          <a:p>
            <a:endParaRPr lang="en-US" sz="2200" dirty="0"/>
          </a:p>
        </p:txBody>
      </p:sp>
      <p:sp>
        <p:nvSpPr>
          <p:cNvPr id="4" name="Footer Placeholder 3"/>
          <p:cNvSpPr>
            <a:spLocks noGrp="1"/>
          </p:cNvSpPr>
          <p:nvPr>
            <p:ph type="ftr" sz="quarter" idx="10"/>
          </p:nvPr>
        </p:nvSpPr>
        <p:spPr/>
        <p:txBody>
          <a:bodyPr/>
          <a:lstStyle/>
          <a:p>
            <a:r>
              <a:rPr lang="en-US" dirty="0" smtClean="0"/>
              <a:t>Lecture 1: Course Introduction</a:t>
            </a:r>
            <a:endParaRPr lang="en-US" dirty="0"/>
          </a:p>
        </p:txBody>
      </p:sp>
      <p:sp>
        <p:nvSpPr>
          <p:cNvPr id="5" name="Date Placeholder 4"/>
          <p:cNvSpPr>
            <a:spLocks noGrp="1"/>
          </p:cNvSpPr>
          <p:nvPr>
            <p:ph type="dt" sz="half" idx="11"/>
          </p:nvPr>
        </p:nvSpPr>
        <p:spPr/>
        <p:txBody>
          <a:bodyPr/>
          <a:lstStyle/>
          <a:p>
            <a:r>
              <a:rPr lang="mr-IN" dirty="0"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36</a:t>
            </a:fld>
            <a:endParaRPr lang="en-US"/>
          </a:p>
        </p:txBody>
      </p:sp>
    </p:spTree>
    <p:extLst>
      <p:ext uri="{BB962C8B-B14F-4D97-AF65-F5344CB8AC3E}">
        <p14:creationId xmlns:p14="http://schemas.microsoft.com/office/powerpoint/2010/main" val="15759990"/>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lvl="0"/>
            <a:r>
              <a:rPr lang="en-US" dirty="0" smtClean="0"/>
              <a:t>Read compound patterns and other patterns in Head First Book.</a:t>
            </a:r>
          </a:p>
          <a:p>
            <a:pPr lvl="0"/>
            <a:r>
              <a:rPr lang="en-US" dirty="0" smtClean="0"/>
              <a:t>Assignment 2 will be given at the end of this week.</a:t>
            </a:r>
            <a:endParaRPr lang="en-US" dirty="0"/>
          </a:p>
        </p:txBody>
      </p:sp>
      <p:sp>
        <p:nvSpPr>
          <p:cNvPr id="7" name="Footer Placeholder 6"/>
          <p:cNvSpPr>
            <a:spLocks noGrp="1"/>
          </p:cNvSpPr>
          <p:nvPr>
            <p:ph type="ftr" sz="quarter" idx="10"/>
          </p:nvPr>
        </p:nvSpPr>
        <p:spPr/>
        <p:txBody>
          <a:bodyPr/>
          <a:lstStyle/>
          <a:p>
            <a:endParaRPr lang="en-US" dirty="0"/>
          </a:p>
        </p:txBody>
      </p:sp>
      <p:sp>
        <p:nvSpPr>
          <p:cNvPr id="8" name="Date Placeholder 7"/>
          <p:cNvSpPr>
            <a:spLocks noGrp="1"/>
          </p:cNvSpPr>
          <p:nvPr>
            <p:ph type="dt" sz="half"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37</a:t>
            </a:fld>
            <a:endParaRPr lang="en-US"/>
          </a:p>
        </p:txBody>
      </p:sp>
    </p:spTree>
    <p:extLst>
      <p:ext uri="{BB962C8B-B14F-4D97-AF65-F5344CB8AC3E}">
        <p14:creationId xmlns:p14="http://schemas.microsoft.com/office/powerpoint/2010/main" val="532993030"/>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600201"/>
            <a:ext cx="10138229" cy="4241800"/>
          </a:xfrm>
        </p:spPr>
        <p:txBody>
          <a:bodyPr/>
          <a:lstStyle/>
          <a:p>
            <a:pPr marL="0" indent="0">
              <a:buNone/>
            </a:pPr>
            <a:r>
              <a:rPr lang="en-US" sz="2200" dirty="0"/>
              <a:t>public interface Turkey { </a:t>
            </a:r>
            <a:endParaRPr lang="en-US" sz="2200" dirty="0" smtClean="0"/>
          </a:p>
          <a:p>
            <a:pPr marL="0" indent="0">
              <a:buNone/>
            </a:pPr>
            <a:r>
              <a:rPr lang="en-US" sz="2200" dirty="0"/>
              <a:t> </a:t>
            </a:r>
            <a:r>
              <a:rPr lang="en-US" sz="2200" dirty="0" smtClean="0"/>
              <a:t>  public </a:t>
            </a:r>
            <a:r>
              <a:rPr lang="en-US" sz="2200" dirty="0"/>
              <a:t>void gobble(); </a:t>
            </a:r>
            <a:endParaRPr lang="en-US" sz="2200" dirty="0" smtClean="0"/>
          </a:p>
          <a:p>
            <a:pPr marL="0" indent="0">
              <a:buNone/>
            </a:pPr>
            <a:r>
              <a:rPr lang="en-US" sz="2200" dirty="0"/>
              <a:t> </a:t>
            </a:r>
            <a:r>
              <a:rPr lang="en-US" sz="2200" dirty="0" smtClean="0"/>
              <a:t>  public </a:t>
            </a:r>
            <a:r>
              <a:rPr lang="en-US" sz="2200" dirty="0"/>
              <a:t>void fly(); </a:t>
            </a:r>
            <a:endParaRPr lang="en-US" sz="2200" dirty="0" smtClean="0"/>
          </a:p>
          <a:p>
            <a:pPr marL="0" indent="0">
              <a:buNone/>
            </a:pPr>
            <a:r>
              <a:rPr lang="en-US" sz="2200" dirty="0" smtClean="0"/>
              <a:t>}</a:t>
            </a:r>
            <a:r>
              <a:rPr lang="en-US" sz="2200" dirty="0"/>
              <a:t> </a:t>
            </a:r>
            <a:endParaRPr lang="en-US" sz="2200" dirty="0" smtClean="0"/>
          </a:p>
          <a:p>
            <a:pPr marL="0" indent="0">
              <a:buNone/>
            </a:pPr>
            <a:endParaRPr lang="en-US" sz="2200" dirty="0"/>
          </a:p>
          <a:p>
            <a:pPr marL="0" indent="0">
              <a:buNone/>
            </a:pPr>
            <a:r>
              <a:rPr lang="en-US" sz="2200" dirty="0" smtClean="0"/>
              <a:t>public </a:t>
            </a:r>
            <a:r>
              <a:rPr lang="en-US" sz="2200" dirty="0"/>
              <a:t>class </a:t>
            </a:r>
            <a:r>
              <a:rPr lang="en-US" sz="2200" dirty="0" err="1"/>
              <a:t>TurkeyAdapter</a:t>
            </a:r>
            <a:r>
              <a:rPr lang="en-US" sz="2200" dirty="0"/>
              <a:t> implements Duck { </a:t>
            </a:r>
            <a:endParaRPr lang="en-US" sz="2200" dirty="0" smtClean="0"/>
          </a:p>
          <a:p>
            <a:pPr marL="0" indent="0">
              <a:buNone/>
            </a:pPr>
            <a:r>
              <a:rPr lang="en-US" sz="2200" dirty="0"/>
              <a:t> </a:t>
            </a:r>
            <a:r>
              <a:rPr lang="en-US" sz="2200" dirty="0" smtClean="0"/>
              <a:t>   Turkey </a:t>
            </a:r>
            <a:r>
              <a:rPr lang="en-US" sz="2200" dirty="0"/>
              <a:t>turkey; </a:t>
            </a:r>
            <a:endParaRPr lang="en-US" sz="2200" dirty="0" smtClean="0"/>
          </a:p>
          <a:p>
            <a:pPr marL="0" indent="0">
              <a:buNone/>
            </a:pPr>
            <a:r>
              <a:rPr lang="en-US" sz="2200" dirty="0"/>
              <a:t> </a:t>
            </a:r>
            <a:r>
              <a:rPr lang="en-US" sz="2200" dirty="0" smtClean="0"/>
              <a:t>    public </a:t>
            </a:r>
            <a:r>
              <a:rPr lang="en-US" sz="2200" dirty="0" err="1"/>
              <a:t>TurkeyAdapter</a:t>
            </a:r>
            <a:r>
              <a:rPr lang="en-US" sz="2200" dirty="0"/>
              <a:t>(Turkey turkey) { </a:t>
            </a:r>
            <a:r>
              <a:rPr lang="en-US" sz="2200" dirty="0" err="1"/>
              <a:t>this.turkey</a:t>
            </a:r>
            <a:r>
              <a:rPr lang="en-US" sz="2200" dirty="0"/>
              <a:t> = turkey; } </a:t>
            </a:r>
            <a:endParaRPr lang="en-US" sz="2200" dirty="0" smtClean="0"/>
          </a:p>
          <a:p>
            <a:pPr marL="0" indent="0">
              <a:buNone/>
            </a:pPr>
            <a:r>
              <a:rPr lang="en-US" sz="2200" dirty="0"/>
              <a:t> </a:t>
            </a:r>
            <a:r>
              <a:rPr lang="en-US" sz="2200" dirty="0" smtClean="0"/>
              <a:t>    public </a:t>
            </a:r>
            <a:r>
              <a:rPr lang="en-US" sz="2200" dirty="0"/>
              <a:t>void quack() { </a:t>
            </a:r>
            <a:r>
              <a:rPr lang="en-US" sz="2200" dirty="0" err="1"/>
              <a:t>turkey.gobble</a:t>
            </a:r>
            <a:r>
              <a:rPr lang="en-US" sz="2200" dirty="0"/>
              <a:t>(); } </a:t>
            </a:r>
            <a:endParaRPr lang="en-US" sz="2200" dirty="0" smtClean="0"/>
          </a:p>
          <a:p>
            <a:pPr marL="0" indent="0">
              <a:buNone/>
            </a:pPr>
            <a:r>
              <a:rPr lang="en-US" sz="2200" dirty="0"/>
              <a:t> </a:t>
            </a:r>
            <a:r>
              <a:rPr lang="en-US" sz="2200" dirty="0" smtClean="0"/>
              <a:t>     public </a:t>
            </a:r>
            <a:r>
              <a:rPr lang="en-US" sz="2200" dirty="0"/>
              <a:t>void fly() { for(</a:t>
            </a:r>
            <a:r>
              <a:rPr lang="en-US" sz="2200" dirty="0" err="1"/>
              <a:t>int</a:t>
            </a:r>
            <a:r>
              <a:rPr lang="en-US" sz="2200" dirty="0"/>
              <a:t> </a:t>
            </a:r>
            <a:r>
              <a:rPr lang="en-US" sz="2200" dirty="0" err="1"/>
              <a:t>i</a:t>
            </a:r>
            <a:r>
              <a:rPr lang="en-US" sz="2200" dirty="0"/>
              <a:t>=0; </a:t>
            </a:r>
            <a:r>
              <a:rPr lang="en-US" sz="2200" dirty="0" err="1"/>
              <a:t>i</a:t>
            </a:r>
            <a:r>
              <a:rPr lang="en-US" sz="2200" dirty="0"/>
              <a:t> &lt; 5; </a:t>
            </a:r>
            <a:r>
              <a:rPr lang="en-US" sz="2200" dirty="0" err="1"/>
              <a:t>i</a:t>
            </a:r>
            <a:r>
              <a:rPr lang="en-US" sz="2200" dirty="0"/>
              <a:t>++) { </a:t>
            </a:r>
            <a:r>
              <a:rPr lang="en-US" sz="2200" dirty="0" err="1"/>
              <a:t>turkey.fly</a:t>
            </a:r>
            <a:r>
              <a:rPr lang="en-US" sz="2200" dirty="0"/>
              <a:t>(); } } }</a:t>
            </a:r>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4</a:t>
            </a:fld>
            <a:endParaRPr lang="en-US"/>
          </a:p>
        </p:txBody>
      </p:sp>
      <p:sp>
        <p:nvSpPr>
          <p:cNvPr id="7" name="TextBox 6"/>
          <p:cNvSpPr txBox="1"/>
          <p:nvPr/>
        </p:nvSpPr>
        <p:spPr>
          <a:xfrm>
            <a:off x="3802742" y="1492705"/>
            <a:ext cx="5457068" cy="2308324"/>
          </a:xfrm>
          <a:prstGeom prst="rect">
            <a:avLst/>
          </a:prstGeom>
          <a:noFill/>
        </p:spPr>
        <p:txBody>
          <a:bodyPr wrap="none" rtlCol="0">
            <a:spAutoFit/>
          </a:bodyPr>
          <a:lstStyle/>
          <a:p>
            <a:r>
              <a:rPr lang="en-US" dirty="0"/>
              <a:t>public class </a:t>
            </a:r>
            <a:r>
              <a:rPr lang="en-US" dirty="0" err="1"/>
              <a:t>WildTurkey</a:t>
            </a:r>
            <a:r>
              <a:rPr lang="en-US" dirty="0"/>
              <a:t> implements Turkey { </a:t>
            </a:r>
            <a:endParaRPr lang="en-US" dirty="0" smtClean="0"/>
          </a:p>
          <a:p>
            <a:r>
              <a:rPr lang="en-US" dirty="0" smtClean="0"/>
              <a:t>  public </a:t>
            </a:r>
            <a:r>
              <a:rPr lang="en-US" dirty="0"/>
              <a:t>void gobble() { </a:t>
            </a:r>
            <a:endParaRPr lang="en-US" dirty="0" smtClean="0"/>
          </a:p>
          <a:p>
            <a:r>
              <a:rPr lang="en-US" dirty="0"/>
              <a:t> </a:t>
            </a:r>
            <a:r>
              <a:rPr lang="en-US" dirty="0" smtClean="0"/>
              <a:t>   </a:t>
            </a:r>
            <a:r>
              <a:rPr lang="en-US" dirty="0" err="1" smtClean="0"/>
              <a:t>System.out.println</a:t>
            </a:r>
            <a:r>
              <a:rPr lang="en-US" dirty="0"/>
              <a:t>(“Gobble gobble”); </a:t>
            </a:r>
            <a:endParaRPr lang="en-US" dirty="0" smtClean="0"/>
          </a:p>
          <a:p>
            <a:r>
              <a:rPr lang="en-US" dirty="0"/>
              <a:t> </a:t>
            </a:r>
            <a:r>
              <a:rPr lang="en-US" dirty="0" smtClean="0"/>
              <a:t>  } </a:t>
            </a:r>
          </a:p>
          <a:p>
            <a:r>
              <a:rPr lang="en-US" dirty="0"/>
              <a:t> </a:t>
            </a:r>
            <a:r>
              <a:rPr lang="en-US" dirty="0" smtClean="0"/>
              <a:t>  public </a:t>
            </a:r>
            <a:r>
              <a:rPr lang="en-US" dirty="0"/>
              <a:t>void fly() { </a:t>
            </a:r>
          </a:p>
          <a:p>
            <a:r>
              <a:rPr lang="en-US" dirty="0" smtClean="0"/>
              <a:t>       </a:t>
            </a:r>
            <a:r>
              <a:rPr lang="en-US" dirty="0" err="1" smtClean="0"/>
              <a:t>System.out.println</a:t>
            </a:r>
            <a:r>
              <a:rPr lang="en-US" dirty="0"/>
              <a:t>(“I’m flying a short distance”); </a:t>
            </a:r>
            <a:endParaRPr lang="en-US" dirty="0" smtClean="0"/>
          </a:p>
          <a:p>
            <a:r>
              <a:rPr lang="en-US" dirty="0"/>
              <a:t> </a:t>
            </a:r>
            <a:r>
              <a:rPr lang="en-US" dirty="0" smtClean="0"/>
              <a:t>   } </a:t>
            </a:r>
          </a:p>
          <a:p>
            <a:r>
              <a:rPr lang="en-US" dirty="0" smtClean="0"/>
              <a:t>}</a:t>
            </a:r>
            <a:endParaRPr lang="en-US" dirty="0"/>
          </a:p>
        </p:txBody>
      </p:sp>
      <p:cxnSp>
        <p:nvCxnSpPr>
          <p:cNvPr id="10" name="Straight Connector 9"/>
          <p:cNvCxnSpPr/>
          <p:nvPr/>
        </p:nvCxnSpPr>
        <p:spPr>
          <a:xfrm>
            <a:off x="3633786" y="1492705"/>
            <a:ext cx="0" cy="2308324"/>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55432319"/>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Adapter Pattern explained</a:t>
            </a:r>
          </a:p>
        </p:txBody>
      </p:sp>
      <p:pic>
        <p:nvPicPr>
          <p:cNvPr id="7" name="Content Placeholder 6"/>
          <p:cNvPicPr>
            <a:picLocks noGrp="1" noChangeAspect="1"/>
          </p:cNvPicPr>
          <p:nvPr>
            <p:ph idx="1"/>
          </p:nvPr>
        </p:nvPicPr>
        <p:blipFill>
          <a:blip r:embed="rId2"/>
          <a:srcRect l="358" r="358"/>
          <a:stretch>
            <a:fillRect/>
          </a:stretch>
        </p:blipFill>
        <p:spPr>
          <a:xfrm>
            <a:off x="663075" y="1600200"/>
            <a:ext cx="8096250" cy="4525963"/>
          </a:xfrm>
        </p:spPr>
      </p:pic>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446687288"/>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Adapter Pattern explained</a:t>
            </a:r>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6</a:t>
            </a:fld>
            <a:endParaRPr lang="en-US"/>
          </a:p>
        </p:txBody>
      </p:sp>
      <p:sp>
        <p:nvSpPr>
          <p:cNvPr id="3" name="Content Placeholder 2"/>
          <p:cNvSpPr>
            <a:spLocks noGrp="1"/>
          </p:cNvSpPr>
          <p:nvPr>
            <p:ph idx="1"/>
          </p:nvPr>
        </p:nvSpPr>
        <p:spPr/>
        <p:txBody>
          <a:bodyPr/>
          <a:lstStyle/>
          <a:p>
            <a:r>
              <a:rPr lang="en-US" dirty="0"/>
              <a:t>The client makes a request to the adapter by calling a method on it using the target interface. </a:t>
            </a:r>
            <a:endParaRPr lang="en-US" dirty="0" smtClean="0"/>
          </a:p>
          <a:p>
            <a:r>
              <a:rPr lang="en-US" dirty="0" smtClean="0"/>
              <a:t>The </a:t>
            </a:r>
            <a:r>
              <a:rPr lang="en-US" dirty="0"/>
              <a:t>adapter translates the request into one or more calls on the </a:t>
            </a:r>
            <a:r>
              <a:rPr lang="en-US" dirty="0" err="1"/>
              <a:t>adaptee</a:t>
            </a:r>
            <a:r>
              <a:rPr lang="en-US" dirty="0"/>
              <a:t> using the </a:t>
            </a:r>
            <a:r>
              <a:rPr lang="en-US" dirty="0" err="1"/>
              <a:t>adaptee</a:t>
            </a:r>
            <a:r>
              <a:rPr lang="en-US" dirty="0"/>
              <a:t> interface. </a:t>
            </a:r>
            <a:endParaRPr lang="en-US" dirty="0" smtClean="0"/>
          </a:p>
          <a:p>
            <a:r>
              <a:rPr lang="en-US" dirty="0" smtClean="0"/>
              <a:t>The </a:t>
            </a:r>
            <a:r>
              <a:rPr lang="en-US" dirty="0"/>
              <a:t>client receives the results of the call and never knows there is an adapter doing the translation</a:t>
            </a:r>
            <a:r>
              <a:rPr lang="en-US" dirty="0" smtClean="0"/>
              <a:t>.</a:t>
            </a:r>
          </a:p>
          <a:p>
            <a:r>
              <a:rPr lang="en-US" dirty="0"/>
              <a:t>Note that the Client and </a:t>
            </a:r>
            <a:r>
              <a:rPr lang="en-US" dirty="0" err="1"/>
              <a:t>Adaptee</a:t>
            </a:r>
            <a:r>
              <a:rPr lang="en-US" dirty="0"/>
              <a:t> are decoupled – neither knows about the other.</a:t>
            </a:r>
          </a:p>
        </p:txBody>
      </p:sp>
    </p:spTree>
    <p:extLst>
      <p:ext uri="{BB962C8B-B14F-4D97-AF65-F5344CB8AC3E}">
        <p14:creationId xmlns:p14="http://schemas.microsoft.com/office/powerpoint/2010/main" val="401140360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Adapter Pattern </a:t>
            </a:r>
            <a:r>
              <a:rPr lang="en-US" dirty="0" smtClean="0"/>
              <a:t>defined</a:t>
            </a:r>
            <a:endParaRPr lang="en-US" dirty="0"/>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7</a:t>
            </a:fld>
            <a:endParaRPr lang="en-US"/>
          </a:p>
        </p:txBody>
      </p:sp>
      <p:sp>
        <p:nvSpPr>
          <p:cNvPr id="3" name="Content Placeholder 2"/>
          <p:cNvSpPr>
            <a:spLocks noGrp="1"/>
          </p:cNvSpPr>
          <p:nvPr>
            <p:ph idx="1"/>
          </p:nvPr>
        </p:nvSpPr>
        <p:spPr>
          <a:xfrm>
            <a:off x="457200" y="1600201"/>
            <a:ext cx="8229600" cy="1592850"/>
          </a:xfrm>
        </p:spPr>
        <p:txBody>
          <a:bodyPr/>
          <a:lstStyle/>
          <a:p>
            <a:r>
              <a:rPr lang="en-US" dirty="0"/>
              <a:t>The Adapter Pattern converts the interface of a class into another interface the clients expect. Adapter lets classes work together that couldn’t otherwise because of incompatible interfaces.</a:t>
            </a:r>
          </a:p>
        </p:txBody>
      </p:sp>
      <p:pic>
        <p:nvPicPr>
          <p:cNvPr id="7" name="Picture 6"/>
          <p:cNvPicPr>
            <a:picLocks noChangeAspect="1"/>
          </p:cNvPicPr>
          <p:nvPr/>
        </p:nvPicPr>
        <p:blipFill>
          <a:blip r:embed="rId2"/>
          <a:stretch>
            <a:fillRect/>
          </a:stretch>
        </p:blipFill>
        <p:spPr>
          <a:xfrm>
            <a:off x="670310" y="3193051"/>
            <a:ext cx="7726206" cy="3438832"/>
          </a:xfrm>
          <a:prstGeom prst="rect">
            <a:avLst/>
          </a:prstGeom>
        </p:spPr>
      </p:pic>
    </p:spTree>
    <p:extLst>
      <p:ext uri="{BB962C8B-B14F-4D97-AF65-F5344CB8AC3E}">
        <p14:creationId xmlns:p14="http://schemas.microsoft.com/office/powerpoint/2010/main" val="1459893367"/>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Adapter</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8</a:t>
            </a:fld>
            <a:endParaRPr lang="en-US"/>
          </a:p>
        </p:txBody>
      </p:sp>
      <p:pic>
        <p:nvPicPr>
          <p:cNvPr id="8" name="Picture 7"/>
          <p:cNvPicPr>
            <a:picLocks noChangeAspect="1"/>
          </p:cNvPicPr>
          <p:nvPr/>
        </p:nvPicPr>
        <p:blipFill rotWithShape="1">
          <a:blip r:embed="rId2"/>
          <a:srcRect b="3279"/>
          <a:stretch/>
        </p:blipFill>
        <p:spPr>
          <a:xfrm>
            <a:off x="237204" y="1417638"/>
            <a:ext cx="8671168" cy="4648323"/>
          </a:xfrm>
          <a:prstGeom prst="rect">
            <a:avLst/>
          </a:prstGeom>
        </p:spPr>
      </p:pic>
    </p:spTree>
    <p:extLst>
      <p:ext uri="{BB962C8B-B14F-4D97-AF65-F5344CB8AC3E}">
        <p14:creationId xmlns:p14="http://schemas.microsoft.com/office/powerpoint/2010/main" val="294747911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Sweet Home Theater</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9</a:t>
            </a:fld>
            <a:endParaRPr lang="en-US"/>
          </a:p>
        </p:txBody>
      </p:sp>
      <p:pic>
        <p:nvPicPr>
          <p:cNvPr id="10" name="Picture 9"/>
          <p:cNvPicPr>
            <a:picLocks noChangeAspect="1"/>
          </p:cNvPicPr>
          <p:nvPr/>
        </p:nvPicPr>
        <p:blipFill rotWithShape="1">
          <a:blip r:embed="rId2"/>
          <a:srcRect b="15086"/>
          <a:stretch/>
        </p:blipFill>
        <p:spPr>
          <a:xfrm>
            <a:off x="194038" y="1417638"/>
            <a:ext cx="8492762" cy="5003800"/>
          </a:xfrm>
          <a:prstGeom prst="rect">
            <a:avLst/>
          </a:prstGeom>
        </p:spPr>
      </p:pic>
    </p:spTree>
    <p:extLst>
      <p:ext uri="{BB962C8B-B14F-4D97-AF65-F5344CB8AC3E}">
        <p14:creationId xmlns:p14="http://schemas.microsoft.com/office/powerpoint/2010/main" val="2143166704"/>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2817</TotalTime>
  <Words>1820</Words>
  <Application>Microsoft Macintosh PowerPoint</Application>
  <PresentationFormat>On-screen Show (4:3)</PresentationFormat>
  <Paragraphs>266</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ＭＳ Ｐゴシック</vt:lpstr>
      <vt:lpstr>Wingdings</vt:lpstr>
      <vt:lpstr>Arial</vt:lpstr>
      <vt:lpstr>SE10 slides</vt:lpstr>
      <vt:lpstr>Object-Oriented Programming with Java</vt:lpstr>
      <vt:lpstr>Today’s topic: Remaining design patterns</vt:lpstr>
      <vt:lpstr>Adapter Pattern</vt:lpstr>
      <vt:lpstr>Example</vt:lpstr>
      <vt:lpstr>The Adapter Pattern explained</vt:lpstr>
      <vt:lpstr>The Adapter Pattern explained</vt:lpstr>
      <vt:lpstr>The Adapter Pattern defined</vt:lpstr>
      <vt:lpstr>Class Adapter</vt:lpstr>
      <vt:lpstr>Home Sweet Home Theater</vt:lpstr>
      <vt:lpstr>Watching a movie (the hard way)</vt:lpstr>
      <vt:lpstr>PowerPoint Presentation</vt:lpstr>
      <vt:lpstr>Implementing the simplified interface</vt:lpstr>
      <vt:lpstr>Constructing your home theater facade</vt:lpstr>
      <vt:lpstr>Facade Pattern defined</vt:lpstr>
      <vt:lpstr>Facade Pattern defined</vt:lpstr>
      <vt:lpstr>The Principle of Least Knowledge</vt:lpstr>
      <vt:lpstr>The Facade and the Principle of Least Knowledge</vt:lpstr>
      <vt:lpstr>Template Method Pattern</vt:lpstr>
      <vt:lpstr>The Hollywood Principle</vt:lpstr>
      <vt:lpstr>The Hollywood Principle and Template Method</vt:lpstr>
      <vt:lpstr>Iterator Class Diagram</vt:lpstr>
      <vt:lpstr>Iterator Pattern</vt:lpstr>
      <vt:lpstr>Iterator Pattern defined</vt:lpstr>
      <vt:lpstr>PowerPoint Presentation</vt:lpstr>
      <vt:lpstr>Single Responsibility</vt:lpstr>
      <vt:lpstr>Iterators and Collections in Java 5</vt:lpstr>
      <vt:lpstr>The Composite Pattern defined</vt:lpstr>
      <vt:lpstr>Composite Pattern</vt:lpstr>
      <vt:lpstr>PowerPoint Presentation</vt:lpstr>
      <vt:lpstr>The State Pattern</vt:lpstr>
      <vt:lpstr>State Pattern class diagram</vt:lpstr>
      <vt:lpstr>Strategy &amp; State</vt:lpstr>
      <vt:lpstr>The Proxy Pattern defined</vt:lpstr>
      <vt:lpstr>Proxy Class diagram</vt:lpstr>
      <vt:lpstr>Pattern</vt:lpstr>
      <vt:lpstr>Design Pattern defined </vt:lpstr>
      <vt:lpstr>Homework</vt:lpstr>
    </vt:vector>
  </TitlesOfParts>
  <Company>St Andrews University</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Than Quand,Minh,VEVEY,GLOBE CLGO-Service Delivery-Swisscom</cp:lastModifiedBy>
  <cp:revision>155</cp:revision>
  <dcterms:created xsi:type="dcterms:W3CDTF">2009-12-29T10:39:27Z</dcterms:created>
  <dcterms:modified xsi:type="dcterms:W3CDTF">2017-10-23T07:44:16Z</dcterms:modified>
</cp:coreProperties>
</file>