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15"/>
  </p:notesMasterIdLst>
  <p:handoutMasterIdLst>
    <p:handoutMasterId r:id="rId16"/>
  </p:handoutMasterIdLst>
  <p:sldIdLst>
    <p:sldId id="256" r:id="rId2"/>
    <p:sldId id="418" r:id="rId3"/>
    <p:sldId id="443" r:id="rId4"/>
    <p:sldId id="440" r:id="rId5"/>
    <p:sldId id="444" r:id="rId6"/>
    <p:sldId id="445" r:id="rId7"/>
    <p:sldId id="441" r:id="rId8"/>
    <p:sldId id="442" r:id="rId9"/>
    <p:sldId id="446" r:id="rId10"/>
    <p:sldId id="447" r:id="rId11"/>
    <p:sldId id="450" r:id="rId12"/>
    <p:sldId id="451" r:id="rId13"/>
    <p:sldId id="452" r:id="rId1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29"/>
    <p:restoredTop sz="88571"/>
  </p:normalViewPr>
  <p:slideViewPr>
    <p:cSldViewPr snapToGrid="0" snapToObjects="1">
      <p:cViewPr varScale="1">
        <p:scale>
          <a:sx n="113" d="100"/>
          <a:sy n="113" d="100"/>
        </p:scale>
        <p:origin x="2016" y="16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9/22/20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9/22/20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7" name="Footer Placeholder 6"/>
          <p:cNvSpPr>
            <a:spLocks noGrp="1"/>
          </p:cNvSpPr>
          <p:nvPr>
            <p:ph type="ftr" sz="quarter" idx="10"/>
          </p:nvPr>
        </p:nvSpPr>
        <p:spPr/>
        <p:txBody>
          <a:bodyPr/>
          <a:lstStyle/>
          <a:p>
            <a:r>
              <a:rPr lang="en-US" dirty="0"/>
              <a:t>Lecture 1: Course Introduction</a:t>
            </a:r>
          </a:p>
        </p:txBody>
      </p:sp>
      <p:sp>
        <p:nvSpPr>
          <p:cNvPr id="8" name="Date Placeholder 7"/>
          <p:cNvSpPr>
            <a:spLocks noGrp="1"/>
          </p:cNvSpPr>
          <p:nvPr>
            <p:ph type="dt" sz="half" idx="11"/>
          </p:nvPr>
        </p:nvSpPr>
        <p:spPr/>
        <p:txBody>
          <a:bodyPr/>
          <a:lstStyle/>
          <a:p>
            <a:r>
              <a:rPr lang="en-GB" dirty="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1: Course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1: Course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a:t>Presentation title - </a:t>
            </a:r>
            <a:fld id="{DA4E4A1D-F72B-1945-8E69-DB5636470060}" type="slidenum">
              <a:rPr lang="en-GB" smtClean="0"/>
              <a:pPr>
                <a:defRPr/>
              </a:pPr>
              <a:t>‹#›</a:t>
            </a:fld>
            <a:endParaRPr lang="en-GB"/>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1: Course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1: Course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a:t>23/08/2017</a:t>
            </a:r>
            <a:endParaRPr lang="en-US" dirty="0"/>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1: Course Introduction</a:t>
            </a:r>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dirty="0"/>
              <a:t>23/08/2017</a:t>
            </a:r>
            <a:endParaRPr lang="en-US" dirty="0"/>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1: Course Introduction</a:t>
            </a:r>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23/08/2017</a:t>
            </a:r>
            <a:endParaRPr lang="en-US" dirty="0"/>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1: Course Introduction</a:t>
            </a:r>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1: Course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1: Course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Lecture 1: Course Introduction</a:t>
            </a:r>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dirty="0"/>
              <a:t>23/08/2017</a:t>
            </a:r>
            <a:endParaRPr lang="en-US" dirty="0"/>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s.google.com/drive/api/v3/reference" TargetMode="External"/><Relationship Id="rId2" Type="http://schemas.openxmlformats.org/officeDocument/2006/relationships/hyperlink" Target="https://developers.google.com/oauthplaygroun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379368" y="2130425"/>
            <a:ext cx="8307432" cy="1470025"/>
          </a:xfrm>
        </p:spPr>
        <p:txBody>
          <a:bodyPr/>
          <a:lstStyle/>
          <a:p>
            <a:pPr algn="ctr"/>
            <a:r>
              <a:rPr lang="en-US" dirty="0"/>
              <a:t>Web Data Flow</a:t>
            </a:r>
          </a:p>
        </p:txBody>
      </p:sp>
      <p:sp>
        <p:nvSpPr>
          <p:cNvPr id="3" name="Subtitle 2"/>
          <p:cNvSpPr>
            <a:spLocks noGrp="1"/>
          </p:cNvSpPr>
          <p:nvPr>
            <p:ph type="subTitle" idx="1"/>
          </p:nvPr>
        </p:nvSpPr>
        <p:spPr>
          <a:xfrm>
            <a:off x="1371600" y="3886200"/>
            <a:ext cx="6400800" cy="1936708"/>
          </a:xfrm>
        </p:spPr>
        <p:txBody>
          <a:bodyPr anchor="t"/>
          <a:lstStyle/>
          <a:p>
            <a:pPr algn="l" eaLnBrk="1" fontAlgn="auto" hangingPunct="1">
              <a:spcAft>
                <a:spcPts val="0"/>
              </a:spcAft>
              <a:buFont typeface="Arial"/>
              <a:buNone/>
              <a:defRPr/>
            </a:pPr>
            <a:r>
              <a:rPr lang="en-US" dirty="0">
                <a:ea typeface="+mn-ea"/>
                <a:cs typeface="+mn-cs"/>
              </a:rPr>
              <a:t>Than Quang Minh</a:t>
            </a:r>
          </a:p>
          <a:p>
            <a:pPr algn="l" eaLnBrk="1" fontAlgn="auto" hangingPunct="1">
              <a:spcAft>
                <a:spcPts val="0"/>
              </a:spcAft>
              <a:buFont typeface="Arial"/>
              <a:buNone/>
              <a:defRPr/>
            </a:pPr>
            <a:r>
              <a:rPr lang="en-US" dirty="0">
                <a:ea typeface="+mn-ea"/>
                <a:cs typeface="+mn-cs"/>
              </a:rPr>
              <a:t>thanqminh.com</a:t>
            </a:r>
          </a:p>
          <a:p>
            <a:pPr algn="l" eaLnBrk="1" fontAlgn="auto" hangingPunct="1">
              <a:spcAft>
                <a:spcPts val="0"/>
              </a:spcAft>
              <a:buFont typeface="Arial"/>
              <a:buNone/>
              <a:defRPr/>
            </a:pPr>
            <a:r>
              <a:rPr lang="en-US" dirty="0">
                <a:ea typeface="+mn-ea"/>
                <a:cs typeface="+mn-cs"/>
              </a:rPr>
              <a:t>Course URL: /courses/</a:t>
            </a:r>
            <a:r>
              <a:rPr lang="en-US" dirty="0" err="1">
                <a:ea typeface="+mn-ea"/>
                <a:cs typeface="+mn-cs"/>
              </a:rPr>
              <a:t>avd</a:t>
            </a:r>
            <a:endParaRPr lang="en-US" dirty="0">
              <a:ea typeface="+mn-ea"/>
              <a:cs typeface="+mn-cs"/>
            </a:endParaRPr>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Rendering a web page – step by step</a:t>
            </a:r>
          </a:p>
        </p:txBody>
      </p:sp>
      <p:sp>
        <p:nvSpPr>
          <p:cNvPr id="3" name="Content Placeholder 2"/>
          <p:cNvSpPr>
            <a:spLocks noGrp="1"/>
          </p:cNvSpPr>
          <p:nvPr>
            <p:ph idx="1"/>
          </p:nvPr>
        </p:nvSpPr>
        <p:spPr/>
        <p:txBody>
          <a:bodyPr/>
          <a:lstStyle/>
          <a:p>
            <a:pPr marL="457200" indent="-457200">
              <a:buFont typeface="+mj-lt"/>
              <a:buAutoNum type="arabicPeriod" startAt="17"/>
            </a:pPr>
            <a:r>
              <a:rPr lang="en-US" dirty="0"/>
              <a:t>The browser renders the page on the screen according to the DOM tree and the style information for each node</a:t>
            </a:r>
          </a:p>
          <a:p>
            <a:pPr marL="457200" indent="-457200">
              <a:buFont typeface="+mj-lt"/>
              <a:buAutoNum type="arabicPeriod" startAt="17"/>
            </a:pPr>
            <a:r>
              <a:rPr lang="en-US" dirty="0"/>
              <a:t>You see the page on the screen</a:t>
            </a:r>
          </a:p>
          <a:p>
            <a:pPr marL="457200" indent="-457200">
              <a:buFont typeface="+mj-lt"/>
              <a:buAutoNum type="arabicPeriod" startAt="17"/>
            </a:pPr>
            <a:r>
              <a:rPr lang="en-US" dirty="0"/>
              <a:t>You get annoyed the whole process was too slow.</a:t>
            </a:r>
          </a:p>
          <a:p>
            <a:pPr marL="457200" indent="-457200">
              <a:buFont typeface="+mj-lt"/>
              <a:buAutoNum type="arabicPeriod" startAt="17"/>
            </a:pPr>
            <a:r>
              <a:rPr lang="en-US" dirty="0"/>
              <a:t>Browser make further Ajax Request:</a:t>
            </a:r>
          </a:p>
          <a:p>
            <a:endParaRPr lang="en-US" dirty="0"/>
          </a:p>
        </p:txBody>
      </p:sp>
      <p:sp>
        <p:nvSpPr>
          <p:cNvPr id="4" name="Date Placeholder 3"/>
          <p:cNvSpPr>
            <a:spLocks noGrp="1"/>
          </p:cNvSpPr>
          <p:nvPr>
            <p:ph type="dt" sz="half" idx="11"/>
          </p:nvPr>
        </p:nvSpPr>
        <p:spPr/>
        <p:txBody>
          <a:bodyPr/>
          <a:lstStyle/>
          <a:p>
            <a:r>
              <a:rPr lang="en-US" dirty="0"/>
              <a:t>22/09/2020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10</a:t>
            </a:fld>
            <a:endParaRPr lang="en-US"/>
          </a:p>
        </p:txBody>
      </p:sp>
      <p:pic>
        <p:nvPicPr>
          <p:cNvPr id="7" name="Picture 6" descr="image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2291" y="4119563"/>
            <a:ext cx="2038350" cy="1143000"/>
          </a:xfrm>
          <a:prstGeom prst="rect">
            <a:avLst/>
          </a:prstGeom>
        </p:spPr>
      </p:pic>
    </p:spTree>
    <p:extLst>
      <p:ext uri="{BB962C8B-B14F-4D97-AF65-F5344CB8AC3E}">
        <p14:creationId xmlns:p14="http://schemas.microsoft.com/office/powerpoint/2010/main" val="850573790"/>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pache-reverse-proxy-modsecurity.png"/>
          <p:cNvPicPr>
            <a:picLocks noChangeAspect="1"/>
          </p:cNvPicPr>
          <p:nvPr/>
        </p:nvPicPr>
        <p:blipFill rotWithShape="1">
          <a:blip r:embed="rId2">
            <a:extLst>
              <a:ext uri="{28A0092B-C50C-407E-A947-70E740481C1C}">
                <a14:useLocalDpi xmlns:a14="http://schemas.microsoft.com/office/drawing/2010/main" val="0"/>
              </a:ext>
            </a:extLst>
          </a:blip>
          <a:srcRect t="9586"/>
          <a:stretch/>
        </p:blipFill>
        <p:spPr>
          <a:xfrm>
            <a:off x="2658534" y="2421651"/>
            <a:ext cx="6485466" cy="4164357"/>
          </a:xfrm>
          <a:prstGeom prst="rect">
            <a:avLst/>
          </a:prstGeom>
        </p:spPr>
      </p:pic>
      <p:sp>
        <p:nvSpPr>
          <p:cNvPr id="2" name="Title 1"/>
          <p:cNvSpPr>
            <a:spLocks noGrp="1"/>
          </p:cNvSpPr>
          <p:nvPr>
            <p:ph type="title"/>
          </p:nvPr>
        </p:nvSpPr>
        <p:spPr/>
        <p:txBody>
          <a:bodyPr/>
          <a:lstStyle/>
          <a:p>
            <a:r>
              <a:rPr lang="en-US" dirty="0"/>
              <a:t>Web server configuration</a:t>
            </a:r>
          </a:p>
        </p:txBody>
      </p:sp>
      <p:sp>
        <p:nvSpPr>
          <p:cNvPr id="3" name="Content Placeholder 2"/>
          <p:cNvSpPr>
            <a:spLocks noGrp="1"/>
          </p:cNvSpPr>
          <p:nvPr>
            <p:ph idx="1"/>
          </p:nvPr>
        </p:nvSpPr>
        <p:spPr>
          <a:xfrm>
            <a:off x="457200" y="1600199"/>
            <a:ext cx="8229600" cy="5121275"/>
          </a:xfrm>
        </p:spPr>
        <p:txBody>
          <a:bodyPr/>
          <a:lstStyle/>
          <a:p>
            <a:r>
              <a:rPr lang="en-US" dirty="0"/>
              <a:t>Today many web server are configured using reverse proxy architecture</a:t>
            </a:r>
          </a:p>
          <a:p>
            <a:r>
              <a:rPr lang="en-US" dirty="0"/>
              <a:t>Reverse proxy ex.: apache, </a:t>
            </a:r>
            <a:r>
              <a:rPr lang="en-US" dirty="0" err="1"/>
              <a:t>Nginx</a:t>
            </a:r>
            <a:endParaRPr lang="en-US" dirty="0"/>
          </a:p>
          <a:p>
            <a:r>
              <a:rPr lang="en-US" dirty="0"/>
              <a:t>Applications ex.: </a:t>
            </a:r>
          </a:p>
          <a:p>
            <a:pPr lvl="1"/>
            <a:r>
              <a:rPr lang="en-US" dirty="0"/>
              <a:t>PHP</a:t>
            </a:r>
          </a:p>
          <a:p>
            <a:pPr lvl="1"/>
            <a:r>
              <a:rPr lang="en-US" dirty="0"/>
              <a:t>Ruby</a:t>
            </a:r>
          </a:p>
          <a:p>
            <a:pPr lvl="1"/>
            <a:r>
              <a:rPr lang="en-US" dirty="0"/>
              <a:t>Python</a:t>
            </a:r>
          </a:p>
          <a:p>
            <a:pPr lvl="1"/>
            <a:r>
              <a:rPr lang="en-US" dirty="0"/>
              <a:t>C# (</a:t>
            </a:r>
            <a:r>
              <a:rPr lang="en-US" dirty="0" err="1"/>
              <a:t>asp.net</a:t>
            </a:r>
            <a:r>
              <a:rPr lang="en-US" dirty="0"/>
              <a:t>)</a:t>
            </a:r>
          </a:p>
          <a:p>
            <a:pPr lvl="1"/>
            <a:r>
              <a:rPr lang="en-US" dirty="0"/>
              <a:t>Node </a:t>
            </a:r>
            <a:r>
              <a:rPr lang="en-US" dirty="0" err="1"/>
              <a:t>js</a:t>
            </a:r>
            <a:endParaRPr lang="en-US" dirty="0"/>
          </a:p>
        </p:txBody>
      </p:sp>
      <p:sp>
        <p:nvSpPr>
          <p:cNvPr id="4" name="Date Placeholder 3"/>
          <p:cNvSpPr>
            <a:spLocks noGrp="1"/>
          </p:cNvSpPr>
          <p:nvPr>
            <p:ph type="dt" sz="half" idx="11"/>
          </p:nvPr>
        </p:nvSpPr>
        <p:spPr/>
        <p:txBody>
          <a:bodyPr/>
          <a:lstStyle/>
          <a:p>
            <a:r>
              <a:rPr lang="en-US" dirty="0"/>
              <a:t>22/09/2020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11</a:t>
            </a:fld>
            <a:endParaRPr lang="en-US" dirty="0"/>
          </a:p>
        </p:txBody>
      </p:sp>
    </p:spTree>
    <p:extLst>
      <p:ext uri="{BB962C8B-B14F-4D97-AF65-F5344CB8AC3E}">
        <p14:creationId xmlns:p14="http://schemas.microsoft.com/office/powerpoint/2010/main" val="1718928413"/>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C22B3-F9B0-AB4E-BAAF-E267D94E7B21}"/>
              </a:ext>
            </a:extLst>
          </p:cNvPr>
          <p:cNvSpPr>
            <a:spLocks noGrp="1"/>
          </p:cNvSpPr>
          <p:nvPr>
            <p:ph type="title"/>
          </p:nvPr>
        </p:nvSpPr>
        <p:spPr/>
        <p:txBody>
          <a:bodyPr/>
          <a:lstStyle/>
          <a:p>
            <a:r>
              <a:rPr lang="en-VN" dirty="0"/>
              <a:t>Demo CRUD for Google Drive</a:t>
            </a:r>
          </a:p>
        </p:txBody>
      </p:sp>
      <p:sp>
        <p:nvSpPr>
          <p:cNvPr id="3" name="Content Placeholder 2">
            <a:extLst>
              <a:ext uri="{FF2B5EF4-FFF2-40B4-BE49-F238E27FC236}">
                <a16:creationId xmlns:a16="http://schemas.microsoft.com/office/drawing/2014/main" id="{B464AA98-8A4B-D544-8620-5E6508D9A360}"/>
              </a:ext>
            </a:extLst>
          </p:cNvPr>
          <p:cNvSpPr>
            <a:spLocks noGrp="1"/>
          </p:cNvSpPr>
          <p:nvPr>
            <p:ph idx="1"/>
          </p:nvPr>
        </p:nvSpPr>
        <p:spPr/>
        <p:txBody>
          <a:bodyPr/>
          <a:lstStyle/>
          <a:p>
            <a:r>
              <a:rPr lang="en-US" dirty="0"/>
              <a:t>Go </a:t>
            </a:r>
            <a:r>
              <a:rPr lang="en-US" dirty="0">
                <a:hlinkClick r:id="rId2"/>
              </a:rPr>
              <a:t>https://developers.google.com/oauthplayground/</a:t>
            </a:r>
            <a:r>
              <a:rPr lang="en-US" dirty="0"/>
              <a:t> </a:t>
            </a:r>
          </a:p>
          <a:p>
            <a:r>
              <a:rPr lang="en-US" dirty="0"/>
              <a:t>Select all permission of Drive and get token</a:t>
            </a:r>
          </a:p>
          <a:p>
            <a:r>
              <a:rPr lang="en-US" dirty="0"/>
              <a:t>Based on Drive Reference to perform CRUD via Postman/Insomnia:</a:t>
            </a:r>
          </a:p>
          <a:p>
            <a:pPr marL="0" indent="0">
              <a:buNone/>
            </a:pPr>
            <a:r>
              <a:rPr lang="en-US" dirty="0">
                <a:hlinkClick r:id="rId3"/>
              </a:rPr>
              <a:t>https://developers.google.com/drive/api/v3/reference</a:t>
            </a:r>
            <a:endParaRPr lang="en-US" dirty="0"/>
          </a:p>
          <a:p>
            <a:pPr marL="0" indent="0">
              <a:buNone/>
            </a:pPr>
            <a:endParaRPr lang="en-VN" dirty="0"/>
          </a:p>
        </p:txBody>
      </p:sp>
      <p:sp>
        <p:nvSpPr>
          <p:cNvPr id="4" name="Date Placeholder 3">
            <a:extLst>
              <a:ext uri="{FF2B5EF4-FFF2-40B4-BE49-F238E27FC236}">
                <a16:creationId xmlns:a16="http://schemas.microsoft.com/office/drawing/2014/main" id="{201E44E9-2A0F-4945-96BA-979CA70C0D3B}"/>
              </a:ext>
            </a:extLst>
          </p:cNvPr>
          <p:cNvSpPr>
            <a:spLocks noGrp="1"/>
          </p:cNvSpPr>
          <p:nvPr>
            <p:ph type="dt" sz="half" idx="11"/>
          </p:nvPr>
        </p:nvSpPr>
        <p:spPr/>
        <p:txBody>
          <a:bodyPr/>
          <a:lstStyle/>
          <a:p>
            <a:r>
              <a:rPr lang="en-US" dirty="0"/>
              <a:t>22/09/2020</a:t>
            </a:r>
          </a:p>
        </p:txBody>
      </p:sp>
      <p:sp>
        <p:nvSpPr>
          <p:cNvPr id="5" name="Slide Number Placeholder 4">
            <a:extLst>
              <a:ext uri="{FF2B5EF4-FFF2-40B4-BE49-F238E27FC236}">
                <a16:creationId xmlns:a16="http://schemas.microsoft.com/office/drawing/2014/main" id="{57AF61A8-AEEF-DB4B-A10B-9BA7E55EE654}"/>
              </a:ext>
            </a:extLst>
          </p:cNvPr>
          <p:cNvSpPr>
            <a:spLocks noGrp="1"/>
          </p:cNvSpPr>
          <p:nvPr>
            <p:ph type="sldNum" sz="quarter" idx="12"/>
          </p:nvPr>
        </p:nvSpPr>
        <p:spPr/>
        <p:txBody>
          <a:bodyPr/>
          <a:lstStyle/>
          <a:p>
            <a:fld id="{1D5CD492-2BC6-F348-9965-EC1D86DF57A8}" type="slidenum">
              <a:rPr lang="en-US" smtClean="0"/>
              <a:t>12</a:t>
            </a:fld>
            <a:endParaRPr lang="en-US"/>
          </a:p>
        </p:txBody>
      </p:sp>
    </p:spTree>
    <p:extLst>
      <p:ext uri="{BB962C8B-B14F-4D97-AF65-F5344CB8AC3E}">
        <p14:creationId xmlns:p14="http://schemas.microsoft.com/office/powerpoint/2010/main" val="681453438"/>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4A8E4-65BA-414B-B3E6-5432178A5403}"/>
              </a:ext>
            </a:extLst>
          </p:cNvPr>
          <p:cNvSpPr>
            <a:spLocks noGrp="1"/>
          </p:cNvSpPr>
          <p:nvPr>
            <p:ph type="title"/>
          </p:nvPr>
        </p:nvSpPr>
        <p:spPr/>
        <p:txBody>
          <a:bodyPr/>
          <a:lstStyle/>
          <a:p>
            <a:r>
              <a:rPr lang="en-VN" dirty="0"/>
              <a:t>Homework</a:t>
            </a:r>
          </a:p>
        </p:txBody>
      </p:sp>
      <p:sp>
        <p:nvSpPr>
          <p:cNvPr id="3" name="Content Placeholder 2">
            <a:extLst>
              <a:ext uri="{FF2B5EF4-FFF2-40B4-BE49-F238E27FC236}">
                <a16:creationId xmlns:a16="http://schemas.microsoft.com/office/drawing/2014/main" id="{51D39EF8-C41E-F645-ADBB-D8B584DD80EC}"/>
              </a:ext>
            </a:extLst>
          </p:cNvPr>
          <p:cNvSpPr>
            <a:spLocks noGrp="1"/>
          </p:cNvSpPr>
          <p:nvPr>
            <p:ph idx="1"/>
          </p:nvPr>
        </p:nvSpPr>
        <p:spPr/>
        <p:txBody>
          <a:bodyPr/>
          <a:lstStyle/>
          <a:p>
            <a:r>
              <a:rPr lang="en-VN" dirty="0"/>
              <a:t>Complete assignment 2,3,4,5 of Coursera course.</a:t>
            </a:r>
          </a:p>
        </p:txBody>
      </p:sp>
      <p:sp>
        <p:nvSpPr>
          <p:cNvPr id="4" name="Date Placeholder 3">
            <a:extLst>
              <a:ext uri="{FF2B5EF4-FFF2-40B4-BE49-F238E27FC236}">
                <a16:creationId xmlns:a16="http://schemas.microsoft.com/office/drawing/2014/main" id="{93644E52-F7D8-6C4F-8301-544755930AF7}"/>
              </a:ext>
            </a:extLst>
          </p:cNvPr>
          <p:cNvSpPr>
            <a:spLocks noGrp="1"/>
          </p:cNvSpPr>
          <p:nvPr>
            <p:ph type="dt" sz="half" idx="11"/>
          </p:nvPr>
        </p:nvSpPr>
        <p:spPr/>
        <p:txBody>
          <a:bodyPr/>
          <a:lstStyle/>
          <a:p>
            <a:r>
              <a:rPr lang="en-US" dirty="0"/>
              <a:t>22/09/2020</a:t>
            </a:r>
          </a:p>
        </p:txBody>
      </p:sp>
      <p:sp>
        <p:nvSpPr>
          <p:cNvPr id="5" name="Slide Number Placeholder 4">
            <a:extLst>
              <a:ext uri="{FF2B5EF4-FFF2-40B4-BE49-F238E27FC236}">
                <a16:creationId xmlns:a16="http://schemas.microsoft.com/office/drawing/2014/main" id="{39E9E30E-C1B4-4D4F-9559-7A4BE82282CE}"/>
              </a:ext>
            </a:extLst>
          </p:cNvPr>
          <p:cNvSpPr>
            <a:spLocks noGrp="1"/>
          </p:cNvSpPr>
          <p:nvPr>
            <p:ph type="sldNum" sz="quarter" idx="12"/>
          </p:nvPr>
        </p:nvSpPr>
        <p:spPr/>
        <p:txBody>
          <a:bodyPr/>
          <a:lstStyle/>
          <a:p>
            <a:fld id="{1D5CD492-2BC6-F348-9965-EC1D86DF57A8}" type="slidenum">
              <a:rPr lang="en-US" smtClean="0"/>
              <a:t>13</a:t>
            </a:fld>
            <a:endParaRPr lang="en-US"/>
          </a:p>
        </p:txBody>
      </p:sp>
    </p:spTree>
    <p:extLst>
      <p:ext uri="{BB962C8B-B14F-4D97-AF65-F5344CB8AC3E}">
        <p14:creationId xmlns:p14="http://schemas.microsoft.com/office/powerpoint/2010/main" val="4067905506"/>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ea typeface="ＭＳ Ｐゴシック"/>
              </a:rPr>
              <a:t>Today’s topics: </a:t>
            </a:r>
            <a:r>
              <a:rPr lang="en-US" dirty="0">
                <a:solidFill>
                  <a:schemeClr val="folHlink"/>
                </a:solidFill>
                <a:ea typeface="ＭＳ Ｐゴシック"/>
              </a:rPr>
              <a:t>Web data flow - </a:t>
            </a:r>
            <a:r>
              <a:rPr lang="en-US" dirty="0">
                <a:ea typeface="ＭＳ Ｐゴシック"/>
              </a:rPr>
              <a:t>Rendering a web page – step by step</a:t>
            </a:r>
          </a:p>
        </p:txBody>
      </p:sp>
      <p:sp>
        <p:nvSpPr>
          <p:cNvPr id="4" name="Date Placeholder 3"/>
          <p:cNvSpPr>
            <a:spLocks noGrp="1"/>
          </p:cNvSpPr>
          <p:nvPr>
            <p:ph type="dt" sz="half" idx="11"/>
          </p:nvPr>
        </p:nvSpPr>
        <p:spPr/>
        <p:txBody>
          <a:bodyPr/>
          <a:lstStyle/>
          <a:p>
            <a:r>
              <a:rPr lang="en-US" dirty="0"/>
              <a:t>22/09/2020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2</a:t>
            </a:fld>
            <a:endParaRPr lang="en-US"/>
          </a:p>
        </p:txBody>
      </p:sp>
      <p:sp>
        <p:nvSpPr>
          <p:cNvPr id="7" name="Content Placeholder 6"/>
          <p:cNvSpPr>
            <a:spLocks noGrp="1"/>
          </p:cNvSpPr>
          <p:nvPr>
            <p:ph idx="1"/>
          </p:nvPr>
        </p:nvSpPr>
        <p:spPr>
          <a:xfrm>
            <a:off x="457200" y="1547018"/>
            <a:ext cx="8229600" cy="4525963"/>
          </a:xfrm>
        </p:spPr>
        <p:txBody>
          <a:bodyPr/>
          <a:lstStyle/>
          <a:p>
            <a:pPr marL="457200" indent="-457200">
              <a:buFont typeface="+mj-lt"/>
              <a:buAutoNum type="arabicPeriod"/>
            </a:pPr>
            <a:r>
              <a:rPr lang="en-US" sz="2000" dirty="0"/>
              <a:t>You type an URL into address bar in your preferred browser.</a:t>
            </a:r>
          </a:p>
          <a:p>
            <a:pPr marL="0" indent="0">
              <a:buNone/>
            </a:pPr>
            <a:endParaRPr lang="en-US" sz="2000" dirty="0"/>
          </a:p>
          <a:p>
            <a:pPr marL="457200" indent="-457200">
              <a:buFont typeface="+mj-lt"/>
              <a:buAutoNum type="arabicPeriod"/>
            </a:pPr>
            <a:endParaRPr lang="en-US" sz="2000" dirty="0"/>
          </a:p>
          <a:p>
            <a:pPr marL="457200" indent="-457200">
              <a:buFont typeface="+mj-lt"/>
              <a:buAutoNum type="arabicPeriod" startAt="2"/>
            </a:pPr>
            <a:r>
              <a:rPr lang="en-US" sz="2000" dirty="0"/>
              <a:t>The browser parses the URL to find the protocol, host, port, and path.</a:t>
            </a:r>
          </a:p>
          <a:p>
            <a:pPr marL="457200" indent="-457200">
              <a:buFont typeface="+mj-lt"/>
              <a:buAutoNum type="arabicPeriod" startAt="2"/>
            </a:pPr>
            <a:r>
              <a:rPr lang="en-US" sz="2000" dirty="0"/>
              <a:t>It forms a HTTP request (that was most likely the protocol)</a:t>
            </a:r>
          </a:p>
          <a:p>
            <a:pPr marL="457200" indent="-457200">
              <a:buFont typeface="+mj-lt"/>
              <a:buAutoNum type="arabicPeriod" startAt="2"/>
            </a:pPr>
            <a:r>
              <a:rPr lang="en-US" sz="2000" dirty="0"/>
              <a:t>To reach the host, it first needs to translate the human readable host into an IP number, and it does this by doing a DNS lookup on the host</a:t>
            </a:r>
          </a:p>
          <a:p>
            <a:pPr marL="0" indent="0">
              <a:buNone/>
            </a:pPr>
            <a:endParaRPr lang="en-US" sz="2000" dirty="0"/>
          </a:p>
          <a:p>
            <a:pPr marL="0" indent="0">
              <a:buNone/>
            </a:pPr>
            <a:endParaRPr lang="en-US" sz="2000" dirty="0"/>
          </a:p>
          <a:p>
            <a:endParaRPr lang="en-US" sz="2000" dirty="0"/>
          </a:p>
        </p:txBody>
      </p:sp>
      <p:pic>
        <p:nvPicPr>
          <p:cNvPr id="8" name="Picture 7" descr="image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133" y="1952625"/>
            <a:ext cx="5629275" cy="981075"/>
          </a:xfrm>
          <a:prstGeom prst="rect">
            <a:avLst/>
          </a:prstGeom>
        </p:spPr>
      </p:pic>
      <p:pic>
        <p:nvPicPr>
          <p:cNvPr id="9" name="Picture 8" descr="image1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9800" y="5158581"/>
            <a:ext cx="2171700" cy="914400"/>
          </a:xfrm>
          <a:prstGeom prst="rect">
            <a:avLst/>
          </a:prstGeom>
        </p:spPr>
      </p:pic>
    </p:spTree>
    <p:extLst>
      <p:ext uri="{BB962C8B-B14F-4D97-AF65-F5344CB8AC3E}">
        <p14:creationId xmlns:p14="http://schemas.microsoft.com/office/powerpoint/2010/main" val="1260435530"/>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Lookup</a:t>
            </a:r>
          </a:p>
        </p:txBody>
      </p:sp>
      <p:sp>
        <p:nvSpPr>
          <p:cNvPr id="3" name="Content Placeholder 2"/>
          <p:cNvSpPr>
            <a:spLocks noGrp="1"/>
          </p:cNvSpPr>
          <p:nvPr>
            <p:ph idx="1"/>
          </p:nvPr>
        </p:nvSpPr>
        <p:spPr>
          <a:xfrm>
            <a:off x="457200" y="1600200"/>
            <a:ext cx="8229600" cy="4756150"/>
          </a:xfrm>
        </p:spPr>
        <p:txBody>
          <a:bodyPr/>
          <a:lstStyle/>
          <a:p>
            <a:r>
              <a:rPr lang="en-US" sz="1800" dirty="0"/>
              <a:t>The first step in the navigation is to figure out the IP address for the visited domain. The DNS lookup proceeds as follows:</a:t>
            </a:r>
          </a:p>
          <a:p>
            <a:pPr lvl="1"/>
            <a:r>
              <a:rPr lang="en-US" sz="1600" dirty="0"/>
              <a:t>Browser cache </a:t>
            </a:r>
          </a:p>
          <a:p>
            <a:pPr lvl="1"/>
            <a:r>
              <a:rPr lang="en-US" sz="1600" dirty="0"/>
              <a:t>OS cache</a:t>
            </a:r>
          </a:p>
          <a:p>
            <a:pPr lvl="1"/>
            <a:r>
              <a:rPr lang="en-US" sz="1600" dirty="0"/>
              <a:t>Router cache</a:t>
            </a:r>
          </a:p>
          <a:p>
            <a:pPr lvl="1"/>
            <a:r>
              <a:rPr lang="en-US" sz="1600" dirty="0"/>
              <a:t>ISP DNS cache</a:t>
            </a:r>
          </a:p>
          <a:p>
            <a:pPr lvl="1"/>
            <a:r>
              <a:rPr lang="en-US" sz="1600" dirty="0"/>
              <a:t>Recursive search</a:t>
            </a:r>
          </a:p>
        </p:txBody>
      </p:sp>
      <p:sp>
        <p:nvSpPr>
          <p:cNvPr id="4" name="Date Placeholder 3"/>
          <p:cNvSpPr>
            <a:spLocks noGrp="1"/>
          </p:cNvSpPr>
          <p:nvPr>
            <p:ph type="dt" sz="half" idx="11"/>
          </p:nvPr>
        </p:nvSpPr>
        <p:spPr/>
        <p:txBody>
          <a:bodyPr/>
          <a:lstStyle/>
          <a:p>
            <a:r>
              <a:rPr lang="en-US" dirty="0"/>
              <a:t>22/09/2020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3</a:t>
            </a:fld>
            <a:endParaRPr lang="en-US" dirty="0"/>
          </a:p>
        </p:txBody>
      </p:sp>
      <p:pic>
        <p:nvPicPr>
          <p:cNvPr id="6" name="Picture 5" descr="500pxAn_example_of_theoretical_DNS_recursion_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640668"/>
            <a:ext cx="8075933" cy="2590798"/>
          </a:xfrm>
          <a:prstGeom prst="rect">
            <a:avLst/>
          </a:prstGeom>
        </p:spPr>
      </p:pic>
    </p:spTree>
    <p:extLst>
      <p:ext uri="{BB962C8B-B14F-4D97-AF65-F5344CB8AC3E}">
        <p14:creationId xmlns:p14="http://schemas.microsoft.com/office/powerpoint/2010/main" val="2206794044"/>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Rendering a web page – step by step</a:t>
            </a:r>
          </a:p>
        </p:txBody>
      </p:sp>
      <p:sp>
        <p:nvSpPr>
          <p:cNvPr id="3" name="Content Placeholder 2"/>
          <p:cNvSpPr>
            <a:spLocks noGrp="1"/>
          </p:cNvSpPr>
          <p:nvPr>
            <p:ph idx="1"/>
          </p:nvPr>
        </p:nvSpPr>
        <p:spPr>
          <a:xfrm>
            <a:off x="457200" y="1600200"/>
            <a:ext cx="8229600" cy="5257800"/>
          </a:xfrm>
        </p:spPr>
        <p:txBody>
          <a:bodyPr/>
          <a:lstStyle/>
          <a:p>
            <a:pPr marL="457200" indent="-457200">
              <a:buFont typeface="+mj-lt"/>
              <a:buAutoNum type="arabicPeriod" startAt="5"/>
            </a:pPr>
            <a:r>
              <a:rPr lang="en-US" sz="2000" dirty="0"/>
              <a:t>Then a socket needs to be opened from the user’s computer to that IP number, on the port specified (most often port 80)</a:t>
            </a:r>
          </a:p>
          <a:p>
            <a:pPr marL="457200" indent="-457200">
              <a:buFont typeface="+mj-lt"/>
              <a:buAutoNum type="arabicPeriod" startAt="5"/>
            </a:pPr>
            <a:r>
              <a:rPr lang="en-US" sz="2000" dirty="0"/>
              <a:t>When a connection is open, the HTTP request is sent to the host</a:t>
            </a:r>
          </a:p>
          <a:p>
            <a:pPr lvl="1"/>
            <a:r>
              <a:rPr lang="en-US" sz="1600" dirty="0"/>
              <a:t>The GET request has URL to fetch: “http://</a:t>
            </a:r>
            <a:r>
              <a:rPr lang="en-US" sz="1600" dirty="0" err="1"/>
              <a:t>facebook.com</a:t>
            </a:r>
            <a:r>
              <a:rPr lang="en-US" sz="1600" dirty="0"/>
              <a:t>/”. </a:t>
            </a:r>
          </a:p>
          <a:p>
            <a:pPr lvl="1"/>
            <a:r>
              <a:rPr lang="en-US" sz="1600" dirty="0"/>
              <a:t>The browser identifies itself (User-Agent header), </a:t>
            </a:r>
          </a:p>
          <a:p>
            <a:pPr lvl="1"/>
            <a:r>
              <a:rPr lang="en-US" sz="1600" dirty="0"/>
              <a:t>states what types of responses it will accept </a:t>
            </a:r>
          </a:p>
          <a:p>
            <a:pPr marL="457200" lvl="1" indent="0">
              <a:buNone/>
            </a:pPr>
            <a:r>
              <a:rPr lang="en-US" sz="1600" dirty="0"/>
              <a:t>    (Accept and Accept-Encoding headers). </a:t>
            </a:r>
          </a:p>
          <a:p>
            <a:pPr lvl="1"/>
            <a:r>
              <a:rPr lang="en-US" sz="1600" dirty="0"/>
              <a:t>The Connection header asks the server to keep the TCP connection open for further requests.</a:t>
            </a:r>
          </a:p>
          <a:p>
            <a:pPr lvl="1"/>
            <a:r>
              <a:rPr lang="en-US" sz="1600" dirty="0"/>
              <a:t>cookies that the browser has for this domain. </a:t>
            </a:r>
          </a:p>
          <a:p>
            <a:pPr lvl="1"/>
            <a:r>
              <a:rPr lang="en-US" sz="1600" dirty="0"/>
              <a:t>cookies are key-value pairs that track the state of a web site in between different page requests. </a:t>
            </a:r>
          </a:p>
          <a:p>
            <a:pPr lvl="1"/>
            <a:r>
              <a:rPr lang="en-US" sz="1600" dirty="0"/>
              <a:t>And so the cookies store the name of the logged-in user, a secret number that was assigned to the user by the server, some of user’s settings, etc. </a:t>
            </a:r>
          </a:p>
          <a:p>
            <a:pPr lvl="1"/>
            <a:r>
              <a:rPr lang="en-US" sz="1600" dirty="0"/>
              <a:t>The cookies will be stored in a text file on the client, and sent to the server with every request.</a:t>
            </a:r>
          </a:p>
          <a:p>
            <a:pPr marL="0" indent="0">
              <a:buNone/>
            </a:pPr>
            <a:endParaRPr lang="en-US" sz="2000" dirty="0"/>
          </a:p>
          <a:p>
            <a:pPr marL="0" indent="0">
              <a:buNone/>
            </a:pPr>
            <a:endParaRPr lang="en-US" sz="2000" dirty="0"/>
          </a:p>
        </p:txBody>
      </p:sp>
      <p:sp>
        <p:nvSpPr>
          <p:cNvPr id="4" name="Date Placeholder 3"/>
          <p:cNvSpPr>
            <a:spLocks noGrp="1"/>
          </p:cNvSpPr>
          <p:nvPr>
            <p:ph type="dt" sz="half" idx="11"/>
          </p:nvPr>
        </p:nvSpPr>
        <p:spPr>
          <a:xfrm>
            <a:off x="195942" y="6400799"/>
            <a:ext cx="2133600" cy="365125"/>
          </a:xfrm>
        </p:spPr>
        <p:txBody>
          <a:bodyPr/>
          <a:lstStyle/>
          <a:p>
            <a:r>
              <a:rPr lang="en-US" dirty="0"/>
              <a:t>22/09/2020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4</a:t>
            </a:fld>
            <a:endParaRPr lang="en-US"/>
          </a:p>
        </p:txBody>
      </p:sp>
      <p:pic>
        <p:nvPicPr>
          <p:cNvPr id="8" name="Picture 7" descr="image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6067" y="3034770"/>
            <a:ext cx="2057400" cy="904875"/>
          </a:xfrm>
          <a:prstGeom prst="rect">
            <a:avLst/>
          </a:prstGeom>
        </p:spPr>
      </p:pic>
    </p:spTree>
    <p:extLst>
      <p:ext uri="{BB962C8B-B14F-4D97-AF65-F5344CB8AC3E}">
        <p14:creationId xmlns:p14="http://schemas.microsoft.com/office/powerpoint/2010/main" val="1214934909"/>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Request</a:t>
            </a:r>
          </a:p>
        </p:txBody>
      </p:sp>
      <p:sp>
        <p:nvSpPr>
          <p:cNvPr id="3" name="Content Placeholder 2"/>
          <p:cNvSpPr>
            <a:spLocks noGrp="1"/>
          </p:cNvSpPr>
          <p:nvPr>
            <p:ph idx="1"/>
          </p:nvPr>
        </p:nvSpPr>
        <p:spPr/>
        <p:txBody>
          <a:bodyPr/>
          <a:lstStyle/>
          <a:p>
            <a:pPr marL="0" indent="0">
              <a:buNone/>
            </a:pPr>
            <a:r>
              <a:rPr lang="en-US" dirty="0">
                <a:latin typeface="Courier"/>
                <a:cs typeface="Courier"/>
              </a:rPr>
              <a:t>GET http://</a:t>
            </a:r>
            <a:r>
              <a:rPr lang="en-US" dirty="0" err="1">
                <a:latin typeface="Courier"/>
                <a:cs typeface="Courier"/>
              </a:rPr>
              <a:t>facebook.com</a:t>
            </a:r>
            <a:r>
              <a:rPr lang="en-US" dirty="0">
                <a:latin typeface="Courier"/>
                <a:cs typeface="Courier"/>
              </a:rPr>
              <a:t>/ HTTP/1.1</a:t>
            </a:r>
          </a:p>
          <a:p>
            <a:pPr marL="0" indent="0">
              <a:buNone/>
            </a:pPr>
            <a:r>
              <a:rPr lang="en-US" dirty="0">
                <a:latin typeface="Courier"/>
                <a:cs typeface="Courier"/>
              </a:rPr>
              <a:t>Accept: application/x-</a:t>
            </a:r>
            <a:r>
              <a:rPr lang="en-US" dirty="0" err="1">
                <a:latin typeface="Courier"/>
                <a:cs typeface="Courier"/>
              </a:rPr>
              <a:t>ms</a:t>
            </a:r>
            <a:r>
              <a:rPr lang="en-US" dirty="0">
                <a:latin typeface="Courier"/>
                <a:cs typeface="Courier"/>
              </a:rPr>
              <a:t>-application, image/jpeg, application/</a:t>
            </a:r>
            <a:r>
              <a:rPr lang="en-US" dirty="0" err="1">
                <a:latin typeface="Courier"/>
                <a:cs typeface="Courier"/>
              </a:rPr>
              <a:t>xaml+xml</a:t>
            </a:r>
            <a:r>
              <a:rPr lang="en-US" dirty="0">
                <a:latin typeface="Courier"/>
                <a:cs typeface="Courier"/>
              </a:rPr>
              <a:t>, [...]</a:t>
            </a:r>
          </a:p>
          <a:p>
            <a:pPr marL="0" indent="0">
              <a:buNone/>
            </a:pPr>
            <a:r>
              <a:rPr lang="en-US" dirty="0">
                <a:latin typeface="Courier"/>
                <a:cs typeface="Courier"/>
              </a:rPr>
              <a:t>User-Agent: Mozilla/4.0 (compatible; MSIE 8.0; Windows NT 6.1; WOW64; [...]</a:t>
            </a:r>
          </a:p>
          <a:p>
            <a:pPr marL="0" indent="0">
              <a:buNone/>
            </a:pPr>
            <a:r>
              <a:rPr lang="en-US" dirty="0">
                <a:latin typeface="Courier"/>
                <a:cs typeface="Courier"/>
              </a:rPr>
              <a:t>Accept-Encoding: </a:t>
            </a:r>
            <a:r>
              <a:rPr lang="en-US" dirty="0" err="1">
                <a:latin typeface="Courier"/>
                <a:cs typeface="Courier"/>
              </a:rPr>
              <a:t>gzip</a:t>
            </a:r>
            <a:r>
              <a:rPr lang="en-US" dirty="0">
                <a:latin typeface="Courier"/>
                <a:cs typeface="Courier"/>
              </a:rPr>
              <a:t>, deflate</a:t>
            </a:r>
          </a:p>
          <a:p>
            <a:pPr marL="0" indent="0">
              <a:buNone/>
            </a:pPr>
            <a:r>
              <a:rPr lang="en-US" dirty="0">
                <a:latin typeface="Courier"/>
                <a:cs typeface="Courier"/>
              </a:rPr>
              <a:t>Connection: Keep-Alive</a:t>
            </a:r>
          </a:p>
          <a:p>
            <a:pPr marL="0" indent="0">
              <a:buNone/>
            </a:pPr>
            <a:r>
              <a:rPr lang="en-US" dirty="0">
                <a:latin typeface="Courier"/>
                <a:cs typeface="Courier"/>
              </a:rPr>
              <a:t>Host: </a:t>
            </a:r>
            <a:r>
              <a:rPr lang="en-US" dirty="0" err="1">
                <a:latin typeface="Courier"/>
                <a:cs typeface="Courier"/>
              </a:rPr>
              <a:t>facebook.com</a:t>
            </a:r>
            <a:endParaRPr lang="en-US" dirty="0">
              <a:latin typeface="Courier"/>
              <a:cs typeface="Courier"/>
            </a:endParaRPr>
          </a:p>
          <a:p>
            <a:pPr marL="0" indent="0">
              <a:buNone/>
            </a:pPr>
            <a:r>
              <a:rPr lang="en-US" dirty="0">
                <a:latin typeface="Courier"/>
                <a:cs typeface="Courier"/>
              </a:rPr>
              <a:t>Cookie: </a:t>
            </a:r>
            <a:r>
              <a:rPr lang="en-US" dirty="0" err="1">
                <a:latin typeface="Courier"/>
                <a:cs typeface="Courier"/>
              </a:rPr>
              <a:t>datr</a:t>
            </a:r>
            <a:r>
              <a:rPr lang="en-US" dirty="0">
                <a:latin typeface="Courier"/>
                <a:cs typeface="Courier"/>
              </a:rPr>
              <a:t>=1265876274-[...]; locale=</a:t>
            </a:r>
            <a:r>
              <a:rPr lang="en-US" dirty="0" err="1">
                <a:latin typeface="Courier"/>
                <a:cs typeface="Courier"/>
              </a:rPr>
              <a:t>en_US</a:t>
            </a:r>
            <a:r>
              <a:rPr lang="en-US" dirty="0">
                <a:latin typeface="Courier"/>
                <a:cs typeface="Courier"/>
              </a:rPr>
              <a:t>; </a:t>
            </a:r>
            <a:r>
              <a:rPr lang="en-US" dirty="0" err="1">
                <a:latin typeface="Courier"/>
                <a:cs typeface="Courier"/>
              </a:rPr>
              <a:t>lsd</a:t>
            </a:r>
            <a:r>
              <a:rPr lang="en-US" dirty="0">
                <a:latin typeface="Courier"/>
                <a:cs typeface="Courier"/>
              </a:rPr>
              <a:t>=WW[...]; </a:t>
            </a:r>
            <a:r>
              <a:rPr lang="en-US" dirty="0" err="1">
                <a:latin typeface="Courier"/>
                <a:cs typeface="Courier"/>
              </a:rPr>
              <a:t>c_user</a:t>
            </a:r>
            <a:r>
              <a:rPr lang="en-US" dirty="0">
                <a:latin typeface="Courier"/>
                <a:cs typeface="Courier"/>
              </a:rPr>
              <a:t>=2101[...]</a:t>
            </a:r>
            <a:endParaRPr lang="en-US" dirty="0"/>
          </a:p>
        </p:txBody>
      </p:sp>
      <p:sp>
        <p:nvSpPr>
          <p:cNvPr id="4" name="Date Placeholder 3"/>
          <p:cNvSpPr>
            <a:spLocks noGrp="1"/>
          </p:cNvSpPr>
          <p:nvPr>
            <p:ph type="dt" sz="half" idx="11"/>
          </p:nvPr>
        </p:nvSpPr>
        <p:spPr/>
        <p:txBody>
          <a:bodyPr/>
          <a:lstStyle/>
          <a:p>
            <a:r>
              <a:rPr lang="en-US" dirty="0"/>
              <a:t>22/09/2020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3055626916"/>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Rendering a web page – step by step</a:t>
            </a:r>
          </a:p>
        </p:txBody>
      </p:sp>
      <p:sp>
        <p:nvSpPr>
          <p:cNvPr id="3" name="Content Placeholder 2"/>
          <p:cNvSpPr>
            <a:spLocks noGrp="1"/>
          </p:cNvSpPr>
          <p:nvPr>
            <p:ph idx="1"/>
          </p:nvPr>
        </p:nvSpPr>
        <p:spPr>
          <a:xfrm>
            <a:off x="457199" y="1600200"/>
            <a:ext cx="8365067" cy="4525963"/>
          </a:xfrm>
        </p:spPr>
        <p:txBody>
          <a:bodyPr/>
          <a:lstStyle/>
          <a:p>
            <a:pPr marL="457200" indent="-457200">
              <a:buFont typeface="+mj-lt"/>
              <a:buAutoNum type="arabicPeriod" startAt="7"/>
            </a:pPr>
            <a:r>
              <a:rPr lang="en-US" sz="1900" dirty="0"/>
              <a:t>The host forwards the request to the server software (most often Apache) configured to listen on the specified port</a:t>
            </a:r>
          </a:p>
          <a:p>
            <a:pPr marL="457200" indent="-457200">
              <a:buFont typeface="+mj-lt"/>
              <a:buAutoNum type="arabicPeriod" startAt="7"/>
            </a:pPr>
            <a:r>
              <a:rPr lang="en-US" sz="1900" dirty="0"/>
              <a:t>The server inspects the request (most often only the path), and launches the server plugin needed to handle the request (corresponding to the server language you use, PHP, Java, .NET, Python?)</a:t>
            </a:r>
          </a:p>
          <a:p>
            <a:pPr marL="457200" indent="-457200">
              <a:buFont typeface="+mj-lt"/>
              <a:buAutoNum type="arabicPeriod" startAt="7"/>
            </a:pPr>
            <a:r>
              <a:rPr lang="en-US" sz="1900" dirty="0"/>
              <a:t>The plugin gets access to the full request, and starts to prepare a HTTP response.</a:t>
            </a:r>
          </a:p>
          <a:p>
            <a:pPr marL="457200" indent="-457200">
              <a:buFont typeface="+mj-lt"/>
              <a:buAutoNum type="arabicPeriod" startAt="7"/>
            </a:pPr>
            <a:r>
              <a:rPr lang="en-US" sz="1900" dirty="0"/>
              <a:t>To construct the response a database is (most likely) accessed. A database search is made, based on parameters in the path (or data) of the request</a:t>
            </a:r>
          </a:p>
          <a:p>
            <a:pPr marL="457200" indent="-457200">
              <a:buFont typeface="+mj-lt"/>
              <a:buAutoNum type="arabicPeriod" startAt="7"/>
            </a:pPr>
            <a:r>
              <a:rPr lang="en-US" sz="1900" dirty="0"/>
              <a:t>Data from the database, together with other information the plugin decides to add, is combined into a long string of text (probably HTML).</a:t>
            </a:r>
          </a:p>
          <a:p>
            <a:endParaRPr lang="en-US" sz="1900" dirty="0"/>
          </a:p>
        </p:txBody>
      </p:sp>
      <p:sp>
        <p:nvSpPr>
          <p:cNvPr id="4" name="Date Placeholder 3"/>
          <p:cNvSpPr>
            <a:spLocks noGrp="1"/>
          </p:cNvSpPr>
          <p:nvPr>
            <p:ph type="dt" sz="half" idx="11"/>
          </p:nvPr>
        </p:nvSpPr>
        <p:spPr/>
        <p:txBody>
          <a:bodyPr/>
          <a:lstStyle/>
          <a:p>
            <a:r>
              <a:rPr lang="en-US" dirty="0"/>
              <a:t>22/09/2020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6</a:t>
            </a:fld>
            <a:endParaRPr lang="en-US"/>
          </a:p>
        </p:txBody>
      </p:sp>
    </p:spTree>
    <p:extLst>
      <p:ext uri="{BB962C8B-B14F-4D97-AF65-F5344CB8AC3E}">
        <p14:creationId xmlns:p14="http://schemas.microsoft.com/office/powerpoint/2010/main" val="800590011"/>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Rendering a web page – step by step</a:t>
            </a:r>
          </a:p>
        </p:txBody>
      </p:sp>
      <p:sp>
        <p:nvSpPr>
          <p:cNvPr id="3" name="Content Placeholder 2"/>
          <p:cNvSpPr>
            <a:spLocks noGrp="1"/>
          </p:cNvSpPr>
          <p:nvPr>
            <p:ph idx="1"/>
          </p:nvPr>
        </p:nvSpPr>
        <p:spPr>
          <a:xfrm>
            <a:off x="457200" y="1600201"/>
            <a:ext cx="8483600" cy="5257800"/>
          </a:xfrm>
        </p:spPr>
        <p:txBody>
          <a:bodyPr/>
          <a:lstStyle/>
          <a:p>
            <a:pPr marL="457200" indent="-457200">
              <a:buFont typeface="+mj-lt"/>
              <a:buAutoNum type="arabicPeriod" startAt="12"/>
            </a:pPr>
            <a:r>
              <a:rPr lang="en-US" sz="2000" dirty="0"/>
              <a:t>The plugin combines that data with some meta data (in the form of HTTP headers), and sends the HTTP response back to the browser.</a:t>
            </a:r>
          </a:p>
          <a:p>
            <a:pPr marL="0" indent="0">
              <a:buNone/>
            </a:pPr>
            <a:r>
              <a:rPr lang="en-US" sz="1400" dirty="0">
                <a:latin typeface="Courier"/>
                <a:cs typeface="Courier"/>
              </a:rPr>
              <a:t>HTTP/1.1 301 Moved Permanently</a:t>
            </a:r>
          </a:p>
          <a:p>
            <a:pPr marL="0" indent="0">
              <a:buNone/>
            </a:pPr>
            <a:r>
              <a:rPr lang="en-US" sz="1400" dirty="0">
                <a:latin typeface="Courier"/>
                <a:cs typeface="Courier"/>
              </a:rPr>
              <a:t>Cache-Control: private, no-store, no-cache, must-revalidate, post-check=0,  pre-check=0</a:t>
            </a:r>
          </a:p>
          <a:p>
            <a:pPr marL="0" indent="0">
              <a:buNone/>
            </a:pPr>
            <a:r>
              <a:rPr lang="en-US" sz="1400" dirty="0">
                <a:latin typeface="Courier"/>
                <a:cs typeface="Courier"/>
              </a:rPr>
              <a:t>Expires: Sat, 01 Jan 2000 00:00:00 GMT</a:t>
            </a:r>
          </a:p>
          <a:p>
            <a:pPr marL="0" indent="0">
              <a:buNone/>
            </a:pPr>
            <a:r>
              <a:rPr lang="en-US" sz="1400" dirty="0">
                <a:latin typeface="Courier"/>
                <a:cs typeface="Courier"/>
              </a:rPr>
              <a:t>Location: http://</a:t>
            </a:r>
            <a:r>
              <a:rPr lang="en-US" sz="1400" dirty="0" err="1">
                <a:latin typeface="Courier"/>
                <a:cs typeface="Courier"/>
              </a:rPr>
              <a:t>www.facebook.com</a:t>
            </a:r>
            <a:r>
              <a:rPr lang="en-US" sz="1400" dirty="0">
                <a:latin typeface="Courier"/>
                <a:cs typeface="Courier"/>
              </a:rPr>
              <a:t>/</a:t>
            </a:r>
          </a:p>
          <a:p>
            <a:pPr marL="0" indent="0">
              <a:buNone/>
            </a:pPr>
            <a:r>
              <a:rPr lang="en-US" sz="1400" dirty="0">
                <a:latin typeface="Courier"/>
                <a:cs typeface="Courier"/>
              </a:rPr>
              <a:t>P3P: CP="DSP LAW"</a:t>
            </a:r>
          </a:p>
          <a:p>
            <a:pPr marL="0" indent="0">
              <a:buNone/>
            </a:pPr>
            <a:r>
              <a:rPr lang="en-US" sz="1400" dirty="0">
                <a:latin typeface="Courier"/>
                <a:cs typeface="Courier"/>
              </a:rPr>
              <a:t>Pragma: no-cache</a:t>
            </a:r>
          </a:p>
          <a:p>
            <a:pPr marL="0" indent="0">
              <a:buNone/>
            </a:pPr>
            <a:r>
              <a:rPr lang="en-US" sz="1400" dirty="0">
                <a:latin typeface="Courier"/>
                <a:cs typeface="Courier"/>
              </a:rPr>
              <a:t>Set-Cookie: </a:t>
            </a:r>
            <a:r>
              <a:rPr lang="en-US" sz="1400" dirty="0" err="1">
                <a:latin typeface="Courier"/>
                <a:cs typeface="Courier"/>
              </a:rPr>
              <a:t>made_write_conn</a:t>
            </a:r>
            <a:r>
              <a:rPr lang="en-US" sz="1400" dirty="0">
                <a:latin typeface="Courier"/>
                <a:cs typeface="Courier"/>
              </a:rPr>
              <a:t>=deleted; expires=Thu, 12-Feb-2009 05:09:50 GMT; path=/; domain=.</a:t>
            </a:r>
            <a:r>
              <a:rPr lang="en-US" sz="1400" dirty="0" err="1">
                <a:latin typeface="Courier"/>
                <a:cs typeface="Courier"/>
              </a:rPr>
              <a:t>facebook.com</a:t>
            </a:r>
            <a:r>
              <a:rPr lang="en-US" sz="1400" dirty="0">
                <a:latin typeface="Courier"/>
                <a:cs typeface="Courier"/>
              </a:rPr>
              <a:t>; </a:t>
            </a:r>
            <a:r>
              <a:rPr lang="en-US" sz="1400" dirty="0" err="1">
                <a:latin typeface="Courier"/>
                <a:cs typeface="Courier"/>
              </a:rPr>
              <a:t>httponly</a:t>
            </a:r>
            <a:endParaRPr lang="en-US" sz="1400" dirty="0">
              <a:latin typeface="Courier"/>
              <a:cs typeface="Courier"/>
            </a:endParaRPr>
          </a:p>
          <a:p>
            <a:pPr marL="0" indent="0">
              <a:buNone/>
            </a:pPr>
            <a:r>
              <a:rPr lang="en-US" sz="1400" dirty="0">
                <a:latin typeface="Courier"/>
                <a:cs typeface="Courier"/>
              </a:rPr>
              <a:t>Content-Type: text/html; charset=utf-8</a:t>
            </a:r>
          </a:p>
          <a:p>
            <a:pPr marL="0" indent="0">
              <a:buNone/>
            </a:pPr>
            <a:r>
              <a:rPr lang="en-US" sz="1400" dirty="0">
                <a:latin typeface="Courier"/>
                <a:cs typeface="Courier"/>
              </a:rPr>
              <a:t>X-</a:t>
            </a:r>
            <a:r>
              <a:rPr lang="en-US" sz="1400" dirty="0" err="1">
                <a:latin typeface="Courier"/>
                <a:cs typeface="Courier"/>
              </a:rPr>
              <a:t>Cnection</a:t>
            </a:r>
            <a:r>
              <a:rPr lang="en-US" sz="1400" dirty="0">
                <a:latin typeface="Courier"/>
                <a:cs typeface="Courier"/>
              </a:rPr>
              <a:t>: close</a:t>
            </a:r>
          </a:p>
          <a:p>
            <a:pPr marL="0" indent="0">
              <a:buNone/>
            </a:pPr>
            <a:r>
              <a:rPr lang="en-US" sz="1400" dirty="0">
                <a:latin typeface="Courier"/>
                <a:cs typeface="Courier"/>
              </a:rPr>
              <a:t>Date: Fri, 12 Feb 2010 05:09:51 GMT</a:t>
            </a:r>
          </a:p>
          <a:p>
            <a:pPr marL="0" indent="0">
              <a:buNone/>
            </a:pPr>
            <a:r>
              <a:rPr lang="en-US" sz="1400" dirty="0">
                <a:latin typeface="Courier"/>
                <a:cs typeface="Courier"/>
              </a:rPr>
              <a:t>Content-Length: 0</a:t>
            </a:r>
            <a:endParaRPr lang="en-US" sz="1400" dirty="0"/>
          </a:p>
        </p:txBody>
      </p:sp>
      <p:sp>
        <p:nvSpPr>
          <p:cNvPr id="4" name="Date Placeholder 3"/>
          <p:cNvSpPr>
            <a:spLocks noGrp="1"/>
          </p:cNvSpPr>
          <p:nvPr>
            <p:ph type="dt" sz="half" idx="11"/>
          </p:nvPr>
        </p:nvSpPr>
        <p:spPr>
          <a:xfrm>
            <a:off x="6299200" y="6356349"/>
            <a:ext cx="2133600" cy="365125"/>
          </a:xfrm>
        </p:spPr>
        <p:txBody>
          <a:bodyPr/>
          <a:lstStyle/>
          <a:p>
            <a:r>
              <a:rPr lang="en-US" dirty="0"/>
              <a:t>22/09/2020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7</a:t>
            </a:fld>
            <a:endParaRPr lang="en-US"/>
          </a:p>
        </p:txBody>
      </p:sp>
      <p:pic>
        <p:nvPicPr>
          <p:cNvPr id="6" name="Picture 5" descr="image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825" y="3230033"/>
            <a:ext cx="2038350" cy="828675"/>
          </a:xfrm>
          <a:prstGeom prst="rect">
            <a:avLst/>
          </a:prstGeom>
        </p:spPr>
      </p:pic>
    </p:spTree>
    <p:extLst>
      <p:ext uri="{BB962C8B-B14F-4D97-AF65-F5344CB8AC3E}">
        <p14:creationId xmlns:p14="http://schemas.microsoft.com/office/powerpoint/2010/main" val="3934523794"/>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Rendering a web page – step by step</a:t>
            </a:r>
          </a:p>
        </p:txBody>
      </p:sp>
      <p:sp>
        <p:nvSpPr>
          <p:cNvPr id="3" name="Content Placeholder 2"/>
          <p:cNvSpPr>
            <a:spLocks noGrp="1"/>
          </p:cNvSpPr>
          <p:nvPr>
            <p:ph idx="1"/>
          </p:nvPr>
        </p:nvSpPr>
        <p:spPr>
          <a:xfrm>
            <a:off x="457200" y="1600200"/>
            <a:ext cx="8229600" cy="4756150"/>
          </a:xfrm>
        </p:spPr>
        <p:txBody>
          <a:bodyPr/>
          <a:lstStyle/>
          <a:p>
            <a:pPr marL="457200" indent="-457200">
              <a:buFont typeface="+mj-lt"/>
              <a:buAutoNum type="arabicPeriod" startAt="12"/>
            </a:pPr>
            <a:r>
              <a:rPr lang="en-US" sz="2000" dirty="0"/>
              <a:t>The browser receives the response, and parses the HTML (which with 95% probability is broken) in the response</a:t>
            </a:r>
          </a:p>
          <a:p>
            <a:pPr marL="0" indent="0">
              <a:buNone/>
            </a:pPr>
            <a:r>
              <a:rPr lang="en-US" sz="1800" dirty="0"/>
              <a:t>The server responded with a 301 Moved Permanently response to tell the browser to go to “http://</a:t>
            </a:r>
            <a:r>
              <a:rPr lang="en-US" sz="1800" dirty="0" err="1"/>
              <a:t>www.facebook.com</a:t>
            </a:r>
            <a:r>
              <a:rPr lang="en-US" sz="1800" dirty="0"/>
              <a:t>/” instead of “http://</a:t>
            </a:r>
            <a:r>
              <a:rPr lang="en-US" sz="1800" dirty="0" err="1"/>
              <a:t>facebook.com</a:t>
            </a:r>
            <a:r>
              <a:rPr lang="en-US" sz="1800" dirty="0"/>
              <a:t>/”.</a:t>
            </a:r>
          </a:p>
          <a:p>
            <a:pPr marL="0" indent="0">
              <a:buNone/>
            </a:pPr>
            <a:r>
              <a:rPr lang="en-US" sz="1800" dirty="0"/>
              <a:t>The browser follows the redirect. </a:t>
            </a:r>
          </a:p>
          <a:p>
            <a:pPr marL="0" indent="0">
              <a:buNone/>
            </a:pPr>
            <a:r>
              <a:rPr lang="en-US" sz="1800" dirty="0"/>
              <a:t>The browser now knows that “http://</a:t>
            </a:r>
            <a:r>
              <a:rPr lang="en-US" sz="1800" dirty="0" err="1"/>
              <a:t>www.facebook.com</a:t>
            </a:r>
            <a:r>
              <a:rPr lang="en-US" sz="1800" dirty="0"/>
              <a:t>/” is the correct URL to go to, and so it sends out another GET request:</a:t>
            </a:r>
          </a:p>
          <a:p>
            <a:pPr marL="400050" lvl="1" indent="0">
              <a:buNone/>
            </a:pPr>
            <a:r>
              <a:rPr lang="en-US" sz="1600" dirty="0">
                <a:latin typeface="Courier"/>
                <a:cs typeface="Courier"/>
              </a:rPr>
              <a:t>GET http://</a:t>
            </a:r>
            <a:r>
              <a:rPr lang="en-US" sz="1600" dirty="0" err="1">
                <a:latin typeface="Courier"/>
                <a:cs typeface="Courier"/>
              </a:rPr>
              <a:t>www.facebook.com</a:t>
            </a:r>
            <a:r>
              <a:rPr lang="en-US" sz="1600" dirty="0">
                <a:latin typeface="Courier"/>
                <a:cs typeface="Courier"/>
              </a:rPr>
              <a:t>/ HTTP/1.1</a:t>
            </a:r>
          </a:p>
          <a:p>
            <a:pPr marL="400050" lvl="1" indent="0">
              <a:buNone/>
            </a:pPr>
            <a:r>
              <a:rPr lang="en-US" sz="1600" dirty="0">
                <a:latin typeface="Courier"/>
                <a:cs typeface="Courier"/>
              </a:rPr>
              <a:t>Accept: application/x-</a:t>
            </a:r>
            <a:r>
              <a:rPr lang="en-US" sz="1600" dirty="0" err="1">
                <a:latin typeface="Courier"/>
                <a:cs typeface="Courier"/>
              </a:rPr>
              <a:t>ms</a:t>
            </a:r>
            <a:r>
              <a:rPr lang="en-US" sz="1600" dirty="0">
                <a:latin typeface="Courier"/>
                <a:cs typeface="Courier"/>
              </a:rPr>
              <a:t>-application, image/jpeg, application/</a:t>
            </a:r>
            <a:r>
              <a:rPr lang="en-US" sz="1600" dirty="0" err="1">
                <a:latin typeface="Courier"/>
                <a:cs typeface="Courier"/>
              </a:rPr>
              <a:t>xaml+xml</a:t>
            </a:r>
            <a:r>
              <a:rPr lang="en-US" sz="1600" dirty="0">
                <a:latin typeface="Courier"/>
                <a:cs typeface="Courier"/>
              </a:rPr>
              <a:t>, [...]</a:t>
            </a:r>
          </a:p>
          <a:p>
            <a:pPr marL="400050" lvl="1" indent="0">
              <a:buNone/>
            </a:pPr>
            <a:r>
              <a:rPr lang="en-US" sz="1600" dirty="0">
                <a:latin typeface="Courier"/>
                <a:cs typeface="Courier"/>
              </a:rPr>
              <a:t>Accept-Language: en-US</a:t>
            </a:r>
          </a:p>
          <a:p>
            <a:pPr marL="0" indent="0">
              <a:buNone/>
            </a:pPr>
            <a:r>
              <a:rPr lang="en-US" sz="1800" dirty="0"/>
              <a:t>The server ‘handles’ the request then sends back a HTML response (step 8-11).</a:t>
            </a:r>
            <a:endParaRPr lang="en-US" sz="2000" dirty="0"/>
          </a:p>
          <a:p>
            <a:endParaRPr lang="en-US" sz="2000" dirty="0"/>
          </a:p>
        </p:txBody>
      </p:sp>
      <p:sp>
        <p:nvSpPr>
          <p:cNvPr id="4" name="Date Placeholder 3"/>
          <p:cNvSpPr>
            <a:spLocks noGrp="1"/>
          </p:cNvSpPr>
          <p:nvPr>
            <p:ph type="dt" sz="half" idx="11"/>
          </p:nvPr>
        </p:nvSpPr>
        <p:spPr/>
        <p:txBody>
          <a:bodyPr/>
          <a:lstStyle/>
          <a:p>
            <a:r>
              <a:rPr lang="en-US" dirty="0"/>
              <a:t>22/09/2020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8</a:t>
            </a:fld>
            <a:endParaRPr lang="en-US"/>
          </a:p>
        </p:txBody>
      </p:sp>
    </p:spTree>
    <p:extLst>
      <p:ext uri="{BB962C8B-B14F-4D97-AF65-F5344CB8AC3E}">
        <p14:creationId xmlns:p14="http://schemas.microsoft.com/office/powerpoint/2010/main" val="3521617325"/>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Rendering a web page – step by step</a:t>
            </a:r>
          </a:p>
        </p:txBody>
      </p:sp>
      <p:sp>
        <p:nvSpPr>
          <p:cNvPr id="3" name="Content Placeholder 2"/>
          <p:cNvSpPr>
            <a:spLocks noGrp="1"/>
          </p:cNvSpPr>
          <p:nvPr>
            <p:ph idx="1"/>
          </p:nvPr>
        </p:nvSpPr>
        <p:spPr>
          <a:xfrm>
            <a:off x="457200" y="1600200"/>
            <a:ext cx="8229600" cy="4756150"/>
          </a:xfrm>
        </p:spPr>
        <p:txBody>
          <a:bodyPr/>
          <a:lstStyle/>
          <a:p>
            <a:pPr marL="457200" indent="-457200">
              <a:buFont typeface="+mj-lt"/>
              <a:buAutoNum type="arabicPeriod" startAt="13"/>
            </a:pPr>
            <a:r>
              <a:rPr lang="en-US" sz="2000" dirty="0"/>
              <a:t>A DOM tree is built out of the broken HTML</a:t>
            </a:r>
          </a:p>
          <a:p>
            <a:pPr marL="457200" indent="-457200">
              <a:buFont typeface="+mj-lt"/>
              <a:buAutoNum type="arabicPeriod" startAt="13"/>
            </a:pPr>
            <a:r>
              <a:rPr lang="en-US" sz="2000" dirty="0"/>
              <a:t>New requests are made to the server for each new resource that is found in the HTML source (typically images, style sheets, and JavaScript files). Go back to step 3 and repeat for each resource.</a:t>
            </a:r>
          </a:p>
          <a:p>
            <a:pPr marL="0" indent="0">
              <a:buNone/>
            </a:pPr>
            <a:endParaRPr lang="en-US" sz="2000" dirty="0"/>
          </a:p>
          <a:p>
            <a:pPr marL="0" indent="0">
              <a:buNone/>
            </a:pPr>
            <a:endParaRPr lang="en-US" sz="2000" dirty="0"/>
          </a:p>
          <a:p>
            <a:pPr marL="457200" indent="-457200">
              <a:buFont typeface="+mj-lt"/>
              <a:buAutoNum type="arabicPeriod" startAt="15"/>
            </a:pPr>
            <a:r>
              <a:rPr lang="en-US" sz="2000" dirty="0"/>
              <a:t>Stylesheets are parsed, and the rendering information in each gets attached to the matching node in the DOM tree</a:t>
            </a:r>
          </a:p>
          <a:p>
            <a:pPr marL="457200" indent="-457200">
              <a:buFont typeface="+mj-lt"/>
              <a:buAutoNum type="arabicPeriod" startAt="15"/>
            </a:pPr>
            <a:r>
              <a:rPr lang="en-US" sz="2000" dirty="0" err="1"/>
              <a:t>Javascript</a:t>
            </a:r>
            <a:r>
              <a:rPr lang="en-US" sz="2000" dirty="0"/>
              <a:t> is parsed and executed, and DOM nodes are moved and style information is updated accordingly</a:t>
            </a:r>
          </a:p>
          <a:p>
            <a:pPr marL="457200" indent="-457200">
              <a:buFont typeface="+mj-lt"/>
              <a:buAutoNum type="arabicPeriod" startAt="17"/>
            </a:pPr>
            <a:endParaRPr lang="en-US" sz="2000" dirty="0"/>
          </a:p>
          <a:p>
            <a:pPr marL="0" indent="0">
              <a:buNone/>
            </a:pPr>
            <a:endParaRPr lang="en-US" sz="2000" dirty="0"/>
          </a:p>
        </p:txBody>
      </p:sp>
      <p:sp>
        <p:nvSpPr>
          <p:cNvPr id="4" name="Date Placeholder 3"/>
          <p:cNvSpPr>
            <a:spLocks noGrp="1"/>
          </p:cNvSpPr>
          <p:nvPr>
            <p:ph type="dt" sz="half" idx="11"/>
          </p:nvPr>
        </p:nvSpPr>
        <p:spPr/>
        <p:txBody>
          <a:bodyPr/>
          <a:lstStyle/>
          <a:p>
            <a:r>
              <a:rPr lang="en-US" dirty="0"/>
              <a:t>22/09/2020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9</a:t>
            </a:fld>
            <a:endParaRPr lang="en-US"/>
          </a:p>
        </p:txBody>
      </p:sp>
      <p:pic>
        <p:nvPicPr>
          <p:cNvPr id="6" name="Picture 5" descr="image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3175" y="5156200"/>
            <a:ext cx="2038350" cy="1200150"/>
          </a:xfrm>
          <a:prstGeom prst="rect">
            <a:avLst/>
          </a:prstGeom>
        </p:spPr>
      </p:pic>
      <p:pic>
        <p:nvPicPr>
          <p:cNvPr id="8" name="Picture 7" descr="image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7524" y="3129492"/>
            <a:ext cx="3851276" cy="866775"/>
          </a:xfrm>
          <a:prstGeom prst="rect">
            <a:avLst/>
          </a:prstGeom>
        </p:spPr>
      </p:pic>
    </p:spTree>
    <p:extLst>
      <p:ext uri="{BB962C8B-B14F-4D97-AF65-F5344CB8AC3E}">
        <p14:creationId xmlns:p14="http://schemas.microsoft.com/office/powerpoint/2010/main" val="2887384739"/>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3470</TotalTime>
  <Words>1123</Words>
  <Application>Microsoft Macintosh PowerPoint</Application>
  <PresentationFormat>On-screen Show (4:3)</PresentationFormat>
  <Paragraphs>120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Courier</vt:lpstr>
      <vt:lpstr>Wingdings</vt:lpstr>
      <vt:lpstr>SE10 slides</vt:lpstr>
      <vt:lpstr>Web Data Flow</vt:lpstr>
      <vt:lpstr>Today’s topics: Web data flow - Rendering a web page – step by step</vt:lpstr>
      <vt:lpstr>DNS Lookup</vt:lpstr>
      <vt:lpstr>Data flow: Rendering a web page – step by step</vt:lpstr>
      <vt:lpstr>HTTP Request</vt:lpstr>
      <vt:lpstr>Data flow: Rendering a web page – step by step</vt:lpstr>
      <vt:lpstr>Data flow: Rendering a web page – step by step</vt:lpstr>
      <vt:lpstr>Data flow: Rendering a web page – step by step</vt:lpstr>
      <vt:lpstr>Data flow: Rendering a web page – step by step</vt:lpstr>
      <vt:lpstr>Data flow: Rendering a web page – step by step</vt:lpstr>
      <vt:lpstr>Web server configuration</vt:lpstr>
      <vt:lpstr>Demo CRUD for Google Drive</vt:lpstr>
      <vt:lpstr>Homework</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z1092</cp:lastModifiedBy>
  <cp:revision>286</cp:revision>
  <dcterms:created xsi:type="dcterms:W3CDTF">2009-12-29T10:39:27Z</dcterms:created>
  <dcterms:modified xsi:type="dcterms:W3CDTF">2020-09-22T05:17:58Z</dcterms:modified>
</cp:coreProperties>
</file>