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5"/>
  </p:notesMasterIdLst>
  <p:handoutMasterIdLst>
    <p:handoutMasterId r:id="rId16"/>
  </p:handoutMasterIdLst>
  <p:sldIdLst>
    <p:sldId id="256" r:id="rId2"/>
    <p:sldId id="295" r:id="rId3"/>
    <p:sldId id="353" r:id="rId4"/>
    <p:sldId id="347" r:id="rId5"/>
    <p:sldId id="348" r:id="rId6"/>
    <p:sldId id="349" r:id="rId7"/>
    <p:sldId id="350" r:id="rId8"/>
    <p:sldId id="352" r:id="rId9"/>
    <p:sldId id="351" r:id="rId10"/>
    <p:sldId id="359" r:id="rId11"/>
    <p:sldId id="361" r:id="rId12"/>
    <p:sldId id="354" r:id="rId13"/>
    <p:sldId id="360"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69201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mr-IN"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10/10/2020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 Inheritance</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10/10/2020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inheritance-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4: Inheritance</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final</a:t>
            </a:r>
          </a:p>
        </p:txBody>
      </p:sp>
      <p:sp>
        <p:nvSpPr>
          <p:cNvPr id="3" name="Content Placeholder 2"/>
          <p:cNvSpPr>
            <a:spLocks noGrp="1"/>
          </p:cNvSpPr>
          <p:nvPr>
            <p:ph idx="1"/>
          </p:nvPr>
        </p:nvSpPr>
        <p:spPr>
          <a:xfrm>
            <a:off x="457200" y="1600200"/>
            <a:ext cx="8229600" cy="988888"/>
          </a:xfrm>
        </p:spPr>
        <p:txBody>
          <a:bodyPr/>
          <a:lstStyle/>
          <a:p>
            <a:r>
              <a:rPr lang="en-US" sz="2000" dirty="0"/>
              <a:t>Static method/property is method/property defined in class, not in instance. So we call static methods/access properties via class name, not via an instance.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class Family {</a:t>
            </a:r>
          </a:p>
          <a:p>
            <a:pPr marL="0" indent="0">
              <a:buNone/>
            </a:pPr>
            <a:r>
              <a:rPr lang="en-US" dirty="0"/>
              <a:t>    private static </a:t>
            </a:r>
            <a:r>
              <a:rPr lang="en-US" dirty="0" err="1"/>
              <a:t>int</a:t>
            </a:r>
            <a:r>
              <a:rPr lang="en-US" dirty="0"/>
              <a:t> members;</a:t>
            </a:r>
          </a:p>
          <a:p>
            <a:pPr marL="0" indent="0">
              <a:buNone/>
            </a:pPr>
            <a:r>
              <a:rPr lang="en-US" dirty="0"/>
              <a:t>    public static Money work() {</a:t>
            </a:r>
          </a:p>
          <a:p>
            <a:pPr marL="0" indent="0">
              <a:buNone/>
            </a:pPr>
            <a:r>
              <a:rPr lang="en-US" dirty="0"/>
              <a:t>        return members * 1000;</a:t>
            </a:r>
          </a:p>
          <a:p>
            <a:pPr marL="0" indent="0">
              <a:buNone/>
            </a:pPr>
            <a:r>
              <a:rPr lang="en-US" dirty="0"/>
              <a:t>    }</a:t>
            </a:r>
          </a:p>
          <a:p>
            <a:pPr marL="0" indent="0">
              <a:buNone/>
            </a:pPr>
            <a:r>
              <a:rPr lang="en-US" dirty="0"/>
              <a:t>    protected final String </a:t>
            </a:r>
            <a:r>
              <a:rPr lang="en-US" dirty="0" err="1"/>
              <a:t>family_rules</a:t>
            </a:r>
            <a:r>
              <a:rPr lang="en-US" dirty="0"/>
              <a:t>() {</a:t>
            </a:r>
          </a:p>
          <a:p>
            <a:pPr marL="0" indent="0">
              <a:buNone/>
            </a:pPr>
            <a:r>
              <a:rPr lang="en-US" dirty="0"/>
              <a:t>    return “</a:t>
            </a:r>
            <a:r>
              <a:rPr lang="en-US" dirty="0" err="1"/>
              <a:t>my_ultimate_rules</a:t>
            </a:r>
            <a:r>
              <a:rPr lang="en-US" dirty="0"/>
              <a:t>”;}</a:t>
            </a:r>
          </a:p>
          <a:p>
            <a:pPr marL="0" indent="0">
              <a:buNone/>
            </a:pPr>
            <a:r>
              <a:rPr lang="en-US" dirty="0"/>
              <a:t>    public static final String    </a:t>
            </a:r>
            <a:r>
              <a:rPr lang="en-US" dirty="0" err="1"/>
              <a:t>basic_family_rules</a:t>
            </a:r>
            <a:r>
              <a:rPr lang="en-US" dirty="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Final method/property</a:t>
            </a:r>
            <a:r>
              <a:rPr lang="en-US" dirty="0"/>
              <a:t>: not allows children class to alter/override. </a:t>
            </a:r>
          </a:p>
          <a:p>
            <a:endParaRPr lang="en-US" dirty="0"/>
          </a:p>
        </p:txBody>
      </p:sp>
    </p:spTree>
    <p:extLst>
      <p:ext uri="{BB962C8B-B14F-4D97-AF65-F5344CB8AC3E}">
        <p14:creationId xmlns:p14="http://schemas.microsoft.com/office/powerpoint/2010/main" val="399630207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1605441062"/>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8ED0-03EF-0B4C-8674-869205E44900}"/>
              </a:ext>
            </a:extLst>
          </p:cNvPr>
          <p:cNvSpPr>
            <a:spLocks noGrp="1"/>
          </p:cNvSpPr>
          <p:nvPr>
            <p:ph type="title"/>
          </p:nvPr>
        </p:nvSpPr>
        <p:spPr/>
        <p:txBody>
          <a:bodyPr/>
          <a:lstStyle/>
          <a:p>
            <a:r>
              <a:rPr lang="en-VN" dirty="0"/>
              <a:t>Aggregation</a:t>
            </a:r>
          </a:p>
        </p:txBody>
      </p:sp>
      <p:sp>
        <p:nvSpPr>
          <p:cNvPr id="3" name="Content Placeholder 2">
            <a:extLst>
              <a:ext uri="{FF2B5EF4-FFF2-40B4-BE49-F238E27FC236}">
                <a16:creationId xmlns:a16="http://schemas.microsoft.com/office/drawing/2014/main" id="{FA73B0B4-9998-F945-9467-DB0F65617FEE}"/>
              </a:ext>
            </a:extLst>
          </p:cNvPr>
          <p:cNvSpPr>
            <a:spLocks noGrp="1"/>
          </p:cNvSpPr>
          <p:nvPr>
            <p:ph idx="1"/>
          </p:nvPr>
        </p:nvSpPr>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a:t>
            </a:r>
          </a:p>
          <a:p>
            <a:r>
              <a:rPr lang="en-US" dirty="0"/>
              <a:t>https://</a:t>
            </a:r>
            <a:r>
              <a:rPr lang="en-US" dirty="0" err="1"/>
              <a:t>www.javatpoint.com</a:t>
            </a:r>
            <a:r>
              <a:rPr lang="en-US" dirty="0"/>
              <a:t>/aggregation-in-java</a:t>
            </a:r>
            <a:endParaRPr lang="en-VN" dirty="0"/>
          </a:p>
        </p:txBody>
      </p:sp>
      <p:sp>
        <p:nvSpPr>
          <p:cNvPr id="4" name="Footer Placeholder 3">
            <a:extLst>
              <a:ext uri="{FF2B5EF4-FFF2-40B4-BE49-F238E27FC236}">
                <a16:creationId xmlns:a16="http://schemas.microsoft.com/office/drawing/2014/main" id="{6127870B-C58F-FB48-82DD-6C82EFD048E5}"/>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5FA6FF56-B16A-904E-AB08-1B2B022FAB05}"/>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68603E9F-7EF3-0F40-BE00-A84AD0662399}"/>
              </a:ext>
            </a:extLst>
          </p:cNvPr>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84157560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826-35C8-8647-8443-4FE147423E41}"/>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28C1C79B-821A-804D-8E76-F278764819EF}"/>
              </a:ext>
            </a:extLst>
          </p:cNvPr>
          <p:cNvSpPr>
            <a:spLocks noGrp="1"/>
          </p:cNvSpPr>
          <p:nvPr>
            <p:ph idx="1"/>
          </p:nvPr>
        </p:nvSpPr>
        <p:spPr/>
        <p:txBody>
          <a:bodyPr/>
          <a:lstStyle/>
          <a:p>
            <a:r>
              <a:rPr lang="en-VN" dirty="0"/>
              <a:t>Read OOP slides (Chapter 2)</a:t>
            </a:r>
          </a:p>
          <a:p>
            <a:r>
              <a:rPr lang="en-VN" dirty="0"/>
              <a:t>OOP Exercise 2.1 </a:t>
            </a:r>
            <a:r>
              <a:rPr lang="en-VN" dirty="0">
                <a:sym typeface="Wingdings" pitchFamily="2" charset="2"/>
              </a:rPr>
              <a:t></a:t>
            </a:r>
            <a:r>
              <a:rPr lang="en-VN" dirty="0"/>
              <a:t> 2.8, 4.1 </a:t>
            </a:r>
            <a:r>
              <a:rPr lang="en-VN" dirty="0">
                <a:sym typeface="Wingdings" pitchFamily="2" charset="2"/>
              </a:rPr>
              <a:t></a:t>
            </a:r>
            <a:r>
              <a:rPr lang="en-VN" dirty="0"/>
              <a:t> 4.5</a:t>
            </a:r>
          </a:p>
        </p:txBody>
      </p:sp>
      <p:sp>
        <p:nvSpPr>
          <p:cNvPr id="4" name="Footer Placeholder 3">
            <a:extLst>
              <a:ext uri="{FF2B5EF4-FFF2-40B4-BE49-F238E27FC236}">
                <a16:creationId xmlns:a16="http://schemas.microsoft.com/office/drawing/2014/main" id="{8F500321-CDCA-1B4C-BD98-D802AFDC2408}"/>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40C2BD27-E2DD-1E4F-B753-FD6D31FE57CF}"/>
              </a:ext>
            </a:extLst>
          </p:cNvPr>
          <p:cNvSpPr>
            <a:spLocks noGrp="1"/>
          </p:cNvSpPr>
          <p:nvPr>
            <p:ph type="dt" sz="half" idx="11"/>
          </p:nvPr>
        </p:nvSpPr>
        <p:spPr/>
        <p:txBody>
          <a:bodyPr/>
          <a:lstStyle/>
          <a:p>
            <a:r>
              <a:rPr lang="en-US" dirty="0"/>
              <a:t>10</a:t>
            </a:r>
            <a:r>
              <a:rPr lang="mr-IN" dirty="0"/>
              <a:t>/10/2020</a:t>
            </a:r>
            <a:endParaRPr lang="en-US" dirty="0"/>
          </a:p>
        </p:txBody>
      </p:sp>
      <p:sp>
        <p:nvSpPr>
          <p:cNvPr id="6" name="Slide Number Placeholder 5">
            <a:extLst>
              <a:ext uri="{FF2B5EF4-FFF2-40B4-BE49-F238E27FC236}">
                <a16:creationId xmlns:a16="http://schemas.microsoft.com/office/drawing/2014/main" id="{B0F79584-FA4D-B748-A78C-641EF66191F0}"/>
              </a:ext>
            </a:extLst>
          </p:cNvPr>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407953354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599" cy="1143000"/>
          </a:xfrm>
        </p:spPr>
        <p:txBody>
          <a:bodyPr/>
          <a:lstStyle/>
          <a:p>
            <a:r>
              <a:rPr lang="en-US" dirty="0"/>
              <a:t>Today’s topic: Inheritance</a:t>
            </a:r>
          </a:p>
        </p:txBody>
      </p:sp>
      <p:sp>
        <p:nvSpPr>
          <p:cNvPr id="3" name="Content Placeholder 2"/>
          <p:cNvSpPr>
            <a:spLocks noGrp="1"/>
          </p:cNvSpPr>
          <p:nvPr>
            <p:ph idx="1"/>
          </p:nvPr>
        </p:nvSpPr>
        <p:spPr/>
        <p:txBody>
          <a:bodyPr/>
          <a:lstStyle/>
          <a:p>
            <a:r>
              <a:rPr lang="en-US" dirty="0"/>
              <a:t>Inheritance</a:t>
            </a:r>
          </a:p>
          <a:p>
            <a:r>
              <a:rPr lang="en-US" dirty="0"/>
              <a:t>Override</a:t>
            </a:r>
          </a:p>
          <a:p>
            <a:r>
              <a:rPr lang="en-US" dirty="0"/>
              <a:t>Interface</a:t>
            </a:r>
          </a:p>
          <a:p>
            <a:r>
              <a:rPr lang="en-US" dirty="0"/>
              <a:t>Abstract Class</a:t>
            </a:r>
          </a:p>
          <a:p>
            <a:r>
              <a:rPr lang="en-US" dirty="0"/>
              <a:t>Type Checking</a:t>
            </a:r>
          </a:p>
          <a:p>
            <a:r>
              <a:rPr lang="en-US" dirty="0"/>
              <a:t>Aggregation</a:t>
            </a:r>
          </a:p>
          <a:p>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35FC-51BA-2441-ADDA-B94F22E844AF}"/>
              </a:ext>
            </a:extLst>
          </p:cNvPr>
          <p:cNvSpPr>
            <a:spLocks noGrp="1"/>
          </p:cNvSpPr>
          <p:nvPr>
            <p:ph type="title"/>
          </p:nvPr>
        </p:nvSpPr>
        <p:spPr/>
        <p:txBody>
          <a:bodyPr/>
          <a:lstStyle/>
          <a:p>
            <a:r>
              <a:rPr lang="en-VN" dirty="0"/>
              <a:t>Inheritance</a:t>
            </a:r>
          </a:p>
        </p:txBody>
      </p:sp>
      <p:sp>
        <p:nvSpPr>
          <p:cNvPr id="3" name="Content Placeholder 2">
            <a:extLst>
              <a:ext uri="{FF2B5EF4-FFF2-40B4-BE49-F238E27FC236}">
                <a16:creationId xmlns:a16="http://schemas.microsoft.com/office/drawing/2014/main" id="{C1B128DC-7370-384E-8D3D-F6D5F361F0B5}"/>
              </a:ext>
            </a:extLst>
          </p:cNvPr>
          <p:cNvSpPr>
            <a:spLocks noGrp="1"/>
          </p:cNvSpPr>
          <p:nvPr>
            <p:ph idx="1"/>
          </p:nvPr>
        </p:nvSpPr>
        <p:spPr/>
        <p:txBody>
          <a:bodyPr/>
          <a:lstStyle/>
          <a:p>
            <a:r>
              <a:rPr lang="en-US" b="1" dirty="0"/>
              <a:t>Inheritance in Java</a:t>
            </a:r>
            <a:r>
              <a:rPr lang="en-US" dirty="0"/>
              <a:t> is a mechanism in which one object acquires all the properties and behaviors of a parent object</a:t>
            </a:r>
          </a:p>
          <a:p>
            <a:r>
              <a:rPr lang="en-US" dirty="0"/>
              <a:t>Inheritance represents the </a:t>
            </a:r>
            <a:r>
              <a:rPr lang="en-US" b="1" dirty="0"/>
              <a:t>IS-A relationship</a:t>
            </a:r>
            <a:r>
              <a:rPr lang="en-US" dirty="0"/>
              <a:t> which is also known as a </a:t>
            </a:r>
            <a:r>
              <a:rPr lang="en-US" i="1" dirty="0"/>
              <a:t>parent-child</a:t>
            </a:r>
            <a:r>
              <a:rPr lang="en-US" dirty="0"/>
              <a:t> relationship.</a:t>
            </a:r>
          </a:p>
          <a:p>
            <a:r>
              <a:rPr lang="en-US" dirty="0">
                <a:hlinkClick r:id="rId2"/>
              </a:rPr>
              <a:t>https://www.javatpoint.com/inheritance-in-java</a:t>
            </a:r>
            <a:endParaRPr lang="en-US" dirty="0"/>
          </a:p>
          <a:p>
            <a:r>
              <a:rPr lang="en-US" dirty="0"/>
              <a:t>Three types of inheritance in java: single, multilevel and hierarchical.</a:t>
            </a:r>
            <a:br>
              <a:rPr lang="en-US" dirty="0"/>
            </a:br>
            <a:endParaRPr lang="en-US" dirty="0"/>
          </a:p>
          <a:p>
            <a:endParaRPr lang="en-VN" dirty="0"/>
          </a:p>
        </p:txBody>
      </p:sp>
      <p:sp>
        <p:nvSpPr>
          <p:cNvPr id="4" name="Footer Placeholder 3">
            <a:extLst>
              <a:ext uri="{FF2B5EF4-FFF2-40B4-BE49-F238E27FC236}">
                <a16:creationId xmlns:a16="http://schemas.microsoft.com/office/drawing/2014/main" id="{56999736-AD4B-6340-8385-D3E378EB2E15}"/>
              </a:ext>
            </a:extLst>
          </p:cNvPr>
          <p:cNvSpPr>
            <a:spLocks noGrp="1"/>
          </p:cNvSpPr>
          <p:nvPr>
            <p:ph type="ftr" sz="quarter" idx="10"/>
          </p:nvPr>
        </p:nvSpPr>
        <p:spPr/>
        <p:txBody>
          <a:bodyPr/>
          <a:lstStyle/>
          <a:p>
            <a:r>
              <a:rPr lang="en-US"/>
              <a:t>Lecture 4: Inheritance</a:t>
            </a:r>
            <a:endParaRPr lang="en-US" dirty="0"/>
          </a:p>
        </p:txBody>
      </p:sp>
      <p:sp>
        <p:nvSpPr>
          <p:cNvPr id="5" name="Date Placeholder 4">
            <a:extLst>
              <a:ext uri="{FF2B5EF4-FFF2-40B4-BE49-F238E27FC236}">
                <a16:creationId xmlns:a16="http://schemas.microsoft.com/office/drawing/2014/main" id="{38A6C64F-F596-A848-8012-F5DC02D5321E}"/>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582846C3-0182-BA41-B92B-82A952FA3263}"/>
              </a:ext>
            </a:extLst>
          </p:cNvPr>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72634981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2685</TotalTime>
  <Words>1022</Words>
  <Application>Microsoft Macintosh PowerPoint</Application>
  <PresentationFormat>On-screen Show (4:3)</PresentationFormat>
  <Paragraphs>128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SE10 slides</vt:lpstr>
      <vt:lpstr>Object-Oriented Programming with Java</vt:lpstr>
      <vt:lpstr>Today’s topic: Inheritance</vt:lpstr>
      <vt:lpstr>Inheritance</vt:lpstr>
      <vt:lpstr>Interface vs abstract class &amp; Inheritance</vt:lpstr>
      <vt:lpstr>Interface example</vt:lpstr>
      <vt:lpstr>Interface example</vt:lpstr>
      <vt:lpstr>Abstract class example</vt:lpstr>
      <vt:lpstr>Type checking</vt:lpstr>
      <vt:lpstr>Type checking</vt:lpstr>
      <vt:lpstr>Static, final</vt:lpstr>
      <vt:lpstr>Interface vs abstract class &amp; Inheritance</vt:lpstr>
      <vt:lpstr>Aggregation</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160</cp:revision>
  <dcterms:created xsi:type="dcterms:W3CDTF">2009-12-29T10:39:27Z</dcterms:created>
  <dcterms:modified xsi:type="dcterms:W3CDTF">2020-10-10T09:28:51Z</dcterms:modified>
</cp:coreProperties>
</file>