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5" r:id="rId6"/>
    <p:sldId id="340" r:id="rId7"/>
    <p:sldId id="348" r:id="rId8"/>
    <p:sldId id="343" r:id="rId9"/>
    <p:sldId id="267" r:id="rId10"/>
    <p:sldId id="375" r:id="rId11"/>
    <p:sldId id="376" r:id="rId12"/>
    <p:sldId id="366" r:id="rId13"/>
    <p:sldId id="367" r:id="rId14"/>
    <p:sldId id="368" r:id="rId15"/>
    <p:sldId id="377" r:id="rId16"/>
    <p:sldId id="369" r:id="rId17"/>
    <p:sldId id="370" r:id="rId18"/>
    <p:sldId id="371" r:id="rId19"/>
    <p:sldId id="372" r:id="rId20"/>
    <p:sldId id="374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44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19/09/2020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nal-details-of-hello-java-progra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imple-program-of-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java/J3f_OOPExercises.html" TargetMode="External"/><Relationship Id="rId2" Type="http://schemas.openxmlformats.org/officeDocument/2006/relationships/hyperlink" Target="http://programmingbydo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anqminh.com/courses/oopjava/tkhdt.pdf" TargetMode="External"/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eatures-of-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jvm-java-virtual-mach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ndaxgk1E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ow-to-set-path-in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and install Java 11 (JDK)</a:t>
            </a:r>
          </a:p>
          <a:p>
            <a:r>
              <a:rPr lang="en-GB" dirty="0"/>
              <a:t>Use Java 11 as default (set in PATH)</a:t>
            </a:r>
          </a:p>
          <a:p>
            <a:pPr marL="0" indent="0">
              <a:buNone/>
            </a:pPr>
            <a:r>
              <a:rPr lang="en-GB" dirty="0"/>
              <a:t>echo %PATH%</a:t>
            </a:r>
          </a:p>
          <a:p>
            <a:r>
              <a:rPr lang="en-GB" dirty="0"/>
              <a:t>Check by running (in command line):</a:t>
            </a:r>
          </a:p>
          <a:p>
            <a:pPr marL="0" indent="0">
              <a:buNone/>
            </a:pPr>
            <a:r>
              <a:rPr lang="en-GB" dirty="0"/>
              <a:t>java –version</a:t>
            </a:r>
          </a:p>
          <a:p>
            <a:pPr marL="0" indent="0">
              <a:buNone/>
            </a:pPr>
            <a:r>
              <a:rPr lang="en-GB" dirty="0" err="1"/>
              <a:t>javac</a:t>
            </a:r>
            <a:r>
              <a:rPr lang="en-GB" dirty="0"/>
              <a:t> –version</a:t>
            </a:r>
          </a:p>
          <a:p>
            <a:pPr lvl="0"/>
            <a:r>
              <a:rPr lang="en-GB" dirty="0" err="1"/>
              <a:t>javac</a:t>
            </a:r>
            <a:r>
              <a:rPr lang="en-GB" dirty="0"/>
              <a:t>: c = compiler, compile java source code (.java) to </a:t>
            </a:r>
            <a:r>
              <a:rPr lang="en-GB" dirty="0" err="1"/>
              <a:t>bytecode</a:t>
            </a:r>
            <a:r>
              <a:rPr lang="en-GB" dirty="0"/>
              <a:t> (.class).</a:t>
            </a:r>
          </a:p>
          <a:p>
            <a:pPr lvl="0"/>
            <a:r>
              <a:rPr lang="en-GB" dirty="0"/>
              <a:t>java: run java program (start JVM) with classes.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HelloWorld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GB"/>
              <a:t>   public static void main(String[] args) {</a:t>
            </a:r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save as HelloWorld.java (In a folder outside of Users/Program Files/Windows, such as D:\Java), then change current directory to it (cd), compile and run:</a:t>
            </a:r>
          </a:p>
          <a:p>
            <a:pPr marL="0" indent="0">
              <a:buNone/>
            </a:pPr>
            <a:r>
              <a:rPr lang="en-US"/>
              <a:t>javac HelloWorld.java</a:t>
            </a:r>
          </a:p>
          <a:p>
            <a:pPr marL="0" indent="0">
              <a:buNone/>
            </a:pPr>
            <a:r>
              <a:rPr lang="en-US"/>
              <a:t>java HelloWorld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ow to save simple java program by another 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58" y="2644731"/>
            <a:ext cx="5789863" cy="2944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 </a:t>
            </a:r>
            <a:r>
              <a:rPr lang="en-US" dirty="0"/>
              <a:t>detail of Hello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3250" name="Picture 2" descr="compilation of simple java program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7541" y="1687876"/>
            <a:ext cx="5233318" cy="116005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90294" y="1417638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Compile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2" name="Picture 4" descr="Java Runtime Process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4611" y="2011343"/>
            <a:ext cx="2531177" cy="4345007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18989" y="1520157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Run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73969" y="2999874"/>
            <a:ext cx="3745831" cy="144379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compile: </a:t>
            </a:r>
            <a:r>
              <a:rPr lang="en-US" sz="2000" dirty="0" err="1"/>
              <a:t>javac</a:t>
            </a:r>
            <a:r>
              <a:rPr lang="en-US" sz="2000" dirty="0"/>
              <a:t> Hard.java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execute: </a:t>
            </a:r>
            <a:r>
              <a:rPr lang="en-US" sz="2000" dirty="0"/>
              <a:t>java Simple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6" name="Picture 8" descr="how to contain multiple class in simple java progra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011" y="4606704"/>
            <a:ext cx="5233318" cy="1970402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73969" y="6036260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2400" dirty="0" err="1">
                <a:solidFill>
                  <a:srgbClr val="46424D"/>
                </a:solidFill>
                <a:latin typeface="Arial"/>
                <a:cs typeface="Arial"/>
              </a:rPr>
              <a:t>j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avac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D.java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Input / Printing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input from user, put it to name.</a:t>
            </a:r>
          </a:p>
          <a:p>
            <a:r>
              <a:rPr lang="en-US" dirty="0"/>
              <a:t>Print "Hello &lt;name&gt;"</a:t>
            </a:r>
          </a:p>
          <a:p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GB" dirty="0">
                <a:solidFill>
                  <a:srgbClr val="101094"/>
                </a:solidFill>
                <a:latin typeface="inherit"/>
              </a:rPr>
              <a:t>new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.in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.out.print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>
                <a:solidFill>
                  <a:srgbClr val="7D2727"/>
                </a:solidFill>
                <a:latin typeface="inherit"/>
              </a:rPr>
              <a:t>"Enter a name:\t"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String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name=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scanner.nextLine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03336"/>
                </a:solidFill>
                <a:latin typeface="inherit"/>
              </a:rPr>
              <a:t>System.out.println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("Hello " + name);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Entry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EntryPoint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</a:t>
            </a:r>
            <a:r>
              <a:rPr lang="en-US" dirty="0" err="1"/>
              <a:t>foo</a:t>
            </a:r>
            <a:r>
              <a:rPr lang="en-US" dirty="0"/>
              <a:t>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 test String");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("another String");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("one more");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FooEntry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bar(String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[0]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[1]</a:t>
            </a:r>
            <a:r>
              <a:rPr lang="en-US" dirty="0"/>
              <a:t>); bar(</a:t>
            </a:r>
            <a:r>
              <a:rPr lang="en-GB" dirty="0" err="1"/>
              <a:t>args</a:t>
            </a:r>
            <a:r>
              <a:rPr lang="en-GB" dirty="0"/>
              <a:t>[2]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"a test string" "another string" "one more"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public class </a:t>
            </a:r>
            <a:r>
              <a:rPr lang="en-GB" sz="1600" dirty="0" err="1"/>
              <a:t>BazEntry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public static String </a:t>
            </a:r>
            <a:r>
              <a:rPr lang="en-US" sz="1600" dirty="0" err="1"/>
              <a:t>foo</a:t>
            </a:r>
            <a:r>
              <a:rPr lang="en-US" sz="1600" dirty="0"/>
              <a:t> (String s) { </a:t>
            </a:r>
          </a:p>
          <a:p>
            <a:pPr marL="0" indent="0">
              <a:buNone/>
            </a:pPr>
            <a:r>
              <a:rPr lang="en-US" sz="1600" dirty="0"/>
              <a:t>     return </a:t>
            </a:r>
            <a:r>
              <a:rPr lang="en-GB" sz="1600" dirty="0"/>
              <a:t>new </a:t>
            </a:r>
            <a:r>
              <a:rPr lang="en-GB" sz="1600" dirty="0" err="1"/>
              <a:t>StringBuilder</a:t>
            </a:r>
            <a:r>
              <a:rPr lang="en-GB" sz="1600" dirty="0"/>
              <a:t>(s).reverse().</a:t>
            </a:r>
            <a:r>
              <a:rPr lang="en-GB" sz="1600" dirty="0" err="1"/>
              <a:t>toString</a:t>
            </a:r>
            <a:r>
              <a:rPr lang="en-GB" sz="1600" dirty="0"/>
              <a:t>()</a:t>
            </a:r>
            <a:r>
              <a:rPr lang="en-US" sz="1600" dirty="0"/>
              <a:t>;}  </a:t>
            </a:r>
          </a:p>
          <a:p>
            <a:pPr marL="0" indent="0">
              <a:buNone/>
            </a:pPr>
            <a:r>
              <a:rPr lang="en-GB" sz="1600" dirty="0"/>
              <a:t>   public static void main(String[]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FooEntry.bar(</a:t>
            </a:r>
            <a:r>
              <a:rPr lang="en-US" sz="1600" dirty="0" err="1"/>
              <a:t>args</a:t>
            </a:r>
            <a:r>
              <a:rPr lang="en-US" sz="1600" dirty="0"/>
              <a:t>[0]); FooEntry.bar(</a:t>
            </a:r>
            <a:r>
              <a:rPr lang="en-US" sz="1600" dirty="0" err="1"/>
              <a:t>args</a:t>
            </a:r>
            <a:r>
              <a:rPr lang="en-US" sz="1600" dirty="0"/>
              <a:t>[1]);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FooEntry.main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me -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[0]));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[1])); </a:t>
            </a:r>
            <a:endParaRPr lang="en-GB" sz="1600" dirty="0"/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254"/>
            <a:ext cx="8103937" cy="443988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public class </a:t>
            </a:r>
            <a:r>
              <a:rPr lang="en-GB" sz="1400" dirty="0" err="1"/>
              <a:t>FooEntry</a:t>
            </a:r>
            <a:r>
              <a:rPr lang="en-GB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static void bar(String s) { </a:t>
            </a:r>
            <a:r>
              <a:rPr lang="en-US" sz="1400" dirty="0" err="1"/>
              <a:t>System.out.println</a:t>
            </a:r>
            <a:r>
              <a:rPr lang="en-US" sz="1400" dirty="0"/>
              <a:t>(s);}  </a:t>
            </a:r>
          </a:p>
          <a:p>
            <a:pPr marL="0" indent="0">
              <a:buNone/>
            </a:pPr>
            <a:r>
              <a:rPr lang="en-GB" sz="1400" dirty="0"/>
              <a:t>  public static void main(String[] </a:t>
            </a:r>
            <a:r>
              <a:rPr lang="en-GB" sz="1400" dirty="0" err="1"/>
              <a:t>args</a:t>
            </a:r>
            <a:r>
              <a:rPr lang="en-GB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</a:t>
            </a:r>
            <a:r>
              <a:rPr lang="en-US" sz="1400" dirty="0" err="1"/>
              <a:t>FooEntry</a:t>
            </a:r>
            <a:r>
              <a:rPr lang="en-US" sz="1400" dirty="0"/>
              <a:t>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[0])); 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[1])); </a:t>
            </a:r>
          </a:p>
          <a:p>
            <a:pPr marL="0" indent="0">
              <a:buNone/>
            </a:pPr>
            <a:r>
              <a:rPr lang="en-US" sz="1400" dirty="0"/>
              <a:t>      //</a:t>
            </a:r>
            <a:r>
              <a:rPr lang="en-US" sz="1400" dirty="0" err="1"/>
              <a:t>BazEntry.main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me - </a:t>
            </a:r>
            <a:r>
              <a:rPr lang="en-US" sz="1400" dirty="0" err="1"/>
              <a:t>FooEntry</a:t>
            </a:r>
            <a:r>
              <a:rPr lang="en-US" sz="1400" dirty="0"/>
              <a:t>");  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[0]);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[1]);</a:t>
            </a:r>
          </a:p>
          <a:p>
            <a:pPr marL="0" indent="0">
              <a:buNone/>
            </a:pPr>
            <a:r>
              <a:rPr lang="en-US" sz="1400" dirty="0"/>
              <a:t>       bar(</a:t>
            </a:r>
            <a:r>
              <a:rPr lang="en-US" sz="1400" dirty="0" err="1"/>
              <a:t>args</a:t>
            </a:r>
            <a:r>
              <a:rPr lang="en-US" sz="1400" dirty="0"/>
              <a:t>[0]); bar(</a:t>
            </a:r>
            <a:r>
              <a:rPr lang="en-US" sz="1400" dirty="0" err="1"/>
              <a:t>args</a:t>
            </a:r>
            <a:r>
              <a:rPr lang="en-US" sz="1400" dirty="0"/>
              <a:t>[1]);        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string0 string1</a:t>
            </a:r>
          </a:p>
          <a:p>
            <a:r>
              <a:rPr lang="en-US" dirty="0"/>
              <a:t>java </a:t>
            </a:r>
            <a:r>
              <a:rPr lang="en-US" dirty="0" err="1"/>
              <a:t>BarEntry</a:t>
            </a:r>
            <a:r>
              <a:rPr lang="en-US" dirty="0"/>
              <a:t> string0 string1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Java basic</a:t>
            </a:r>
          </a:p>
          <a:p>
            <a:pPr lvl="1"/>
            <a:r>
              <a:rPr lang="en-US" dirty="0"/>
              <a:t>JVM, JDK, version, package &amp; </a:t>
            </a:r>
            <a:r>
              <a:rPr lang="en-US" dirty="0" err="1"/>
              <a:t>classpath</a:t>
            </a:r>
            <a:r>
              <a:rPr lang="en-US" dirty="0"/>
              <a:t>, entry point</a:t>
            </a:r>
          </a:p>
          <a:p>
            <a:pPr lvl="1"/>
            <a:r>
              <a:rPr lang="en-US" dirty="0"/>
              <a:t>Primitive data type and built-in classes.</a:t>
            </a:r>
          </a:p>
          <a:p>
            <a:pPr lvl="1"/>
            <a:r>
              <a:rPr lang="en-US" dirty="0"/>
              <a:t>Testing with Junit</a:t>
            </a:r>
          </a:p>
          <a:p>
            <a:pPr lvl="1"/>
            <a:r>
              <a:rPr lang="en-US" dirty="0"/>
              <a:t>Build tools</a:t>
            </a:r>
          </a:p>
          <a:p>
            <a:pPr lvl="1"/>
            <a:r>
              <a:rPr lang="en-US" dirty="0"/>
              <a:t>Coding convention</a:t>
            </a:r>
          </a:p>
          <a:p>
            <a:pPr lvl="1"/>
            <a:r>
              <a:rPr lang="en-US" dirty="0"/>
              <a:t>GUI (Swing, JavaFX)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Basic OOP: Inheritance, Polymorphism, Encapsulation, Composition</a:t>
            </a:r>
          </a:p>
          <a:p>
            <a:pPr lvl="1"/>
            <a:r>
              <a:rPr lang="en-US" dirty="0"/>
              <a:t>Design principles</a:t>
            </a:r>
          </a:p>
          <a:p>
            <a:pPr lvl="1"/>
            <a:r>
              <a:rPr lang="en-US" dirty="0"/>
              <a:t>Design Pattern introduction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Importing 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 book: chapter 1-5</a:t>
            </a:r>
          </a:p>
          <a:p>
            <a:pPr lvl="0"/>
            <a:r>
              <a:rPr lang="en-US" dirty="0"/>
              <a:t>Install JDK, VS Code</a:t>
            </a:r>
          </a:p>
          <a:p>
            <a:r>
              <a:rPr lang="vi-VN" dirty="0">
                <a:hlinkClick r:id="rId2"/>
              </a:rPr>
              <a:t>http://programmingbydoing.com/</a:t>
            </a:r>
            <a:r>
              <a:rPr lang="vi-VN" dirty="0"/>
              <a:t> 1-7</a:t>
            </a:r>
            <a:r>
              <a:rPr lang="en-US" dirty="0"/>
              <a:t>5 (except 63)</a:t>
            </a:r>
          </a:p>
          <a:p>
            <a:r>
              <a:rPr lang="en-US" dirty="0">
                <a:hlinkClick r:id="rId3"/>
              </a:rPr>
              <a:t>https://www.ntu.edu.sg/home/ehchua/programming/java/J3f_OOPExercises.html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/>
              <a:t>2 </a:t>
            </a:r>
            <a:r>
              <a:rPr lang="en-GB" dirty="0"/>
              <a:t>assignments account </a:t>
            </a:r>
            <a:r>
              <a:rPr lang="en-GB"/>
              <a:t>for 40</a:t>
            </a:r>
            <a:r>
              <a:rPr lang="en-GB" dirty="0"/>
              <a:t>% of total score, final project accounts </a:t>
            </a:r>
            <a:r>
              <a:rPr lang="en-GB"/>
              <a:t>for 50</a:t>
            </a:r>
            <a:r>
              <a:rPr lang="en-GB" dirty="0"/>
              <a:t>% of total score.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19518"/>
              </p:ext>
            </p:extLst>
          </p:nvPr>
        </p:nvGraphicFramePr>
        <p:xfrm>
          <a:off x="457200" y="1231979"/>
          <a:ext cx="8229600" cy="478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 Slides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3"/>
                        </a:rPr>
                        <a:t>http://thanqminh.com/courses/oopjava/tkhdt</a:t>
                      </a: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3"/>
                        </a:rPr>
                        <a:t>.pdf</a:t>
                      </a:r>
                      <a:endParaRPr lang="en-US" sz="20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1613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Language, JVM, JDK </a:t>
            </a:r>
          </a:p>
          <a:p>
            <a:pPr lvl="0"/>
            <a:r>
              <a:rPr lang="en-US" dirty="0"/>
              <a:t>Package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0"/>
            <a:r>
              <a:rPr lang="en-US" dirty="0"/>
              <a:t>Compiler and Runner</a:t>
            </a:r>
          </a:p>
          <a:p>
            <a:r>
              <a:rPr lang="en-US" dirty="0"/>
              <a:t>Build tools </a:t>
            </a:r>
          </a:p>
          <a:p>
            <a:r>
              <a:rPr lang="en-US" dirty="0"/>
              <a:t>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Language features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>
          <a:xfrm>
            <a:off x="34787" y="1626935"/>
            <a:ext cx="4553284" cy="4756150"/>
          </a:xfrm>
        </p:spPr>
        <p:txBody>
          <a:bodyPr/>
          <a:lstStyle/>
          <a:p>
            <a:r>
              <a:rPr lang="en-US" sz="1600" dirty="0"/>
              <a:t>Originally developed by Sun Microsystems which was initiated by James Gosling and released in 1995.</a:t>
            </a:r>
          </a:p>
          <a:p>
            <a:r>
              <a:rPr lang="en-US" sz="1600" b="1" dirty="0"/>
              <a:t>Latest LTS version</a:t>
            </a:r>
            <a:r>
              <a:rPr lang="en-US" sz="1600" dirty="0"/>
              <a:t>: Java 11.</a:t>
            </a:r>
          </a:p>
          <a:p>
            <a:r>
              <a:rPr lang="en-US" sz="1600" b="1" dirty="0"/>
              <a:t>Object Oriented</a:t>
            </a:r>
            <a:r>
              <a:rPr lang="en-US" sz="1600" dirty="0"/>
              <a:t> − In Java, everything is an Object. Java can be easily extended since it is based on the Object model.</a:t>
            </a:r>
          </a:p>
          <a:p>
            <a:r>
              <a:rPr lang="en-US" sz="1600" b="1" dirty="0"/>
              <a:t>Simple</a:t>
            </a:r>
            <a:r>
              <a:rPr lang="en-US" sz="1600" dirty="0"/>
              <a:t> − Java is designed to be easy to learn. If you understand the basic concept of OOP Java, it would be easy to master.</a:t>
            </a:r>
          </a:p>
          <a:p>
            <a:r>
              <a:rPr lang="en-US" sz="1600" b="1" dirty="0"/>
              <a:t>Platform Independent</a:t>
            </a:r>
            <a:r>
              <a:rPr lang="en-US" sz="1600" dirty="0"/>
              <a:t>. </a:t>
            </a:r>
          </a:p>
          <a:p>
            <a:r>
              <a:rPr lang="en-US" sz="1600" b="1" dirty="0"/>
              <a:t>Multithreaded</a:t>
            </a:r>
          </a:p>
          <a:p>
            <a:r>
              <a:rPr lang="en-US" sz="1600" b="1" dirty="0"/>
              <a:t>Interpreted</a:t>
            </a:r>
          </a:p>
          <a:p>
            <a:r>
              <a:rPr lang="en-US" sz="1600" dirty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1746" name="Picture 2" descr="Java 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1600200"/>
            <a:ext cx="4762500" cy="4829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JVM </a:t>
            </a:r>
            <a:r>
              <a:rPr lang="en-US" dirty="0"/>
              <a:t>– Java 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JV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29109" y="1732547"/>
            <a:ext cx="4884955" cy="4215061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7"/>
            <a:ext cx="3665621" cy="493871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A </a:t>
            </a:r>
            <a:r>
              <a:rPr lang="en-GB" b="1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An implementation</a:t>
            </a:r>
            <a:r>
              <a:rPr lang="en-GB" dirty="0"/>
              <a:t> Its implementation is known as </a:t>
            </a:r>
            <a:r>
              <a:rPr lang="en-GB" b="1" dirty="0">
                <a:solidFill>
                  <a:srgbClr val="FF0000"/>
                </a:solidFill>
              </a:rPr>
              <a:t>JRE</a:t>
            </a:r>
            <a:r>
              <a:rPr lang="en-GB" dirty="0"/>
              <a:t> (Java Runtime Environment).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Runtime Instance</a:t>
            </a:r>
            <a:r>
              <a:rPr lang="en-GB" dirty="0"/>
              <a:t> Whenever you write </a:t>
            </a:r>
            <a:r>
              <a:rPr lang="en-GB" b="1" dirty="0">
                <a:solidFill>
                  <a:srgbClr val="FF0000"/>
                </a:solidFill>
              </a:rPr>
              <a:t>java</a:t>
            </a:r>
            <a:r>
              <a:rPr lang="en-GB" dirty="0"/>
              <a:t> command on the command prompt to run the java class, an instance of JVM is created.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</a:t>
            </a:r>
            <a:r>
              <a:rPr lang="en-US" dirty="0" err="1"/>
              <a:t>vs</a:t>
            </a:r>
            <a:r>
              <a:rPr lang="en-US" dirty="0"/>
              <a:t> JRE </a:t>
            </a:r>
            <a:r>
              <a:rPr lang="en-US" dirty="0" err="1"/>
              <a:t>vs</a:t>
            </a:r>
            <a:r>
              <a:rPr lang="en-US" dirty="0"/>
              <a:t> JVM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226" name="Picture 2" descr="JD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116" y="1764099"/>
            <a:ext cx="8007684" cy="468300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8"/>
            <a:ext cx="6291179" cy="486026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>
                <a:hlinkClick r:id="rId3"/>
              </a:rPr>
              <a:t>https://youtu.be/7tndaxgk1E8</a:t>
            </a:r>
            <a:endParaRPr lang="en-GB" b="1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>
                <a:hlinkClick r:id="rId2"/>
              </a:rPr>
              <a:t>Set PATH</a:t>
            </a:r>
            <a:endParaRPr lang="en-US" dirty="0"/>
          </a:p>
          <a:p>
            <a:r>
              <a:rPr lang="en-US" dirty="0"/>
              <a:t>Hello World</a:t>
            </a:r>
          </a:p>
          <a:p>
            <a:r>
              <a:rPr lang="en-US" dirty="0"/>
              <a:t>Keyboard Input / Printing</a:t>
            </a:r>
          </a:p>
          <a:p>
            <a:r>
              <a:rPr lang="en-US" dirty="0"/>
              <a:t>Entry point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41E0359975941A27AE591059ED695" ma:contentTypeVersion="0" ma:contentTypeDescription="Create a new document." ma:contentTypeScope="" ma:versionID="315b9811c4f7cec78b5a81598361bd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1D9E64-8D7A-4018-9DE7-AB12136F2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85E7F-F06A-4027-91E5-A4939FAA8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7A8808-1621-4D19-A1F3-6469DCF4F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2317</TotalTime>
  <Words>1826</Words>
  <Application>Microsoft Macintosh PowerPoint</Application>
  <PresentationFormat>On-screen Show (4:3)</PresentationFormat>
  <Paragraphs>482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inherit</vt:lpstr>
      <vt:lpstr>Arial</vt:lpstr>
      <vt:lpstr>Calibri</vt:lpstr>
      <vt:lpstr>Courier New</vt:lpstr>
      <vt:lpstr>Lucida Sans</vt:lpstr>
      <vt:lpstr>Times New Roman</vt:lpstr>
      <vt:lpstr>Wingdings</vt:lpstr>
      <vt:lpstr>SE10 slides</vt:lpstr>
      <vt:lpstr>Object-Oriented Programming with Java</vt:lpstr>
      <vt:lpstr>Course’s Content</vt:lpstr>
      <vt:lpstr>Evaluation</vt:lpstr>
      <vt:lpstr>References</vt:lpstr>
      <vt:lpstr>Today’s topic: Java Overview</vt:lpstr>
      <vt:lpstr>Language features</vt:lpstr>
      <vt:lpstr>JVM – Java Virtual Machine</vt:lpstr>
      <vt:lpstr>JDK vs JRE vs JVM</vt:lpstr>
      <vt:lpstr>Get started</vt:lpstr>
      <vt:lpstr>Installation</vt:lpstr>
      <vt:lpstr>Hello World</vt:lpstr>
      <vt:lpstr>Internal detail of Hello program</vt:lpstr>
      <vt:lpstr>Keyboard Input / Printing</vt:lpstr>
      <vt:lpstr>Entry Point</vt:lpstr>
      <vt:lpstr>Entry Point (cont.)</vt:lpstr>
      <vt:lpstr>Entry Point (cont.)</vt:lpstr>
      <vt:lpstr>Entry Point (cont.)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150</cp:revision>
  <dcterms:created xsi:type="dcterms:W3CDTF">2009-12-29T10:39:27Z</dcterms:created>
  <dcterms:modified xsi:type="dcterms:W3CDTF">2020-10-10T06:54:17Z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0x010100D5C41E0359975941A27AE591059ED695</vt:lpwstr>
  </property>
</Properties>
</file>