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3"/>
  </p:notesMasterIdLst>
  <p:handoutMasterIdLst>
    <p:handoutMasterId r:id="rId14"/>
  </p:handoutMasterIdLst>
  <p:sldIdLst>
    <p:sldId id="256" r:id="rId2"/>
    <p:sldId id="295" r:id="rId3"/>
    <p:sldId id="353" r:id="rId4"/>
    <p:sldId id="347" r:id="rId5"/>
    <p:sldId id="348" r:id="rId6"/>
    <p:sldId id="349" r:id="rId7"/>
    <p:sldId id="350" r:id="rId8"/>
    <p:sldId id="352" r:id="rId9"/>
    <p:sldId id="351" r:id="rId10"/>
    <p:sldId id="354" r:id="rId11"/>
    <p:sldId id="360" r:id="rId1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04" d="100"/>
          <a:sy n="104" d="100"/>
        </p:scale>
        <p:origin x="1880" y="1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4: Inheritance</a:t>
            </a:r>
          </a:p>
        </p:txBody>
      </p:sp>
      <p:sp>
        <p:nvSpPr>
          <p:cNvPr id="8" name="Date Placeholder 7"/>
          <p:cNvSpPr>
            <a:spLocks noGrp="1"/>
          </p:cNvSpPr>
          <p:nvPr>
            <p:ph type="dt" sz="half" idx="11"/>
          </p:nvPr>
        </p:nvSpPr>
        <p:spPr/>
        <p:txBody>
          <a:bodyPr/>
          <a:lstStyle/>
          <a:p>
            <a:r>
              <a:rPr lang="en-GB" dirty="0"/>
              <a:t>10/10/2020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dirty="0"/>
              <a:t>Lecture 4: Inheritance</a:t>
            </a:r>
          </a:p>
        </p:txBody>
      </p:sp>
      <p:sp>
        <p:nvSpPr>
          <p:cNvPr id="8" name="Date Placeholder 7"/>
          <p:cNvSpPr>
            <a:spLocks noGrp="1"/>
          </p:cNvSpPr>
          <p:nvPr>
            <p:ph type="dt" sz="half" idx="11"/>
          </p:nvPr>
        </p:nvSpPr>
        <p:spPr/>
        <p:txBody>
          <a:bodyPr/>
          <a:lstStyle/>
          <a:p>
            <a:r>
              <a:rPr lang="mr-IN" dirty="0"/>
              <a:t>10/10/2020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10/10/2020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10/10/2020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10/10/2020</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10/10/2020</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4: Inheritance</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10/10/2020</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inheritance-in-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a:t>Object-Oriented Programming with Java</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a:ea typeface="+mn-ea"/>
                <a:cs typeface="+mn-cs"/>
              </a:rPr>
              <a:t>Mr. Than Quang Minh</a:t>
            </a:r>
          </a:p>
          <a:p>
            <a:pPr algn="l" eaLnBrk="1" fontAlgn="auto" hangingPunct="1">
              <a:spcAft>
                <a:spcPts val="0"/>
              </a:spcAft>
              <a:buFont typeface="Arial"/>
              <a:buNone/>
              <a:defRPr/>
            </a:pPr>
            <a:r>
              <a:rPr lang="en-US" dirty="0" err="1">
                <a:ea typeface="+mn-ea"/>
                <a:cs typeface="+mn-cs"/>
              </a:rPr>
              <a:t>thanqminh.com</a:t>
            </a:r>
            <a:endParaRPr lang="en-US" dirty="0">
              <a:ea typeface="+mn-ea"/>
              <a:cs typeface="+mn-cs"/>
            </a:endParaRPr>
          </a:p>
          <a:p>
            <a:pPr algn="l" eaLnBrk="1" fontAlgn="auto" hangingPunct="1">
              <a:spcAft>
                <a:spcPts val="0"/>
              </a:spcAft>
              <a:buFont typeface="Arial"/>
              <a:buNone/>
              <a:defRPr/>
            </a:pPr>
            <a:r>
              <a:rPr lang="en-US" dirty="0">
                <a:ea typeface="+mn-ea"/>
                <a:cs typeface="+mn-cs"/>
              </a:rPr>
              <a:t>Course URL: /courses/</a:t>
            </a:r>
            <a:r>
              <a:rPr lang="en-US" dirty="0" err="1">
                <a:ea typeface="+mn-ea"/>
                <a:cs typeface="+mn-cs"/>
              </a:rPr>
              <a:t>oopjava</a:t>
            </a:r>
            <a:endParaRPr lang="en-US" dirty="0">
              <a:ea typeface="+mn-ea"/>
              <a:cs typeface="+mn-cs"/>
            </a:endParaRPr>
          </a:p>
        </p:txBody>
      </p:sp>
      <p:sp>
        <p:nvSpPr>
          <p:cNvPr id="2" name="Footer Placeholder 1"/>
          <p:cNvSpPr>
            <a:spLocks noGrp="1"/>
          </p:cNvSpPr>
          <p:nvPr>
            <p:ph type="ftr" sz="quarter" idx="10"/>
          </p:nvPr>
        </p:nvSpPr>
        <p:spPr/>
        <p:txBody>
          <a:bodyPr/>
          <a:lstStyle/>
          <a:p>
            <a:r>
              <a:rPr lang="en-US" dirty="0"/>
              <a:t>Lecture 4: Inheritance</a:t>
            </a: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8ED0-03EF-0B4C-8674-869205E44900}"/>
              </a:ext>
            </a:extLst>
          </p:cNvPr>
          <p:cNvSpPr>
            <a:spLocks noGrp="1"/>
          </p:cNvSpPr>
          <p:nvPr>
            <p:ph type="title"/>
          </p:nvPr>
        </p:nvSpPr>
        <p:spPr/>
        <p:txBody>
          <a:bodyPr/>
          <a:lstStyle/>
          <a:p>
            <a:r>
              <a:rPr lang="en-VN" dirty="0"/>
              <a:t>Aggregation</a:t>
            </a:r>
          </a:p>
        </p:txBody>
      </p:sp>
      <p:sp>
        <p:nvSpPr>
          <p:cNvPr id="3" name="Content Placeholder 2">
            <a:extLst>
              <a:ext uri="{FF2B5EF4-FFF2-40B4-BE49-F238E27FC236}">
                <a16:creationId xmlns:a16="http://schemas.microsoft.com/office/drawing/2014/main" id="{FA73B0B4-9998-F945-9467-DB0F65617FEE}"/>
              </a:ext>
            </a:extLst>
          </p:cNvPr>
          <p:cNvSpPr>
            <a:spLocks noGrp="1"/>
          </p:cNvSpPr>
          <p:nvPr>
            <p:ph idx="1"/>
          </p:nvPr>
        </p:nvSpPr>
        <p:spPr/>
        <p:txBody>
          <a:bodyPr/>
          <a:lstStyle/>
          <a:p>
            <a:r>
              <a:rPr lang="en-US" dirty="0"/>
              <a:t>If a class have an entity reference, it is known as Aggregation. Aggregation represents HAS-A relationship.</a:t>
            </a:r>
          </a:p>
          <a:p>
            <a:r>
              <a:rPr lang="en-US" dirty="0"/>
              <a:t>Consider a situation, Employee object contains many </a:t>
            </a:r>
            <a:r>
              <a:rPr lang="en-US" dirty="0" err="1"/>
              <a:t>informations</a:t>
            </a:r>
            <a:r>
              <a:rPr lang="en-US" dirty="0"/>
              <a:t> such as id, name, </a:t>
            </a:r>
            <a:r>
              <a:rPr lang="en-US" dirty="0" err="1"/>
              <a:t>emailId</a:t>
            </a:r>
            <a:r>
              <a:rPr lang="en-US" dirty="0"/>
              <a:t> etc. It contains one more object named address, which contains its own </a:t>
            </a:r>
            <a:r>
              <a:rPr lang="en-US" dirty="0" err="1"/>
              <a:t>informations</a:t>
            </a:r>
            <a:r>
              <a:rPr lang="en-US" dirty="0"/>
              <a:t> such as city, state, country, </a:t>
            </a:r>
            <a:r>
              <a:rPr lang="en-US" dirty="0" err="1"/>
              <a:t>zipcode</a:t>
            </a:r>
            <a:r>
              <a:rPr lang="en-US" dirty="0"/>
              <a:t> etc.</a:t>
            </a:r>
          </a:p>
          <a:p>
            <a:r>
              <a:rPr lang="en-US" dirty="0"/>
              <a:t>https://</a:t>
            </a:r>
            <a:r>
              <a:rPr lang="en-US" dirty="0" err="1"/>
              <a:t>www.javatpoint.com</a:t>
            </a:r>
            <a:r>
              <a:rPr lang="en-US" dirty="0"/>
              <a:t>/aggregation-in-java</a:t>
            </a:r>
            <a:endParaRPr lang="en-VN" dirty="0"/>
          </a:p>
        </p:txBody>
      </p:sp>
      <p:sp>
        <p:nvSpPr>
          <p:cNvPr id="4" name="Footer Placeholder 3">
            <a:extLst>
              <a:ext uri="{FF2B5EF4-FFF2-40B4-BE49-F238E27FC236}">
                <a16:creationId xmlns:a16="http://schemas.microsoft.com/office/drawing/2014/main" id="{6127870B-C58F-FB48-82DD-6C82EFD048E5}"/>
              </a:ext>
            </a:extLst>
          </p:cNvPr>
          <p:cNvSpPr>
            <a:spLocks noGrp="1"/>
          </p:cNvSpPr>
          <p:nvPr>
            <p:ph type="ftr" sz="quarter" idx="10"/>
          </p:nvPr>
        </p:nvSpPr>
        <p:spPr/>
        <p:txBody>
          <a:bodyPr/>
          <a:lstStyle/>
          <a:p>
            <a:r>
              <a:rPr lang="en-US" dirty="0"/>
              <a:t>Lecture 4: Inheritance</a:t>
            </a:r>
          </a:p>
        </p:txBody>
      </p:sp>
      <p:sp>
        <p:nvSpPr>
          <p:cNvPr id="5" name="Date Placeholder 4">
            <a:extLst>
              <a:ext uri="{FF2B5EF4-FFF2-40B4-BE49-F238E27FC236}">
                <a16:creationId xmlns:a16="http://schemas.microsoft.com/office/drawing/2014/main" id="{5FA6FF56-B16A-904E-AB08-1B2B022FAB05}"/>
              </a:ext>
            </a:extLst>
          </p:cNvPr>
          <p:cNvSpPr>
            <a:spLocks noGrp="1"/>
          </p:cNvSpPr>
          <p:nvPr>
            <p:ph type="dt" sz="half" idx="11"/>
          </p:nvPr>
        </p:nvSpPr>
        <p:spPr/>
        <p:txBody>
          <a:bodyPr/>
          <a:lstStyle/>
          <a:p>
            <a:r>
              <a:rPr lang="mr-IN"/>
              <a:t>10/10/2020</a:t>
            </a:r>
            <a:endParaRPr lang="en-US" dirty="0"/>
          </a:p>
        </p:txBody>
      </p:sp>
      <p:sp>
        <p:nvSpPr>
          <p:cNvPr id="6" name="Slide Number Placeholder 5">
            <a:extLst>
              <a:ext uri="{FF2B5EF4-FFF2-40B4-BE49-F238E27FC236}">
                <a16:creationId xmlns:a16="http://schemas.microsoft.com/office/drawing/2014/main" id="{68603E9F-7EF3-0F40-BE00-A84AD0662399}"/>
              </a:ext>
            </a:extLst>
          </p:cNvPr>
          <p:cNvSpPr>
            <a:spLocks noGrp="1"/>
          </p:cNvSpPr>
          <p:nvPr>
            <p:ph type="sldNum" sz="quarter" idx="12"/>
          </p:nvPr>
        </p:nvSpPr>
        <p:spPr/>
        <p:txBody>
          <a:bodyPr/>
          <a:lstStyle/>
          <a:p>
            <a:fld id="{1D5CD492-2BC6-F348-9965-EC1D86DF57A8}" type="slidenum">
              <a:rPr lang="en-US" smtClean="0"/>
              <a:t>10</a:t>
            </a:fld>
            <a:endParaRPr lang="en-US"/>
          </a:p>
        </p:txBody>
      </p:sp>
    </p:spTree>
    <p:extLst>
      <p:ext uri="{BB962C8B-B14F-4D97-AF65-F5344CB8AC3E}">
        <p14:creationId xmlns:p14="http://schemas.microsoft.com/office/powerpoint/2010/main" val="841575608"/>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C826-35C8-8647-8443-4FE147423E41}"/>
              </a:ext>
            </a:extLst>
          </p:cNvPr>
          <p:cNvSpPr>
            <a:spLocks noGrp="1"/>
          </p:cNvSpPr>
          <p:nvPr>
            <p:ph type="title"/>
          </p:nvPr>
        </p:nvSpPr>
        <p:spPr/>
        <p:txBody>
          <a:bodyPr/>
          <a:lstStyle/>
          <a:p>
            <a:r>
              <a:rPr lang="en-VN" dirty="0"/>
              <a:t>Homework</a:t>
            </a:r>
          </a:p>
        </p:txBody>
      </p:sp>
      <p:sp>
        <p:nvSpPr>
          <p:cNvPr id="3" name="Content Placeholder 2">
            <a:extLst>
              <a:ext uri="{FF2B5EF4-FFF2-40B4-BE49-F238E27FC236}">
                <a16:creationId xmlns:a16="http://schemas.microsoft.com/office/drawing/2014/main" id="{28C1C79B-821A-804D-8E76-F278764819EF}"/>
              </a:ext>
            </a:extLst>
          </p:cNvPr>
          <p:cNvSpPr>
            <a:spLocks noGrp="1"/>
          </p:cNvSpPr>
          <p:nvPr>
            <p:ph idx="1"/>
          </p:nvPr>
        </p:nvSpPr>
        <p:spPr/>
        <p:txBody>
          <a:bodyPr/>
          <a:lstStyle/>
          <a:p>
            <a:r>
              <a:rPr lang="en-VN" dirty="0"/>
              <a:t>Read OOP slides (Chapter 2)</a:t>
            </a:r>
          </a:p>
          <a:p>
            <a:r>
              <a:rPr lang="en-VN" dirty="0"/>
              <a:t>OOP Exercise 2.1 </a:t>
            </a:r>
            <a:r>
              <a:rPr lang="en-VN" dirty="0">
                <a:sym typeface="Wingdings" pitchFamily="2" charset="2"/>
              </a:rPr>
              <a:t></a:t>
            </a:r>
            <a:r>
              <a:rPr lang="en-VN" dirty="0"/>
              <a:t> 2.8</a:t>
            </a:r>
          </a:p>
        </p:txBody>
      </p:sp>
      <p:sp>
        <p:nvSpPr>
          <p:cNvPr id="4" name="Footer Placeholder 3">
            <a:extLst>
              <a:ext uri="{FF2B5EF4-FFF2-40B4-BE49-F238E27FC236}">
                <a16:creationId xmlns:a16="http://schemas.microsoft.com/office/drawing/2014/main" id="{8F500321-CDCA-1B4C-BD98-D802AFDC2408}"/>
              </a:ext>
            </a:extLst>
          </p:cNvPr>
          <p:cNvSpPr>
            <a:spLocks noGrp="1"/>
          </p:cNvSpPr>
          <p:nvPr>
            <p:ph type="ftr" sz="quarter" idx="10"/>
          </p:nvPr>
        </p:nvSpPr>
        <p:spPr/>
        <p:txBody>
          <a:bodyPr/>
          <a:lstStyle/>
          <a:p>
            <a:r>
              <a:rPr lang="en-US" dirty="0"/>
              <a:t>Lecture 4: Inheritance</a:t>
            </a:r>
          </a:p>
        </p:txBody>
      </p:sp>
      <p:sp>
        <p:nvSpPr>
          <p:cNvPr id="5" name="Date Placeholder 4">
            <a:extLst>
              <a:ext uri="{FF2B5EF4-FFF2-40B4-BE49-F238E27FC236}">
                <a16:creationId xmlns:a16="http://schemas.microsoft.com/office/drawing/2014/main" id="{40C2BD27-E2DD-1E4F-B753-FD6D31FE57CF}"/>
              </a:ext>
            </a:extLst>
          </p:cNvPr>
          <p:cNvSpPr>
            <a:spLocks noGrp="1"/>
          </p:cNvSpPr>
          <p:nvPr>
            <p:ph type="dt" sz="half" idx="11"/>
          </p:nvPr>
        </p:nvSpPr>
        <p:spPr/>
        <p:txBody>
          <a:bodyPr/>
          <a:lstStyle/>
          <a:p>
            <a:r>
              <a:rPr lang="en-US" dirty="0"/>
              <a:t>10</a:t>
            </a:r>
            <a:r>
              <a:rPr lang="mr-IN" dirty="0"/>
              <a:t>/10/2020</a:t>
            </a:r>
            <a:endParaRPr lang="en-US" dirty="0"/>
          </a:p>
        </p:txBody>
      </p:sp>
      <p:sp>
        <p:nvSpPr>
          <p:cNvPr id="6" name="Slide Number Placeholder 5">
            <a:extLst>
              <a:ext uri="{FF2B5EF4-FFF2-40B4-BE49-F238E27FC236}">
                <a16:creationId xmlns:a16="http://schemas.microsoft.com/office/drawing/2014/main" id="{B0F79584-FA4D-B748-A78C-641EF66191F0}"/>
              </a:ext>
            </a:extLst>
          </p:cNvPr>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407953354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29599" cy="1143000"/>
          </a:xfrm>
        </p:spPr>
        <p:txBody>
          <a:bodyPr/>
          <a:lstStyle/>
          <a:p>
            <a:r>
              <a:rPr lang="en-US" dirty="0"/>
              <a:t>Today’s topic: Inheritance</a:t>
            </a:r>
          </a:p>
        </p:txBody>
      </p:sp>
      <p:sp>
        <p:nvSpPr>
          <p:cNvPr id="3" name="Content Placeholder 2"/>
          <p:cNvSpPr>
            <a:spLocks noGrp="1"/>
          </p:cNvSpPr>
          <p:nvPr>
            <p:ph idx="1"/>
          </p:nvPr>
        </p:nvSpPr>
        <p:spPr/>
        <p:txBody>
          <a:bodyPr/>
          <a:lstStyle/>
          <a:p>
            <a:r>
              <a:rPr lang="en-US" dirty="0"/>
              <a:t>Inheritance</a:t>
            </a:r>
          </a:p>
          <a:p>
            <a:r>
              <a:rPr lang="en-US" dirty="0"/>
              <a:t>Override</a:t>
            </a:r>
          </a:p>
          <a:p>
            <a:r>
              <a:rPr lang="en-US" dirty="0"/>
              <a:t>Interface</a:t>
            </a:r>
          </a:p>
          <a:p>
            <a:r>
              <a:rPr lang="en-US" dirty="0"/>
              <a:t>Abstract Class</a:t>
            </a:r>
          </a:p>
          <a:p>
            <a:r>
              <a:rPr lang="en-US" dirty="0"/>
              <a:t>Type Checking</a:t>
            </a:r>
          </a:p>
          <a:p>
            <a:r>
              <a:rPr lang="en-US" dirty="0"/>
              <a:t>Aggregation</a:t>
            </a:r>
          </a:p>
          <a:p>
            <a:endParaRPr lang="en-US" dirty="0"/>
          </a:p>
        </p:txBody>
      </p:sp>
      <p:sp>
        <p:nvSpPr>
          <p:cNvPr id="7" name="Footer Placeholder 6"/>
          <p:cNvSpPr>
            <a:spLocks noGrp="1"/>
          </p:cNvSpPr>
          <p:nvPr>
            <p:ph type="ftr" sz="quarter" idx="10"/>
          </p:nvPr>
        </p:nvSpPr>
        <p:spPr/>
        <p:txBody>
          <a:bodyPr/>
          <a:lstStyle/>
          <a:p>
            <a:r>
              <a:rPr lang="en-US" dirty="0"/>
              <a:t>Lecture 4: Inheritance</a:t>
            </a:r>
          </a:p>
        </p:txBody>
      </p:sp>
      <p:sp>
        <p:nvSpPr>
          <p:cNvPr id="8" name="Date Placeholder 7"/>
          <p:cNvSpPr>
            <a:spLocks noGrp="1"/>
          </p:cNvSpPr>
          <p:nvPr>
            <p:ph type="dt" sz="half" idx="11"/>
          </p:nvPr>
        </p:nvSpPr>
        <p:spPr/>
        <p:txBody>
          <a:bodyPr/>
          <a:lstStyle/>
          <a:p>
            <a:r>
              <a:rPr lang="en-GB" dirty="0"/>
              <a:t>10/10/2020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35FC-51BA-2441-ADDA-B94F22E844AF}"/>
              </a:ext>
            </a:extLst>
          </p:cNvPr>
          <p:cNvSpPr>
            <a:spLocks noGrp="1"/>
          </p:cNvSpPr>
          <p:nvPr>
            <p:ph type="title"/>
          </p:nvPr>
        </p:nvSpPr>
        <p:spPr/>
        <p:txBody>
          <a:bodyPr/>
          <a:lstStyle/>
          <a:p>
            <a:r>
              <a:rPr lang="en-VN" dirty="0"/>
              <a:t>Inheritance</a:t>
            </a:r>
          </a:p>
        </p:txBody>
      </p:sp>
      <p:sp>
        <p:nvSpPr>
          <p:cNvPr id="3" name="Content Placeholder 2">
            <a:extLst>
              <a:ext uri="{FF2B5EF4-FFF2-40B4-BE49-F238E27FC236}">
                <a16:creationId xmlns:a16="http://schemas.microsoft.com/office/drawing/2014/main" id="{C1B128DC-7370-384E-8D3D-F6D5F361F0B5}"/>
              </a:ext>
            </a:extLst>
          </p:cNvPr>
          <p:cNvSpPr>
            <a:spLocks noGrp="1"/>
          </p:cNvSpPr>
          <p:nvPr>
            <p:ph idx="1"/>
          </p:nvPr>
        </p:nvSpPr>
        <p:spPr/>
        <p:txBody>
          <a:bodyPr/>
          <a:lstStyle/>
          <a:p>
            <a:r>
              <a:rPr lang="en-US" b="1" dirty="0"/>
              <a:t>Inheritance in Java</a:t>
            </a:r>
            <a:r>
              <a:rPr lang="en-US" dirty="0"/>
              <a:t> is a mechanism in which one object acquires all the properties and behaviors of a parent object</a:t>
            </a:r>
          </a:p>
          <a:p>
            <a:r>
              <a:rPr lang="en-US" dirty="0"/>
              <a:t>Inheritance represents the </a:t>
            </a:r>
            <a:r>
              <a:rPr lang="en-US" b="1" dirty="0"/>
              <a:t>IS-A relationship</a:t>
            </a:r>
            <a:r>
              <a:rPr lang="en-US" dirty="0"/>
              <a:t> which is also known as a </a:t>
            </a:r>
            <a:r>
              <a:rPr lang="en-US" i="1" dirty="0"/>
              <a:t>parent-child</a:t>
            </a:r>
            <a:r>
              <a:rPr lang="en-US" dirty="0"/>
              <a:t> relationship.</a:t>
            </a:r>
          </a:p>
          <a:p>
            <a:r>
              <a:rPr lang="en-US" dirty="0">
                <a:hlinkClick r:id="rId2"/>
              </a:rPr>
              <a:t>https://www.javatpoint.com/inheritance-in-java</a:t>
            </a:r>
            <a:endParaRPr lang="en-US" dirty="0"/>
          </a:p>
          <a:p>
            <a:r>
              <a:rPr lang="en-US" dirty="0"/>
              <a:t>Three types of inheritance in java: single, multilevel and hierarchical.</a:t>
            </a:r>
            <a:br>
              <a:rPr lang="en-US" dirty="0"/>
            </a:br>
            <a:endParaRPr lang="en-US" dirty="0"/>
          </a:p>
          <a:p>
            <a:endParaRPr lang="en-VN" dirty="0"/>
          </a:p>
        </p:txBody>
      </p:sp>
      <p:sp>
        <p:nvSpPr>
          <p:cNvPr id="4" name="Footer Placeholder 3">
            <a:extLst>
              <a:ext uri="{FF2B5EF4-FFF2-40B4-BE49-F238E27FC236}">
                <a16:creationId xmlns:a16="http://schemas.microsoft.com/office/drawing/2014/main" id="{56999736-AD4B-6340-8385-D3E378EB2E15}"/>
              </a:ext>
            </a:extLst>
          </p:cNvPr>
          <p:cNvSpPr>
            <a:spLocks noGrp="1"/>
          </p:cNvSpPr>
          <p:nvPr>
            <p:ph type="ftr" sz="quarter" idx="10"/>
          </p:nvPr>
        </p:nvSpPr>
        <p:spPr/>
        <p:txBody>
          <a:bodyPr/>
          <a:lstStyle/>
          <a:p>
            <a:r>
              <a:rPr lang="en-US"/>
              <a:t>Lecture 4: Inheritance</a:t>
            </a:r>
            <a:endParaRPr lang="en-US" dirty="0"/>
          </a:p>
        </p:txBody>
      </p:sp>
      <p:sp>
        <p:nvSpPr>
          <p:cNvPr id="5" name="Date Placeholder 4">
            <a:extLst>
              <a:ext uri="{FF2B5EF4-FFF2-40B4-BE49-F238E27FC236}">
                <a16:creationId xmlns:a16="http://schemas.microsoft.com/office/drawing/2014/main" id="{38A6C64F-F596-A848-8012-F5DC02D5321E}"/>
              </a:ext>
            </a:extLst>
          </p:cNvPr>
          <p:cNvSpPr>
            <a:spLocks noGrp="1"/>
          </p:cNvSpPr>
          <p:nvPr>
            <p:ph type="dt" sz="half" idx="11"/>
          </p:nvPr>
        </p:nvSpPr>
        <p:spPr/>
        <p:txBody>
          <a:bodyPr/>
          <a:lstStyle/>
          <a:p>
            <a:r>
              <a:rPr lang="mr-IN"/>
              <a:t>10/10/2020</a:t>
            </a:r>
            <a:endParaRPr lang="en-US" dirty="0"/>
          </a:p>
        </p:txBody>
      </p:sp>
      <p:sp>
        <p:nvSpPr>
          <p:cNvPr id="6" name="Slide Number Placeholder 5">
            <a:extLst>
              <a:ext uri="{FF2B5EF4-FFF2-40B4-BE49-F238E27FC236}">
                <a16:creationId xmlns:a16="http://schemas.microsoft.com/office/drawing/2014/main" id="{582846C3-0182-BA41-B92B-82A952FA3263}"/>
              </a:ext>
            </a:extLst>
          </p:cNvPr>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372634981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 &amp; Inheritance</a:t>
            </a:r>
          </a:p>
        </p:txBody>
      </p:sp>
      <p:sp>
        <p:nvSpPr>
          <p:cNvPr id="3" name="Content Placeholder 2"/>
          <p:cNvSpPr>
            <a:spLocks noGrp="1"/>
          </p:cNvSpPr>
          <p:nvPr>
            <p:ph idx="1"/>
          </p:nvPr>
        </p:nvSpPr>
        <p:spPr/>
        <p:txBody>
          <a:bodyPr/>
          <a:lstStyle/>
          <a:p>
            <a:r>
              <a:rPr lang="en-US" dirty="0"/>
              <a:t>When a class inherits from another class: anything from father/mother/parent is also belong to child.</a:t>
            </a:r>
          </a:p>
          <a:p>
            <a:r>
              <a:rPr lang="en-US" dirty="0"/>
              <a:t>Unfortunately, Java does not have multiple inheritance.</a:t>
            </a:r>
          </a:p>
          <a:p>
            <a:r>
              <a:rPr lang="en-US" dirty="0"/>
              <a:t>Abstract class is just like class, except it has some methods not implemented (so it requires child class to implement).</a:t>
            </a:r>
          </a:p>
          <a:p>
            <a:r>
              <a:rPr lang="en-US" dirty="0"/>
              <a:t>Interface can be considered as empty class, or like responsibility: anything implements interface = must satisfy its behavior.</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126092907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sz="2000" dirty="0"/>
              <a:t>Interface: similar to role &amp; its responsibility. </a:t>
            </a:r>
          </a:p>
          <a:p>
            <a:pPr marL="0" indent="0">
              <a:buNone/>
            </a:pPr>
            <a:r>
              <a:rPr lang="en-US" sz="2000" dirty="0"/>
              <a:t>interface </a:t>
            </a:r>
            <a:r>
              <a:rPr lang="en-US" sz="2000" dirty="0" err="1"/>
              <a:t>SoftwareEngineer</a:t>
            </a:r>
            <a:r>
              <a:rPr lang="en-US" sz="2000" dirty="0"/>
              <a:t> {</a:t>
            </a:r>
          </a:p>
          <a:p>
            <a:pPr marL="0" indent="0">
              <a:buNone/>
            </a:pPr>
            <a:r>
              <a:rPr lang="en-US" sz="2000" dirty="0"/>
              <a:t>   public String code(String requirements);</a:t>
            </a:r>
          </a:p>
          <a:p>
            <a:pPr marL="0" indent="0">
              <a:buNone/>
            </a:pPr>
            <a:r>
              <a:rPr lang="en-US" sz="2000" dirty="0"/>
              <a:t>   public Software deliver();</a:t>
            </a:r>
          </a:p>
          <a:p>
            <a:pPr marL="0" indent="0">
              <a:buNone/>
            </a:pPr>
            <a:r>
              <a:rPr lang="en-US" sz="2000" dirty="0"/>
              <a:t>   public Software debug();</a:t>
            </a:r>
          </a:p>
          <a:p>
            <a:pPr marL="0" indent="0">
              <a:buNone/>
            </a:pPr>
            <a:r>
              <a:rPr lang="en-US" sz="2000" dirty="0"/>
              <a:t>}</a:t>
            </a:r>
          </a:p>
          <a:p>
            <a:pPr marL="0" indent="0">
              <a:buNone/>
            </a:pPr>
            <a:r>
              <a:rPr lang="en-US" sz="2000" dirty="0"/>
              <a:t>Public class Person implements </a:t>
            </a:r>
            <a:r>
              <a:rPr lang="en-US" sz="2000" dirty="0" err="1"/>
              <a:t>SoftwareEngineer</a:t>
            </a:r>
            <a:r>
              <a:rPr lang="en-US" sz="2000" dirty="0"/>
              <a:t> {</a:t>
            </a:r>
          </a:p>
          <a:p>
            <a:pPr marL="0" indent="0">
              <a:buNone/>
            </a:pPr>
            <a:r>
              <a:rPr lang="en-US" sz="2000" dirty="0"/>
              <a:t>   public String code(String requirements) { </a:t>
            </a:r>
            <a:r>
              <a:rPr lang="mr-IN" sz="2000" dirty="0"/>
              <a:t>…</a:t>
            </a:r>
            <a:r>
              <a:rPr lang="en-US" sz="2000" dirty="0"/>
              <a:t>. };</a:t>
            </a:r>
          </a:p>
          <a:p>
            <a:pPr marL="0" indent="0">
              <a:buNone/>
            </a:pPr>
            <a:r>
              <a:rPr lang="en-US" sz="2000" dirty="0"/>
              <a:t>   public Software deliver() { </a:t>
            </a:r>
            <a:r>
              <a:rPr lang="mr-IN" sz="2000" dirty="0"/>
              <a:t>…</a:t>
            </a:r>
            <a:r>
              <a:rPr lang="en-US" sz="2000" dirty="0"/>
              <a:t>. };</a:t>
            </a:r>
          </a:p>
          <a:p>
            <a:pPr marL="0" indent="0">
              <a:buNone/>
            </a:pPr>
            <a:r>
              <a:rPr lang="en-US" sz="2000" dirty="0"/>
              <a:t>   public Software debug() { </a:t>
            </a:r>
            <a:r>
              <a:rPr lang="mr-IN" sz="2000" dirty="0"/>
              <a:t>…</a:t>
            </a:r>
            <a:r>
              <a:rPr lang="en-US" sz="2000" dirty="0"/>
              <a:t> };</a:t>
            </a:r>
          </a:p>
          <a:p>
            <a:pPr marL="0" indent="0">
              <a:buNone/>
            </a:pPr>
            <a:r>
              <a:rPr lang="en-US" sz="2000" dirty="0"/>
              <a:t>}</a:t>
            </a:r>
          </a:p>
          <a:p>
            <a:endParaRPr lang="en-US" sz="2000" dirty="0"/>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46852965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dirty="0"/>
              <a:t>So, when a class implements an interface might be seen as the person must have the ability to carry out what the role requires.</a:t>
            </a:r>
          </a:p>
          <a:p>
            <a:r>
              <a:rPr lang="en-US" dirty="0"/>
              <a:t>So a person can play 2 roles simultaneously: mother &amp; software engineer</a:t>
            </a:r>
          </a:p>
          <a:p>
            <a:r>
              <a:rPr lang="en-US" dirty="0"/>
              <a:t>Mother interface has </a:t>
            </a:r>
            <a:r>
              <a:rPr lang="en-US" dirty="0" err="1"/>
              <a:t>breastFeeding</a:t>
            </a:r>
            <a:r>
              <a:rPr lang="en-US" dirty="0"/>
              <a:t>(Person child) method, raise(Person child) method, cook() method, and teach(Person child) method.</a:t>
            </a:r>
          </a:p>
          <a:p>
            <a:r>
              <a:rPr lang="en-US" dirty="0"/>
              <a:t>Class Person implements Mother, </a:t>
            </a:r>
            <a:r>
              <a:rPr lang="en-US" dirty="0" err="1"/>
              <a:t>SoftwareEngineer</a:t>
            </a:r>
            <a:r>
              <a:rPr lang="en-US" dirty="0"/>
              <a:t> {</a:t>
            </a:r>
            <a:r>
              <a:rPr lang="mr-IN" dirty="0"/>
              <a:t>…</a:t>
            </a:r>
            <a:r>
              <a:rPr lang="en-US" dirty="0"/>
              <a:t>}</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37647722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example</a:t>
            </a:r>
          </a:p>
        </p:txBody>
      </p:sp>
      <p:sp>
        <p:nvSpPr>
          <p:cNvPr id="3" name="Content Placeholder 2"/>
          <p:cNvSpPr>
            <a:spLocks noGrp="1"/>
          </p:cNvSpPr>
          <p:nvPr>
            <p:ph idx="1"/>
          </p:nvPr>
        </p:nvSpPr>
        <p:spPr/>
        <p:txBody>
          <a:bodyPr/>
          <a:lstStyle/>
          <a:p>
            <a:r>
              <a:rPr lang="en-US" dirty="0"/>
              <a:t>Abstract class might be used to define a common behavior of similar classes. So we put all common methods into an abstract class, and we might put some default behaviors by implementing some methods in abstract class, </a:t>
            </a:r>
            <a:r>
              <a:rPr lang="en-US"/>
              <a:t>while leaving </a:t>
            </a:r>
            <a:r>
              <a:rPr lang="en-US" dirty="0"/>
              <a:t>some methods empty for its child to implement.</a:t>
            </a:r>
          </a:p>
          <a:p>
            <a:r>
              <a:rPr lang="en-US" dirty="0"/>
              <a:t>Since java supports only single inheritance, a class might only extends directly 1 abstract class.</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1636169102"/>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a:xfrm>
            <a:off x="457200" y="1600200"/>
            <a:ext cx="8229600" cy="4756150"/>
          </a:xfrm>
        </p:spPr>
        <p:txBody>
          <a:bodyPr/>
          <a:lstStyle/>
          <a:p>
            <a:r>
              <a:rPr lang="en-US" dirty="0"/>
              <a:t>We might think about the metaphor of type with the “is a” relation, for example:</a:t>
            </a:r>
          </a:p>
          <a:p>
            <a:pPr lvl="1"/>
            <a:r>
              <a:rPr lang="en-US" dirty="0"/>
              <a:t>An eagle “is a” bird, a bird “is an” animal, and (so) an eagle “is an” animal</a:t>
            </a:r>
          </a:p>
          <a:p>
            <a:pPr marL="57150" indent="0">
              <a:buNone/>
            </a:pPr>
            <a:r>
              <a:rPr lang="en-US" dirty="0">
                <a:latin typeface="+mj-lt"/>
              </a:rPr>
              <a:t>class Animal extends </a:t>
            </a:r>
            <a:r>
              <a:rPr lang="en-US" dirty="0" err="1">
                <a:latin typeface="+mj-lt"/>
              </a:rPr>
              <a:t>LiveThing</a:t>
            </a:r>
            <a:r>
              <a:rPr lang="en-US" dirty="0">
                <a:latin typeface="+mj-lt"/>
              </a:rPr>
              <a:t> { public method move() {</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Bird extends Animal { public method fly(){</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Eagle extends Bird { public method </a:t>
            </a:r>
            <a:r>
              <a:rPr lang="en-US" dirty="0" err="1">
                <a:latin typeface="+mj-lt"/>
              </a:rPr>
              <a:t>eat_snake</a:t>
            </a:r>
            <a:r>
              <a:rPr lang="en-US" dirty="0">
                <a:latin typeface="+mj-lt"/>
              </a:rPr>
              <a:t>(){</a:t>
            </a:r>
            <a:r>
              <a:rPr lang="mr-IN" dirty="0">
                <a:latin typeface="+mj-lt"/>
              </a:rPr>
              <a:t>…</a:t>
            </a:r>
            <a:r>
              <a:rPr lang="en-US" dirty="0">
                <a:latin typeface="+mj-lt"/>
              </a:rPr>
              <a:t>} </a:t>
            </a:r>
            <a:r>
              <a:rPr lang="mr-IN" dirty="0">
                <a:latin typeface="+mj-lt"/>
              </a:rPr>
              <a:t>…</a:t>
            </a:r>
            <a:r>
              <a:rPr lang="en-US" dirty="0">
                <a:latin typeface="+mj-lt"/>
              </a:rPr>
              <a:t> }</a:t>
            </a:r>
          </a:p>
          <a:p>
            <a:pPr lvl="1"/>
            <a:r>
              <a:rPr lang="en-US" dirty="0"/>
              <a:t>As we see, the child class has all its parent classes behaviors, and they also have their own behaviors.</a:t>
            </a:r>
          </a:p>
          <a:p>
            <a:pPr lvl="1"/>
            <a:r>
              <a:rPr lang="en-US" dirty="0"/>
              <a:t>That’s why we can say: my eagle is an animal.</a:t>
            </a:r>
          </a:p>
          <a:p>
            <a:pPr marL="57150" indent="0">
              <a:buNone/>
            </a:pPr>
            <a:r>
              <a:rPr lang="en-US" dirty="0"/>
              <a:t>Equivalent statement: Animal </a:t>
            </a:r>
            <a:r>
              <a:rPr lang="en-US" dirty="0" err="1"/>
              <a:t>my_eagle</a:t>
            </a:r>
            <a:r>
              <a:rPr lang="en-US" dirty="0"/>
              <a:t> = new Eagle();</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31288262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p:txBody>
          <a:bodyPr/>
          <a:lstStyle/>
          <a:p>
            <a:r>
              <a:rPr lang="en-US" dirty="0"/>
              <a:t>We might keep the metaphor of interface as role.</a:t>
            </a:r>
          </a:p>
          <a:p>
            <a:r>
              <a:rPr lang="en-US" dirty="0"/>
              <a:t>So an interface is like a role, a person can play as many roles as he want, as long as he “knows” the behavior of the roles that he plays, “knows” means he implements the behaviors so that he can be able to receive the messages (behavior = method, calling a method = sending a message) and return the corresponding actions (return the right object).</a:t>
            </a:r>
          </a:p>
          <a:p>
            <a:r>
              <a:rPr lang="en-US" dirty="0"/>
              <a:t>For example: the person Obama can play father role and president role and husband role at </a:t>
            </a:r>
            <a:r>
              <a:rPr lang="en-US"/>
              <a:t>the same time.</a:t>
            </a:r>
            <a:endParaRPr lang="en-US" dirty="0"/>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1203550780"/>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2682</TotalTime>
  <Words>783</Words>
  <Application>Microsoft Macintosh PowerPoint</Application>
  <PresentationFormat>On-screen Show (4:3)</PresentationFormat>
  <Paragraphs>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SE10 slides</vt:lpstr>
      <vt:lpstr>Object-Oriented Programming with Java</vt:lpstr>
      <vt:lpstr>Today’s topic: Inheritance</vt:lpstr>
      <vt:lpstr>Inheritance</vt:lpstr>
      <vt:lpstr>Interface vs abstract class &amp; Inheritance</vt:lpstr>
      <vt:lpstr>Interface example</vt:lpstr>
      <vt:lpstr>Interface example</vt:lpstr>
      <vt:lpstr>Abstract class example</vt:lpstr>
      <vt:lpstr>Type checking</vt:lpstr>
      <vt:lpstr>Type checking</vt:lpstr>
      <vt:lpstr>Aggregation</vt:lpstr>
      <vt:lpstr>Homework</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z1092</cp:lastModifiedBy>
  <cp:revision>156</cp:revision>
  <dcterms:created xsi:type="dcterms:W3CDTF">2009-12-29T10:39:27Z</dcterms:created>
  <dcterms:modified xsi:type="dcterms:W3CDTF">2020-10-10T06:49:11Z</dcterms:modified>
</cp:coreProperties>
</file>