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1"/>
  </p:notesMasterIdLst>
  <p:handoutMasterIdLst>
    <p:handoutMasterId r:id="rId22"/>
  </p:handoutMasterIdLst>
  <p:sldIdLst>
    <p:sldId id="256" r:id="rId2"/>
    <p:sldId id="343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6" r:id="rId13"/>
    <p:sldId id="357" r:id="rId14"/>
    <p:sldId id="359" r:id="rId15"/>
    <p:sldId id="360" r:id="rId16"/>
    <p:sldId id="361" r:id="rId17"/>
    <p:sldId id="363" r:id="rId18"/>
    <p:sldId id="362" r:id="rId19"/>
    <p:sldId id="364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>
        <p:scale>
          <a:sx n="75" d="100"/>
          <a:sy n="75" d="100"/>
        </p:scale>
        <p:origin x="-2136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23/08/2017</a:t>
            </a:r>
            <a:endParaRPr lang="en-US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Software Engineering and Human Computer Interaction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thanqminh.com</a:t>
            </a:r>
            <a:endParaRPr lang="en-US" dirty="0" smtClean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Course URL: /courses/</a:t>
            </a:r>
            <a:r>
              <a:rPr lang="en-US" dirty="0" err="1" smtClean="0">
                <a:ea typeface="+mn-ea"/>
                <a:cs typeface="+mn-cs"/>
              </a:rPr>
              <a:t>sehci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Facts: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FACT OF LIFE #1: We don’t read pages. We scan them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We’re usually on a </a:t>
            </a:r>
            <a:r>
              <a:rPr lang="en-US" dirty="0" smtClean="0"/>
              <a:t>mission</a:t>
            </a:r>
          </a:p>
          <a:p>
            <a:pPr lvl="1"/>
            <a:r>
              <a:rPr lang="en-US" dirty="0"/>
              <a:t>We know we don’t need to read everything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We’re good at it.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66" y="3041780"/>
            <a:ext cx="7929834" cy="36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4731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Facts: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 OF LIFE #2: We don’t make optimal choices. We satisfice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We’re usually in a </a:t>
            </a:r>
            <a:r>
              <a:rPr lang="en-US" dirty="0" smtClean="0"/>
              <a:t>hurry</a:t>
            </a:r>
          </a:p>
          <a:p>
            <a:pPr lvl="1"/>
            <a:r>
              <a:rPr lang="en-US" dirty="0"/>
              <a:t>There’s not much of a penalty for guessing wrong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Weighing options may not improve our chances. </a:t>
            </a:r>
            <a:endParaRPr lang="en-US" dirty="0" smtClean="0"/>
          </a:p>
          <a:p>
            <a:pPr lvl="1"/>
            <a:r>
              <a:rPr lang="en-US" dirty="0"/>
              <a:t>Guessing is more </a:t>
            </a:r>
            <a:r>
              <a:rPr lang="en-US" dirty="0" smtClean="0"/>
              <a:t>fun.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487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Facts: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 OF LIFE #3: We don’t figure out how things work. We muddle through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It’s not important to us</a:t>
            </a:r>
          </a:p>
          <a:p>
            <a:pPr lvl="1"/>
            <a:r>
              <a:rPr lang="en-US" dirty="0"/>
              <a:t>If we find something that works, we stick to </a:t>
            </a:r>
            <a:r>
              <a:rPr lang="en-US" dirty="0" smtClean="0"/>
              <a:t>it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Try it yourself: ask some family members what a Web browser is.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29327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SCANNING, NOT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</a:t>
            </a:r>
            <a:r>
              <a:rPr lang="en-US" dirty="0" smtClean="0"/>
              <a:t>conventions:</a:t>
            </a:r>
          </a:p>
          <a:p>
            <a:pPr lvl="1"/>
            <a:r>
              <a:rPr lang="en-US" dirty="0"/>
              <a:t>Where things will be located on a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How things </a:t>
            </a:r>
            <a:r>
              <a:rPr lang="en-US" dirty="0" smtClean="0"/>
              <a:t>work</a:t>
            </a:r>
          </a:p>
          <a:p>
            <a:pPr lvl="1"/>
            <a:r>
              <a:rPr lang="en-US" dirty="0"/>
              <a:t>How things </a:t>
            </a:r>
            <a:r>
              <a:rPr lang="en-US" dirty="0" smtClean="0"/>
              <a:t>look</a:t>
            </a:r>
            <a:endParaRPr lang="en-US" dirty="0"/>
          </a:p>
          <a:p>
            <a:r>
              <a:rPr lang="en-US" dirty="0"/>
              <a:t>Create effective visual hierarchies</a:t>
            </a:r>
          </a:p>
          <a:p>
            <a:r>
              <a:rPr lang="en-US" dirty="0"/>
              <a:t>Break pages up into clearly defined areas</a:t>
            </a:r>
          </a:p>
          <a:p>
            <a:r>
              <a:rPr lang="en-US" dirty="0"/>
              <a:t>Make it obvious what’s </a:t>
            </a:r>
            <a:r>
              <a:rPr lang="en-US" dirty="0" smtClean="0"/>
              <a:t>clickable: </a:t>
            </a:r>
            <a:r>
              <a:rPr lang="en-US" dirty="0"/>
              <a:t>Break up pages into clearly defined </a:t>
            </a:r>
            <a:r>
              <a:rPr lang="en-US" dirty="0" smtClean="0"/>
              <a:t>areas</a:t>
            </a:r>
            <a:endParaRPr lang="en-US" dirty="0"/>
          </a:p>
          <a:p>
            <a:r>
              <a:rPr lang="en-US" dirty="0"/>
              <a:t>Eliminate </a:t>
            </a:r>
            <a:r>
              <a:rPr lang="en-US" dirty="0" smtClean="0"/>
              <a:t>distractions: shouting, Disorganization</a:t>
            </a:r>
            <a:r>
              <a:rPr lang="en-US" smtClean="0"/>
              <a:t>, Clutter</a:t>
            </a:r>
            <a:endParaRPr lang="en-US" dirty="0"/>
          </a:p>
          <a:p>
            <a:r>
              <a:rPr lang="en-US" dirty="0"/>
              <a:t>Format content to support scanning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663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69849"/>
            <a:ext cx="8671983" cy="68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0197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effective visual </a:t>
            </a:r>
            <a:r>
              <a:rPr lang="en-US" dirty="0" smtClean="0"/>
              <a:t>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more important something is, the more prominent it </a:t>
            </a:r>
            <a:r>
              <a:rPr lang="en-US" dirty="0" smtClean="0"/>
              <a:t>is: </a:t>
            </a:r>
            <a:r>
              <a:rPr lang="en-US" dirty="0"/>
              <a:t>larger, bolder, in a distinctive color, set off by more white space, or nearer the top of </a:t>
            </a:r>
            <a:r>
              <a:rPr lang="en-US" dirty="0" smtClean="0"/>
              <a:t>the page</a:t>
            </a:r>
            <a:r>
              <a:rPr lang="en-US" dirty="0"/>
              <a:t>—or some combination of the </a:t>
            </a:r>
            <a:r>
              <a:rPr lang="en-US" dirty="0" smtClean="0"/>
              <a:t>above</a:t>
            </a:r>
          </a:p>
          <a:p>
            <a:r>
              <a:rPr lang="en-US" dirty="0"/>
              <a:t>Things that are related logically are related </a:t>
            </a:r>
            <a:r>
              <a:rPr lang="en-US" dirty="0" smtClean="0"/>
              <a:t>visually</a:t>
            </a:r>
          </a:p>
          <a:p>
            <a:r>
              <a:rPr lang="en-US" dirty="0"/>
              <a:t>Things are “nested” visually to show what’s part of what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08475"/>
            <a:ext cx="2908300" cy="241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0" y="4308475"/>
            <a:ext cx="2870200" cy="2374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4308475"/>
            <a:ext cx="2933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2253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nothing new about visual hierarchies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008533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1313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the noise down to a dull </a:t>
            </a:r>
            <a:r>
              <a:rPr lang="en-US" dirty="0" smtClean="0"/>
              <a:t>roar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Shouting: overwhelming of effects.</a:t>
            </a:r>
          </a:p>
          <a:p>
            <a:r>
              <a:rPr lang="en-US" dirty="0" smtClean="0"/>
              <a:t>Disorganization: use grids to align elements.</a:t>
            </a:r>
          </a:p>
          <a:p>
            <a:r>
              <a:rPr lang="en-US" dirty="0" smtClean="0"/>
              <a:t>Clutter: too much stuff</a:t>
            </a:r>
          </a:p>
          <a:p>
            <a:r>
              <a:rPr lang="en-US" dirty="0" smtClean="0"/>
              <a:t>Start with the assumption that everything is visual noise.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49561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text to support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0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76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text to support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6232" cy="4525963"/>
          </a:xfrm>
        </p:spPr>
        <p:txBody>
          <a:bodyPr/>
          <a:lstStyle/>
          <a:p>
            <a:r>
              <a:rPr lang="en-US" dirty="0"/>
              <a:t>Use plenty of headings</a:t>
            </a:r>
            <a:r>
              <a:rPr lang="en-US" dirty="0" smtClean="0"/>
              <a:t>.</a:t>
            </a:r>
          </a:p>
          <a:p>
            <a:r>
              <a:rPr lang="en-US" dirty="0"/>
              <a:t>Keep paragraphs short</a:t>
            </a:r>
            <a:r>
              <a:rPr lang="en-US" dirty="0" smtClean="0"/>
              <a:t>.</a:t>
            </a:r>
          </a:p>
          <a:p>
            <a:r>
              <a:rPr lang="en-US" dirty="0"/>
              <a:t>Use bulleted lists</a:t>
            </a:r>
            <a:r>
              <a:rPr lang="en-US" dirty="0" smtClean="0"/>
              <a:t>.</a:t>
            </a:r>
          </a:p>
          <a:p>
            <a:r>
              <a:rPr lang="en-US" dirty="0"/>
              <a:t>Highlight key terms.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195388"/>
            <a:ext cx="5854700" cy="51609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896532"/>
            <a:ext cx="4382699" cy="39285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737" y="1896532"/>
            <a:ext cx="4686196" cy="38438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599" y="3457173"/>
            <a:ext cx="5105401" cy="3112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6599" y="274638"/>
            <a:ext cx="5232491" cy="312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6515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folHlink"/>
                </a:solidFill>
              </a:rPr>
              <a:t>Introduction to Usability</a:t>
            </a:r>
          </a:p>
          <a:p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69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last few years, making things more usable has become almost everybody’s responsibility. </a:t>
            </a:r>
            <a:endParaRPr lang="en-US" dirty="0" smtClean="0"/>
          </a:p>
          <a:p>
            <a:r>
              <a:rPr lang="en-US" dirty="0" smtClean="0"/>
              <a:t>Visual </a:t>
            </a:r>
            <a:r>
              <a:rPr lang="en-US" dirty="0"/>
              <a:t>designers and developers now often find themselves doing things </a:t>
            </a:r>
            <a:r>
              <a:rPr lang="en-US" dirty="0" smtClean="0"/>
              <a:t>like:</a:t>
            </a:r>
          </a:p>
          <a:p>
            <a:pPr lvl="1"/>
            <a:r>
              <a:rPr lang="en-US" dirty="0" smtClean="0"/>
              <a:t>interaction </a:t>
            </a:r>
            <a:r>
              <a:rPr lang="en-US" dirty="0"/>
              <a:t>design (deciding what happens next when the user clicks, taps, or swipes) and </a:t>
            </a:r>
            <a:endParaRPr lang="en-US" dirty="0" smtClean="0"/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architecture (figuring out how everything should be organized)</a:t>
            </a:r>
            <a:r>
              <a:rPr lang="en-US" dirty="0" smtClean="0"/>
              <a:t>.</a:t>
            </a:r>
          </a:p>
          <a:p>
            <a:r>
              <a:rPr lang="en-US" dirty="0"/>
              <a:t>If something is </a:t>
            </a:r>
            <a:r>
              <a:rPr lang="en-US" dirty="0" smtClean="0"/>
              <a:t>usable</a:t>
            </a:r>
            <a:r>
              <a:rPr lang="en-US" dirty="0"/>
              <a:t>: A person of average (or even below average) ability and experience can figure out how to use the thing to accomplish something without it being more trouble than it’s worth.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719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law of 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make me think!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7604"/>
            <a:ext cx="9144000" cy="44779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534"/>
            <a:ext cx="9144000" cy="64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Thinkgs</a:t>
            </a:r>
            <a:r>
              <a:rPr lang="en-US" dirty="0" smtClean="0"/>
              <a:t> that make us think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107102"/>
            <a:ext cx="8839200" cy="3010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3960043"/>
            <a:ext cx="8839200" cy="28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9699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638"/>
            <a:ext cx="8229600" cy="62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516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9010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= Question 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am I? 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/>
              <a:t>should I begin? 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/>
              <a:t>did they put _____?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are the most important things on this page? 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did they call it that?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that an ad or part of the site</a:t>
            </a:r>
            <a:r>
              <a:rPr lang="en-US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758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really use the 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2" y="1794932"/>
            <a:ext cx="8789181" cy="44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1348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2662</TotalTime>
  <Words>727</Words>
  <Application>Microsoft Macintosh PowerPoint</Application>
  <PresentationFormat>On-screen Show (4:3)</PresentationFormat>
  <Paragraphs>124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SE10 slides</vt:lpstr>
      <vt:lpstr>Software Engineering and Human Computer Interaction</vt:lpstr>
      <vt:lpstr>Today’s topics</vt:lpstr>
      <vt:lpstr>Usability Introduction</vt:lpstr>
      <vt:lpstr>First law of Usability</vt:lpstr>
      <vt:lpstr>Thinkgs that make us think</vt:lpstr>
      <vt:lpstr>PowerPoint Presentation</vt:lpstr>
      <vt:lpstr>PowerPoint Presentation</vt:lpstr>
      <vt:lpstr>Think = Question mark</vt:lpstr>
      <vt:lpstr>How we really use the web</vt:lpstr>
      <vt:lpstr>3 Facts: 1</vt:lpstr>
      <vt:lpstr>3 Facts: 2</vt:lpstr>
      <vt:lpstr>3 Facts: 3</vt:lpstr>
      <vt:lpstr>DESIGNING FOR SCANNING, NOT READING</vt:lpstr>
      <vt:lpstr>PowerPoint Presentation</vt:lpstr>
      <vt:lpstr>Create effective visual hierarchies</vt:lpstr>
      <vt:lpstr>There’s nothing new about visual hierarchies.</vt:lpstr>
      <vt:lpstr>Keep the noise down to a dull roar</vt:lpstr>
      <vt:lpstr>Format text to support scanning</vt:lpstr>
      <vt:lpstr>Format text to support scanning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Quang Minh Than</cp:lastModifiedBy>
  <cp:revision>104</cp:revision>
  <dcterms:created xsi:type="dcterms:W3CDTF">2009-12-29T10:39:27Z</dcterms:created>
  <dcterms:modified xsi:type="dcterms:W3CDTF">2017-09-26T23:53:10Z</dcterms:modified>
</cp:coreProperties>
</file>