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5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44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14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23/08/2017</a:t>
            </a:r>
            <a:endParaRPr lang="en-US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Mr. 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thanqminh.com</a:t>
            </a:r>
            <a:endParaRPr lang="en-US" dirty="0" smtClean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Course URL: /courses/</a:t>
            </a:r>
            <a:r>
              <a:rPr lang="en-US" dirty="0" err="1" smtClean="0">
                <a:ea typeface="+mn-ea"/>
                <a:cs typeface="+mn-cs"/>
              </a:rPr>
              <a:t>oopjava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#2: Duck implementation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053754" cy="51792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53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 of strategy pattern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86" y="1417638"/>
            <a:ext cx="8419514" cy="53174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682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#3: </a:t>
            </a:r>
            <a:r>
              <a:rPr lang="en-US" i="1" dirty="0"/>
              <a:t>Favor composition over inheritance.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HAS-A can be better than </a:t>
            </a:r>
            <a:r>
              <a:rPr lang="en-US" sz="1800" dirty="0" smtClean="0"/>
              <a:t>IS-A.</a:t>
            </a:r>
          </a:p>
          <a:p>
            <a:r>
              <a:rPr lang="en-US" sz="1800" dirty="0"/>
              <a:t>The HAS-A relationship is an interesting one: each duck has a </a:t>
            </a:r>
            <a:r>
              <a:rPr lang="en-US" sz="1800" dirty="0" err="1"/>
              <a:t>FlyBehavior</a:t>
            </a:r>
            <a:r>
              <a:rPr lang="en-US" sz="1800" dirty="0"/>
              <a:t> and a </a:t>
            </a:r>
            <a:r>
              <a:rPr lang="en-US" sz="1800" dirty="0" err="1"/>
              <a:t>QuackBehavior</a:t>
            </a:r>
            <a:r>
              <a:rPr lang="en-US" sz="1800" dirty="0"/>
              <a:t> to which it delegates flying and quacking. </a:t>
            </a:r>
          </a:p>
          <a:p>
            <a:r>
              <a:rPr lang="en-US" sz="1800" dirty="0"/>
              <a:t>When you put two classes together like this you’re using </a:t>
            </a:r>
            <a:r>
              <a:rPr lang="en-US" sz="1800" b="1" i="1" dirty="0"/>
              <a:t>composition</a:t>
            </a:r>
            <a:r>
              <a:rPr lang="en-US" sz="1800" dirty="0"/>
              <a:t>. Instead of </a:t>
            </a:r>
            <a:r>
              <a:rPr lang="en-US" sz="1800" i="1" dirty="0"/>
              <a:t>inheriting </a:t>
            </a:r>
            <a:r>
              <a:rPr lang="en-US" sz="1800" dirty="0"/>
              <a:t>their behavior, the ducks get their behavior by being </a:t>
            </a:r>
            <a:r>
              <a:rPr lang="en-US" sz="1800" i="1" dirty="0"/>
              <a:t>composed </a:t>
            </a:r>
            <a:r>
              <a:rPr lang="en-US" sz="1800" dirty="0"/>
              <a:t>with the right behavior object. </a:t>
            </a:r>
          </a:p>
          <a:p>
            <a:r>
              <a:rPr lang="en-US" sz="1800" dirty="0"/>
              <a:t>As you’ve seen, creating systems using composition gives you a lot more flexibility. Not only does it let you encapsulate</a:t>
            </a:r>
            <a:br>
              <a:rPr lang="en-US" sz="1800" dirty="0"/>
            </a:br>
            <a:r>
              <a:rPr lang="en-US" sz="1800" dirty="0"/>
              <a:t>a family of algorithms into their own set of classes, but it also lets you </a:t>
            </a:r>
            <a:r>
              <a:rPr lang="en-US" sz="1800" b="1" i="1" dirty="0"/>
              <a:t>change behavior at runtime </a:t>
            </a:r>
            <a:r>
              <a:rPr lang="en-US" sz="1800" dirty="0"/>
              <a:t>as long as </a:t>
            </a:r>
          </a:p>
          <a:p>
            <a:r>
              <a:rPr lang="en-US" sz="1800" dirty="0"/>
              <a:t>the object you’re composing with implements the correct behavior interface. </a:t>
            </a:r>
          </a:p>
          <a:p>
            <a:r>
              <a:rPr lang="en-US" sz="1800" dirty="0"/>
              <a:t>Composition is used in many design patterns and you’ll see a lot more about its advantages and disadvantages </a:t>
            </a:r>
            <a:r>
              <a:rPr lang="en-US" sz="1800" dirty="0" smtClean="0"/>
              <a:t>when using it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947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know how newspaper or magazine subscriptions work: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newspaper publisher goes into business and begins publishing newspapers.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subscribe to a particular publisher, and every time there’s a new edition it gets delivered to you. As long as you remain a subscriber, you get new newspapers.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unsubscribe when you don’t want papers anymore, and they stop being delivered.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While the publisher remains in business, people, hotels, airlines and other businesses constantly subscribe and unsubscribe to the newspaper.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982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Publishers + Subscribers = Observer Pattern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97408"/>
            <a:ext cx="8271803" cy="49415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819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day in the life of the Observer Pattern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24791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896751"/>
            <a:ext cx="8229601" cy="274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12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day in the life of the Observer Pattern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8315"/>
            <a:ext cx="8229600" cy="26543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16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12640"/>
            <a:ext cx="8229600" cy="26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64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day in the life of the Observer Pattern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2776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59046"/>
            <a:ext cx="8229600" cy="26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33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Observer Pattern defined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you’re trying to picture the Observer Pattern, a newspaper subscription service with its publisher and subscribers is a good way to visualize the pattern. </a:t>
            </a:r>
          </a:p>
          <a:p>
            <a:r>
              <a:rPr lang="en-US" b="1" dirty="0"/>
              <a:t>The Observer Pattern </a:t>
            </a:r>
            <a:r>
              <a:rPr lang="en-US" dirty="0"/>
              <a:t>defines a one-to-many dependency between objects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that when one object changes state, all of its dependents are notified and updated automatically.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2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229600" cy="64283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97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3920" cy="1143000"/>
          </a:xfrm>
        </p:spPr>
        <p:txBody>
          <a:bodyPr/>
          <a:lstStyle/>
          <a:p>
            <a:r>
              <a:rPr lang="en-US" sz="2300" dirty="0" smtClean="0"/>
              <a:t>Today’s </a:t>
            </a:r>
            <a:r>
              <a:rPr lang="en-US" sz="2300" dirty="0"/>
              <a:t>topic: Design </a:t>
            </a:r>
            <a:r>
              <a:rPr lang="en-US" sz="2300" dirty="0" smtClean="0"/>
              <a:t>principles with patterns &amp; examples</a:t>
            </a:r>
            <a:endParaRPr lang="en-US" sz="23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505" y="1624012"/>
            <a:ext cx="4902590" cy="452596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3296444"/>
            <a:ext cx="3390900" cy="11811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#4: </a:t>
            </a:r>
            <a:r>
              <a:rPr lang="en-US" dirty="0" smtClean="0"/>
              <a:t>Loose </a:t>
            </a:r>
            <a:r>
              <a:rPr lang="en-US" dirty="0"/>
              <a:t>Coupling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Strive for loosely coupled designs between objects that interact. </a:t>
            </a:r>
            <a:endParaRPr lang="en-US" b="1" dirty="0" smtClean="0"/>
          </a:p>
          <a:p>
            <a:r>
              <a:rPr lang="en-US" dirty="0" smtClean="0"/>
              <a:t>When two objects are loosely coupled, they can interact, but have very little knowledge of each other. </a:t>
            </a:r>
          </a:p>
          <a:p>
            <a:r>
              <a:rPr lang="en-US" dirty="0" smtClean="0"/>
              <a:t>The Observer Pattern provides an object design where subjects and observers are loosely coupled. </a:t>
            </a:r>
          </a:p>
          <a:p>
            <a:r>
              <a:rPr lang="en-US" dirty="0" smtClean="0"/>
              <a:t>Why?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4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Loose coupling support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The only thing the subject knows about an observer is that it implements a certain </a:t>
            </a:r>
            <a:r>
              <a:rPr lang="en-US" sz="2100" dirty="0" smtClean="0"/>
              <a:t>interface:</a:t>
            </a:r>
          </a:p>
          <a:p>
            <a:pPr lvl="1"/>
            <a:r>
              <a:rPr lang="en-US" sz="2100" dirty="0" smtClean="0"/>
              <a:t>(the </a:t>
            </a:r>
            <a:r>
              <a:rPr lang="en-US" sz="2100" dirty="0"/>
              <a:t>Observer interface). It doesn’t need to know the concrete class of the observer, what it does, or anything else about it</a:t>
            </a:r>
            <a:r>
              <a:rPr lang="en-US" sz="2100" dirty="0" smtClean="0"/>
              <a:t>.</a:t>
            </a:r>
          </a:p>
          <a:p>
            <a:r>
              <a:rPr lang="en-US" sz="2100" dirty="0"/>
              <a:t>We never need to modify the subject to add new types of observers. </a:t>
            </a:r>
          </a:p>
          <a:p>
            <a:r>
              <a:rPr lang="en-US" sz="2100" dirty="0"/>
              <a:t>We can reuse subjects or observers independently of each other. </a:t>
            </a:r>
          </a:p>
          <a:p>
            <a:r>
              <a:rPr lang="en-US" sz="2100" dirty="0"/>
              <a:t>Changes to either the subject or an observer will not affect the other. </a:t>
            </a:r>
            <a:endParaRPr lang="en-US" sz="2100" dirty="0" smtClean="0"/>
          </a:p>
          <a:p>
            <a:r>
              <a:rPr lang="en-US" sz="2100" b="1" dirty="0"/>
              <a:t>Loosely coupled designs allow us to build flexible OO systems that can handle change because they minimize the interdependency between objects. 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016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Weather Station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89" y="1575582"/>
            <a:ext cx="8634335" cy="51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02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Built-in Observer Pattern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50997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83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pattern: </a:t>
            </a:r>
            <a:r>
              <a:rPr lang="en-US" dirty="0" err="1" smtClean="0"/>
              <a:t>Starbuzz</a:t>
            </a:r>
            <a:r>
              <a:rPr lang="en-US" dirty="0" smtClean="0"/>
              <a:t> Coffee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7462638" cy="50443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36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more beverages &amp; Toppings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56" y="1600200"/>
            <a:ext cx="8623495" cy="50652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772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Open-Closed Principle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3837"/>
          </a:xfrm>
        </p:spPr>
        <p:txBody>
          <a:bodyPr/>
          <a:lstStyle/>
          <a:p>
            <a:r>
              <a:rPr lang="en-US" i="1" dirty="0"/>
              <a:t>Classes should be open </a:t>
            </a:r>
            <a:r>
              <a:rPr lang="en-US" i="1" dirty="0" smtClean="0"/>
              <a:t>for </a:t>
            </a:r>
            <a:r>
              <a:rPr lang="en-US" i="1" dirty="0"/>
              <a:t>extension, but closed for modification. </a:t>
            </a:r>
            <a:endParaRPr lang="en-US" i="1" dirty="0" smtClean="0"/>
          </a:p>
          <a:p>
            <a:pPr lvl="1"/>
            <a:r>
              <a:rPr lang="en-US" dirty="0"/>
              <a:t>Come on in; we’re </a:t>
            </a:r>
            <a:r>
              <a:rPr lang="en-US" i="1" dirty="0"/>
              <a:t>open</a:t>
            </a:r>
            <a:r>
              <a:rPr lang="en-US" dirty="0"/>
              <a:t>. Feel free to </a:t>
            </a:r>
            <a:r>
              <a:rPr lang="en-US" dirty="0" smtClean="0"/>
              <a:t>extend our </a:t>
            </a:r>
            <a:r>
              <a:rPr lang="en-US" dirty="0"/>
              <a:t>classes with any new behavior you like. If your needs or requirements change (and we know they will), just go ahead and make your own extensions. </a:t>
            </a:r>
            <a:endParaRPr lang="en-US" dirty="0" smtClean="0"/>
          </a:p>
          <a:p>
            <a:pPr lvl="1"/>
            <a:r>
              <a:rPr lang="en-US" dirty="0"/>
              <a:t>Sorry, we’re </a:t>
            </a:r>
            <a:r>
              <a:rPr lang="en-US" i="1" dirty="0"/>
              <a:t>closed</a:t>
            </a:r>
            <a:r>
              <a:rPr lang="en-US" dirty="0" smtClean="0"/>
              <a:t>. That’s </a:t>
            </a:r>
            <a:r>
              <a:rPr lang="en-US" dirty="0"/>
              <a:t>right, we </a:t>
            </a:r>
            <a:r>
              <a:rPr lang="en-US" dirty="0" smtClean="0"/>
              <a:t>spent a </a:t>
            </a:r>
            <a:r>
              <a:rPr lang="en-US" dirty="0"/>
              <a:t>lot of time getting this code correct </a:t>
            </a:r>
            <a:r>
              <a:rPr lang="en-US" dirty="0" smtClean="0"/>
              <a:t>and bug </a:t>
            </a:r>
            <a:r>
              <a:rPr lang="en-US" dirty="0"/>
              <a:t>free, so we can’t let you alter the existing code. It must remain closed to modification. If you don’t like it, you can speak to the manager. </a:t>
            </a:r>
          </a:p>
          <a:p>
            <a:r>
              <a:rPr lang="en-US" sz="2000" dirty="0"/>
              <a:t>Our goal is to allow classes to be easily extended to incorporate new behavior without modifying existing code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What </a:t>
            </a:r>
            <a:r>
              <a:rPr lang="en-US" sz="2000" dirty="0"/>
              <a:t>do we get if we accomplish this? Designs that are resilient to change and flexible enough to take on new functionality to meet changing requirements.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11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Decorator Pattern defined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21634"/>
          </a:xfrm>
        </p:spPr>
        <p:txBody>
          <a:bodyPr/>
          <a:lstStyle/>
          <a:p>
            <a:r>
              <a:rPr lang="en-US" b="1" dirty="0"/>
              <a:t>Decorator Pattern </a:t>
            </a:r>
            <a:r>
              <a:rPr lang="en-US" dirty="0"/>
              <a:t>attaches additional responsibilities to an object dynamically. Decorators provide a flexible alternative to </a:t>
            </a:r>
            <a:r>
              <a:rPr lang="en-US" dirty="0" err="1"/>
              <a:t>subclassing</a:t>
            </a:r>
            <a:r>
              <a:rPr lang="en-US" dirty="0"/>
              <a:t> for extending functionality. </a:t>
            </a:r>
            <a:endParaRPr lang="en-US" dirty="0" smtClean="0"/>
          </a:p>
          <a:p>
            <a:r>
              <a:rPr lang="en-US" dirty="0"/>
              <a:t>Real World Decorators: Java I/O </a:t>
            </a:r>
          </a:p>
          <a:p>
            <a:pPr lvl="1"/>
            <a:r>
              <a:rPr lang="en-US" b="1" i="1" dirty="0" err="1"/>
              <a:t>Buffered</a:t>
            </a:r>
            <a:r>
              <a:rPr lang="en-US" dirty="0" err="1"/>
              <a:t>InputStream</a:t>
            </a:r>
            <a:r>
              <a:rPr lang="en-US" dirty="0"/>
              <a:t> and </a:t>
            </a:r>
            <a:r>
              <a:rPr lang="en-US" b="1" i="1" dirty="0" err="1"/>
              <a:t>LineNumber</a:t>
            </a:r>
            <a:r>
              <a:rPr lang="en-US" dirty="0" err="1"/>
              <a:t>InputStream</a:t>
            </a:r>
            <a:r>
              <a:rPr lang="en-US" dirty="0"/>
              <a:t> both extend </a:t>
            </a:r>
            <a:r>
              <a:rPr lang="en-US" b="1" i="1" dirty="0" err="1" smtClean="0"/>
              <a:t>File</a:t>
            </a:r>
            <a:r>
              <a:rPr lang="en-US" dirty="0" err="1" smtClean="0"/>
              <a:t>InputStream</a:t>
            </a:r>
            <a:r>
              <a:rPr lang="en-US" dirty="0"/>
              <a:t>, which acts as the abstract decorator class.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9206"/>
            <a:ext cx="9144000" cy="2757160"/>
          </a:xfrm>
          <a:prstGeom prst="rect">
            <a:avLst/>
          </a:prstGeom>
        </p:spPr>
      </p:pic>
      <p:pic>
        <p:nvPicPr>
          <p:cNvPr id="2049" name="Picture 1" descr="age129image79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335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age129image79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335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age129image79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335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789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00645"/>
            <a:ext cx="8229600" cy="56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672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14" y="176165"/>
            <a:ext cx="7293232" cy="1143000"/>
          </a:xfrm>
        </p:spPr>
        <p:txBody>
          <a:bodyPr/>
          <a:lstStyle/>
          <a:p>
            <a:r>
              <a:rPr lang="en-US" dirty="0" err="1" smtClean="0"/>
              <a:t>Starbuzz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77" y="1230910"/>
            <a:ext cx="8764172" cy="53946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423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#1: isolate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95957" cy="4525963"/>
          </a:xfrm>
        </p:spPr>
        <p:txBody>
          <a:bodyPr/>
          <a:lstStyle/>
          <a:p>
            <a:r>
              <a:rPr lang="en-US" dirty="0"/>
              <a:t>Separating what changes from what stays the same</a:t>
            </a:r>
          </a:p>
          <a:p>
            <a:r>
              <a:rPr lang="en-US" dirty="0" smtClean="0"/>
              <a:t>take </a:t>
            </a:r>
            <a:r>
              <a:rPr lang="en-US" dirty="0"/>
              <a:t>the parts that vary and encapsulate them, so that later you can alter or extend the parts that vary without affecting those that don’t</a:t>
            </a:r>
            <a:r>
              <a:rPr lang="en-US" dirty="0" smtClean="0"/>
              <a:t>.</a:t>
            </a:r>
          </a:p>
          <a:p>
            <a:r>
              <a:rPr lang="en-US" dirty="0"/>
              <a:t>As simple as this concept is, it forms the basis for almost every design pattern. All patterns provide a way to let some part of a system vary independently of all other parts.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0" y="65088"/>
            <a:ext cx="4508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872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Continue reading Head First Design Pattern Book.</a:t>
            </a:r>
          </a:p>
          <a:p>
            <a:pPr lvl="0"/>
            <a:r>
              <a:rPr lang="en-US" dirty="0" smtClean="0"/>
              <a:t>Download code from publisher’s website and play with the implementations.</a:t>
            </a:r>
          </a:p>
          <a:p>
            <a:pPr lvl="0"/>
            <a:r>
              <a:rPr lang="en-US" dirty="0" smtClean="0"/>
              <a:t>Continue </a:t>
            </a:r>
            <a:r>
              <a:rPr lang="en-US" smtClean="0"/>
              <a:t>doing assignment 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30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example: Strategy pattern with Duck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know that fly() and quack() are the parts of the Duck class that vary across ducks. </a:t>
            </a:r>
            <a:endParaRPr lang="en-US" dirty="0"/>
          </a:p>
          <a:p>
            <a:r>
              <a:rPr lang="en-US" b="1" dirty="0"/>
              <a:t>To separate these behaviors from the Duck class, we’ll pull both methods out of the Duck class and create a new set of classes to represent each behavior.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mr-IN" smtClean="0"/>
              <a:t>23/08/2017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17638"/>
            <a:ext cx="89916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518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77311" cy="1143000"/>
          </a:xfrm>
        </p:spPr>
        <p:txBody>
          <a:bodyPr/>
          <a:lstStyle/>
          <a:p>
            <a:r>
              <a:rPr lang="en-US" smtClean="0"/>
              <a:t>#2: </a:t>
            </a:r>
            <a:r>
              <a:rPr lang="en-US" i="1"/>
              <a:t>Program to an interface, not an implementation.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“Program to an interface” really means “Program to a </a:t>
            </a:r>
            <a:r>
              <a:rPr lang="en-US" sz="2000" dirty="0" err="1"/>
              <a:t>supertype</a:t>
            </a:r>
            <a:r>
              <a:rPr lang="en-US" sz="2000" dirty="0"/>
              <a:t>.” </a:t>
            </a:r>
          </a:p>
          <a:p>
            <a:r>
              <a:rPr lang="en-US" sz="2000" dirty="0"/>
              <a:t>The word </a:t>
            </a:r>
            <a:r>
              <a:rPr lang="en-US" sz="2000" i="1" dirty="0"/>
              <a:t>interface </a:t>
            </a:r>
            <a:r>
              <a:rPr lang="en-US" sz="2000" dirty="0"/>
              <a:t>is overloaded here. There’s the </a:t>
            </a:r>
            <a:r>
              <a:rPr lang="en-US" sz="2000" i="1" dirty="0"/>
              <a:t>concept </a:t>
            </a:r>
            <a:r>
              <a:rPr lang="en-US" sz="2000" dirty="0"/>
              <a:t>of interface, but there’s also the Java construct </a:t>
            </a:r>
            <a:r>
              <a:rPr lang="en-US" sz="2000" b="1" dirty="0"/>
              <a:t>interface</a:t>
            </a:r>
            <a:r>
              <a:rPr lang="en-US" sz="2000" dirty="0"/>
              <a:t>. </a:t>
            </a:r>
            <a:r>
              <a:rPr lang="en-US" sz="2000" dirty="0" smtClean="0"/>
              <a:t>You can </a:t>
            </a:r>
            <a:r>
              <a:rPr lang="en-US" sz="2000" i="1" dirty="0"/>
              <a:t>program to an interface</a:t>
            </a:r>
            <a:r>
              <a:rPr lang="en-US" sz="2000" dirty="0"/>
              <a:t>, without having to actually use </a:t>
            </a:r>
            <a:r>
              <a:rPr lang="en-US" sz="2000" dirty="0" smtClean="0"/>
              <a:t>a Java </a:t>
            </a:r>
            <a:r>
              <a:rPr lang="en-US" sz="2000" b="1" dirty="0"/>
              <a:t>interface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point is to exploit polymorphism by programming to a </a:t>
            </a:r>
            <a:r>
              <a:rPr lang="en-US" sz="2000" dirty="0" err="1"/>
              <a:t>supertype</a:t>
            </a:r>
            <a:r>
              <a:rPr lang="en-US" sz="2000" dirty="0"/>
              <a:t> so that the actual runtime object isn’t locked into the code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declared type of the variables should be a </a:t>
            </a:r>
            <a:r>
              <a:rPr lang="en-US" sz="2000" dirty="0" err="1"/>
              <a:t>supertype</a:t>
            </a:r>
            <a:r>
              <a:rPr lang="en-US" sz="2000" dirty="0"/>
              <a:t>, usually an abstract class or interface, so that the objects assigned to those variables can be of any concrete implementation of the </a:t>
            </a:r>
            <a:r>
              <a:rPr lang="en-US" sz="2000" dirty="0" err="1"/>
              <a:t>supertype</a:t>
            </a:r>
            <a:r>
              <a:rPr lang="en-US" sz="2000" dirty="0"/>
              <a:t>, which means the class declaring them doesn’t have to know about the actual object types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948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5855"/>
          </a:xfrm>
        </p:spPr>
        <p:txBody>
          <a:bodyPr/>
          <a:lstStyle/>
          <a:p>
            <a:r>
              <a:rPr lang="en-US" sz="2000" b="1" dirty="0"/>
              <a:t>Programming to an implementation </a:t>
            </a:r>
            <a:r>
              <a:rPr lang="en-US" sz="2000" dirty="0"/>
              <a:t>would be: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Dog </a:t>
            </a:r>
            <a:r>
              <a:rPr lang="en-US" sz="2000" dirty="0"/>
              <a:t>d = new Dog(); </a:t>
            </a:r>
          </a:p>
          <a:p>
            <a:pPr marL="0" indent="0">
              <a:buNone/>
            </a:pPr>
            <a:r>
              <a:rPr lang="en-US" sz="2000" dirty="0" err="1"/>
              <a:t>d.bark</a:t>
            </a:r>
            <a:r>
              <a:rPr lang="en-US" sz="2000" dirty="0"/>
              <a:t>(); </a:t>
            </a:r>
          </a:p>
          <a:p>
            <a:r>
              <a:rPr lang="en-US" sz="2000" dirty="0"/>
              <a:t>But </a:t>
            </a:r>
            <a:r>
              <a:rPr lang="en-US" sz="2000" b="1" dirty="0"/>
              <a:t>programming to an interface/</a:t>
            </a:r>
            <a:r>
              <a:rPr lang="en-US" sz="2000" b="1" dirty="0" err="1"/>
              <a:t>supertype</a:t>
            </a:r>
            <a:r>
              <a:rPr lang="en-US" sz="2000" b="1" dirty="0"/>
              <a:t> </a:t>
            </a:r>
            <a:r>
              <a:rPr lang="en-US" sz="2000" dirty="0"/>
              <a:t>would be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Animal </a:t>
            </a:r>
            <a:r>
              <a:rPr lang="en-US" sz="2000" dirty="0"/>
              <a:t>animal = new Dog(); </a:t>
            </a:r>
          </a:p>
          <a:p>
            <a:pPr marL="0" indent="0">
              <a:buNone/>
            </a:pPr>
            <a:r>
              <a:rPr lang="en-US" sz="2000" dirty="0" err="1"/>
              <a:t>animal.makeSound</a:t>
            </a:r>
            <a:r>
              <a:rPr lang="en-US" sz="2000" dirty="0"/>
              <a:t>(); </a:t>
            </a:r>
          </a:p>
          <a:p>
            <a:r>
              <a:rPr lang="en-US" sz="2000" dirty="0"/>
              <a:t>Even better, rather than hard-coding the instantiation of the subtype (like new Dog()) into the code, </a:t>
            </a:r>
            <a:r>
              <a:rPr lang="en-US" sz="2000" b="1" dirty="0"/>
              <a:t>assign the concrete implementation object at runtime: </a:t>
            </a:r>
            <a:endParaRPr lang="en-US" sz="2000" dirty="0"/>
          </a:p>
          <a:p>
            <a:r>
              <a:rPr lang="en-US" sz="2000" dirty="0"/>
              <a:t>a = </a:t>
            </a:r>
            <a:r>
              <a:rPr lang="en-US" sz="2000" dirty="0" err="1"/>
              <a:t>getAnimal</a:t>
            </a:r>
            <a:r>
              <a:rPr lang="en-US" sz="2000" dirty="0"/>
              <a:t>(); </a:t>
            </a:r>
            <a:endParaRPr lang="en-US" sz="2000" dirty="0" smtClean="0"/>
          </a:p>
          <a:p>
            <a:r>
              <a:rPr lang="en-US" sz="2000" dirty="0" err="1" smtClean="0"/>
              <a:t>a.makeSound</a:t>
            </a:r>
            <a:r>
              <a:rPr lang="en-US" sz="2000" dirty="0"/>
              <a:t>(); 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1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examples: Duck behaviors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7579848" cy="49503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1429233"/>
            <a:ext cx="81240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With this design, other types of objects can reuse our fly and quack behaviors because these behaviors are no longer hidden away in our Duck classes! </a:t>
            </a:r>
            <a:endParaRPr lang="en-US" dirty="0"/>
          </a:p>
          <a:p>
            <a:r>
              <a:rPr lang="en-US" b="1" dirty="0">
                <a:solidFill>
                  <a:srgbClr val="FFFFFF"/>
                </a:solidFill>
              </a:rPr>
              <a:t>And we can add new behaviors without modifying any of our existing behavior classes or touching any of the Duck classes that use flying behaviors.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446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examples: Duck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With this design, other types of objects can reuse our fly and quack behaviors because these behaviors are no longer hidden away in our Duck classes! </a:t>
            </a:r>
            <a:endParaRPr lang="en-US" dirty="0"/>
          </a:p>
          <a:p>
            <a:r>
              <a:rPr lang="en-US" b="1" dirty="0"/>
              <a:t>And we can add new behaviors without modifying any of our existing behavior classes or touching any of the Duck classes that use flying behaviors. </a:t>
            </a:r>
            <a:endParaRPr lang="en-US" b="1" dirty="0" smtClean="0"/>
          </a:p>
          <a:p>
            <a:r>
              <a:rPr lang="en-US" dirty="0"/>
              <a:t>So we get the benefit of REUSE without all the baggage that comes along with inheritance.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322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example: integrate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51338"/>
            <a:ext cx="8229600" cy="1774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382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8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2815</TotalTime>
  <Words>1250</Words>
  <Application>Microsoft Macintosh PowerPoint</Application>
  <PresentationFormat>On-screen Show (4:3)</PresentationFormat>
  <Paragraphs>125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ＭＳ Ｐゴシック</vt:lpstr>
      <vt:lpstr>Wingdings</vt:lpstr>
      <vt:lpstr>Arial</vt:lpstr>
      <vt:lpstr>SE10 slides</vt:lpstr>
      <vt:lpstr>Object-Oriented Programming with Java</vt:lpstr>
      <vt:lpstr>Today’s topic: Design principles with patterns &amp; examples</vt:lpstr>
      <vt:lpstr>#1: isolate changes</vt:lpstr>
      <vt:lpstr>#1 example: Strategy pattern with Duck</vt:lpstr>
      <vt:lpstr>#2: Program to an interface, not an implementation. </vt:lpstr>
      <vt:lpstr>#2 examples:</vt:lpstr>
      <vt:lpstr>#2 examples: Duck behaviors</vt:lpstr>
      <vt:lpstr>#2 examples: Duck behaviors</vt:lpstr>
      <vt:lpstr>#2 example: integrate behaviors</vt:lpstr>
      <vt:lpstr>#2: Duck implementation</vt:lpstr>
      <vt:lpstr>Big picture of strategy pattern example</vt:lpstr>
      <vt:lpstr>#3: Favor composition over inheritance. </vt:lpstr>
      <vt:lpstr>Observer Pattern </vt:lpstr>
      <vt:lpstr>Publishers + Subscribers = Observer Pattern </vt:lpstr>
      <vt:lpstr>A day in the life of the Observer Pattern </vt:lpstr>
      <vt:lpstr>A day in the life of the Observer Pattern </vt:lpstr>
      <vt:lpstr>A day in the life of the Observer Pattern </vt:lpstr>
      <vt:lpstr>The Observer Pattern defined </vt:lpstr>
      <vt:lpstr>PowerPoint Presentation</vt:lpstr>
      <vt:lpstr>#4: Loose Coupling </vt:lpstr>
      <vt:lpstr>Answer: Loose coupling support changes</vt:lpstr>
      <vt:lpstr>Designing the Weather Station </vt:lpstr>
      <vt:lpstr>Java Built-in Observer Pattern</vt:lpstr>
      <vt:lpstr>Decorator pattern: Starbuzz Coffee Example</vt:lpstr>
      <vt:lpstr>With more beverages &amp; Toppings</vt:lpstr>
      <vt:lpstr>The Open-Closed Principle </vt:lpstr>
      <vt:lpstr>The Decorator Pattern defined </vt:lpstr>
      <vt:lpstr>Class diagram</vt:lpstr>
      <vt:lpstr>Starbuzz example</vt:lpstr>
      <vt:lpstr>Homework</vt:lpstr>
    </vt:vector>
  </TitlesOfParts>
  <Company>St Andrews University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Than Quand,Minh,VEVEY,GLOBE CLGO-Service Delivery-Swisscom</cp:lastModifiedBy>
  <cp:revision>160</cp:revision>
  <dcterms:created xsi:type="dcterms:W3CDTF">2009-12-29T10:39:27Z</dcterms:created>
  <dcterms:modified xsi:type="dcterms:W3CDTF">2017-09-29T01:50:44Z</dcterms:modified>
</cp:coreProperties>
</file>