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5" r:id="rId3"/>
    <p:sldId id="366" r:id="rId4"/>
    <p:sldId id="343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9" r:id="rId17"/>
    <p:sldId id="360" r:id="rId18"/>
    <p:sldId id="361" r:id="rId19"/>
    <p:sldId id="363" r:id="rId20"/>
    <p:sldId id="362" r:id="rId21"/>
    <p:sldId id="364" r:id="rId22"/>
    <p:sldId id="367" r:id="rId23"/>
    <p:sldId id="36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15/09/2020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15/09/2020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15/09/2020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unseenwizzard/learn-git-concepts-not-commands-4gjc" TargetMode="External"/><Relationship Id="rId2" Type="http://schemas.openxmlformats.org/officeDocument/2006/relationships/hyperlink" Target="https://dzone.com/articles/git-basic-terminologies-explain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u-ep-coursera/fullstack-course4" TargetMode="External"/><Relationship Id="rId2" Type="http://schemas.openxmlformats.org/officeDocument/2006/relationships/hyperlink" Target="https://www.w3schools.com/html/exercis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html-css-javascript-for-web-developers" TargetMode="External"/><Relationship Id="rId7" Type="http://schemas.openxmlformats.org/officeDocument/2006/relationships/hyperlink" Target="https://git-scm.com/doc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xml/ajax_intro.asp" TargetMode="External"/><Relationship Id="rId5" Type="http://schemas.openxmlformats.org/officeDocument/2006/relationships/hyperlink" Target="https://getbootstrap.com/docs/4.5/getting-started/introduction/" TargetMode="External"/><Relationship Id="rId4" Type="http://schemas.openxmlformats.org/officeDocument/2006/relationships/hyperlink" Target="https://learnlayou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Advanced Web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avd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= Question 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am I? </a:t>
            </a:r>
          </a:p>
          <a:p>
            <a:r>
              <a:rPr lang="en-US" dirty="0"/>
              <a:t>Where should I begin? </a:t>
            </a:r>
          </a:p>
          <a:p>
            <a:r>
              <a:rPr lang="en-US" dirty="0"/>
              <a:t>Where did they put _____? </a:t>
            </a:r>
          </a:p>
          <a:p>
            <a:r>
              <a:rPr lang="en-US" dirty="0"/>
              <a:t>What are the most important things on this page? </a:t>
            </a:r>
          </a:p>
          <a:p>
            <a:r>
              <a:rPr lang="en-US" dirty="0"/>
              <a:t>Why did they call it that? </a:t>
            </a:r>
          </a:p>
          <a:p>
            <a:r>
              <a:rPr lang="en-US" dirty="0"/>
              <a:t>Is that an ad or part of the site?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758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really use the web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2" y="1794932"/>
            <a:ext cx="8789181" cy="4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1348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Facts: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FACT OF LIFE #1: We don’t read pages. We scan them.</a:t>
            </a:r>
          </a:p>
          <a:p>
            <a:pPr lvl="1"/>
            <a:r>
              <a:rPr lang="en-US" dirty="0"/>
              <a:t>We’re usually on a mission</a:t>
            </a:r>
          </a:p>
          <a:p>
            <a:pPr lvl="1"/>
            <a:r>
              <a:rPr lang="en-US" dirty="0"/>
              <a:t>We know we don’t need to read everything.</a:t>
            </a:r>
          </a:p>
          <a:p>
            <a:pPr lvl="1"/>
            <a:r>
              <a:rPr lang="en-US" dirty="0"/>
              <a:t>We’re good at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6" y="3041780"/>
            <a:ext cx="7929834" cy="36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731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Facts: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 OF LIFE #2: We don’t make optimal choices. We satisfice.</a:t>
            </a:r>
          </a:p>
          <a:p>
            <a:pPr lvl="1"/>
            <a:r>
              <a:rPr lang="en-US" dirty="0"/>
              <a:t>We’re usually in a hurry</a:t>
            </a:r>
          </a:p>
          <a:p>
            <a:pPr lvl="1"/>
            <a:r>
              <a:rPr lang="en-US" dirty="0"/>
              <a:t>There’s not much of a penalty for guessing wrong.</a:t>
            </a:r>
          </a:p>
          <a:p>
            <a:pPr lvl="1"/>
            <a:r>
              <a:rPr lang="en-US" dirty="0"/>
              <a:t>Weighing options may not improve our chances. </a:t>
            </a:r>
          </a:p>
          <a:p>
            <a:pPr lvl="1"/>
            <a:r>
              <a:rPr lang="en-US" dirty="0"/>
              <a:t>Guessing is more fun.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48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Facts: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 OF LIFE #3: We don’t figure out how things work. We muddle through.</a:t>
            </a:r>
          </a:p>
          <a:p>
            <a:pPr lvl="1"/>
            <a:r>
              <a:rPr lang="en-US" dirty="0"/>
              <a:t>It’s not important to us</a:t>
            </a:r>
          </a:p>
          <a:p>
            <a:pPr lvl="1"/>
            <a:r>
              <a:rPr lang="en-US" dirty="0"/>
              <a:t>If we find something that works, we stick to it.</a:t>
            </a:r>
          </a:p>
          <a:p>
            <a:r>
              <a:rPr lang="en-US" dirty="0"/>
              <a:t>Try it yourself: ask some family members what a Web browser is.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932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SCANNING, NOT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conventions:</a:t>
            </a:r>
          </a:p>
          <a:p>
            <a:pPr lvl="1"/>
            <a:r>
              <a:rPr lang="en-US" dirty="0"/>
              <a:t>Where things will be located on a page</a:t>
            </a:r>
          </a:p>
          <a:p>
            <a:pPr lvl="1"/>
            <a:r>
              <a:rPr lang="en-US" dirty="0"/>
              <a:t>How things work</a:t>
            </a:r>
          </a:p>
          <a:p>
            <a:pPr lvl="1"/>
            <a:r>
              <a:rPr lang="en-US" dirty="0"/>
              <a:t>How things look</a:t>
            </a:r>
          </a:p>
          <a:p>
            <a:r>
              <a:rPr lang="en-US" dirty="0"/>
              <a:t>Create effective visual hierarchies</a:t>
            </a:r>
          </a:p>
          <a:p>
            <a:r>
              <a:rPr lang="en-US" dirty="0"/>
              <a:t>Break pages up into clearly defined areas</a:t>
            </a:r>
          </a:p>
          <a:p>
            <a:r>
              <a:rPr lang="en-US" dirty="0"/>
              <a:t>Make it obvious what’s clickable: Break up pages into clearly defined areas</a:t>
            </a:r>
          </a:p>
          <a:p>
            <a:r>
              <a:rPr lang="en-US" dirty="0"/>
              <a:t>Eliminate distractions: shouting, Disorganization</a:t>
            </a:r>
            <a:r>
              <a:rPr lang="en-US"/>
              <a:t>, Clutter</a:t>
            </a:r>
            <a:endParaRPr lang="en-US" dirty="0"/>
          </a:p>
          <a:p>
            <a:r>
              <a:rPr lang="en-US" dirty="0"/>
              <a:t>Format content to support scanning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663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69849"/>
            <a:ext cx="8671983" cy="68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197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effective visual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important something is, the more prominent it is: larger, bolder, in a distinctive color, set off by more white space, or nearer the top of the page—or some combination of the above</a:t>
            </a:r>
          </a:p>
          <a:p>
            <a:r>
              <a:rPr lang="en-US" dirty="0"/>
              <a:t>Things that are related logically are related visually</a:t>
            </a:r>
          </a:p>
          <a:p>
            <a:r>
              <a:rPr lang="en-US" dirty="0"/>
              <a:t>Things are “nested” visually to show what’s part of what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08475"/>
            <a:ext cx="2908300" cy="241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4308475"/>
            <a:ext cx="2870200" cy="237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4308475"/>
            <a:ext cx="2933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25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nothing new about visual hierarchies.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008533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3136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 noise down to a dull roar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Shouting: overwhelming of effects.</a:t>
            </a:r>
          </a:p>
          <a:p>
            <a:r>
              <a:rPr lang="en-US" dirty="0"/>
              <a:t>Disorganization: use grids to align elements.</a:t>
            </a:r>
          </a:p>
          <a:p>
            <a:r>
              <a:rPr lang="en-US" dirty="0"/>
              <a:t>Clutter: too much stuff</a:t>
            </a:r>
          </a:p>
          <a:p>
            <a:r>
              <a:rPr lang="en-US" dirty="0"/>
              <a:t>Start with the assumption that everything is visual noise.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956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6E06-0F5F-024A-AC79-D4EAA94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Course summary &amp;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D7D0-C9B5-6D4F-85F0-B5F7D3FC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Attendance: 10%</a:t>
            </a:r>
          </a:p>
          <a:p>
            <a:r>
              <a:rPr lang="en-VN" dirty="0"/>
              <a:t>Usability: web flow and mockup (20%)</a:t>
            </a:r>
          </a:p>
          <a:p>
            <a:r>
              <a:rPr lang="en-VN" dirty="0"/>
              <a:t>UI framework: web layout (20%)</a:t>
            </a:r>
          </a:p>
          <a:p>
            <a:r>
              <a:rPr lang="en-VN" dirty="0"/>
              <a:t>Simple web app: final project (50%)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246A-1E35-E641-8A5C-45D356686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BC11-D79D-754C-9065-44176F374B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F666-3C94-1B49-B1D7-2C3636A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2616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text to support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67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text to support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6232" cy="4525963"/>
          </a:xfrm>
        </p:spPr>
        <p:txBody>
          <a:bodyPr/>
          <a:lstStyle/>
          <a:p>
            <a:r>
              <a:rPr lang="en-US" dirty="0"/>
              <a:t>Use plenty of headings.</a:t>
            </a:r>
          </a:p>
          <a:p>
            <a:r>
              <a:rPr lang="en-US" dirty="0"/>
              <a:t>Keep paragraphs short.</a:t>
            </a:r>
          </a:p>
          <a:p>
            <a:r>
              <a:rPr lang="en-US" dirty="0"/>
              <a:t>Use bulleted lists.</a:t>
            </a:r>
          </a:p>
          <a:p>
            <a:r>
              <a:rPr lang="en-US" dirty="0"/>
              <a:t>Highlight key terms.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195388"/>
            <a:ext cx="5854700" cy="5160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896532"/>
            <a:ext cx="4382699" cy="3928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737" y="1896532"/>
            <a:ext cx="4686196" cy="38438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599" y="3457173"/>
            <a:ext cx="5105401" cy="3112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599" y="274638"/>
            <a:ext cx="5232491" cy="31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65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Basic concepts: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https://dzone.com/articles/git-basic-terminologies-explained</a:t>
            </a:r>
            <a:endParaRPr lang="en-US" dirty="0"/>
          </a:p>
          <a:p>
            <a:r>
              <a:rPr lang="en-US" dirty="0"/>
              <a:t>More git tutorials: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https://dev.to/unseenwizzard/learn-git-concepts-not-commands-4gjc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page demo: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2472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&amp; Prepare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Install git</a:t>
            </a:r>
          </a:p>
          <a:p>
            <a:r>
              <a:rPr lang="en-US" dirty="0"/>
              <a:t>Install Visual Studio Code</a:t>
            </a:r>
          </a:p>
          <a:p>
            <a:r>
              <a:rPr lang="en-US" dirty="0"/>
              <a:t>Install Photoshop</a:t>
            </a:r>
          </a:p>
          <a:p>
            <a:r>
              <a:rPr lang="en-US" dirty="0"/>
              <a:t>Install Postman/Insomnia</a:t>
            </a:r>
          </a:p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Install SSH &amp; create key pairs &amp; add public key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https://www.w3schools.com/html/exercise.asp</a:t>
            </a:r>
            <a:endParaRPr lang="en-US" dirty="0"/>
          </a:p>
          <a:p>
            <a:r>
              <a:rPr lang="en-US" dirty="0">
                <a:hlinkClick r:id="rId3"/>
              </a:rPr>
              <a:t>https://github.com/jhu-ep-coursera/fullstack-course4</a:t>
            </a:r>
            <a:r>
              <a:rPr lang="en-US" dirty="0"/>
              <a:t> (2)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807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6E06-0F5F-024A-AC79-D4EAA94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D7D0-C9B5-6D4F-85F0-B5F7D3FC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Don't Make Me Think, Revisited: A Common Sense Approach to Web Usability (3rd Edition) – Steve Krug</a:t>
            </a:r>
          </a:p>
          <a:p>
            <a:r>
              <a:rPr lang="en-US" dirty="0">
                <a:hlinkClick r:id="rId2"/>
              </a:rPr>
              <a:t>https://www.w3schools.com/</a:t>
            </a:r>
            <a:endParaRPr lang="en-VN" dirty="0"/>
          </a:p>
          <a:p>
            <a:r>
              <a:rPr lang="en-US" dirty="0">
                <a:hlinkClick r:id="rId3"/>
              </a:rPr>
              <a:t>https://www.coursera.org/learn/html-css-javascript-for-web-developers</a:t>
            </a:r>
            <a:endParaRPr lang="en-US" dirty="0"/>
          </a:p>
          <a:p>
            <a:r>
              <a:rPr lang="en-US" dirty="0">
                <a:hlinkClick r:id="rId4"/>
              </a:rPr>
              <a:t>https://learnlayout.com/</a:t>
            </a:r>
            <a:endParaRPr lang="en-VN" dirty="0"/>
          </a:p>
          <a:p>
            <a:r>
              <a:rPr lang="en-US" dirty="0">
                <a:hlinkClick r:id="rId5"/>
              </a:rPr>
              <a:t>https://getbootstrap.com/docs/4.5/getting-started/introduction/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https://www.w3schools.com/xml/ajax_intro.asp</a:t>
            </a:r>
            <a:endParaRPr lang="en-US" dirty="0"/>
          </a:p>
          <a:p>
            <a:r>
              <a:rPr lang="en-US" dirty="0">
                <a:hlinkClick r:id="rId7"/>
              </a:rPr>
              <a:t>https://git-scm.com/docs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246A-1E35-E641-8A5C-45D356686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BC11-D79D-754C-9065-44176F374B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F666-3C94-1B49-B1D7-2C3636A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61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folHlink"/>
                </a:solidFill>
              </a:rPr>
              <a:t>Introduction to Usability</a:t>
            </a:r>
          </a:p>
          <a:p>
            <a:r>
              <a:rPr lang="en-US" b="1" dirty="0">
                <a:solidFill>
                  <a:schemeClr val="folHlink"/>
                </a:solidFill>
              </a:rPr>
              <a:t>Git &amp; </a:t>
            </a:r>
            <a:r>
              <a:rPr lang="en-US" b="1" dirty="0" err="1">
                <a:solidFill>
                  <a:schemeClr val="folHlink"/>
                </a:solidFill>
              </a:rPr>
              <a:t>Github</a:t>
            </a:r>
            <a:r>
              <a:rPr lang="en-US" b="1" dirty="0">
                <a:solidFill>
                  <a:schemeClr val="folHlink"/>
                </a:solidFill>
              </a:rPr>
              <a:t> page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15/09/2020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few years, making things more usable has become almost everybody’s responsibility. </a:t>
            </a:r>
          </a:p>
          <a:p>
            <a:r>
              <a:rPr lang="en-US" dirty="0"/>
              <a:t>Visual designers and developers now often find themselves doing things like:</a:t>
            </a:r>
          </a:p>
          <a:p>
            <a:pPr lvl="1"/>
            <a:r>
              <a:rPr lang="en-US" dirty="0"/>
              <a:t>interaction design (deciding what happens next when the user clicks, taps, or swipes) and </a:t>
            </a:r>
          </a:p>
          <a:p>
            <a:pPr lvl="1"/>
            <a:r>
              <a:rPr lang="en-US" dirty="0"/>
              <a:t>information architecture (figuring out how everything should be organized).</a:t>
            </a:r>
          </a:p>
          <a:p>
            <a:r>
              <a:rPr lang="en-US" dirty="0"/>
              <a:t>If something is usable: A person of average (or even below average) ability and experience can figure out how to use the thing to accomplish something without it being more trouble than it’s worth.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1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make me think!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7604"/>
            <a:ext cx="9144000" cy="44779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534"/>
            <a:ext cx="9144000" cy="64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make us think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107102"/>
            <a:ext cx="8839200" cy="3010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3960043"/>
            <a:ext cx="8839200" cy="28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9699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2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516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15/09/2020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010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2746</TotalTime>
  <Words>894</Words>
  <Application>Microsoft Macintosh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SE10 slides</vt:lpstr>
      <vt:lpstr>Advanced Web Design</vt:lpstr>
      <vt:lpstr>Course summary &amp; assessment</vt:lpstr>
      <vt:lpstr>References:</vt:lpstr>
      <vt:lpstr>Today’s topics</vt:lpstr>
      <vt:lpstr>Usability Introduction</vt:lpstr>
      <vt:lpstr>First law of Usability</vt:lpstr>
      <vt:lpstr>Things that make us think</vt:lpstr>
      <vt:lpstr>PowerPoint Presentation</vt:lpstr>
      <vt:lpstr>PowerPoint Presentation</vt:lpstr>
      <vt:lpstr>Think = Question mark</vt:lpstr>
      <vt:lpstr>How we really use the web</vt:lpstr>
      <vt:lpstr>3 Facts: 1</vt:lpstr>
      <vt:lpstr>3 Facts: 2</vt:lpstr>
      <vt:lpstr>3 Facts: 3</vt:lpstr>
      <vt:lpstr>DESIGNING FOR SCANNING, NOT READING</vt:lpstr>
      <vt:lpstr>PowerPoint Presentation</vt:lpstr>
      <vt:lpstr>Create effective visual hierarchies</vt:lpstr>
      <vt:lpstr>There’s nothing new about visual hierarchies.</vt:lpstr>
      <vt:lpstr>Keep the noise down to a dull roar</vt:lpstr>
      <vt:lpstr>Format text to support scanning</vt:lpstr>
      <vt:lpstr>Format text to support scanning</vt:lpstr>
      <vt:lpstr>Git &amp; Github page</vt:lpstr>
      <vt:lpstr>Homework &amp; Prepare for practice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129</cp:revision>
  <dcterms:created xsi:type="dcterms:W3CDTF">2009-12-29T10:39:27Z</dcterms:created>
  <dcterms:modified xsi:type="dcterms:W3CDTF">2020-09-14T19:09:05Z</dcterms:modified>
</cp:coreProperties>
</file>