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12"/>
  </p:notesMasterIdLst>
  <p:handoutMasterIdLst>
    <p:handoutMasterId r:id="rId13"/>
  </p:handoutMasterIdLst>
  <p:sldIdLst>
    <p:sldId id="256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18"/>
  </p:normalViewPr>
  <p:slideViewPr>
    <p:cSldViewPr snapToGrid="0" snapToObjects="1">
      <p:cViewPr>
        <p:scale>
          <a:sx n="80" d="100"/>
          <a:sy n="80" d="100"/>
        </p:scale>
        <p:origin x="-858" y="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9/15/2018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smtClean="0"/>
              <a:t>15/09/2018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15/09/2018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Exercise 1: Basic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15/09/2018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Exercise 1: Basic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15/09/2018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smtClean="0"/>
              <a:t>15/09/2018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Exercise 1: Basic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smtClean="0"/>
              <a:t>15/09/2018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Exercise 1: Basic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smtClean="0"/>
              <a:t>15/09/2018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Exercise 1: Basic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15/09/2018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Exercise 1: Basic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15/09/2018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Exercise 1: Basic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15/09/2018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Exercise 1: Basic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15/09/2018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Exercise 1: Basic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15/09/2018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err="1">
                <a:ea typeface="+mn-ea"/>
                <a:cs typeface="+mn-cs"/>
              </a:rPr>
              <a:t>thanqminh.com</a:t>
            </a:r>
            <a:endParaRPr lang="en-US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>
                <a:ea typeface="+mn-ea"/>
                <a:cs typeface="+mn-cs"/>
              </a:rPr>
              <a:t>Course URL: /courses/</a:t>
            </a:r>
            <a:r>
              <a:rPr lang="en-US" err="1">
                <a:ea typeface="+mn-ea"/>
                <a:cs typeface="+mn-cs"/>
              </a:rPr>
              <a:t>oopjava</a:t>
            </a:r>
            <a:endParaRPr lang="en-US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Exercise 1: Basic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253"/>
            <a:ext cx="8229600" cy="5113791"/>
          </a:xfrm>
        </p:spPr>
        <p:txBody>
          <a:bodyPr/>
          <a:lstStyle/>
          <a:p>
            <a:pPr marL="0" indent="0">
              <a:buNone/>
            </a:pPr>
            <a:r>
              <a:rPr lang="en-GB" sz="1800"/>
              <a:t>public class EntryPoint {</a:t>
            </a:r>
          </a:p>
          <a:p>
            <a:pPr marL="0" indent="0">
              <a:buNone/>
            </a:pPr>
            <a:r>
              <a:rPr lang="en-US" sz="1800"/>
              <a:t>  public static void bar(String s) { System.out.println(s);}  </a:t>
            </a:r>
          </a:p>
          <a:p>
            <a:pPr marL="0" indent="0">
              <a:buNone/>
            </a:pPr>
            <a:r>
              <a:rPr lang="en-GB" sz="1800"/>
              <a:t>  public static void main(String[] args) {</a:t>
            </a:r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smtClean="0"/>
              <a:t>     System.out.println</a:t>
            </a:r>
            <a:r>
              <a:rPr lang="en-US" sz="1800"/>
              <a:t>("</a:t>
            </a:r>
            <a:r>
              <a:rPr lang="en-US" sz="1800"/>
              <a:t>Calling </a:t>
            </a:r>
            <a:r>
              <a:rPr lang="en-US" sz="1800" smtClean="0"/>
              <a:t>EntryPoint2");</a:t>
            </a:r>
            <a:endParaRPr lang="en-US" sz="1800"/>
          </a:p>
          <a:p>
            <a:pPr marL="0" indent="0">
              <a:buNone/>
            </a:pPr>
            <a:r>
              <a:rPr lang="en-US" sz="1800"/>
              <a:t>      </a:t>
            </a:r>
            <a:r>
              <a:rPr lang="en-US" sz="1800" smtClean="0"/>
              <a:t>System.out.println(EntryPoint2.foo(args[0])); </a:t>
            </a:r>
          </a:p>
          <a:p>
            <a:pPr marL="0" indent="0">
              <a:buNone/>
            </a:pPr>
            <a:r>
              <a:rPr lang="en-US" sz="1800" smtClean="0"/>
              <a:t>      System.out.println(EntryPoint2.foo(args[1])); </a:t>
            </a:r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smtClean="0"/>
              <a:t>     //EntryPoint2.main(args);</a:t>
            </a:r>
          </a:p>
          <a:p>
            <a:pPr marL="0" indent="0">
              <a:buNone/>
            </a:pPr>
            <a:r>
              <a:rPr lang="en-US" sz="1800" smtClean="0"/>
              <a:t>      </a:t>
            </a:r>
            <a:r>
              <a:rPr lang="en-US" sz="1800"/>
              <a:t>System.out.println("</a:t>
            </a:r>
            <a:r>
              <a:rPr lang="en-US" sz="1800"/>
              <a:t>Calling </a:t>
            </a:r>
            <a:r>
              <a:rPr lang="en-US" sz="1800" smtClean="0"/>
              <a:t>me - EntryPoint");  </a:t>
            </a:r>
          </a:p>
          <a:p>
            <a:pPr marL="0" indent="0">
              <a:buNone/>
            </a:pPr>
            <a:r>
              <a:rPr lang="en-US" sz="1800" smtClean="0"/>
              <a:t>       System.out.println(args[0]);  System.out.println(args[1]);</a:t>
            </a:r>
            <a:endParaRPr lang="en-US" sz="1800"/>
          </a:p>
          <a:p>
            <a:pPr marL="0" indent="0">
              <a:buNone/>
            </a:pPr>
            <a:r>
              <a:rPr lang="en-US" sz="1800" smtClean="0"/>
              <a:t>       bar(args[0]); bar(args[1]);        </a:t>
            </a:r>
          </a:p>
          <a:p>
            <a:pPr marL="0" indent="0">
              <a:buNone/>
            </a:pPr>
            <a:r>
              <a:rPr lang="en-US" sz="1800" smtClean="0"/>
              <a:t>   }</a:t>
            </a:r>
            <a:endParaRPr lang="en-US" sz="1800"/>
          </a:p>
          <a:p>
            <a:pPr marL="0" indent="0">
              <a:buNone/>
            </a:pPr>
            <a:r>
              <a:rPr lang="en-US" sz="1800" smtClean="0"/>
              <a:t>}</a:t>
            </a:r>
            <a:endParaRPr lang="en-US" sz="1800"/>
          </a:p>
          <a:p>
            <a:r>
              <a:rPr lang="en-US" smtClean="0"/>
              <a:t>java EntryPoint string0 string1</a:t>
            </a:r>
          </a:p>
          <a:p>
            <a:r>
              <a:rPr lang="en-US" smtClean="0"/>
              <a:t>java EntryPoint2 string0 string1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153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/>
              <a:t>Installation</a:t>
            </a:r>
          </a:p>
          <a:p>
            <a:r>
              <a:rPr lang="en-US"/>
              <a:t>Set PATH</a:t>
            </a:r>
          </a:p>
          <a:p>
            <a:r>
              <a:rPr lang="en-US"/>
              <a:t>Hello World</a:t>
            </a:r>
          </a:p>
          <a:p>
            <a:r>
              <a:rPr lang="en-US"/>
              <a:t>Keyboard Input / Printing</a:t>
            </a:r>
          </a:p>
          <a:p>
            <a:r>
              <a:rPr lang="en-US"/>
              <a:t>Entry point</a:t>
            </a:r>
          </a:p>
          <a:p>
            <a:r>
              <a:rPr lang="en-US"/>
              <a:t>Variable</a:t>
            </a:r>
          </a:p>
          <a:p>
            <a:r>
              <a:rPr lang="en-US"/>
              <a:t>If Statement</a:t>
            </a:r>
          </a:p>
          <a:p>
            <a:r>
              <a:rPr lang="en-US"/>
              <a:t>Loop (Do-While, While, For)</a:t>
            </a:r>
          </a:p>
          <a:p>
            <a:r>
              <a:rPr lang="en-US"/>
              <a:t>Jar: Common Math &amp; Guava</a:t>
            </a:r>
          </a:p>
          <a:p>
            <a:r>
              <a:rPr lang="en-US" err="1"/>
              <a:t>Github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Exercise 1: Basic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/>
              <a:t>15/09/2018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Installation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mtClean="0"/>
              <a:t>Download and install Java 8 &amp; Java 10 (JDK)</a:t>
            </a:r>
          </a:p>
          <a:p>
            <a:r>
              <a:rPr lang="en-GB" smtClean="0"/>
              <a:t>Use Java 10 as default (set in PATH)</a:t>
            </a:r>
          </a:p>
          <a:p>
            <a:pPr marL="0" indent="0">
              <a:buNone/>
            </a:pPr>
            <a:r>
              <a:rPr lang="en-GB"/>
              <a:t>e</a:t>
            </a:r>
            <a:r>
              <a:rPr lang="en-GB" smtClean="0"/>
              <a:t>cho %PATH%</a:t>
            </a:r>
          </a:p>
          <a:p>
            <a:r>
              <a:rPr lang="en-GB" smtClean="0"/>
              <a:t>Check by running (in command line):</a:t>
            </a:r>
          </a:p>
          <a:p>
            <a:pPr marL="0" indent="0">
              <a:buNone/>
            </a:pPr>
            <a:r>
              <a:rPr lang="en-GB"/>
              <a:t>j</a:t>
            </a:r>
            <a:r>
              <a:rPr lang="en-GB" smtClean="0"/>
              <a:t>ava –version</a:t>
            </a:r>
          </a:p>
          <a:p>
            <a:pPr marL="0" indent="0">
              <a:buNone/>
            </a:pPr>
            <a:r>
              <a:rPr lang="en-GB" err="1"/>
              <a:t>j</a:t>
            </a:r>
            <a:r>
              <a:rPr lang="en-GB" err="1" smtClean="0"/>
              <a:t>avac</a:t>
            </a:r>
            <a:r>
              <a:rPr lang="en-GB" smtClean="0"/>
              <a:t> –version</a:t>
            </a:r>
          </a:p>
          <a:p>
            <a:pPr lvl="0"/>
            <a:r>
              <a:rPr lang="en-GB" err="1" smtClean="0"/>
              <a:t>javac</a:t>
            </a:r>
            <a:r>
              <a:rPr lang="en-GB" smtClean="0"/>
              <a:t>: c = compiler, compile java source code (.java) to bytecode (.class).</a:t>
            </a:r>
          </a:p>
          <a:p>
            <a:pPr lvl="0"/>
            <a:r>
              <a:rPr lang="en-GB"/>
              <a:t>j</a:t>
            </a:r>
            <a:r>
              <a:rPr lang="en-GB" smtClean="0"/>
              <a:t>ava: run java program (start JVM) with classes. </a:t>
            </a:r>
            <a:endParaRPr lang="en-GB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Hello World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/>
              <a:t>public class HelloWorld {</a:t>
            </a:r>
          </a:p>
          <a:p>
            <a:pPr marL="0" indent="0">
              <a:buNone/>
            </a:pPr>
            <a:r>
              <a:rPr lang="en-US" smtClean="0"/>
              <a:t>  </a:t>
            </a:r>
            <a:r>
              <a:rPr lang="en-GB" smtClean="0"/>
              <a:t>   public static void main(String[] args) {</a:t>
            </a:r>
          </a:p>
          <a:p>
            <a:pPr marL="0" indent="0">
              <a:buNone/>
            </a:pPr>
            <a:r>
              <a:rPr lang="en-GB"/>
              <a:t> </a:t>
            </a:r>
            <a:r>
              <a:rPr lang="en-GB" smtClean="0"/>
              <a:t>     System.out.println("Hello World!");</a:t>
            </a:r>
          </a:p>
          <a:p>
            <a:pPr marL="0" indent="0">
              <a:buNone/>
            </a:pPr>
            <a:r>
              <a:rPr lang="en-US" smtClean="0"/>
              <a:t>    }</a:t>
            </a:r>
          </a:p>
          <a:p>
            <a:pPr marL="0" indent="0">
              <a:buNone/>
            </a:pPr>
            <a:r>
              <a:rPr lang="en-US" smtClean="0"/>
              <a:t>}</a:t>
            </a:r>
          </a:p>
          <a:p>
            <a:pPr marL="0" indent="0">
              <a:buNone/>
            </a:pPr>
            <a:r>
              <a:rPr lang="en-US" smtClean="0"/>
              <a:t>save as HelloWorld.java (In a folder outside of Users/Program Files/Windows, such as D:\Java), then change current directory to it (cd), compile and run:</a:t>
            </a:r>
          </a:p>
          <a:p>
            <a:pPr marL="0" indent="0">
              <a:buNone/>
            </a:pPr>
            <a:r>
              <a:rPr lang="en-US" smtClean="0"/>
              <a:t>javac HelloWorld.java</a:t>
            </a:r>
          </a:p>
          <a:p>
            <a:pPr marL="0" indent="0">
              <a:buNone/>
            </a:pPr>
            <a:r>
              <a:rPr lang="en-US" smtClean="0"/>
              <a:t>java HelloWorld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8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Input </a:t>
            </a:r>
            <a:r>
              <a:rPr lang="en-US"/>
              <a:t>/ </a:t>
            </a:r>
            <a:r>
              <a:rPr lang="en-US" smtClean="0"/>
              <a:t>Printing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Get a string input from user, put it to name.</a:t>
            </a:r>
          </a:p>
          <a:p>
            <a:r>
              <a:rPr lang="en-US" smtClean="0"/>
              <a:t>Print "Hello &lt;name&gt;"</a:t>
            </a:r>
          </a:p>
          <a:p>
            <a:r>
              <a:rPr lang="en-GB" smtClean="0"/>
              <a:t>import </a:t>
            </a:r>
            <a:r>
              <a:rPr lang="en-GB"/>
              <a:t>java.util.Scanner;</a:t>
            </a:r>
            <a:endParaRPr lang="en-US" smtClean="0"/>
          </a:p>
          <a:p>
            <a:pPr marL="0" indent="0">
              <a:buNone/>
            </a:pPr>
            <a:r>
              <a:rPr lang="en-GB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>
                <a:solidFill>
                  <a:srgbClr val="303336"/>
                </a:solidFill>
                <a:latin typeface="inherit"/>
              </a:rPr>
              <a:t> scanner = </a:t>
            </a:r>
            <a:r>
              <a:rPr lang="en-GB">
                <a:solidFill>
                  <a:srgbClr val="101094"/>
                </a:solidFill>
                <a:latin typeface="inherit"/>
              </a:rPr>
              <a:t>new</a:t>
            </a:r>
            <a:r>
              <a:rPr lang="en-GB">
                <a:solidFill>
                  <a:srgbClr val="303336"/>
                </a:solidFill>
                <a:latin typeface="inherit"/>
              </a:rPr>
              <a:t> </a:t>
            </a:r>
            <a:r>
              <a:rPr lang="en-GB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>
                <a:solidFill>
                  <a:srgbClr val="303336"/>
                </a:solidFill>
                <a:latin typeface="inherit"/>
              </a:rPr>
              <a:t>(</a:t>
            </a:r>
            <a:r>
              <a:rPr lang="en-GB">
                <a:solidFill>
                  <a:srgbClr val="2B91AF"/>
                </a:solidFill>
                <a:latin typeface="inherit"/>
              </a:rPr>
              <a:t>System</a:t>
            </a:r>
            <a:r>
              <a:rPr lang="en-GB">
                <a:solidFill>
                  <a:srgbClr val="303336"/>
                </a:solidFill>
                <a:latin typeface="inherit"/>
              </a:rPr>
              <a:t>.in); </a:t>
            </a:r>
            <a:r>
              <a:rPr lang="en-GB">
                <a:solidFill>
                  <a:srgbClr val="2B91AF"/>
                </a:solidFill>
                <a:latin typeface="inherit"/>
              </a:rPr>
              <a:t>System</a:t>
            </a:r>
            <a:r>
              <a:rPr lang="en-GB">
                <a:solidFill>
                  <a:srgbClr val="303336"/>
                </a:solidFill>
                <a:latin typeface="inherit"/>
              </a:rPr>
              <a:t>.out.print(</a:t>
            </a:r>
            <a:r>
              <a:rPr lang="en-GB">
                <a:solidFill>
                  <a:srgbClr val="7D2727"/>
                </a:solidFill>
                <a:latin typeface="inherit"/>
              </a:rPr>
              <a:t>"Enter </a:t>
            </a:r>
            <a:r>
              <a:rPr lang="en-GB">
                <a:solidFill>
                  <a:srgbClr val="7D2727"/>
                </a:solidFill>
                <a:latin typeface="inherit"/>
              </a:rPr>
              <a:t>a </a:t>
            </a:r>
            <a:r>
              <a:rPr lang="en-GB" smtClean="0">
                <a:solidFill>
                  <a:srgbClr val="7D2727"/>
                </a:solidFill>
                <a:latin typeface="inherit"/>
              </a:rPr>
              <a:t>name:\</a:t>
            </a:r>
            <a:r>
              <a:rPr lang="en-GB">
                <a:solidFill>
                  <a:srgbClr val="7D2727"/>
                </a:solidFill>
                <a:latin typeface="inherit"/>
              </a:rPr>
              <a:t>t</a:t>
            </a:r>
            <a:r>
              <a:rPr lang="en-GB">
                <a:solidFill>
                  <a:srgbClr val="7D2727"/>
                </a:solidFill>
                <a:latin typeface="inherit"/>
              </a:rPr>
              <a:t>"</a:t>
            </a:r>
            <a:r>
              <a:rPr lang="en-GB">
                <a:solidFill>
                  <a:srgbClr val="303336"/>
                </a:solidFill>
                <a:latin typeface="inherit"/>
              </a:rPr>
              <a:t>); </a:t>
            </a:r>
            <a:endParaRPr lang="en-GB" smtClean="0">
              <a:solidFill>
                <a:srgbClr val="303336"/>
              </a:solidFill>
              <a:latin typeface="inherit"/>
            </a:endParaRPr>
          </a:p>
          <a:p>
            <a:pPr marL="0" indent="0">
              <a:buNone/>
            </a:pPr>
            <a:r>
              <a:rPr lang="en-GB" smtClean="0">
                <a:solidFill>
                  <a:srgbClr val="2B91AF"/>
                </a:solidFill>
                <a:latin typeface="inherit"/>
              </a:rPr>
              <a:t>String</a:t>
            </a:r>
            <a:r>
              <a:rPr lang="en-GB" smtClean="0">
                <a:solidFill>
                  <a:srgbClr val="303336"/>
                </a:solidFill>
                <a:latin typeface="inherit"/>
              </a:rPr>
              <a:t> name= </a:t>
            </a:r>
            <a:r>
              <a:rPr lang="en-GB">
                <a:solidFill>
                  <a:srgbClr val="303336"/>
                </a:solidFill>
                <a:latin typeface="inherit"/>
              </a:rPr>
              <a:t>scanner.nextLine</a:t>
            </a:r>
            <a:r>
              <a:rPr lang="en-GB">
                <a:solidFill>
                  <a:srgbClr val="303336"/>
                </a:solidFill>
                <a:latin typeface="inherit"/>
              </a:rPr>
              <a:t>(); </a:t>
            </a:r>
            <a:endParaRPr lang="en-GB" smtClean="0">
              <a:solidFill>
                <a:srgbClr val="303336"/>
              </a:solidFill>
              <a:latin typeface="inherit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303336"/>
                </a:solidFill>
                <a:latin typeface="inherit"/>
              </a:rPr>
              <a:t>System.out.println("Hello " + name);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9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Entry Point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public </a:t>
            </a:r>
            <a:r>
              <a:rPr lang="en-GB"/>
              <a:t>class </a:t>
            </a:r>
            <a:r>
              <a:rPr lang="en-GB" smtClean="0"/>
              <a:t>EntryPoint {</a:t>
            </a:r>
            <a:endParaRPr lang="en-GB"/>
          </a:p>
          <a:p>
            <a:pPr marL="0" indent="0">
              <a:buNone/>
            </a:pPr>
            <a:r>
              <a:rPr lang="en-US"/>
              <a:t>  public static void quang(String s</a:t>
            </a:r>
            <a:r>
              <a:rPr lang="en-US"/>
              <a:t>) </a:t>
            </a:r>
            <a:r>
              <a:rPr lang="en-US" smtClean="0"/>
              <a:t>{ System.out.println(s);}  </a:t>
            </a:r>
            <a:endParaRPr lang="en-US"/>
          </a:p>
          <a:p>
            <a:pPr marL="0" indent="0">
              <a:buNone/>
            </a:pPr>
            <a:r>
              <a:rPr lang="en-GB" smtClean="0"/>
              <a:t>  </a:t>
            </a:r>
            <a:r>
              <a:rPr lang="en-GB"/>
              <a:t>public static void main(String[] args) {</a:t>
            </a:r>
          </a:p>
          <a:p>
            <a:pPr marL="0" indent="0">
              <a:buNone/>
            </a:pPr>
            <a:r>
              <a:rPr lang="en-US"/>
              <a:t>      quang("a test String");</a:t>
            </a:r>
            <a:endParaRPr lang="en-GB"/>
          </a:p>
          <a:p>
            <a:pPr marL="0" indent="0">
              <a:buNone/>
            </a:pPr>
            <a:r>
              <a:rPr lang="en-GB"/>
              <a:t>      System.out.println</a:t>
            </a:r>
            <a:r>
              <a:rPr lang="en-GB"/>
              <a:t>("</a:t>
            </a:r>
            <a:r>
              <a:rPr lang="en-GB" smtClean="0"/>
              <a:t>Hello </a:t>
            </a:r>
            <a:r>
              <a:rPr lang="en-GB"/>
              <a:t>World</a:t>
            </a:r>
            <a:r>
              <a:rPr lang="en-GB" smtClean="0"/>
              <a:t>!");</a:t>
            </a:r>
          </a:p>
          <a:p>
            <a:pPr marL="0" indent="0">
              <a:buNone/>
            </a:pPr>
            <a:r>
              <a:rPr lang="en-US" smtClean="0"/>
              <a:t>       quang</a:t>
            </a:r>
            <a:r>
              <a:rPr lang="en-US"/>
              <a:t>("</a:t>
            </a:r>
            <a:r>
              <a:rPr lang="en-US" smtClean="0"/>
              <a:t>another String</a:t>
            </a:r>
            <a:r>
              <a:rPr lang="en-US"/>
              <a:t>");</a:t>
            </a:r>
            <a:endParaRPr lang="en-GB"/>
          </a:p>
          <a:p>
            <a:pPr marL="0" indent="0">
              <a:buNone/>
            </a:pPr>
            <a:r>
              <a:rPr lang="en-US" smtClean="0"/>
              <a:t>        quang("one more");</a:t>
            </a:r>
            <a:endParaRPr lang="en-GB"/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6652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public </a:t>
            </a:r>
            <a:r>
              <a:rPr lang="en-GB"/>
              <a:t>class </a:t>
            </a:r>
            <a:r>
              <a:rPr lang="en-GB" smtClean="0"/>
              <a:t>EntryPoint {</a:t>
            </a:r>
            <a:endParaRPr lang="en-GB"/>
          </a:p>
          <a:p>
            <a:pPr marL="0" indent="0">
              <a:buNone/>
            </a:pPr>
            <a:r>
              <a:rPr lang="en-US"/>
              <a:t>  public static </a:t>
            </a:r>
            <a:r>
              <a:rPr lang="en-US"/>
              <a:t>void </a:t>
            </a:r>
            <a:r>
              <a:rPr lang="en-US" smtClean="0"/>
              <a:t>bar(String s</a:t>
            </a:r>
            <a:r>
              <a:rPr lang="en-US"/>
              <a:t>) </a:t>
            </a:r>
            <a:r>
              <a:rPr lang="en-US" smtClean="0"/>
              <a:t>{ System.out.println(s);}  </a:t>
            </a:r>
            <a:endParaRPr lang="en-US"/>
          </a:p>
          <a:p>
            <a:pPr marL="0" indent="0">
              <a:buNone/>
            </a:pPr>
            <a:r>
              <a:rPr lang="en-GB" smtClean="0"/>
              <a:t>  </a:t>
            </a:r>
            <a:r>
              <a:rPr lang="en-GB"/>
              <a:t>public static void main(String[] args</a:t>
            </a:r>
            <a:r>
              <a:rPr lang="en-GB"/>
              <a:t>) </a:t>
            </a:r>
            <a:r>
              <a:rPr lang="en-GB" smtClean="0"/>
              <a:t>{</a:t>
            </a:r>
          </a:p>
          <a:p>
            <a:pPr marL="0" indent="0">
              <a:buNone/>
            </a:pPr>
            <a:r>
              <a:rPr lang="en-US" smtClean="0"/>
              <a:t>      bar(</a:t>
            </a:r>
            <a:r>
              <a:rPr lang="en-GB"/>
              <a:t>args[0]</a:t>
            </a:r>
            <a:r>
              <a:rPr lang="en-US" smtClean="0"/>
              <a:t>);</a:t>
            </a:r>
            <a:endParaRPr lang="en-GB" smtClean="0"/>
          </a:p>
          <a:p>
            <a:pPr marL="0" indent="0">
              <a:buNone/>
            </a:pPr>
            <a:r>
              <a:rPr lang="en-GB" smtClean="0"/>
              <a:t>      </a:t>
            </a:r>
            <a:r>
              <a:rPr lang="en-GB"/>
              <a:t>System.out.println</a:t>
            </a:r>
            <a:r>
              <a:rPr lang="en-GB"/>
              <a:t>("</a:t>
            </a:r>
            <a:r>
              <a:rPr lang="en-GB" smtClean="0"/>
              <a:t>Hello </a:t>
            </a:r>
            <a:r>
              <a:rPr lang="en-GB"/>
              <a:t>World</a:t>
            </a:r>
            <a:r>
              <a:rPr lang="en-GB" smtClean="0"/>
              <a:t>!");</a:t>
            </a:r>
          </a:p>
          <a:p>
            <a:pPr marL="0" indent="0">
              <a:buNone/>
            </a:pPr>
            <a:r>
              <a:rPr lang="en-US" smtClean="0"/>
              <a:t>      bar(</a:t>
            </a:r>
            <a:r>
              <a:rPr lang="en-GB" smtClean="0"/>
              <a:t>args[1]</a:t>
            </a:r>
            <a:r>
              <a:rPr lang="en-US" smtClean="0"/>
              <a:t>); bar(</a:t>
            </a:r>
            <a:r>
              <a:rPr lang="en-GB" smtClean="0"/>
              <a:t>args[2]</a:t>
            </a:r>
            <a:r>
              <a:rPr lang="en-US"/>
              <a:t>);</a:t>
            </a:r>
            <a:endParaRPr lang="en-GB"/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r>
              <a:rPr lang="en-US" smtClean="0"/>
              <a:t>java EntryPoint "a test string" "another string" "one more"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1151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GB" sz="1600"/>
              <a:t>public </a:t>
            </a:r>
            <a:r>
              <a:rPr lang="en-GB" sz="1600"/>
              <a:t>class </a:t>
            </a:r>
            <a:r>
              <a:rPr lang="en-GB" sz="1600" smtClean="0"/>
              <a:t>EntryPoint2 {</a:t>
            </a:r>
            <a:endParaRPr lang="en-GB" sz="1600"/>
          </a:p>
          <a:p>
            <a:pPr marL="0" indent="0">
              <a:buNone/>
            </a:pPr>
            <a:r>
              <a:rPr lang="en-US" sz="1600"/>
              <a:t>  public </a:t>
            </a:r>
            <a:r>
              <a:rPr lang="en-US" sz="1600"/>
              <a:t>static </a:t>
            </a:r>
            <a:r>
              <a:rPr lang="en-US" sz="1600" smtClean="0"/>
              <a:t>String foo (String </a:t>
            </a:r>
            <a:r>
              <a:rPr lang="en-US" sz="1600"/>
              <a:t>s</a:t>
            </a:r>
            <a:r>
              <a:rPr lang="en-US" sz="1600"/>
              <a:t>) </a:t>
            </a:r>
            <a:r>
              <a:rPr lang="en-US" sz="1600" smtClean="0"/>
              <a:t>{ </a:t>
            </a:r>
          </a:p>
          <a:p>
            <a:pPr marL="0" indent="0">
              <a:buNone/>
            </a:pPr>
            <a:r>
              <a:rPr lang="en-US" sz="1600" smtClean="0"/>
              <a:t>     return </a:t>
            </a:r>
            <a:r>
              <a:rPr lang="en-GB" sz="1600"/>
              <a:t>new </a:t>
            </a:r>
            <a:r>
              <a:rPr lang="en-GB" sz="1600" smtClean="0"/>
              <a:t>StringBuilder(s).</a:t>
            </a:r>
            <a:r>
              <a:rPr lang="en-GB" sz="1600"/>
              <a:t>reverse().</a:t>
            </a:r>
            <a:r>
              <a:rPr lang="en-GB" sz="1600"/>
              <a:t>toString</a:t>
            </a:r>
            <a:r>
              <a:rPr lang="en-GB" sz="1600" smtClean="0"/>
              <a:t>()</a:t>
            </a:r>
            <a:r>
              <a:rPr lang="en-US" sz="1600" smtClean="0"/>
              <a:t>;}  </a:t>
            </a:r>
            <a:endParaRPr lang="en-US" sz="1600"/>
          </a:p>
          <a:p>
            <a:pPr marL="0" indent="0">
              <a:buNone/>
            </a:pPr>
            <a:r>
              <a:rPr lang="en-GB" sz="1600" smtClean="0"/>
              <a:t>  </a:t>
            </a:r>
            <a:r>
              <a:rPr lang="en-GB" sz="1600"/>
              <a:t>public static void main(String[] args</a:t>
            </a:r>
            <a:r>
              <a:rPr lang="en-GB" sz="1600"/>
              <a:t>) </a:t>
            </a:r>
            <a:r>
              <a:rPr lang="en-GB" sz="1600" smtClean="0"/>
              <a:t>{</a:t>
            </a:r>
          </a:p>
          <a:p>
            <a:pPr marL="0" indent="0">
              <a:buNone/>
            </a:pPr>
            <a:r>
              <a:rPr lang="en-US" sz="1600" smtClean="0"/>
              <a:t>      </a:t>
            </a:r>
            <a:r>
              <a:rPr lang="en-US" sz="1600"/>
              <a:t>return </a:t>
            </a:r>
            <a:r>
              <a:rPr lang="en-GB" sz="1600"/>
              <a:t>new StringBuilder(s).reverse().toString()</a:t>
            </a:r>
            <a:r>
              <a:rPr lang="en-US" sz="1600"/>
              <a:t>;}  </a:t>
            </a:r>
          </a:p>
          <a:p>
            <a:pPr marL="0" indent="0">
              <a:buNone/>
            </a:pPr>
            <a:r>
              <a:rPr lang="en-GB" sz="1600"/>
              <a:t>  public static void main(String[] args) {</a:t>
            </a:r>
          </a:p>
          <a:p>
            <a:pPr marL="0" indent="0">
              <a:buNone/>
            </a:pPr>
            <a:r>
              <a:rPr lang="en-US" sz="1600"/>
              <a:t>      System.out.println("</a:t>
            </a:r>
            <a:r>
              <a:rPr lang="en-US" sz="1600"/>
              <a:t>Calling </a:t>
            </a:r>
            <a:r>
              <a:rPr lang="en-US" sz="1600" smtClean="0"/>
              <a:t>EntryPoint2");</a:t>
            </a:r>
            <a:endParaRPr lang="en-US" sz="1600"/>
          </a:p>
          <a:p>
            <a:pPr marL="0" indent="0">
              <a:buNone/>
            </a:pPr>
            <a:r>
              <a:rPr lang="en-US" sz="1600"/>
              <a:t>      EntryPoint.bar(args[0]); EntryPoint.bar(args[1]);</a:t>
            </a:r>
          </a:p>
          <a:p>
            <a:pPr marL="0" indent="0">
              <a:buNone/>
            </a:pPr>
            <a:r>
              <a:rPr lang="en-US" sz="1600"/>
              <a:t>      EntryPoint.main(args);</a:t>
            </a:r>
          </a:p>
          <a:p>
            <a:pPr marL="0" indent="0">
              <a:buNone/>
            </a:pPr>
            <a:r>
              <a:rPr lang="en-US" sz="1600"/>
              <a:t>       System.out.println("Calling me - EntryPoint2");</a:t>
            </a:r>
          </a:p>
          <a:p>
            <a:pPr marL="0" indent="0">
              <a:buNone/>
            </a:pPr>
            <a:r>
              <a:rPr lang="en-US" sz="1600"/>
              <a:t>        System.out.println(foo(args[0])); System.out.println(foo(args[1])); </a:t>
            </a:r>
            <a:endParaRPr lang="en-GB" sz="1600"/>
          </a:p>
          <a:p>
            <a:pPr marL="0" indent="0">
              <a:buNone/>
            </a:pPr>
            <a:r>
              <a:rPr lang="en-US" sz="1600" smtClean="0"/>
              <a:t>    </a:t>
            </a:r>
            <a:r>
              <a:rPr lang="en-US" sz="1600"/>
              <a:t>}</a:t>
            </a:r>
          </a:p>
          <a:p>
            <a:pPr marL="0" indent="0">
              <a:buNone/>
            </a:pPr>
            <a:r>
              <a:rPr lang="en-US" sz="1600" smtClean="0"/>
              <a:t>}</a:t>
            </a:r>
            <a:endParaRPr lang="en-US" sz="1600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9827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13791"/>
          </a:xfrm>
        </p:spPr>
        <p:txBody>
          <a:bodyPr/>
          <a:lstStyle/>
          <a:p>
            <a:pPr marL="0" indent="0">
              <a:buNone/>
            </a:pPr>
            <a:r>
              <a:rPr lang="en-GB" sz="1800"/>
              <a:t>public </a:t>
            </a:r>
            <a:r>
              <a:rPr lang="en-GB" sz="1800"/>
              <a:t>class </a:t>
            </a:r>
            <a:r>
              <a:rPr lang="en-GB" sz="1800" smtClean="0"/>
              <a:t>EntryPoint2 {</a:t>
            </a:r>
            <a:endParaRPr lang="en-GB" sz="1800"/>
          </a:p>
          <a:p>
            <a:pPr marL="0" indent="0">
              <a:buNone/>
            </a:pPr>
            <a:r>
              <a:rPr lang="en-US" sz="1800"/>
              <a:t>  public </a:t>
            </a:r>
            <a:r>
              <a:rPr lang="en-US" sz="1800"/>
              <a:t>static </a:t>
            </a:r>
            <a:r>
              <a:rPr lang="en-US" sz="1800" smtClean="0"/>
              <a:t>String foo (String </a:t>
            </a:r>
            <a:r>
              <a:rPr lang="en-US" sz="1800"/>
              <a:t>s</a:t>
            </a:r>
            <a:r>
              <a:rPr lang="en-US" sz="1800"/>
              <a:t>) </a:t>
            </a:r>
            <a:r>
              <a:rPr lang="en-US" sz="1800" smtClean="0"/>
              <a:t>{ </a:t>
            </a:r>
          </a:p>
          <a:p>
            <a:pPr marL="0" indent="0">
              <a:buNone/>
            </a:pPr>
            <a:r>
              <a:rPr lang="en-US" sz="1800" smtClean="0"/>
              <a:t>     return </a:t>
            </a:r>
            <a:r>
              <a:rPr lang="en-GB" sz="1800"/>
              <a:t>new </a:t>
            </a:r>
            <a:r>
              <a:rPr lang="en-GB" sz="1800" smtClean="0"/>
              <a:t>StringBuilder(s).</a:t>
            </a:r>
            <a:r>
              <a:rPr lang="en-GB" sz="1800"/>
              <a:t>reverse().</a:t>
            </a:r>
            <a:r>
              <a:rPr lang="en-GB" sz="1800"/>
              <a:t>toString</a:t>
            </a:r>
            <a:r>
              <a:rPr lang="en-GB" sz="1800" smtClean="0"/>
              <a:t>()</a:t>
            </a:r>
            <a:r>
              <a:rPr lang="en-US" sz="1800" smtClean="0"/>
              <a:t>;}  </a:t>
            </a:r>
            <a:endParaRPr lang="en-US" sz="1800"/>
          </a:p>
          <a:p>
            <a:pPr marL="0" indent="0">
              <a:buNone/>
            </a:pPr>
            <a:r>
              <a:rPr lang="en-GB" sz="1800" smtClean="0"/>
              <a:t>  </a:t>
            </a:r>
            <a:r>
              <a:rPr lang="en-GB" sz="1800"/>
              <a:t>public static void main(String[] args</a:t>
            </a:r>
            <a:r>
              <a:rPr lang="en-GB" sz="1800"/>
              <a:t>) </a:t>
            </a:r>
            <a:r>
              <a:rPr lang="en-GB" sz="1800" smtClean="0"/>
              <a:t>{</a:t>
            </a:r>
          </a:p>
          <a:p>
            <a:pPr marL="0" indent="0">
              <a:buNone/>
            </a:pPr>
            <a:r>
              <a:rPr lang="en-US" sz="1800" smtClean="0"/>
              <a:t>      System.out.println("Calling EntryPoint");</a:t>
            </a:r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smtClean="0"/>
              <a:t>     EntryPoint.bar(args[0]); EntryPoint.bar(args[1]);</a:t>
            </a:r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smtClean="0"/>
              <a:t>     EntryPoint.main(args);</a:t>
            </a:r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smtClean="0"/>
              <a:t>      System.out.println("Calling me - EntryPoint2");</a:t>
            </a:r>
          </a:p>
          <a:p>
            <a:pPr marL="0" indent="0">
              <a:buNone/>
            </a:pPr>
            <a:r>
              <a:rPr lang="en-US" sz="1800"/>
              <a:t> </a:t>
            </a:r>
            <a:r>
              <a:rPr lang="en-US" sz="1800" smtClean="0"/>
              <a:t>       System.out.println(foo(args[0])); System.out.println(foo(args[1])); </a:t>
            </a:r>
            <a:endParaRPr lang="en-GB" sz="1800" smtClean="0"/>
          </a:p>
          <a:p>
            <a:pPr marL="0" indent="0">
              <a:buNone/>
            </a:pPr>
            <a:r>
              <a:rPr lang="en-US" sz="1800" smtClean="0"/>
              <a:t>    }</a:t>
            </a:r>
          </a:p>
          <a:p>
            <a:pPr marL="0" indent="0">
              <a:buNone/>
            </a:pPr>
            <a:r>
              <a:rPr lang="en-US" sz="1800" smtClean="0"/>
              <a:t>}</a:t>
            </a:r>
            <a:endParaRPr lang="en-US" sz="1800"/>
          </a:p>
          <a:p>
            <a:r>
              <a:rPr lang="en-US" smtClean="0"/>
              <a:t>java EntryPoint2 string0 string1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Exercise 1: Basic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smtClean="0"/>
              <a:t>15/09/2018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2462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2471</TotalTime>
  <Words>634</Words>
  <Application>Microsoft Office PowerPoint</Application>
  <PresentationFormat>On-screen Show (4:3)</PresentationFormat>
  <Paragraphs>360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SE10 slides</vt:lpstr>
      <vt:lpstr>Object-Oriented Programming with Java</vt:lpstr>
      <vt:lpstr>Exercises 1</vt:lpstr>
      <vt:lpstr>Installation</vt:lpstr>
      <vt:lpstr>Hello World</vt:lpstr>
      <vt:lpstr>Keyboard Input / Printing</vt:lpstr>
      <vt:lpstr>Entry Point</vt:lpstr>
      <vt:lpstr>Entry Point (cont.)</vt:lpstr>
      <vt:lpstr>Entry Point (cont.)</vt:lpstr>
      <vt:lpstr>Entry Point (cont.)</vt:lpstr>
      <vt:lpstr>Entry Point (cont.)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Guest</cp:lastModifiedBy>
  <cp:revision>139</cp:revision>
  <dcterms:created xsi:type="dcterms:W3CDTF">2009-12-29T10:39:27Z</dcterms:created>
  <dcterms:modified xsi:type="dcterms:W3CDTF">2018-09-15T04:37:16Z</dcterms:modified>
</cp:coreProperties>
</file>