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5" r:id="rId3"/>
    <p:sldId id="340" r:id="rId4"/>
    <p:sldId id="348" r:id="rId5"/>
    <p:sldId id="342" r:id="rId6"/>
    <p:sldId id="343" r:id="rId7"/>
    <p:sldId id="26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44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75" d="100"/>
          <a:sy n="75" d="100"/>
        </p:scale>
        <p:origin x="-23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23/08/2017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grammingbydo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making.com/design_patter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Mr. 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thanqminh.com</a:t>
            </a:r>
            <a:endParaRPr lang="en-US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Course URL: /courses/</a:t>
            </a:r>
            <a:r>
              <a:rPr lang="en-US" dirty="0" err="1" smtClean="0">
                <a:ea typeface="+mn-ea"/>
                <a:cs typeface="+mn-cs"/>
              </a:rPr>
              <a:t>oopjava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Classpath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The location(s) in which Java looks for class files.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include: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current "working directory" from which you ran javac / java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other folders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JAR archives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URLs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set class path manually when running java at command line:</a:t>
            </a:r>
          </a:p>
          <a:p>
            <a:pPr lvl="1"/>
            <a:r>
              <a:rPr lang="en-US" sz="2000">
                <a:solidFill>
                  <a:srgbClr val="404040"/>
                </a:solidFill>
                <a:latin typeface="Courier New" charset="0"/>
              </a:rPr>
              <a:t>java -cp /home/stepp/libs:/foo/bar/jbl MyClass</a:t>
            </a:r>
          </a:p>
        </p:txBody>
      </p:sp>
    </p:spTree>
    <p:extLst>
      <p:ext uri="{BB962C8B-B14F-4D97-AF65-F5344CB8AC3E}">
        <p14:creationId xmlns:p14="http://schemas.microsoft.com/office/powerpoint/2010/main" val="64702929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package declaration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54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package </a:t>
            </a:r>
            <a:r>
              <a:rPr lang="en-US" b="1" dirty="0">
                <a:solidFill>
                  <a:schemeClr val="accent2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Ghost extends Sprite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File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Sprite.java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should go in folder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/model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7720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package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all classes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err="1" smtClean="0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must import the model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7665617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class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one 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pacman.model.Sprite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Importing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single classes has high precedence: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a same-named class in the current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dir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will override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it will not</a:t>
            </a:r>
          </a:p>
        </p:txBody>
      </p:sp>
    </p:spTree>
    <p:extLst>
      <p:ext uri="{BB962C8B-B14F-4D97-AF65-F5344CB8AC3E}">
        <p14:creationId xmlns:p14="http://schemas.microsoft.com/office/powerpoint/2010/main" val="40218958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Static import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</a:t>
            </a:r>
            <a:endParaRPr lang="en-US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java.lang.Math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double angle = sin(PI / 2) +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ln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(E * 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Static import allows you to refer to the members of another class without writing that class's name.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Should be used rarely and only with classes whose contents are entirely static "utility" code.</a:t>
            </a:r>
          </a:p>
        </p:txBody>
      </p:sp>
    </p:spTree>
    <p:extLst>
      <p:ext uri="{BB962C8B-B14F-4D97-AF65-F5344CB8AC3E}">
        <p14:creationId xmlns:p14="http://schemas.microsoft.com/office/powerpoint/2010/main" val="394213288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Referring to packages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className</a:t>
            </a:r>
            <a:endParaRPr lang="en-US" b="1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console =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   new 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java.lang.System.in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use a type from any package without importing it if you write its full name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.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Sometimes this is useful to disambiguate similar names.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java.awt.List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java.util.List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Or, explicitly import one of the classes.</a:t>
            </a:r>
          </a:p>
        </p:txBody>
      </p:sp>
    </p:spTree>
    <p:extLst>
      <p:ext uri="{BB962C8B-B14F-4D97-AF65-F5344CB8AC3E}">
        <p14:creationId xmlns:p14="http://schemas.microsoft.com/office/powerpoint/2010/main" val="27166804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default package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Compilation units (files) that do not declare a package are put into a default, unnamed,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Classes in the default package: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imported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used by classes in other packages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Many editors discourage the use of the default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java.lang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is implicitly imported in all programs by default.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java.lang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2309153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Package access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Java provides the following access modifiers: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public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all other classes.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private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only to the current class (and any nested types).</a:t>
            </a:r>
            <a:endParaRPr lang="en-US" sz="800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protected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the current class, any of its subclasses, and any other types within the same package.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default (package): Visible to the current class and any other types within the same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To give a member default scope, do not write a modifier: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800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package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class Sprite {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points; 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String name;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10819214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 exercise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Add packages to the Rock-Paper-Scissors game.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Create a package for core "model" data.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Create a package for graphical "view" classes</a:t>
            </a:r>
            <a:r>
              <a:rPr lang="en-US" dirty="0" smtClean="0">
                <a:solidFill>
                  <a:srgbClr val="404040"/>
                </a:solidFill>
                <a:latin typeface="Calibri" charset="0"/>
              </a:rPr>
              <a:t>.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Any general utility code can go into a default package or into another named utility (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util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) package.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Add appropriate package and import statements so that the types can use each other properly.</a:t>
            </a:r>
          </a:p>
        </p:txBody>
      </p:sp>
    </p:spTree>
    <p:extLst>
      <p:ext uri="{BB962C8B-B14F-4D97-AF65-F5344CB8AC3E}">
        <p14:creationId xmlns:p14="http://schemas.microsoft.com/office/powerpoint/2010/main" val="316132935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262626"/>
                </a:solidFill>
                <a:latin typeface="Calibri" charset="0"/>
              </a:rPr>
              <a:t>JAR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: </a:t>
            </a:r>
            <a:r>
              <a:rPr lang="en-US" sz="2800" b="1" dirty="0" smtClean="0">
                <a:solidFill>
                  <a:srgbClr val="262626"/>
                </a:solidFill>
                <a:latin typeface="Calibri" charset="0"/>
              </a:rPr>
              <a:t>J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ava </a:t>
            </a:r>
            <a:r>
              <a:rPr lang="en-US" sz="2800" b="1" dirty="0" err="1" smtClean="0">
                <a:solidFill>
                  <a:srgbClr val="262626"/>
                </a:solidFill>
                <a:latin typeface="Calibri" charset="0"/>
              </a:rPr>
              <a:t>AR</a:t>
            </a:r>
            <a:r>
              <a:rPr lang="en-US" sz="2800" dirty="0" err="1" smtClean="0">
                <a:solidFill>
                  <a:srgbClr val="262626"/>
                </a:solidFill>
                <a:latin typeface="Calibri" charset="0"/>
              </a:rPr>
              <a:t>chive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.  A group of Java classes and supporting files combined into a single file compressed with ZIP format, and given .JAR extension.</a:t>
            </a:r>
            <a:endParaRPr lang="en-US" sz="28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Advantages of JAR files:</a:t>
            </a:r>
          </a:p>
          <a:p>
            <a:pPr lvl="1"/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compressed; quicker download</a:t>
            </a:r>
          </a:p>
          <a:p>
            <a:pPr lvl="1"/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just one file; less mess</a:t>
            </a:r>
          </a:p>
          <a:p>
            <a:pPr lvl="1"/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can be executable</a:t>
            </a:r>
          </a:p>
          <a:p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The closest you can get to having a .exe</a:t>
            </a:r>
            <a:br>
              <a:rPr lang="en-US" sz="2800" dirty="0" smtClean="0">
                <a:solidFill>
                  <a:srgbClr val="262626"/>
                </a:solidFill>
                <a:latin typeface="Calibri" charset="0"/>
              </a:rPr>
            </a:b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file for your Java application.</a:t>
            </a:r>
            <a:endParaRPr lang="en-US" sz="2800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JAR </a:t>
            </a:r>
            <a:r>
              <a:rPr lang="en-US" dirty="0" smtClean="0">
                <a:latin typeface="Lucida Sans" charset="0"/>
              </a:rPr>
              <a:t>Files</a:t>
            </a:r>
            <a:endParaRPr lang="en-US" dirty="0"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5482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Course’s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concepts, OOP implementation with Java.</a:t>
            </a:r>
          </a:p>
          <a:p>
            <a:r>
              <a:rPr lang="en-US" dirty="0"/>
              <a:t>Design patterns introduction, Sample design patterns implementation.</a:t>
            </a:r>
          </a:p>
          <a:p>
            <a:r>
              <a:rPr lang="en-US" dirty="0" smtClean="0"/>
              <a:t>Tools </a:t>
            </a:r>
            <a:r>
              <a:rPr lang="en-US" dirty="0"/>
              <a:t>&amp; Libraries </a:t>
            </a:r>
          </a:p>
          <a:p>
            <a:r>
              <a:rPr lang="en-US" dirty="0" smtClean="0"/>
              <a:t>Clean </a:t>
            </a:r>
            <a:r>
              <a:rPr lang="en-US" dirty="0"/>
              <a:t>code introduction</a:t>
            </a:r>
          </a:p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Creating a JAR archive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from the command line: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i="1" dirty="0" err="1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files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MyProgram.jar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*.class *.gif *.jpg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sz="24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 IDEs (e.g. Eclipse) can create JARs automatically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File → Export... → JAR file</a:t>
            </a:r>
          </a:p>
        </p:txBody>
      </p:sp>
      <p:pic>
        <p:nvPicPr>
          <p:cNvPr id="548868" name="Picture 4" descr="eclipse-j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5"/>
          <a:stretch>
            <a:fillRect/>
          </a:stretch>
        </p:blipFill>
        <p:spPr bwMode="auto">
          <a:xfrm>
            <a:off x="1587500" y="4745038"/>
            <a:ext cx="2819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869" name="Picture 5" descr="eclipse-ja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4973638"/>
            <a:ext cx="2963863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0360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Running a JAR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2372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Running a JAR from the command line: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java -jar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.jar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Most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OSes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can run JARs directly by double-clicking them:</a:t>
            </a:r>
          </a:p>
        </p:txBody>
      </p:sp>
      <p:pic>
        <p:nvPicPr>
          <p:cNvPr id="549892" name="Picture 4" descr="run-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733800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2356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Making a runnable JAR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r>
              <a:rPr lang="en-US" b="1" dirty="0">
                <a:solidFill>
                  <a:srgbClr val="262626"/>
                </a:solidFill>
                <a:latin typeface="Calibri" charset="0"/>
              </a:rPr>
              <a:t>manifest file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 Used to create a JAR runnable as a program.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</a:t>
            </a:r>
            <a:r>
              <a:rPr lang="en-US" b="1" dirty="0" err="1">
                <a:solidFill>
                  <a:srgbClr val="404040"/>
                </a:solidFill>
                <a:latin typeface="Courier New" charset="0"/>
              </a:rPr>
              <a:t>m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manifestFile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MyAppletJar.jar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404040"/>
                </a:solidFill>
                <a:latin typeface="Courier New" charset="0"/>
              </a:rPr>
            </a:b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 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mypackage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/*.class *.gif</a:t>
            </a:r>
          </a:p>
          <a:p>
            <a:pPr lvl="1">
              <a:buFont typeface="Wingdings" charset="0"/>
              <a:buNone/>
            </a:pPr>
            <a:endParaRPr lang="en-US" i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r>
              <a:rPr lang="en-US" sz="2400" i="1" dirty="0">
                <a:solidFill>
                  <a:srgbClr val="404040"/>
                </a:solidFill>
                <a:latin typeface="Calibri" charset="0"/>
              </a:rPr>
              <a:t>Contents of MANIFEST file: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404040"/>
                </a:solidFill>
                <a:latin typeface="Courier New" charset="0"/>
              </a:rPr>
              <a:t>Main-Class: </a:t>
            </a:r>
            <a:r>
              <a:rPr lang="en-US" sz="2400" b="1" dirty="0" err="1">
                <a:solidFill>
                  <a:srgbClr val="404040"/>
                </a:solidFill>
                <a:latin typeface="Calibri" charset="0"/>
              </a:rPr>
              <a:t>MainClassName</a:t>
            </a: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Eclipse will automatically generate and insert a proper manifest file into your JAR if you specify the main-class to use.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550917" name="Rectangle 5"/>
          <p:cNvSpPr>
            <a:spLocks noChangeArrowheads="1"/>
          </p:cNvSpPr>
          <p:nvPr/>
        </p:nvSpPr>
        <p:spPr bwMode="auto">
          <a:xfrm>
            <a:off x="533400" y="3134143"/>
            <a:ext cx="4648200" cy="1020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720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Resources inside a JAR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embed external resources inside your JAR: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images (GIF, JPG, PNG,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audio files (WAV, MP3)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input data files (TXT, DAT,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But code for opening files will look outside your JAR, not inside it.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new File("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")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 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</p:txBody>
      </p:sp>
    </p:spTree>
    <p:extLst>
      <p:ext uri="{BB962C8B-B14F-4D97-AF65-F5344CB8AC3E}">
        <p14:creationId xmlns:p14="http://schemas.microsoft.com/office/powerpoint/2010/main" val="292572950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Accessing JAR resources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2885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Every class has an associated .class object with these methods: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URL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filename)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InputStream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getResourceAsStream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name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)</a:t>
            </a:r>
            <a:endParaRPr lang="en-US" sz="2000" dirty="0">
              <a:solidFill>
                <a:srgbClr val="404040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If a class named 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wants to load resources from within a JAR, its code to do so should be the following: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Example.class.getResourceAsStream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images/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</a:p>
          <a:p>
            <a:pPr lvl="1"/>
            <a:endParaRPr lang="en-US" sz="1800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(Some classes like Scanner read from streams; some like Toolkit read from URLs.)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NOTE the very important leading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character; without it, you will get a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null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30190128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Read Chapter 1-2 OOP Book</a:t>
            </a:r>
          </a:p>
          <a:p>
            <a:pPr lvl="0"/>
            <a:r>
              <a:rPr lang="en-US" dirty="0" smtClean="0"/>
              <a:t>Install Java, JDK, IDE</a:t>
            </a:r>
          </a:p>
          <a:p>
            <a:r>
              <a:rPr lang="vi-VN" dirty="0">
                <a:hlinkClick r:id="rId2"/>
              </a:rPr>
              <a:t>http://programmingbydoing.com</a:t>
            </a:r>
            <a:r>
              <a:rPr lang="vi-VN" dirty="0" smtClean="0">
                <a:hlinkClick r:id="rId2"/>
              </a:rPr>
              <a:t>/</a:t>
            </a:r>
            <a:r>
              <a:rPr lang="vi-VN" dirty="0" smtClean="0"/>
              <a:t> 1-74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Be present at the course is </a:t>
            </a:r>
            <a:r>
              <a:rPr lang="en-GB" b="1" dirty="0"/>
              <a:t>only 10 %</a:t>
            </a:r>
            <a:r>
              <a:rPr lang="en-GB" dirty="0"/>
              <a:t> of the learning path</a:t>
            </a:r>
            <a:endParaRPr lang="en-US" b="1" dirty="0"/>
          </a:p>
          <a:p>
            <a:pPr lvl="0"/>
            <a:r>
              <a:rPr lang="en-GB" dirty="0"/>
              <a:t>The remaining 90 % consists in </a:t>
            </a:r>
            <a:r>
              <a:rPr lang="en-GB" b="1" dirty="0"/>
              <a:t>studying at home</a:t>
            </a:r>
            <a:r>
              <a:rPr lang="en-GB" dirty="0"/>
              <a:t>, </a:t>
            </a:r>
            <a:r>
              <a:rPr lang="en-GB" b="1" dirty="0"/>
              <a:t>doing assignments, final project result and presentations.</a:t>
            </a:r>
            <a:endParaRPr lang="en-US" b="1" dirty="0"/>
          </a:p>
          <a:p>
            <a:pPr lvl="0"/>
            <a:r>
              <a:rPr lang="en-GB" dirty="0"/>
              <a:t>2 assignments account for 40% of total score, final project accounts for 50% of total score</a:t>
            </a:r>
            <a:r>
              <a:rPr lang="en-GB" dirty="0" smtClean="0"/>
              <a:t>.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7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3186"/>
              </p:ext>
            </p:extLst>
          </p:nvPr>
        </p:nvGraphicFramePr>
        <p:xfrm>
          <a:off x="457200" y="1231979"/>
          <a:ext cx="82296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82"/>
                <a:gridCol w="6196818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Topic</a:t>
                      </a:r>
                      <a:endParaRPr lang="en-US" sz="2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Reference</a:t>
                      </a:r>
                      <a:endParaRPr lang="en-US" sz="2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</a:tr>
              <a:tr h="1054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 &amp; Coding	 &amp; Test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Java: A Beginner's Guide, Sixth Edition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Clean Code: A Handbook of Agile Software Craftsmanship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http://programmingbydoing.com/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JUnit Recipes - Practical Methods for Programmer Testing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</a:tr>
              <a:tr h="593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Object-Oriented Analysis and Design with Applications - 3rd Edition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http://www.oodesign.com/</a:t>
                      </a:r>
                    </a:p>
                  </a:txBody>
                  <a:tcPr marL="34290" marR="34925" marT="34925" marB="34925"/>
                </a:tc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u="sng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2"/>
                        </a:rPr>
                        <a:t>https://sourcemaking.com/design_patterns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Head first Design Patterns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Patterns: Elements of Reusable Object-Oriented Software</a:t>
                      </a: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30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775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Prerequisites:  Basic </a:t>
            </a:r>
            <a:r>
              <a:rPr lang="en-US" dirty="0"/>
              <a:t>Web </a:t>
            </a:r>
            <a:r>
              <a:rPr lang="en-US" dirty="0" smtClean="0"/>
              <a:t>development.</a:t>
            </a:r>
          </a:p>
          <a:p>
            <a:pPr lvl="0"/>
            <a:r>
              <a:rPr lang="en-US" dirty="0" smtClean="0"/>
              <a:t>Survey: /courses/</a:t>
            </a:r>
            <a:r>
              <a:rPr lang="en-US" dirty="0" err="1" smtClean="0"/>
              <a:t>oopjava</a:t>
            </a:r>
            <a:endParaRPr lang="en-US" dirty="0" smtClean="0"/>
          </a:p>
          <a:p>
            <a:pPr lvl="1"/>
            <a:r>
              <a:rPr lang="en-US" dirty="0" smtClean="0"/>
              <a:t>Current background: knowledge &amp; skills.</a:t>
            </a:r>
          </a:p>
          <a:p>
            <a:pPr lvl="1"/>
            <a:r>
              <a:rPr lang="en-US" dirty="0" smtClean="0"/>
              <a:t>Communication channels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0"/>
            <a:r>
              <a:rPr lang="en-US" dirty="0" smtClean="0"/>
              <a:t>Quick questions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Programming experience</a:t>
            </a:r>
          </a:p>
          <a:p>
            <a:pPr lvl="1"/>
            <a:r>
              <a:rPr lang="en-US" dirty="0" smtClean="0"/>
              <a:t>OOP Experience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7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topic: Java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Language, JVM, JDK </a:t>
            </a:r>
          </a:p>
          <a:p>
            <a:pPr lvl="0"/>
            <a:r>
              <a:rPr lang="en-US" dirty="0" smtClean="0"/>
              <a:t>Package</a:t>
            </a:r>
          </a:p>
          <a:p>
            <a:r>
              <a:rPr lang="en-US" dirty="0" err="1" smtClean="0"/>
              <a:t>Classpath</a:t>
            </a:r>
            <a:endParaRPr lang="en-US" dirty="0" smtClean="0"/>
          </a:p>
          <a:p>
            <a:pPr lvl="0"/>
            <a:r>
              <a:rPr lang="en-US" dirty="0"/>
              <a:t>Compiler and </a:t>
            </a:r>
            <a:r>
              <a:rPr lang="en-US" dirty="0" smtClean="0"/>
              <a:t>Runner</a:t>
            </a:r>
          </a:p>
          <a:p>
            <a:r>
              <a:rPr lang="en-US" dirty="0"/>
              <a:t>Build tools </a:t>
            </a:r>
            <a:endParaRPr lang="en-US" dirty="0" smtClean="0"/>
          </a:p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</a:t>
            </a:r>
            <a:endParaRPr lang="en-GB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Originally </a:t>
            </a:r>
            <a:r>
              <a:rPr lang="en-US" sz="2000" dirty="0"/>
              <a:t>developed by Sun Microsystems which was initiated by James Gosling and released in </a:t>
            </a:r>
            <a:r>
              <a:rPr lang="en-US" sz="2000" dirty="0" smtClean="0"/>
              <a:t>1995.</a:t>
            </a:r>
            <a:endParaRPr lang="en-US" sz="2000" dirty="0"/>
          </a:p>
          <a:p>
            <a:r>
              <a:rPr lang="en-US" sz="2000" b="1" dirty="0" smtClean="0"/>
              <a:t>Latest stable version</a:t>
            </a:r>
            <a:r>
              <a:rPr lang="en-US" sz="2000" dirty="0" smtClean="0"/>
              <a:t>: Java 8.</a:t>
            </a:r>
            <a:endParaRPr lang="en-US" sz="2000" dirty="0"/>
          </a:p>
          <a:p>
            <a:r>
              <a:rPr lang="en-US" sz="2000" b="1" dirty="0"/>
              <a:t>Object Oriented</a:t>
            </a:r>
            <a:r>
              <a:rPr lang="en-US" sz="2000" dirty="0"/>
              <a:t> − In Java, everything is an Object. Java can be easily extended since it is based on the Object model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Simple</a:t>
            </a:r>
            <a:r>
              <a:rPr lang="en-US" sz="2000" dirty="0" smtClean="0"/>
              <a:t> − Java is designed to be easy to learn. If you understand the basic concept of OOP Java, it would be easy to master.</a:t>
            </a:r>
          </a:p>
          <a:p>
            <a:r>
              <a:rPr lang="en-US" sz="2000" b="1" dirty="0"/>
              <a:t>Platform Independent</a:t>
            </a:r>
            <a:r>
              <a:rPr lang="en-US" sz="2000" dirty="0" smtClean="0"/>
              <a:t>. </a:t>
            </a:r>
            <a:endParaRPr lang="en-US" sz="2000" dirty="0"/>
          </a:p>
          <a:p>
            <a:r>
              <a:rPr lang="en-US" sz="2000" b="1" dirty="0" smtClean="0"/>
              <a:t>Multithreaded</a:t>
            </a:r>
          </a:p>
          <a:p>
            <a:r>
              <a:rPr lang="en-US" sz="2000" b="1" dirty="0" smtClean="0"/>
              <a:t>Interpreted</a:t>
            </a:r>
          </a:p>
          <a:p>
            <a:r>
              <a:rPr lang="en-US" sz="2000" dirty="0" smtClean="0"/>
              <a:t>And more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Java packages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package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A collection of related classes.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Can also "contain" sub-packages.</a:t>
            </a:r>
          </a:p>
          <a:p>
            <a:pPr lvl="1"/>
            <a:r>
              <a:rPr lang="en-US" i="1">
                <a:solidFill>
                  <a:srgbClr val="404040"/>
                </a:solidFill>
                <a:latin typeface="Calibri" charset="0"/>
              </a:rPr>
              <a:t>Sub-packages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can have similar names,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but are not actually contained inside.</a:t>
            </a:r>
          </a:p>
          <a:p>
            <a:pPr lvl="2"/>
            <a:r>
              <a:rPr lang="en-US">
                <a:latin typeface="Courier New" charset="0"/>
              </a:rPr>
              <a:t>java.awt</a:t>
            </a:r>
            <a:r>
              <a:rPr lang="en-US">
                <a:latin typeface="Calibri" charset="0"/>
              </a:rPr>
              <a:t> does not contain </a:t>
            </a:r>
            <a:r>
              <a:rPr lang="en-US">
                <a:latin typeface="Courier New" charset="0"/>
              </a:rPr>
              <a:t>java.awt.event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Uses of Java packages: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group related classes together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as a </a:t>
            </a:r>
            <a:r>
              <a:rPr lang="en-US" i="1">
                <a:solidFill>
                  <a:srgbClr val="404040"/>
                </a:solidFill>
                <a:latin typeface="Calibri" charset="0"/>
              </a:rPr>
              <a:t>namespace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to avoid name collisions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provide a layer of access / protection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keep pieces of a project down to a manageable size</a:t>
            </a:r>
          </a:p>
        </p:txBody>
      </p:sp>
      <p:pic>
        <p:nvPicPr>
          <p:cNvPr id="530436" name="Picture 4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646" r="2339" b="49979"/>
          <a:stretch>
            <a:fillRect/>
          </a:stretch>
        </p:blipFill>
        <p:spPr bwMode="auto">
          <a:xfrm>
            <a:off x="6705600" y="1573213"/>
            <a:ext cx="2133600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427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Packages and directories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package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directory (folder)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class	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file</a:t>
            </a: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A class named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in package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a.b.c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should reside in this file: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ourier New" charset="0"/>
              </a:rPr>
              <a:t>   a/b/c/D.class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(relative to the root of your project)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The "root" directory of the package hierarchy is determined by your </a:t>
            </a:r>
            <a:r>
              <a:rPr lang="en-US" i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or the directory from which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java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was run.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33508" name="Picture 4" descr="pack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114800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131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2171</TotalTime>
  <Words>1176</Words>
  <Application>Microsoft Macintosh PowerPoint</Application>
  <PresentationFormat>On-screen Show (4:3)</PresentationFormat>
  <Paragraphs>258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SE10 slides</vt:lpstr>
      <vt:lpstr>Object-Oriented Programming with Java</vt:lpstr>
      <vt:lpstr>Course’s Content</vt:lpstr>
      <vt:lpstr>Evaluation</vt:lpstr>
      <vt:lpstr>References</vt:lpstr>
      <vt:lpstr>Before we start</vt:lpstr>
      <vt:lpstr>Today’s topic: Java Overview</vt:lpstr>
      <vt:lpstr>Language</vt:lpstr>
      <vt:lpstr>Java packages</vt:lpstr>
      <vt:lpstr>Packages and directories</vt:lpstr>
      <vt:lpstr>Classpath</vt:lpstr>
      <vt:lpstr>A package declaration</vt:lpstr>
      <vt:lpstr>Importing a package</vt:lpstr>
      <vt:lpstr>Importing a class</vt:lpstr>
      <vt:lpstr>Static import</vt:lpstr>
      <vt:lpstr>Referring to packages</vt:lpstr>
      <vt:lpstr>The default package</vt:lpstr>
      <vt:lpstr>Package access</vt:lpstr>
      <vt:lpstr>Package exercise</vt:lpstr>
      <vt:lpstr>JAR Files</vt:lpstr>
      <vt:lpstr>Creating a JAR archive</vt:lpstr>
      <vt:lpstr>Running a JAR</vt:lpstr>
      <vt:lpstr>Making a runnable JAR</vt:lpstr>
      <vt:lpstr>Resources inside a JAR</vt:lpstr>
      <vt:lpstr>Accessing JAR resources</vt:lpstr>
      <vt:lpstr>Homework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Quang Minh Than</cp:lastModifiedBy>
  <cp:revision>96</cp:revision>
  <dcterms:created xsi:type="dcterms:W3CDTF">2009-12-29T10:39:27Z</dcterms:created>
  <dcterms:modified xsi:type="dcterms:W3CDTF">2017-08-24T23:27:00Z</dcterms:modified>
</cp:coreProperties>
</file>