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6" r:id="rId1"/>
  </p:sldMasterIdLst>
  <p:notesMasterIdLst>
    <p:notesMasterId r:id="rId30"/>
  </p:notesMasterIdLst>
  <p:handoutMasterIdLst>
    <p:handoutMasterId r:id="rId31"/>
  </p:handoutMasterIdLst>
  <p:sldIdLst>
    <p:sldId id="256" r:id="rId2"/>
    <p:sldId id="343" r:id="rId3"/>
    <p:sldId id="365" r:id="rId4"/>
    <p:sldId id="393" r:id="rId5"/>
    <p:sldId id="394" r:id="rId6"/>
    <p:sldId id="395" r:id="rId7"/>
    <p:sldId id="396" r:id="rId8"/>
    <p:sldId id="398" r:id="rId9"/>
    <p:sldId id="400" r:id="rId10"/>
    <p:sldId id="397" r:id="rId11"/>
    <p:sldId id="401" r:id="rId12"/>
    <p:sldId id="399" r:id="rId13"/>
    <p:sldId id="403" r:id="rId14"/>
    <p:sldId id="402" r:id="rId15"/>
    <p:sldId id="404" r:id="rId16"/>
    <p:sldId id="392" r:id="rId17"/>
    <p:sldId id="406" r:id="rId18"/>
    <p:sldId id="407" r:id="rId19"/>
    <p:sldId id="408" r:id="rId20"/>
    <p:sldId id="409" r:id="rId21"/>
    <p:sldId id="410" r:id="rId22"/>
    <p:sldId id="411" r:id="rId23"/>
    <p:sldId id="412" r:id="rId24"/>
    <p:sldId id="413" r:id="rId25"/>
    <p:sldId id="414" r:id="rId26"/>
    <p:sldId id="415" r:id="rId27"/>
    <p:sldId id="416" r:id="rId28"/>
    <p:sldId id="417" r:id="rId29"/>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424D"/>
    <a:srgbClr val="5B86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47"/>
    <p:restoredTop sz="88542"/>
  </p:normalViewPr>
  <p:slideViewPr>
    <p:cSldViewPr snapToGrid="0" snapToObjects="1">
      <p:cViewPr>
        <p:scale>
          <a:sx n="75" d="100"/>
          <a:sy n="75" d="100"/>
        </p:scale>
        <p:origin x="1920" y="312"/>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4720"/>
    </p:cViewPr>
  </p:sorter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handoutMaster" Target="handoutMasters/handoutMaster1.xml"/><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44B6B1-5441-9644-AE1C-BB7EA5DBA264}" type="datetimeFigureOut">
              <a:rPr lang="en-US" smtClean="0"/>
              <a:pPr/>
              <a:t>10/14/17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300CC7-81E2-B842-8904-673E09748720}" type="slidenum">
              <a:rPr lang="en-US" smtClean="0"/>
              <a:pPr/>
              <a:t>‹#›</a:t>
            </a:fld>
            <a:endParaRPr lang="en-US"/>
          </a:p>
        </p:txBody>
      </p:sp>
    </p:spTree>
    <p:extLst>
      <p:ext uri="{BB962C8B-B14F-4D97-AF65-F5344CB8AC3E}">
        <p14:creationId xmlns:p14="http://schemas.microsoft.com/office/powerpoint/2010/main" val="2861766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878819-472C-A14B-95BF-39C94BA106B2}" type="datetimeFigureOut">
              <a:rPr lang="en-US" smtClean="0"/>
              <a:pPr/>
              <a:t>10/14/17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4F38C2-4548-F541-8261-4C1D96E7A166}" type="slidenum">
              <a:rPr lang="en-US" smtClean="0"/>
              <a:pPr/>
              <a:t>‹#›</a:t>
            </a:fld>
            <a:endParaRPr lang="en-US"/>
          </a:p>
        </p:txBody>
      </p:sp>
    </p:spTree>
    <p:extLst>
      <p:ext uri="{BB962C8B-B14F-4D97-AF65-F5344CB8AC3E}">
        <p14:creationId xmlns:p14="http://schemas.microsoft.com/office/powerpoint/2010/main" val="32245871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24</a:t>
            </a:fld>
            <a:endParaRPr lang="en-US"/>
          </a:p>
        </p:txBody>
      </p:sp>
    </p:spTree>
    <p:extLst>
      <p:ext uri="{BB962C8B-B14F-4D97-AF65-F5344CB8AC3E}">
        <p14:creationId xmlns:p14="http://schemas.microsoft.com/office/powerpoint/2010/main" val="18225273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7" name="Footer Placeholder 6"/>
          <p:cNvSpPr>
            <a:spLocks noGrp="1"/>
          </p:cNvSpPr>
          <p:nvPr>
            <p:ph type="ftr" sz="quarter" idx="10"/>
          </p:nvPr>
        </p:nvSpPr>
        <p:spPr/>
        <p:txBody>
          <a:bodyPr/>
          <a:lstStyle/>
          <a:p>
            <a:r>
              <a:rPr lang="en-US" dirty="0" smtClean="0"/>
              <a:t>Lecture 1: Course Introduction</a:t>
            </a:r>
            <a:endParaRPr lang="en-US" dirty="0"/>
          </a:p>
        </p:txBody>
      </p:sp>
      <p:sp>
        <p:nvSpPr>
          <p:cNvPr id="8" name="Date Placeholder 7"/>
          <p:cNvSpPr>
            <a:spLocks noGrp="1"/>
          </p:cNvSpPr>
          <p:nvPr>
            <p:ph type="dt" sz="half" idx="11"/>
          </p:nvPr>
        </p:nvSpPr>
        <p:spPr/>
        <p:txBody>
          <a:bodyPr/>
          <a:lstStyle/>
          <a:p>
            <a:r>
              <a:rPr lang="en-GB" dirty="0" smtClean="0"/>
              <a:t>23/08/2017</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dirty="0" smtClean="0"/>
              <a:t>23/08/2017</a:t>
            </a:r>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smtClean="0"/>
              <a:t>Lecture 1: Course Introduction</a:t>
            </a:r>
            <a:endParaRPr lang="en-US" dirty="0"/>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2970207B-D522-9843-9370-2EDD2ED326F5}"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dirty="0" smtClean="0"/>
              <a:t>23/08/2017</a:t>
            </a:r>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smtClean="0"/>
              <a:t>Lecture 1: Course Introduction</a:t>
            </a:r>
            <a:endParaRPr lang="en-US" dirty="0"/>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r>
              <a:rPr lang="en-GB" smtClean="0"/>
              <a:t>Presentation title - </a:t>
            </a:r>
            <a:fld id="{DA4E4A1D-F72B-1945-8E69-DB5636470060}" type="slidenum">
              <a:rPr lang="en-GB" smtClean="0"/>
              <a:pPr>
                <a:defRPr/>
              </a:pPr>
              <a:t>‹#›</a:t>
            </a:fld>
            <a:endParaRPr lang="en-GB"/>
          </a:p>
        </p:txBody>
      </p:sp>
    </p:spTree>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8" name="Date Placeholder 7"/>
          <p:cNvSpPr>
            <a:spLocks noGrp="1"/>
          </p:cNvSpPr>
          <p:nvPr>
            <p:ph type="dt" sz="half" idx="11"/>
          </p:nvPr>
        </p:nvSpPr>
        <p:spPr/>
        <p:txBody>
          <a:bodyPr/>
          <a:lstStyle/>
          <a:p>
            <a:r>
              <a:rPr lang="en-US" dirty="0" smtClean="0"/>
              <a:t>04</a:t>
            </a:r>
            <a:r>
              <a:rPr lang="mr-IN" dirty="0" smtClean="0"/>
              <a:t>/</a:t>
            </a:r>
            <a:r>
              <a:rPr lang="en-US" dirty="0" smtClean="0"/>
              <a:t>10</a:t>
            </a:r>
            <a:r>
              <a:rPr lang="mr-IN" dirty="0" smtClean="0"/>
              <a:t>/2017</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mr-IN" dirty="0" smtClean="0"/>
              <a:t>23/08/2017</a:t>
            </a:r>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smtClean="0"/>
              <a:t>Lecture 1: Course Introduction</a:t>
            </a:r>
            <a:endParaRPr lang="en-US" dirty="0"/>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2AF2747F-ECC4-BB44-B379-DEBCDE6D0557}"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mr-IN" dirty="0" smtClean="0"/>
              <a:t>23/08/2017</a:t>
            </a:r>
            <a:endParaRPr lang="en-US" dirty="0"/>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smtClean="0"/>
              <a:t>Lecture 1: Course Introduction</a:t>
            </a:r>
            <a:endParaRPr lang="en-US" dirty="0"/>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FE6C1ACB-37F4-2E4E-A02F-3AD2C3500E5B}"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mr-IN" dirty="0" smtClean="0"/>
              <a:t>23/08/2017</a:t>
            </a:r>
            <a:endParaRPr lang="en-US" dirty="0"/>
          </a:p>
        </p:txBody>
      </p:sp>
      <p:sp>
        <p:nvSpPr>
          <p:cNvPr id="8"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smtClean="0"/>
              <a:t>Lecture 1: Course Introduction</a:t>
            </a:r>
            <a:endParaRPr lang="en-US" dirty="0"/>
          </a:p>
        </p:txBody>
      </p:sp>
      <p:sp>
        <p:nvSpPr>
          <p:cNvPr id="9"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DABC9741-E27D-6644-A29C-7357B3CA2856}"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dirty="0" smtClean="0"/>
              <a:t>23/08/2017</a:t>
            </a:r>
            <a:endParaRPr lang="en-US" dirty="0" smtClean="0"/>
          </a:p>
        </p:txBody>
      </p:sp>
      <p:sp>
        <p:nvSpPr>
          <p:cNvPr id="4"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smtClean="0"/>
              <a:t>Lecture 1: Course Introduction</a:t>
            </a:r>
            <a:endParaRPr lang="en-US" dirty="0"/>
          </a:p>
        </p:txBody>
      </p:sp>
      <p:sp>
        <p:nvSpPr>
          <p:cNvPr id="5"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F1A6FC00-01EB-8C4B-8EBA-327D665853CA}"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dirty="0" smtClean="0"/>
              <a:t>23/08/2017</a:t>
            </a:r>
            <a:endParaRPr lang="en-US" dirty="0"/>
          </a:p>
        </p:txBody>
      </p:sp>
      <p:sp>
        <p:nvSpPr>
          <p:cNvPr id="3"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smtClean="0"/>
              <a:t>Lecture 1: Course Introduction</a:t>
            </a:r>
            <a:endParaRPr lang="en-US" dirty="0"/>
          </a:p>
        </p:txBody>
      </p:sp>
      <p:sp>
        <p:nvSpPr>
          <p:cNvPr id="4"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72C4B30A-E151-554F-9F57-FEC60EAD6DEE}"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dirty="0" smtClean="0"/>
              <a:t>23/08/2017</a:t>
            </a:r>
            <a:endParaRPr lang="en-US" dirty="0"/>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smtClean="0"/>
              <a:t>Lecture 1: Course Introduction</a:t>
            </a:r>
            <a:endParaRPr lang="en-US" dirty="0"/>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9FF5AC9E-F104-7046-909E-B47A8243FECD}"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dirty="0" smtClean="0"/>
              <a:t>23/08/2017</a:t>
            </a:r>
            <a:endParaRPr lang="en-US" dirty="0"/>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smtClean="0"/>
              <a:t>Lecture 1: Course Introduction</a:t>
            </a:r>
            <a:endParaRPr lang="en-US" dirty="0"/>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449DDB79-4A56-9B43-9E32-8AACDB1BCC49}"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
        <p:nvSpPr>
          <p:cNvPr id="8" name="Footer Placeholder 7"/>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Lecture 1: Course Introduction</a:t>
            </a:r>
            <a:endParaRPr lang="en-US" dirty="0"/>
          </a:p>
        </p:txBody>
      </p:sp>
      <p:sp>
        <p:nvSpPr>
          <p:cNvPr id="12" name="Date Placeholder 11"/>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dirty="0" smtClean="0"/>
              <a:t>23/08/2017</a:t>
            </a:r>
            <a:endParaRPr lang="en-US" dirty="0"/>
          </a:p>
        </p:txBody>
      </p:sp>
      <p:sp>
        <p:nvSpPr>
          <p:cNvPr id="14" name="Slide Number Placeholder 13"/>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CD492-2BC6-F348-9965-EC1D86DF57A8}"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ransition spd="med">
    <p:wipe dir="r"/>
  </p:transition>
  <p:timing>
    <p:tnLst>
      <p:par>
        <p:cT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a:xfrm>
            <a:off x="379368" y="2130425"/>
            <a:ext cx="8307432" cy="1470025"/>
          </a:xfrm>
        </p:spPr>
        <p:txBody>
          <a:bodyPr/>
          <a:lstStyle/>
          <a:p>
            <a:pPr eaLnBrk="1" hangingPunct="1"/>
            <a:r>
              <a:rPr lang="en-US" dirty="0" smtClean="0"/>
              <a:t>Software Engineering and Human Computer Interaction</a:t>
            </a:r>
          </a:p>
        </p:txBody>
      </p:sp>
      <p:sp>
        <p:nvSpPr>
          <p:cNvPr id="3" name="Subtitle 2"/>
          <p:cNvSpPr>
            <a:spLocks noGrp="1"/>
          </p:cNvSpPr>
          <p:nvPr>
            <p:ph type="subTitle" idx="1"/>
          </p:nvPr>
        </p:nvSpPr>
        <p:spPr>
          <a:xfrm>
            <a:off x="1371600" y="3886200"/>
            <a:ext cx="6400800" cy="1936708"/>
          </a:xfrm>
        </p:spPr>
        <p:txBody>
          <a:bodyPr/>
          <a:lstStyle/>
          <a:p>
            <a:pPr algn="l" eaLnBrk="1" fontAlgn="auto" hangingPunct="1">
              <a:spcAft>
                <a:spcPts val="0"/>
              </a:spcAft>
              <a:buFont typeface="Arial"/>
              <a:buNone/>
              <a:defRPr/>
            </a:pPr>
            <a:r>
              <a:rPr lang="en-US" dirty="0" smtClean="0">
                <a:ea typeface="+mn-ea"/>
                <a:cs typeface="+mn-cs"/>
              </a:rPr>
              <a:t>Than Quang Minh</a:t>
            </a:r>
          </a:p>
          <a:p>
            <a:pPr algn="l" eaLnBrk="1" fontAlgn="auto" hangingPunct="1">
              <a:spcAft>
                <a:spcPts val="0"/>
              </a:spcAft>
              <a:buFont typeface="Arial"/>
              <a:buNone/>
              <a:defRPr/>
            </a:pPr>
            <a:r>
              <a:rPr lang="en-US" dirty="0" err="1" smtClean="0">
                <a:ea typeface="+mn-ea"/>
                <a:cs typeface="+mn-cs"/>
              </a:rPr>
              <a:t>thanqminh.com</a:t>
            </a:r>
            <a:endParaRPr lang="en-US" dirty="0" smtClean="0">
              <a:ea typeface="+mn-ea"/>
              <a:cs typeface="+mn-cs"/>
            </a:endParaRPr>
          </a:p>
          <a:p>
            <a:pPr algn="l" eaLnBrk="1" fontAlgn="auto" hangingPunct="1">
              <a:spcAft>
                <a:spcPts val="0"/>
              </a:spcAft>
              <a:buFont typeface="Arial"/>
              <a:buNone/>
              <a:defRPr/>
            </a:pPr>
            <a:r>
              <a:rPr lang="en-US" dirty="0" smtClean="0">
                <a:ea typeface="+mn-ea"/>
                <a:cs typeface="+mn-cs"/>
              </a:rPr>
              <a:t>Course URL: /courses/</a:t>
            </a:r>
            <a:r>
              <a:rPr lang="en-US" dirty="0" err="1" smtClean="0">
                <a:ea typeface="+mn-ea"/>
                <a:cs typeface="+mn-cs"/>
              </a:rPr>
              <a:t>sehci</a:t>
            </a:r>
            <a:endParaRPr lang="en-US" dirty="0" smtClean="0">
              <a:ea typeface="+mn-ea"/>
              <a:cs typeface="+mn-cs"/>
            </a:endParaRPr>
          </a:p>
        </p:txBody>
      </p:sp>
      <p:sp>
        <p:nvSpPr>
          <p:cNvPr id="2" name="Footer Placeholder 1"/>
          <p:cNvSpPr>
            <a:spLocks noGrp="1"/>
          </p:cNvSpPr>
          <p:nvPr>
            <p:ph type="ftr" sz="quarter" idx="10"/>
          </p:nvPr>
        </p:nvSpPr>
        <p:spPr/>
        <p:txBody>
          <a:bodyPr/>
          <a:lstStyle/>
          <a:p>
            <a:r>
              <a:rPr lang="en-US" dirty="0" smtClean="0"/>
              <a:t>Lecture 1: Course Introduction</a:t>
            </a:r>
            <a:endParaRPr lang="en-US" dirty="0"/>
          </a:p>
        </p:txBody>
      </p:sp>
      <p:sp>
        <p:nvSpPr>
          <p:cNvPr id="5" name="Slide Number Placeholder 4"/>
          <p:cNvSpPr>
            <a:spLocks noGrp="1"/>
          </p:cNvSpPr>
          <p:nvPr>
            <p:ph type="sldNum" sz="quarter" idx="12"/>
          </p:nvPr>
        </p:nvSpPr>
        <p:spPr/>
        <p:txBody>
          <a:bodyPr/>
          <a:lstStyle/>
          <a:p>
            <a:fld id="{1D5CD492-2BC6-F348-9965-EC1D86DF57A8}" type="slidenum">
              <a:rPr lang="en-US" smtClean="0"/>
              <a:t>1</a:t>
            </a:fld>
            <a:endParaRPr lang="en-US"/>
          </a:p>
        </p:txBody>
      </p:sp>
    </p:spTree>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294967295"/>
          </p:nvPr>
        </p:nvSpPr>
        <p:spPr>
          <a:xfrm>
            <a:off x="3124200" y="6356350"/>
            <a:ext cx="2895600" cy="365125"/>
          </a:xfrm>
        </p:spPr>
        <p:txBody>
          <a:bodyPr/>
          <a:lstStyle/>
          <a:p>
            <a:r>
              <a:rPr lang="en-US" dirty="0" smtClean="0"/>
              <a:t>Lecture 6: Usability testing</a:t>
            </a:r>
            <a:endParaRPr lang="en-US" dirty="0"/>
          </a:p>
        </p:txBody>
      </p:sp>
      <p:sp>
        <p:nvSpPr>
          <p:cNvPr id="5" name="Date Placeholder 4"/>
          <p:cNvSpPr>
            <a:spLocks noGrp="1"/>
          </p:cNvSpPr>
          <p:nvPr>
            <p:ph type="dt" sz="half" idx="11"/>
          </p:nvPr>
        </p:nvSpPr>
        <p:spPr/>
        <p:txBody>
          <a:bodyPr/>
          <a:lstStyle/>
          <a:p>
            <a:r>
              <a:rPr lang="en-US" dirty="0" smtClean="0"/>
              <a:t>11</a:t>
            </a:r>
            <a:r>
              <a:rPr lang="mr-IN" dirty="0" smtClean="0"/>
              <a:t>/</a:t>
            </a:r>
            <a:r>
              <a:rPr lang="en-US" dirty="0" smtClean="0"/>
              <a:t>10</a:t>
            </a:r>
            <a:r>
              <a:rPr lang="mr-IN" dirty="0" smtClean="0"/>
              <a:t>/2017</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10</a:t>
            </a:fld>
            <a:endParaRPr lang="en-US" dirty="0"/>
          </a:p>
        </p:txBody>
      </p:sp>
      <p:sp>
        <p:nvSpPr>
          <p:cNvPr id="8" name="Title 1"/>
          <p:cNvSpPr>
            <a:spLocks noGrp="1"/>
          </p:cNvSpPr>
          <p:nvPr>
            <p:ph type="title"/>
          </p:nvPr>
        </p:nvSpPr>
        <p:spPr>
          <a:xfrm>
            <a:off x="457200" y="274638"/>
            <a:ext cx="8229600" cy="1143000"/>
          </a:xfrm>
        </p:spPr>
        <p:txBody>
          <a:bodyPr/>
          <a:lstStyle/>
          <a:p>
            <a:r>
              <a:rPr lang="en-US" dirty="0"/>
              <a:t>Focus groups are not usability tests</a:t>
            </a:r>
          </a:p>
        </p:txBody>
      </p:sp>
      <p:sp>
        <p:nvSpPr>
          <p:cNvPr id="9" name="Content Placeholder 2"/>
          <p:cNvSpPr>
            <a:spLocks noGrp="1"/>
          </p:cNvSpPr>
          <p:nvPr>
            <p:ph idx="1"/>
          </p:nvPr>
        </p:nvSpPr>
        <p:spPr>
          <a:xfrm>
            <a:off x="457200" y="1600200"/>
            <a:ext cx="8229600" cy="4936067"/>
          </a:xfrm>
        </p:spPr>
        <p:txBody>
          <a:bodyPr/>
          <a:lstStyle/>
          <a:p>
            <a:r>
              <a:rPr lang="en-US" sz="2000" dirty="0" smtClean="0"/>
              <a:t>Usability </a:t>
            </a:r>
            <a:r>
              <a:rPr lang="en-US" sz="2000" dirty="0"/>
              <a:t>tests are about watching one person at a time try to use something (whether it’s a Web site, a prototype, or some sketches of a new design) to do typical tasks so you can detect and fix the things that confuse or frustrate them.</a:t>
            </a:r>
          </a:p>
          <a:p>
            <a:r>
              <a:rPr lang="en-US" sz="2000" dirty="0" smtClean="0"/>
              <a:t>Focus </a:t>
            </a:r>
            <a:r>
              <a:rPr lang="en-US" sz="2000" dirty="0"/>
              <a:t>groups are about having people </a:t>
            </a:r>
            <a:r>
              <a:rPr lang="en-US" sz="2000" i="1" dirty="0"/>
              <a:t>talk about </a:t>
            </a:r>
            <a:r>
              <a:rPr lang="en-US" sz="2000" dirty="0"/>
              <a:t>things, like their opinions about our products, their past experiences with them, or their reactions to new ideas that we show them</a:t>
            </a:r>
            <a:r>
              <a:rPr lang="en-US" sz="2000" dirty="0" smtClean="0"/>
              <a:t>. </a:t>
            </a:r>
          </a:p>
          <a:p>
            <a:r>
              <a:rPr lang="en-US" sz="2000" dirty="0"/>
              <a:t>Focus groups are good for quickly getting a sampling of users’ feelings and opinions about things.</a:t>
            </a:r>
          </a:p>
          <a:p>
            <a:r>
              <a:rPr lang="en-US" sz="2000" dirty="0"/>
              <a:t>So the main difference is that in usability tests, you watch people actually </a:t>
            </a:r>
            <a:r>
              <a:rPr lang="en-US" sz="2000" i="1" dirty="0"/>
              <a:t>use</a:t>
            </a:r>
            <a:r>
              <a:rPr lang="en-US" sz="2000" dirty="0"/>
              <a:t> things, instead of just talk about them</a:t>
            </a:r>
            <a:r>
              <a:rPr lang="en-US" sz="2000" dirty="0" smtClean="0"/>
              <a:t>.”</a:t>
            </a:r>
          </a:p>
          <a:p>
            <a:r>
              <a:rPr lang="en-US" sz="2000" dirty="0" smtClean="0"/>
              <a:t>Focus groups are </a:t>
            </a:r>
            <a:r>
              <a:rPr lang="en-US" sz="2000" dirty="0"/>
              <a:t>not good for learning about whether your site works and how to improve it</a:t>
            </a:r>
          </a:p>
        </p:txBody>
      </p:sp>
    </p:spTree>
    <p:extLst>
      <p:ext uri="{BB962C8B-B14F-4D97-AF65-F5344CB8AC3E}">
        <p14:creationId xmlns:p14="http://schemas.microsoft.com/office/powerpoint/2010/main" val="515821404"/>
      </p:ext>
    </p:extLst>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True things about usability testing</a:t>
            </a:r>
            <a:endParaRPr lang="en-US" dirty="0"/>
          </a:p>
        </p:txBody>
      </p:sp>
      <p:sp>
        <p:nvSpPr>
          <p:cNvPr id="3" name="Content Placeholder 2"/>
          <p:cNvSpPr>
            <a:spLocks noGrp="1"/>
          </p:cNvSpPr>
          <p:nvPr>
            <p:ph idx="1"/>
          </p:nvPr>
        </p:nvSpPr>
        <p:spPr/>
        <p:txBody>
          <a:bodyPr/>
          <a:lstStyle/>
          <a:p>
            <a:r>
              <a:rPr lang="en-US" dirty="0"/>
              <a:t>If you want a great site, you’ve got to test</a:t>
            </a:r>
            <a:r>
              <a:rPr lang="en-US" dirty="0" smtClean="0"/>
              <a:t>.</a:t>
            </a:r>
          </a:p>
          <a:p>
            <a:r>
              <a:rPr lang="en-US" dirty="0"/>
              <a:t>Testing one user is 100 percent better than testing none</a:t>
            </a:r>
            <a:r>
              <a:rPr lang="en-US" dirty="0" smtClean="0"/>
              <a:t>.</a:t>
            </a:r>
          </a:p>
          <a:p>
            <a:r>
              <a:rPr lang="en-US" dirty="0"/>
              <a:t>Testing one user early in the project is better than testing 50 near the </a:t>
            </a:r>
            <a:r>
              <a:rPr lang="en-US" dirty="0" smtClean="0"/>
              <a:t>end</a:t>
            </a:r>
          </a:p>
        </p:txBody>
      </p:sp>
      <p:sp>
        <p:nvSpPr>
          <p:cNvPr id="4" name="Date Placeholder 3"/>
          <p:cNvSpPr>
            <a:spLocks noGrp="1"/>
          </p:cNvSpPr>
          <p:nvPr>
            <p:ph type="dt" sz="half" idx="11"/>
          </p:nvPr>
        </p:nvSpPr>
        <p:spPr/>
        <p:txBody>
          <a:bodyPr/>
          <a:lstStyle/>
          <a:p>
            <a:r>
              <a:rPr lang="en-US" smtClean="0"/>
              <a:t>04</a:t>
            </a:r>
            <a:r>
              <a:rPr lang="mr-IN" smtClean="0"/>
              <a:t>/</a:t>
            </a:r>
            <a:r>
              <a:rPr lang="en-US" smtClean="0"/>
              <a:t>10</a:t>
            </a:r>
            <a:r>
              <a:rPr lang="mr-IN" smtClean="0"/>
              <a:t>/2017</a:t>
            </a:r>
            <a:endParaRPr lang="en-US" dirty="0"/>
          </a:p>
        </p:txBody>
      </p:sp>
      <p:sp>
        <p:nvSpPr>
          <p:cNvPr id="5" name="Slide Number Placeholder 4"/>
          <p:cNvSpPr>
            <a:spLocks noGrp="1"/>
          </p:cNvSpPr>
          <p:nvPr>
            <p:ph type="sldNum" sz="quarter" idx="12"/>
          </p:nvPr>
        </p:nvSpPr>
        <p:spPr/>
        <p:txBody>
          <a:bodyPr/>
          <a:lstStyle/>
          <a:p>
            <a:fld id="{1D5CD492-2BC6-F348-9965-EC1D86DF57A8}" type="slidenum">
              <a:rPr lang="en-US" smtClean="0"/>
              <a:t>11</a:t>
            </a:fld>
            <a:endParaRPr lang="en-US"/>
          </a:p>
        </p:txBody>
      </p:sp>
    </p:spTree>
    <p:extLst>
      <p:ext uri="{BB962C8B-B14F-4D97-AF65-F5344CB8AC3E}">
        <p14:creationId xmlns:p14="http://schemas.microsoft.com/office/powerpoint/2010/main" val="464406671"/>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294967295"/>
          </p:nvPr>
        </p:nvSpPr>
        <p:spPr>
          <a:xfrm>
            <a:off x="3124200" y="6356350"/>
            <a:ext cx="2895600" cy="365125"/>
          </a:xfrm>
        </p:spPr>
        <p:txBody>
          <a:bodyPr/>
          <a:lstStyle/>
          <a:p>
            <a:r>
              <a:rPr lang="en-US" dirty="0" smtClean="0"/>
              <a:t>Lecture 6: Usability testing</a:t>
            </a:r>
            <a:endParaRPr lang="en-US" dirty="0"/>
          </a:p>
        </p:txBody>
      </p:sp>
      <p:sp>
        <p:nvSpPr>
          <p:cNvPr id="5" name="Date Placeholder 4"/>
          <p:cNvSpPr>
            <a:spLocks noGrp="1"/>
          </p:cNvSpPr>
          <p:nvPr>
            <p:ph type="dt" sz="half" idx="11"/>
          </p:nvPr>
        </p:nvSpPr>
        <p:spPr/>
        <p:txBody>
          <a:bodyPr/>
          <a:lstStyle/>
          <a:p>
            <a:r>
              <a:rPr lang="en-US" dirty="0" smtClean="0"/>
              <a:t>11</a:t>
            </a:r>
            <a:r>
              <a:rPr lang="mr-IN" dirty="0" smtClean="0"/>
              <a:t>/</a:t>
            </a:r>
            <a:r>
              <a:rPr lang="en-US" dirty="0" smtClean="0"/>
              <a:t>10</a:t>
            </a:r>
            <a:r>
              <a:rPr lang="mr-IN" dirty="0" smtClean="0"/>
              <a:t>/2017</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12</a:t>
            </a:fld>
            <a:endParaRPr lang="en-US" dirty="0"/>
          </a:p>
        </p:txBody>
      </p:sp>
      <p:sp>
        <p:nvSpPr>
          <p:cNvPr id="8" name="Title 1"/>
          <p:cNvSpPr>
            <a:spLocks noGrp="1"/>
          </p:cNvSpPr>
          <p:nvPr>
            <p:ph type="title"/>
          </p:nvPr>
        </p:nvSpPr>
        <p:spPr>
          <a:xfrm>
            <a:off x="457200" y="274638"/>
            <a:ext cx="8229600" cy="595842"/>
          </a:xfrm>
        </p:spPr>
        <p:txBody>
          <a:bodyPr/>
          <a:lstStyle/>
          <a:p>
            <a:r>
              <a:rPr lang="en-US" dirty="0"/>
              <a:t>Do-it-yourself usability testing</a:t>
            </a:r>
          </a:p>
        </p:txBody>
      </p:sp>
      <p:sp>
        <p:nvSpPr>
          <p:cNvPr id="9" name="Content Placeholder 2"/>
          <p:cNvSpPr>
            <a:spLocks noGrp="1"/>
          </p:cNvSpPr>
          <p:nvPr>
            <p:ph idx="1"/>
          </p:nvPr>
        </p:nvSpPr>
        <p:spPr>
          <a:xfrm>
            <a:off x="457200" y="1600200"/>
            <a:ext cx="8229600" cy="4525963"/>
          </a:xfrm>
        </p:spPr>
        <p:txBody>
          <a:bodyPr/>
          <a:lstStyle/>
          <a:p>
            <a:r>
              <a:rPr lang="en-US" dirty="0"/>
              <a:t>Web teams aren’t notoriously successful at making decisions about usability questions</a:t>
            </a:r>
          </a:p>
          <a:p>
            <a:r>
              <a:rPr lang="en-US" dirty="0" smtClean="0"/>
              <a:t>personal </a:t>
            </a:r>
            <a:r>
              <a:rPr lang="en-US" dirty="0"/>
              <a:t>beliefs about things that can’t be </a:t>
            </a:r>
            <a:r>
              <a:rPr lang="en-US" dirty="0" smtClean="0"/>
              <a:t>proven.</a:t>
            </a:r>
          </a:p>
          <a:p>
            <a:r>
              <a:rPr lang="en-US" dirty="0"/>
              <a:t>rarely result in anyone involved changing his or her point of </a:t>
            </a:r>
            <a:r>
              <a:rPr lang="en-US" dirty="0" smtClean="0"/>
              <a:t>view</a:t>
            </a:r>
          </a:p>
          <a:p>
            <a:r>
              <a:rPr lang="en-US" dirty="0"/>
              <a:t>wasting </a:t>
            </a:r>
            <a:r>
              <a:rPr lang="en-US" dirty="0" smtClean="0"/>
              <a:t>time</a:t>
            </a:r>
          </a:p>
          <a:p>
            <a:r>
              <a:rPr lang="en-US" dirty="0"/>
              <a:t>create tension and erode respect among team </a:t>
            </a:r>
            <a:r>
              <a:rPr lang="en-US" dirty="0" smtClean="0"/>
              <a:t>members</a:t>
            </a:r>
          </a:p>
          <a:p>
            <a:r>
              <a:rPr lang="en-US" dirty="0"/>
              <a:t>prevent the team from making critical </a:t>
            </a:r>
            <a:r>
              <a:rPr lang="en-US" dirty="0" smtClean="0"/>
              <a:t>decisions	</a:t>
            </a:r>
            <a:endParaRPr lang="en-US" dirty="0"/>
          </a:p>
        </p:txBody>
      </p:sp>
      <p:pic>
        <p:nvPicPr>
          <p:cNvPr id="3" name="Picture 2"/>
          <p:cNvPicPr>
            <a:picLocks noChangeAspect="1"/>
          </p:cNvPicPr>
          <p:nvPr/>
        </p:nvPicPr>
        <p:blipFill>
          <a:blip r:embed="rId2"/>
          <a:stretch>
            <a:fillRect/>
          </a:stretch>
        </p:blipFill>
        <p:spPr>
          <a:xfrm>
            <a:off x="0" y="962960"/>
            <a:ext cx="9144000" cy="5393390"/>
          </a:xfrm>
          <a:prstGeom prst="rect">
            <a:avLst/>
          </a:prstGeom>
        </p:spPr>
      </p:pic>
    </p:spTree>
    <p:extLst>
      <p:ext uri="{BB962C8B-B14F-4D97-AF65-F5344CB8AC3E}">
        <p14:creationId xmlns:p14="http://schemas.microsoft.com/office/powerpoint/2010/main" val="856359262"/>
      </p:ext>
    </p:extLst>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Do-it-yourself usability testing</a:t>
            </a:r>
          </a:p>
        </p:txBody>
      </p:sp>
      <p:sp>
        <p:nvSpPr>
          <p:cNvPr id="4" name="Date Placeholder 3"/>
          <p:cNvSpPr>
            <a:spLocks noGrp="1"/>
          </p:cNvSpPr>
          <p:nvPr>
            <p:ph type="dt" sz="half" idx="11"/>
          </p:nvPr>
        </p:nvSpPr>
        <p:spPr/>
        <p:txBody>
          <a:bodyPr/>
          <a:lstStyle/>
          <a:p>
            <a:r>
              <a:rPr lang="en-US" smtClean="0"/>
              <a:t>04</a:t>
            </a:r>
            <a:r>
              <a:rPr lang="mr-IN" smtClean="0"/>
              <a:t>/</a:t>
            </a:r>
            <a:r>
              <a:rPr lang="en-US" smtClean="0"/>
              <a:t>10</a:t>
            </a:r>
            <a:r>
              <a:rPr lang="mr-IN" smtClean="0"/>
              <a:t>/2017</a:t>
            </a:r>
            <a:endParaRPr lang="en-US" dirty="0"/>
          </a:p>
        </p:txBody>
      </p:sp>
      <p:sp>
        <p:nvSpPr>
          <p:cNvPr id="5" name="Slide Number Placeholder 4"/>
          <p:cNvSpPr>
            <a:spLocks noGrp="1"/>
          </p:cNvSpPr>
          <p:nvPr>
            <p:ph type="sldNum" sz="quarter" idx="12"/>
          </p:nvPr>
        </p:nvSpPr>
        <p:spPr/>
        <p:txBody>
          <a:bodyPr/>
          <a:lstStyle/>
          <a:p>
            <a:fld id="{1D5CD492-2BC6-F348-9965-EC1D86DF57A8}" type="slidenum">
              <a:rPr lang="en-US" smtClean="0"/>
              <a:t>13</a:t>
            </a:fld>
            <a:endParaRPr lang="en-US"/>
          </a:p>
        </p:txBody>
      </p:sp>
      <p:pic>
        <p:nvPicPr>
          <p:cNvPr id="7" name="Content Placeholder 6"/>
          <p:cNvPicPr>
            <a:picLocks noGrp="1" noChangeAspect="1"/>
          </p:cNvPicPr>
          <p:nvPr>
            <p:ph idx="1"/>
          </p:nvPr>
        </p:nvPicPr>
        <p:blipFill>
          <a:blip r:embed="rId2"/>
          <a:stretch>
            <a:fillRect/>
          </a:stretch>
        </p:blipFill>
        <p:spPr>
          <a:xfrm>
            <a:off x="457200" y="2268098"/>
            <a:ext cx="8229600" cy="4088252"/>
          </a:xfrm>
          <a:prstGeom prst="rect">
            <a:avLst/>
          </a:prstGeom>
        </p:spPr>
      </p:pic>
      <p:pic>
        <p:nvPicPr>
          <p:cNvPr id="8" name="Picture 7"/>
          <p:cNvPicPr>
            <a:picLocks noChangeAspect="1"/>
          </p:cNvPicPr>
          <p:nvPr/>
        </p:nvPicPr>
        <p:blipFill>
          <a:blip r:embed="rId3"/>
          <a:stretch>
            <a:fillRect/>
          </a:stretch>
        </p:blipFill>
        <p:spPr>
          <a:xfrm>
            <a:off x="457200" y="1547900"/>
            <a:ext cx="8229600" cy="589935"/>
          </a:xfrm>
          <a:prstGeom prst="rect">
            <a:avLst/>
          </a:prstGeom>
        </p:spPr>
      </p:pic>
    </p:spTree>
    <p:extLst>
      <p:ext uri="{BB962C8B-B14F-4D97-AF65-F5344CB8AC3E}">
        <p14:creationId xmlns:p14="http://schemas.microsoft.com/office/powerpoint/2010/main" val="314631264"/>
      </p:ext>
    </p:extLst>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294967295"/>
          </p:nvPr>
        </p:nvSpPr>
        <p:spPr>
          <a:xfrm>
            <a:off x="3124200" y="6356350"/>
            <a:ext cx="2895600" cy="365125"/>
          </a:xfrm>
        </p:spPr>
        <p:txBody>
          <a:bodyPr/>
          <a:lstStyle/>
          <a:p>
            <a:r>
              <a:rPr lang="en-US" dirty="0" smtClean="0"/>
              <a:t>Lecture 6: Usability testing</a:t>
            </a:r>
            <a:endParaRPr lang="en-US" dirty="0"/>
          </a:p>
        </p:txBody>
      </p:sp>
      <p:sp>
        <p:nvSpPr>
          <p:cNvPr id="5" name="Date Placeholder 4"/>
          <p:cNvSpPr>
            <a:spLocks noGrp="1"/>
          </p:cNvSpPr>
          <p:nvPr>
            <p:ph type="dt" sz="half" idx="11"/>
          </p:nvPr>
        </p:nvSpPr>
        <p:spPr/>
        <p:txBody>
          <a:bodyPr/>
          <a:lstStyle/>
          <a:p>
            <a:r>
              <a:rPr lang="en-US" dirty="0" smtClean="0"/>
              <a:t>11</a:t>
            </a:r>
            <a:r>
              <a:rPr lang="mr-IN" dirty="0" smtClean="0"/>
              <a:t>/</a:t>
            </a:r>
            <a:r>
              <a:rPr lang="en-US" dirty="0" smtClean="0"/>
              <a:t>10</a:t>
            </a:r>
            <a:r>
              <a:rPr lang="mr-IN" dirty="0" smtClean="0"/>
              <a:t>/2017</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14</a:t>
            </a:fld>
            <a:endParaRPr lang="en-US" dirty="0"/>
          </a:p>
        </p:txBody>
      </p:sp>
      <p:sp>
        <p:nvSpPr>
          <p:cNvPr id="8" name="Title 1"/>
          <p:cNvSpPr>
            <a:spLocks noGrp="1"/>
          </p:cNvSpPr>
          <p:nvPr>
            <p:ph type="title"/>
          </p:nvPr>
        </p:nvSpPr>
        <p:spPr>
          <a:xfrm>
            <a:off x="457200" y="274638"/>
            <a:ext cx="8229600" cy="595842"/>
          </a:xfrm>
        </p:spPr>
        <p:txBody>
          <a:bodyPr/>
          <a:lstStyle/>
          <a:p>
            <a:r>
              <a:rPr lang="en-US" dirty="0"/>
              <a:t>Do-it-yourself usability testing</a:t>
            </a:r>
          </a:p>
        </p:txBody>
      </p:sp>
      <p:sp>
        <p:nvSpPr>
          <p:cNvPr id="9" name="Content Placeholder 2"/>
          <p:cNvSpPr>
            <a:spLocks noGrp="1"/>
          </p:cNvSpPr>
          <p:nvPr>
            <p:ph idx="1"/>
          </p:nvPr>
        </p:nvSpPr>
        <p:spPr>
          <a:xfrm>
            <a:off x="457200" y="1600200"/>
            <a:ext cx="8229600" cy="4525963"/>
          </a:xfrm>
        </p:spPr>
        <p:txBody>
          <a:bodyPr/>
          <a:lstStyle/>
          <a:p>
            <a:r>
              <a:rPr lang="en-US" dirty="0"/>
              <a:t>Web teams aren’t notoriously successful at making decisions about usability questions</a:t>
            </a:r>
          </a:p>
          <a:p>
            <a:r>
              <a:rPr lang="en-US" dirty="0" smtClean="0"/>
              <a:t>personal </a:t>
            </a:r>
            <a:r>
              <a:rPr lang="en-US" dirty="0"/>
              <a:t>beliefs about things that can’t be </a:t>
            </a:r>
            <a:r>
              <a:rPr lang="en-US" dirty="0" smtClean="0"/>
              <a:t>proven.</a:t>
            </a:r>
          </a:p>
          <a:p>
            <a:r>
              <a:rPr lang="en-US" dirty="0"/>
              <a:t>rarely result in anyone involved changing his or her point of </a:t>
            </a:r>
            <a:r>
              <a:rPr lang="en-US" dirty="0" smtClean="0"/>
              <a:t>view</a:t>
            </a:r>
          </a:p>
          <a:p>
            <a:r>
              <a:rPr lang="en-US" dirty="0"/>
              <a:t>wasting </a:t>
            </a:r>
            <a:r>
              <a:rPr lang="en-US" dirty="0" smtClean="0"/>
              <a:t>time</a:t>
            </a:r>
          </a:p>
          <a:p>
            <a:r>
              <a:rPr lang="en-US" dirty="0"/>
              <a:t>create tension and erode respect among team </a:t>
            </a:r>
            <a:r>
              <a:rPr lang="en-US" dirty="0" smtClean="0"/>
              <a:t>members</a:t>
            </a:r>
          </a:p>
          <a:p>
            <a:r>
              <a:rPr lang="en-US" dirty="0"/>
              <a:t>prevent the team from making critical </a:t>
            </a:r>
            <a:r>
              <a:rPr lang="en-US" dirty="0" smtClean="0"/>
              <a:t>decisions	</a:t>
            </a:r>
            <a:endParaRPr lang="en-US" dirty="0"/>
          </a:p>
        </p:txBody>
      </p:sp>
    </p:spTree>
    <p:extLst>
      <p:ext uri="{BB962C8B-B14F-4D97-AF65-F5344CB8AC3E}">
        <p14:creationId xmlns:p14="http://schemas.microsoft.com/office/powerpoint/2010/main" val="1238304134"/>
      </p:ext>
    </p:extLst>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often should you test</a:t>
            </a:r>
            <a:r>
              <a:rPr lang="en-US" dirty="0" smtClean="0"/>
              <a:t>? a morning/month</a:t>
            </a:r>
            <a:endParaRPr lang="en-US" dirty="0"/>
          </a:p>
        </p:txBody>
      </p:sp>
      <p:sp>
        <p:nvSpPr>
          <p:cNvPr id="3" name="Content Placeholder 2"/>
          <p:cNvSpPr>
            <a:spLocks noGrp="1"/>
          </p:cNvSpPr>
          <p:nvPr>
            <p:ph idx="1"/>
          </p:nvPr>
        </p:nvSpPr>
        <p:spPr>
          <a:xfrm>
            <a:off x="457200" y="1600200"/>
            <a:ext cx="8229600" cy="2074333"/>
          </a:xfrm>
        </p:spPr>
        <p:txBody>
          <a:bodyPr/>
          <a:lstStyle/>
          <a:p>
            <a:r>
              <a:rPr lang="en-US" dirty="0"/>
              <a:t>It keeps it simple so you’ll keep doing it</a:t>
            </a:r>
            <a:r>
              <a:rPr lang="en-US" dirty="0" smtClean="0"/>
              <a:t>.</a:t>
            </a:r>
          </a:p>
          <a:p>
            <a:r>
              <a:rPr lang="en-US" dirty="0"/>
              <a:t>It gives you what you need</a:t>
            </a:r>
            <a:r>
              <a:rPr lang="en-US" dirty="0" smtClean="0"/>
              <a:t>.</a:t>
            </a:r>
          </a:p>
          <a:p>
            <a:r>
              <a:rPr lang="en-US" dirty="0"/>
              <a:t>It frees you from deciding when to test</a:t>
            </a:r>
            <a:r>
              <a:rPr lang="en-US" dirty="0" smtClean="0"/>
              <a:t>.</a:t>
            </a:r>
          </a:p>
          <a:p>
            <a:r>
              <a:rPr lang="en-US" dirty="0"/>
              <a:t>It makes it more likely that people will attend.</a:t>
            </a:r>
          </a:p>
        </p:txBody>
      </p:sp>
      <p:sp>
        <p:nvSpPr>
          <p:cNvPr id="4" name="Date Placeholder 3"/>
          <p:cNvSpPr>
            <a:spLocks noGrp="1"/>
          </p:cNvSpPr>
          <p:nvPr>
            <p:ph type="dt" sz="half" idx="11"/>
          </p:nvPr>
        </p:nvSpPr>
        <p:spPr/>
        <p:txBody>
          <a:bodyPr/>
          <a:lstStyle/>
          <a:p>
            <a:r>
              <a:rPr lang="en-US" smtClean="0"/>
              <a:t>04</a:t>
            </a:r>
            <a:r>
              <a:rPr lang="mr-IN" smtClean="0"/>
              <a:t>/</a:t>
            </a:r>
            <a:r>
              <a:rPr lang="en-US" smtClean="0"/>
              <a:t>10</a:t>
            </a:r>
            <a:r>
              <a:rPr lang="mr-IN" smtClean="0"/>
              <a:t>/2017</a:t>
            </a:r>
            <a:endParaRPr lang="en-US" dirty="0"/>
          </a:p>
        </p:txBody>
      </p:sp>
      <p:sp>
        <p:nvSpPr>
          <p:cNvPr id="5" name="Slide Number Placeholder 4"/>
          <p:cNvSpPr>
            <a:spLocks noGrp="1"/>
          </p:cNvSpPr>
          <p:nvPr>
            <p:ph type="sldNum" sz="quarter" idx="12"/>
          </p:nvPr>
        </p:nvSpPr>
        <p:spPr/>
        <p:txBody>
          <a:bodyPr/>
          <a:lstStyle/>
          <a:p>
            <a:fld id="{1D5CD492-2BC6-F348-9965-EC1D86DF57A8}" type="slidenum">
              <a:rPr lang="en-US" smtClean="0"/>
              <a:t>15</a:t>
            </a:fld>
            <a:endParaRPr lang="en-US"/>
          </a:p>
        </p:txBody>
      </p:sp>
    </p:spTree>
    <p:extLst>
      <p:ext uri="{BB962C8B-B14F-4D97-AF65-F5344CB8AC3E}">
        <p14:creationId xmlns:p14="http://schemas.microsoft.com/office/powerpoint/2010/main" val="137350187"/>
      </p:ext>
    </p:extLst>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How many users do you need?</a:t>
            </a:r>
          </a:p>
        </p:txBody>
      </p:sp>
      <p:sp>
        <p:nvSpPr>
          <p:cNvPr id="3" name="Content Placeholder 2"/>
          <p:cNvSpPr>
            <a:spLocks noGrp="1"/>
          </p:cNvSpPr>
          <p:nvPr>
            <p:ph idx="1"/>
          </p:nvPr>
        </p:nvSpPr>
        <p:spPr/>
        <p:txBody>
          <a:bodyPr/>
          <a:lstStyle/>
          <a:p>
            <a:r>
              <a:rPr lang="en-US" dirty="0" smtClean="0"/>
              <a:t>Ideal </a:t>
            </a:r>
            <a:r>
              <a:rPr lang="en-US" dirty="0"/>
              <a:t>number of participants for each round of do-it-yourself testing is </a:t>
            </a:r>
            <a:r>
              <a:rPr lang="en-US" dirty="0" smtClean="0"/>
              <a:t>three</a:t>
            </a:r>
          </a:p>
          <a:p>
            <a:r>
              <a:rPr lang="en-US" dirty="0"/>
              <a:t>The purpose of this kind of testing isn’t to prove anything: purpose is to improve what you’re building by identifying and fixing usability problems. The process isn’t rigorous at all: You give them tasks to do, you observe, and you learn. The result is actionable insights, not proof</a:t>
            </a:r>
            <a:r>
              <a:rPr lang="en-US" dirty="0" smtClean="0"/>
              <a:t>.</a:t>
            </a:r>
          </a:p>
          <a:p>
            <a:r>
              <a:rPr lang="en-US" dirty="0"/>
              <a:t>You don’t need to find all of the problems: You can find more problems in half a day than you can fix in a month.</a:t>
            </a:r>
          </a:p>
        </p:txBody>
      </p:sp>
      <p:sp>
        <p:nvSpPr>
          <p:cNvPr id="4" name="Date Placeholder 3"/>
          <p:cNvSpPr>
            <a:spLocks noGrp="1"/>
          </p:cNvSpPr>
          <p:nvPr>
            <p:ph type="dt" sz="half" idx="11"/>
          </p:nvPr>
        </p:nvSpPr>
        <p:spPr/>
        <p:txBody>
          <a:bodyPr/>
          <a:lstStyle/>
          <a:p>
            <a:r>
              <a:rPr lang="en-US" smtClean="0"/>
              <a:t>04</a:t>
            </a:r>
            <a:r>
              <a:rPr lang="mr-IN" smtClean="0"/>
              <a:t>/</a:t>
            </a:r>
            <a:r>
              <a:rPr lang="en-US" smtClean="0"/>
              <a:t>10</a:t>
            </a:r>
            <a:r>
              <a:rPr lang="mr-IN" smtClean="0"/>
              <a:t>/2017</a:t>
            </a:r>
            <a:endParaRPr lang="en-US" dirty="0"/>
          </a:p>
        </p:txBody>
      </p:sp>
      <p:sp>
        <p:nvSpPr>
          <p:cNvPr id="5" name="Slide Number Placeholder 4"/>
          <p:cNvSpPr>
            <a:spLocks noGrp="1"/>
          </p:cNvSpPr>
          <p:nvPr>
            <p:ph type="sldNum" sz="quarter" idx="12"/>
          </p:nvPr>
        </p:nvSpPr>
        <p:spPr/>
        <p:txBody>
          <a:bodyPr/>
          <a:lstStyle/>
          <a:p>
            <a:fld id="{1D5CD492-2BC6-F348-9965-EC1D86DF57A8}" type="slidenum">
              <a:rPr lang="en-US" smtClean="0"/>
              <a:t>16</a:t>
            </a:fld>
            <a:endParaRPr lang="en-US"/>
          </a:p>
        </p:txBody>
      </p:sp>
    </p:spTree>
    <p:extLst>
      <p:ext uri="{BB962C8B-B14F-4D97-AF65-F5344CB8AC3E}">
        <p14:creationId xmlns:p14="http://schemas.microsoft.com/office/powerpoint/2010/main" val="957326014"/>
      </p:ext>
    </p:extLst>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How do you choose the participants?</a:t>
            </a:r>
          </a:p>
        </p:txBody>
      </p:sp>
      <p:sp>
        <p:nvSpPr>
          <p:cNvPr id="3" name="Content Placeholder 2"/>
          <p:cNvSpPr>
            <a:spLocks noGrp="1"/>
          </p:cNvSpPr>
          <p:nvPr>
            <p:ph idx="1"/>
          </p:nvPr>
        </p:nvSpPr>
        <p:spPr/>
        <p:txBody>
          <a:bodyPr/>
          <a:lstStyle/>
          <a:p>
            <a:r>
              <a:rPr lang="en-US" dirty="0"/>
              <a:t>R</a:t>
            </a:r>
            <a:r>
              <a:rPr lang="en-US" dirty="0" smtClean="0"/>
              <a:t>ecruit loosely and grade on </a:t>
            </a:r>
            <a:r>
              <a:rPr lang="en-US" dirty="0"/>
              <a:t>a </a:t>
            </a:r>
            <a:r>
              <a:rPr lang="en-US" dirty="0" smtClean="0"/>
              <a:t>curve - </a:t>
            </a:r>
            <a:r>
              <a:rPr lang="en-US" dirty="0"/>
              <a:t>When somebody has a </a:t>
            </a:r>
            <a:r>
              <a:rPr lang="en-US" dirty="0" smtClean="0"/>
              <a:t>problem: would </a:t>
            </a:r>
            <a:r>
              <a:rPr lang="en-US" dirty="0"/>
              <a:t>our users have that problem, or was it only a problem because they didn’t know what our users know</a:t>
            </a:r>
            <a:r>
              <a:rPr lang="en-US" dirty="0" smtClean="0"/>
              <a:t>?</a:t>
            </a:r>
          </a:p>
          <a:p>
            <a:r>
              <a:rPr lang="en-US" dirty="0"/>
              <a:t>It’s usually not a good idea to design a site so that only your target audience can </a:t>
            </a:r>
            <a:r>
              <a:rPr lang="en-US" dirty="0" smtClean="0"/>
              <a:t>use it.</a:t>
            </a:r>
          </a:p>
          <a:p>
            <a:r>
              <a:rPr lang="en-US" dirty="0"/>
              <a:t>We’re all beginners under the skin. </a:t>
            </a:r>
            <a:endParaRPr lang="en-US" dirty="0" smtClean="0"/>
          </a:p>
          <a:p>
            <a:r>
              <a:rPr lang="en-US" dirty="0"/>
              <a:t>Experts are rarely insulted by something that is clear enough for beginners</a:t>
            </a:r>
            <a:r>
              <a:rPr lang="en-US" dirty="0" smtClean="0"/>
              <a:t>.</a:t>
            </a:r>
            <a:endParaRPr lang="en-US" dirty="0"/>
          </a:p>
        </p:txBody>
      </p:sp>
      <p:sp>
        <p:nvSpPr>
          <p:cNvPr id="4" name="Date Placeholder 3"/>
          <p:cNvSpPr>
            <a:spLocks noGrp="1"/>
          </p:cNvSpPr>
          <p:nvPr>
            <p:ph type="dt" sz="half" idx="11"/>
          </p:nvPr>
        </p:nvSpPr>
        <p:spPr/>
        <p:txBody>
          <a:bodyPr/>
          <a:lstStyle/>
          <a:p>
            <a:r>
              <a:rPr lang="en-US" smtClean="0"/>
              <a:t>04</a:t>
            </a:r>
            <a:r>
              <a:rPr lang="mr-IN" smtClean="0"/>
              <a:t>/</a:t>
            </a:r>
            <a:r>
              <a:rPr lang="en-US" smtClean="0"/>
              <a:t>10</a:t>
            </a:r>
            <a:r>
              <a:rPr lang="mr-IN" smtClean="0"/>
              <a:t>/2017</a:t>
            </a:r>
            <a:endParaRPr lang="en-US" dirty="0"/>
          </a:p>
        </p:txBody>
      </p:sp>
      <p:sp>
        <p:nvSpPr>
          <p:cNvPr id="5" name="Slide Number Placeholder 4"/>
          <p:cNvSpPr>
            <a:spLocks noGrp="1"/>
          </p:cNvSpPr>
          <p:nvPr>
            <p:ph type="sldNum" sz="quarter" idx="12"/>
          </p:nvPr>
        </p:nvSpPr>
        <p:spPr/>
        <p:txBody>
          <a:bodyPr/>
          <a:lstStyle/>
          <a:p>
            <a:fld id="{1D5CD492-2BC6-F348-9965-EC1D86DF57A8}" type="slidenum">
              <a:rPr lang="en-US" smtClean="0"/>
              <a:t>17</a:t>
            </a:fld>
            <a:endParaRPr lang="en-US"/>
          </a:p>
        </p:txBody>
      </p:sp>
    </p:spTree>
    <p:extLst>
      <p:ext uri="{BB962C8B-B14F-4D97-AF65-F5344CB8AC3E}">
        <p14:creationId xmlns:p14="http://schemas.microsoft.com/office/powerpoint/2010/main" val="162816140"/>
      </p:ext>
    </p:extLst>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you find </a:t>
            </a:r>
            <a:r>
              <a:rPr lang="en-US" dirty="0" smtClean="0"/>
              <a:t>participants?</a:t>
            </a:r>
            <a:endParaRPr lang="en-US" dirty="0"/>
          </a:p>
        </p:txBody>
      </p:sp>
      <p:sp>
        <p:nvSpPr>
          <p:cNvPr id="3" name="Content Placeholder 2"/>
          <p:cNvSpPr>
            <a:spLocks noGrp="1"/>
          </p:cNvSpPr>
          <p:nvPr>
            <p:ph idx="1"/>
          </p:nvPr>
        </p:nvSpPr>
        <p:spPr/>
        <p:txBody>
          <a:bodyPr/>
          <a:lstStyle/>
          <a:p>
            <a:r>
              <a:rPr lang="en-US" dirty="0" smtClean="0"/>
              <a:t>User </a:t>
            </a:r>
            <a:r>
              <a:rPr lang="en-US" dirty="0"/>
              <a:t>groups, trade shows, Craigslist, Facebook, Twitter, customer forums, a pop-up on your site, or even asking friends and </a:t>
            </a:r>
            <a:r>
              <a:rPr lang="en-US" dirty="0" smtClean="0"/>
              <a:t>neighbors.</a:t>
            </a:r>
          </a:p>
          <a:p>
            <a:r>
              <a:rPr lang="en-US" dirty="0" smtClean="0"/>
              <a:t>Checkout NNM report: Ho to Recruit Participants for Usability Studies.</a:t>
            </a:r>
          </a:p>
          <a:p>
            <a:r>
              <a:rPr lang="en-US" dirty="0"/>
              <a:t>Where do you test</a:t>
            </a:r>
            <a:r>
              <a:rPr lang="en-US" dirty="0" smtClean="0"/>
              <a:t>?</a:t>
            </a:r>
          </a:p>
          <a:p>
            <a:endParaRPr lang="en-US" dirty="0" smtClean="0"/>
          </a:p>
          <a:p>
            <a:endParaRPr lang="en-US" dirty="0"/>
          </a:p>
        </p:txBody>
      </p:sp>
      <p:sp>
        <p:nvSpPr>
          <p:cNvPr id="4" name="Date Placeholder 3"/>
          <p:cNvSpPr>
            <a:spLocks noGrp="1"/>
          </p:cNvSpPr>
          <p:nvPr>
            <p:ph type="dt" sz="half" idx="11"/>
          </p:nvPr>
        </p:nvSpPr>
        <p:spPr/>
        <p:txBody>
          <a:bodyPr/>
          <a:lstStyle/>
          <a:p>
            <a:r>
              <a:rPr lang="en-US" smtClean="0"/>
              <a:t>04</a:t>
            </a:r>
            <a:r>
              <a:rPr lang="mr-IN" smtClean="0"/>
              <a:t>/</a:t>
            </a:r>
            <a:r>
              <a:rPr lang="en-US" smtClean="0"/>
              <a:t>10</a:t>
            </a:r>
            <a:r>
              <a:rPr lang="mr-IN" smtClean="0"/>
              <a:t>/2017</a:t>
            </a:r>
            <a:endParaRPr lang="en-US" dirty="0"/>
          </a:p>
        </p:txBody>
      </p:sp>
      <p:sp>
        <p:nvSpPr>
          <p:cNvPr id="5" name="Slide Number Placeholder 4"/>
          <p:cNvSpPr>
            <a:spLocks noGrp="1"/>
          </p:cNvSpPr>
          <p:nvPr>
            <p:ph type="sldNum" sz="quarter" idx="12"/>
          </p:nvPr>
        </p:nvSpPr>
        <p:spPr/>
        <p:txBody>
          <a:bodyPr/>
          <a:lstStyle/>
          <a:p>
            <a:fld id="{1D5CD492-2BC6-F348-9965-EC1D86DF57A8}" type="slidenum">
              <a:rPr lang="en-US" smtClean="0"/>
              <a:t>18</a:t>
            </a:fld>
            <a:endParaRPr lang="en-US"/>
          </a:p>
        </p:txBody>
      </p:sp>
    </p:spTree>
    <p:extLst>
      <p:ext uri="{BB962C8B-B14F-4D97-AF65-F5344CB8AC3E}">
        <p14:creationId xmlns:p14="http://schemas.microsoft.com/office/powerpoint/2010/main" val="1920263502"/>
      </p:ext>
    </p:extLst>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do you test?</a:t>
            </a:r>
          </a:p>
        </p:txBody>
      </p:sp>
      <p:sp>
        <p:nvSpPr>
          <p:cNvPr id="3" name="Content Placeholder 2"/>
          <p:cNvSpPr>
            <a:spLocks noGrp="1"/>
          </p:cNvSpPr>
          <p:nvPr>
            <p:ph idx="1"/>
          </p:nvPr>
        </p:nvSpPr>
        <p:spPr/>
        <p:txBody>
          <a:bodyPr/>
          <a:lstStyle/>
          <a:p>
            <a:r>
              <a:rPr lang="en-US" dirty="0"/>
              <a:t>Quite space, 1 desk, 1 chairs, PC with internet, microphone.</a:t>
            </a:r>
          </a:p>
          <a:p>
            <a:r>
              <a:rPr lang="en-US" dirty="0"/>
              <a:t>Screen sharing software to allow observing the tests.</a:t>
            </a:r>
          </a:p>
          <a:p>
            <a:r>
              <a:rPr lang="en-US" dirty="0"/>
              <a:t>Screen recording software.</a:t>
            </a:r>
          </a:p>
        </p:txBody>
      </p:sp>
      <p:sp>
        <p:nvSpPr>
          <p:cNvPr id="4" name="Date Placeholder 3"/>
          <p:cNvSpPr>
            <a:spLocks noGrp="1"/>
          </p:cNvSpPr>
          <p:nvPr>
            <p:ph type="dt" sz="half" idx="11"/>
          </p:nvPr>
        </p:nvSpPr>
        <p:spPr/>
        <p:txBody>
          <a:bodyPr/>
          <a:lstStyle/>
          <a:p>
            <a:r>
              <a:rPr lang="en-US" smtClean="0"/>
              <a:t>04</a:t>
            </a:r>
            <a:r>
              <a:rPr lang="mr-IN" smtClean="0"/>
              <a:t>/</a:t>
            </a:r>
            <a:r>
              <a:rPr lang="en-US" smtClean="0"/>
              <a:t>10</a:t>
            </a:r>
            <a:r>
              <a:rPr lang="mr-IN" smtClean="0"/>
              <a:t>/2017</a:t>
            </a:r>
            <a:endParaRPr lang="en-US" dirty="0"/>
          </a:p>
        </p:txBody>
      </p:sp>
      <p:sp>
        <p:nvSpPr>
          <p:cNvPr id="5" name="Slide Number Placeholder 4"/>
          <p:cNvSpPr>
            <a:spLocks noGrp="1"/>
          </p:cNvSpPr>
          <p:nvPr>
            <p:ph type="sldNum" sz="quarter" idx="12"/>
          </p:nvPr>
        </p:nvSpPr>
        <p:spPr/>
        <p:txBody>
          <a:bodyPr/>
          <a:lstStyle/>
          <a:p>
            <a:fld id="{1D5CD492-2BC6-F348-9965-EC1D86DF57A8}" type="slidenum">
              <a:rPr lang="en-US" smtClean="0"/>
              <a:t>19</a:t>
            </a:fld>
            <a:endParaRPr lang="en-US"/>
          </a:p>
        </p:txBody>
      </p:sp>
      <p:pic>
        <p:nvPicPr>
          <p:cNvPr id="6" name="Picture 5"/>
          <p:cNvPicPr>
            <a:picLocks noChangeAspect="1"/>
          </p:cNvPicPr>
          <p:nvPr/>
        </p:nvPicPr>
        <p:blipFill>
          <a:blip r:embed="rId2"/>
          <a:stretch>
            <a:fillRect/>
          </a:stretch>
        </p:blipFill>
        <p:spPr>
          <a:xfrm>
            <a:off x="1676400" y="3503018"/>
            <a:ext cx="6248400" cy="3035893"/>
          </a:xfrm>
          <a:prstGeom prst="rect">
            <a:avLst/>
          </a:prstGeom>
        </p:spPr>
      </p:pic>
    </p:spTree>
    <p:extLst>
      <p:ext uri="{BB962C8B-B14F-4D97-AF65-F5344CB8AC3E}">
        <p14:creationId xmlns:p14="http://schemas.microsoft.com/office/powerpoint/2010/main" val="327718311"/>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topics: Usability testing</a:t>
            </a:r>
            <a:endParaRPr lang="en-US" dirty="0"/>
          </a:p>
        </p:txBody>
      </p:sp>
      <p:sp>
        <p:nvSpPr>
          <p:cNvPr id="3" name="Content Placeholder 2"/>
          <p:cNvSpPr>
            <a:spLocks noGrp="1"/>
          </p:cNvSpPr>
          <p:nvPr>
            <p:ph idx="1"/>
          </p:nvPr>
        </p:nvSpPr>
        <p:spPr/>
        <p:txBody>
          <a:bodyPr/>
          <a:lstStyle/>
          <a:p>
            <a:r>
              <a:rPr lang="en-US" b="1" dirty="0" smtClean="0">
                <a:solidFill>
                  <a:schemeClr val="folHlink"/>
                </a:solidFill>
              </a:rPr>
              <a:t>Avoid arguments about usability</a:t>
            </a:r>
          </a:p>
          <a:p>
            <a:r>
              <a:rPr lang="en-US" b="1" dirty="0" smtClean="0">
                <a:solidFill>
                  <a:schemeClr val="folHlink"/>
                </a:solidFill>
              </a:rPr>
              <a:t>How to conduct usability testing</a:t>
            </a:r>
          </a:p>
          <a:p>
            <a:r>
              <a:rPr lang="en-US" b="1" dirty="0" smtClean="0">
                <a:solidFill>
                  <a:schemeClr val="folHlink"/>
                </a:solidFill>
              </a:rPr>
              <a:t>Assignment 2</a:t>
            </a:r>
          </a:p>
          <a:p>
            <a:endParaRPr lang="en-US" dirty="0" smtClean="0"/>
          </a:p>
          <a:p>
            <a:pPr lvl="0"/>
            <a:endParaRPr lang="en-US" dirty="0"/>
          </a:p>
        </p:txBody>
      </p:sp>
      <p:sp>
        <p:nvSpPr>
          <p:cNvPr id="7" name="Footer Placeholder 6"/>
          <p:cNvSpPr>
            <a:spLocks noGrp="1"/>
          </p:cNvSpPr>
          <p:nvPr>
            <p:ph type="ftr" sz="quarter" idx="4294967295"/>
          </p:nvPr>
        </p:nvSpPr>
        <p:spPr>
          <a:xfrm>
            <a:off x="3124200" y="6356350"/>
            <a:ext cx="2895600" cy="365125"/>
          </a:xfrm>
        </p:spPr>
        <p:txBody>
          <a:bodyPr/>
          <a:lstStyle/>
          <a:p>
            <a:r>
              <a:rPr lang="en-US" dirty="0" smtClean="0"/>
              <a:t>Lecture 1: Course Introduction</a:t>
            </a:r>
            <a:endParaRPr lang="en-US" dirty="0"/>
          </a:p>
        </p:txBody>
      </p:sp>
      <p:sp>
        <p:nvSpPr>
          <p:cNvPr id="8" name="Date Placeholder 7"/>
          <p:cNvSpPr>
            <a:spLocks noGrp="1"/>
          </p:cNvSpPr>
          <p:nvPr>
            <p:ph type="dt" sz="half" idx="11"/>
          </p:nvPr>
        </p:nvSpPr>
        <p:spPr/>
        <p:txBody>
          <a:bodyPr/>
          <a:lstStyle/>
          <a:p>
            <a:r>
              <a:rPr lang="en-GB" dirty="0" smtClean="0"/>
              <a:t>23/08/2017</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2</a:t>
            </a:fld>
            <a:endParaRPr lang="en-US"/>
          </a:p>
        </p:txBody>
      </p:sp>
    </p:spTree>
    <p:extLst>
      <p:ext uri="{BB962C8B-B14F-4D97-AF65-F5344CB8AC3E}">
        <p14:creationId xmlns:p14="http://schemas.microsoft.com/office/powerpoint/2010/main" val="1276872698"/>
      </p:ext>
    </p:extLst>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should do the testing?</a:t>
            </a:r>
          </a:p>
        </p:txBody>
      </p:sp>
      <p:sp>
        <p:nvSpPr>
          <p:cNvPr id="3" name="Content Placeholder 2"/>
          <p:cNvSpPr>
            <a:spLocks noGrp="1"/>
          </p:cNvSpPr>
          <p:nvPr>
            <p:ph idx="1"/>
          </p:nvPr>
        </p:nvSpPr>
        <p:spPr>
          <a:xfrm>
            <a:off x="457200" y="1600200"/>
            <a:ext cx="8229600" cy="4756150"/>
          </a:xfrm>
        </p:spPr>
        <p:txBody>
          <a:bodyPr/>
          <a:lstStyle/>
          <a:p>
            <a:r>
              <a:rPr lang="en-US" dirty="0"/>
              <a:t>Facilitator. Almost anyone can facilitate a usability </a:t>
            </a:r>
            <a:r>
              <a:rPr lang="en-US" dirty="0" smtClean="0"/>
              <a:t>test.</a:t>
            </a:r>
          </a:p>
          <a:p>
            <a:r>
              <a:rPr lang="en-US" dirty="0"/>
              <a:t>patient, calm, empathetic, and a good </a:t>
            </a:r>
            <a:r>
              <a:rPr lang="en-US" dirty="0" smtClean="0"/>
              <a:t>listener</a:t>
            </a:r>
          </a:p>
          <a:p>
            <a:r>
              <a:rPr lang="en-US" dirty="0"/>
              <a:t>keeping the participants comfortable and focused on doing the </a:t>
            </a:r>
            <a:r>
              <a:rPr lang="en-US" dirty="0" smtClean="0"/>
              <a:t>tasks</a:t>
            </a:r>
          </a:p>
          <a:p>
            <a:r>
              <a:rPr lang="en-US" dirty="0"/>
              <a:t>encourage participants </a:t>
            </a:r>
            <a:r>
              <a:rPr lang="en-US" dirty="0" smtClean="0"/>
              <a:t>to </a:t>
            </a:r>
            <a:r>
              <a:rPr lang="en-US" dirty="0"/>
              <a:t>think out loud as much as possible</a:t>
            </a:r>
            <a:r>
              <a:rPr lang="en-US" dirty="0" smtClean="0"/>
              <a:t>.</a:t>
            </a:r>
          </a:p>
          <a:p>
            <a:r>
              <a:rPr lang="en-US" dirty="0" smtClean="0"/>
              <a:t>The </a:t>
            </a:r>
            <a:r>
              <a:rPr lang="en-US" dirty="0"/>
              <a:t>combination of watching what the participants do and hearing what they’re thinking while they do it is what enables the observers to see the site through someone else’s eyes and understand why some things that are obvious to them are confusing or frustrating to users.</a:t>
            </a:r>
          </a:p>
        </p:txBody>
      </p:sp>
      <p:sp>
        <p:nvSpPr>
          <p:cNvPr id="4" name="Date Placeholder 3"/>
          <p:cNvSpPr>
            <a:spLocks noGrp="1"/>
          </p:cNvSpPr>
          <p:nvPr>
            <p:ph type="dt" sz="half" idx="11"/>
          </p:nvPr>
        </p:nvSpPr>
        <p:spPr/>
        <p:txBody>
          <a:bodyPr/>
          <a:lstStyle/>
          <a:p>
            <a:r>
              <a:rPr lang="en-US" smtClean="0"/>
              <a:t>04</a:t>
            </a:r>
            <a:r>
              <a:rPr lang="mr-IN" smtClean="0"/>
              <a:t>/</a:t>
            </a:r>
            <a:r>
              <a:rPr lang="en-US" smtClean="0"/>
              <a:t>10</a:t>
            </a:r>
            <a:r>
              <a:rPr lang="mr-IN" smtClean="0"/>
              <a:t>/2017</a:t>
            </a:r>
            <a:endParaRPr lang="en-US" dirty="0"/>
          </a:p>
        </p:txBody>
      </p:sp>
      <p:sp>
        <p:nvSpPr>
          <p:cNvPr id="5" name="Slide Number Placeholder 4"/>
          <p:cNvSpPr>
            <a:spLocks noGrp="1"/>
          </p:cNvSpPr>
          <p:nvPr>
            <p:ph type="sldNum" sz="quarter" idx="12"/>
          </p:nvPr>
        </p:nvSpPr>
        <p:spPr/>
        <p:txBody>
          <a:bodyPr/>
          <a:lstStyle/>
          <a:p>
            <a:fld id="{1D5CD492-2BC6-F348-9965-EC1D86DF57A8}" type="slidenum">
              <a:rPr lang="en-US" smtClean="0"/>
              <a:t>20</a:t>
            </a:fld>
            <a:endParaRPr lang="en-US"/>
          </a:p>
        </p:txBody>
      </p:sp>
    </p:spTree>
    <p:extLst>
      <p:ext uri="{BB962C8B-B14F-4D97-AF65-F5344CB8AC3E}">
        <p14:creationId xmlns:p14="http://schemas.microsoft.com/office/powerpoint/2010/main" val="1813582069"/>
      </p:ext>
    </p:extLst>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should observe</a:t>
            </a:r>
            <a:r>
              <a:rPr lang="en-US" dirty="0" smtClean="0"/>
              <a:t>? </a:t>
            </a:r>
            <a:endParaRPr lang="en-US" dirty="0"/>
          </a:p>
        </p:txBody>
      </p:sp>
      <p:sp>
        <p:nvSpPr>
          <p:cNvPr id="3" name="Content Placeholder 2"/>
          <p:cNvSpPr>
            <a:spLocks noGrp="1"/>
          </p:cNvSpPr>
          <p:nvPr>
            <p:ph idx="1"/>
          </p:nvPr>
        </p:nvSpPr>
        <p:spPr>
          <a:xfrm>
            <a:off x="457200" y="1600200"/>
            <a:ext cx="4707467" cy="4936067"/>
          </a:xfrm>
        </p:spPr>
        <p:txBody>
          <a:bodyPr/>
          <a:lstStyle/>
          <a:p>
            <a:r>
              <a:rPr lang="en-US" dirty="0"/>
              <a:t>As many people as possible</a:t>
            </a:r>
            <a:r>
              <a:rPr lang="en-US" dirty="0" smtClean="0"/>
              <a:t>!</a:t>
            </a:r>
          </a:p>
          <a:p>
            <a:r>
              <a:rPr lang="en-US" dirty="0"/>
              <a:t>For many people, it’s a transformative experience that dramatically changes the way they think about users: They suddenly “</a:t>
            </a:r>
            <a:r>
              <a:rPr lang="en-US" dirty="0" smtClean="0"/>
              <a:t>get </a:t>
            </a:r>
            <a:r>
              <a:rPr lang="en-US" dirty="0"/>
              <a:t>it” that users aren’t all like them</a:t>
            </a:r>
            <a:r>
              <a:rPr lang="en-US" dirty="0" smtClean="0"/>
              <a:t>.</a:t>
            </a:r>
          </a:p>
          <a:p>
            <a:r>
              <a:rPr lang="en-US" dirty="0"/>
              <a:t>team members, stakeholders, managers, and even </a:t>
            </a:r>
            <a:r>
              <a:rPr lang="en-US" dirty="0" smtClean="0"/>
              <a:t>executives</a:t>
            </a:r>
          </a:p>
          <a:p>
            <a:r>
              <a:rPr lang="en-US" dirty="0"/>
              <a:t>buy the best snacks you can to lure people in</a:t>
            </a:r>
          </a:p>
        </p:txBody>
      </p:sp>
      <p:sp>
        <p:nvSpPr>
          <p:cNvPr id="4" name="Date Placeholder 3"/>
          <p:cNvSpPr>
            <a:spLocks noGrp="1"/>
          </p:cNvSpPr>
          <p:nvPr>
            <p:ph type="dt" sz="half" idx="11"/>
          </p:nvPr>
        </p:nvSpPr>
        <p:spPr/>
        <p:txBody>
          <a:bodyPr/>
          <a:lstStyle/>
          <a:p>
            <a:r>
              <a:rPr lang="en-US" smtClean="0"/>
              <a:t>04</a:t>
            </a:r>
            <a:r>
              <a:rPr lang="mr-IN" smtClean="0"/>
              <a:t>/</a:t>
            </a:r>
            <a:r>
              <a:rPr lang="en-US" smtClean="0"/>
              <a:t>10</a:t>
            </a:r>
            <a:r>
              <a:rPr lang="mr-IN" smtClean="0"/>
              <a:t>/2017</a:t>
            </a:r>
            <a:endParaRPr lang="en-US" dirty="0"/>
          </a:p>
        </p:txBody>
      </p:sp>
      <p:sp>
        <p:nvSpPr>
          <p:cNvPr id="5" name="Slide Number Placeholder 4"/>
          <p:cNvSpPr>
            <a:spLocks noGrp="1"/>
          </p:cNvSpPr>
          <p:nvPr>
            <p:ph type="sldNum" sz="quarter" idx="12"/>
          </p:nvPr>
        </p:nvSpPr>
        <p:spPr/>
        <p:txBody>
          <a:bodyPr/>
          <a:lstStyle/>
          <a:p>
            <a:fld id="{1D5CD492-2BC6-F348-9965-EC1D86DF57A8}" type="slidenum">
              <a:rPr lang="en-US" smtClean="0"/>
              <a:t>21</a:t>
            </a:fld>
            <a:endParaRPr lang="en-US"/>
          </a:p>
        </p:txBody>
      </p:sp>
      <p:pic>
        <p:nvPicPr>
          <p:cNvPr id="6" name="Picture 5"/>
          <p:cNvPicPr>
            <a:picLocks noChangeAspect="1"/>
          </p:cNvPicPr>
          <p:nvPr/>
        </p:nvPicPr>
        <p:blipFill>
          <a:blip r:embed="rId2"/>
          <a:stretch>
            <a:fillRect/>
          </a:stretch>
        </p:blipFill>
        <p:spPr>
          <a:xfrm>
            <a:off x="5002966" y="1652851"/>
            <a:ext cx="3949733" cy="4703499"/>
          </a:xfrm>
          <a:prstGeom prst="rect">
            <a:avLst/>
          </a:prstGeom>
        </p:spPr>
      </p:pic>
    </p:spTree>
    <p:extLst>
      <p:ext uri="{BB962C8B-B14F-4D97-AF65-F5344CB8AC3E}">
        <p14:creationId xmlns:p14="http://schemas.microsoft.com/office/powerpoint/2010/main" val="720847088"/>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 you test, and when do you test it?</a:t>
            </a:r>
          </a:p>
        </p:txBody>
      </p:sp>
      <p:sp>
        <p:nvSpPr>
          <p:cNvPr id="3" name="Content Placeholder 2"/>
          <p:cNvSpPr>
            <a:spLocks noGrp="1"/>
          </p:cNvSpPr>
          <p:nvPr>
            <p:ph idx="1"/>
          </p:nvPr>
        </p:nvSpPr>
        <p:spPr>
          <a:xfrm>
            <a:off x="457200" y="1600199"/>
            <a:ext cx="8229600" cy="5121275"/>
          </a:xfrm>
        </p:spPr>
        <p:txBody>
          <a:bodyPr/>
          <a:lstStyle/>
          <a:p>
            <a:r>
              <a:rPr lang="en-US" dirty="0"/>
              <a:t>I</a:t>
            </a:r>
            <a:r>
              <a:rPr lang="en-US" dirty="0" smtClean="0"/>
              <a:t>t’s </a:t>
            </a:r>
            <a:r>
              <a:rPr lang="en-US" dirty="0"/>
              <a:t>important to start testing as early as possible and to keep testing through the entire development process</a:t>
            </a:r>
            <a:r>
              <a:rPr lang="en-US" dirty="0" smtClean="0"/>
              <a:t>.</a:t>
            </a:r>
          </a:p>
          <a:p>
            <a:r>
              <a:rPr lang="en-US" dirty="0"/>
              <a:t>Even before you begin designing your site, for instance, it’s a good idea to do a test of competitive </a:t>
            </a:r>
            <a:r>
              <a:rPr lang="en-US" dirty="0" smtClean="0"/>
              <a:t>sites.</a:t>
            </a:r>
          </a:p>
          <a:p>
            <a:r>
              <a:rPr lang="en-US" dirty="0"/>
              <a:t>Bring in three participants and watch them try to do some typical tasks on one or two competitive </a:t>
            </a:r>
            <a:r>
              <a:rPr lang="en-US" dirty="0" smtClean="0"/>
              <a:t>sites.</a:t>
            </a:r>
          </a:p>
          <a:p>
            <a:r>
              <a:rPr lang="en-US" dirty="0"/>
              <a:t>If you’re redesigning an existing site, </a:t>
            </a:r>
            <a:r>
              <a:rPr lang="en-US" dirty="0" smtClean="0"/>
              <a:t>you’ll </a:t>
            </a:r>
            <a:r>
              <a:rPr lang="en-US" dirty="0"/>
              <a:t>know what’s not working (and needs to be changed) and what is working (so you don’t break it</a:t>
            </a:r>
            <a:r>
              <a:rPr lang="en-US" dirty="0" smtClean="0"/>
              <a:t>).</a:t>
            </a:r>
          </a:p>
          <a:p>
            <a:r>
              <a:rPr lang="en-US" dirty="0"/>
              <a:t>beginning with your first rough sketches and continuing on with wireframes, page comps, prototypes, and finally actual pages.</a:t>
            </a:r>
          </a:p>
        </p:txBody>
      </p:sp>
      <p:sp>
        <p:nvSpPr>
          <p:cNvPr id="4" name="Date Placeholder 3"/>
          <p:cNvSpPr>
            <a:spLocks noGrp="1"/>
          </p:cNvSpPr>
          <p:nvPr>
            <p:ph type="dt" sz="half" idx="11"/>
          </p:nvPr>
        </p:nvSpPr>
        <p:spPr/>
        <p:txBody>
          <a:bodyPr/>
          <a:lstStyle/>
          <a:p>
            <a:r>
              <a:rPr lang="en-US" smtClean="0"/>
              <a:t>04</a:t>
            </a:r>
            <a:r>
              <a:rPr lang="mr-IN" smtClean="0"/>
              <a:t>/</a:t>
            </a:r>
            <a:r>
              <a:rPr lang="en-US" smtClean="0"/>
              <a:t>10</a:t>
            </a:r>
            <a:r>
              <a:rPr lang="mr-IN" smtClean="0"/>
              <a:t>/2017</a:t>
            </a:r>
            <a:endParaRPr lang="en-US" dirty="0"/>
          </a:p>
        </p:txBody>
      </p:sp>
      <p:sp>
        <p:nvSpPr>
          <p:cNvPr id="5" name="Slide Number Placeholder 4"/>
          <p:cNvSpPr>
            <a:spLocks noGrp="1"/>
          </p:cNvSpPr>
          <p:nvPr>
            <p:ph type="sldNum" sz="quarter" idx="12"/>
          </p:nvPr>
        </p:nvSpPr>
        <p:spPr/>
        <p:txBody>
          <a:bodyPr/>
          <a:lstStyle/>
          <a:p>
            <a:fld id="{1D5CD492-2BC6-F348-9965-EC1D86DF57A8}" type="slidenum">
              <a:rPr lang="en-US" smtClean="0"/>
              <a:t>22</a:t>
            </a:fld>
            <a:endParaRPr lang="en-US"/>
          </a:p>
        </p:txBody>
      </p:sp>
    </p:spTree>
    <p:extLst>
      <p:ext uri="{BB962C8B-B14F-4D97-AF65-F5344CB8AC3E}">
        <p14:creationId xmlns:p14="http://schemas.microsoft.com/office/powerpoint/2010/main" val="457913548"/>
      </p:ext>
    </p:extLst>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you choose the tasks to test?</a:t>
            </a:r>
          </a:p>
        </p:txBody>
      </p:sp>
      <p:sp>
        <p:nvSpPr>
          <p:cNvPr id="3" name="Content Placeholder 2"/>
          <p:cNvSpPr>
            <a:spLocks noGrp="1"/>
          </p:cNvSpPr>
          <p:nvPr>
            <p:ph idx="1"/>
          </p:nvPr>
        </p:nvSpPr>
        <p:spPr/>
        <p:txBody>
          <a:bodyPr/>
          <a:lstStyle/>
          <a:p>
            <a:r>
              <a:rPr lang="en-US" dirty="0"/>
              <a:t>For each round of testing, you need to come up with tasks: the things the participants will try to </a:t>
            </a:r>
            <a:r>
              <a:rPr lang="en-US" dirty="0" smtClean="0"/>
              <a:t>do.</a:t>
            </a:r>
          </a:p>
          <a:p>
            <a:r>
              <a:rPr lang="en-US" dirty="0"/>
              <a:t>If you have more than a sketch to show them, though, start by making a list of the tasks people need to be able to do with whatever you’re testing</a:t>
            </a:r>
            <a:r>
              <a:rPr lang="en-US" dirty="0" smtClean="0"/>
              <a:t>.</a:t>
            </a:r>
          </a:p>
          <a:p>
            <a:r>
              <a:rPr lang="en-US" dirty="0"/>
              <a:t>word each task carefully, so the participants will understand exactly what you want them to do, Include any information that they’ll need but won’t </a:t>
            </a:r>
            <a:r>
              <a:rPr lang="en-US" dirty="0" smtClean="0"/>
              <a:t>have.</a:t>
            </a:r>
          </a:p>
          <a:p>
            <a:r>
              <a:rPr lang="en-US" dirty="0" smtClean="0"/>
              <a:t>Task should increase </a:t>
            </a:r>
            <a:r>
              <a:rPr lang="en-US" dirty="0"/>
              <a:t>their emotional investment and allows them to use more of their personal knowledge of the </a:t>
            </a:r>
            <a:r>
              <a:rPr lang="en-US" dirty="0" smtClean="0"/>
              <a:t>content.</a:t>
            </a:r>
            <a:endParaRPr lang="en-US" dirty="0"/>
          </a:p>
        </p:txBody>
      </p:sp>
      <p:sp>
        <p:nvSpPr>
          <p:cNvPr id="4" name="Date Placeholder 3"/>
          <p:cNvSpPr>
            <a:spLocks noGrp="1"/>
          </p:cNvSpPr>
          <p:nvPr>
            <p:ph type="dt" sz="half" idx="11"/>
          </p:nvPr>
        </p:nvSpPr>
        <p:spPr/>
        <p:txBody>
          <a:bodyPr/>
          <a:lstStyle/>
          <a:p>
            <a:r>
              <a:rPr lang="en-US" smtClean="0"/>
              <a:t>04</a:t>
            </a:r>
            <a:r>
              <a:rPr lang="mr-IN" smtClean="0"/>
              <a:t>/</a:t>
            </a:r>
            <a:r>
              <a:rPr lang="en-US" smtClean="0"/>
              <a:t>10</a:t>
            </a:r>
            <a:r>
              <a:rPr lang="mr-IN" smtClean="0"/>
              <a:t>/2017</a:t>
            </a:r>
            <a:endParaRPr lang="en-US" dirty="0"/>
          </a:p>
        </p:txBody>
      </p:sp>
      <p:sp>
        <p:nvSpPr>
          <p:cNvPr id="5" name="Slide Number Placeholder 4"/>
          <p:cNvSpPr>
            <a:spLocks noGrp="1"/>
          </p:cNvSpPr>
          <p:nvPr>
            <p:ph type="sldNum" sz="quarter" idx="12"/>
          </p:nvPr>
        </p:nvSpPr>
        <p:spPr/>
        <p:txBody>
          <a:bodyPr/>
          <a:lstStyle/>
          <a:p>
            <a:fld id="{1D5CD492-2BC6-F348-9965-EC1D86DF57A8}" type="slidenum">
              <a:rPr lang="en-US" smtClean="0"/>
              <a:t>23</a:t>
            </a:fld>
            <a:endParaRPr lang="en-US"/>
          </a:p>
        </p:txBody>
      </p:sp>
    </p:spTree>
    <p:extLst>
      <p:ext uri="{BB962C8B-B14F-4D97-AF65-F5344CB8AC3E}">
        <p14:creationId xmlns:p14="http://schemas.microsoft.com/office/powerpoint/2010/main" val="1196500427"/>
      </p:ext>
    </p:extLst>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happens during the test?</a:t>
            </a:r>
          </a:p>
        </p:txBody>
      </p:sp>
      <p:sp>
        <p:nvSpPr>
          <p:cNvPr id="3" name="Content Placeholder 2"/>
          <p:cNvSpPr>
            <a:spLocks noGrp="1"/>
          </p:cNvSpPr>
          <p:nvPr>
            <p:ph idx="1"/>
          </p:nvPr>
        </p:nvSpPr>
        <p:spPr/>
        <p:txBody>
          <a:bodyPr/>
          <a:lstStyle/>
          <a:p>
            <a:r>
              <a:rPr lang="en-US" dirty="0"/>
              <a:t>See </a:t>
            </a:r>
            <a:r>
              <a:rPr lang="en-US" dirty="0" smtClean="0"/>
              <a:t>script &amp; demo test video at </a:t>
            </a:r>
            <a:r>
              <a:rPr lang="en-US" dirty="0"/>
              <a:t>http://</a:t>
            </a:r>
            <a:r>
              <a:rPr lang="en-US" dirty="0" err="1"/>
              <a:t>rocketsurgerymadeeasy.com</a:t>
            </a:r>
            <a:r>
              <a:rPr lang="en-US" dirty="0"/>
              <a:t>/</a:t>
            </a:r>
          </a:p>
          <a:p>
            <a:r>
              <a:rPr lang="en-US" dirty="0" smtClean="0"/>
              <a:t>One-hour test:</a:t>
            </a:r>
          </a:p>
          <a:p>
            <a:pPr lvl="1"/>
            <a:r>
              <a:rPr lang="en-US" dirty="0" smtClean="0"/>
              <a:t>Welcome (4 mins)</a:t>
            </a:r>
          </a:p>
          <a:p>
            <a:pPr lvl="1"/>
            <a:r>
              <a:rPr lang="en-US" dirty="0"/>
              <a:t>The </a:t>
            </a:r>
            <a:r>
              <a:rPr lang="en-US" dirty="0" smtClean="0"/>
              <a:t>questions (2 </a:t>
            </a:r>
            <a:r>
              <a:rPr lang="en-US" dirty="0"/>
              <a:t>mins)</a:t>
            </a:r>
            <a:endParaRPr lang="en-US" dirty="0" smtClean="0"/>
          </a:p>
          <a:p>
            <a:pPr lvl="1"/>
            <a:r>
              <a:rPr lang="en-US" dirty="0"/>
              <a:t>The Home page </a:t>
            </a:r>
            <a:r>
              <a:rPr lang="en-US" dirty="0" smtClean="0"/>
              <a:t>tour (3 </a:t>
            </a:r>
            <a:r>
              <a:rPr lang="en-US" dirty="0"/>
              <a:t>mins)</a:t>
            </a:r>
            <a:endParaRPr lang="en-US" dirty="0" smtClean="0"/>
          </a:p>
          <a:p>
            <a:pPr lvl="1"/>
            <a:r>
              <a:rPr lang="en-US" dirty="0"/>
              <a:t>The tasks </a:t>
            </a:r>
            <a:r>
              <a:rPr lang="en-US" dirty="0" smtClean="0"/>
              <a:t>(35 </a:t>
            </a:r>
            <a:r>
              <a:rPr lang="en-US" dirty="0"/>
              <a:t>mins)</a:t>
            </a:r>
            <a:endParaRPr lang="en-US" dirty="0" smtClean="0"/>
          </a:p>
          <a:p>
            <a:pPr lvl="1"/>
            <a:r>
              <a:rPr lang="en-US" dirty="0" smtClean="0"/>
              <a:t>Probing (5 </a:t>
            </a:r>
            <a:r>
              <a:rPr lang="en-US" dirty="0"/>
              <a:t>mins)</a:t>
            </a:r>
            <a:endParaRPr lang="en-US" dirty="0" smtClean="0"/>
          </a:p>
          <a:p>
            <a:pPr lvl="1"/>
            <a:r>
              <a:rPr lang="en-US" dirty="0"/>
              <a:t>Wrapping </a:t>
            </a:r>
            <a:r>
              <a:rPr lang="en-US" dirty="0" smtClean="0"/>
              <a:t>up </a:t>
            </a:r>
            <a:r>
              <a:rPr lang="en-US" dirty="0"/>
              <a:t> </a:t>
            </a:r>
            <a:r>
              <a:rPr lang="en-US" dirty="0" smtClean="0"/>
              <a:t>(5 mins)</a:t>
            </a:r>
            <a:endParaRPr lang="en-US" dirty="0"/>
          </a:p>
        </p:txBody>
      </p:sp>
      <p:sp>
        <p:nvSpPr>
          <p:cNvPr id="4" name="Date Placeholder 3"/>
          <p:cNvSpPr>
            <a:spLocks noGrp="1"/>
          </p:cNvSpPr>
          <p:nvPr>
            <p:ph type="dt" sz="half" idx="11"/>
          </p:nvPr>
        </p:nvSpPr>
        <p:spPr/>
        <p:txBody>
          <a:bodyPr/>
          <a:lstStyle/>
          <a:p>
            <a:r>
              <a:rPr lang="en-US" smtClean="0"/>
              <a:t>04</a:t>
            </a:r>
            <a:r>
              <a:rPr lang="mr-IN" smtClean="0"/>
              <a:t>/</a:t>
            </a:r>
            <a:r>
              <a:rPr lang="en-US" smtClean="0"/>
              <a:t>10</a:t>
            </a:r>
            <a:r>
              <a:rPr lang="mr-IN" smtClean="0"/>
              <a:t>/2017</a:t>
            </a:r>
            <a:endParaRPr lang="en-US" dirty="0"/>
          </a:p>
        </p:txBody>
      </p:sp>
      <p:sp>
        <p:nvSpPr>
          <p:cNvPr id="5" name="Slide Number Placeholder 4"/>
          <p:cNvSpPr>
            <a:spLocks noGrp="1"/>
          </p:cNvSpPr>
          <p:nvPr>
            <p:ph type="sldNum" sz="quarter" idx="12"/>
          </p:nvPr>
        </p:nvSpPr>
        <p:spPr/>
        <p:txBody>
          <a:bodyPr/>
          <a:lstStyle/>
          <a:p>
            <a:fld id="{1D5CD492-2BC6-F348-9965-EC1D86DF57A8}" type="slidenum">
              <a:rPr lang="en-US" smtClean="0"/>
              <a:t>24</a:t>
            </a:fld>
            <a:endParaRPr lang="en-US"/>
          </a:p>
        </p:txBody>
      </p:sp>
    </p:spTree>
    <p:extLst>
      <p:ext uri="{BB962C8B-B14F-4D97-AF65-F5344CB8AC3E}">
        <p14:creationId xmlns:p14="http://schemas.microsoft.com/office/powerpoint/2010/main" val="1269767742"/>
      </p:ext>
    </p:extLst>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Typical problems</a:t>
            </a:r>
          </a:p>
        </p:txBody>
      </p:sp>
      <p:sp>
        <p:nvSpPr>
          <p:cNvPr id="3" name="Content Placeholder 2"/>
          <p:cNvSpPr>
            <a:spLocks noGrp="1"/>
          </p:cNvSpPr>
          <p:nvPr>
            <p:ph idx="1"/>
          </p:nvPr>
        </p:nvSpPr>
        <p:spPr/>
        <p:txBody>
          <a:bodyPr/>
          <a:lstStyle/>
          <a:p>
            <a:r>
              <a:rPr lang="en-US" dirty="0"/>
              <a:t>Users are unclear on the concept</a:t>
            </a:r>
            <a:r>
              <a:rPr lang="en-US" dirty="0" smtClean="0"/>
              <a:t>.</a:t>
            </a:r>
          </a:p>
          <a:p>
            <a:r>
              <a:rPr lang="en-US" dirty="0"/>
              <a:t>The words they’re looking for aren’t there</a:t>
            </a:r>
            <a:r>
              <a:rPr lang="en-US" dirty="0" smtClean="0"/>
              <a:t>.</a:t>
            </a:r>
          </a:p>
          <a:p>
            <a:r>
              <a:rPr lang="en-US" dirty="0"/>
              <a:t>There’s too much going on. </a:t>
            </a:r>
          </a:p>
        </p:txBody>
      </p:sp>
      <p:sp>
        <p:nvSpPr>
          <p:cNvPr id="4" name="Date Placeholder 3"/>
          <p:cNvSpPr>
            <a:spLocks noGrp="1"/>
          </p:cNvSpPr>
          <p:nvPr>
            <p:ph type="dt" sz="half" idx="11"/>
          </p:nvPr>
        </p:nvSpPr>
        <p:spPr/>
        <p:txBody>
          <a:bodyPr/>
          <a:lstStyle/>
          <a:p>
            <a:r>
              <a:rPr lang="en-US" smtClean="0"/>
              <a:t>04</a:t>
            </a:r>
            <a:r>
              <a:rPr lang="mr-IN" smtClean="0"/>
              <a:t>/</a:t>
            </a:r>
            <a:r>
              <a:rPr lang="en-US" smtClean="0"/>
              <a:t>10</a:t>
            </a:r>
            <a:r>
              <a:rPr lang="mr-IN" smtClean="0"/>
              <a:t>/2017</a:t>
            </a:r>
            <a:endParaRPr lang="en-US" dirty="0"/>
          </a:p>
        </p:txBody>
      </p:sp>
      <p:sp>
        <p:nvSpPr>
          <p:cNvPr id="5" name="Slide Number Placeholder 4"/>
          <p:cNvSpPr>
            <a:spLocks noGrp="1"/>
          </p:cNvSpPr>
          <p:nvPr>
            <p:ph type="sldNum" sz="quarter" idx="12"/>
          </p:nvPr>
        </p:nvSpPr>
        <p:spPr/>
        <p:txBody>
          <a:bodyPr/>
          <a:lstStyle/>
          <a:p>
            <a:fld id="{1D5CD492-2BC6-F348-9965-EC1D86DF57A8}" type="slidenum">
              <a:rPr lang="en-US" smtClean="0"/>
              <a:t>25</a:t>
            </a:fld>
            <a:endParaRPr lang="en-US"/>
          </a:p>
        </p:txBody>
      </p:sp>
    </p:spTree>
    <p:extLst>
      <p:ext uri="{BB962C8B-B14F-4D97-AF65-F5344CB8AC3E}">
        <p14:creationId xmlns:p14="http://schemas.microsoft.com/office/powerpoint/2010/main" val="1172857101"/>
      </p:ext>
    </p:extLst>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debriefing: Deciding what to fix</a:t>
            </a:r>
          </a:p>
        </p:txBody>
      </p:sp>
      <p:sp>
        <p:nvSpPr>
          <p:cNvPr id="3" name="Content Placeholder 2"/>
          <p:cNvSpPr>
            <a:spLocks noGrp="1"/>
          </p:cNvSpPr>
          <p:nvPr>
            <p:ph idx="1"/>
          </p:nvPr>
        </p:nvSpPr>
        <p:spPr>
          <a:xfrm>
            <a:off x="457200" y="1600200"/>
            <a:ext cx="8229600" cy="5257800"/>
          </a:xfrm>
        </p:spPr>
        <p:txBody>
          <a:bodyPr/>
          <a:lstStyle/>
          <a:p>
            <a:r>
              <a:rPr lang="en-US" sz="2200" dirty="0" smtClean="0"/>
              <a:t>Focus ruthlessly on fixing the most serious problems first</a:t>
            </a:r>
          </a:p>
          <a:p>
            <a:pPr lvl="1"/>
            <a:r>
              <a:rPr lang="en-US" dirty="0"/>
              <a:t>Make a collective </a:t>
            </a:r>
            <a:r>
              <a:rPr lang="en-US" dirty="0" smtClean="0"/>
              <a:t>list + 3 most serious problem/ participant</a:t>
            </a:r>
          </a:p>
          <a:p>
            <a:pPr lvl="1"/>
            <a:r>
              <a:rPr lang="en-US" dirty="0"/>
              <a:t>Choose the ten most serious problems</a:t>
            </a:r>
            <a:r>
              <a:rPr lang="en-US" dirty="0" smtClean="0"/>
              <a:t>.</a:t>
            </a:r>
          </a:p>
          <a:p>
            <a:pPr lvl="1"/>
            <a:r>
              <a:rPr lang="en-US" dirty="0"/>
              <a:t>Rate them. Number them from 1 to 10, 1 being the </a:t>
            </a:r>
            <a:r>
              <a:rPr lang="en-US" dirty="0" smtClean="0"/>
              <a:t>worst on top.</a:t>
            </a:r>
          </a:p>
          <a:p>
            <a:pPr lvl="1"/>
            <a:r>
              <a:rPr lang="en-US" dirty="0"/>
              <a:t>Create an ordered list. Starting at the </a:t>
            </a:r>
            <a:r>
              <a:rPr lang="en-US" dirty="0" smtClean="0"/>
              <a:t>top.</a:t>
            </a:r>
          </a:p>
          <a:p>
            <a:r>
              <a:rPr lang="en-US" sz="2200" dirty="0" smtClean="0"/>
              <a:t>Deciding what to fix:</a:t>
            </a:r>
          </a:p>
          <a:p>
            <a:pPr lvl="1"/>
            <a:r>
              <a:rPr lang="en-US" dirty="0"/>
              <a:t>Keep a separate list of low-hanging </a:t>
            </a:r>
            <a:r>
              <a:rPr lang="en-US" dirty="0" smtClean="0"/>
              <a:t>fruit: not serious but easy.</a:t>
            </a:r>
          </a:p>
          <a:p>
            <a:pPr lvl="1"/>
            <a:r>
              <a:rPr lang="en-US" dirty="0"/>
              <a:t>Resist the impulse to add things</a:t>
            </a:r>
            <a:r>
              <a:rPr lang="en-US" dirty="0" smtClean="0"/>
              <a:t>.</a:t>
            </a:r>
          </a:p>
          <a:p>
            <a:pPr lvl="1"/>
            <a:r>
              <a:rPr lang="en-US" dirty="0"/>
              <a:t>Take “new feature” requests with a grain of salt</a:t>
            </a:r>
            <a:r>
              <a:rPr lang="en-US" dirty="0" smtClean="0"/>
              <a:t>.</a:t>
            </a:r>
          </a:p>
          <a:p>
            <a:pPr lvl="1"/>
            <a:r>
              <a:rPr lang="en-US" dirty="0"/>
              <a:t>Ignore “kayak” problems.</a:t>
            </a:r>
          </a:p>
          <a:p>
            <a:r>
              <a:rPr lang="en-US" sz="2200" dirty="0"/>
              <a:t>Alternative </a:t>
            </a:r>
            <a:r>
              <a:rPr lang="en-US" sz="2200" dirty="0" smtClean="0"/>
              <a:t>lifestyles:</a:t>
            </a:r>
          </a:p>
          <a:p>
            <a:pPr lvl="1"/>
            <a:r>
              <a:rPr lang="en-US" dirty="0"/>
              <a:t>Remote testing</a:t>
            </a:r>
            <a:r>
              <a:rPr lang="en-US" dirty="0" smtClean="0"/>
              <a:t>.</a:t>
            </a:r>
          </a:p>
          <a:p>
            <a:pPr lvl="1"/>
            <a:r>
              <a:rPr lang="en-US" dirty="0"/>
              <a:t>Unmoderated remote testing. </a:t>
            </a:r>
          </a:p>
          <a:p>
            <a:pPr lvl="1"/>
            <a:endParaRPr lang="en-US" dirty="0"/>
          </a:p>
        </p:txBody>
      </p:sp>
      <p:sp>
        <p:nvSpPr>
          <p:cNvPr id="4" name="Date Placeholder 3"/>
          <p:cNvSpPr>
            <a:spLocks noGrp="1"/>
          </p:cNvSpPr>
          <p:nvPr>
            <p:ph type="dt" sz="half" idx="11"/>
          </p:nvPr>
        </p:nvSpPr>
        <p:spPr/>
        <p:txBody>
          <a:bodyPr/>
          <a:lstStyle/>
          <a:p>
            <a:r>
              <a:rPr lang="en-US" dirty="0" smtClean="0"/>
              <a:t>04</a:t>
            </a:r>
            <a:r>
              <a:rPr lang="mr-IN" dirty="0" smtClean="0"/>
              <a:t>/</a:t>
            </a:r>
            <a:r>
              <a:rPr lang="en-US" dirty="0" smtClean="0"/>
              <a:t>10</a:t>
            </a:r>
            <a:r>
              <a:rPr lang="mr-IN" dirty="0" smtClean="0"/>
              <a:t>/2017</a:t>
            </a:r>
            <a:endParaRPr lang="en-US" dirty="0"/>
          </a:p>
        </p:txBody>
      </p:sp>
      <p:sp>
        <p:nvSpPr>
          <p:cNvPr id="5" name="Slide Number Placeholder 4"/>
          <p:cNvSpPr>
            <a:spLocks noGrp="1"/>
          </p:cNvSpPr>
          <p:nvPr>
            <p:ph type="sldNum" sz="quarter" idx="12"/>
          </p:nvPr>
        </p:nvSpPr>
        <p:spPr/>
        <p:txBody>
          <a:bodyPr/>
          <a:lstStyle/>
          <a:p>
            <a:fld id="{1D5CD492-2BC6-F348-9965-EC1D86DF57A8}" type="slidenum">
              <a:rPr lang="en-US" smtClean="0"/>
              <a:t>26</a:t>
            </a:fld>
            <a:endParaRPr lang="en-US"/>
          </a:p>
        </p:txBody>
      </p:sp>
    </p:spTree>
    <p:extLst>
      <p:ext uri="{BB962C8B-B14F-4D97-AF65-F5344CB8AC3E}">
        <p14:creationId xmlns:p14="http://schemas.microsoft.com/office/powerpoint/2010/main" val="1243426391"/>
      </p:ext>
    </p:extLst>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The Top Five Plausible Reasons for not Testing Web Sites</a:t>
            </a:r>
          </a:p>
        </p:txBody>
      </p:sp>
      <p:pic>
        <p:nvPicPr>
          <p:cNvPr id="6" name="Content Placeholder 5"/>
          <p:cNvPicPr>
            <a:picLocks noGrp="1" noChangeAspect="1"/>
          </p:cNvPicPr>
          <p:nvPr>
            <p:ph idx="1"/>
          </p:nvPr>
        </p:nvPicPr>
        <p:blipFill>
          <a:blip r:embed="rId2"/>
          <a:stretch>
            <a:fillRect/>
          </a:stretch>
        </p:blipFill>
        <p:spPr>
          <a:xfrm>
            <a:off x="457200" y="1600200"/>
            <a:ext cx="8229600" cy="4756150"/>
          </a:xfrm>
          <a:prstGeom prst="rect">
            <a:avLst/>
          </a:prstGeom>
        </p:spPr>
      </p:pic>
      <p:sp>
        <p:nvSpPr>
          <p:cNvPr id="4" name="Date Placeholder 3"/>
          <p:cNvSpPr>
            <a:spLocks noGrp="1"/>
          </p:cNvSpPr>
          <p:nvPr>
            <p:ph type="dt" sz="half" idx="11"/>
          </p:nvPr>
        </p:nvSpPr>
        <p:spPr/>
        <p:txBody>
          <a:bodyPr/>
          <a:lstStyle/>
          <a:p>
            <a:r>
              <a:rPr lang="en-US" smtClean="0"/>
              <a:t>04</a:t>
            </a:r>
            <a:r>
              <a:rPr lang="mr-IN" smtClean="0"/>
              <a:t>/</a:t>
            </a:r>
            <a:r>
              <a:rPr lang="en-US" smtClean="0"/>
              <a:t>10</a:t>
            </a:r>
            <a:r>
              <a:rPr lang="mr-IN" smtClean="0"/>
              <a:t>/2017</a:t>
            </a:r>
            <a:endParaRPr lang="en-US" dirty="0"/>
          </a:p>
        </p:txBody>
      </p:sp>
      <p:sp>
        <p:nvSpPr>
          <p:cNvPr id="5" name="Slide Number Placeholder 4"/>
          <p:cNvSpPr>
            <a:spLocks noGrp="1"/>
          </p:cNvSpPr>
          <p:nvPr>
            <p:ph type="sldNum" sz="quarter" idx="12"/>
          </p:nvPr>
        </p:nvSpPr>
        <p:spPr/>
        <p:txBody>
          <a:bodyPr/>
          <a:lstStyle/>
          <a:p>
            <a:fld id="{1D5CD492-2BC6-F348-9965-EC1D86DF57A8}" type="slidenum">
              <a:rPr lang="en-US" smtClean="0"/>
              <a:t>27</a:t>
            </a:fld>
            <a:endParaRPr lang="en-US"/>
          </a:p>
        </p:txBody>
      </p:sp>
    </p:spTree>
    <p:extLst>
      <p:ext uri="{BB962C8B-B14F-4D97-AF65-F5344CB8AC3E}">
        <p14:creationId xmlns:p14="http://schemas.microsoft.com/office/powerpoint/2010/main" val="1103984580"/>
      </p:ext>
    </p:extLst>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2</a:t>
            </a:r>
            <a:endParaRPr lang="en-US" dirty="0"/>
          </a:p>
        </p:txBody>
      </p:sp>
      <p:sp>
        <p:nvSpPr>
          <p:cNvPr id="3" name="Content Placeholder 2"/>
          <p:cNvSpPr>
            <a:spLocks noGrp="1"/>
          </p:cNvSpPr>
          <p:nvPr>
            <p:ph idx="1"/>
          </p:nvPr>
        </p:nvSpPr>
        <p:spPr>
          <a:xfrm>
            <a:off x="457200" y="1417638"/>
            <a:ext cx="8517467" cy="5121275"/>
          </a:xfrm>
        </p:spPr>
        <p:txBody>
          <a:bodyPr/>
          <a:lstStyle/>
          <a:p>
            <a:r>
              <a:rPr lang="en-US" sz="2200" dirty="0" smtClean="0"/>
              <a:t>Find (or create) a website or similar websites and conduct a usability testing.</a:t>
            </a:r>
          </a:p>
          <a:p>
            <a:r>
              <a:rPr lang="en-US" sz="2200" dirty="0" smtClean="0"/>
              <a:t>Things to submit: </a:t>
            </a:r>
          </a:p>
          <a:p>
            <a:pPr lvl="1"/>
            <a:r>
              <a:rPr lang="en-US" dirty="0" smtClean="0"/>
              <a:t>Tasks for each test</a:t>
            </a:r>
          </a:p>
          <a:p>
            <a:pPr lvl="1"/>
            <a:r>
              <a:rPr lang="en-US" dirty="0" smtClean="0"/>
              <a:t>Scripts</a:t>
            </a:r>
          </a:p>
          <a:p>
            <a:pPr lvl="1"/>
            <a:r>
              <a:rPr lang="en-US" dirty="0"/>
              <a:t>R</a:t>
            </a:r>
            <a:r>
              <a:rPr lang="en-US" dirty="0" smtClean="0"/>
              <a:t>ecorded videos.</a:t>
            </a:r>
          </a:p>
          <a:p>
            <a:pPr lvl="1"/>
            <a:r>
              <a:rPr lang="en-US" dirty="0" smtClean="0"/>
              <a:t>Ordered </a:t>
            </a:r>
            <a:r>
              <a:rPr lang="en-US" smtClean="0"/>
              <a:t>problem </a:t>
            </a:r>
            <a:r>
              <a:rPr lang="en-US" smtClean="0"/>
              <a:t>lists.</a:t>
            </a:r>
            <a:endParaRPr lang="en-US" dirty="0" smtClean="0"/>
          </a:p>
          <a:p>
            <a:r>
              <a:rPr lang="en-US" sz="2200" dirty="0" smtClean="0"/>
              <a:t>Working progress should be reported daily.</a:t>
            </a:r>
          </a:p>
          <a:p>
            <a:r>
              <a:rPr lang="en-US" sz="2200" dirty="0" smtClean="0"/>
              <a:t>Evaluation: </a:t>
            </a:r>
          </a:p>
          <a:p>
            <a:pPr lvl="1"/>
            <a:r>
              <a:rPr lang="en-US" dirty="0" smtClean="0"/>
              <a:t>Qualities of submitted documents: 1.4</a:t>
            </a:r>
          </a:p>
          <a:p>
            <a:pPr lvl="1"/>
            <a:r>
              <a:rPr lang="en-US" dirty="0" smtClean="0"/>
              <a:t>Timely reported &amp; steady progress: 0.6</a:t>
            </a:r>
          </a:p>
          <a:p>
            <a:r>
              <a:rPr lang="en-US" sz="2200" dirty="0" smtClean="0"/>
              <a:t>Submission deadline: 1</a:t>
            </a:r>
            <a:r>
              <a:rPr lang="en-US" sz="2200" baseline="30000" dirty="0" smtClean="0"/>
              <a:t>st</a:t>
            </a:r>
            <a:r>
              <a:rPr lang="en-US" sz="2200" dirty="0" smtClean="0"/>
              <a:t> November, 2017. </a:t>
            </a:r>
            <a:endParaRPr lang="en-US" sz="2200" dirty="0"/>
          </a:p>
        </p:txBody>
      </p:sp>
      <p:sp>
        <p:nvSpPr>
          <p:cNvPr id="4" name="Date Placeholder 3"/>
          <p:cNvSpPr>
            <a:spLocks noGrp="1"/>
          </p:cNvSpPr>
          <p:nvPr>
            <p:ph type="dt" sz="half" idx="11"/>
          </p:nvPr>
        </p:nvSpPr>
        <p:spPr/>
        <p:txBody>
          <a:bodyPr/>
          <a:lstStyle/>
          <a:p>
            <a:r>
              <a:rPr lang="en-US" smtClean="0"/>
              <a:t>04</a:t>
            </a:r>
            <a:r>
              <a:rPr lang="mr-IN" smtClean="0"/>
              <a:t>/</a:t>
            </a:r>
            <a:r>
              <a:rPr lang="en-US" smtClean="0"/>
              <a:t>10</a:t>
            </a:r>
            <a:r>
              <a:rPr lang="mr-IN" smtClean="0"/>
              <a:t>/2017</a:t>
            </a:r>
            <a:endParaRPr lang="en-US" dirty="0"/>
          </a:p>
        </p:txBody>
      </p:sp>
      <p:sp>
        <p:nvSpPr>
          <p:cNvPr id="5" name="Slide Number Placeholder 4"/>
          <p:cNvSpPr>
            <a:spLocks noGrp="1"/>
          </p:cNvSpPr>
          <p:nvPr>
            <p:ph type="sldNum" sz="quarter" idx="12"/>
          </p:nvPr>
        </p:nvSpPr>
        <p:spPr/>
        <p:txBody>
          <a:bodyPr/>
          <a:lstStyle/>
          <a:p>
            <a:fld id="{1D5CD492-2BC6-F348-9965-EC1D86DF57A8}" type="slidenum">
              <a:rPr lang="en-US" smtClean="0"/>
              <a:t>28</a:t>
            </a:fld>
            <a:endParaRPr lang="en-US"/>
          </a:p>
        </p:txBody>
      </p:sp>
    </p:spTree>
    <p:extLst>
      <p:ext uri="{BB962C8B-B14F-4D97-AF65-F5344CB8AC3E}">
        <p14:creationId xmlns:p14="http://schemas.microsoft.com/office/powerpoint/2010/main" val="2122464479"/>
      </p:ext>
    </p:extLst>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294967295"/>
          </p:nvPr>
        </p:nvSpPr>
        <p:spPr>
          <a:xfrm>
            <a:off x="3124200" y="6356350"/>
            <a:ext cx="2895600" cy="365125"/>
          </a:xfrm>
        </p:spPr>
        <p:txBody>
          <a:bodyPr/>
          <a:lstStyle/>
          <a:p>
            <a:r>
              <a:rPr lang="en-US" dirty="0" smtClean="0"/>
              <a:t>Lecture 6: Usability testing</a:t>
            </a:r>
            <a:endParaRPr lang="en-US" dirty="0"/>
          </a:p>
        </p:txBody>
      </p:sp>
      <p:sp>
        <p:nvSpPr>
          <p:cNvPr id="5" name="Date Placeholder 4"/>
          <p:cNvSpPr>
            <a:spLocks noGrp="1"/>
          </p:cNvSpPr>
          <p:nvPr>
            <p:ph type="dt" sz="half" idx="11"/>
          </p:nvPr>
        </p:nvSpPr>
        <p:spPr/>
        <p:txBody>
          <a:bodyPr/>
          <a:lstStyle/>
          <a:p>
            <a:r>
              <a:rPr lang="en-US" dirty="0" smtClean="0"/>
              <a:t>11</a:t>
            </a:r>
            <a:r>
              <a:rPr lang="mr-IN" dirty="0" smtClean="0"/>
              <a:t>/</a:t>
            </a:r>
            <a:r>
              <a:rPr lang="en-US" dirty="0" smtClean="0"/>
              <a:t>10</a:t>
            </a:r>
            <a:r>
              <a:rPr lang="mr-IN" dirty="0" smtClean="0"/>
              <a:t>/2017</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3</a:t>
            </a:fld>
            <a:endParaRPr lang="en-US" dirty="0"/>
          </a:p>
        </p:txBody>
      </p:sp>
      <p:pic>
        <p:nvPicPr>
          <p:cNvPr id="3" name="Picture 2"/>
          <p:cNvPicPr>
            <a:picLocks noChangeAspect="1"/>
          </p:cNvPicPr>
          <p:nvPr/>
        </p:nvPicPr>
        <p:blipFill>
          <a:blip r:embed="rId2"/>
          <a:stretch>
            <a:fillRect/>
          </a:stretch>
        </p:blipFill>
        <p:spPr>
          <a:xfrm>
            <a:off x="304800" y="274638"/>
            <a:ext cx="8720666" cy="6192522"/>
          </a:xfrm>
          <a:prstGeom prst="rect">
            <a:avLst/>
          </a:prstGeom>
        </p:spPr>
      </p:pic>
    </p:spTree>
    <p:extLst>
      <p:ext uri="{BB962C8B-B14F-4D97-AF65-F5344CB8AC3E}">
        <p14:creationId xmlns:p14="http://schemas.microsoft.com/office/powerpoint/2010/main" val="1705836819"/>
      </p:ext>
    </p:extLst>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294967295"/>
          </p:nvPr>
        </p:nvSpPr>
        <p:spPr>
          <a:xfrm>
            <a:off x="3124200" y="6356350"/>
            <a:ext cx="2895600" cy="365125"/>
          </a:xfrm>
        </p:spPr>
        <p:txBody>
          <a:bodyPr/>
          <a:lstStyle/>
          <a:p>
            <a:r>
              <a:rPr lang="en-US" dirty="0" smtClean="0"/>
              <a:t>Lecture 6: Usability testing</a:t>
            </a:r>
            <a:endParaRPr lang="en-US" dirty="0"/>
          </a:p>
        </p:txBody>
      </p:sp>
      <p:sp>
        <p:nvSpPr>
          <p:cNvPr id="5" name="Date Placeholder 4"/>
          <p:cNvSpPr>
            <a:spLocks noGrp="1"/>
          </p:cNvSpPr>
          <p:nvPr>
            <p:ph type="dt" sz="half" idx="11"/>
          </p:nvPr>
        </p:nvSpPr>
        <p:spPr/>
        <p:txBody>
          <a:bodyPr/>
          <a:lstStyle/>
          <a:p>
            <a:r>
              <a:rPr lang="en-US" dirty="0" smtClean="0"/>
              <a:t>11</a:t>
            </a:r>
            <a:r>
              <a:rPr lang="mr-IN" dirty="0" smtClean="0"/>
              <a:t>/</a:t>
            </a:r>
            <a:r>
              <a:rPr lang="en-US" dirty="0" smtClean="0"/>
              <a:t>10</a:t>
            </a:r>
            <a:r>
              <a:rPr lang="mr-IN" dirty="0" smtClean="0"/>
              <a:t>/2017</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4</a:t>
            </a:fld>
            <a:endParaRPr lang="en-US" dirty="0"/>
          </a:p>
        </p:txBody>
      </p:sp>
      <p:pic>
        <p:nvPicPr>
          <p:cNvPr id="7" name="Picture 6"/>
          <p:cNvPicPr>
            <a:picLocks noChangeAspect="1"/>
          </p:cNvPicPr>
          <p:nvPr/>
        </p:nvPicPr>
        <p:blipFill>
          <a:blip r:embed="rId2"/>
          <a:stretch>
            <a:fillRect/>
          </a:stretch>
        </p:blipFill>
        <p:spPr>
          <a:xfrm>
            <a:off x="0" y="0"/>
            <a:ext cx="9279467" cy="6858000"/>
          </a:xfrm>
          <a:prstGeom prst="rect">
            <a:avLst/>
          </a:prstGeom>
        </p:spPr>
      </p:pic>
    </p:spTree>
    <p:extLst>
      <p:ext uri="{BB962C8B-B14F-4D97-AF65-F5344CB8AC3E}">
        <p14:creationId xmlns:p14="http://schemas.microsoft.com/office/powerpoint/2010/main" val="236769828"/>
      </p:ext>
    </p:extLst>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294967295"/>
          </p:nvPr>
        </p:nvSpPr>
        <p:spPr>
          <a:xfrm>
            <a:off x="3124200" y="6356350"/>
            <a:ext cx="2895600" cy="365125"/>
          </a:xfrm>
        </p:spPr>
        <p:txBody>
          <a:bodyPr/>
          <a:lstStyle/>
          <a:p>
            <a:r>
              <a:rPr lang="en-US" dirty="0" smtClean="0"/>
              <a:t>Lecture 6: Usability testing</a:t>
            </a:r>
            <a:endParaRPr lang="en-US" dirty="0"/>
          </a:p>
        </p:txBody>
      </p:sp>
      <p:sp>
        <p:nvSpPr>
          <p:cNvPr id="5" name="Date Placeholder 4"/>
          <p:cNvSpPr>
            <a:spLocks noGrp="1"/>
          </p:cNvSpPr>
          <p:nvPr>
            <p:ph type="dt" sz="half" idx="11"/>
          </p:nvPr>
        </p:nvSpPr>
        <p:spPr/>
        <p:txBody>
          <a:bodyPr/>
          <a:lstStyle/>
          <a:p>
            <a:r>
              <a:rPr lang="en-US" dirty="0" smtClean="0"/>
              <a:t>11</a:t>
            </a:r>
            <a:r>
              <a:rPr lang="mr-IN" dirty="0" smtClean="0"/>
              <a:t>/</a:t>
            </a:r>
            <a:r>
              <a:rPr lang="en-US" dirty="0" smtClean="0"/>
              <a:t>10</a:t>
            </a:r>
            <a:r>
              <a:rPr lang="mr-IN" dirty="0" smtClean="0"/>
              <a:t>/2017</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5</a:t>
            </a:fld>
            <a:endParaRPr lang="en-US" dirty="0"/>
          </a:p>
        </p:txBody>
      </p:sp>
      <p:sp>
        <p:nvSpPr>
          <p:cNvPr id="8" name="Title 1"/>
          <p:cNvSpPr>
            <a:spLocks noGrp="1"/>
          </p:cNvSpPr>
          <p:nvPr>
            <p:ph type="title"/>
          </p:nvPr>
        </p:nvSpPr>
        <p:spPr>
          <a:xfrm>
            <a:off x="457200" y="274638"/>
            <a:ext cx="8229600" cy="1143000"/>
          </a:xfrm>
        </p:spPr>
        <p:txBody>
          <a:bodyPr/>
          <a:lstStyle/>
          <a:p>
            <a:r>
              <a:rPr lang="en-US" dirty="0" smtClean="0"/>
              <a:t>Web design: endless discussions - religious debates</a:t>
            </a:r>
            <a:endParaRPr lang="en-US" dirty="0"/>
          </a:p>
        </p:txBody>
      </p:sp>
      <p:sp>
        <p:nvSpPr>
          <p:cNvPr id="9" name="Content Placeholder 2"/>
          <p:cNvSpPr>
            <a:spLocks noGrp="1"/>
          </p:cNvSpPr>
          <p:nvPr>
            <p:ph idx="1"/>
          </p:nvPr>
        </p:nvSpPr>
        <p:spPr>
          <a:xfrm>
            <a:off x="457200" y="1600200"/>
            <a:ext cx="8229600" cy="4525963"/>
          </a:xfrm>
        </p:spPr>
        <p:txBody>
          <a:bodyPr/>
          <a:lstStyle/>
          <a:p>
            <a:r>
              <a:rPr lang="en-US" dirty="0"/>
              <a:t>Web teams aren’t notoriously successful at making decisions about usability questions</a:t>
            </a:r>
          </a:p>
          <a:p>
            <a:r>
              <a:rPr lang="en-US" dirty="0" smtClean="0"/>
              <a:t>personal </a:t>
            </a:r>
            <a:r>
              <a:rPr lang="en-US" dirty="0"/>
              <a:t>beliefs about things that can’t be </a:t>
            </a:r>
            <a:r>
              <a:rPr lang="en-US" dirty="0" smtClean="0"/>
              <a:t>proven.</a:t>
            </a:r>
          </a:p>
          <a:p>
            <a:r>
              <a:rPr lang="en-US" dirty="0"/>
              <a:t>rarely result in anyone involved changing his or her point of </a:t>
            </a:r>
            <a:r>
              <a:rPr lang="en-US" dirty="0" smtClean="0"/>
              <a:t>view</a:t>
            </a:r>
          </a:p>
          <a:p>
            <a:r>
              <a:rPr lang="en-US" dirty="0"/>
              <a:t>wasting </a:t>
            </a:r>
            <a:r>
              <a:rPr lang="en-US" dirty="0" smtClean="0"/>
              <a:t>time</a:t>
            </a:r>
          </a:p>
          <a:p>
            <a:r>
              <a:rPr lang="en-US" dirty="0"/>
              <a:t>create tension and erode respect among team </a:t>
            </a:r>
            <a:r>
              <a:rPr lang="en-US" dirty="0" smtClean="0"/>
              <a:t>members</a:t>
            </a:r>
          </a:p>
          <a:p>
            <a:r>
              <a:rPr lang="en-US" dirty="0"/>
              <a:t>prevent the team from making critical </a:t>
            </a:r>
            <a:r>
              <a:rPr lang="en-US" dirty="0" smtClean="0"/>
              <a:t>decisions	</a:t>
            </a:r>
            <a:endParaRPr lang="en-US" dirty="0"/>
          </a:p>
        </p:txBody>
      </p:sp>
    </p:spTree>
    <p:extLst>
      <p:ext uri="{BB962C8B-B14F-4D97-AF65-F5344CB8AC3E}">
        <p14:creationId xmlns:p14="http://schemas.microsoft.com/office/powerpoint/2010/main" val="1759878233"/>
      </p:ext>
    </p:extLst>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294967295"/>
          </p:nvPr>
        </p:nvSpPr>
        <p:spPr>
          <a:xfrm>
            <a:off x="3124200" y="6356350"/>
            <a:ext cx="2895600" cy="365125"/>
          </a:xfrm>
        </p:spPr>
        <p:txBody>
          <a:bodyPr/>
          <a:lstStyle/>
          <a:p>
            <a:r>
              <a:rPr lang="en-US" dirty="0" smtClean="0"/>
              <a:t>Lecture 6: Usability testing</a:t>
            </a:r>
            <a:endParaRPr lang="en-US" dirty="0"/>
          </a:p>
        </p:txBody>
      </p:sp>
      <p:sp>
        <p:nvSpPr>
          <p:cNvPr id="5" name="Date Placeholder 4"/>
          <p:cNvSpPr>
            <a:spLocks noGrp="1"/>
          </p:cNvSpPr>
          <p:nvPr>
            <p:ph type="dt" sz="half" idx="11"/>
          </p:nvPr>
        </p:nvSpPr>
        <p:spPr/>
        <p:txBody>
          <a:bodyPr/>
          <a:lstStyle/>
          <a:p>
            <a:r>
              <a:rPr lang="en-US" dirty="0" smtClean="0"/>
              <a:t>11</a:t>
            </a:r>
            <a:r>
              <a:rPr lang="mr-IN" dirty="0" smtClean="0"/>
              <a:t>/</a:t>
            </a:r>
            <a:r>
              <a:rPr lang="en-US" dirty="0" smtClean="0"/>
              <a:t>10</a:t>
            </a:r>
            <a:r>
              <a:rPr lang="mr-IN" dirty="0" smtClean="0"/>
              <a:t>/2017</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6</a:t>
            </a:fld>
            <a:endParaRPr lang="en-US" dirty="0"/>
          </a:p>
        </p:txBody>
      </p:sp>
      <p:sp>
        <p:nvSpPr>
          <p:cNvPr id="8" name="Title 1"/>
          <p:cNvSpPr>
            <a:spLocks noGrp="1"/>
          </p:cNvSpPr>
          <p:nvPr>
            <p:ph type="title"/>
          </p:nvPr>
        </p:nvSpPr>
        <p:spPr>
          <a:xfrm>
            <a:off x="457200" y="274638"/>
            <a:ext cx="8229600" cy="1143000"/>
          </a:xfrm>
        </p:spPr>
        <p:txBody>
          <a:bodyPr/>
          <a:lstStyle/>
          <a:p>
            <a:r>
              <a:rPr lang="en-US" dirty="0" smtClean="0"/>
              <a:t>Forces &amp; Antidote</a:t>
            </a:r>
            <a:endParaRPr lang="en-US" dirty="0"/>
          </a:p>
        </p:txBody>
      </p:sp>
      <p:sp>
        <p:nvSpPr>
          <p:cNvPr id="9" name="Content Placeholder 2"/>
          <p:cNvSpPr>
            <a:spLocks noGrp="1"/>
          </p:cNvSpPr>
          <p:nvPr>
            <p:ph idx="1"/>
          </p:nvPr>
        </p:nvSpPr>
        <p:spPr>
          <a:xfrm>
            <a:off x="457200" y="1600200"/>
            <a:ext cx="8229600" cy="4525963"/>
          </a:xfrm>
        </p:spPr>
        <p:txBody>
          <a:bodyPr/>
          <a:lstStyle/>
          <a:p>
            <a:r>
              <a:rPr lang="en-US" dirty="0" smtClean="0"/>
              <a:t>Everybody likes </a:t>
            </a:r>
            <a:r>
              <a:rPr lang="mr-IN" dirty="0" smtClean="0"/>
              <a:t>…</a:t>
            </a:r>
            <a:r>
              <a:rPr lang="en-US" dirty="0" smtClean="0"/>
              <a:t>.</a:t>
            </a:r>
          </a:p>
          <a:p>
            <a:r>
              <a:rPr lang="en-US" dirty="0" smtClean="0"/>
              <a:t>Different perspectives:</a:t>
            </a:r>
          </a:p>
          <a:p>
            <a:pPr marL="0" indent="0">
              <a:buNone/>
            </a:pPr>
            <a:r>
              <a:rPr lang="en-US" dirty="0" smtClean="0"/>
              <a:t>Professional passion.</a:t>
            </a:r>
          </a:p>
          <a:p>
            <a:pPr marL="0" indent="0">
              <a:buNone/>
            </a:pPr>
            <a:r>
              <a:rPr lang="en-US" dirty="0"/>
              <a:t>Farmers love fences, cowmen love the open </a:t>
            </a:r>
            <a:r>
              <a:rPr lang="en-US" dirty="0" smtClean="0"/>
              <a:t>range.</a:t>
            </a:r>
          </a:p>
          <a:p>
            <a:pPr marL="0" indent="0">
              <a:buNone/>
            </a:pPr>
            <a:r>
              <a:rPr lang="en-US" dirty="0"/>
              <a:t>Oh, that. It came to our CEO in a dream, so we had to </a:t>
            </a:r>
            <a:r>
              <a:rPr lang="en-US" dirty="0" smtClean="0"/>
              <a:t>add it</a:t>
            </a:r>
          </a:p>
        </p:txBody>
      </p:sp>
      <p:pic>
        <p:nvPicPr>
          <p:cNvPr id="2" name="Picture 1"/>
          <p:cNvPicPr>
            <a:picLocks noChangeAspect="1"/>
          </p:cNvPicPr>
          <p:nvPr/>
        </p:nvPicPr>
        <p:blipFill>
          <a:blip r:embed="rId2"/>
          <a:stretch>
            <a:fillRect/>
          </a:stretch>
        </p:blipFill>
        <p:spPr>
          <a:xfrm>
            <a:off x="4887383" y="48441"/>
            <a:ext cx="4256617" cy="2738393"/>
          </a:xfrm>
          <a:prstGeom prst="rect">
            <a:avLst/>
          </a:prstGeom>
        </p:spPr>
      </p:pic>
      <p:pic>
        <p:nvPicPr>
          <p:cNvPr id="3" name="Picture 2"/>
          <p:cNvPicPr>
            <a:picLocks noChangeAspect="1"/>
          </p:cNvPicPr>
          <p:nvPr/>
        </p:nvPicPr>
        <p:blipFill>
          <a:blip r:embed="rId3"/>
          <a:stretch>
            <a:fillRect/>
          </a:stretch>
        </p:blipFill>
        <p:spPr>
          <a:xfrm>
            <a:off x="0" y="4435475"/>
            <a:ext cx="9144000" cy="2286000"/>
          </a:xfrm>
          <a:prstGeom prst="rect">
            <a:avLst/>
          </a:prstGeom>
        </p:spPr>
      </p:pic>
    </p:spTree>
    <p:extLst>
      <p:ext uri="{BB962C8B-B14F-4D97-AF65-F5344CB8AC3E}">
        <p14:creationId xmlns:p14="http://schemas.microsoft.com/office/powerpoint/2010/main" val="119642740"/>
      </p:ext>
    </p:extLst>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294967295"/>
          </p:nvPr>
        </p:nvSpPr>
        <p:spPr>
          <a:xfrm>
            <a:off x="3124200" y="6356350"/>
            <a:ext cx="2895600" cy="365125"/>
          </a:xfrm>
        </p:spPr>
        <p:txBody>
          <a:bodyPr/>
          <a:lstStyle/>
          <a:p>
            <a:r>
              <a:rPr lang="en-US" dirty="0" smtClean="0"/>
              <a:t>Lecture 6: Usability testing</a:t>
            </a:r>
            <a:endParaRPr lang="en-US" dirty="0"/>
          </a:p>
        </p:txBody>
      </p:sp>
      <p:sp>
        <p:nvSpPr>
          <p:cNvPr id="5" name="Date Placeholder 4"/>
          <p:cNvSpPr>
            <a:spLocks noGrp="1"/>
          </p:cNvSpPr>
          <p:nvPr>
            <p:ph type="dt" sz="half" idx="11"/>
          </p:nvPr>
        </p:nvSpPr>
        <p:spPr/>
        <p:txBody>
          <a:bodyPr/>
          <a:lstStyle/>
          <a:p>
            <a:r>
              <a:rPr lang="en-US" dirty="0" smtClean="0"/>
              <a:t>11</a:t>
            </a:r>
            <a:r>
              <a:rPr lang="mr-IN" dirty="0" smtClean="0"/>
              <a:t>/</a:t>
            </a:r>
            <a:r>
              <a:rPr lang="en-US" dirty="0" smtClean="0"/>
              <a:t>10</a:t>
            </a:r>
            <a:r>
              <a:rPr lang="mr-IN" dirty="0" smtClean="0"/>
              <a:t>/2017</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7</a:t>
            </a:fld>
            <a:endParaRPr lang="en-US" dirty="0"/>
          </a:p>
        </p:txBody>
      </p:sp>
      <p:sp>
        <p:nvSpPr>
          <p:cNvPr id="8" name="Title 1"/>
          <p:cNvSpPr>
            <a:spLocks noGrp="1"/>
          </p:cNvSpPr>
          <p:nvPr>
            <p:ph type="title"/>
          </p:nvPr>
        </p:nvSpPr>
        <p:spPr>
          <a:xfrm>
            <a:off x="457200" y="274638"/>
            <a:ext cx="8229600" cy="1143000"/>
          </a:xfrm>
        </p:spPr>
        <p:txBody>
          <a:bodyPr/>
          <a:lstStyle/>
          <a:p>
            <a:r>
              <a:rPr lang="en-US" dirty="0"/>
              <a:t>The myth of the Average User</a:t>
            </a:r>
          </a:p>
        </p:txBody>
      </p:sp>
      <p:sp>
        <p:nvSpPr>
          <p:cNvPr id="9" name="Content Placeholder 2"/>
          <p:cNvSpPr>
            <a:spLocks noGrp="1"/>
          </p:cNvSpPr>
          <p:nvPr>
            <p:ph idx="1"/>
          </p:nvPr>
        </p:nvSpPr>
        <p:spPr>
          <a:xfrm>
            <a:off x="457200" y="1600200"/>
            <a:ext cx="8229600" cy="4756150"/>
          </a:xfrm>
        </p:spPr>
        <p:txBody>
          <a:bodyPr/>
          <a:lstStyle/>
          <a:p>
            <a:r>
              <a:rPr lang="en-US" sz="2200" dirty="0"/>
              <a:t>A</a:t>
            </a:r>
            <a:r>
              <a:rPr lang="en-US" sz="2200" dirty="0" smtClean="0"/>
              <a:t>ll web users are unique and all web use is basically idiosyncratic</a:t>
            </a:r>
          </a:p>
          <a:p>
            <a:r>
              <a:rPr lang="en-US" sz="2200" dirty="0" smtClean="0"/>
              <a:t>There </a:t>
            </a:r>
            <a:r>
              <a:rPr lang="en-US" sz="2200" dirty="0"/>
              <a:t>are no simple “right” answers for most Web design questions (at least not for the important ones</a:t>
            </a:r>
            <a:r>
              <a:rPr lang="en-US" sz="2200" dirty="0" smtClean="0"/>
              <a:t>)</a:t>
            </a:r>
          </a:p>
          <a:p>
            <a:r>
              <a:rPr lang="en-US" sz="2200" dirty="0"/>
              <a:t>What works is good, integrated design that fills a need—carefully thought out, well executed, and tested</a:t>
            </a:r>
            <a:r>
              <a:rPr lang="en-US" sz="2200" dirty="0" smtClean="0"/>
              <a:t>.</a:t>
            </a:r>
          </a:p>
          <a:p>
            <a:r>
              <a:rPr lang="en-US" sz="2200" dirty="0"/>
              <a:t>“Does this pull-down, with these items and this wording in this context on this page create a good experience for most people who are likely to use this site</a:t>
            </a:r>
            <a:r>
              <a:rPr lang="en-US" sz="2200" dirty="0" smtClean="0"/>
              <a:t>?”</a:t>
            </a:r>
          </a:p>
          <a:p>
            <a:r>
              <a:rPr lang="en-US" sz="2200" dirty="0"/>
              <a:t>The answer is testing: build some version of the thing, watch some people carefully as they try to figure out what it is and how to use it</a:t>
            </a:r>
            <a:endParaRPr lang="en-US" sz="2200" dirty="0" smtClean="0"/>
          </a:p>
        </p:txBody>
      </p:sp>
    </p:spTree>
    <p:extLst>
      <p:ext uri="{BB962C8B-B14F-4D97-AF65-F5344CB8AC3E}">
        <p14:creationId xmlns:p14="http://schemas.microsoft.com/office/powerpoint/2010/main" val="573348899"/>
      </p:ext>
    </p:extLst>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Usability Testing: why didn’t we do this sooner?</a:t>
            </a:r>
            <a:endParaRPr lang="en-US" dirty="0"/>
          </a:p>
        </p:txBody>
      </p:sp>
      <p:pic>
        <p:nvPicPr>
          <p:cNvPr id="6" name="Content Placeholder 5"/>
          <p:cNvPicPr>
            <a:picLocks noGrp="1" noChangeAspect="1"/>
          </p:cNvPicPr>
          <p:nvPr>
            <p:ph idx="1"/>
          </p:nvPr>
        </p:nvPicPr>
        <p:blipFill>
          <a:blip r:embed="rId2"/>
          <a:stretch>
            <a:fillRect/>
          </a:stretch>
        </p:blipFill>
        <p:spPr>
          <a:xfrm>
            <a:off x="385727" y="1693333"/>
            <a:ext cx="8428695" cy="4368800"/>
          </a:xfrm>
          <a:prstGeom prst="rect">
            <a:avLst/>
          </a:prstGeom>
        </p:spPr>
      </p:pic>
      <p:sp>
        <p:nvSpPr>
          <p:cNvPr id="4" name="Date Placeholder 3"/>
          <p:cNvSpPr>
            <a:spLocks noGrp="1"/>
          </p:cNvSpPr>
          <p:nvPr>
            <p:ph type="dt" sz="half" idx="11"/>
          </p:nvPr>
        </p:nvSpPr>
        <p:spPr/>
        <p:txBody>
          <a:bodyPr/>
          <a:lstStyle/>
          <a:p>
            <a:r>
              <a:rPr lang="en-US" smtClean="0"/>
              <a:t>04</a:t>
            </a:r>
            <a:r>
              <a:rPr lang="mr-IN" smtClean="0"/>
              <a:t>/</a:t>
            </a:r>
            <a:r>
              <a:rPr lang="en-US" smtClean="0"/>
              <a:t>10</a:t>
            </a:r>
            <a:r>
              <a:rPr lang="mr-IN" smtClean="0"/>
              <a:t>/2017</a:t>
            </a:r>
            <a:endParaRPr lang="en-US" dirty="0"/>
          </a:p>
        </p:txBody>
      </p:sp>
      <p:sp>
        <p:nvSpPr>
          <p:cNvPr id="5" name="Slide Number Placeholder 4"/>
          <p:cNvSpPr>
            <a:spLocks noGrp="1"/>
          </p:cNvSpPr>
          <p:nvPr>
            <p:ph type="sldNum" sz="quarter" idx="12"/>
          </p:nvPr>
        </p:nvSpPr>
        <p:spPr/>
        <p:txBody>
          <a:bodyPr/>
          <a:lstStyle/>
          <a:p>
            <a:fld id="{1D5CD492-2BC6-F348-9965-EC1D86DF57A8}" type="slidenum">
              <a:rPr lang="en-US" smtClean="0"/>
              <a:t>8</a:t>
            </a:fld>
            <a:endParaRPr lang="en-US"/>
          </a:p>
        </p:txBody>
      </p:sp>
    </p:spTree>
    <p:extLst>
      <p:ext uri="{BB962C8B-B14F-4D97-AF65-F5344CB8AC3E}">
        <p14:creationId xmlns:p14="http://schemas.microsoft.com/office/powerpoint/2010/main" val="816828602"/>
      </p:ext>
    </p:extLst>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Usability Testing: why didn’t we do this sooner?</a:t>
            </a:r>
            <a:endParaRPr lang="en-US" dirty="0"/>
          </a:p>
        </p:txBody>
      </p:sp>
      <p:sp>
        <p:nvSpPr>
          <p:cNvPr id="4" name="Date Placeholder 3"/>
          <p:cNvSpPr>
            <a:spLocks noGrp="1"/>
          </p:cNvSpPr>
          <p:nvPr>
            <p:ph type="dt" sz="half" idx="11"/>
          </p:nvPr>
        </p:nvSpPr>
        <p:spPr/>
        <p:txBody>
          <a:bodyPr/>
          <a:lstStyle/>
          <a:p>
            <a:r>
              <a:rPr lang="en-US" smtClean="0"/>
              <a:t>04</a:t>
            </a:r>
            <a:r>
              <a:rPr lang="mr-IN" smtClean="0"/>
              <a:t>/</a:t>
            </a:r>
            <a:r>
              <a:rPr lang="en-US" smtClean="0"/>
              <a:t>10</a:t>
            </a:r>
            <a:r>
              <a:rPr lang="mr-IN" smtClean="0"/>
              <a:t>/2017</a:t>
            </a:r>
            <a:endParaRPr lang="en-US" dirty="0"/>
          </a:p>
        </p:txBody>
      </p:sp>
      <p:sp>
        <p:nvSpPr>
          <p:cNvPr id="5" name="Slide Number Placeholder 4"/>
          <p:cNvSpPr>
            <a:spLocks noGrp="1"/>
          </p:cNvSpPr>
          <p:nvPr>
            <p:ph type="sldNum" sz="quarter" idx="12"/>
          </p:nvPr>
        </p:nvSpPr>
        <p:spPr/>
        <p:txBody>
          <a:bodyPr/>
          <a:lstStyle/>
          <a:p>
            <a:fld id="{1D5CD492-2BC6-F348-9965-EC1D86DF57A8}" type="slidenum">
              <a:rPr lang="en-US" smtClean="0"/>
              <a:t>9</a:t>
            </a:fld>
            <a:endParaRPr lang="en-US"/>
          </a:p>
        </p:txBody>
      </p:sp>
      <p:pic>
        <p:nvPicPr>
          <p:cNvPr id="8" name="Picture 7"/>
          <p:cNvPicPr>
            <a:picLocks noChangeAspect="1"/>
          </p:cNvPicPr>
          <p:nvPr/>
        </p:nvPicPr>
        <p:blipFill>
          <a:blip r:embed="rId2"/>
          <a:stretch>
            <a:fillRect/>
          </a:stretch>
        </p:blipFill>
        <p:spPr>
          <a:xfrm>
            <a:off x="384431" y="1417637"/>
            <a:ext cx="8539561" cy="4593695"/>
          </a:xfrm>
          <a:prstGeom prst="rect">
            <a:avLst/>
          </a:prstGeom>
        </p:spPr>
      </p:pic>
    </p:spTree>
    <p:extLst>
      <p:ext uri="{BB962C8B-B14F-4D97-AF65-F5344CB8AC3E}">
        <p14:creationId xmlns:p14="http://schemas.microsoft.com/office/powerpoint/2010/main" val="394714240"/>
      </p:ext>
    </p:extLst>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3203</TotalTime>
  <Words>1642</Words>
  <Application>Microsoft Macintosh PowerPoint</Application>
  <PresentationFormat>On-screen Show (4:3)</PresentationFormat>
  <Paragraphs>204</Paragraphs>
  <Slides>28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ＭＳ Ｐゴシック</vt:lpstr>
      <vt:lpstr>Wingdings</vt:lpstr>
      <vt:lpstr>SE10 slides</vt:lpstr>
      <vt:lpstr>Software Engineering and Human Computer Interaction</vt:lpstr>
      <vt:lpstr>Today’s topics: Usability testing</vt:lpstr>
      <vt:lpstr>PowerPoint Presentation</vt:lpstr>
      <vt:lpstr>PowerPoint Presentation</vt:lpstr>
      <vt:lpstr>Web design: endless discussions - religious debates</vt:lpstr>
      <vt:lpstr>Forces &amp; Antidote</vt:lpstr>
      <vt:lpstr>The myth of the Average User</vt:lpstr>
      <vt:lpstr>Usability Testing: why didn’t we do this sooner?</vt:lpstr>
      <vt:lpstr>Usability Testing: why didn’t we do this sooner?</vt:lpstr>
      <vt:lpstr>Focus groups are not usability tests</vt:lpstr>
      <vt:lpstr>True things about usability testing</vt:lpstr>
      <vt:lpstr>Do-it-yourself usability testing</vt:lpstr>
      <vt:lpstr>Do-it-yourself usability testing</vt:lpstr>
      <vt:lpstr>Do-it-yourself usability testing</vt:lpstr>
      <vt:lpstr>How often should you test? a morning/month</vt:lpstr>
      <vt:lpstr>How many users do you need?</vt:lpstr>
      <vt:lpstr>How do you choose the participants?</vt:lpstr>
      <vt:lpstr>How do you find participants?</vt:lpstr>
      <vt:lpstr>Where do you test?</vt:lpstr>
      <vt:lpstr>Who should do the testing?</vt:lpstr>
      <vt:lpstr>Who should observe? </vt:lpstr>
      <vt:lpstr>What do you test, and when do you test it?</vt:lpstr>
      <vt:lpstr>How do you choose the tasks to test?</vt:lpstr>
      <vt:lpstr>What happens during the test?</vt:lpstr>
      <vt:lpstr>Typical problems</vt:lpstr>
      <vt:lpstr>The debriefing: Deciding what to fix</vt:lpstr>
      <vt:lpstr>The Top Five Plausible Reasons for not Testing Web Sites</vt:lpstr>
      <vt:lpstr>Assignment 2</vt:lpstr>
    </vt:vector>
  </TitlesOfParts>
  <Company>St Andrews University</Company>
  <LinksUpToDate>false</LinksUpToDate>
  <SharedDoc>false</SharedDoc>
  <HyperlinksChanged>false</HyperlinksChanged>
  <AppVersion>15.0039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dc:title>
  <dc:creator>Ian Sommerville</dc:creator>
  <cp:lastModifiedBy>Than Quand,Minh,VEVEY,GLOBE CLGO-Service Delivery-Swisscom</cp:lastModifiedBy>
  <cp:revision>199</cp:revision>
  <dcterms:created xsi:type="dcterms:W3CDTF">2009-12-29T10:39:27Z</dcterms:created>
  <dcterms:modified xsi:type="dcterms:W3CDTF">2017-10-14T02:37:24Z</dcterms:modified>
</cp:coreProperties>
</file>