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26"/>
  </p:notesMasterIdLst>
  <p:handoutMasterIdLst>
    <p:handoutMasterId r:id="rId27"/>
  </p:handoutMasterIdLst>
  <p:sldIdLst>
    <p:sldId id="256" r:id="rId2"/>
    <p:sldId id="343" r:id="rId3"/>
    <p:sldId id="418" r:id="rId4"/>
    <p:sldId id="419" r:id="rId5"/>
    <p:sldId id="420" r:id="rId6"/>
    <p:sldId id="421"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34" r:id="rId20"/>
    <p:sldId id="435" r:id="rId21"/>
    <p:sldId id="436" r:id="rId22"/>
    <p:sldId id="437" r:id="rId23"/>
    <p:sldId id="438" r:id="rId24"/>
    <p:sldId id="440" r:id="rId25"/>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p:restoredTop sz="88542"/>
  </p:normalViewPr>
  <p:slideViewPr>
    <p:cSldViewPr snapToGrid="0" snapToObjects="1">
      <p:cViewPr>
        <p:scale>
          <a:sx n="75" d="100"/>
          <a:sy n="75" d="100"/>
        </p:scale>
        <p:origin x="608" y="-2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10/28/17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10/28/17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8" name="Date Placeholder 7"/>
          <p:cNvSpPr>
            <a:spLocks noGrp="1"/>
          </p:cNvSpPr>
          <p:nvPr>
            <p:ph type="dt" sz="half" idx="11"/>
          </p:nvPr>
        </p:nvSpPr>
        <p:spPr/>
        <p:txBody>
          <a:bodyPr/>
          <a:lstStyle/>
          <a:p>
            <a:r>
              <a:rPr lang="en-US" dirty="0" smtClean="0"/>
              <a:t>04</a:t>
            </a:r>
            <a:r>
              <a:rPr lang="mr-IN" dirty="0" smtClean="0"/>
              <a:t>/</a:t>
            </a:r>
            <a:r>
              <a:rPr lang="en-US" dirty="0" smtClean="0"/>
              <a:t>10</a:t>
            </a:r>
            <a:r>
              <a:rPr lang="mr-IN" dirty="0" smtClean="0"/>
              <a:t>/2017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eaLnBrk="1" hangingPunct="1"/>
            <a:r>
              <a:rPr lang="en-US" dirty="0" smtClean="0"/>
              <a:t>Software Engineering and Human Computer Interaction</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URL: /courses/</a:t>
            </a:r>
            <a:r>
              <a:rPr lang="en-US" dirty="0" err="1" smtClean="0">
                <a:ea typeface="+mn-ea"/>
                <a:cs typeface="+mn-cs"/>
              </a:rPr>
              <a:t>sehci</a:t>
            </a:r>
            <a:endParaRPr lang="en-US" dirty="0" smtClean="0">
              <a:ea typeface="+mn-ea"/>
              <a:cs typeface="+mn-cs"/>
            </a:endParaRPr>
          </a:p>
        </p:txBody>
      </p:sp>
      <p:sp>
        <p:nvSpPr>
          <p:cNvPr id="2" name="Footer Placeholder 1"/>
          <p:cNvSpPr>
            <a:spLocks noGrp="1"/>
          </p:cNvSpPr>
          <p:nvPr>
            <p:ph type="ftr" sz="quarter" idx="10"/>
          </p:nvPr>
        </p:nvSpPr>
        <p:spPr/>
        <p:txBody>
          <a:bodyPr/>
          <a:lstStyle/>
          <a:p>
            <a:r>
              <a:rPr lang="en-US" dirty="0" smtClean="0"/>
              <a:t>Lecture 1: Course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Don’t hide your affordances under a bushel</a:t>
            </a:r>
          </a:p>
        </p:txBody>
      </p:sp>
      <p:sp>
        <p:nvSpPr>
          <p:cNvPr id="3" name="Content Placeholder 2"/>
          <p:cNvSpPr>
            <a:spLocks noGrp="1"/>
          </p:cNvSpPr>
          <p:nvPr>
            <p:ph idx="1"/>
          </p:nvPr>
        </p:nvSpPr>
        <p:spPr>
          <a:xfrm>
            <a:off x="457200" y="1600200"/>
            <a:ext cx="8229600" cy="4756149"/>
          </a:xfrm>
        </p:spPr>
        <p:txBody>
          <a:bodyPr/>
          <a:lstStyle/>
          <a:p>
            <a:r>
              <a:rPr lang="en-US" dirty="0"/>
              <a:t>Don’t hide your affordances under a bushel</a:t>
            </a:r>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No </a:t>
            </a:r>
            <a:r>
              <a:rPr lang="en-US" dirty="0"/>
              <a:t>cursor = no hover = no </a:t>
            </a:r>
            <a:r>
              <a:rPr lang="en-US" dirty="0" smtClean="0"/>
              <a:t>clue</a:t>
            </a:r>
          </a:p>
          <a:p>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10</a:t>
            </a:fld>
            <a:endParaRPr lang="en-US"/>
          </a:p>
        </p:txBody>
      </p:sp>
      <p:pic>
        <p:nvPicPr>
          <p:cNvPr id="6" name="Picture 5"/>
          <p:cNvPicPr>
            <a:picLocks noChangeAspect="1"/>
          </p:cNvPicPr>
          <p:nvPr/>
        </p:nvPicPr>
        <p:blipFill>
          <a:blip r:embed="rId2"/>
          <a:stretch>
            <a:fillRect/>
          </a:stretch>
        </p:blipFill>
        <p:spPr>
          <a:xfrm>
            <a:off x="565150" y="2222499"/>
            <a:ext cx="8013700" cy="1079500"/>
          </a:xfrm>
          <a:prstGeom prst="rect">
            <a:avLst/>
          </a:prstGeom>
        </p:spPr>
      </p:pic>
      <p:pic>
        <p:nvPicPr>
          <p:cNvPr id="8" name="Picture 7"/>
          <p:cNvPicPr>
            <a:picLocks noChangeAspect="1"/>
          </p:cNvPicPr>
          <p:nvPr/>
        </p:nvPicPr>
        <p:blipFill>
          <a:blip r:embed="rId3"/>
          <a:stretch>
            <a:fillRect/>
          </a:stretch>
        </p:blipFill>
        <p:spPr>
          <a:xfrm>
            <a:off x="565150" y="3484561"/>
            <a:ext cx="7874000" cy="1130300"/>
          </a:xfrm>
          <a:prstGeom prst="rect">
            <a:avLst/>
          </a:prstGeom>
        </p:spPr>
      </p:pic>
    </p:spTree>
    <p:extLst>
      <p:ext uri="{BB962C8B-B14F-4D97-AF65-F5344CB8AC3E}">
        <p14:creationId xmlns:p14="http://schemas.microsoft.com/office/powerpoint/2010/main" val="90056577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 actually can be too rich or too thin</a:t>
            </a:r>
          </a:p>
        </p:txBody>
      </p:sp>
      <p:sp>
        <p:nvSpPr>
          <p:cNvPr id="3" name="Content Placeholder 2"/>
          <p:cNvSpPr>
            <a:spLocks noGrp="1"/>
          </p:cNvSpPr>
          <p:nvPr>
            <p:ph idx="1"/>
          </p:nvPr>
        </p:nvSpPr>
        <p:spPr>
          <a:xfrm>
            <a:off x="457200" y="1600200"/>
            <a:ext cx="8382000" cy="1109133"/>
          </a:xfrm>
        </p:spPr>
        <p:txBody>
          <a:bodyPr/>
          <a:lstStyle/>
          <a:p>
            <a:r>
              <a:rPr lang="en-US" sz="2000" dirty="0"/>
              <a:t>but computers can never be too fast. Particularly on mobile devices, speed just makes everything feel better. Slow performance equals frustration for users and loss of goodwill for publishers.</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11</a:t>
            </a:fld>
            <a:endParaRPr lang="en-US"/>
          </a:p>
        </p:txBody>
      </p:sp>
      <p:pic>
        <p:nvPicPr>
          <p:cNvPr id="8" name="Picture 7"/>
          <p:cNvPicPr>
            <a:picLocks noChangeAspect="1"/>
          </p:cNvPicPr>
          <p:nvPr/>
        </p:nvPicPr>
        <p:blipFill>
          <a:blip r:embed="rId2"/>
          <a:stretch>
            <a:fillRect/>
          </a:stretch>
        </p:blipFill>
        <p:spPr>
          <a:xfrm>
            <a:off x="1727198" y="2709333"/>
            <a:ext cx="2531471" cy="3800675"/>
          </a:xfrm>
          <a:prstGeom prst="rect">
            <a:avLst/>
          </a:prstGeom>
        </p:spPr>
      </p:pic>
      <p:pic>
        <p:nvPicPr>
          <p:cNvPr id="9" name="Picture 8"/>
          <p:cNvPicPr>
            <a:picLocks noChangeAspect="1"/>
          </p:cNvPicPr>
          <p:nvPr/>
        </p:nvPicPr>
        <p:blipFill>
          <a:blip r:embed="rId3"/>
          <a:stretch>
            <a:fillRect/>
          </a:stretch>
        </p:blipFill>
        <p:spPr>
          <a:xfrm>
            <a:off x="5136474" y="2709332"/>
            <a:ext cx="2613958" cy="3800675"/>
          </a:xfrm>
          <a:prstGeom prst="rect">
            <a:avLst/>
          </a:prstGeom>
        </p:spPr>
      </p:pic>
    </p:spTree>
    <p:extLst>
      <p:ext uri="{BB962C8B-B14F-4D97-AF65-F5344CB8AC3E}">
        <p14:creationId xmlns:p14="http://schemas.microsoft.com/office/powerpoint/2010/main" val="1195527868"/>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apps, usability attributes of</a:t>
            </a:r>
          </a:p>
        </p:txBody>
      </p:sp>
      <p:sp>
        <p:nvSpPr>
          <p:cNvPr id="3" name="Content Placeholder 2"/>
          <p:cNvSpPr>
            <a:spLocks noGrp="1"/>
          </p:cNvSpPr>
          <p:nvPr>
            <p:ph idx="1"/>
          </p:nvPr>
        </p:nvSpPr>
        <p:spPr/>
        <p:txBody>
          <a:bodyPr/>
          <a:lstStyle/>
          <a:p>
            <a:r>
              <a:rPr lang="en-US" dirty="0"/>
              <a:t>attributes that some people include in their definitions of usability: useful, learnable, memorable, effective, efficient, desirable, and delightful. Well, that time has </a:t>
            </a:r>
            <a:r>
              <a:rPr lang="en-US" dirty="0" smtClean="0"/>
              <a:t>arrived.</a:t>
            </a:r>
          </a:p>
          <a:p>
            <a:r>
              <a:rPr lang="en-US" dirty="0"/>
              <a:t>A person of average (or even below average) ability and experience can figure out how to use the thing [i.e., it’s learnable] to accomplish something [effective] without it being more trouble than it’s worth [efficient</a:t>
            </a:r>
            <a:r>
              <a:rPr lang="en-US" dirty="0" smtClean="0"/>
              <a:t>].</a:t>
            </a:r>
          </a:p>
          <a:p>
            <a:r>
              <a:rPr lang="en-US" dirty="0"/>
              <a:t>Making your app delightful is a fine objective. Just don’t focus so much attention on it that you forget to make it usable, too.</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12</a:t>
            </a:fld>
            <a:endParaRPr lang="en-US"/>
          </a:p>
        </p:txBody>
      </p:sp>
    </p:spTree>
    <p:extLst>
      <p:ext uri="{BB962C8B-B14F-4D97-AF65-F5344CB8AC3E}">
        <p14:creationId xmlns:p14="http://schemas.microsoft.com/office/powerpoint/2010/main" val="137987614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Apps need to be </a:t>
            </a:r>
            <a:r>
              <a:rPr lang="en-US" dirty="0" smtClean="0"/>
              <a:t>learnable</a:t>
            </a:r>
            <a:endParaRPr lang="en-US" dirty="0"/>
          </a:p>
        </p:txBody>
      </p:sp>
      <p:sp>
        <p:nvSpPr>
          <p:cNvPr id="3" name="Content Placeholder 2"/>
          <p:cNvSpPr>
            <a:spLocks noGrp="1"/>
          </p:cNvSpPr>
          <p:nvPr>
            <p:ph idx="1"/>
          </p:nvPr>
        </p:nvSpPr>
        <p:spPr/>
        <p:txBody>
          <a:bodyPr/>
          <a:lstStyle/>
          <a:p>
            <a:r>
              <a:rPr lang="en-US" dirty="0"/>
              <a:t>Apps need to be memorable, too</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13</a:t>
            </a:fld>
            <a:endParaRPr lang="en-US"/>
          </a:p>
        </p:txBody>
      </p:sp>
      <p:pic>
        <p:nvPicPr>
          <p:cNvPr id="6" name="Picture 5"/>
          <p:cNvPicPr>
            <a:picLocks noChangeAspect="1"/>
          </p:cNvPicPr>
          <p:nvPr/>
        </p:nvPicPr>
        <p:blipFill>
          <a:blip r:embed="rId2"/>
          <a:stretch>
            <a:fillRect/>
          </a:stretch>
        </p:blipFill>
        <p:spPr>
          <a:xfrm>
            <a:off x="220133" y="2341317"/>
            <a:ext cx="8720666" cy="4180661"/>
          </a:xfrm>
          <a:prstGeom prst="rect">
            <a:avLst/>
          </a:prstGeom>
        </p:spPr>
      </p:pic>
    </p:spTree>
    <p:extLst>
      <p:ext uri="{BB962C8B-B14F-4D97-AF65-F5344CB8AC3E}">
        <p14:creationId xmlns:p14="http://schemas.microsoft.com/office/powerpoint/2010/main" val="132715561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on mobile devices</a:t>
            </a:r>
          </a:p>
        </p:txBody>
      </p:sp>
      <p:sp>
        <p:nvSpPr>
          <p:cNvPr id="3" name="Content Placeholder 2"/>
          <p:cNvSpPr>
            <a:spLocks noGrp="1"/>
          </p:cNvSpPr>
          <p:nvPr>
            <p:ph idx="1"/>
          </p:nvPr>
        </p:nvSpPr>
        <p:spPr/>
        <p:txBody>
          <a:bodyPr/>
          <a:lstStyle/>
          <a:p>
            <a:r>
              <a:rPr lang="en-US" dirty="0"/>
              <a:t>Almost everything that’s different when you’re doing mobile testing isn’t </a:t>
            </a:r>
            <a:r>
              <a:rPr lang="en-US" dirty="0" smtClean="0"/>
              <a:t>about </a:t>
            </a:r>
            <a:r>
              <a:rPr lang="en-US" dirty="0"/>
              <a:t>the process; it’s about logistics</a:t>
            </a:r>
            <a:r>
              <a:rPr lang="en-US" dirty="0" smtClean="0"/>
              <a:t>.</a:t>
            </a:r>
          </a:p>
          <a:p>
            <a:pPr lvl="1"/>
            <a:r>
              <a:rPr lang="en-US" dirty="0"/>
              <a:t>Do you need to let the participants use their own devices? </a:t>
            </a:r>
            <a:endParaRPr lang="en-US" dirty="0" smtClean="0"/>
          </a:p>
          <a:p>
            <a:pPr lvl="1"/>
            <a:r>
              <a:rPr lang="en-US" dirty="0" smtClean="0"/>
              <a:t>Do </a:t>
            </a:r>
            <a:r>
              <a:rPr lang="en-US" dirty="0"/>
              <a:t>they need to hold the device naturally, or can it be sitting on a table or propped up on a stand? </a:t>
            </a:r>
            <a:endParaRPr lang="en-US" dirty="0" smtClean="0"/>
          </a:p>
          <a:p>
            <a:pPr lvl="1"/>
            <a:r>
              <a:rPr lang="en-US" dirty="0" smtClean="0"/>
              <a:t>What </a:t>
            </a:r>
            <a:r>
              <a:rPr lang="en-US" dirty="0"/>
              <a:t>do the observers need to see (e.g., just the screen, or both the screen and the participant’s fingers so they can see their gestures)? </a:t>
            </a:r>
            <a:endParaRPr lang="en-US" dirty="0" smtClean="0"/>
          </a:p>
          <a:p>
            <a:pPr lvl="1"/>
            <a:r>
              <a:rPr lang="en-US" dirty="0" smtClean="0"/>
              <a:t>And </a:t>
            </a:r>
            <a:r>
              <a:rPr lang="en-US" dirty="0"/>
              <a:t>how do you display it in the observation room? </a:t>
            </a:r>
            <a:endParaRPr lang="en-US" dirty="0" smtClean="0"/>
          </a:p>
          <a:p>
            <a:pPr lvl="1"/>
            <a:r>
              <a:rPr lang="en-US" dirty="0" smtClean="0"/>
              <a:t>How </a:t>
            </a:r>
            <a:r>
              <a:rPr lang="en-US" dirty="0"/>
              <a:t>do you create a recording</a:t>
            </a:r>
            <a:r>
              <a:rPr lang="en-US" dirty="0" smtClean="0"/>
              <a:t>?</a:t>
            </a:r>
          </a:p>
          <a:p>
            <a:r>
              <a:rPr lang="en-US" dirty="0"/>
              <a:t>some of the tools we rely on for desktop testing don’t exist yet for mobile devices.</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121241623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a:t>
            </a:r>
            <a:endParaRPr lang="en-US" dirty="0"/>
          </a:p>
        </p:txBody>
      </p:sp>
      <p:sp>
        <p:nvSpPr>
          <p:cNvPr id="3" name="Content Placeholder 2"/>
          <p:cNvSpPr>
            <a:spLocks noGrp="1"/>
          </p:cNvSpPr>
          <p:nvPr>
            <p:ph idx="1"/>
          </p:nvPr>
        </p:nvSpPr>
        <p:spPr>
          <a:xfrm>
            <a:off x="457200" y="1600200"/>
            <a:ext cx="8229600" cy="2734733"/>
          </a:xfrm>
        </p:spPr>
        <p:txBody>
          <a:bodyPr/>
          <a:lstStyle/>
          <a:p>
            <a:r>
              <a:rPr lang="en-US" dirty="0"/>
              <a:t>Use a camera pointed at the screen instead of mirroring</a:t>
            </a:r>
            <a:r>
              <a:rPr lang="en-US" dirty="0" smtClean="0"/>
              <a:t>.</a:t>
            </a:r>
          </a:p>
          <a:p>
            <a:r>
              <a:rPr lang="en-US" dirty="0"/>
              <a:t>Attach the camera to the device so the user can hold it naturally</a:t>
            </a:r>
            <a:r>
              <a:rPr lang="en-US" dirty="0" smtClean="0"/>
              <a:t>.</a:t>
            </a:r>
          </a:p>
          <a:p>
            <a:r>
              <a:rPr lang="en-US" dirty="0"/>
              <a:t>Attach the camera to the device so the user can hold it </a:t>
            </a:r>
            <a:r>
              <a:rPr lang="en-US" dirty="0" smtClean="0"/>
              <a:t>naturally.</a:t>
            </a:r>
          </a:p>
          <a:p>
            <a:r>
              <a:rPr lang="en-US" dirty="0"/>
              <a:t>Don’t bother with a camera pointed at the participant. </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15</a:t>
            </a:fld>
            <a:endParaRPr lang="en-US"/>
          </a:p>
        </p:txBody>
      </p:sp>
      <p:pic>
        <p:nvPicPr>
          <p:cNvPr id="6" name="Picture 5"/>
          <p:cNvPicPr>
            <a:picLocks noChangeAspect="1"/>
          </p:cNvPicPr>
          <p:nvPr/>
        </p:nvPicPr>
        <p:blipFill>
          <a:blip r:embed="rId2"/>
          <a:stretch>
            <a:fillRect/>
          </a:stretch>
        </p:blipFill>
        <p:spPr>
          <a:xfrm>
            <a:off x="457200" y="4334933"/>
            <a:ext cx="8686800" cy="2079938"/>
          </a:xfrm>
          <a:prstGeom prst="rect">
            <a:avLst/>
          </a:prstGeom>
        </p:spPr>
      </p:pic>
    </p:spTree>
    <p:extLst>
      <p:ext uri="{BB962C8B-B14F-4D97-AF65-F5344CB8AC3E}">
        <p14:creationId xmlns:p14="http://schemas.microsoft.com/office/powerpoint/2010/main" val="1886718000"/>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rest of the setup is very </a:t>
            </a:r>
            <a:r>
              <a:rPr lang="en-US" dirty="0" smtClean="0"/>
              <a:t>straightforward</a:t>
            </a:r>
            <a:endParaRPr lang="en-US" dirty="0"/>
          </a:p>
        </p:txBody>
      </p:sp>
      <p:sp>
        <p:nvSpPr>
          <p:cNvPr id="3" name="Content Placeholder 2"/>
          <p:cNvSpPr>
            <a:spLocks noGrp="1"/>
          </p:cNvSpPr>
          <p:nvPr>
            <p:ph idx="1"/>
          </p:nvPr>
        </p:nvSpPr>
        <p:spPr/>
        <p:txBody>
          <a:bodyPr/>
          <a:lstStyle/>
          <a:p>
            <a:r>
              <a:rPr lang="en-US" dirty="0"/>
              <a:t>Connect the </a:t>
            </a:r>
            <a:r>
              <a:rPr lang="en-US" dirty="0" err="1"/>
              <a:t>Brundlefly</a:t>
            </a:r>
            <a:r>
              <a:rPr lang="en-US" dirty="0"/>
              <a:t> to the facilitator’s laptop via USB</a:t>
            </a:r>
            <a:r>
              <a:rPr lang="en-US" dirty="0" smtClean="0"/>
              <a:t>.</a:t>
            </a:r>
          </a:p>
          <a:p>
            <a:r>
              <a:rPr lang="en-US" dirty="0" smtClean="0"/>
              <a:t>Open </a:t>
            </a:r>
            <a:r>
              <a:rPr lang="en-US" dirty="0"/>
              <a:t>something like </a:t>
            </a:r>
            <a:r>
              <a:rPr lang="en-US" dirty="0" err="1"/>
              <a:t>AmCap</a:t>
            </a:r>
            <a:r>
              <a:rPr lang="en-US" dirty="0"/>
              <a:t> (on a PC) or QuickTime Player (on a Mac) to display the view from the </a:t>
            </a:r>
            <a:r>
              <a:rPr lang="en-US" dirty="0" err="1"/>
              <a:t>Brundlefly</a:t>
            </a:r>
            <a:r>
              <a:rPr lang="en-US" dirty="0"/>
              <a:t>. The facilitator will watch this view. </a:t>
            </a:r>
            <a:endParaRPr lang="en-US" dirty="0" smtClean="0"/>
          </a:p>
          <a:p>
            <a:r>
              <a:rPr lang="en-US" dirty="0" smtClean="0"/>
              <a:t>Share </a:t>
            </a:r>
            <a:r>
              <a:rPr lang="en-US" dirty="0"/>
              <a:t>the laptop screen with the observers using screen sharing (GoToMeeting, WebEx, etc.) </a:t>
            </a:r>
            <a:endParaRPr lang="en-US" dirty="0" smtClean="0"/>
          </a:p>
          <a:p>
            <a:r>
              <a:rPr lang="en-US" dirty="0" smtClean="0"/>
              <a:t>Run </a:t>
            </a:r>
            <a:r>
              <a:rPr lang="en-US" dirty="0"/>
              <a:t>a screen recorder (e.g., Camtasia) on the computer in the observation room. This reduces the burden on the facilitator’s laptop.</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987600546"/>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as common courtesy</a:t>
            </a:r>
          </a:p>
        </p:txBody>
      </p:sp>
      <p:sp>
        <p:nvSpPr>
          <p:cNvPr id="3" name="Content Placeholder 2"/>
          <p:cNvSpPr>
            <a:spLocks noGrp="1"/>
          </p:cNvSpPr>
          <p:nvPr>
            <p:ph idx="1"/>
          </p:nvPr>
        </p:nvSpPr>
        <p:spPr/>
        <p:txBody>
          <a:bodyPr/>
          <a:lstStyle/>
          <a:p>
            <a:r>
              <a:rPr lang="en-US" dirty="0"/>
              <a:t>doing the right thing—being considerate of the </a:t>
            </a:r>
            <a:r>
              <a:rPr lang="en-US" dirty="0" smtClean="0"/>
              <a:t>user.</a:t>
            </a:r>
          </a:p>
          <a:p>
            <a:r>
              <a:rPr lang="en-US" dirty="0" smtClean="0"/>
              <a:t>Besides </a:t>
            </a:r>
            <a:r>
              <a:rPr lang="en-US" dirty="0"/>
              <a:t>“Is my site clear?” you also need to be asking, “Does my site behave like a mensch</a:t>
            </a:r>
            <a:r>
              <a:rPr lang="en-US" dirty="0" smtClean="0"/>
              <a:t>?”</a:t>
            </a:r>
          </a:p>
          <a:p>
            <a:r>
              <a:rPr lang="en-US" dirty="0"/>
              <a:t>The reservoir of </a:t>
            </a:r>
            <a:r>
              <a:rPr lang="en-US" dirty="0" smtClean="0"/>
              <a:t>goodwill</a:t>
            </a:r>
          </a:p>
          <a:p>
            <a:pPr lvl="1"/>
            <a:r>
              <a:rPr lang="en-US" dirty="0"/>
              <a:t>It’s idiosyncratic</a:t>
            </a:r>
            <a:r>
              <a:rPr lang="en-US" dirty="0" smtClean="0"/>
              <a:t>.</a:t>
            </a:r>
          </a:p>
          <a:p>
            <a:pPr lvl="1"/>
            <a:r>
              <a:rPr lang="en-US" dirty="0"/>
              <a:t>It’s situational</a:t>
            </a:r>
            <a:r>
              <a:rPr lang="en-US" dirty="0" smtClean="0"/>
              <a:t>.</a:t>
            </a:r>
          </a:p>
          <a:p>
            <a:pPr lvl="1"/>
            <a:r>
              <a:rPr lang="en-US" dirty="0"/>
              <a:t>You can refill </a:t>
            </a:r>
            <a:r>
              <a:rPr lang="en-US" dirty="0" smtClean="0"/>
              <a:t>it</a:t>
            </a:r>
          </a:p>
          <a:p>
            <a:pPr lvl="1"/>
            <a:endParaRPr lang="en-US" dirty="0" smtClean="0"/>
          </a:p>
          <a:p>
            <a:pPr lvl="1"/>
            <a:endParaRPr lang="en-US" dirty="0" smtClean="0"/>
          </a:p>
          <a:p>
            <a:pPr lvl="1"/>
            <a:r>
              <a:rPr lang="en-US" dirty="0"/>
              <a:t>Sometimes a single mistake can empty it.</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17</a:t>
            </a:fld>
            <a:endParaRPr lang="en-US"/>
          </a:p>
        </p:txBody>
      </p:sp>
      <p:pic>
        <p:nvPicPr>
          <p:cNvPr id="6" name="Picture 5"/>
          <p:cNvPicPr>
            <a:picLocks noChangeAspect="1"/>
          </p:cNvPicPr>
          <p:nvPr/>
        </p:nvPicPr>
        <p:blipFill>
          <a:blip r:embed="rId2"/>
          <a:stretch>
            <a:fillRect/>
          </a:stretch>
        </p:blipFill>
        <p:spPr>
          <a:xfrm>
            <a:off x="4572000" y="2950634"/>
            <a:ext cx="3492500" cy="1092200"/>
          </a:xfrm>
          <a:prstGeom prst="rect">
            <a:avLst/>
          </a:prstGeom>
        </p:spPr>
      </p:pic>
      <p:pic>
        <p:nvPicPr>
          <p:cNvPr id="8" name="Picture 7"/>
          <p:cNvPicPr>
            <a:picLocks noChangeAspect="1"/>
          </p:cNvPicPr>
          <p:nvPr/>
        </p:nvPicPr>
        <p:blipFill>
          <a:blip r:embed="rId3"/>
          <a:stretch>
            <a:fillRect/>
          </a:stretch>
        </p:blipFill>
        <p:spPr>
          <a:xfrm>
            <a:off x="4572000" y="4042834"/>
            <a:ext cx="3632200" cy="1155700"/>
          </a:xfrm>
          <a:prstGeom prst="rect">
            <a:avLst/>
          </a:prstGeom>
        </p:spPr>
      </p:pic>
      <p:pic>
        <p:nvPicPr>
          <p:cNvPr id="9" name="Picture 8"/>
          <p:cNvPicPr>
            <a:picLocks noChangeAspect="1"/>
          </p:cNvPicPr>
          <p:nvPr/>
        </p:nvPicPr>
        <p:blipFill>
          <a:blip r:embed="rId4"/>
          <a:stretch>
            <a:fillRect/>
          </a:stretch>
        </p:blipFill>
        <p:spPr>
          <a:xfrm>
            <a:off x="6028266" y="5372100"/>
            <a:ext cx="2887133" cy="1485900"/>
          </a:xfrm>
          <a:prstGeom prst="rect">
            <a:avLst/>
          </a:prstGeom>
        </p:spPr>
      </p:pic>
    </p:spTree>
    <p:extLst>
      <p:ext uri="{BB962C8B-B14F-4D97-AF65-F5344CB8AC3E}">
        <p14:creationId xmlns:p14="http://schemas.microsoft.com/office/powerpoint/2010/main" val="113312226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that diminish goodwill</a:t>
            </a:r>
          </a:p>
        </p:txBody>
      </p:sp>
      <p:sp>
        <p:nvSpPr>
          <p:cNvPr id="3" name="Content Placeholder 2"/>
          <p:cNvSpPr>
            <a:spLocks noGrp="1"/>
          </p:cNvSpPr>
          <p:nvPr>
            <p:ph idx="1"/>
          </p:nvPr>
        </p:nvSpPr>
        <p:spPr/>
        <p:txBody>
          <a:bodyPr/>
          <a:lstStyle/>
          <a:p>
            <a:r>
              <a:rPr lang="en-US" dirty="0"/>
              <a:t>Hiding information that I want: customer support phone numbers, shipping rates, and </a:t>
            </a:r>
            <a:r>
              <a:rPr lang="en-US" dirty="0" smtClean="0"/>
              <a:t>prices.</a:t>
            </a:r>
          </a:p>
          <a:p>
            <a:r>
              <a:rPr lang="en-US" dirty="0"/>
              <a:t>Punishing me for not doing things your way</a:t>
            </a:r>
            <a:r>
              <a:rPr lang="en-US" dirty="0" smtClean="0"/>
              <a:t>.</a:t>
            </a:r>
          </a:p>
          <a:p>
            <a:r>
              <a:rPr lang="en-US" dirty="0"/>
              <a:t>Asking me for information you don’t </a:t>
            </a:r>
            <a:r>
              <a:rPr lang="en-US" dirty="0" smtClean="0"/>
              <a:t>really </a:t>
            </a:r>
            <a:r>
              <a:rPr lang="en-US" dirty="0"/>
              <a:t>need</a:t>
            </a:r>
            <a:r>
              <a:rPr lang="en-US" dirty="0" smtClean="0"/>
              <a:t>.</a:t>
            </a:r>
          </a:p>
          <a:p>
            <a:r>
              <a:rPr lang="en-US" dirty="0"/>
              <a:t>Shucking and jiving me</a:t>
            </a:r>
            <a:r>
              <a:rPr lang="en-US" dirty="0" smtClean="0"/>
              <a:t>.</a:t>
            </a:r>
          </a:p>
          <a:p>
            <a:r>
              <a:rPr lang="en-US" dirty="0"/>
              <a:t>Putting sizzle in my way</a:t>
            </a:r>
            <a:r>
              <a:rPr lang="en-US" dirty="0" smtClean="0"/>
              <a:t>.</a:t>
            </a:r>
          </a:p>
          <a:p>
            <a:r>
              <a:rPr lang="en-US" dirty="0"/>
              <a:t>Your site looks amateurish.</a:t>
            </a:r>
            <a:endParaRPr lang="en-US" dirty="0" smtClean="0"/>
          </a:p>
          <a:p>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18</a:t>
            </a:fld>
            <a:endParaRPr lang="en-US"/>
          </a:p>
        </p:txBody>
      </p:sp>
      <p:pic>
        <p:nvPicPr>
          <p:cNvPr id="6" name="Picture 5"/>
          <p:cNvPicPr>
            <a:picLocks noChangeAspect="1"/>
          </p:cNvPicPr>
          <p:nvPr/>
        </p:nvPicPr>
        <p:blipFill>
          <a:blip r:embed="rId2"/>
          <a:stretch>
            <a:fillRect/>
          </a:stretch>
        </p:blipFill>
        <p:spPr>
          <a:xfrm>
            <a:off x="4572000" y="3742267"/>
            <a:ext cx="4381500" cy="1778000"/>
          </a:xfrm>
          <a:prstGeom prst="rect">
            <a:avLst/>
          </a:prstGeom>
        </p:spPr>
      </p:pic>
    </p:spTree>
    <p:extLst>
      <p:ext uri="{BB962C8B-B14F-4D97-AF65-F5344CB8AC3E}">
        <p14:creationId xmlns:p14="http://schemas.microsoft.com/office/powerpoint/2010/main" val="29533215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that increase goodwill</a:t>
            </a:r>
          </a:p>
        </p:txBody>
      </p:sp>
      <p:sp>
        <p:nvSpPr>
          <p:cNvPr id="3" name="Content Placeholder 2"/>
          <p:cNvSpPr>
            <a:spLocks noGrp="1"/>
          </p:cNvSpPr>
          <p:nvPr>
            <p:ph idx="1"/>
          </p:nvPr>
        </p:nvSpPr>
        <p:spPr/>
        <p:txBody>
          <a:bodyPr/>
          <a:lstStyle/>
          <a:p>
            <a:r>
              <a:rPr lang="en-US" sz="2200" dirty="0"/>
              <a:t>Know the main things that people want to do on your site and make them obvious and </a:t>
            </a:r>
            <a:r>
              <a:rPr lang="en-US" sz="2200" dirty="0" smtClean="0"/>
              <a:t>easy</a:t>
            </a:r>
          </a:p>
          <a:p>
            <a:r>
              <a:rPr lang="en-US" sz="2200" dirty="0"/>
              <a:t>Tell me what I want to know</a:t>
            </a:r>
            <a:r>
              <a:rPr lang="en-US" sz="2200" dirty="0" smtClean="0"/>
              <a:t>.</a:t>
            </a:r>
          </a:p>
          <a:p>
            <a:r>
              <a:rPr lang="en-US" sz="2200" dirty="0"/>
              <a:t>Save me steps wherever you can</a:t>
            </a:r>
            <a:r>
              <a:rPr lang="en-US" sz="2200" dirty="0" smtClean="0"/>
              <a:t>.</a:t>
            </a:r>
          </a:p>
          <a:p>
            <a:r>
              <a:rPr lang="en-US" sz="2200" dirty="0"/>
              <a:t>Put effort into it</a:t>
            </a:r>
            <a:r>
              <a:rPr lang="en-US" sz="2200" dirty="0" smtClean="0"/>
              <a:t>.</a:t>
            </a:r>
          </a:p>
          <a:p>
            <a:r>
              <a:rPr lang="en-US" sz="2200" dirty="0"/>
              <a:t>Know what questions I’m likely to have, and answer them</a:t>
            </a:r>
            <a:r>
              <a:rPr lang="en-US" sz="2200" dirty="0" smtClean="0"/>
              <a:t>.</a:t>
            </a:r>
          </a:p>
          <a:p>
            <a:r>
              <a:rPr lang="en-US" sz="2200" dirty="0"/>
              <a:t>Provide me with creature comforts like printer-friendly pages</a:t>
            </a:r>
            <a:r>
              <a:rPr lang="en-US" sz="2200" dirty="0" smtClean="0"/>
              <a:t>.</a:t>
            </a:r>
          </a:p>
          <a:p>
            <a:r>
              <a:rPr lang="en-US" sz="2200" dirty="0"/>
              <a:t>Make it easy to recover from errors</a:t>
            </a:r>
            <a:r>
              <a:rPr lang="en-US" sz="2200" dirty="0" smtClean="0"/>
              <a:t>.</a:t>
            </a:r>
          </a:p>
          <a:p>
            <a:r>
              <a:rPr lang="en-US" sz="2200" dirty="0"/>
              <a:t>When in doubt, apologize. </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19</a:t>
            </a:fld>
            <a:endParaRPr lang="en-US"/>
          </a:p>
        </p:txBody>
      </p:sp>
    </p:spTree>
    <p:extLst>
      <p:ext uri="{BB962C8B-B14F-4D97-AF65-F5344CB8AC3E}">
        <p14:creationId xmlns:p14="http://schemas.microsoft.com/office/powerpoint/2010/main" val="171875971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3" name="Content Placeholder 2"/>
          <p:cNvSpPr>
            <a:spLocks noGrp="1"/>
          </p:cNvSpPr>
          <p:nvPr>
            <p:ph idx="1"/>
          </p:nvPr>
        </p:nvSpPr>
        <p:spPr/>
        <p:txBody>
          <a:bodyPr/>
          <a:lstStyle/>
          <a:p>
            <a:r>
              <a:rPr lang="en-US" b="1" dirty="0" smtClean="0">
                <a:solidFill>
                  <a:schemeClr val="folHlink"/>
                </a:solidFill>
              </a:rPr>
              <a:t>Mobile Usability</a:t>
            </a:r>
          </a:p>
          <a:p>
            <a:r>
              <a:rPr lang="en-US" b="1">
                <a:solidFill>
                  <a:schemeClr val="folHlink"/>
                </a:solidFill>
              </a:rPr>
              <a:t>Usability as common courtesy</a:t>
            </a:r>
            <a:endParaRPr lang="en-US" b="1" dirty="0" smtClean="0">
              <a:solidFill>
                <a:schemeClr val="folHlink"/>
              </a:solidFill>
            </a:endParaRPr>
          </a:p>
          <a:p>
            <a:r>
              <a:rPr lang="en-US" b="1" dirty="0" smtClean="0">
                <a:solidFill>
                  <a:schemeClr val="folHlink"/>
                </a:solidFill>
              </a:rPr>
              <a:t>Accessibility</a:t>
            </a:r>
          </a:p>
          <a:p>
            <a:r>
              <a:rPr lang="en-US" b="1" dirty="0" smtClean="0">
                <a:solidFill>
                  <a:schemeClr val="folHlink"/>
                </a:solidFill>
              </a:rPr>
              <a:t>Make it happen</a:t>
            </a:r>
          </a:p>
          <a:p>
            <a:r>
              <a:rPr lang="en-US" b="1" dirty="0" smtClean="0">
                <a:solidFill>
                  <a:schemeClr val="folHlink"/>
                </a:solidFill>
              </a:rPr>
              <a:t>Final project</a:t>
            </a:r>
          </a:p>
          <a:p>
            <a:endParaRPr lang="en-US" dirty="0" smtClean="0"/>
          </a:p>
          <a:p>
            <a:pPr lvl="0"/>
            <a:endParaRPr lang="en-US" dirty="0"/>
          </a:p>
        </p:txBody>
      </p:sp>
      <p:sp>
        <p:nvSpPr>
          <p:cNvPr id="7" name="Footer Placeholder 6"/>
          <p:cNvSpPr>
            <a:spLocks noGrp="1"/>
          </p:cNvSpPr>
          <p:nvPr>
            <p:ph type="ftr" sz="quarter" idx="4294967295"/>
          </p:nvPr>
        </p:nvSpPr>
        <p:spPr>
          <a:xfrm>
            <a:off x="3124200" y="6356350"/>
            <a:ext cx="2895600" cy="365125"/>
          </a:xfrm>
        </p:spPr>
        <p:txBody>
          <a:bodyPr/>
          <a:lstStyle/>
          <a:p>
            <a:r>
              <a:rPr lang="en-US" dirty="0" smtClean="0"/>
              <a:t>Lecture 7</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276872698"/>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Accessibility and you</a:t>
            </a:r>
          </a:p>
        </p:txBody>
      </p:sp>
      <p:sp>
        <p:nvSpPr>
          <p:cNvPr id="3" name="Content Placeholder 2"/>
          <p:cNvSpPr>
            <a:spLocks noGrp="1"/>
          </p:cNvSpPr>
          <p:nvPr>
            <p:ph idx="1"/>
          </p:nvPr>
        </p:nvSpPr>
        <p:spPr/>
        <p:txBody>
          <a:bodyPr/>
          <a:lstStyle/>
          <a:p>
            <a:r>
              <a:rPr lang="en-US" dirty="0"/>
              <a:t>What designers and developers </a:t>
            </a:r>
            <a:r>
              <a:rPr lang="en-US" dirty="0" smtClean="0"/>
              <a:t>fear</a:t>
            </a:r>
          </a:p>
          <a:p>
            <a:pPr lvl="1"/>
            <a:r>
              <a:rPr lang="en-US" dirty="0"/>
              <a:t>More work</a:t>
            </a:r>
            <a:r>
              <a:rPr lang="en-US" dirty="0" smtClean="0"/>
              <a:t>.</a:t>
            </a:r>
          </a:p>
          <a:p>
            <a:pPr lvl="1"/>
            <a:r>
              <a:rPr lang="en-US" dirty="0"/>
              <a:t>Compromised design</a:t>
            </a:r>
            <a:r>
              <a:rPr lang="en-US" dirty="0" smtClean="0"/>
              <a:t>.</a:t>
            </a:r>
          </a:p>
          <a:p>
            <a:r>
              <a:rPr lang="en-US" dirty="0"/>
              <a:t>The four things you can do right </a:t>
            </a:r>
            <a:r>
              <a:rPr lang="en-US" dirty="0" smtClean="0"/>
              <a:t>now:</a:t>
            </a:r>
          </a:p>
          <a:p>
            <a:pPr lvl="1"/>
            <a:r>
              <a:rPr lang="en-US" dirty="0"/>
              <a:t>#1. Fix the usability problems that confuse </a:t>
            </a:r>
            <a:r>
              <a:rPr lang="en-US" dirty="0" smtClean="0"/>
              <a:t>everyone</a:t>
            </a:r>
          </a:p>
          <a:p>
            <a:pPr lvl="1"/>
            <a:r>
              <a:rPr lang="en-US" dirty="0"/>
              <a:t>#2. Read an </a:t>
            </a:r>
            <a:r>
              <a:rPr lang="en-US" dirty="0" smtClean="0"/>
              <a:t>article</a:t>
            </a:r>
          </a:p>
          <a:p>
            <a:pPr lvl="2"/>
            <a:r>
              <a:rPr lang="en-US" dirty="0"/>
              <a:t>Screen-reader users scan with their ears.</a:t>
            </a:r>
            <a:endParaRPr lang="en-US" dirty="0" smtClean="0"/>
          </a:p>
          <a:p>
            <a:pPr lvl="1"/>
            <a:r>
              <a:rPr lang="en-US" dirty="0"/>
              <a:t>#3. Read a </a:t>
            </a:r>
            <a:r>
              <a:rPr lang="en-US" dirty="0" smtClean="0"/>
              <a:t>book</a:t>
            </a:r>
          </a:p>
          <a:p>
            <a:pPr lvl="2"/>
            <a:r>
              <a:rPr lang="en-US" dirty="0"/>
              <a:t>A Web for Everyone: Designing Accessible User Experiences </a:t>
            </a:r>
            <a:endParaRPr lang="en-US" dirty="0" smtClean="0"/>
          </a:p>
          <a:p>
            <a:pPr lvl="2"/>
            <a:r>
              <a:rPr lang="en-US" dirty="0"/>
              <a:t>Web Accessibility: Web Standards and Regulatory </a:t>
            </a:r>
            <a:r>
              <a:rPr lang="en-US" dirty="0" smtClean="0"/>
              <a:t>Compliance</a:t>
            </a:r>
          </a:p>
          <a:p>
            <a:pPr lvl="1"/>
            <a:r>
              <a:rPr lang="en-US" dirty="0"/>
              <a:t>#4. Go for the low-hanging fruit</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82646765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Go for the low-hanging fruit</a:t>
            </a:r>
          </a:p>
        </p:txBody>
      </p:sp>
      <p:sp>
        <p:nvSpPr>
          <p:cNvPr id="3" name="Content Placeholder 2"/>
          <p:cNvSpPr>
            <a:spLocks noGrp="1"/>
          </p:cNvSpPr>
          <p:nvPr>
            <p:ph idx="1"/>
          </p:nvPr>
        </p:nvSpPr>
        <p:spPr>
          <a:xfrm>
            <a:off x="457200" y="1600200"/>
            <a:ext cx="8229600" cy="4756150"/>
          </a:xfrm>
        </p:spPr>
        <p:txBody>
          <a:bodyPr/>
          <a:lstStyle/>
          <a:p>
            <a:r>
              <a:rPr lang="en-US" dirty="0"/>
              <a:t>Add appropriate alt text to every </a:t>
            </a:r>
            <a:r>
              <a:rPr lang="en-US" dirty="0" smtClean="0"/>
              <a:t>image</a:t>
            </a:r>
          </a:p>
          <a:p>
            <a:r>
              <a:rPr lang="en-US" dirty="0"/>
              <a:t>Use headings </a:t>
            </a:r>
            <a:r>
              <a:rPr lang="en-US" dirty="0" smtClean="0"/>
              <a:t>correctly</a:t>
            </a:r>
          </a:p>
          <a:p>
            <a:r>
              <a:rPr lang="en-US" dirty="0"/>
              <a:t>Make your forms work with screen readers.: </a:t>
            </a:r>
            <a:r>
              <a:rPr lang="en-US" dirty="0" smtClean="0"/>
              <a:t>&lt;label&gt; element </a:t>
            </a:r>
            <a:r>
              <a:rPr lang="en-US" dirty="0"/>
              <a:t>to associate the fields with their text </a:t>
            </a:r>
            <a:r>
              <a:rPr lang="en-US" dirty="0" smtClean="0"/>
              <a:t>labels</a:t>
            </a:r>
          </a:p>
          <a:p>
            <a:r>
              <a:rPr lang="en-US" dirty="0"/>
              <a:t>Put a “Skip to Main Content” link at the beginning of each page</a:t>
            </a:r>
            <a:r>
              <a:rPr lang="en-US" dirty="0" smtClean="0"/>
              <a:t>.</a:t>
            </a:r>
          </a:p>
          <a:p>
            <a:r>
              <a:rPr lang="en-US" dirty="0"/>
              <a:t>Make all content accessible by keyboard</a:t>
            </a:r>
            <a:r>
              <a:rPr lang="en-US" dirty="0" smtClean="0"/>
              <a:t>.</a:t>
            </a:r>
          </a:p>
          <a:p>
            <a:r>
              <a:rPr lang="en-US" dirty="0"/>
              <a:t>Create significant contrast between your text and background</a:t>
            </a:r>
            <a:r>
              <a:rPr lang="en-US" dirty="0" smtClean="0"/>
              <a:t>.</a:t>
            </a:r>
          </a:p>
          <a:p>
            <a:r>
              <a:rPr lang="en-US" dirty="0"/>
              <a:t>Use an accessible template.</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21</a:t>
            </a:fld>
            <a:endParaRPr lang="en-US"/>
          </a:p>
        </p:txBody>
      </p:sp>
    </p:spTree>
    <p:extLst>
      <p:ext uri="{BB962C8B-B14F-4D97-AF65-F5344CB8AC3E}">
        <p14:creationId xmlns:p14="http://schemas.microsoft.com/office/powerpoint/2010/main" val="1302945316"/>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MAKING USABILITY HAPPEN WHERE YOU LIVE</a:t>
            </a:r>
          </a:p>
        </p:txBody>
      </p:sp>
      <p:sp>
        <p:nvSpPr>
          <p:cNvPr id="3" name="Content Placeholder 2"/>
          <p:cNvSpPr>
            <a:spLocks noGrp="1"/>
          </p:cNvSpPr>
          <p:nvPr>
            <p:ph idx="1"/>
          </p:nvPr>
        </p:nvSpPr>
        <p:spPr/>
        <p:txBody>
          <a:bodyPr/>
          <a:lstStyle/>
          <a:p>
            <a:r>
              <a:rPr lang="en-US" sz="2000" dirty="0" err="1"/>
              <a:t>Ya</a:t>
            </a:r>
            <a:r>
              <a:rPr lang="en-US" sz="2000" dirty="0"/>
              <a:t> </a:t>
            </a:r>
            <a:r>
              <a:rPr lang="en-US" sz="2000" dirty="0" err="1"/>
              <a:t>gotta</a:t>
            </a:r>
            <a:r>
              <a:rPr lang="en-US" sz="2000" dirty="0"/>
              <a:t> know the </a:t>
            </a:r>
            <a:r>
              <a:rPr lang="en-US" sz="2000" dirty="0" smtClean="0"/>
              <a:t>territory</a:t>
            </a:r>
          </a:p>
          <a:p>
            <a:r>
              <a:rPr lang="en-US" sz="2000" dirty="0" smtClean="0"/>
              <a:t>Convincing </a:t>
            </a:r>
            <a:r>
              <a:rPr lang="en-US" sz="2000" dirty="0"/>
              <a:t>management to support (and fund) usability </a:t>
            </a:r>
            <a:r>
              <a:rPr lang="en-US" sz="2000" dirty="0" smtClean="0"/>
              <a:t>work:</a:t>
            </a:r>
          </a:p>
          <a:p>
            <a:pPr lvl="1"/>
            <a:r>
              <a:rPr lang="en-US" sz="1800" dirty="0"/>
              <a:t>Demonstrate </a:t>
            </a:r>
            <a:r>
              <a:rPr lang="en-US" sz="1800" dirty="0" smtClean="0"/>
              <a:t>ROI</a:t>
            </a:r>
          </a:p>
          <a:p>
            <a:pPr lvl="1"/>
            <a:r>
              <a:rPr lang="en-US" sz="1800" dirty="0"/>
              <a:t>Speak their language: pain points, touch points, KPIs, and CSI, or </a:t>
            </a:r>
            <a:r>
              <a:rPr lang="en-US" sz="1800" dirty="0" smtClean="0"/>
              <a:t>whatever</a:t>
            </a:r>
          </a:p>
          <a:p>
            <a:r>
              <a:rPr lang="en-US" sz="2000" dirty="0"/>
              <a:t>Get your boss (and her boss) to watch a usability test</a:t>
            </a:r>
            <a:r>
              <a:rPr lang="en-US" sz="2000" dirty="0" smtClean="0"/>
              <a:t>.</a:t>
            </a:r>
          </a:p>
          <a:p>
            <a:r>
              <a:rPr lang="en-US" sz="2000" dirty="0"/>
              <a:t>Do the first one on your own time</a:t>
            </a:r>
            <a:r>
              <a:rPr lang="en-US" sz="2000" dirty="0" smtClean="0"/>
              <a:t>.</a:t>
            </a:r>
          </a:p>
          <a:p>
            <a:r>
              <a:rPr lang="en-US" sz="2000" dirty="0"/>
              <a:t>Do a test of the competition</a:t>
            </a:r>
            <a:r>
              <a:rPr lang="en-US" sz="2000" dirty="0" smtClean="0"/>
              <a:t>.</a:t>
            </a:r>
          </a:p>
          <a:p>
            <a:r>
              <a:rPr lang="en-US" sz="2000" dirty="0"/>
              <a:t>Empathize with management</a:t>
            </a:r>
            <a:r>
              <a:rPr lang="en-US" sz="2000" dirty="0" smtClean="0"/>
              <a:t>.</a:t>
            </a:r>
          </a:p>
          <a:p>
            <a:r>
              <a:rPr lang="en-US" sz="2000" dirty="0"/>
              <a:t>Know your place in the grand scheme of things.</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100501964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few definitive answers</a:t>
            </a:r>
          </a:p>
        </p:txBody>
      </p:sp>
      <p:sp>
        <p:nvSpPr>
          <p:cNvPr id="3" name="Content Placeholder 2"/>
          <p:cNvSpPr>
            <a:spLocks noGrp="1"/>
          </p:cNvSpPr>
          <p:nvPr>
            <p:ph idx="1"/>
          </p:nvPr>
        </p:nvSpPr>
        <p:spPr/>
        <p:txBody>
          <a:bodyPr/>
          <a:lstStyle/>
          <a:p>
            <a:r>
              <a:rPr lang="en-US" dirty="0"/>
              <a:t>Don’t use small, low-contrast type</a:t>
            </a:r>
            <a:r>
              <a:rPr lang="en-US" dirty="0" smtClean="0"/>
              <a:t>.</a:t>
            </a:r>
          </a:p>
          <a:p>
            <a:r>
              <a:rPr lang="en-US" dirty="0"/>
              <a:t>Don’t put labels inside form fields</a:t>
            </a:r>
            <a:r>
              <a:rPr lang="en-US" dirty="0" smtClean="0"/>
              <a:t>.</a:t>
            </a:r>
          </a:p>
          <a:p>
            <a:r>
              <a:rPr lang="en-US" dirty="0"/>
              <a:t>Preserve the distinction between visited and unvisited text links</a:t>
            </a:r>
            <a:r>
              <a:rPr lang="en-US" dirty="0" smtClean="0"/>
              <a:t>.</a:t>
            </a:r>
          </a:p>
          <a:p>
            <a:r>
              <a:rPr lang="en-US" dirty="0"/>
              <a:t>Don’t float headings between paragraphs. </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2068705293"/>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a:t>
            </a:r>
            <a:endParaRPr lang="en-US" dirty="0"/>
          </a:p>
        </p:txBody>
      </p:sp>
      <p:sp>
        <p:nvSpPr>
          <p:cNvPr id="3" name="Content Placeholder 2"/>
          <p:cNvSpPr>
            <a:spLocks noGrp="1"/>
          </p:cNvSpPr>
          <p:nvPr>
            <p:ph idx="1"/>
          </p:nvPr>
        </p:nvSpPr>
        <p:spPr/>
        <p:txBody>
          <a:bodyPr/>
          <a:lstStyle/>
          <a:p>
            <a:r>
              <a:rPr lang="en-US" dirty="0" smtClean="0"/>
              <a:t>Read the remaining chapters.</a:t>
            </a:r>
          </a:p>
          <a:p>
            <a:r>
              <a:rPr lang="en-US" dirty="0" smtClean="0"/>
              <a:t>Prepare for final project</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72024177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1932820" y="1600200"/>
            <a:ext cx="5278360" cy="4525963"/>
          </a:xfrm>
          <a:prstGeom prst="rect">
            <a:avLst/>
          </a:prstGeom>
        </p:spPr>
      </p:pic>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126043553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Constraints &amp; Tradeoffs</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4</a:t>
            </a:fld>
            <a:endParaRPr lang="en-US"/>
          </a:p>
        </p:txBody>
      </p:sp>
      <p:sp>
        <p:nvSpPr>
          <p:cNvPr id="3" name="Content Placeholder 2"/>
          <p:cNvSpPr>
            <a:spLocks noGrp="1"/>
          </p:cNvSpPr>
          <p:nvPr>
            <p:ph idx="1"/>
          </p:nvPr>
        </p:nvSpPr>
        <p:spPr/>
        <p:txBody>
          <a:bodyPr/>
          <a:lstStyle/>
          <a:p>
            <a:r>
              <a:rPr lang="en-US" sz="2000" dirty="0"/>
              <a:t>It’s all about </a:t>
            </a:r>
            <a:r>
              <a:rPr lang="en-US" sz="2000" dirty="0" smtClean="0"/>
              <a:t>tradeoffs. One way to look at design—any kind of design—is </a:t>
            </a:r>
            <a:r>
              <a:rPr lang="en-US" sz="2000" dirty="0"/>
              <a:t>that it’s essentially </a:t>
            </a:r>
            <a:r>
              <a:rPr lang="en-US" sz="2000" dirty="0" smtClean="0"/>
              <a:t>about:</a:t>
            </a:r>
          </a:p>
          <a:p>
            <a:pPr lvl="1"/>
            <a:r>
              <a:rPr lang="en-US" sz="1800" dirty="0" smtClean="0"/>
              <a:t>constraints </a:t>
            </a:r>
            <a:r>
              <a:rPr lang="en-US" sz="1800" dirty="0"/>
              <a:t>(things you have to do and things you can’t do) and </a:t>
            </a:r>
            <a:endParaRPr lang="en-US" sz="1800" dirty="0" smtClean="0"/>
          </a:p>
          <a:p>
            <a:pPr lvl="1"/>
            <a:r>
              <a:rPr lang="en-US" sz="1800" dirty="0" smtClean="0"/>
              <a:t>tradeoffs </a:t>
            </a:r>
            <a:r>
              <a:rPr lang="en-US" sz="1800" dirty="0"/>
              <a:t>(the less-than-ideal choices you make to live within the constraints</a:t>
            </a:r>
            <a:r>
              <a:rPr lang="en-US" sz="1800" dirty="0" smtClean="0"/>
              <a:t>).</a:t>
            </a:r>
          </a:p>
          <a:p>
            <a:pPr lvl="1"/>
            <a:r>
              <a:rPr lang="en-US" sz="1800" dirty="0"/>
              <a:t>the best you can do is please some of the people some of the </a:t>
            </a:r>
            <a:r>
              <a:rPr lang="en-US" sz="1800" dirty="0" smtClean="0"/>
              <a:t>time</a:t>
            </a:r>
          </a:p>
          <a:p>
            <a:pPr lvl="1"/>
            <a:r>
              <a:rPr lang="en-US" sz="1800" dirty="0"/>
              <a:t>You can fool some of the people all of the time, and all of the people some of the time, but you cannot fool all of the people all of the </a:t>
            </a:r>
            <a:r>
              <a:rPr lang="en-US" sz="1800" dirty="0" smtClean="0"/>
              <a:t>time</a:t>
            </a:r>
          </a:p>
          <a:p>
            <a:r>
              <a:rPr lang="en-US" sz="2000" dirty="0"/>
              <a:t>Whenever you’re designing, you’re dealing with constraints. And where there are constraints, there are tradeoffs to be made</a:t>
            </a:r>
            <a:r>
              <a:rPr lang="en-US" sz="2000" dirty="0" smtClean="0"/>
              <a:t>.</a:t>
            </a:r>
          </a:p>
          <a:p>
            <a:r>
              <a:rPr lang="en-US" sz="2000" dirty="0" smtClean="0"/>
              <a:t>Many—if </a:t>
            </a:r>
            <a:r>
              <a:rPr lang="en-US" sz="2000" dirty="0"/>
              <a:t>not most—serious usability problems are the result of a poor decision about a tradeoff.</a:t>
            </a:r>
          </a:p>
        </p:txBody>
      </p:sp>
    </p:spTree>
    <p:extLst>
      <p:ext uri="{BB962C8B-B14F-4D97-AF65-F5344CB8AC3E}">
        <p14:creationId xmlns:p14="http://schemas.microsoft.com/office/powerpoint/2010/main" val="199180846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6" name="Content Placeholder 5"/>
          <p:cNvPicPr>
            <a:picLocks noGrp="1" noChangeAspect="1"/>
          </p:cNvPicPr>
          <p:nvPr>
            <p:ph idx="1"/>
          </p:nvPr>
        </p:nvPicPr>
        <p:blipFill>
          <a:blip r:embed="rId2"/>
          <a:stretch>
            <a:fillRect/>
          </a:stretch>
        </p:blipFill>
        <p:spPr>
          <a:xfrm>
            <a:off x="328069" y="1624012"/>
            <a:ext cx="3035330" cy="4525963"/>
          </a:xfrm>
          <a:prstGeom prst="rect">
            <a:avLst/>
          </a:prstGeom>
        </p:spPr>
      </p:pic>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5</a:t>
            </a:fld>
            <a:endParaRPr lang="en-US"/>
          </a:p>
        </p:txBody>
      </p:sp>
      <p:pic>
        <p:nvPicPr>
          <p:cNvPr id="7" name="Picture 6"/>
          <p:cNvPicPr>
            <a:picLocks noChangeAspect="1"/>
          </p:cNvPicPr>
          <p:nvPr/>
        </p:nvPicPr>
        <p:blipFill>
          <a:blip r:embed="rId3"/>
          <a:stretch>
            <a:fillRect/>
          </a:stretch>
        </p:blipFill>
        <p:spPr>
          <a:xfrm>
            <a:off x="3510350" y="1609107"/>
            <a:ext cx="3042850" cy="4540868"/>
          </a:xfrm>
          <a:prstGeom prst="rect">
            <a:avLst/>
          </a:prstGeom>
        </p:spPr>
      </p:pic>
    </p:spTree>
    <p:extLst>
      <p:ext uri="{BB962C8B-B14F-4D97-AF65-F5344CB8AC3E}">
        <p14:creationId xmlns:p14="http://schemas.microsoft.com/office/powerpoint/2010/main" val="119323017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Repeat 8 times to read the whole story.</a:t>
            </a:r>
          </a:p>
        </p:txBody>
      </p:sp>
      <p:pic>
        <p:nvPicPr>
          <p:cNvPr id="6" name="Content Placeholder 5"/>
          <p:cNvPicPr>
            <a:picLocks noGrp="1" noChangeAspect="1"/>
          </p:cNvPicPr>
          <p:nvPr>
            <p:ph idx="1"/>
          </p:nvPr>
        </p:nvPicPr>
        <p:blipFill>
          <a:blip r:embed="rId2"/>
          <a:stretch>
            <a:fillRect/>
          </a:stretch>
        </p:blipFill>
        <p:spPr>
          <a:xfrm>
            <a:off x="944096" y="1624012"/>
            <a:ext cx="3022475" cy="4525963"/>
          </a:xfrm>
          <a:prstGeom prst="rect">
            <a:avLst/>
          </a:prstGeom>
        </p:spPr>
      </p:pic>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6</a:t>
            </a:fld>
            <a:endParaRPr lang="en-US"/>
          </a:p>
        </p:txBody>
      </p:sp>
      <p:pic>
        <p:nvPicPr>
          <p:cNvPr id="8" name="Picture 7"/>
          <p:cNvPicPr>
            <a:picLocks noChangeAspect="1"/>
          </p:cNvPicPr>
          <p:nvPr/>
        </p:nvPicPr>
        <p:blipFill>
          <a:blip r:embed="rId3"/>
          <a:stretch>
            <a:fillRect/>
          </a:stretch>
        </p:blipFill>
        <p:spPr>
          <a:xfrm>
            <a:off x="4610577" y="1624012"/>
            <a:ext cx="3035330" cy="4525963"/>
          </a:xfrm>
          <a:prstGeom prst="rect">
            <a:avLst/>
          </a:prstGeom>
        </p:spPr>
      </p:pic>
    </p:spTree>
    <p:extLst>
      <p:ext uri="{BB962C8B-B14F-4D97-AF65-F5344CB8AC3E}">
        <p14:creationId xmlns:p14="http://schemas.microsoft.com/office/powerpoint/2010/main" val="1264812873"/>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Limitted</a:t>
            </a:r>
            <a:r>
              <a:rPr lang="en-US" dirty="0" smtClean="0"/>
              <a:t> space</a:t>
            </a:r>
            <a:endParaRPr lang="en-US" dirty="0"/>
          </a:p>
        </p:txBody>
      </p:sp>
      <p:sp>
        <p:nvSpPr>
          <p:cNvPr id="3" name="Content Placeholder 2"/>
          <p:cNvSpPr>
            <a:spLocks noGrp="1"/>
          </p:cNvSpPr>
          <p:nvPr>
            <p:ph idx="1"/>
          </p:nvPr>
        </p:nvSpPr>
        <p:spPr/>
        <p:txBody>
          <a:bodyPr/>
          <a:lstStyle/>
          <a:p>
            <a:r>
              <a:rPr lang="en-US" sz="1800" dirty="0"/>
              <a:t>if you thought Home page real estate was precious before, try accomplishing the same things on a mobile site</a:t>
            </a:r>
            <a:r>
              <a:rPr lang="en-US" sz="1800" dirty="0" smtClean="0"/>
              <a:t>.</a:t>
            </a:r>
          </a:p>
          <a:p>
            <a:r>
              <a:rPr lang="en-US" sz="1800" dirty="0"/>
              <a:t>One way to deal with a smaller living space is to leave things out: Create a mobile site that is a subset of the full site. Which, of course, raises a tricky question: Which parts do you leave out</a:t>
            </a:r>
            <a:r>
              <a:rPr lang="en-US" sz="1800" dirty="0" smtClean="0"/>
              <a:t>?</a:t>
            </a:r>
          </a:p>
          <a:p>
            <a:r>
              <a:rPr lang="en-US" sz="1800" dirty="0"/>
              <a:t>One approach was Mobile First. Instead of designing a full-featured (and perhaps bloated) version of your Web site first and then paring it down to create the mobile version, you design the mobile version first based on the features and content that are most important to your users. Then you add on more features and content to create the desktop/full version</a:t>
            </a:r>
            <a:r>
              <a:rPr lang="en-US" sz="1800" dirty="0" smtClean="0"/>
              <a:t>.</a:t>
            </a:r>
          </a:p>
          <a:p>
            <a:r>
              <a:rPr lang="en-US" sz="1800" dirty="0"/>
              <a:t>But some people interpreted it to mean that you should choose what to include based on what people want to do when they’re mobile. This assumed that when people accessed the mobile version they were “on the move,” not sitting at their desk, so they’d only need the kinds of features you’d use on the move. </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191681850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Deeper navigation system.</a:t>
            </a:r>
            <a:endParaRPr lang="en-US" dirty="0"/>
          </a:p>
        </p:txBody>
      </p:sp>
      <p:sp>
        <p:nvSpPr>
          <p:cNvPr id="3" name="Content Placeholder 2"/>
          <p:cNvSpPr>
            <a:spLocks noGrp="1"/>
          </p:cNvSpPr>
          <p:nvPr>
            <p:ph idx="1"/>
          </p:nvPr>
        </p:nvSpPr>
        <p:spPr>
          <a:xfrm>
            <a:off x="457200" y="1600200"/>
            <a:ext cx="8229600" cy="804333"/>
          </a:xfrm>
        </p:spPr>
        <p:txBody>
          <a:bodyPr/>
          <a:lstStyle/>
          <a:p>
            <a:r>
              <a:rPr lang="en-US" sz="2000" dirty="0" smtClean="0"/>
              <a:t>People want to include everything</a:t>
            </a:r>
          </a:p>
          <a:p>
            <a:r>
              <a:rPr lang="en-US" sz="2000" dirty="0"/>
              <a:t>Things I want to use in a hurry or frequently should be close at hand. Everything else can be a few taps away, but there should be an obvious path to get to them.</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8</a:t>
            </a:fld>
            <a:endParaRPr lang="en-US"/>
          </a:p>
        </p:txBody>
      </p:sp>
      <p:pic>
        <p:nvPicPr>
          <p:cNvPr id="8" name="Content Placeholder 5"/>
          <p:cNvPicPr>
            <a:picLocks noChangeAspect="1"/>
          </p:cNvPicPr>
          <p:nvPr/>
        </p:nvPicPr>
        <p:blipFill>
          <a:blip r:embed="rId2"/>
          <a:stretch>
            <a:fillRect/>
          </a:stretch>
        </p:blipFill>
        <p:spPr>
          <a:xfrm>
            <a:off x="457200" y="3161191"/>
            <a:ext cx="8229600" cy="3195159"/>
          </a:xfrm>
          <a:prstGeom prst="rect">
            <a:avLst/>
          </a:prstGeom>
        </p:spPr>
      </p:pic>
    </p:spTree>
    <p:extLst>
      <p:ext uri="{BB962C8B-B14F-4D97-AF65-F5344CB8AC3E}">
        <p14:creationId xmlns:p14="http://schemas.microsoft.com/office/powerpoint/2010/main" val="94899891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t>MANAGING REAL ESTATE CHALLENGES SHOULDN’T BE DONE AT THE COST OF </a:t>
            </a:r>
            <a:r>
              <a:rPr lang="en-US" sz="2000" dirty="0" smtClean="0"/>
              <a:t>USABILITY</a:t>
            </a:r>
            <a:endParaRPr lang="en-US" sz="2000" dirty="0"/>
          </a:p>
        </p:txBody>
      </p:sp>
      <p:sp>
        <p:nvSpPr>
          <p:cNvPr id="3" name="Content Placeholder 2"/>
          <p:cNvSpPr>
            <a:spLocks noGrp="1"/>
          </p:cNvSpPr>
          <p:nvPr>
            <p:ph idx="1"/>
          </p:nvPr>
        </p:nvSpPr>
        <p:spPr>
          <a:xfrm>
            <a:off x="457200" y="1417637"/>
            <a:ext cx="8229600" cy="2455193"/>
          </a:xfrm>
        </p:spPr>
        <p:txBody>
          <a:bodyPr/>
          <a:lstStyle/>
          <a:p>
            <a:r>
              <a:rPr lang="en-US" dirty="0"/>
              <a:t>It tends to be a lot of work. </a:t>
            </a:r>
            <a:endParaRPr lang="en-US" dirty="0" smtClean="0"/>
          </a:p>
          <a:p>
            <a:r>
              <a:rPr lang="en-US" dirty="0" smtClean="0"/>
              <a:t>It’s </a:t>
            </a:r>
            <a:r>
              <a:rPr lang="en-US" dirty="0"/>
              <a:t>very hard to do it well</a:t>
            </a:r>
            <a:r>
              <a:rPr lang="en-US" dirty="0" smtClean="0"/>
              <a:t>.</a:t>
            </a:r>
          </a:p>
          <a:p>
            <a:pPr lvl="1"/>
            <a:r>
              <a:rPr lang="en-US" dirty="0" smtClean="0"/>
              <a:t>Allow zooming</a:t>
            </a:r>
          </a:p>
          <a:p>
            <a:pPr lvl="1"/>
            <a:r>
              <a:rPr lang="en-US" dirty="0"/>
              <a:t>Don’t leave me standing at the front </a:t>
            </a:r>
            <a:r>
              <a:rPr lang="en-US" dirty="0" smtClean="0"/>
              <a:t>door</a:t>
            </a:r>
          </a:p>
          <a:p>
            <a:pPr lvl="1"/>
            <a:r>
              <a:rPr lang="en-US" dirty="0"/>
              <a:t>Always provide a link to the “full” Web site.</a:t>
            </a:r>
            <a:endParaRPr lang="en-US" dirty="0" smtClean="0"/>
          </a:p>
          <a:p>
            <a:pPr lvl="1"/>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9</a:t>
            </a:fld>
            <a:endParaRPr lang="en-US"/>
          </a:p>
        </p:txBody>
      </p:sp>
      <p:pic>
        <p:nvPicPr>
          <p:cNvPr id="6" name="Picture 5"/>
          <p:cNvPicPr>
            <a:picLocks noChangeAspect="1"/>
          </p:cNvPicPr>
          <p:nvPr/>
        </p:nvPicPr>
        <p:blipFill>
          <a:blip r:embed="rId2"/>
          <a:stretch>
            <a:fillRect/>
          </a:stretch>
        </p:blipFill>
        <p:spPr>
          <a:xfrm>
            <a:off x="228600" y="3872831"/>
            <a:ext cx="8686800" cy="2483519"/>
          </a:xfrm>
          <a:prstGeom prst="rect">
            <a:avLst/>
          </a:prstGeom>
        </p:spPr>
      </p:pic>
    </p:spTree>
    <p:extLst>
      <p:ext uri="{BB962C8B-B14F-4D97-AF65-F5344CB8AC3E}">
        <p14:creationId xmlns:p14="http://schemas.microsoft.com/office/powerpoint/2010/main" val="1917533362"/>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3301</TotalTime>
  <Words>1513</Words>
  <Application>Microsoft Macintosh PowerPoint</Application>
  <PresentationFormat>On-screen Show (4:3)</PresentationFormat>
  <Paragraphs>182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Calibri</vt:lpstr>
      <vt:lpstr>ＭＳ Ｐゴシック</vt:lpstr>
      <vt:lpstr>Wingdings</vt:lpstr>
      <vt:lpstr>Arial</vt:lpstr>
      <vt:lpstr>SE10 slides</vt:lpstr>
      <vt:lpstr>Software Engineering and Human Computer Interaction</vt:lpstr>
      <vt:lpstr>Today’s topics:</vt:lpstr>
      <vt:lpstr>Example</vt:lpstr>
      <vt:lpstr>Constraints &amp; Tradeoffs</vt:lpstr>
      <vt:lpstr>Example</vt:lpstr>
      <vt:lpstr>Repeat 8 times to read the whole story.</vt:lpstr>
      <vt:lpstr>Limitted space</vt:lpstr>
      <vt:lpstr>Deeper navigation system.</vt:lpstr>
      <vt:lpstr>MANAGING REAL ESTATE CHALLENGES SHOULDN’T BE DONE AT THE COST OF USABILITY</vt:lpstr>
      <vt:lpstr>Don’t hide your affordances under a bushel</vt:lpstr>
      <vt:lpstr>You actually can be too rich or too thin</vt:lpstr>
      <vt:lpstr>Mobile apps, usability attributes of</vt:lpstr>
      <vt:lpstr>Apps need to be learnable</vt:lpstr>
      <vt:lpstr>Usability testing on mobile devices</vt:lpstr>
      <vt:lpstr>Recommendations</vt:lpstr>
      <vt:lpstr>The rest of the setup is very straightforward</vt:lpstr>
      <vt:lpstr>Usability as common courtesy</vt:lpstr>
      <vt:lpstr>Things that diminish goodwill</vt:lpstr>
      <vt:lpstr>Things that increase goodwill</vt:lpstr>
      <vt:lpstr>Accessibility and you</vt:lpstr>
      <vt:lpstr>#4. Go for the low-hanging fruit</vt:lpstr>
      <vt:lpstr>MAKING USABILITY HAPPEN WHERE YOU LIVE</vt:lpstr>
      <vt:lpstr>A few definitive answers</vt:lpstr>
      <vt:lpstr>Homework</vt:lpstr>
    </vt:vector>
  </TitlesOfParts>
  <Company>St Andrews University</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Than Quand,Minh,VEVEY,GLOBE CLGO-Service Delivery-Swisscom</cp:lastModifiedBy>
  <cp:revision>244</cp:revision>
  <dcterms:created xsi:type="dcterms:W3CDTF">2009-12-29T10:39:27Z</dcterms:created>
  <dcterms:modified xsi:type="dcterms:W3CDTF">2017-10-28T06:06:55Z</dcterms:modified>
</cp:coreProperties>
</file>