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16" r:id="rId4"/>
  </p:sldMasterIdLst>
  <p:notesMasterIdLst>
    <p:notesMasterId r:id="rId32"/>
  </p:notesMasterIdLst>
  <p:handoutMasterIdLst>
    <p:handoutMasterId r:id="rId33"/>
  </p:handoutMasterIdLst>
  <p:sldIdLst>
    <p:sldId id="256" r:id="rId5"/>
    <p:sldId id="295" r:id="rId6"/>
    <p:sldId id="340" r:id="rId7"/>
    <p:sldId id="348" r:id="rId8"/>
    <p:sldId id="343" r:id="rId9"/>
    <p:sldId id="267" r:id="rId10"/>
    <p:sldId id="375" r:id="rId11"/>
    <p:sldId id="376" r:id="rId12"/>
    <p:sldId id="366" r:id="rId13"/>
    <p:sldId id="367" r:id="rId14"/>
    <p:sldId id="368" r:id="rId15"/>
    <p:sldId id="377" r:id="rId16"/>
    <p:sldId id="369" r:id="rId17"/>
    <p:sldId id="370" r:id="rId18"/>
    <p:sldId id="371" r:id="rId19"/>
    <p:sldId id="372" r:id="rId20"/>
    <p:sldId id="374" r:id="rId21"/>
    <p:sldId id="349" r:id="rId22"/>
    <p:sldId id="350" r:id="rId23"/>
    <p:sldId id="351" r:id="rId24"/>
    <p:sldId id="352" r:id="rId25"/>
    <p:sldId id="353" r:id="rId26"/>
    <p:sldId id="354" r:id="rId27"/>
    <p:sldId id="355" r:id="rId28"/>
    <p:sldId id="356" r:id="rId29"/>
    <p:sldId id="357" r:id="rId30"/>
    <p:sldId id="344" r:id="rId31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46424D"/>
    <a:srgbClr val="5B86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575"/>
  </p:normalViewPr>
  <p:slideViewPr>
    <p:cSldViewPr snapToGrid="0" snapToObjects="1">
      <p:cViewPr varScale="1">
        <p:scale>
          <a:sx n="103" d="100"/>
          <a:sy n="103" d="100"/>
        </p:scale>
        <p:origin x="188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47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44B6B1-5441-9644-AE1C-BB7EA5DBA264}" type="datetimeFigureOut">
              <a:rPr lang="en-US" smtClean="0"/>
              <a:pPr/>
              <a:t>10/10/20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00CC7-81E2-B842-8904-673E0974872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766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878819-472C-A14B-95BF-39C94BA106B2}" type="datetimeFigureOut">
              <a:rPr lang="en-US" smtClean="0"/>
              <a:pPr/>
              <a:t>10/10/20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F38C2-4548-F541-8261-4C1D96E7A16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587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4730" y="4345781"/>
            <a:ext cx="5028543" cy="3853161"/>
          </a:xfrm>
          <a:ln/>
        </p:spPr>
        <p:txBody>
          <a:bodyPr lIns="89166" tIns="43801" rIns="89166" bIns="43801"/>
          <a:lstStyle/>
          <a:p>
            <a:endParaRPr lang="en-US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95400" y="798513"/>
            <a:ext cx="4267200" cy="3200400"/>
          </a:xfrm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19/09/2020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19/09/2020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70207B-D522-9843-9370-2EDD2ED326F5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19/09/2020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/>
              <a:t>Presentation title - </a:t>
            </a:r>
            <a:fld id="{DA4E4A1D-F72B-1945-8E69-DB5636470060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ransition spd="med"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buFont typeface="Wingdings" charset="2"/>
              <a:buChar char="²"/>
              <a:defRPr sz="2400">
                <a:solidFill>
                  <a:srgbClr val="46424D"/>
                </a:solidFill>
                <a:latin typeface="Arial"/>
                <a:cs typeface="Arial"/>
              </a:defRPr>
            </a:lvl1pPr>
            <a:lvl2pPr>
              <a:spcBef>
                <a:spcPts val="300"/>
              </a:spcBef>
              <a:spcAft>
                <a:spcPts val="300"/>
              </a:spcAft>
              <a:buFont typeface="Wingdings" charset="2"/>
              <a:buChar char="§"/>
              <a:defRPr sz="2000">
                <a:solidFill>
                  <a:srgbClr val="46424D"/>
                </a:solidFill>
                <a:latin typeface="Arial"/>
                <a:cs typeface="Arial"/>
              </a:defRPr>
            </a:lvl2pPr>
            <a:lvl3pPr>
              <a:defRPr sz="1800">
                <a:solidFill>
                  <a:srgbClr val="46424D"/>
                </a:solidFill>
                <a:latin typeface="Arial"/>
                <a:cs typeface="Arial"/>
              </a:defRPr>
            </a:lvl3pPr>
            <a:lvl4pPr>
              <a:defRPr sz="1800">
                <a:solidFill>
                  <a:srgbClr val="46424D"/>
                </a:solidFill>
                <a:latin typeface="Arial"/>
                <a:cs typeface="Arial"/>
              </a:defRPr>
            </a:lvl4pPr>
            <a:lvl5pPr>
              <a:defRPr sz="1800">
                <a:solidFill>
                  <a:srgbClr val="46424D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19/09/2020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19/09/2020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F2747F-ECC4-BB44-B379-DEBCDE6D0557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19/09/2020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C1ACB-37F4-2E4E-A02F-3AD2C3500E5B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mr-IN" dirty="0"/>
              <a:t>19/09/2020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ABC9741-E27D-6644-A29C-7357B3CA2856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GB" dirty="0"/>
              <a:t>19/09/2020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A6FC00-01EB-8C4B-8EBA-327D665853C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19/09/2020</a:t>
            </a:r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4B30A-E151-554F-9F57-FEC60EAD6DEE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19/09/2020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F5AC9E-F104-7046-909E-B47A8243FECD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GB" noProof="0"/>
              <a:t>Drag picture to placeholder or click icon to add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19/09/2020</a:t>
            </a:r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Lecture 1: Course Introduction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062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9DDB79-4A56-9B43-9E32-8AACDB1BCC49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</p:spTree>
  </p:cSld>
  <p:clrMapOvr>
    <a:masterClrMapping/>
  </p:clrMapOvr>
  <p:transition spd="med"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729323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419226"/>
            <a:ext cx="7305805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 userDrawn="1"/>
        </p:nvCxnSpPr>
        <p:spPr>
          <a:xfrm flipV="1">
            <a:off x="457200" y="1417638"/>
            <a:ext cx="8217026" cy="1588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Lecture 1: Course Introduction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dirty="0"/>
              <a:t>19/09/2020</a:t>
            </a:r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D492-2BC6-F348-9965-EC1D86DF57A8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24" r:id="rId8"/>
    <p:sldLayoutId id="2147483825" r:id="rId9"/>
    <p:sldLayoutId id="2147483826" r:id="rId10"/>
    <p:sldLayoutId id="2147483827" r:id="rId11"/>
  </p:sldLayoutIdLst>
  <p:transition spd="med">
    <p:wipe dir="r"/>
  </p:transition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400" b="1" u="none" kern="1200">
          <a:solidFill>
            <a:srgbClr val="46424D"/>
          </a:solidFill>
          <a:latin typeface="Arial"/>
          <a:ea typeface="ＭＳ Ｐゴシック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defRPr sz="2800" kern="1200">
          <a:solidFill>
            <a:schemeClr val="tx1"/>
          </a:solidFill>
          <a:latin typeface="+mn-lt"/>
          <a:ea typeface="ＭＳ Ｐゴシック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internal-details-of-hello-java-program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simple-program-of-jav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tu.edu.sg/home/ehchua/programming/java/J3f_OOPExercises.html" TargetMode="External"/><Relationship Id="rId2" Type="http://schemas.openxmlformats.org/officeDocument/2006/relationships/hyperlink" Target="http://programmingbydoing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thanqminh.com/courses/oopjava/tkhdt.pdf" TargetMode="External"/><Relationship Id="rId2" Type="http://schemas.openxmlformats.org/officeDocument/2006/relationships/hyperlink" Target="https://sourcemaking.com/design_pattern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features-of-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javatpoint.com/jvm-java-virtual-machine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7tndaxgk1E8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javatpoint.com/how-to-set-path-in-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379368" y="2130425"/>
            <a:ext cx="8307432" cy="1470025"/>
          </a:xfrm>
        </p:spPr>
        <p:txBody>
          <a:bodyPr/>
          <a:lstStyle/>
          <a:p>
            <a:pPr algn="ctr" eaLnBrk="1" hangingPunct="1"/>
            <a:r>
              <a:rPr lang="en-US" dirty="0"/>
              <a:t>Object-Oriented Programming with Java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936708"/>
          </a:xfrm>
        </p:spPr>
        <p:txBody>
          <a:bodyPr/>
          <a:lstStyle/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Than Quang Minh</a:t>
            </a: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 err="1">
                <a:ea typeface="+mn-ea"/>
                <a:cs typeface="+mn-cs"/>
              </a:rPr>
              <a:t>thanqminh.com</a:t>
            </a:r>
            <a:endParaRPr lang="en-US" dirty="0">
              <a:ea typeface="+mn-ea"/>
              <a:cs typeface="+mn-cs"/>
            </a:endParaRPr>
          </a:p>
          <a:p>
            <a:pPr algn="l" eaLnBrk="1" fontAlgn="auto" hangingPunct="1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  <a:cs typeface="+mn-cs"/>
              </a:rPr>
              <a:t>Course URL: /courses/</a:t>
            </a:r>
            <a:r>
              <a:rPr lang="en-US" dirty="0" err="1">
                <a:ea typeface="+mn-ea"/>
                <a:cs typeface="+mn-cs"/>
              </a:rPr>
              <a:t>oopjava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Installation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Download and install Java 11 (JDK)</a:t>
            </a:r>
          </a:p>
          <a:p>
            <a:r>
              <a:rPr lang="en-GB" dirty="0"/>
              <a:t>Use Java 11 as default (set in PATH)</a:t>
            </a:r>
          </a:p>
          <a:p>
            <a:pPr marL="0" indent="0">
              <a:buNone/>
            </a:pPr>
            <a:r>
              <a:rPr lang="en-GB" dirty="0"/>
              <a:t>echo %PATH%</a:t>
            </a:r>
          </a:p>
          <a:p>
            <a:r>
              <a:rPr lang="en-GB" dirty="0"/>
              <a:t>Check by running (in command line):</a:t>
            </a:r>
          </a:p>
          <a:p>
            <a:pPr marL="0" indent="0">
              <a:buNone/>
            </a:pPr>
            <a:r>
              <a:rPr lang="en-GB" dirty="0"/>
              <a:t>java –version</a:t>
            </a:r>
          </a:p>
          <a:p>
            <a:pPr marL="0" indent="0">
              <a:buNone/>
            </a:pPr>
            <a:r>
              <a:rPr lang="en-GB" dirty="0" err="1"/>
              <a:t>javac</a:t>
            </a:r>
            <a:r>
              <a:rPr lang="en-GB" dirty="0"/>
              <a:t> –version</a:t>
            </a:r>
          </a:p>
          <a:p>
            <a:pPr lvl="0"/>
            <a:r>
              <a:rPr lang="en-GB" dirty="0" err="1"/>
              <a:t>javac</a:t>
            </a:r>
            <a:r>
              <a:rPr lang="en-GB" dirty="0"/>
              <a:t>: c = compiler, compile java source code (.java) to </a:t>
            </a:r>
            <a:r>
              <a:rPr lang="en-GB" dirty="0" err="1"/>
              <a:t>bytecode</a:t>
            </a:r>
            <a:r>
              <a:rPr lang="en-GB" dirty="0"/>
              <a:t> (.class).</a:t>
            </a:r>
          </a:p>
          <a:p>
            <a:pPr lvl="0"/>
            <a:r>
              <a:rPr lang="en-GB" dirty="0"/>
              <a:t>java: run java program (start JVM) with classes.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1: Overview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19/09/2020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04446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Hello World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/>
              <a:t>public class HelloWorld {</a:t>
            </a:r>
          </a:p>
          <a:p>
            <a:pPr marL="0" indent="0">
              <a:buNone/>
            </a:pPr>
            <a:r>
              <a:rPr lang="en-US"/>
              <a:t>  </a:t>
            </a:r>
            <a:r>
              <a:rPr lang="en-GB"/>
              <a:t>   public static void main(String[] args) {</a:t>
            </a:r>
          </a:p>
          <a:p>
            <a:pPr marL="0" indent="0">
              <a:buNone/>
            </a:pPr>
            <a:r>
              <a:rPr lang="en-GB"/>
              <a:t>      System.out.println("Hello World!");</a:t>
            </a:r>
          </a:p>
          <a:p>
            <a:pPr marL="0" indent="0">
              <a:buNone/>
            </a:pPr>
            <a:r>
              <a:rPr lang="en-US"/>
              <a:t>    }</a:t>
            </a:r>
          </a:p>
          <a:p>
            <a:pPr marL="0" indent="0">
              <a:buNone/>
            </a:pPr>
            <a:r>
              <a:rPr lang="en-US"/>
              <a:t>}</a:t>
            </a:r>
          </a:p>
          <a:p>
            <a:pPr marL="0" indent="0">
              <a:buNone/>
            </a:pPr>
            <a:r>
              <a:rPr lang="en-US"/>
              <a:t>save as HelloWorld.java (In a folder outside of Users/Program Files/Windows, such as D:\Java), then change current directory to it (cd), compile and run:</a:t>
            </a:r>
          </a:p>
          <a:p>
            <a:pPr marL="0" indent="0">
              <a:buNone/>
            </a:pPr>
            <a:r>
              <a:rPr lang="en-US"/>
              <a:t>javac HelloWorld.java</a:t>
            </a:r>
          </a:p>
          <a:p>
            <a:pPr marL="0" indent="0">
              <a:buNone/>
            </a:pPr>
            <a:r>
              <a:rPr lang="en-US"/>
              <a:t>java HelloWorld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1: Overview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19/09/2020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40087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4" name="Picture 6" descr="how to save simple java program by another nam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758" y="2644731"/>
            <a:ext cx="5789863" cy="2944778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Internal </a:t>
            </a:r>
            <a:r>
              <a:rPr lang="en-US" dirty="0"/>
              <a:t>detail of Hello program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19/09/2020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53250" name="Picture 2" descr="compilation of simple java program"/>
          <p:cNvPicPr>
            <a:picLocks noGrp="1" noChangeAspect="1" noChangeArrowheads="1"/>
          </p:cNvPicPr>
          <p:nvPr>
            <p:ph idx="1"/>
          </p:nvPr>
        </p:nvPicPr>
        <p:blipFill>
          <a:blip r:embed="rId4"/>
          <a:srcRect/>
          <a:stretch>
            <a:fillRect/>
          </a:stretch>
        </p:blipFill>
        <p:spPr bwMode="auto">
          <a:xfrm>
            <a:off x="507541" y="1687876"/>
            <a:ext cx="5233318" cy="1160056"/>
          </a:xfrm>
          <a:prstGeom prst="rect">
            <a:avLst/>
          </a:prstGeom>
          <a:noFill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1890294" y="1417638"/>
            <a:ext cx="2467811" cy="6401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charset="2"/>
              <a:buChar char="²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Compile time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pic>
        <p:nvPicPr>
          <p:cNvPr id="53252" name="Picture 4" descr="Java Runtime Processi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24611" y="2011343"/>
            <a:ext cx="2531177" cy="4345007"/>
          </a:xfrm>
          <a:prstGeom prst="rect">
            <a:avLst/>
          </a:prstGeom>
          <a:noFill/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6218989" y="1520157"/>
            <a:ext cx="2467811" cy="6401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charset="2"/>
              <a:buChar char="²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Run time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2273969" y="2999874"/>
            <a:ext cx="3745831" cy="1443790"/>
          </a:xfrm>
          <a:prstGeom prst="rect">
            <a:avLst/>
          </a:prstGeom>
        </p:spPr>
        <p:txBody>
          <a:bodyPr/>
          <a:lstStyle/>
          <a:p>
            <a:pPr marL="342900" lvl="0" indent="-342900">
              <a:spcBef>
                <a:spcPts val="600"/>
              </a:spcBef>
              <a:spcAft>
                <a:spcPts val="600"/>
              </a:spcAft>
            </a:pPr>
            <a:r>
              <a:rPr lang="en-US" sz="2000" b="1" dirty="0"/>
              <a:t>compile: </a:t>
            </a:r>
            <a:r>
              <a:rPr lang="en-US" sz="2000" dirty="0" err="1"/>
              <a:t>javac</a:t>
            </a:r>
            <a:r>
              <a:rPr lang="en-US" sz="2000" dirty="0"/>
              <a:t> Hard.java</a:t>
            </a:r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</a:pPr>
            <a:endParaRPr lang="en-US" sz="2000" dirty="0"/>
          </a:p>
          <a:p>
            <a:pPr marL="342900" lvl="0" indent="-342900">
              <a:spcBef>
                <a:spcPts val="600"/>
              </a:spcBef>
              <a:spcAft>
                <a:spcPts val="600"/>
              </a:spcAft>
            </a:pPr>
            <a:r>
              <a:rPr lang="en-US" sz="2000" b="1" dirty="0"/>
              <a:t>execute: </a:t>
            </a:r>
            <a:r>
              <a:rPr lang="en-US" sz="2000" dirty="0"/>
              <a:t>java Simple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  <p:pic>
        <p:nvPicPr>
          <p:cNvPr id="53256" name="Picture 8" descr="how to contain multiple class in simple java program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1011" y="4606704"/>
            <a:ext cx="5233318" cy="1970402"/>
          </a:xfrm>
          <a:prstGeom prst="rect">
            <a:avLst/>
          </a:prstGeom>
          <a:noFill/>
        </p:spPr>
      </p:pic>
      <p:sp>
        <p:nvSpPr>
          <p:cNvPr id="15" name="Content Placeholder 2"/>
          <p:cNvSpPr txBox="1">
            <a:spLocks/>
          </p:cNvSpPr>
          <p:nvPr/>
        </p:nvSpPr>
        <p:spPr>
          <a:xfrm>
            <a:off x="2273969" y="6036260"/>
            <a:ext cx="2467811" cy="64018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4572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tabLst/>
              <a:defRPr/>
            </a:pPr>
            <a:r>
              <a:rPr lang="en-GB" sz="2400" dirty="0" err="1">
                <a:solidFill>
                  <a:srgbClr val="46424D"/>
                </a:solidFill>
                <a:latin typeface="Arial"/>
                <a:cs typeface="Arial"/>
              </a:rPr>
              <a:t>j</a:t>
            </a:r>
            <a:r>
              <a:rPr kumimoji="0" lang="en-GB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avac</a:t>
            </a:r>
            <a:r>
              <a:rPr kumimoji="0" lang="en-GB" sz="2400" b="0" i="0" u="none" strike="noStrike" kern="1200" cap="none" spc="0" normalizeH="0" noProof="0" dirty="0">
                <a:ln>
                  <a:noFill/>
                </a:ln>
                <a:solidFill>
                  <a:srgbClr val="46424D"/>
                </a:solidFill>
                <a:effectLst/>
                <a:uLnTx/>
                <a:uFillTx/>
                <a:latin typeface="Arial"/>
                <a:ea typeface="ＭＳ Ｐゴシック" charset="-128"/>
                <a:cs typeface="Arial"/>
              </a:rPr>
              <a:t> D.java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srgbClr val="46424D"/>
              </a:solidFill>
              <a:effectLst/>
              <a:uLnTx/>
              <a:uFillTx/>
              <a:latin typeface="Arial"/>
              <a:ea typeface="ＭＳ Ｐゴシック" charset="-128"/>
              <a:cs typeface="Arial"/>
            </a:endParaRPr>
          </a:p>
        </p:txBody>
      </p:sp>
    </p:spTree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Keyboard Input / Printing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 a string input from user, put it to name.</a:t>
            </a:r>
          </a:p>
          <a:p>
            <a:r>
              <a:rPr lang="en-US" dirty="0"/>
              <a:t>Print "Hello &lt;name&gt;"</a:t>
            </a:r>
          </a:p>
          <a:p>
            <a:r>
              <a:rPr lang="en-GB" dirty="0"/>
              <a:t>import </a:t>
            </a:r>
            <a:r>
              <a:rPr lang="en-GB" dirty="0" err="1"/>
              <a:t>java.util.Scanner</a:t>
            </a:r>
            <a:r>
              <a:rPr lang="en-GB" dirty="0"/>
              <a:t>;</a:t>
            </a:r>
            <a:endParaRPr lang="en-US" dirty="0"/>
          </a:p>
          <a:p>
            <a:pPr marL="0" indent="0">
              <a:buNone/>
            </a:pPr>
            <a:r>
              <a:rPr lang="en-GB" dirty="0">
                <a:solidFill>
                  <a:srgbClr val="2B91AF"/>
                </a:solidFill>
                <a:latin typeface="inherit"/>
              </a:rPr>
              <a:t>Scanner</a:t>
            </a:r>
            <a:r>
              <a:rPr lang="en-GB" dirty="0">
                <a:solidFill>
                  <a:srgbClr val="303336"/>
                </a:solidFill>
                <a:latin typeface="inherit"/>
              </a:rPr>
              <a:t> </a:t>
            </a:r>
            <a:r>
              <a:rPr lang="en-GB" dirty="0" err="1">
                <a:solidFill>
                  <a:srgbClr val="303336"/>
                </a:solidFill>
                <a:latin typeface="inherit"/>
              </a:rPr>
              <a:t>scanner</a:t>
            </a:r>
            <a:r>
              <a:rPr lang="en-GB" dirty="0">
                <a:solidFill>
                  <a:srgbClr val="303336"/>
                </a:solidFill>
                <a:latin typeface="inherit"/>
              </a:rPr>
              <a:t> = </a:t>
            </a:r>
            <a:r>
              <a:rPr lang="en-GB" dirty="0">
                <a:solidFill>
                  <a:srgbClr val="101094"/>
                </a:solidFill>
                <a:latin typeface="inherit"/>
              </a:rPr>
              <a:t>new</a:t>
            </a:r>
            <a:r>
              <a:rPr lang="en-GB" dirty="0">
                <a:solidFill>
                  <a:srgbClr val="303336"/>
                </a:solidFill>
                <a:latin typeface="inherit"/>
              </a:rPr>
              <a:t> </a:t>
            </a:r>
            <a:r>
              <a:rPr lang="en-GB" dirty="0">
                <a:solidFill>
                  <a:srgbClr val="2B91AF"/>
                </a:solidFill>
                <a:latin typeface="inherit"/>
              </a:rPr>
              <a:t>Scanner</a:t>
            </a:r>
            <a:r>
              <a:rPr lang="en-GB" dirty="0">
                <a:solidFill>
                  <a:srgbClr val="303336"/>
                </a:solidFill>
                <a:latin typeface="inherit"/>
              </a:rPr>
              <a:t>(</a:t>
            </a:r>
            <a:r>
              <a:rPr lang="en-GB" dirty="0" err="1">
                <a:solidFill>
                  <a:srgbClr val="2B91AF"/>
                </a:solidFill>
                <a:latin typeface="inherit"/>
              </a:rPr>
              <a:t>System</a:t>
            </a:r>
            <a:r>
              <a:rPr lang="en-GB" dirty="0" err="1">
                <a:solidFill>
                  <a:srgbClr val="303336"/>
                </a:solidFill>
                <a:latin typeface="inherit"/>
              </a:rPr>
              <a:t>.in</a:t>
            </a:r>
            <a:r>
              <a:rPr lang="en-GB" dirty="0">
                <a:solidFill>
                  <a:srgbClr val="303336"/>
                </a:solidFill>
                <a:latin typeface="inherit"/>
              </a:rPr>
              <a:t>); </a:t>
            </a:r>
            <a:r>
              <a:rPr lang="en-GB" dirty="0" err="1">
                <a:solidFill>
                  <a:srgbClr val="2B91AF"/>
                </a:solidFill>
                <a:latin typeface="inherit"/>
              </a:rPr>
              <a:t>System</a:t>
            </a:r>
            <a:r>
              <a:rPr lang="en-GB" dirty="0" err="1">
                <a:solidFill>
                  <a:srgbClr val="303336"/>
                </a:solidFill>
                <a:latin typeface="inherit"/>
              </a:rPr>
              <a:t>.out.print</a:t>
            </a:r>
            <a:r>
              <a:rPr lang="en-GB" dirty="0">
                <a:solidFill>
                  <a:srgbClr val="303336"/>
                </a:solidFill>
                <a:latin typeface="inherit"/>
              </a:rPr>
              <a:t>(</a:t>
            </a:r>
            <a:r>
              <a:rPr lang="en-GB" dirty="0">
                <a:solidFill>
                  <a:srgbClr val="7D2727"/>
                </a:solidFill>
                <a:latin typeface="inherit"/>
              </a:rPr>
              <a:t>"Enter a name:\t"</a:t>
            </a:r>
            <a:r>
              <a:rPr lang="en-GB" dirty="0">
                <a:solidFill>
                  <a:srgbClr val="303336"/>
                </a:solidFill>
                <a:latin typeface="inherit"/>
              </a:rPr>
              <a:t>); </a:t>
            </a:r>
          </a:p>
          <a:p>
            <a:pPr marL="0" indent="0">
              <a:buNone/>
            </a:pPr>
            <a:r>
              <a:rPr lang="en-GB" dirty="0">
                <a:solidFill>
                  <a:srgbClr val="2B91AF"/>
                </a:solidFill>
                <a:latin typeface="inherit"/>
              </a:rPr>
              <a:t>String</a:t>
            </a:r>
            <a:r>
              <a:rPr lang="en-GB" dirty="0">
                <a:solidFill>
                  <a:srgbClr val="303336"/>
                </a:solidFill>
                <a:latin typeface="inherit"/>
              </a:rPr>
              <a:t> name= </a:t>
            </a:r>
            <a:r>
              <a:rPr lang="en-GB" dirty="0" err="1">
                <a:solidFill>
                  <a:srgbClr val="303336"/>
                </a:solidFill>
                <a:latin typeface="inherit"/>
              </a:rPr>
              <a:t>scanner.nextLine</a:t>
            </a:r>
            <a:r>
              <a:rPr lang="en-GB" dirty="0">
                <a:solidFill>
                  <a:srgbClr val="303336"/>
                </a:solidFill>
                <a:latin typeface="inherit"/>
              </a:rPr>
              <a:t>(); 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303336"/>
                </a:solidFill>
                <a:latin typeface="inherit"/>
              </a:rPr>
              <a:t>System.out.println</a:t>
            </a:r>
            <a:r>
              <a:rPr lang="en-US" dirty="0">
                <a:solidFill>
                  <a:srgbClr val="303336"/>
                </a:solidFill>
                <a:latin typeface="inherit"/>
              </a:rPr>
              <a:t>("Hello " + name);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1: Overview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19/09/2020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0894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Entry Point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public class </a:t>
            </a:r>
            <a:r>
              <a:rPr lang="en-GB" dirty="0" err="1"/>
              <a:t>EntryPoint</a:t>
            </a:r>
            <a:r>
              <a:rPr lang="en-GB" dirty="0"/>
              <a:t> {</a:t>
            </a:r>
          </a:p>
          <a:p>
            <a:pPr marL="0" indent="0">
              <a:buNone/>
            </a:pPr>
            <a:r>
              <a:rPr lang="en-US" dirty="0"/>
              <a:t>  public static void </a:t>
            </a:r>
            <a:r>
              <a:rPr lang="en-US" dirty="0" err="1"/>
              <a:t>foo</a:t>
            </a:r>
            <a:r>
              <a:rPr lang="en-US" dirty="0"/>
              <a:t>(String s) { </a:t>
            </a:r>
            <a:r>
              <a:rPr lang="en-US" dirty="0" err="1"/>
              <a:t>System.out.println</a:t>
            </a:r>
            <a:r>
              <a:rPr lang="en-US" dirty="0"/>
              <a:t>(s);}  </a:t>
            </a:r>
          </a:p>
          <a:p>
            <a:pPr marL="0" indent="0">
              <a:buNone/>
            </a:pPr>
            <a:r>
              <a:rPr lang="en-GB" dirty="0"/>
              <a:t>  public static void main(String[]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foo</a:t>
            </a:r>
            <a:r>
              <a:rPr lang="en-US" dirty="0"/>
              <a:t>("a test String");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</a:t>
            </a:r>
            <a:r>
              <a:rPr lang="en-GB" dirty="0" err="1"/>
              <a:t>System.out.println</a:t>
            </a:r>
            <a:r>
              <a:rPr lang="en-GB" dirty="0"/>
              <a:t>("Hello World!");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foo</a:t>
            </a:r>
            <a:r>
              <a:rPr lang="en-US" dirty="0"/>
              <a:t>("another String");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foo</a:t>
            </a:r>
            <a:r>
              <a:rPr lang="en-US" dirty="0"/>
              <a:t>("one more");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1: Overview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19/09/2020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06652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Entry Point (cont.)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public class </a:t>
            </a:r>
            <a:r>
              <a:rPr lang="en-GB" dirty="0" err="1"/>
              <a:t>FooEntry</a:t>
            </a:r>
            <a:r>
              <a:rPr lang="en-GB" dirty="0"/>
              <a:t> {</a:t>
            </a:r>
          </a:p>
          <a:p>
            <a:pPr marL="0" indent="0">
              <a:buNone/>
            </a:pPr>
            <a:r>
              <a:rPr lang="en-US" dirty="0"/>
              <a:t>  public static void bar(String s) { </a:t>
            </a:r>
            <a:r>
              <a:rPr lang="en-US" dirty="0" err="1"/>
              <a:t>System.out.println</a:t>
            </a:r>
            <a:r>
              <a:rPr lang="en-US" dirty="0"/>
              <a:t>(s);}  </a:t>
            </a:r>
          </a:p>
          <a:p>
            <a:pPr marL="0" indent="0">
              <a:buNone/>
            </a:pPr>
            <a:r>
              <a:rPr lang="en-GB" dirty="0"/>
              <a:t>  public static void main(String[] </a:t>
            </a:r>
            <a:r>
              <a:rPr lang="en-GB" dirty="0" err="1"/>
              <a:t>args</a:t>
            </a:r>
            <a:r>
              <a:rPr lang="en-GB" dirty="0"/>
              <a:t>) {</a:t>
            </a:r>
          </a:p>
          <a:p>
            <a:pPr marL="0" indent="0">
              <a:buNone/>
            </a:pPr>
            <a:r>
              <a:rPr lang="en-US" dirty="0"/>
              <a:t>      bar(</a:t>
            </a:r>
            <a:r>
              <a:rPr lang="en-GB" dirty="0" err="1"/>
              <a:t>args</a:t>
            </a:r>
            <a:r>
              <a:rPr lang="en-GB" dirty="0"/>
              <a:t>[0]</a:t>
            </a:r>
            <a:r>
              <a:rPr lang="en-US" dirty="0"/>
              <a:t>);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      </a:t>
            </a:r>
            <a:r>
              <a:rPr lang="en-GB" dirty="0" err="1"/>
              <a:t>System.out.println</a:t>
            </a:r>
            <a:r>
              <a:rPr lang="en-GB" dirty="0"/>
              <a:t>("Hello World!");</a:t>
            </a:r>
          </a:p>
          <a:p>
            <a:pPr marL="0" indent="0">
              <a:buNone/>
            </a:pPr>
            <a:r>
              <a:rPr lang="en-US" dirty="0"/>
              <a:t>      bar(</a:t>
            </a:r>
            <a:r>
              <a:rPr lang="en-GB" dirty="0" err="1"/>
              <a:t>args</a:t>
            </a:r>
            <a:r>
              <a:rPr lang="en-GB" dirty="0"/>
              <a:t>[1]</a:t>
            </a:r>
            <a:r>
              <a:rPr lang="en-US" dirty="0"/>
              <a:t>); bar(</a:t>
            </a:r>
            <a:r>
              <a:rPr lang="en-GB" dirty="0" err="1"/>
              <a:t>args</a:t>
            </a:r>
            <a:r>
              <a:rPr lang="en-GB" dirty="0"/>
              <a:t>[2]</a:t>
            </a:r>
            <a:r>
              <a:rPr lang="en-US" dirty="0"/>
              <a:t>);</a:t>
            </a:r>
            <a:endParaRPr lang="en-GB" dirty="0"/>
          </a:p>
          <a:p>
            <a:pPr marL="0" indent="0">
              <a:buNone/>
            </a:pPr>
            <a:r>
              <a:rPr lang="en-US" dirty="0"/>
              <a:t>   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r>
              <a:rPr lang="en-US" dirty="0"/>
              <a:t>java </a:t>
            </a:r>
            <a:r>
              <a:rPr lang="en-US" dirty="0" err="1"/>
              <a:t>FooEntry</a:t>
            </a:r>
            <a:r>
              <a:rPr lang="en-US" dirty="0"/>
              <a:t> "a test string" "another string" "one more"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1: Overview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19/09/2020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451151"/>
      </p:ext>
    </p:extLst>
  </p:cSld>
  <p:clrMapOvr>
    <a:masterClrMapping/>
  </p:clrMapOvr>
  <p:transition spd="med">
    <p:wipe dir="r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Entry Point (cont.)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/>
          <a:lstStyle/>
          <a:p>
            <a:pPr marL="0" indent="0">
              <a:buNone/>
            </a:pPr>
            <a:r>
              <a:rPr lang="en-GB" sz="1600" dirty="0"/>
              <a:t>public class </a:t>
            </a:r>
            <a:r>
              <a:rPr lang="en-GB" sz="1600" dirty="0" err="1"/>
              <a:t>BazEntry</a:t>
            </a:r>
            <a:r>
              <a:rPr lang="en-GB" sz="1600" dirty="0"/>
              <a:t> {</a:t>
            </a:r>
          </a:p>
          <a:p>
            <a:pPr marL="0" indent="0">
              <a:buNone/>
            </a:pPr>
            <a:r>
              <a:rPr lang="en-US" sz="1600" dirty="0"/>
              <a:t>  public static String </a:t>
            </a:r>
            <a:r>
              <a:rPr lang="en-US" sz="1600" dirty="0" err="1"/>
              <a:t>foo</a:t>
            </a:r>
            <a:r>
              <a:rPr lang="en-US" sz="1600" dirty="0"/>
              <a:t> (String s) { </a:t>
            </a:r>
          </a:p>
          <a:p>
            <a:pPr marL="0" indent="0">
              <a:buNone/>
            </a:pPr>
            <a:r>
              <a:rPr lang="en-US" sz="1600" dirty="0"/>
              <a:t>     return </a:t>
            </a:r>
            <a:r>
              <a:rPr lang="en-GB" sz="1600" dirty="0"/>
              <a:t>new </a:t>
            </a:r>
            <a:r>
              <a:rPr lang="en-GB" sz="1600" dirty="0" err="1"/>
              <a:t>StringBuilder</a:t>
            </a:r>
            <a:r>
              <a:rPr lang="en-GB" sz="1600" dirty="0"/>
              <a:t>(s).reverse().</a:t>
            </a:r>
            <a:r>
              <a:rPr lang="en-GB" sz="1600" dirty="0" err="1"/>
              <a:t>toString</a:t>
            </a:r>
            <a:r>
              <a:rPr lang="en-GB" sz="1600" dirty="0"/>
              <a:t>()</a:t>
            </a:r>
            <a:r>
              <a:rPr lang="en-US" sz="1600" dirty="0"/>
              <a:t>;}  </a:t>
            </a:r>
          </a:p>
          <a:p>
            <a:pPr marL="0" indent="0">
              <a:buNone/>
            </a:pPr>
            <a:r>
              <a:rPr lang="en-GB" sz="1600" dirty="0"/>
              <a:t>   public static void main(String[] </a:t>
            </a:r>
            <a:r>
              <a:rPr lang="en-GB" sz="1600" dirty="0" err="1"/>
              <a:t>args</a:t>
            </a:r>
            <a:r>
              <a:rPr lang="en-GB" sz="1600" dirty="0"/>
              <a:t>) {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System.out.println</a:t>
            </a:r>
            <a:r>
              <a:rPr lang="en-US" sz="1600" dirty="0"/>
              <a:t>("Calling </a:t>
            </a:r>
            <a:r>
              <a:rPr lang="en-US" sz="1600" dirty="0" err="1"/>
              <a:t>BazEntry</a:t>
            </a:r>
            <a:r>
              <a:rPr lang="en-US" sz="1600" dirty="0"/>
              <a:t>");</a:t>
            </a:r>
          </a:p>
          <a:p>
            <a:pPr marL="0" indent="0">
              <a:buNone/>
            </a:pPr>
            <a:r>
              <a:rPr lang="en-US" sz="1600" dirty="0"/>
              <a:t>      FooEntry.bar(</a:t>
            </a:r>
            <a:r>
              <a:rPr lang="en-US" sz="1600" dirty="0" err="1"/>
              <a:t>args</a:t>
            </a:r>
            <a:r>
              <a:rPr lang="en-US" sz="1600" dirty="0"/>
              <a:t>[0]); FooEntry.bar(</a:t>
            </a:r>
            <a:r>
              <a:rPr lang="en-US" sz="1600" dirty="0" err="1"/>
              <a:t>args</a:t>
            </a:r>
            <a:r>
              <a:rPr lang="en-US" sz="1600" dirty="0"/>
              <a:t>[1]);</a:t>
            </a:r>
          </a:p>
          <a:p>
            <a:pPr marL="0" indent="0">
              <a:buNone/>
            </a:pPr>
            <a:r>
              <a:rPr lang="en-US" sz="1600" dirty="0"/>
              <a:t>      </a:t>
            </a:r>
            <a:r>
              <a:rPr lang="en-US" sz="1600" dirty="0" err="1"/>
              <a:t>FooEntry.main</a:t>
            </a:r>
            <a:r>
              <a:rPr lang="en-US" sz="1600" dirty="0"/>
              <a:t>(</a:t>
            </a:r>
            <a:r>
              <a:rPr lang="en-US" sz="1600" dirty="0" err="1"/>
              <a:t>args</a:t>
            </a:r>
            <a:r>
              <a:rPr lang="en-US" sz="1600" dirty="0"/>
              <a:t>);</a:t>
            </a:r>
          </a:p>
          <a:p>
            <a:pPr marL="0" indent="0">
              <a:buNone/>
            </a:pPr>
            <a:r>
              <a:rPr lang="en-US" sz="1600" dirty="0"/>
              <a:t>       </a:t>
            </a:r>
            <a:r>
              <a:rPr lang="en-US" sz="1600" dirty="0" err="1"/>
              <a:t>System.out.println</a:t>
            </a:r>
            <a:r>
              <a:rPr lang="en-US" sz="1600" dirty="0"/>
              <a:t>("Calling me - </a:t>
            </a:r>
            <a:r>
              <a:rPr lang="en-US" sz="1600" dirty="0" err="1"/>
              <a:t>BazEntry</a:t>
            </a:r>
            <a:r>
              <a:rPr lang="en-US" sz="1600" dirty="0"/>
              <a:t>");</a:t>
            </a:r>
          </a:p>
          <a:p>
            <a:pPr marL="0" indent="0">
              <a:buNone/>
            </a:pPr>
            <a:r>
              <a:rPr lang="en-US" sz="1600" dirty="0"/>
              <a:t>       </a:t>
            </a:r>
            <a:r>
              <a:rPr lang="en-US" sz="1600" dirty="0" err="1"/>
              <a:t>System.out.println</a:t>
            </a:r>
            <a:r>
              <a:rPr lang="en-US" sz="1600" dirty="0"/>
              <a:t>(</a:t>
            </a:r>
            <a:r>
              <a:rPr lang="en-US" sz="1600" dirty="0" err="1"/>
              <a:t>foo</a:t>
            </a:r>
            <a:r>
              <a:rPr lang="en-US" sz="1600" dirty="0"/>
              <a:t>(</a:t>
            </a:r>
            <a:r>
              <a:rPr lang="en-US" sz="1600" dirty="0" err="1"/>
              <a:t>args</a:t>
            </a:r>
            <a:r>
              <a:rPr lang="en-US" sz="1600" dirty="0"/>
              <a:t>[0])); </a:t>
            </a:r>
            <a:r>
              <a:rPr lang="en-US" sz="1600" dirty="0" err="1"/>
              <a:t>System.out.println</a:t>
            </a:r>
            <a:r>
              <a:rPr lang="en-US" sz="1600" dirty="0"/>
              <a:t>(</a:t>
            </a:r>
            <a:r>
              <a:rPr lang="en-US" sz="1600" dirty="0" err="1"/>
              <a:t>foo</a:t>
            </a:r>
            <a:r>
              <a:rPr lang="en-US" sz="1600" dirty="0"/>
              <a:t>(</a:t>
            </a:r>
            <a:r>
              <a:rPr lang="en-US" sz="1600" dirty="0" err="1"/>
              <a:t>args</a:t>
            </a:r>
            <a:r>
              <a:rPr lang="en-US" sz="1600" dirty="0"/>
              <a:t>[1])); </a:t>
            </a:r>
            <a:endParaRPr lang="en-GB" sz="1600" dirty="0"/>
          </a:p>
          <a:p>
            <a:pPr marL="0" indent="0">
              <a:buNone/>
            </a:pPr>
            <a:r>
              <a:rPr lang="en-US" sz="1600" dirty="0"/>
              <a:t>  }</a:t>
            </a:r>
          </a:p>
          <a:p>
            <a:pPr marL="0" indent="0">
              <a:buNone/>
            </a:pPr>
            <a:r>
              <a:rPr lang="en-US" sz="1600" dirty="0"/>
              <a:t>}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1: Overview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19/09/2020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809827"/>
      </p:ext>
    </p:extLst>
  </p:cSld>
  <p:clrMapOvr>
    <a:masterClrMapping/>
  </p:clrMapOvr>
  <p:transition spd="med">
    <p:wipe dir="r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Entry Point (cont.)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3254"/>
            <a:ext cx="8103937" cy="4439884"/>
          </a:xfrm>
        </p:spPr>
        <p:txBody>
          <a:bodyPr/>
          <a:lstStyle/>
          <a:p>
            <a:pPr marL="0" indent="0">
              <a:buNone/>
            </a:pPr>
            <a:r>
              <a:rPr lang="en-GB" sz="1400" dirty="0"/>
              <a:t>public class </a:t>
            </a:r>
            <a:r>
              <a:rPr lang="en-GB" sz="1400" dirty="0" err="1"/>
              <a:t>FooEntry</a:t>
            </a:r>
            <a:r>
              <a:rPr lang="en-GB" sz="1400" dirty="0"/>
              <a:t> {</a:t>
            </a:r>
          </a:p>
          <a:p>
            <a:pPr marL="0" indent="0">
              <a:buNone/>
            </a:pPr>
            <a:r>
              <a:rPr lang="en-US" sz="1400" dirty="0"/>
              <a:t>  public static void bar(String s) { </a:t>
            </a:r>
            <a:r>
              <a:rPr lang="en-US" sz="1400" dirty="0" err="1"/>
              <a:t>System.out.println</a:t>
            </a:r>
            <a:r>
              <a:rPr lang="en-US" sz="1400" dirty="0"/>
              <a:t>(s);}  </a:t>
            </a:r>
          </a:p>
          <a:p>
            <a:pPr marL="0" indent="0">
              <a:buNone/>
            </a:pPr>
            <a:r>
              <a:rPr lang="en-GB" sz="1400" dirty="0"/>
              <a:t>  public static void main(String[] </a:t>
            </a:r>
            <a:r>
              <a:rPr lang="en-GB" sz="1400" dirty="0" err="1"/>
              <a:t>args</a:t>
            </a:r>
            <a:r>
              <a:rPr lang="en-GB" sz="1400" dirty="0"/>
              <a:t>) {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System.out.println</a:t>
            </a:r>
            <a:r>
              <a:rPr lang="en-US" sz="1400" dirty="0"/>
              <a:t>("Calling </a:t>
            </a:r>
            <a:r>
              <a:rPr lang="en-US" sz="1400" dirty="0" err="1"/>
              <a:t>FooEntry</a:t>
            </a:r>
            <a:r>
              <a:rPr lang="en-US" sz="1400" dirty="0"/>
              <a:t>");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System.out.println</a:t>
            </a:r>
            <a:r>
              <a:rPr lang="en-US" sz="1400" dirty="0"/>
              <a:t>(BazEntry.foo(</a:t>
            </a:r>
            <a:r>
              <a:rPr lang="en-US" sz="1400" dirty="0" err="1"/>
              <a:t>args</a:t>
            </a:r>
            <a:r>
              <a:rPr lang="en-US" sz="1400" dirty="0"/>
              <a:t>[0])); 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System.out.println</a:t>
            </a:r>
            <a:r>
              <a:rPr lang="en-US" sz="1400" dirty="0"/>
              <a:t>(BazEntry.foo(</a:t>
            </a:r>
            <a:r>
              <a:rPr lang="en-US" sz="1400" dirty="0" err="1"/>
              <a:t>args</a:t>
            </a:r>
            <a:r>
              <a:rPr lang="en-US" sz="1400" dirty="0"/>
              <a:t>[1])); </a:t>
            </a:r>
          </a:p>
          <a:p>
            <a:pPr marL="0" indent="0">
              <a:buNone/>
            </a:pPr>
            <a:r>
              <a:rPr lang="en-US" sz="1400" dirty="0"/>
              <a:t>      //</a:t>
            </a:r>
            <a:r>
              <a:rPr lang="en-US" sz="1400" dirty="0" err="1"/>
              <a:t>BazEntry.main</a:t>
            </a:r>
            <a:r>
              <a:rPr lang="en-US" sz="1400" dirty="0"/>
              <a:t>(</a:t>
            </a:r>
            <a:r>
              <a:rPr lang="en-US" sz="1400" dirty="0" err="1"/>
              <a:t>args</a:t>
            </a:r>
            <a:r>
              <a:rPr lang="en-US" sz="1400" dirty="0"/>
              <a:t>);</a:t>
            </a:r>
          </a:p>
          <a:p>
            <a:pPr marL="0" indent="0">
              <a:buNone/>
            </a:pPr>
            <a:r>
              <a:rPr lang="en-US" sz="1400" dirty="0"/>
              <a:t>      </a:t>
            </a:r>
            <a:r>
              <a:rPr lang="en-US" sz="1400" dirty="0" err="1"/>
              <a:t>System.out.println</a:t>
            </a:r>
            <a:r>
              <a:rPr lang="en-US" sz="1400" dirty="0"/>
              <a:t>("Calling me - </a:t>
            </a:r>
            <a:r>
              <a:rPr lang="en-US" sz="1400" dirty="0" err="1"/>
              <a:t>FooEntry</a:t>
            </a:r>
            <a:r>
              <a:rPr lang="en-US" sz="1400" dirty="0"/>
              <a:t>");  </a:t>
            </a:r>
          </a:p>
          <a:p>
            <a:pPr marL="0" indent="0">
              <a:buNone/>
            </a:pPr>
            <a:r>
              <a:rPr lang="en-US" sz="1400" dirty="0"/>
              <a:t>       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args</a:t>
            </a:r>
            <a:r>
              <a:rPr lang="en-US" sz="1400" dirty="0"/>
              <a:t>[0]);  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args</a:t>
            </a:r>
            <a:r>
              <a:rPr lang="en-US" sz="1400" dirty="0"/>
              <a:t>[1]);</a:t>
            </a:r>
          </a:p>
          <a:p>
            <a:pPr marL="0" indent="0">
              <a:buNone/>
            </a:pPr>
            <a:r>
              <a:rPr lang="en-US" sz="1400" dirty="0"/>
              <a:t>       bar(</a:t>
            </a:r>
            <a:r>
              <a:rPr lang="en-US" sz="1400" dirty="0" err="1"/>
              <a:t>args</a:t>
            </a:r>
            <a:r>
              <a:rPr lang="en-US" sz="1400" dirty="0"/>
              <a:t>[0]); bar(</a:t>
            </a:r>
            <a:r>
              <a:rPr lang="en-US" sz="1400" dirty="0" err="1"/>
              <a:t>args</a:t>
            </a:r>
            <a:r>
              <a:rPr lang="en-US" sz="1400" dirty="0"/>
              <a:t>[1]);        </a:t>
            </a:r>
          </a:p>
          <a:p>
            <a:pPr marL="0" indent="0">
              <a:buNone/>
            </a:pPr>
            <a:r>
              <a:rPr lang="en-US" sz="1400" dirty="0"/>
              <a:t>   }</a:t>
            </a:r>
          </a:p>
          <a:p>
            <a:pPr marL="0" indent="0">
              <a:buNone/>
            </a:pPr>
            <a:r>
              <a:rPr lang="en-US" sz="1400" dirty="0"/>
              <a:t>}</a:t>
            </a:r>
          </a:p>
          <a:p>
            <a:r>
              <a:rPr lang="en-US" dirty="0"/>
              <a:t>java </a:t>
            </a:r>
            <a:r>
              <a:rPr lang="en-US" dirty="0" err="1"/>
              <a:t>FooEntry</a:t>
            </a:r>
            <a:r>
              <a:rPr lang="en-US" dirty="0"/>
              <a:t> string0 string1</a:t>
            </a:r>
          </a:p>
          <a:p>
            <a:r>
              <a:rPr lang="en-US" dirty="0"/>
              <a:t>java </a:t>
            </a:r>
            <a:r>
              <a:rPr lang="en-US" dirty="0" err="1"/>
              <a:t>BarEntry</a:t>
            </a:r>
            <a:r>
              <a:rPr lang="en-US" dirty="0"/>
              <a:t> string0 string1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1: Overview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19/09/2020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51532"/>
      </p:ext>
    </p:extLst>
  </p:cSld>
  <p:clrMapOvr>
    <a:masterClrMapping/>
  </p:clrMapOvr>
  <p:transition spd="med">
    <p:wipe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Java packages</a:t>
            </a:r>
          </a:p>
        </p:txBody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b="1">
                <a:solidFill>
                  <a:srgbClr val="262626"/>
                </a:solidFill>
                <a:latin typeface="Calibri" charset="0"/>
              </a:rPr>
              <a:t>package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: A collection of related classes.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Can also "contain" sub-packages.</a:t>
            </a:r>
          </a:p>
          <a:p>
            <a:pPr lvl="1"/>
            <a:r>
              <a:rPr lang="en-US" i="1">
                <a:solidFill>
                  <a:srgbClr val="404040"/>
                </a:solidFill>
                <a:latin typeface="Calibri" charset="0"/>
              </a:rPr>
              <a:t>Sub-packages</a:t>
            </a:r>
            <a:r>
              <a:rPr lang="en-US">
                <a:solidFill>
                  <a:srgbClr val="404040"/>
                </a:solidFill>
                <a:latin typeface="Calibri" charset="0"/>
              </a:rPr>
              <a:t> can have similar names,</a:t>
            </a:r>
            <a:br>
              <a:rPr lang="en-US">
                <a:solidFill>
                  <a:srgbClr val="404040"/>
                </a:solidFill>
                <a:latin typeface="Calibri" charset="0"/>
              </a:rPr>
            </a:br>
            <a:r>
              <a:rPr lang="en-US">
                <a:solidFill>
                  <a:srgbClr val="404040"/>
                </a:solidFill>
                <a:latin typeface="Calibri" charset="0"/>
              </a:rPr>
              <a:t>but are not actually contained inside.</a:t>
            </a:r>
          </a:p>
          <a:p>
            <a:pPr lvl="2"/>
            <a:r>
              <a:rPr lang="en-US">
                <a:latin typeface="Courier New" charset="0"/>
              </a:rPr>
              <a:t>java.awt</a:t>
            </a:r>
            <a:r>
              <a:rPr lang="en-US">
                <a:latin typeface="Calibri" charset="0"/>
              </a:rPr>
              <a:t> does not contain </a:t>
            </a:r>
            <a:r>
              <a:rPr lang="en-US">
                <a:latin typeface="Courier New" charset="0"/>
              </a:rPr>
              <a:t>java.awt.event</a:t>
            </a:r>
          </a:p>
          <a:p>
            <a:pPr lvl="1"/>
            <a:endParaRPr lang="en-US">
              <a:solidFill>
                <a:srgbClr val="404040"/>
              </a:solidFill>
              <a:latin typeface="Calibri" charset="0"/>
            </a:endParaRPr>
          </a:p>
          <a:p>
            <a:r>
              <a:rPr lang="en-US">
                <a:solidFill>
                  <a:srgbClr val="262626"/>
                </a:solidFill>
                <a:latin typeface="Calibri" charset="0"/>
              </a:rPr>
              <a:t>Uses of Java packages: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group related classes together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as a </a:t>
            </a:r>
            <a:r>
              <a:rPr lang="en-US" i="1">
                <a:solidFill>
                  <a:srgbClr val="404040"/>
                </a:solidFill>
                <a:latin typeface="Calibri" charset="0"/>
              </a:rPr>
              <a:t>namespace</a:t>
            </a:r>
            <a:r>
              <a:rPr lang="en-US">
                <a:solidFill>
                  <a:srgbClr val="404040"/>
                </a:solidFill>
                <a:latin typeface="Calibri" charset="0"/>
              </a:rPr>
              <a:t> to avoid name collisions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provide a layer of access / protection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keep pieces of a project down to a manageable size</a:t>
            </a:r>
          </a:p>
        </p:txBody>
      </p:sp>
      <p:pic>
        <p:nvPicPr>
          <p:cNvPr id="530436" name="Picture 4" descr="pack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801" t="10646" r="2339" b="49979"/>
          <a:stretch>
            <a:fillRect/>
          </a:stretch>
        </p:blipFill>
        <p:spPr bwMode="auto">
          <a:xfrm>
            <a:off x="6705600" y="1573213"/>
            <a:ext cx="2133600" cy="170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7242712"/>
      </p:ext>
    </p:extLst>
  </p:cSld>
  <p:clrMapOvr>
    <a:masterClrMapping/>
  </p:clrMapOvr>
  <p:transition spd="med">
    <p:wipe dir="r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Packages and directories</a:t>
            </a:r>
          </a:p>
        </p:txBody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tabLst>
                <a:tab pos="860425" algn="l"/>
                <a:tab pos="1143000" algn="l"/>
                <a:tab pos="1712913" algn="l"/>
              </a:tabLst>
            </a:pPr>
            <a:r>
              <a:rPr lang="en-US">
                <a:solidFill>
                  <a:srgbClr val="262626"/>
                </a:solidFill>
                <a:latin typeface="Calibri" charset="0"/>
              </a:rPr>
              <a:t>package	</a:t>
            </a:r>
            <a:r>
              <a:rPr lang="en-US">
                <a:solidFill>
                  <a:srgbClr val="262626"/>
                </a:solidFill>
                <a:latin typeface="Calibri" charset="0"/>
                <a:sym typeface="Wingdings" charset="0"/>
              </a:rPr>
              <a:t>  directory (folder)</a:t>
            </a:r>
          </a:p>
          <a:p>
            <a:pPr>
              <a:tabLst>
                <a:tab pos="860425" algn="l"/>
                <a:tab pos="1143000" algn="l"/>
                <a:tab pos="1712913" algn="l"/>
              </a:tabLst>
            </a:pPr>
            <a:r>
              <a:rPr lang="en-US">
                <a:solidFill>
                  <a:srgbClr val="262626"/>
                </a:solidFill>
                <a:latin typeface="Calibri" charset="0"/>
              </a:rPr>
              <a:t>class		</a:t>
            </a:r>
            <a:r>
              <a:rPr lang="en-US">
                <a:solidFill>
                  <a:srgbClr val="262626"/>
                </a:solidFill>
                <a:latin typeface="Calibri" charset="0"/>
                <a:sym typeface="Wingdings" charset="0"/>
              </a:rPr>
              <a:t>  file</a:t>
            </a:r>
          </a:p>
          <a:p>
            <a:pPr lvl="1">
              <a:tabLst>
                <a:tab pos="860425" algn="l"/>
                <a:tab pos="1143000" algn="l"/>
                <a:tab pos="1712913" algn="l"/>
              </a:tabLst>
            </a:pPr>
            <a:endParaRPr lang="en-US">
              <a:solidFill>
                <a:srgbClr val="404040"/>
              </a:solidFill>
              <a:latin typeface="Calibri" charset="0"/>
            </a:endParaRPr>
          </a:p>
          <a:p>
            <a:pPr>
              <a:tabLst>
                <a:tab pos="860425" algn="l"/>
                <a:tab pos="1143000" algn="l"/>
                <a:tab pos="1712913" algn="l"/>
              </a:tabLst>
            </a:pPr>
            <a:r>
              <a:rPr lang="en-US">
                <a:solidFill>
                  <a:srgbClr val="262626"/>
                </a:solidFill>
                <a:latin typeface="Calibri" charset="0"/>
              </a:rPr>
              <a:t>A class named </a:t>
            </a:r>
            <a:r>
              <a:rPr lang="en-US">
                <a:solidFill>
                  <a:srgbClr val="262626"/>
                </a:solidFill>
                <a:latin typeface="Courier New" charset="0"/>
              </a:rPr>
              <a:t>D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 in package </a:t>
            </a:r>
            <a:r>
              <a:rPr lang="en-US">
                <a:solidFill>
                  <a:srgbClr val="262626"/>
                </a:solidFill>
                <a:latin typeface="Courier New" charset="0"/>
              </a:rPr>
              <a:t>a.b.c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 should reside in this file:</a:t>
            </a:r>
          </a:p>
          <a:p>
            <a:pPr>
              <a:buFontTx/>
              <a:buNone/>
              <a:tabLst>
                <a:tab pos="860425" algn="l"/>
                <a:tab pos="1143000" algn="l"/>
                <a:tab pos="1712913" algn="l"/>
              </a:tabLst>
            </a:pPr>
            <a:endParaRPr lang="en-US">
              <a:solidFill>
                <a:srgbClr val="262626"/>
              </a:solidFill>
              <a:latin typeface="Calibri" charset="0"/>
            </a:endParaRPr>
          </a:p>
          <a:p>
            <a:pPr>
              <a:buFontTx/>
              <a:buNone/>
              <a:tabLst>
                <a:tab pos="860425" algn="l"/>
                <a:tab pos="1143000" algn="l"/>
                <a:tab pos="1712913" algn="l"/>
              </a:tabLst>
            </a:pPr>
            <a:r>
              <a:rPr lang="en-US">
                <a:solidFill>
                  <a:srgbClr val="262626"/>
                </a:solidFill>
                <a:latin typeface="Courier New" charset="0"/>
              </a:rPr>
              <a:t>   a/b/c/D.class</a:t>
            </a:r>
          </a:p>
          <a:p>
            <a:pPr>
              <a:buFontTx/>
              <a:buNone/>
              <a:tabLst>
                <a:tab pos="860425" algn="l"/>
                <a:tab pos="1143000" algn="l"/>
                <a:tab pos="1712913" algn="l"/>
              </a:tabLst>
            </a:pPr>
            <a:endParaRPr lang="en-US">
              <a:solidFill>
                <a:srgbClr val="262626"/>
              </a:solidFill>
              <a:latin typeface="Calibri" charset="0"/>
            </a:endParaRPr>
          </a:p>
          <a:p>
            <a:pPr lvl="1">
              <a:tabLst>
                <a:tab pos="860425" algn="l"/>
                <a:tab pos="1143000" algn="l"/>
                <a:tab pos="1712913" algn="l"/>
              </a:tabLst>
            </a:pPr>
            <a:r>
              <a:rPr lang="en-US">
                <a:solidFill>
                  <a:srgbClr val="404040"/>
                </a:solidFill>
                <a:latin typeface="Calibri" charset="0"/>
              </a:rPr>
              <a:t>(relative to the root of your project)</a:t>
            </a:r>
          </a:p>
          <a:p>
            <a:pPr>
              <a:buFontTx/>
              <a:buNone/>
              <a:tabLst>
                <a:tab pos="860425" algn="l"/>
                <a:tab pos="1143000" algn="l"/>
                <a:tab pos="1712913" algn="l"/>
              </a:tabLst>
            </a:pPr>
            <a:endParaRPr lang="en-US">
              <a:solidFill>
                <a:srgbClr val="262626"/>
              </a:solidFill>
              <a:latin typeface="Calibri" charset="0"/>
            </a:endParaRPr>
          </a:p>
          <a:p>
            <a:pPr>
              <a:tabLst>
                <a:tab pos="860425" algn="l"/>
                <a:tab pos="1143000" algn="l"/>
                <a:tab pos="1712913" algn="l"/>
              </a:tabLst>
            </a:pPr>
            <a:r>
              <a:rPr lang="en-US">
                <a:solidFill>
                  <a:srgbClr val="262626"/>
                </a:solidFill>
                <a:latin typeface="Calibri" charset="0"/>
              </a:rPr>
              <a:t>The "root" directory of the package hierarchy is determined by your </a:t>
            </a:r>
            <a:r>
              <a:rPr lang="en-US" i="1">
                <a:solidFill>
                  <a:srgbClr val="262626"/>
                </a:solidFill>
                <a:latin typeface="Calibri" charset="0"/>
              </a:rPr>
              <a:t>class path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 or the directory from which </a:t>
            </a:r>
            <a:r>
              <a:rPr lang="en-US">
                <a:solidFill>
                  <a:srgbClr val="262626"/>
                </a:solidFill>
                <a:latin typeface="Courier New" charset="0"/>
              </a:rPr>
              <a:t>java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 was run.</a:t>
            </a:r>
          </a:p>
          <a:p>
            <a:pPr>
              <a:tabLst>
                <a:tab pos="860425" algn="l"/>
                <a:tab pos="1143000" algn="l"/>
                <a:tab pos="1712913" algn="l"/>
              </a:tabLst>
            </a:pPr>
            <a:endParaRPr lang="en-US">
              <a:solidFill>
                <a:srgbClr val="262626"/>
              </a:solidFill>
              <a:latin typeface="Calibri" charset="0"/>
            </a:endParaRPr>
          </a:p>
        </p:txBody>
      </p:sp>
      <p:pic>
        <p:nvPicPr>
          <p:cNvPr id="533508" name="Picture 4" descr="packages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3276600"/>
            <a:ext cx="4114800" cy="89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711313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Course’s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7750"/>
          </a:xfrm>
        </p:spPr>
        <p:txBody>
          <a:bodyPr/>
          <a:lstStyle/>
          <a:p>
            <a:r>
              <a:rPr lang="en-US" dirty="0"/>
              <a:t>Java basic</a:t>
            </a:r>
          </a:p>
          <a:p>
            <a:pPr lvl="1"/>
            <a:r>
              <a:rPr lang="en-US" dirty="0"/>
              <a:t>JVM, JDK, version, package &amp; </a:t>
            </a:r>
            <a:r>
              <a:rPr lang="en-US" dirty="0" err="1"/>
              <a:t>classpath</a:t>
            </a:r>
            <a:r>
              <a:rPr lang="en-US" dirty="0"/>
              <a:t>, entry point</a:t>
            </a:r>
          </a:p>
          <a:p>
            <a:pPr lvl="1"/>
            <a:r>
              <a:rPr lang="en-US" dirty="0"/>
              <a:t>Primitive data type and built-in classes.</a:t>
            </a:r>
          </a:p>
          <a:p>
            <a:pPr lvl="1"/>
            <a:r>
              <a:rPr lang="en-US" dirty="0"/>
              <a:t>Testing with Junit</a:t>
            </a:r>
          </a:p>
          <a:p>
            <a:pPr lvl="1"/>
            <a:r>
              <a:rPr lang="en-US" dirty="0"/>
              <a:t>Build tools</a:t>
            </a:r>
          </a:p>
          <a:p>
            <a:pPr lvl="1"/>
            <a:r>
              <a:rPr lang="en-US" dirty="0"/>
              <a:t>Coding convention</a:t>
            </a:r>
          </a:p>
          <a:p>
            <a:pPr lvl="1"/>
            <a:r>
              <a:rPr lang="en-US" dirty="0"/>
              <a:t>GUI (Swing, JavaFX)</a:t>
            </a:r>
          </a:p>
          <a:p>
            <a:r>
              <a:rPr lang="en-US" dirty="0"/>
              <a:t>OOP</a:t>
            </a:r>
          </a:p>
          <a:p>
            <a:pPr lvl="1"/>
            <a:r>
              <a:rPr lang="en-US" dirty="0"/>
              <a:t>Basic OOP: Inheritance, Polymorphism, Encapsulation, Composition</a:t>
            </a:r>
          </a:p>
          <a:p>
            <a:pPr lvl="1"/>
            <a:r>
              <a:rPr lang="en-US" dirty="0"/>
              <a:t>Design principles</a:t>
            </a:r>
          </a:p>
          <a:p>
            <a:pPr lvl="1"/>
            <a:r>
              <a:rPr lang="en-US" dirty="0"/>
              <a:t>Design Pattern introduction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19/09/2020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Classpath</a:t>
            </a:r>
          </a:p>
        </p:txBody>
      </p:sp>
      <p:sp>
        <p:nvSpPr>
          <p:cNvPr id="534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r>
              <a:rPr lang="en-US" b="1">
                <a:solidFill>
                  <a:srgbClr val="262626"/>
                </a:solidFill>
                <a:latin typeface="Calibri" charset="0"/>
              </a:rPr>
              <a:t>class path</a:t>
            </a:r>
            <a:r>
              <a:rPr lang="en-US">
                <a:solidFill>
                  <a:srgbClr val="262626"/>
                </a:solidFill>
                <a:latin typeface="Calibri" charset="0"/>
              </a:rPr>
              <a:t>: The location(s) in which Java looks for class files.</a:t>
            </a:r>
          </a:p>
          <a:p>
            <a:pPr lvl="1"/>
            <a:endParaRPr lang="en-US">
              <a:solidFill>
                <a:srgbClr val="404040"/>
              </a:solidFill>
              <a:latin typeface="Calibri" charset="0"/>
            </a:endParaRPr>
          </a:p>
          <a:p>
            <a:r>
              <a:rPr lang="en-US">
                <a:solidFill>
                  <a:srgbClr val="262626"/>
                </a:solidFill>
                <a:latin typeface="Calibri" charset="0"/>
              </a:rPr>
              <a:t>Can include: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the current "working directory" from which you ran javac / java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other folders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JAR archives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URLs</a:t>
            </a:r>
          </a:p>
          <a:p>
            <a:pPr lvl="1"/>
            <a:r>
              <a:rPr lang="en-US">
                <a:solidFill>
                  <a:srgbClr val="404040"/>
                </a:solidFill>
                <a:latin typeface="Calibri" charset="0"/>
              </a:rPr>
              <a:t>...</a:t>
            </a:r>
          </a:p>
          <a:p>
            <a:pPr lvl="1"/>
            <a:endParaRPr lang="en-US">
              <a:solidFill>
                <a:srgbClr val="404040"/>
              </a:solidFill>
              <a:latin typeface="Calibri" charset="0"/>
            </a:endParaRPr>
          </a:p>
          <a:p>
            <a:r>
              <a:rPr lang="en-US">
                <a:solidFill>
                  <a:srgbClr val="262626"/>
                </a:solidFill>
                <a:latin typeface="Calibri" charset="0"/>
              </a:rPr>
              <a:t>Can set class path manually when running java at command line:</a:t>
            </a:r>
          </a:p>
          <a:p>
            <a:pPr lvl="1"/>
            <a:r>
              <a:rPr lang="en-US" sz="2000">
                <a:solidFill>
                  <a:srgbClr val="404040"/>
                </a:solidFill>
                <a:latin typeface="Courier New" charset="0"/>
              </a:rPr>
              <a:t>java -cp /home/stepp/libs:/foo/bar/jbl MyClass</a:t>
            </a:r>
          </a:p>
        </p:txBody>
      </p:sp>
    </p:spTree>
    <p:extLst>
      <p:ext uri="{BB962C8B-B14F-4D97-AF65-F5344CB8AC3E}">
        <p14:creationId xmlns:p14="http://schemas.microsoft.com/office/powerpoint/2010/main" val="647029291"/>
      </p:ext>
    </p:extLst>
  </p:cSld>
  <p:clrMapOvr>
    <a:masterClrMapping/>
  </p:clrMapOvr>
  <p:transition spd="med">
    <p:wipe dir="r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A package declaration</a:t>
            </a:r>
          </a:p>
        </p:txBody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1954" y="1459381"/>
            <a:ext cx="91440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Courier New" charset="0"/>
              </a:rPr>
              <a:t>package </a:t>
            </a:r>
            <a:r>
              <a:rPr lang="en-US" b="1" dirty="0">
                <a:solidFill>
                  <a:schemeClr val="accent2"/>
                </a:solidFill>
                <a:latin typeface="Calibri" charset="0"/>
              </a:rPr>
              <a:t>name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dirty="0">
              <a:solidFill>
                <a:schemeClr val="accent2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public class </a:t>
            </a:r>
            <a:r>
              <a:rPr lang="en-US" b="1" dirty="0">
                <a:solidFill>
                  <a:srgbClr val="262626"/>
                </a:solidFill>
                <a:latin typeface="Calibri" charset="0"/>
              </a:rPr>
              <a:t>name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 { ...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solidFill>
                <a:srgbClr val="262626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solidFill>
                <a:srgbClr val="262626"/>
              </a:solidFill>
              <a:latin typeface="Courier New" charset="0"/>
            </a:endParaRPr>
          </a:p>
          <a:p>
            <a:pPr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Example: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package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pacman.model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dirty="0">
              <a:solidFill>
                <a:srgbClr val="262626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public class Ghost extends Sprite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    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}</a:t>
            </a: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File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Sprite.java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 should go in folder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/model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48772063"/>
      </p:ext>
    </p:extLst>
  </p:cSld>
  <p:clrMapOvr>
    <a:masterClrMapping/>
  </p:clrMapOvr>
  <p:transition spd="med">
    <p:wipe dir="r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Importing a package</a:t>
            </a:r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59381"/>
            <a:ext cx="91440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chemeClr val="accent2"/>
                </a:solidFill>
                <a:latin typeface="Courier New" charset="0"/>
              </a:rPr>
              <a:t>import </a:t>
            </a:r>
            <a:r>
              <a:rPr lang="en-US" b="1" dirty="0" err="1">
                <a:solidFill>
                  <a:schemeClr val="accent2"/>
                </a:solidFill>
                <a:latin typeface="Calibri" charset="0"/>
              </a:rPr>
              <a:t>packageName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.*;	</a:t>
            </a:r>
            <a:r>
              <a:rPr lang="en-US" dirty="0">
                <a:solidFill>
                  <a:schemeClr val="hlink"/>
                </a:solidFill>
                <a:latin typeface="Courier New" charset="0"/>
              </a:rPr>
              <a:t>// all classes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endParaRPr lang="en-US" sz="1200" dirty="0">
              <a:solidFill>
                <a:schemeClr val="accent2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endParaRPr lang="en-US" dirty="0">
              <a:solidFill>
                <a:srgbClr val="262626"/>
              </a:solidFill>
              <a:latin typeface="Courier New" charset="0"/>
            </a:endParaRPr>
          </a:p>
          <a:p>
            <a:pPr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Example: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package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pacman.gui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b="1" dirty="0">
                <a:solidFill>
                  <a:srgbClr val="262626"/>
                </a:solidFill>
                <a:latin typeface="Courier New" charset="0"/>
              </a:rPr>
              <a:t>import </a:t>
            </a:r>
            <a:r>
              <a:rPr lang="en-US" b="1" dirty="0" err="1">
                <a:solidFill>
                  <a:srgbClr val="262626"/>
                </a:solidFill>
                <a:latin typeface="Courier New" charset="0"/>
              </a:rPr>
              <a:t>pacman.model</a:t>
            </a:r>
            <a:r>
              <a:rPr lang="en-US" b="1" dirty="0">
                <a:solidFill>
                  <a:srgbClr val="262626"/>
                </a:solidFill>
                <a:latin typeface="Courier New" charset="0"/>
              </a:rPr>
              <a:t>.*;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endParaRPr lang="en-US" sz="1200" b="1" dirty="0">
              <a:solidFill>
                <a:srgbClr val="262626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public class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PacManGui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    ...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    Ghost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blinky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 = new Ghost();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}</a:t>
            </a:r>
          </a:p>
          <a:p>
            <a:pPr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PacManGui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 must import the model package in order to use it.</a:t>
            </a:r>
          </a:p>
        </p:txBody>
      </p:sp>
    </p:spTree>
    <p:extLst>
      <p:ext uri="{BB962C8B-B14F-4D97-AF65-F5344CB8AC3E}">
        <p14:creationId xmlns:p14="http://schemas.microsoft.com/office/powerpoint/2010/main" val="1766561719"/>
      </p:ext>
    </p:extLst>
  </p:cSld>
  <p:clrMapOvr>
    <a:masterClrMapping/>
  </p:clrMapOvr>
  <p:transition spd="med">
    <p:wipe dir="r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Importing a class</a:t>
            </a:r>
          </a:p>
        </p:txBody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92319"/>
            <a:ext cx="91440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chemeClr val="accent2"/>
                </a:solidFill>
                <a:latin typeface="Courier New" charset="0"/>
              </a:rPr>
              <a:t>import </a:t>
            </a:r>
            <a:r>
              <a:rPr lang="en-US" b="1" dirty="0" err="1">
                <a:solidFill>
                  <a:schemeClr val="accent2"/>
                </a:solidFill>
                <a:latin typeface="Calibri" charset="0"/>
              </a:rPr>
              <a:t>packageName</a:t>
            </a:r>
            <a:r>
              <a:rPr lang="en-US" dirty="0" err="1">
                <a:solidFill>
                  <a:schemeClr val="accent2"/>
                </a:solidFill>
                <a:latin typeface="Courier New" charset="0"/>
              </a:rPr>
              <a:t>.</a:t>
            </a:r>
            <a:r>
              <a:rPr lang="en-US" b="1" dirty="0" err="1">
                <a:solidFill>
                  <a:schemeClr val="accent2"/>
                </a:solidFill>
                <a:latin typeface="Calibri" charset="0"/>
              </a:rPr>
              <a:t>className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;	</a:t>
            </a:r>
            <a:r>
              <a:rPr lang="en-US" dirty="0">
                <a:solidFill>
                  <a:schemeClr val="hlink"/>
                </a:solidFill>
                <a:latin typeface="Courier New" charset="0"/>
              </a:rPr>
              <a:t>// one class</a:t>
            </a:r>
          </a:p>
          <a:p>
            <a:pPr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Example: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package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pacman.gui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b="1" dirty="0">
                <a:solidFill>
                  <a:srgbClr val="262626"/>
                </a:solidFill>
                <a:latin typeface="Courier New" charset="0"/>
              </a:rPr>
              <a:t>import </a:t>
            </a:r>
            <a:r>
              <a:rPr lang="en-US" b="1" dirty="0" err="1">
                <a:solidFill>
                  <a:srgbClr val="262626"/>
                </a:solidFill>
                <a:latin typeface="Courier New" charset="0"/>
              </a:rPr>
              <a:t>pacman.model.Sprite</a:t>
            </a:r>
            <a:r>
              <a:rPr lang="en-US" b="1" dirty="0">
                <a:solidFill>
                  <a:srgbClr val="262626"/>
                </a:solidFill>
                <a:latin typeface="Courier New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endParaRPr lang="en-US" sz="1200" b="1" dirty="0">
              <a:solidFill>
                <a:srgbClr val="262626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public class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PacManGui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 {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    Ghost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blinky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 = new Ghost();</a:t>
            </a:r>
          </a:p>
          <a:p>
            <a:pPr>
              <a:lnSpc>
                <a:spcPct val="80000"/>
              </a:lnSpc>
              <a:buFontTx/>
              <a:buNone/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}</a:t>
            </a:r>
          </a:p>
          <a:p>
            <a:pPr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Importing single classes has high precedence:</a:t>
            </a:r>
          </a:p>
          <a:p>
            <a:pPr lvl="1"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404040"/>
                </a:solidFill>
                <a:latin typeface="Calibri" charset="0"/>
              </a:rPr>
              <a:t>if you import 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.*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, a same-named class in the current </a:t>
            </a:r>
            <a:r>
              <a:rPr lang="en-US" dirty="0" err="1">
                <a:solidFill>
                  <a:srgbClr val="404040"/>
                </a:solidFill>
                <a:latin typeface="Calibri" charset="0"/>
              </a:rPr>
              <a:t>dir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 will override</a:t>
            </a:r>
          </a:p>
          <a:p>
            <a:pPr lvl="1">
              <a:tabLst>
                <a:tab pos="860425" algn="l"/>
                <a:tab pos="1143000" algn="l"/>
                <a:tab pos="1431925" algn="l"/>
                <a:tab pos="1774825" algn="l"/>
                <a:tab pos="5486400" algn="l"/>
              </a:tabLst>
            </a:pPr>
            <a:r>
              <a:rPr lang="en-US" dirty="0">
                <a:solidFill>
                  <a:srgbClr val="404040"/>
                </a:solidFill>
                <a:latin typeface="Calibri" charset="0"/>
              </a:rPr>
              <a:t>if you import 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.</a:t>
            </a:r>
            <a:r>
              <a:rPr lang="en-US" b="1" dirty="0" err="1">
                <a:solidFill>
                  <a:srgbClr val="404040"/>
                </a:solidFill>
                <a:latin typeface="Calibri" charset="0"/>
              </a:rPr>
              <a:t>className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, it will not</a:t>
            </a:r>
          </a:p>
        </p:txBody>
      </p:sp>
    </p:spTree>
    <p:extLst>
      <p:ext uri="{BB962C8B-B14F-4D97-AF65-F5344CB8AC3E}">
        <p14:creationId xmlns:p14="http://schemas.microsoft.com/office/powerpoint/2010/main" val="4021895811"/>
      </p:ext>
    </p:extLst>
  </p:cSld>
  <p:clrMapOvr>
    <a:masterClrMapping/>
  </p:clrMapOvr>
  <p:transition spd="med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Static import</a:t>
            </a:r>
          </a:p>
        </p:txBody>
      </p:sp>
      <p:sp>
        <p:nvSpPr>
          <p:cNvPr id="538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59381"/>
            <a:ext cx="9144000" cy="5562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chemeClr val="accent2"/>
                </a:solidFill>
                <a:latin typeface="Courier New" charset="0"/>
              </a:rPr>
              <a:t>import static </a:t>
            </a:r>
            <a:r>
              <a:rPr lang="en-US" b="1" dirty="0" err="1">
                <a:solidFill>
                  <a:schemeClr val="accent2"/>
                </a:solidFill>
                <a:latin typeface="Calibri" charset="0"/>
              </a:rPr>
              <a:t>packageName</a:t>
            </a:r>
            <a:r>
              <a:rPr lang="en-US" dirty="0" err="1">
                <a:solidFill>
                  <a:schemeClr val="accent2"/>
                </a:solidFill>
                <a:latin typeface="Courier New" charset="0"/>
              </a:rPr>
              <a:t>.</a:t>
            </a:r>
            <a:r>
              <a:rPr lang="en-US" b="1" dirty="0" err="1">
                <a:solidFill>
                  <a:schemeClr val="accent2"/>
                </a:solidFill>
                <a:latin typeface="Calibri" charset="0"/>
              </a:rPr>
              <a:t>className</a:t>
            </a:r>
            <a:r>
              <a:rPr lang="en-US" dirty="0">
                <a:solidFill>
                  <a:schemeClr val="accent2"/>
                </a:solidFill>
                <a:latin typeface="Courier New" charset="0"/>
              </a:rPr>
              <a:t>.*;</a:t>
            </a:r>
            <a:endParaRPr lang="en-US" dirty="0">
              <a:solidFill>
                <a:schemeClr val="hlink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solidFill>
                <a:srgbClr val="262626"/>
              </a:solidFill>
              <a:latin typeface="Courier New" charset="0"/>
            </a:endParaRPr>
          </a:p>
          <a:p>
            <a:pPr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Example: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b="1" dirty="0">
                <a:solidFill>
                  <a:srgbClr val="262626"/>
                </a:solidFill>
                <a:latin typeface="Courier New" charset="0"/>
              </a:rPr>
              <a:t>import static </a:t>
            </a:r>
            <a:r>
              <a:rPr lang="en-US" b="1" dirty="0" err="1">
                <a:solidFill>
                  <a:srgbClr val="262626"/>
                </a:solidFill>
                <a:latin typeface="Courier New" charset="0"/>
              </a:rPr>
              <a:t>java.lang.Math</a:t>
            </a:r>
            <a:r>
              <a:rPr lang="en-US" b="1" dirty="0">
                <a:solidFill>
                  <a:srgbClr val="262626"/>
                </a:solidFill>
                <a:latin typeface="Courier New" charset="0"/>
              </a:rPr>
              <a:t>.*;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b="1" dirty="0">
              <a:solidFill>
                <a:srgbClr val="262626"/>
              </a:solidFill>
              <a:latin typeface="Courier New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...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ourier New" charset="0"/>
              </a:rPr>
              <a:t>double angle = sin(PI / 2) + 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ln</a:t>
            </a:r>
            <a:r>
              <a:rPr lang="en-US" dirty="0">
                <a:solidFill>
                  <a:srgbClr val="262626"/>
                </a:solidFill>
                <a:latin typeface="Courier New" charset="0"/>
              </a:rPr>
              <a:t>(E * E);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>
              <a:solidFill>
                <a:srgbClr val="262626"/>
              </a:solidFill>
              <a:latin typeface="Courier New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Static import allows you to refer to the members of another class without writing that class's name.</a:t>
            </a: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Should be used rarely and only with classes whose contents are entirely static "utility" code.</a:t>
            </a:r>
          </a:p>
        </p:txBody>
      </p:sp>
    </p:spTree>
    <p:extLst>
      <p:ext uri="{BB962C8B-B14F-4D97-AF65-F5344CB8AC3E}">
        <p14:creationId xmlns:p14="http://schemas.microsoft.com/office/powerpoint/2010/main" val="3942132882"/>
      </p:ext>
    </p:extLst>
  </p:cSld>
  <p:clrMapOvr>
    <a:masterClrMapping/>
  </p:clrMapOvr>
  <p:transition spd="med"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Referring to packages</a:t>
            </a:r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26390"/>
            <a:ext cx="9144000" cy="5562600"/>
          </a:xfrm>
        </p:spPr>
        <p:txBody>
          <a:bodyPr/>
          <a:lstStyle/>
          <a:p>
            <a:pPr>
              <a:buFontTx/>
              <a:buNone/>
            </a:pPr>
            <a:r>
              <a:rPr lang="en-US" b="1" dirty="0" err="1">
                <a:solidFill>
                  <a:srgbClr val="262626"/>
                </a:solidFill>
                <a:latin typeface="Calibri" charset="0"/>
              </a:rPr>
              <a:t>packageName</a:t>
            </a:r>
            <a:r>
              <a:rPr lang="en-US" dirty="0" err="1">
                <a:solidFill>
                  <a:srgbClr val="262626"/>
                </a:solidFill>
                <a:latin typeface="Courier New" charset="0"/>
              </a:rPr>
              <a:t>.</a:t>
            </a:r>
            <a:r>
              <a:rPr lang="en-US" b="1" dirty="0" err="1">
                <a:solidFill>
                  <a:srgbClr val="262626"/>
                </a:solidFill>
                <a:latin typeface="Calibri" charset="0"/>
              </a:rPr>
              <a:t>className</a:t>
            </a:r>
            <a:endParaRPr lang="en-US" b="1" dirty="0">
              <a:solidFill>
                <a:srgbClr val="262626"/>
              </a:solidFill>
              <a:latin typeface="Calibri" charset="0"/>
            </a:endParaRPr>
          </a:p>
          <a:p>
            <a:pPr>
              <a:buFontTx/>
              <a:buNone/>
            </a:pPr>
            <a:endParaRPr lang="en-US" dirty="0">
              <a:solidFill>
                <a:srgbClr val="262626"/>
              </a:solidFill>
              <a:latin typeface="Calibri" charset="0"/>
            </a:endParaRPr>
          </a:p>
          <a:p>
            <a:pPr>
              <a:buFontTx/>
              <a:buNone/>
            </a:pPr>
            <a:r>
              <a:rPr lang="en-US" dirty="0">
                <a:solidFill>
                  <a:srgbClr val="262626"/>
                </a:solidFill>
                <a:latin typeface="Calibri" charset="0"/>
              </a:rPr>
              <a:t>Example:</a:t>
            </a:r>
          </a:p>
          <a:p>
            <a:pPr>
              <a:buFontTx/>
              <a:buNone/>
            </a:pPr>
            <a:r>
              <a:rPr lang="en-US" sz="2000" dirty="0" err="1">
                <a:solidFill>
                  <a:srgbClr val="262626"/>
                </a:solidFill>
                <a:latin typeface="Courier New" charset="0"/>
              </a:rPr>
              <a:t>java.util.Scanner</a:t>
            </a:r>
            <a:r>
              <a:rPr lang="en-US" sz="2000" dirty="0">
                <a:solidFill>
                  <a:srgbClr val="262626"/>
                </a:solidFill>
                <a:latin typeface="Courier New" charset="0"/>
              </a:rPr>
              <a:t> console =</a:t>
            </a:r>
          </a:p>
          <a:p>
            <a:pPr>
              <a:buFontTx/>
              <a:buNone/>
            </a:pPr>
            <a:r>
              <a:rPr lang="en-US" sz="2000" dirty="0">
                <a:solidFill>
                  <a:srgbClr val="262626"/>
                </a:solidFill>
                <a:latin typeface="Courier New" charset="0"/>
              </a:rPr>
              <a:t>    new </a:t>
            </a:r>
            <a:r>
              <a:rPr lang="en-US" sz="2000" dirty="0" err="1">
                <a:solidFill>
                  <a:srgbClr val="262626"/>
                </a:solidFill>
                <a:latin typeface="Courier New" charset="0"/>
              </a:rPr>
              <a:t>java.util.Scanner</a:t>
            </a:r>
            <a:r>
              <a:rPr lang="en-US" sz="2000" dirty="0">
                <a:solidFill>
                  <a:srgbClr val="262626"/>
                </a:solidFill>
                <a:latin typeface="Courier New" charset="0"/>
              </a:rPr>
              <a:t>(</a:t>
            </a:r>
            <a:r>
              <a:rPr lang="en-US" sz="2000" dirty="0" err="1">
                <a:solidFill>
                  <a:srgbClr val="262626"/>
                </a:solidFill>
                <a:latin typeface="Courier New" charset="0"/>
              </a:rPr>
              <a:t>java.lang.System.in</a:t>
            </a:r>
            <a:r>
              <a:rPr lang="en-US" sz="2000" dirty="0">
                <a:solidFill>
                  <a:srgbClr val="262626"/>
                </a:solidFill>
                <a:latin typeface="Courier New" charset="0"/>
              </a:rPr>
              <a:t>);</a:t>
            </a:r>
          </a:p>
          <a:p>
            <a:pPr>
              <a:buFontTx/>
              <a:buNone/>
            </a:pPr>
            <a:endParaRPr lang="en-US" sz="2000" dirty="0">
              <a:solidFill>
                <a:srgbClr val="262626"/>
              </a:solidFill>
              <a:latin typeface="Courier New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You can use a type from any package without importing it if you write its full name.</a:t>
            </a:r>
            <a:endParaRPr lang="en-US" sz="1200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Sometimes this is useful to disambiguate similar names.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Example: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java.awt.List</a:t>
            </a:r>
            <a:r>
              <a:rPr lang="en-US" dirty="0">
                <a:solidFill>
                  <a:srgbClr val="404040"/>
                </a:solidFill>
                <a:latin typeface="Calibri" charset="0"/>
              </a:rPr>
              <a:t> and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java.util.List</a:t>
            </a:r>
            <a:endParaRPr lang="en-US" dirty="0">
              <a:solidFill>
                <a:srgbClr val="404040"/>
              </a:solidFill>
              <a:latin typeface="Courier New" charset="0"/>
            </a:endParaRP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Or, explicitly import one of the classes.</a:t>
            </a:r>
          </a:p>
        </p:txBody>
      </p:sp>
    </p:spTree>
    <p:extLst>
      <p:ext uri="{BB962C8B-B14F-4D97-AF65-F5344CB8AC3E}">
        <p14:creationId xmlns:p14="http://schemas.microsoft.com/office/powerpoint/2010/main" val="2716680459"/>
      </p:ext>
    </p:extLst>
  </p:cSld>
  <p:clrMapOvr>
    <a:masterClrMapping/>
  </p:clrMapOvr>
  <p:transition spd="med"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Lucida Sans" charset="0"/>
              </a:rPr>
              <a:t>The default package</a:t>
            </a:r>
          </a:p>
        </p:txBody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17638"/>
            <a:ext cx="9144000" cy="5562600"/>
          </a:xfrm>
        </p:spPr>
        <p:txBody>
          <a:bodyPr/>
          <a:lstStyle/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Compilation units (files) that do not declare a package are put into a default, unnamed, package.</a:t>
            </a:r>
          </a:p>
          <a:p>
            <a:pPr lvl="1"/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Classes in the default package: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Cannot be imported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alibri" charset="0"/>
              </a:rPr>
              <a:t>Cannot be used by classes in other packages</a:t>
            </a:r>
          </a:p>
          <a:p>
            <a:pPr lvl="1"/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Many editors discourage the use of the default package.</a:t>
            </a:r>
          </a:p>
          <a:p>
            <a:pPr lvl="1"/>
            <a:endParaRPr lang="en-US" dirty="0">
              <a:solidFill>
                <a:srgbClr val="404040"/>
              </a:solidFill>
              <a:latin typeface="Calibri" charset="0"/>
            </a:endParaRPr>
          </a:p>
          <a:p>
            <a:r>
              <a:rPr lang="en-US" dirty="0">
                <a:solidFill>
                  <a:srgbClr val="262626"/>
                </a:solidFill>
                <a:latin typeface="Calibri" charset="0"/>
              </a:rPr>
              <a:t>Package </a:t>
            </a:r>
            <a:r>
              <a:rPr lang="en-US" dirty="0" err="1">
                <a:solidFill>
                  <a:srgbClr val="262626"/>
                </a:solidFill>
                <a:latin typeface="Calibri" charset="0"/>
              </a:rPr>
              <a:t>java.lang</a:t>
            </a:r>
            <a:r>
              <a:rPr lang="en-US" dirty="0">
                <a:solidFill>
                  <a:srgbClr val="262626"/>
                </a:solidFill>
                <a:latin typeface="Calibri" charset="0"/>
              </a:rPr>
              <a:t> is implicitly imported in all programs by default.</a:t>
            </a:r>
          </a:p>
          <a:p>
            <a:pPr lvl="1"/>
            <a:r>
              <a:rPr lang="en-US" dirty="0">
                <a:solidFill>
                  <a:srgbClr val="404040"/>
                </a:solidFill>
                <a:latin typeface="Courier New" charset="0"/>
              </a:rPr>
              <a:t>import </a:t>
            </a:r>
            <a:r>
              <a:rPr lang="en-US" dirty="0" err="1">
                <a:solidFill>
                  <a:srgbClr val="404040"/>
                </a:solidFill>
                <a:latin typeface="Courier New" charset="0"/>
              </a:rPr>
              <a:t>java.lang</a:t>
            </a:r>
            <a:r>
              <a:rPr lang="en-US" dirty="0">
                <a:solidFill>
                  <a:srgbClr val="404040"/>
                </a:solidFill>
                <a:latin typeface="Courier New" charset="0"/>
              </a:rPr>
              <a:t>.*;</a:t>
            </a:r>
          </a:p>
        </p:txBody>
      </p:sp>
    </p:spTree>
    <p:extLst>
      <p:ext uri="{BB962C8B-B14F-4D97-AF65-F5344CB8AC3E}">
        <p14:creationId xmlns:p14="http://schemas.microsoft.com/office/powerpoint/2010/main" val="2823091537"/>
      </p:ext>
    </p:extLst>
  </p:cSld>
  <p:clrMapOvr>
    <a:masterClrMapping/>
  </p:clrMapOvr>
  <p:transition spd="med"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Java book: chapter 1-5</a:t>
            </a:r>
          </a:p>
          <a:p>
            <a:pPr lvl="0"/>
            <a:r>
              <a:rPr lang="en-US" dirty="0"/>
              <a:t>Install JDK, VS Code</a:t>
            </a:r>
          </a:p>
          <a:p>
            <a:r>
              <a:rPr lang="vi-VN" dirty="0">
                <a:hlinkClick r:id="rId2"/>
              </a:rPr>
              <a:t>http://programmingbydoing.com/</a:t>
            </a:r>
            <a:r>
              <a:rPr lang="vi-VN" dirty="0"/>
              <a:t> 1-7</a:t>
            </a:r>
            <a:r>
              <a:rPr lang="en-US" dirty="0"/>
              <a:t>5 (except 63)</a:t>
            </a:r>
          </a:p>
          <a:p>
            <a:r>
              <a:rPr lang="en-US" dirty="0">
                <a:hlinkClick r:id="rId3"/>
              </a:rPr>
              <a:t>https://www.ntu.edu.sg/home/ehchua/programming/java/J3f_OOPExercises.html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19/09/2020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93030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dirty="0"/>
              <a:t>Be present at the course is </a:t>
            </a:r>
            <a:r>
              <a:rPr lang="en-GB" b="1" dirty="0"/>
              <a:t>only 10 %</a:t>
            </a:r>
            <a:r>
              <a:rPr lang="en-GB" dirty="0"/>
              <a:t> of the learning path</a:t>
            </a:r>
            <a:endParaRPr lang="en-US" b="1" dirty="0"/>
          </a:p>
          <a:p>
            <a:pPr lvl="0"/>
            <a:r>
              <a:rPr lang="en-GB" dirty="0"/>
              <a:t>The remaining 90 % consists in </a:t>
            </a:r>
            <a:r>
              <a:rPr lang="en-GB" b="1" dirty="0"/>
              <a:t>studying at home</a:t>
            </a:r>
            <a:r>
              <a:rPr lang="en-GB" dirty="0"/>
              <a:t>, </a:t>
            </a:r>
            <a:r>
              <a:rPr lang="en-GB" b="1" dirty="0"/>
              <a:t>doing assignments, final project result and presentations.</a:t>
            </a:r>
            <a:endParaRPr lang="en-US" b="1" dirty="0"/>
          </a:p>
          <a:p>
            <a:pPr lvl="0"/>
            <a:r>
              <a:rPr lang="en-GB"/>
              <a:t>2 </a:t>
            </a:r>
            <a:r>
              <a:rPr lang="en-GB" dirty="0"/>
              <a:t>assignments account </a:t>
            </a:r>
            <a:r>
              <a:rPr lang="en-GB"/>
              <a:t>for 40</a:t>
            </a:r>
            <a:r>
              <a:rPr lang="en-GB" dirty="0"/>
              <a:t>% of total score, final project accounts </a:t>
            </a:r>
            <a:r>
              <a:rPr lang="en-GB"/>
              <a:t>for 50</a:t>
            </a:r>
            <a:r>
              <a:rPr lang="en-GB" dirty="0"/>
              <a:t>% of total score.</a:t>
            </a:r>
            <a:endParaRPr lang="en-US" b="1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19/09/2020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46476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19/09/2020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1819518"/>
              </p:ext>
            </p:extLst>
          </p:nvPr>
        </p:nvGraphicFramePr>
        <p:xfrm>
          <a:off x="457200" y="1231979"/>
          <a:ext cx="8229600" cy="4781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7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68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 dirty="0">
                          <a:effectLst/>
                        </a:rPr>
                        <a:t>Topic</a:t>
                      </a:r>
                      <a:endParaRPr lang="en-US" sz="2200" dirty="0">
                        <a:solidFill>
                          <a:srgbClr val="00000A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200">
                          <a:effectLst/>
                        </a:rPr>
                        <a:t>Reference</a:t>
                      </a:r>
                      <a:endParaRPr lang="en-US" sz="2200">
                        <a:solidFill>
                          <a:srgbClr val="00000A"/>
                        </a:solidFill>
                        <a:effectLst/>
                        <a:latin typeface="Times New Roman" charset="0"/>
                        <a:ea typeface="Times New Roman" charset="0"/>
                      </a:endParaRP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5444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Java &amp; Coding	 &amp; Test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Java: A Beginner's Guide, Sixth Edition</a:t>
                      </a:r>
                    </a:p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Clean Code: A Handbook of Agile Software Craftsmanship</a:t>
                      </a:r>
                    </a:p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vi-VN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http://programmingbydoing.com/</a:t>
                      </a:r>
                      <a:endParaRPr lang="en-US" sz="20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 marL="457200" indent="-457200">
                        <a:spcAft>
                          <a:spcPts val="0"/>
                        </a:spcAft>
                      </a:pPr>
                      <a:r>
                        <a:rPr lang="vi-VN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JUnit Recipes - Practical Methods for Programmer Testing</a:t>
                      </a:r>
                      <a:endParaRPr lang="en-US" sz="20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22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OOP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Object-Oriented Analysis and Design with Applications - 3rd Edition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http://www.oodesign.com/</a:t>
                      </a: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38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Design Patterns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i="1" u="sng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  <a:hlinkClick r:id="rId2"/>
                        </a:rPr>
                        <a:t>https://sourcemaking.com/design_patterns</a:t>
                      </a:r>
                      <a:endParaRPr lang="en-US" sz="2000" dirty="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Head first Design Patterns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Design Patterns: Elements of Reusable Object-Oriented Software</a:t>
                      </a: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138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</a:rPr>
                        <a:t>OOP Slides</a:t>
                      </a:r>
                    </a:p>
                  </a:txBody>
                  <a:tcPr marL="34290" marR="34925" marT="34925" marB="34925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  <a:hlinkClick r:id="rId3"/>
                        </a:rPr>
                        <a:t>http://thanqminh.com/courses/oopjava/tkhdt</a:t>
                      </a:r>
                      <a:r>
                        <a:rPr lang="en-US" sz="2000">
                          <a:solidFill>
                            <a:srgbClr val="00000A"/>
                          </a:solidFill>
                          <a:effectLst/>
                          <a:latin typeface="Times New Roman"/>
                          <a:ea typeface="Times New Roman"/>
                          <a:hlinkClick r:id="rId3"/>
                        </a:rPr>
                        <a:t>.pdf</a:t>
                      </a:r>
                      <a:endParaRPr lang="en-US" sz="2000">
                        <a:solidFill>
                          <a:srgbClr val="00000A"/>
                        </a:solidFill>
                        <a:effectLst/>
                        <a:latin typeface="Times New Roman"/>
                        <a:ea typeface="Times New Roman"/>
                      </a:endParaRPr>
                    </a:p>
                  </a:txBody>
                  <a:tcPr marL="34290" marR="34925" marT="34925" marB="34925"/>
                </a:tc>
                <a:extLst>
                  <a:ext uri="{0D108BD9-81ED-4DB2-BD59-A6C34878D82A}">
                    <a16:rowId xmlns:a16="http://schemas.microsoft.com/office/drawing/2014/main" val="3161355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845302"/>
      </p:ext>
    </p:extLst>
  </p:cSld>
  <p:clrMapOvr>
    <a:masterClrMapping/>
  </p:clrMapOvr>
  <p:transition spd="med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topic: Java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Language, JVM, JDK </a:t>
            </a:r>
          </a:p>
          <a:p>
            <a:pPr lvl="0"/>
            <a:r>
              <a:rPr lang="en-US" dirty="0"/>
              <a:t>Package</a:t>
            </a:r>
          </a:p>
          <a:p>
            <a:r>
              <a:rPr lang="en-US" dirty="0" err="1"/>
              <a:t>Classpath</a:t>
            </a:r>
            <a:endParaRPr lang="en-US" dirty="0"/>
          </a:p>
          <a:p>
            <a:pPr lvl="0"/>
            <a:r>
              <a:rPr lang="en-US" dirty="0"/>
              <a:t>Compiler and Runner</a:t>
            </a:r>
          </a:p>
          <a:p>
            <a:r>
              <a:rPr lang="en-US" dirty="0"/>
              <a:t>Build tools </a:t>
            </a:r>
          </a:p>
          <a:p>
            <a:r>
              <a:rPr lang="en-US" dirty="0"/>
              <a:t>IDE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19/09/2020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872698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Language features</a:t>
            </a:r>
            <a:endParaRPr lang="en-GB" dirty="0"/>
          </a:p>
        </p:txBody>
      </p:sp>
      <p:sp>
        <p:nvSpPr>
          <p:cNvPr id="64517" name="Rectangle 5"/>
          <p:cNvSpPr>
            <a:spLocks noGrp="1" noChangeArrowheads="1"/>
          </p:cNvSpPr>
          <p:nvPr>
            <p:ph idx="1"/>
          </p:nvPr>
        </p:nvSpPr>
        <p:spPr>
          <a:xfrm>
            <a:off x="34787" y="1626935"/>
            <a:ext cx="4553284" cy="4756150"/>
          </a:xfrm>
        </p:spPr>
        <p:txBody>
          <a:bodyPr/>
          <a:lstStyle/>
          <a:p>
            <a:r>
              <a:rPr lang="en-US" sz="1600" dirty="0"/>
              <a:t>Originally developed by Sun Microsystems which was initiated by James Gosling and released in 1995.</a:t>
            </a:r>
          </a:p>
          <a:p>
            <a:r>
              <a:rPr lang="en-US" sz="1600" b="1" dirty="0"/>
              <a:t>Latest LTS version</a:t>
            </a:r>
            <a:r>
              <a:rPr lang="en-US" sz="1600" dirty="0"/>
              <a:t>: Java 11.</a:t>
            </a:r>
          </a:p>
          <a:p>
            <a:r>
              <a:rPr lang="en-US" sz="1600" b="1" dirty="0"/>
              <a:t>Object Oriented</a:t>
            </a:r>
            <a:r>
              <a:rPr lang="en-US" sz="1600" dirty="0"/>
              <a:t> − In Java, everything is an Object. Java can be easily extended since it is based on the Object model.</a:t>
            </a:r>
          </a:p>
          <a:p>
            <a:r>
              <a:rPr lang="en-US" sz="1600" b="1" dirty="0"/>
              <a:t>Simple</a:t>
            </a:r>
            <a:r>
              <a:rPr lang="en-US" sz="1600" dirty="0"/>
              <a:t> − Java is designed to be easy to learn. If you understand the basic concept of OOP Java, it would be easy to master.</a:t>
            </a:r>
          </a:p>
          <a:p>
            <a:r>
              <a:rPr lang="en-US" sz="1600" b="1" dirty="0"/>
              <a:t>Platform Independent</a:t>
            </a:r>
            <a:r>
              <a:rPr lang="en-US" sz="1600" dirty="0"/>
              <a:t>. </a:t>
            </a:r>
          </a:p>
          <a:p>
            <a:r>
              <a:rPr lang="en-US" sz="1600" b="1" dirty="0"/>
              <a:t>Multithreaded</a:t>
            </a:r>
          </a:p>
          <a:p>
            <a:r>
              <a:rPr lang="en-US" sz="1600" b="1" dirty="0"/>
              <a:t>Interpreted</a:t>
            </a:r>
          </a:p>
          <a:p>
            <a:r>
              <a:rPr lang="en-US" sz="1600" dirty="0"/>
              <a:t>And more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Lecture 1: Course Introduction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19/09/2020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1746" name="Picture 2" descr="Java Feature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81500" y="1600200"/>
            <a:ext cx="4762500" cy="4829176"/>
          </a:xfrm>
          <a:prstGeom prst="rect">
            <a:avLst/>
          </a:prstGeom>
          <a:noFill/>
        </p:spPr>
      </p:pic>
    </p:spTree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JVM </a:t>
            </a:r>
            <a:r>
              <a:rPr lang="en-US" dirty="0"/>
              <a:t>– Java Virtual Machine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19/09/2020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 descr="JVM Architecture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029109" y="1732547"/>
            <a:ext cx="4884955" cy="4215061"/>
          </a:xfrm>
          <a:prstGeom prst="rect">
            <a:avLst/>
          </a:prstGeom>
          <a:noFill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417637"/>
            <a:ext cx="3665621" cy="4938713"/>
          </a:xfrm>
          <a:prstGeom prst="rect">
            <a:avLst/>
          </a:prstGeo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b="1" dirty="0"/>
              <a:t> A </a:t>
            </a:r>
            <a:r>
              <a:rPr lang="en-GB" b="1" dirty="0">
                <a:solidFill>
                  <a:srgbClr val="FF0000"/>
                </a:solidFill>
              </a:rPr>
              <a:t>specification</a:t>
            </a:r>
            <a:r>
              <a:rPr lang="en-GB" dirty="0"/>
              <a:t> where working of Java Virtual Machine is specified. But implementation provider is independent to choose the algorithm. Its implementation has been provided by Oracle and other companies.</a:t>
            </a:r>
          </a:p>
          <a:p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GB" b="1" dirty="0"/>
              <a:t> An implementation</a:t>
            </a:r>
            <a:r>
              <a:rPr lang="en-GB" dirty="0"/>
              <a:t> Its implementation is known as </a:t>
            </a:r>
            <a:r>
              <a:rPr lang="en-GB" b="1" dirty="0">
                <a:solidFill>
                  <a:srgbClr val="FF0000"/>
                </a:solidFill>
              </a:rPr>
              <a:t>JRE</a:t>
            </a:r>
            <a:r>
              <a:rPr lang="en-GB" dirty="0"/>
              <a:t> (Java Runtime Environment).</a:t>
            </a:r>
          </a:p>
          <a:p>
            <a:endParaRPr lang="en-GB" dirty="0"/>
          </a:p>
          <a:p>
            <a:pPr>
              <a:buFont typeface="Arial" pitchFamily="34" charset="0"/>
              <a:buChar char="•"/>
            </a:pPr>
            <a:r>
              <a:rPr lang="en-GB" b="1" dirty="0"/>
              <a:t> Runtime Instance</a:t>
            </a:r>
            <a:r>
              <a:rPr lang="en-GB" dirty="0"/>
              <a:t> Whenever you write </a:t>
            </a:r>
            <a:r>
              <a:rPr lang="en-GB" b="1" dirty="0">
                <a:solidFill>
                  <a:srgbClr val="FF0000"/>
                </a:solidFill>
              </a:rPr>
              <a:t>java</a:t>
            </a:r>
            <a:r>
              <a:rPr lang="en-GB" dirty="0"/>
              <a:t> command on the command prompt to run the java class, an instance of JVM is created.</a:t>
            </a:r>
          </a:p>
        </p:txBody>
      </p:sp>
    </p:spTree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JDK </a:t>
            </a:r>
            <a:r>
              <a:rPr lang="en-US" dirty="0" err="1"/>
              <a:t>vs</a:t>
            </a:r>
            <a:r>
              <a:rPr lang="en-US" dirty="0"/>
              <a:t> JRE </a:t>
            </a:r>
            <a:r>
              <a:rPr lang="en-US" dirty="0" err="1"/>
              <a:t>vs</a:t>
            </a:r>
            <a:r>
              <a:rPr lang="en-US" dirty="0"/>
              <a:t> JVM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Lecture 1: Course Introduction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mr-IN" dirty="0"/>
              <a:t>19/09/2020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2226" name="Picture 2" descr="JDK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79116" y="1764099"/>
            <a:ext cx="8007684" cy="4683007"/>
          </a:xfrm>
          <a:prstGeom prst="rect">
            <a:avLst/>
          </a:prstGeom>
          <a:noFill/>
        </p:spPr>
      </p:pic>
      <p:sp>
        <p:nvSpPr>
          <p:cNvPr id="8" name="Content Placeholder 2"/>
          <p:cNvSpPr txBox="1">
            <a:spLocks/>
          </p:cNvSpPr>
          <p:nvPr/>
        </p:nvSpPr>
        <p:spPr>
          <a:xfrm>
            <a:off x="457200" y="1417638"/>
            <a:ext cx="6291179" cy="486026"/>
          </a:xfrm>
          <a:prstGeom prst="rect">
            <a:avLst/>
          </a:prstGeo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GB" b="1" dirty="0"/>
              <a:t> </a:t>
            </a:r>
            <a:r>
              <a:rPr lang="en-GB" b="1" dirty="0">
                <a:hlinkClick r:id="rId3"/>
              </a:rPr>
              <a:t>https://youtu.be/7tndaxgk1E8</a:t>
            </a:r>
            <a:endParaRPr lang="en-GB" b="1" dirty="0"/>
          </a:p>
          <a:p>
            <a:pPr>
              <a:buFont typeface="Arial" pitchFamily="34" charset="0"/>
              <a:buChar char="•"/>
            </a:pPr>
            <a:endParaRPr lang="en-GB" dirty="0"/>
          </a:p>
        </p:txBody>
      </p:sp>
    </p:spTree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7"/>
            <a:ext cx="8229600" cy="5303837"/>
          </a:xfrm>
        </p:spPr>
        <p:txBody>
          <a:bodyPr/>
          <a:lstStyle/>
          <a:p>
            <a:r>
              <a:rPr lang="en-US" dirty="0"/>
              <a:t>Installation</a:t>
            </a:r>
          </a:p>
          <a:p>
            <a:r>
              <a:rPr lang="en-US" dirty="0">
                <a:hlinkClick r:id="rId2"/>
              </a:rPr>
              <a:t>Set PATH</a:t>
            </a:r>
            <a:endParaRPr lang="en-US" dirty="0"/>
          </a:p>
          <a:p>
            <a:r>
              <a:rPr lang="en-US" dirty="0"/>
              <a:t>Hello World</a:t>
            </a:r>
          </a:p>
          <a:p>
            <a:r>
              <a:rPr lang="en-US" dirty="0"/>
              <a:t>Keyboard Input / Printing</a:t>
            </a:r>
          </a:p>
          <a:p>
            <a:r>
              <a:rPr lang="en-US" dirty="0"/>
              <a:t>Entry point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Practice 1: Overview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/>
              <a:t>19/09/2020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CD492-2BC6-F348-9965-EC1D86DF57A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SE10 slide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C41E0359975941A27AE591059ED695" ma:contentTypeVersion="0" ma:contentTypeDescription="Create a new document." ma:contentTypeScope="" ma:versionID="315b9811c4f7cec78b5a81598361bd3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B85E7F-F06A-4027-91E5-A4939FAA88C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81D9E64-8D7A-4018-9DE7-AB12136F25B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A7A8808-1621-4D19-A1F3-6469DCF4F4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SE10 slides.thmx</Template>
  <TotalTime>2327</TotalTime>
  <Words>1826</Words>
  <Application>Microsoft Macintosh PowerPoint</Application>
  <PresentationFormat>On-screen Show (4:3)</PresentationFormat>
  <Paragraphs>482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inherit</vt:lpstr>
      <vt:lpstr>Arial</vt:lpstr>
      <vt:lpstr>Calibri</vt:lpstr>
      <vt:lpstr>Courier New</vt:lpstr>
      <vt:lpstr>Lucida Sans</vt:lpstr>
      <vt:lpstr>Times New Roman</vt:lpstr>
      <vt:lpstr>Wingdings</vt:lpstr>
      <vt:lpstr>SE10 slides</vt:lpstr>
      <vt:lpstr>Object-Oriented Programming with Java</vt:lpstr>
      <vt:lpstr>Course’s Content</vt:lpstr>
      <vt:lpstr>Evaluation</vt:lpstr>
      <vt:lpstr>References</vt:lpstr>
      <vt:lpstr>Today’s topic: Java Overview</vt:lpstr>
      <vt:lpstr>Language features</vt:lpstr>
      <vt:lpstr>JVM – Java Virtual Machine</vt:lpstr>
      <vt:lpstr>JDK vs JRE vs JVM</vt:lpstr>
      <vt:lpstr>Get started</vt:lpstr>
      <vt:lpstr>Installation</vt:lpstr>
      <vt:lpstr>Hello World</vt:lpstr>
      <vt:lpstr>Internal detail of Hello program</vt:lpstr>
      <vt:lpstr>Keyboard Input / Printing</vt:lpstr>
      <vt:lpstr>Entry Point</vt:lpstr>
      <vt:lpstr>Entry Point (cont.)</vt:lpstr>
      <vt:lpstr>Entry Point (cont.)</vt:lpstr>
      <vt:lpstr>Entry Point (cont.)</vt:lpstr>
      <vt:lpstr>Java packages</vt:lpstr>
      <vt:lpstr>Packages and directories</vt:lpstr>
      <vt:lpstr>Classpath</vt:lpstr>
      <vt:lpstr>A package declaration</vt:lpstr>
      <vt:lpstr>Importing a package</vt:lpstr>
      <vt:lpstr>Importing a class</vt:lpstr>
      <vt:lpstr>Static import</vt:lpstr>
      <vt:lpstr>Referring to packages</vt:lpstr>
      <vt:lpstr>The default package</vt:lpstr>
      <vt:lpstr>Homework</vt:lpstr>
    </vt:vector>
  </TitlesOfParts>
  <Company>St Andrews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Figures – Chapter 1</dc:title>
  <dc:creator>Ian Sommerville</dc:creator>
  <cp:lastModifiedBy>z1092</cp:lastModifiedBy>
  <cp:revision>150</cp:revision>
  <dcterms:created xsi:type="dcterms:W3CDTF">2009-12-29T10:39:27Z</dcterms:created>
  <dcterms:modified xsi:type="dcterms:W3CDTF">2020-10-10T07:07:16Z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0x010100D5C41E0359975941A27AE591059ED695</vt:lpwstr>
  </property>
</Properties>
</file>