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9"/>
  </p:notesMasterIdLst>
  <p:handoutMasterIdLst>
    <p:handoutMasterId r:id="rId20"/>
  </p:handoutMasterIdLst>
  <p:sldIdLst>
    <p:sldId id="256" r:id="rId2"/>
    <p:sldId id="295" r:id="rId3"/>
    <p:sldId id="361" r:id="rId4"/>
    <p:sldId id="362" r:id="rId5"/>
    <p:sldId id="345" r:id="rId6"/>
    <p:sldId id="346" r:id="rId7"/>
    <p:sldId id="301" r:id="rId8"/>
    <p:sldId id="357" r:id="rId9"/>
    <p:sldId id="358" r:id="rId10"/>
    <p:sldId id="359" r:id="rId11"/>
    <p:sldId id="347" r:id="rId12"/>
    <p:sldId id="348" r:id="rId13"/>
    <p:sldId id="349" r:id="rId14"/>
    <p:sldId id="350" r:id="rId15"/>
    <p:sldId id="352" r:id="rId16"/>
    <p:sldId id="351" r:id="rId17"/>
    <p:sldId id="360"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130327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mr-IN"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03/10/2020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03/10/2020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03/10/2020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3: OOP</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3: OOP</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03/10/2020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object-and-class-in-java" TargetMode="External"/><Relationship Id="rId7" Type="http://schemas.openxmlformats.org/officeDocument/2006/relationships/hyperlink" Target="https://www.javatpoint.com/encapsulation"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 Id="rId6" Type="http://schemas.openxmlformats.org/officeDocument/2006/relationships/hyperlink" Target="https://www.javatpoint.com/abstract-class-in-java" TargetMode="External"/><Relationship Id="rId5" Type="http://schemas.openxmlformats.org/officeDocument/2006/relationships/hyperlink" Target="https://www.javatpoint.com/runtime-polymorphism-in-java" TargetMode="External"/><Relationship Id="rId4" Type="http://schemas.openxmlformats.org/officeDocument/2006/relationships/hyperlink" Target="https://www.javatpoint.com/inheritance-in-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javatpoint.com/object-and-class-in-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javatpoint.com/this-keyword" TargetMode="External"/><Relationship Id="rId2" Type="http://schemas.openxmlformats.org/officeDocument/2006/relationships/hyperlink" Target="https://www.javatpoint.com/java-constructor" TargetMode="External"/><Relationship Id="rId1" Type="http://schemas.openxmlformats.org/officeDocument/2006/relationships/slideLayout" Target="../slideLayouts/slideLayout2.xml"/><Relationship Id="rId4" Type="http://schemas.openxmlformats.org/officeDocument/2006/relationships/hyperlink" Target="https://www.javatpoint.com/static-keyword-in-java"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dreamincode.net/forums/topic/158726-scope-and-static-variable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3: OOP</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96232252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1)</a:t>
            </a:r>
          </a:p>
          <a:p>
            <a:r>
              <a:rPr lang="en-VN" dirty="0"/>
              <a:t>OOP Exercise (1.1 </a:t>
            </a:r>
            <a:r>
              <a:rPr lang="en-VN" dirty="0">
                <a:sym typeface="Wingdings" pitchFamily="2" charset="2"/>
              </a:rPr>
              <a:t> 1.9)</a:t>
            </a:r>
            <a:endParaRPr lang="en-VN" dirty="0"/>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a:t>Lecture 3: OOP</a:t>
            </a:r>
            <a:endParaRPr lang="en-US" dirty="0"/>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mr-IN"/>
              <a:t>03/10/2020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2960818013"/>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a:t>
            </a:r>
          </a:p>
        </p:txBody>
      </p:sp>
      <p:sp>
        <p:nvSpPr>
          <p:cNvPr id="3" name="Content Placeholder 2"/>
          <p:cNvSpPr>
            <a:spLocks noGrp="1"/>
          </p:cNvSpPr>
          <p:nvPr>
            <p:ph idx="1"/>
          </p:nvPr>
        </p:nvSpPr>
        <p:spPr/>
        <p:txBody>
          <a:bodyPr/>
          <a:lstStyle/>
          <a:p>
            <a:r>
              <a:rPr lang="en-US" dirty="0"/>
              <a:t>OOP Concepts</a:t>
            </a:r>
          </a:p>
          <a:p>
            <a:r>
              <a:rPr lang="en-US" dirty="0"/>
              <a:t>Class, Object, Interface, Abstract Class Review</a:t>
            </a:r>
          </a:p>
          <a:p>
            <a:r>
              <a:rPr lang="en-US" dirty="0"/>
              <a:t>Inheritance review in Java</a:t>
            </a:r>
          </a:p>
          <a:p>
            <a:r>
              <a:rPr lang="en-US" dirty="0"/>
              <a:t>Examples</a:t>
            </a:r>
          </a:p>
        </p:txBody>
      </p:sp>
      <p:sp>
        <p:nvSpPr>
          <p:cNvPr id="7" name="Footer Placeholder 6"/>
          <p:cNvSpPr>
            <a:spLocks noGrp="1"/>
          </p:cNvSpPr>
          <p:nvPr>
            <p:ph type="ftr" sz="quarter" idx="10"/>
          </p:nvPr>
        </p:nvSpPr>
        <p:spPr/>
        <p:txBody>
          <a:bodyPr/>
          <a:lstStyle/>
          <a:p>
            <a:r>
              <a:rPr lang="en-US" dirty="0"/>
              <a:t>Lecture 3: OOP</a:t>
            </a:r>
          </a:p>
        </p:txBody>
      </p:sp>
      <p:sp>
        <p:nvSpPr>
          <p:cNvPr id="8" name="Date Placeholder 7"/>
          <p:cNvSpPr>
            <a:spLocks noGrp="1"/>
          </p:cNvSpPr>
          <p:nvPr>
            <p:ph type="dt" sz="half" idx="11"/>
          </p:nvPr>
        </p:nvSpPr>
        <p:spPr/>
        <p:txBody>
          <a:bodyPr/>
          <a:lstStyle/>
          <a:p>
            <a:r>
              <a:rPr lang="en-GB" dirty="0"/>
              <a:t>03/10/2020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5152F-4587-1F4B-B3B9-65EEBE8B4811}"/>
              </a:ext>
            </a:extLst>
          </p:cNvPr>
          <p:cNvSpPr>
            <a:spLocks noGrp="1"/>
          </p:cNvSpPr>
          <p:nvPr>
            <p:ph type="title"/>
          </p:nvPr>
        </p:nvSpPr>
        <p:spPr/>
        <p:txBody>
          <a:bodyPr/>
          <a:lstStyle/>
          <a:p>
            <a:r>
              <a:rPr lang="en-VN" dirty="0"/>
              <a:t>OOP Concepts</a:t>
            </a:r>
          </a:p>
        </p:txBody>
      </p:sp>
      <p:sp>
        <p:nvSpPr>
          <p:cNvPr id="3" name="Content Placeholder 2">
            <a:extLst>
              <a:ext uri="{FF2B5EF4-FFF2-40B4-BE49-F238E27FC236}">
                <a16:creationId xmlns:a16="http://schemas.microsoft.com/office/drawing/2014/main" id="{D4D37EA6-A634-1943-B877-278EE9ADDA4C}"/>
              </a:ext>
            </a:extLst>
          </p:cNvPr>
          <p:cNvSpPr>
            <a:spLocks noGrp="1"/>
          </p:cNvSpPr>
          <p:nvPr>
            <p:ph idx="1"/>
          </p:nvPr>
        </p:nvSpPr>
        <p:spPr>
          <a:xfrm>
            <a:off x="457200" y="1417638"/>
            <a:ext cx="8229600" cy="4525963"/>
          </a:xfrm>
        </p:spPr>
        <p:txBody>
          <a:bodyPr/>
          <a:lstStyle/>
          <a:p>
            <a:r>
              <a:rPr lang="sv-SE" sz="2000" dirty="0">
                <a:hlinkClick r:id="rId2"/>
              </a:rPr>
              <a:t>https://www.javatpoint.com/java-oops-concepts</a:t>
            </a:r>
            <a:endParaRPr lang="sv-SE" sz="2000" dirty="0"/>
          </a:p>
          <a:p>
            <a:r>
              <a:rPr lang="en-US" sz="2000" dirty="0"/>
              <a:t>OOPs (Object-Oriented Programming System)</a:t>
            </a:r>
          </a:p>
          <a:p>
            <a:r>
              <a:rPr lang="en-US" sz="2000" b="1" dirty="0"/>
              <a:t>Object</a:t>
            </a:r>
            <a:r>
              <a:rPr lang="en-US" sz="2000" dirty="0"/>
              <a:t> means a real-world entity such as a pen, chair, table, computer, watch, etc. </a:t>
            </a:r>
          </a:p>
          <a:p>
            <a:r>
              <a:rPr lang="en-US" sz="2000" b="1" dirty="0"/>
              <a:t>Object-Oriented Programming</a:t>
            </a:r>
            <a:r>
              <a:rPr lang="en-US" sz="2000" dirty="0"/>
              <a:t> is a methodology or paradigm to design a program using classes and objects. It simplifies software development and maintenance by providing some concepts:</a:t>
            </a:r>
          </a:p>
          <a:p>
            <a:pPr lvl="1"/>
            <a:r>
              <a:rPr lang="en-US" dirty="0">
                <a:hlinkClick r:id="rId3"/>
              </a:rPr>
              <a:t>Object</a:t>
            </a:r>
            <a:endParaRPr lang="en-US" dirty="0"/>
          </a:p>
          <a:p>
            <a:pPr lvl="1"/>
            <a:r>
              <a:rPr lang="en-US" dirty="0"/>
              <a:t>Class</a:t>
            </a:r>
          </a:p>
          <a:p>
            <a:pPr lvl="1"/>
            <a:r>
              <a:rPr lang="en-US" dirty="0">
                <a:hlinkClick r:id="rId4"/>
              </a:rPr>
              <a:t>Inheritance</a:t>
            </a:r>
            <a:endParaRPr lang="en-US" dirty="0"/>
          </a:p>
          <a:p>
            <a:pPr lvl="1"/>
            <a:r>
              <a:rPr lang="en-US" dirty="0">
                <a:hlinkClick r:id="rId5"/>
              </a:rPr>
              <a:t>Polymorphism</a:t>
            </a:r>
            <a:endParaRPr lang="en-US" dirty="0"/>
          </a:p>
          <a:p>
            <a:pPr lvl="1"/>
            <a:r>
              <a:rPr lang="en-US" dirty="0">
                <a:hlinkClick r:id="rId6"/>
              </a:rPr>
              <a:t>Abstraction</a:t>
            </a:r>
            <a:endParaRPr lang="en-US" dirty="0"/>
          </a:p>
          <a:p>
            <a:pPr lvl="1"/>
            <a:r>
              <a:rPr lang="en-US" dirty="0">
                <a:hlinkClick r:id="rId7"/>
              </a:rPr>
              <a:t>Encapsulation</a:t>
            </a:r>
            <a:endParaRPr lang="en-US" dirty="0"/>
          </a:p>
        </p:txBody>
      </p:sp>
      <p:sp>
        <p:nvSpPr>
          <p:cNvPr id="4" name="Footer Placeholder 3">
            <a:extLst>
              <a:ext uri="{FF2B5EF4-FFF2-40B4-BE49-F238E27FC236}">
                <a16:creationId xmlns:a16="http://schemas.microsoft.com/office/drawing/2014/main" id="{FB9C6D5E-9696-D34E-9E31-B719E9DFB889}"/>
              </a:ext>
            </a:extLst>
          </p:cNvPr>
          <p:cNvSpPr>
            <a:spLocks noGrp="1"/>
          </p:cNvSpPr>
          <p:nvPr>
            <p:ph type="ftr" sz="quarter" idx="10"/>
          </p:nvPr>
        </p:nvSpPr>
        <p:spPr/>
        <p:txBody>
          <a:bodyPr/>
          <a:lstStyle/>
          <a:p>
            <a:r>
              <a:rPr lang="en-US"/>
              <a:t>Lecture 3: OOP</a:t>
            </a:r>
            <a:endParaRPr lang="en-US" dirty="0"/>
          </a:p>
        </p:txBody>
      </p:sp>
      <p:sp>
        <p:nvSpPr>
          <p:cNvPr id="5" name="Date Placeholder 4">
            <a:extLst>
              <a:ext uri="{FF2B5EF4-FFF2-40B4-BE49-F238E27FC236}">
                <a16:creationId xmlns:a16="http://schemas.microsoft.com/office/drawing/2014/main" id="{9694929A-AC3D-5149-B4AE-B7532E1BA4E1}"/>
              </a:ext>
            </a:extLst>
          </p:cNvPr>
          <p:cNvSpPr>
            <a:spLocks noGrp="1"/>
          </p:cNvSpPr>
          <p:nvPr>
            <p:ph type="dt" sz="half" idx="11"/>
          </p:nvPr>
        </p:nvSpPr>
        <p:spPr/>
        <p:txBody>
          <a:bodyPr/>
          <a:lstStyle/>
          <a:p>
            <a:r>
              <a:rPr lang="mr-IN"/>
              <a:t>03/10/2020</a:t>
            </a:r>
            <a:endParaRPr lang="en-US" dirty="0"/>
          </a:p>
        </p:txBody>
      </p:sp>
      <p:sp>
        <p:nvSpPr>
          <p:cNvPr id="6" name="Slide Number Placeholder 5">
            <a:extLst>
              <a:ext uri="{FF2B5EF4-FFF2-40B4-BE49-F238E27FC236}">
                <a16:creationId xmlns:a16="http://schemas.microsoft.com/office/drawing/2014/main" id="{4773EEAF-2937-2B4D-AB5A-BD21B4F6AD7E}"/>
              </a:ext>
            </a:extLst>
          </p:cNvPr>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30772811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4CBD-E14D-4746-8B27-A2BCF670106E}"/>
              </a:ext>
            </a:extLst>
          </p:cNvPr>
          <p:cNvSpPr>
            <a:spLocks noGrp="1"/>
          </p:cNvSpPr>
          <p:nvPr>
            <p:ph type="title"/>
          </p:nvPr>
        </p:nvSpPr>
        <p:spPr/>
        <p:txBody>
          <a:bodyPr/>
          <a:lstStyle/>
          <a:p>
            <a:r>
              <a:rPr lang="en-VN" dirty="0"/>
              <a:t>OOP Concepts (cont.)</a:t>
            </a:r>
          </a:p>
        </p:txBody>
      </p:sp>
      <p:sp>
        <p:nvSpPr>
          <p:cNvPr id="3" name="Content Placeholder 2">
            <a:extLst>
              <a:ext uri="{FF2B5EF4-FFF2-40B4-BE49-F238E27FC236}">
                <a16:creationId xmlns:a16="http://schemas.microsoft.com/office/drawing/2014/main" id="{3CBE6413-C824-914A-BC5D-F64880D541BE}"/>
              </a:ext>
            </a:extLst>
          </p:cNvPr>
          <p:cNvSpPr>
            <a:spLocks noGrp="1"/>
          </p:cNvSpPr>
          <p:nvPr>
            <p:ph idx="1"/>
          </p:nvPr>
        </p:nvSpPr>
        <p:spPr/>
        <p:txBody>
          <a:bodyPr/>
          <a:lstStyle/>
          <a:p>
            <a:r>
              <a:rPr lang="en-US" dirty="0"/>
              <a:t>Apart from these concepts, there are some other terms which are used in Object-Oriented design:</a:t>
            </a:r>
          </a:p>
          <a:p>
            <a:pPr lvl="1"/>
            <a:r>
              <a:rPr lang="en-US" dirty="0"/>
              <a:t>Coupling</a:t>
            </a:r>
          </a:p>
          <a:p>
            <a:pPr lvl="1"/>
            <a:r>
              <a:rPr lang="en-US" dirty="0"/>
              <a:t>Cohesion</a:t>
            </a:r>
          </a:p>
          <a:p>
            <a:pPr lvl="1"/>
            <a:r>
              <a:rPr lang="en-US" dirty="0"/>
              <a:t>Association</a:t>
            </a:r>
          </a:p>
          <a:p>
            <a:pPr lvl="1"/>
            <a:r>
              <a:rPr lang="en-US" dirty="0"/>
              <a:t>Aggregation</a:t>
            </a:r>
          </a:p>
          <a:p>
            <a:pPr lvl="1"/>
            <a:r>
              <a:rPr lang="en-US" dirty="0"/>
              <a:t>Composition</a:t>
            </a:r>
            <a:endParaRPr lang="en-VN" dirty="0"/>
          </a:p>
        </p:txBody>
      </p:sp>
      <p:sp>
        <p:nvSpPr>
          <p:cNvPr id="4" name="Footer Placeholder 3">
            <a:extLst>
              <a:ext uri="{FF2B5EF4-FFF2-40B4-BE49-F238E27FC236}">
                <a16:creationId xmlns:a16="http://schemas.microsoft.com/office/drawing/2014/main" id="{89D8E010-75AD-3E4C-BA76-0DC094FF4A22}"/>
              </a:ext>
            </a:extLst>
          </p:cNvPr>
          <p:cNvSpPr>
            <a:spLocks noGrp="1"/>
          </p:cNvSpPr>
          <p:nvPr>
            <p:ph type="ftr" sz="quarter" idx="10"/>
          </p:nvPr>
        </p:nvSpPr>
        <p:spPr/>
        <p:txBody>
          <a:bodyPr/>
          <a:lstStyle/>
          <a:p>
            <a:r>
              <a:rPr lang="en-US"/>
              <a:t>Lecture 3: OOP</a:t>
            </a:r>
            <a:endParaRPr lang="en-US" dirty="0"/>
          </a:p>
        </p:txBody>
      </p:sp>
      <p:sp>
        <p:nvSpPr>
          <p:cNvPr id="5" name="Date Placeholder 4">
            <a:extLst>
              <a:ext uri="{FF2B5EF4-FFF2-40B4-BE49-F238E27FC236}">
                <a16:creationId xmlns:a16="http://schemas.microsoft.com/office/drawing/2014/main" id="{14C42779-845E-B249-90FC-A24BF58D6148}"/>
              </a:ext>
            </a:extLst>
          </p:cNvPr>
          <p:cNvSpPr>
            <a:spLocks noGrp="1"/>
          </p:cNvSpPr>
          <p:nvPr>
            <p:ph type="dt" sz="half" idx="11"/>
          </p:nvPr>
        </p:nvSpPr>
        <p:spPr/>
        <p:txBody>
          <a:bodyPr/>
          <a:lstStyle/>
          <a:p>
            <a:r>
              <a:rPr lang="mr-IN"/>
              <a:t>03/10/2020</a:t>
            </a:r>
            <a:endParaRPr lang="en-US" dirty="0"/>
          </a:p>
        </p:txBody>
      </p:sp>
      <p:sp>
        <p:nvSpPr>
          <p:cNvPr id="6" name="Slide Number Placeholder 5">
            <a:extLst>
              <a:ext uri="{FF2B5EF4-FFF2-40B4-BE49-F238E27FC236}">
                <a16:creationId xmlns:a16="http://schemas.microsoft.com/office/drawing/2014/main" id="{0103F763-FA62-374C-B754-F977F6B199BF}"/>
              </a:ext>
            </a:extLst>
          </p:cNvPr>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55983094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p:txBody>
          <a:bodyPr/>
          <a:lstStyle/>
          <a:p>
            <a:pPr>
              <a:defRPr/>
            </a:pPr>
            <a:r>
              <a:rPr lang="en-US" altLang="x-none" dirty="0"/>
              <a:t>Class is template to create object (instance)</a:t>
            </a:r>
          </a:p>
          <a:p>
            <a:pPr>
              <a:defRPr/>
            </a:pPr>
            <a:r>
              <a:rPr lang="en-US" altLang="x-none" dirty="0"/>
              <a:t>field = instance variable = attribute = property = state</a:t>
            </a:r>
          </a:p>
          <a:p>
            <a:pPr>
              <a:defRPr/>
            </a:pPr>
            <a:r>
              <a:rPr lang="en-US" altLang="x-none" dirty="0"/>
              <a:t>method = function = operation = behavior</a:t>
            </a:r>
          </a:p>
          <a:p>
            <a:pPr>
              <a:defRPr/>
            </a:pPr>
            <a:r>
              <a:rPr lang="en-US" altLang="x-none" dirty="0"/>
              <a:t>sending a message to an object =</a:t>
            </a:r>
            <a:br>
              <a:rPr lang="en-US" altLang="x-none" dirty="0"/>
            </a:br>
            <a:r>
              <a:rPr lang="en-US" altLang="x-none" dirty="0"/>
              <a:t>  calling a function</a:t>
            </a:r>
          </a:p>
          <a:p>
            <a:pPr>
              <a:defRPr/>
            </a:pPr>
            <a:r>
              <a:rPr lang="en-US" altLang="x-none" dirty="0"/>
              <a:t>These are all </a:t>
            </a:r>
            <a:r>
              <a:rPr lang="en-US" altLang="x-none" i="1" dirty="0"/>
              <a:t>approximately</a:t>
            </a:r>
            <a:r>
              <a:rPr lang="en-US" altLang="x-none" dirty="0"/>
              <a:t> true</a:t>
            </a:r>
          </a:p>
          <a:p>
            <a:r>
              <a:rPr lang="sv-SE" dirty="0">
                <a:hlinkClick r:id="rId2"/>
              </a:rPr>
              <a:t>https://www.javatpoint.com/object-and-class-in-java</a:t>
            </a:r>
            <a:endParaRPr lang="en-US" altLang="x-none" dirty="0"/>
          </a:p>
          <a:p>
            <a:endParaRPr lang="en-US"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520294458"/>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&amp; Instance examples</a:t>
            </a:r>
          </a:p>
        </p:txBody>
      </p:sp>
      <p:sp>
        <p:nvSpPr>
          <p:cNvPr id="3" name="Content Placeholder 2"/>
          <p:cNvSpPr>
            <a:spLocks noGrp="1"/>
          </p:cNvSpPr>
          <p:nvPr>
            <p:ph idx="1"/>
          </p:nvPr>
        </p:nvSpPr>
        <p:spPr>
          <a:xfrm>
            <a:off x="457200" y="1600200"/>
            <a:ext cx="8229600" cy="4756150"/>
          </a:xfrm>
        </p:spPr>
        <p:txBody>
          <a:bodyPr numCol="2"/>
          <a:lstStyle/>
          <a:p>
            <a:pPr marL="0" marR="0" lvl="0" indent="0" defTabSz="914400" eaLnBrk="1" fontAlgn="auto" latinLnBrk="0" hangingPunct="1">
              <a:lnSpc>
                <a:spcPct val="100000"/>
              </a:lnSpc>
              <a:spcBef>
                <a:spcPts val="0"/>
              </a:spcBef>
              <a:spcAft>
                <a:spcPts val="0"/>
              </a:spcAft>
              <a:buClrTx/>
              <a:buSzTx/>
              <a:buFontTx/>
              <a:buNone/>
              <a:tabLst/>
              <a:defRPr/>
            </a:pPr>
            <a:r>
              <a:rPr lang="en-US" sz="1400" dirty="0"/>
              <a:t>public class Person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String name;// public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weight;    // private property</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void eat() {</a:t>
            </a:r>
          </a:p>
          <a:p>
            <a:pPr marL="0" lvl="0" indent="0" defTabSz="914400" fontAlgn="auto">
              <a:spcBef>
                <a:spcPts val="0"/>
              </a:spcBef>
              <a:spcAft>
                <a:spcPts val="0"/>
              </a:spcAft>
              <a:buNone/>
            </a:pPr>
            <a:r>
              <a:rPr lang="en-US" sz="1400" dirty="0"/>
              <a:t>          weight = weight + 1;</a:t>
            </a:r>
          </a:p>
          <a:p>
            <a:pPr marL="0" lvl="0" indent="0" defTabSz="914400" fontAlgn="auto">
              <a:spcBef>
                <a:spcPts val="0"/>
              </a:spcBef>
              <a:spcAft>
                <a:spcPts val="0"/>
              </a:spcAft>
              <a:buNone/>
            </a:pPr>
            <a:r>
              <a:rPr lang="en-US" sz="1400" dirty="0"/>
              <a:t> </a:t>
            </a:r>
            <a:r>
              <a:rPr lang="en-US" sz="1400" dirty="0" err="1"/>
              <a:t>increaseHealth</a:t>
            </a:r>
            <a:r>
              <a:rPr lang="en-US" sz="1400" dirty="0"/>
              <a:t>(); </a:t>
            </a:r>
            <a:r>
              <a:rPr lang="en-US" sz="1400" dirty="0" err="1"/>
              <a:t>increaseHealth</a:t>
            </a:r>
            <a:r>
              <a:rPr lang="en-US" sz="1400" dirty="0"/>
              <a: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a:t>
            </a:r>
            <a:r>
              <a:rPr lang="en-US" sz="1400" dirty="0" err="1"/>
              <a:t>getPower</a:t>
            </a:r>
            <a:r>
              <a:rPr lang="en-US" sz="1400" dirty="0"/>
              <a:t>() {</a:t>
            </a:r>
          </a:p>
          <a:p>
            <a:pPr marL="0" lvl="0" indent="0" defTabSz="914400" fontAlgn="auto">
              <a:spcBef>
                <a:spcPts val="0"/>
              </a:spcBef>
              <a:spcAft>
                <a:spcPts val="0"/>
              </a:spcAft>
              <a:buNone/>
            </a:pPr>
            <a:r>
              <a:rPr lang="en-US" sz="1400" dirty="0"/>
              <a:t>        return weight;</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protected </a:t>
            </a:r>
            <a:r>
              <a:rPr lang="en-US" sz="1400" dirty="0" err="1"/>
              <a:t>int</a:t>
            </a:r>
            <a:r>
              <a:rPr lang="en-US" sz="1400" dirty="0"/>
              <a:t> </a:t>
            </a:r>
            <a:r>
              <a:rPr lang="en-US" sz="1400" dirty="0" err="1"/>
              <a:t>increaseHealth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health = </a:t>
            </a:r>
            <a:r>
              <a:rPr lang="en-US" sz="1400" dirty="0" err="1"/>
              <a:t>getHealth</a:t>
            </a:r>
            <a:r>
              <a:rPr lang="en-US" sz="1400" dirty="0"/>
              <a:t>() + 1;</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private </a:t>
            </a:r>
            <a:r>
              <a:rPr lang="en-US" sz="1400" dirty="0" err="1"/>
              <a:t>int</a:t>
            </a:r>
            <a:r>
              <a:rPr lang="en-US" sz="1400" dirty="0"/>
              <a:t> </a:t>
            </a:r>
            <a:r>
              <a:rPr lang="en-US" sz="1400" dirty="0" err="1"/>
              <a:t>getHealth</a:t>
            </a: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public </a:t>
            </a:r>
            <a:r>
              <a:rPr lang="en-US" sz="1400" dirty="0" err="1"/>
              <a:t>int</a:t>
            </a:r>
            <a:r>
              <a:rPr lang="en-US" sz="1400" dirty="0"/>
              <a:t> health2()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return health;</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    }</a:t>
            </a:r>
          </a:p>
          <a:p>
            <a:pPr marL="0" marR="0" lvl="0" indent="0" defTabSz="914400" eaLnBrk="1" fontAlgn="auto" latinLnBrk="0" hangingPunct="1">
              <a:lnSpc>
                <a:spcPct val="100000"/>
              </a:lnSpc>
              <a:spcBef>
                <a:spcPts val="0"/>
              </a:spcBef>
              <a:spcAft>
                <a:spcPts val="0"/>
              </a:spcAft>
              <a:buClrTx/>
              <a:buSzTx/>
              <a:buFontTx/>
              <a:buNone/>
              <a:tabLst/>
              <a:defRPr/>
            </a:pPr>
            <a:r>
              <a:rPr lang="en-US" sz="1400" dirty="0"/>
              <a:t>}</a:t>
            </a:r>
          </a:p>
          <a:p>
            <a:pPr marL="0" lvl="0" indent="0" defTabSz="914400" fontAlgn="auto">
              <a:spcBef>
                <a:spcPts val="0"/>
              </a:spcBef>
              <a:spcAft>
                <a:spcPts val="0"/>
              </a:spcAft>
              <a:buNone/>
            </a:pPr>
            <a:r>
              <a:rPr lang="en-US" sz="1600" dirty="0"/>
              <a:t>public class </a:t>
            </a:r>
            <a:r>
              <a:rPr lang="en-US" sz="1600" dirty="0" err="1"/>
              <a:t>PersonTest</a:t>
            </a:r>
            <a:r>
              <a:rPr lang="en-US" sz="1600" dirty="0"/>
              <a:t> {   </a:t>
            </a:r>
          </a:p>
          <a:p>
            <a:pPr marL="0" lvl="0" indent="0" defTabSz="914400" fontAlgn="auto">
              <a:spcBef>
                <a:spcPts val="0"/>
              </a:spcBef>
              <a:spcAft>
                <a:spcPts val="0"/>
              </a:spcAft>
              <a:buNone/>
            </a:pPr>
            <a:r>
              <a:rPr lang="en-US" sz="1600" dirty="0"/>
              <a:t>  public static void main(String[] </a:t>
            </a:r>
            <a:r>
              <a:rPr lang="en-US" sz="1600" dirty="0" err="1"/>
              <a:t>args</a:t>
            </a:r>
            <a:r>
              <a:rPr lang="en-US" sz="1600" dirty="0"/>
              <a:t>) {      </a:t>
            </a:r>
          </a:p>
          <a:p>
            <a:pPr marL="0" lvl="0" indent="0" defTabSz="914400" fontAlgn="auto">
              <a:spcBef>
                <a:spcPts val="0"/>
              </a:spcBef>
              <a:spcAft>
                <a:spcPts val="0"/>
              </a:spcAft>
              <a:buNone/>
            </a:pPr>
            <a:r>
              <a:rPr lang="en-US" sz="1600" dirty="0"/>
              <a:t>    Person </a:t>
            </a:r>
            <a:r>
              <a:rPr lang="en-US" sz="1600" dirty="0" err="1"/>
              <a:t>Hieu</a:t>
            </a:r>
            <a:r>
              <a:rPr lang="en-US" sz="1600" dirty="0"/>
              <a:t> = new Person(); </a:t>
            </a:r>
          </a:p>
          <a:p>
            <a:pPr marL="0" lvl="0" indent="0" defTabSz="914400" fontAlgn="auto">
              <a:spcBef>
                <a:spcPts val="0"/>
              </a:spcBef>
              <a:spcAft>
                <a:spcPts val="0"/>
              </a:spcAft>
              <a:buNone/>
            </a:pPr>
            <a:r>
              <a:rPr lang="en-US" sz="1600" dirty="0"/>
              <a:t>    </a:t>
            </a:r>
            <a:r>
              <a:rPr lang="en-US" sz="1600" dirty="0" err="1"/>
              <a:t>Hieu.name</a:t>
            </a:r>
            <a:r>
              <a:rPr lang="en-US" sz="1600" dirty="0"/>
              <a:t> = "Duong Viet Minh </a:t>
            </a:r>
            <a:r>
              <a:rPr lang="en-US" sz="1600" dirty="0" err="1"/>
              <a:t>Hieu</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Hieu.name</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         </a:t>
            </a:r>
          </a:p>
          <a:p>
            <a:pPr marL="0" lvl="0" indent="0" defTabSz="914400" fontAlgn="auto">
              <a:spcBef>
                <a:spcPts val="0"/>
              </a:spcBef>
              <a:spcAft>
                <a:spcPts val="0"/>
              </a:spcAft>
              <a:buNone/>
            </a:pPr>
            <a:r>
              <a:rPr lang="en-US" sz="1600" dirty="0"/>
              <a:t>    </a:t>
            </a:r>
            <a:r>
              <a:rPr lang="en-US" sz="1600" dirty="0" err="1"/>
              <a:t>Hieu.eat</a:t>
            </a:r>
            <a:r>
              <a:rPr lang="en-US" sz="1600" dirty="0"/>
              <a:t>(); </a:t>
            </a:r>
            <a:r>
              <a:rPr lang="en-US" sz="1600" dirty="0" err="1"/>
              <a:t>Hieu.eat</a:t>
            </a:r>
            <a:r>
              <a:rPr lang="en-US" sz="1600" dirty="0"/>
              <a:t>(); </a:t>
            </a:r>
            <a:r>
              <a:rPr lang="en-US" sz="1600" dirty="0" err="1"/>
              <a:t>Hieu.eat</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a:t>
            </a:r>
            <a:r>
              <a:rPr lang="en-US" sz="1600" dirty="0" err="1"/>
              <a:t>Hieu.getPower</a:t>
            </a:r>
            <a:r>
              <a:rPr lang="en-US" sz="1600" dirty="0"/>
              <a:t>());</a:t>
            </a:r>
          </a:p>
          <a:p>
            <a:pPr marL="0" lvl="0" indent="0" defTabSz="914400" fontAlgn="auto">
              <a:spcBef>
                <a:spcPts val="0"/>
              </a:spcBef>
              <a:spcAft>
                <a:spcPts val="0"/>
              </a:spcAft>
              <a:buNone/>
            </a:pPr>
            <a:r>
              <a:rPr lang="en-US" sz="1600" dirty="0"/>
              <a:t>    //Cannot call </a:t>
            </a:r>
            <a:r>
              <a:rPr lang="en-US" sz="1600" dirty="0" err="1"/>
              <a:t>increaseHealth</a:t>
            </a:r>
            <a:r>
              <a:rPr lang="en-US" sz="1600" dirty="0"/>
              <a:t>() </a:t>
            </a:r>
          </a:p>
          <a:p>
            <a:pPr marL="0" lvl="0" indent="0" defTabSz="914400" fontAlgn="auto">
              <a:spcBef>
                <a:spcPts val="0"/>
              </a:spcBef>
              <a:spcAft>
                <a:spcPts val="0"/>
              </a:spcAft>
              <a:buNone/>
            </a:pPr>
            <a:r>
              <a:rPr lang="en-US" sz="1600" dirty="0"/>
              <a:t>   // Cannot  </a:t>
            </a:r>
            <a:r>
              <a:rPr lang="en-US" sz="1600" dirty="0" err="1"/>
              <a:t>getHealth</a:t>
            </a:r>
            <a:r>
              <a:rPr lang="en-US" sz="1600" dirty="0"/>
              <a:t>()   </a:t>
            </a:r>
          </a:p>
          <a:p>
            <a:pPr marL="0" lvl="0" indent="0" defTabSz="914400" fontAlgn="auto">
              <a:spcBef>
                <a:spcPts val="0"/>
              </a:spcBef>
              <a:spcAft>
                <a:spcPts val="0"/>
              </a:spcAft>
              <a:buNone/>
            </a:pPr>
            <a:r>
              <a:rPr lang="en-US" sz="1600" dirty="0"/>
              <a:t>    </a:t>
            </a:r>
            <a:r>
              <a:rPr lang="en-US" sz="1600" dirty="0" err="1"/>
              <a:t>System.out.println</a:t>
            </a:r>
            <a:r>
              <a:rPr lang="en-US" sz="1600" dirty="0"/>
              <a:t>(Hieu.health2());</a:t>
            </a:r>
          </a:p>
          <a:p>
            <a:pPr marL="0" lvl="0" indent="0" defTabSz="914400" fontAlgn="auto">
              <a:spcBef>
                <a:spcPts val="0"/>
              </a:spcBef>
              <a:spcAft>
                <a:spcPts val="0"/>
              </a:spcAft>
              <a:buNone/>
            </a:pPr>
            <a:r>
              <a:rPr lang="en-US" sz="1600" dirty="0"/>
              <a:t>  }</a:t>
            </a:r>
          </a:p>
          <a:p>
            <a:pPr marL="0" lvl="0" indent="0" defTabSz="914400" fontAlgn="auto">
              <a:spcBef>
                <a:spcPts val="0"/>
              </a:spcBef>
              <a:spcAft>
                <a:spcPts val="0"/>
              </a:spcAft>
              <a:buNone/>
            </a:pPr>
            <a:r>
              <a:rPr lang="en-US" sz="1600" dirty="0"/>
              <a:t>}</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61286731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82AF24D-0AA7-884B-B701-8DC48CF3AC6F}"/>
              </a:ext>
            </a:extLst>
          </p:cNvPr>
          <p:cNvSpPr>
            <a:spLocks noGrp="1"/>
          </p:cNvSpPr>
          <p:nvPr>
            <p:ph type="title"/>
          </p:nvPr>
        </p:nvSpPr>
        <p:spPr/>
        <p:txBody>
          <a:bodyPr/>
          <a:lstStyle/>
          <a:p>
            <a:r>
              <a:rPr lang="sv-SE" dirty="0"/>
              <a:t>Class &amp; </a:t>
            </a:r>
            <a:r>
              <a:rPr lang="sv-SE" dirty="0" err="1"/>
              <a:t>Instance</a:t>
            </a:r>
            <a:endParaRPr lang="sv-SE" dirty="0"/>
          </a:p>
        </p:txBody>
      </p:sp>
      <p:sp>
        <p:nvSpPr>
          <p:cNvPr id="3" name="Platshållare för innehåll 2">
            <a:extLst>
              <a:ext uri="{FF2B5EF4-FFF2-40B4-BE49-F238E27FC236}">
                <a16:creationId xmlns:a16="http://schemas.microsoft.com/office/drawing/2014/main" id="{E0824E89-5050-0447-93F2-C3821D7FD4AE}"/>
              </a:ext>
            </a:extLst>
          </p:cNvPr>
          <p:cNvSpPr>
            <a:spLocks noGrp="1"/>
          </p:cNvSpPr>
          <p:nvPr>
            <p:ph idx="1"/>
          </p:nvPr>
        </p:nvSpPr>
        <p:spPr/>
        <p:txBody>
          <a:bodyPr/>
          <a:lstStyle/>
          <a:p>
            <a:r>
              <a:rPr lang="sv-SE" dirty="0" err="1"/>
              <a:t>Constructor</a:t>
            </a:r>
            <a:r>
              <a:rPr lang="sv-SE" dirty="0"/>
              <a:t>: </a:t>
            </a:r>
            <a:r>
              <a:rPr lang="sv-SE" dirty="0">
                <a:hlinkClick r:id="rId2"/>
              </a:rPr>
              <a:t>https://www.javatpoint.com/java-constructor</a:t>
            </a:r>
            <a:endParaRPr lang="sv-SE" dirty="0"/>
          </a:p>
          <a:p>
            <a:r>
              <a:rPr lang="sv-SE" dirty="0" err="1"/>
              <a:t>Instance</a:t>
            </a:r>
            <a:r>
              <a:rPr lang="sv-SE" dirty="0"/>
              <a:t> </a:t>
            </a:r>
            <a:r>
              <a:rPr lang="sv-SE" dirty="0" err="1"/>
              <a:t>variable</a:t>
            </a:r>
            <a:r>
              <a:rPr lang="sv-SE" dirty="0"/>
              <a:t> &amp; </a:t>
            </a:r>
            <a:r>
              <a:rPr lang="sv-SE" dirty="0" err="1"/>
              <a:t>method</a:t>
            </a:r>
            <a:endParaRPr lang="sv-SE" dirty="0"/>
          </a:p>
          <a:p>
            <a:r>
              <a:rPr lang="sv-SE" dirty="0">
                <a:hlinkClick r:id="rId3"/>
              </a:rPr>
              <a:t>https://www.javatpoint.com/this-keyword</a:t>
            </a:r>
            <a:endParaRPr lang="sv-SE" dirty="0"/>
          </a:p>
          <a:p>
            <a:r>
              <a:rPr lang="sv-SE" dirty="0" err="1"/>
              <a:t>Static</a:t>
            </a:r>
            <a:r>
              <a:rPr lang="sv-SE" dirty="0"/>
              <a:t> </a:t>
            </a:r>
            <a:r>
              <a:rPr lang="sv-SE" dirty="0" err="1"/>
              <a:t>variable</a:t>
            </a:r>
            <a:r>
              <a:rPr lang="sv-SE" dirty="0"/>
              <a:t> &amp; </a:t>
            </a:r>
            <a:r>
              <a:rPr lang="sv-SE" dirty="0" err="1"/>
              <a:t>Method</a:t>
            </a:r>
            <a:r>
              <a:rPr lang="sv-SE" dirty="0"/>
              <a:t>:</a:t>
            </a:r>
          </a:p>
          <a:p>
            <a:pPr marL="0" indent="0">
              <a:buNone/>
            </a:pPr>
            <a:r>
              <a:rPr lang="sv-SE" dirty="0">
                <a:hlinkClick r:id="rId4"/>
              </a:rPr>
              <a:t>https://www.javatpoint.com/static-keyword-in-java</a:t>
            </a:r>
            <a:endParaRPr lang="sv-SE" dirty="0"/>
          </a:p>
        </p:txBody>
      </p:sp>
      <p:sp>
        <p:nvSpPr>
          <p:cNvPr id="4" name="Platshållare för sidfot 3">
            <a:extLst>
              <a:ext uri="{FF2B5EF4-FFF2-40B4-BE49-F238E27FC236}">
                <a16:creationId xmlns:a16="http://schemas.microsoft.com/office/drawing/2014/main" id="{6246D557-7391-D04A-A478-1277660BF9C2}"/>
              </a:ext>
            </a:extLst>
          </p:cNvPr>
          <p:cNvSpPr>
            <a:spLocks noGrp="1"/>
          </p:cNvSpPr>
          <p:nvPr>
            <p:ph type="ftr" sz="quarter" idx="10"/>
          </p:nvPr>
        </p:nvSpPr>
        <p:spPr/>
        <p:txBody>
          <a:bodyPr/>
          <a:lstStyle/>
          <a:p>
            <a:r>
              <a:rPr lang="en-US" dirty="0"/>
              <a:t>Lecture 2: Java Basic</a:t>
            </a:r>
          </a:p>
        </p:txBody>
      </p:sp>
      <p:sp>
        <p:nvSpPr>
          <p:cNvPr id="5" name="Platshållare för datum 4">
            <a:extLst>
              <a:ext uri="{FF2B5EF4-FFF2-40B4-BE49-F238E27FC236}">
                <a16:creationId xmlns:a16="http://schemas.microsoft.com/office/drawing/2014/main" id="{489A7D01-9DA6-D44E-BE1D-98AF8EB91243}"/>
              </a:ext>
            </a:extLst>
          </p:cNvPr>
          <p:cNvSpPr>
            <a:spLocks noGrp="1"/>
          </p:cNvSpPr>
          <p:nvPr>
            <p:ph type="dt" sz="half" idx="11"/>
          </p:nvPr>
        </p:nvSpPr>
        <p:spPr/>
        <p:txBody>
          <a:bodyPr/>
          <a:lstStyle/>
          <a:p>
            <a:r>
              <a:rPr lang="mr-IN" dirty="0"/>
              <a:t>26/09/2020</a:t>
            </a:r>
            <a:endParaRPr lang="en-US" dirty="0"/>
          </a:p>
        </p:txBody>
      </p:sp>
      <p:sp>
        <p:nvSpPr>
          <p:cNvPr id="6" name="Platshållare för bildnummer 5">
            <a:extLst>
              <a:ext uri="{FF2B5EF4-FFF2-40B4-BE49-F238E27FC236}">
                <a16:creationId xmlns:a16="http://schemas.microsoft.com/office/drawing/2014/main" id="{8248C967-498D-994E-8F7D-4E3227B0ABEB}"/>
              </a:ext>
            </a:extLst>
          </p:cNvPr>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348880476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a:t>
            </a:r>
          </a:p>
        </p:txBody>
      </p:sp>
      <p:sp>
        <p:nvSpPr>
          <p:cNvPr id="3" name="Content Placeholder 2"/>
          <p:cNvSpPr>
            <a:spLocks noGrp="1"/>
          </p:cNvSpPr>
          <p:nvPr>
            <p:ph idx="1"/>
          </p:nvPr>
        </p:nvSpPr>
        <p:spPr/>
        <p:txBody>
          <a:bodyPr/>
          <a:lstStyle/>
          <a:p>
            <a:r>
              <a:rPr lang="en-US" dirty="0"/>
              <a:t>Public = allow outside to see.</a:t>
            </a:r>
          </a:p>
          <a:p>
            <a:r>
              <a:rPr lang="en-US" dirty="0"/>
              <a:t>Protected = not allow outside to see, but let my children &amp; grant children see</a:t>
            </a:r>
          </a:p>
          <a:p>
            <a:r>
              <a:rPr lang="en-US" dirty="0"/>
              <a:t>Private = only me can see.</a:t>
            </a:r>
          </a:p>
          <a:p>
            <a:r>
              <a:rPr lang="en-US" dirty="0"/>
              <a:t>Package</a:t>
            </a:r>
          </a:p>
          <a:p>
            <a:pPr marL="0" indent="0">
              <a:buNone/>
            </a:pPr>
            <a:r>
              <a:rPr lang="sv-SE" dirty="0">
                <a:hlinkClick r:id="rId2"/>
              </a:rPr>
              <a:t>https://www.dreamincode.net/forums/topic/158726-scope-and-static-variables/</a:t>
            </a:r>
            <a:endParaRPr lang="sv-SE" dirty="0"/>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2919075101"/>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&amp; Encapsulation</a:t>
            </a:r>
          </a:p>
        </p:txBody>
      </p:sp>
      <p:sp>
        <p:nvSpPr>
          <p:cNvPr id="3" name="Content Placeholder 2"/>
          <p:cNvSpPr>
            <a:spLocks noGrp="1"/>
          </p:cNvSpPr>
          <p:nvPr>
            <p:ph idx="1"/>
          </p:nvPr>
        </p:nvSpPr>
        <p:spPr>
          <a:xfrm>
            <a:off x="457200" y="1600200"/>
            <a:ext cx="8229600" cy="4756150"/>
          </a:xfrm>
        </p:spPr>
        <p:txBody>
          <a:bodyPr/>
          <a:lstStyle/>
          <a:p>
            <a:r>
              <a:rPr lang="en-US" sz="2000" dirty="0"/>
              <a:t>Although we can expose object states to be accessed from outside, we are not recommended to do so.</a:t>
            </a:r>
          </a:p>
          <a:p>
            <a:pPr marL="0" indent="0">
              <a:buNone/>
            </a:pPr>
            <a:r>
              <a:rPr lang="en-US" sz="2000" dirty="0"/>
              <a:t>“expose = public: e.g. </a:t>
            </a:r>
            <a:r>
              <a:rPr lang="mr-IN" sz="2000" dirty="0"/>
              <a:t>–</a:t>
            </a:r>
            <a:r>
              <a:rPr lang="en-US" sz="2000" dirty="0"/>
              <a:t> public </a:t>
            </a:r>
            <a:r>
              <a:rPr lang="en-US" sz="2000" dirty="0" err="1"/>
              <a:t>int</a:t>
            </a:r>
            <a:r>
              <a:rPr lang="en-US" sz="2000" dirty="0"/>
              <a:t> age();</a:t>
            </a:r>
          </a:p>
          <a:p>
            <a:r>
              <a:rPr lang="en-US" sz="2000" dirty="0"/>
              <a:t>The reason is that we should always control our behaviors. For instance, instead of exposing age, we might define a method like this:</a:t>
            </a:r>
          </a:p>
          <a:p>
            <a:pPr marL="0" indent="0">
              <a:buNone/>
            </a:pPr>
            <a:r>
              <a:rPr lang="en-US" sz="1600" dirty="0"/>
              <a:t>public </a:t>
            </a:r>
            <a:r>
              <a:rPr lang="en-US" sz="1600" dirty="0" err="1"/>
              <a:t>int</a:t>
            </a:r>
            <a:r>
              <a:rPr lang="en-US" sz="1600" dirty="0"/>
              <a:t> </a:t>
            </a:r>
            <a:r>
              <a:rPr lang="en-US" sz="1600" dirty="0" err="1"/>
              <a:t>getAge</a:t>
            </a:r>
            <a:r>
              <a:rPr lang="en-US" sz="1600" dirty="0"/>
              <a:t>() {</a:t>
            </a:r>
          </a:p>
          <a:p>
            <a:pPr marL="0" indent="0">
              <a:buNone/>
            </a:pPr>
            <a:r>
              <a:rPr lang="en-US" sz="1600" dirty="0"/>
              <a:t>   if (the asking person is my friends) return age;</a:t>
            </a:r>
          </a:p>
          <a:p>
            <a:pPr marL="0" indent="0">
              <a:buNone/>
            </a:pPr>
            <a:r>
              <a:rPr lang="en-US" sz="1600" dirty="0"/>
              <a:t>   else return 30;</a:t>
            </a:r>
          </a:p>
          <a:p>
            <a:pPr marL="0" indent="0">
              <a:buNone/>
            </a:pPr>
            <a:r>
              <a:rPr lang="en-US" sz="1600" dirty="0"/>
              <a:t>}</a:t>
            </a:r>
          </a:p>
          <a:p>
            <a:r>
              <a:rPr lang="en-US" sz="2000" dirty="0"/>
              <a:t>We have 3 scopes of behaviors &amp; methods: public, protected, private.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7440079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2681</TotalTime>
  <Words>1402</Words>
  <Application>Microsoft Macintosh PowerPoint</Application>
  <PresentationFormat>On-screen Show (4:3)</PresentationFormat>
  <Paragraphs>207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SE10 slides</vt:lpstr>
      <vt:lpstr>Object-Oriented Programming with Java</vt:lpstr>
      <vt:lpstr>Today’s topic</vt:lpstr>
      <vt:lpstr>OOP Concepts</vt:lpstr>
      <vt:lpstr>OOP Concepts (cont.)</vt:lpstr>
      <vt:lpstr>Class</vt:lpstr>
      <vt:lpstr>Class &amp; Instance examples</vt:lpstr>
      <vt:lpstr>Class &amp; Instance</vt:lpstr>
      <vt:lpstr>Scope</vt:lpstr>
      <vt:lpstr>Scope &amp; Encapsulation</vt:lpstr>
      <vt:lpstr>Static, final</vt:lpstr>
      <vt:lpstr>Interface vs abstract class &amp; Inheritance</vt:lpstr>
      <vt:lpstr>Interface example</vt:lpstr>
      <vt:lpstr>Interface example</vt:lpstr>
      <vt:lpstr>Abstract class example</vt:lpstr>
      <vt:lpstr>Type checking</vt:lpstr>
      <vt:lpstr>Type checking</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153</cp:revision>
  <dcterms:created xsi:type="dcterms:W3CDTF">2009-12-29T10:39:27Z</dcterms:created>
  <dcterms:modified xsi:type="dcterms:W3CDTF">2020-10-10T07:07:11Z</dcterms:modified>
</cp:coreProperties>
</file>