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6"/>
  </p:notesMasterIdLst>
  <p:handoutMasterIdLst>
    <p:handoutMasterId r:id="rId37"/>
  </p:handoutMasterIdLst>
  <p:sldIdLst>
    <p:sldId id="256" r:id="rId2"/>
    <p:sldId id="295" r:id="rId3"/>
    <p:sldId id="340" r:id="rId4"/>
    <p:sldId id="348" r:id="rId5"/>
    <p:sldId id="342" r:id="rId6"/>
    <p:sldId id="343" r:id="rId7"/>
    <p:sldId id="267" r:id="rId8"/>
    <p:sldId id="268" r:id="rId9"/>
    <p:sldId id="329" r:id="rId10"/>
    <p:sldId id="257" r:id="rId11"/>
    <p:sldId id="296" r:id="rId12"/>
    <p:sldId id="297" r:id="rId13"/>
    <p:sldId id="298" r:id="rId14"/>
    <p:sldId id="258" r:id="rId15"/>
    <p:sldId id="299" r:id="rId16"/>
    <p:sldId id="303" r:id="rId17"/>
    <p:sldId id="304" r:id="rId18"/>
    <p:sldId id="305" r:id="rId19"/>
    <p:sldId id="330" r:id="rId20"/>
    <p:sldId id="300" r:id="rId21"/>
    <p:sldId id="306" r:id="rId22"/>
    <p:sldId id="307" r:id="rId23"/>
    <p:sldId id="308" r:id="rId24"/>
    <p:sldId id="309" r:id="rId25"/>
    <p:sldId id="301" r:id="rId26"/>
    <p:sldId id="311" r:id="rId27"/>
    <p:sldId id="310" r:id="rId28"/>
    <p:sldId id="331" r:id="rId29"/>
    <p:sldId id="332" r:id="rId30"/>
    <p:sldId id="333" r:id="rId31"/>
    <p:sldId id="345" r:id="rId32"/>
    <p:sldId id="346" r:id="rId33"/>
    <p:sldId id="347" r:id="rId34"/>
    <p:sldId id="344"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91" d="100"/>
          <a:sy n="91" d="100"/>
        </p:scale>
        <p:origin x="1704" y="17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ailstutorial.org/boo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Mr. 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a:t>
            </a:r>
            <a:r>
              <a:rPr lang="en-US" smtClean="0">
                <a:ea typeface="+mn-ea"/>
                <a:cs typeface="+mn-cs"/>
              </a:rPr>
              <a:t>/courses/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dirty="0" smtClean="0"/>
              <a:t>Lecture 1: Course Introduction</a:t>
            </a:r>
            <a:endParaRPr lang="en-US" dirty="0"/>
          </a:p>
        </p:txBody>
      </p:sp>
      <p:sp>
        <p:nvSpPr>
          <p:cNvPr id="7" name="Date Placeholder 6"/>
          <p:cNvSpPr>
            <a:spLocks noGrp="1"/>
          </p:cNvSpPr>
          <p:nvPr>
            <p:ph type="dt" sz="half" idx="11"/>
          </p:nvPr>
        </p:nvSpPr>
        <p:spPr/>
        <p:txBody>
          <a:bodyPr/>
          <a:lstStyle/>
          <a:p>
            <a:r>
              <a:rPr lang="mr-IN" dirty="0" smtClean="0"/>
              <a:t>23/08/2017</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dirty="0" smtClean="0"/>
              <a:t>Lecture 1: Course Introduction</a:t>
            </a:r>
            <a:endParaRPr lang="en-US" dirty="0"/>
          </a:p>
        </p:txBody>
      </p:sp>
      <p:sp>
        <p:nvSpPr>
          <p:cNvPr id="7" name="Date Placeholder 6"/>
          <p:cNvSpPr>
            <a:spLocks noGrp="1"/>
          </p:cNvSpPr>
          <p:nvPr>
            <p:ph type="dt" sz="half" idx="11"/>
          </p:nvPr>
        </p:nvSpPr>
        <p:spPr/>
        <p:txBody>
          <a:bodyPr/>
          <a:lstStyle/>
          <a:p>
            <a:r>
              <a:rPr lang="mr-IN" dirty="0" smtClean="0"/>
              <a:t>23/08/2017</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Course’s Content</a:t>
            </a:r>
            <a:endParaRPr lang="en-US" dirty="0"/>
          </a:p>
        </p:txBody>
      </p:sp>
      <p:sp>
        <p:nvSpPr>
          <p:cNvPr id="3" name="Content Placeholder 2"/>
          <p:cNvSpPr>
            <a:spLocks noGrp="1"/>
          </p:cNvSpPr>
          <p:nvPr>
            <p:ph idx="1"/>
          </p:nvPr>
        </p:nvSpPr>
        <p:spPr/>
        <p:txBody>
          <a:bodyPr/>
          <a:lstStyle/>
          <a:p>
            <a:r>
              <a:rPr lang="en-US" dirty="0" smtClean="0"/>
              <a:t>Software </a:t>
            </a:r>
            <a:r>
              <a:rPr lang="en-US" dirty="0"/>
              <a:t>Engineering </a:t>
            </a:r>
          </a:p>
          <a:p>
            <a:r>
              <a:rPr lang="en-US" dirty="0" smtClean="0"/>
              <a:t>Ruby On Rails</a:t>
            </a:r>
            <a:endParaRPr lang="en-US" dirty="0"/>
          </a:p>
          <a:p>
            <a:r>
              <a:rPr lang="en-US" dirty="0"/>
              <a:t>Agile Process &amp; Scrum</a:t>
            </a:r>
          </a:p>
          <a:p>
            <a:r>
              <a:rPr lang="en-US" dirty="0" smtClean="0"/>
              <a:t>Basic User Experience </a:t>
            </a:r>
          </a:p>
          <a:p>
            <a:r>
              <a:rPr lang="en-US" dirty="0" smtClean="0"/>
              <a:t>Final Project</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lvl="0"/>
            <a:r>
              <a:rPr lang="en-GB" dirty="0"/>
              <a:t>Be present at the course is </a:t>
            </a:r>
            <a:r>
              <a:rPr lang="en-GB" b="1" dirty="0"/>
              <a:t>only 10 %</a:t>
            </a:r>
            <a:r>
              <a:rPr lang="en-GB" dirty="0"/>
              <a:t> of the learning path</a:t>
            </a:r>
            <a:endParaRPr lang="en-US" b="1" dirty="0"/>
          </a:p>
          <a:p>
            <a:pPr lvl="0"/>
            <a:r>
              <a:rPr lang="en-GB" dirty="0"/>
              <a:t>The remaining 90 % consists in </a:t>
            </a:r>
            <a:r>
              <a:rPr lang="en-GB" b="1" dirty="0"/>
              <a:t>studying at home</a:t>
            </a:r>
            <a:r>
              <a:rPr lang="en-GB" dirty="0"/>
              <a:t>, </a:t>
            </a:r>
            <a:r>
              <a:rPr lang="en-GB" b="1" dirty="0"/>
              <a:t>doing assignments, final project result and presentations.</a:t>
            </a:r>
            <a:endParaRPr lang="en-US" b="1" dirty="0"/>
          </a:p>
          <a:p>
            <a:pPr lvl="0"/>
            <a:r>
              <a:rPr lang="en-GB" dirty="0"/>
              <a:t>2 assignments account for 40% of total score, final project accounts for 50% of total score</a:t>
            </a:r>
            <a:r>
              <a:rPr lang="en-GB" dirty="0" smtClean="0"/>
              <a:t>.</a:t>
            </a:r>
            <a:endParaRPr lang="en-US" b="1"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87146476"/>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r>
              <a:rPr lang="en-GB" dirty="0" smtClean="0"/>
              <a:t>.</a:t>
            </a:r>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Ruby On Rails Introduction</a:t>
            </a:r>
            <a:endParaRPr lang="en-US" dirty="0"/>
          </a:p>
        </p:txBody>
      </p:sp>
      <p:sp>
        <p:nvSpPr>
          <p:cNvPr id="6" name="Footer Placeholder 5"/>
          <p:cNvSpPr>
            <a:spLocks noGrp="1"/>
          </p:cNvSpPr>
          <p:nvPr>
            <p:ph type="ftr" sz="quarter" idx="10"/>
          </p:nvPr>
        </p:nvSpPr>
        <p:spPr/>
        <p:txBody>
          <a:bodyPr/>
          <a:lstStyle/>
          <a:p>
            <a:r>
              <a:rPr lang="en-US" dirty="0" smtClean="0"/>
              <a:t>Lecture 1: Course Introduction</a:t>
            </a:r>
            <a:endParaRPr lang="en-US" dirty="0"/>
          </a:p>
        </p:txBody>
      </p:sp>
      <p:sp>
        <p:nvSpPr>
          <p:cNvPr id="7" name="Date Placeholder 6"/>
          <p:cNvSpPr>
            <a:spLocks noGrp="1"/>
          </p:cNvSpPr>
          <p:nvPr>
            <p:ph type="dt" sz="half" idx="11"/>
          </p:nvPr>
        </p:nvSpPr>
        <p:spPr/>
        <p:txBody>
          <a:bodyPr/>
          <a:lstStyle/>
          <a:p>
            <a:r>
              <a:rPr lang="mr-IN" dirty="0" smtClean="0"/>
              <a:t>23/08/2017</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105447316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Rails overview</a:t>
            </a:r>
            <a:endParaRPr lang="en-US" dirty="0"/>
          </a:p>
        </p:txBody>
      </p:sp>
      <p:sp>
        <p:nvSpPr>
          <p:cNvPr id="3" name="Content Placeholder 2"/>
          <p:cNvSpPr>
            <a:spLocks noGrp="1"/>
          </p:cNvSpPr>
          <p:nvPr>
            <p:ph idx="1"/>
          </p:nvPr>
        </p:nvSpPr>
        <p:spPr>
          <a:xfrm>
            <a:off x="457200" y="1417775"/>
            <a:ext cx="8229600" cy="4525963"/>
          </a:xfrm>
        </p:spPr>
        <p:txBody>
          <a:bodyPr/>
          <a:lstStyle/>
          <a:p>
            <a:r>
              <a:rPr lang="en-GB" dirty="0" smtClean="0"/>
              <a:t>Written in Ruby, it’s an inspiring web framework</a:t>
            </a:r>
          </a:p>
          <a:p>
            <a:r>
              <a:rPr lang="en-US" dirty="0"/>
              <a:t>Providing default structures for a database, a web service, and web pages. </a:t>
            </a:r>
          </a:p>
          <a:p>
            <a:r>
              <a:rPr lang="en-US" dirty="0"/>
              <a:t>In addition to MVC, Rails emphasizes the use of other well-known software engineering patterns and paradigms, including convention over configuration (</a:t>
            </a:r>
            <a:r>
              <a:rPr lang="en-US" dirty="0" err="1"/>
              <a:t>CoC</a:t>
            </a:r>
            <a:r>
              <a:rPr lang="en-US" dirty="0"/>
              <a:t>), don't repeat yourself (DRY), and the active record pattern</a:t>
            </a:r>
          </a:p>
          <a:p>
            <a:r>
              <a:rPr lang="en-US" dirty="0"/>
              <a:t>Encourages and facilitates the use of web standards such as JSON or XML for data transfer, and HTML, CSS and JavaScript for display and user interfacing. </a:t>
            </a:r>
            <a:endParaRPr lang="en-GB" dirty="0" smtClean="0"/>
          </a:p>
          <a:p>
            <a:pPr>
              <a:buNone/>
            </a:pP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67715995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Rails getting started &amp; tutorial</a:t>
            </a:r>
            <a:endParaRPr lang="en-US" dirty="0"/>
          </a:p>
        </p:txBody>
      </p:sp>
      <p:sp>
        <p:nvSpPr>
          <p:cNvPr id="3" name="Content Placeholder 2"/>
          <p:cNvSpPr>
            <a:spLocks noGrp="1"/>
          </p:cNvSpPr>
          <p:nvPr>
            <p:ph idx="1"/>
          </p:nvPr>
        </p:nvSpPr>
        <p:spPr>
          <a:xfrm>
            <a:off x="457200" y="1417775"/>
            <a:ext cx="8229600" cy="4525963"/>
          </a:xfrm>
        </p:spPr>
        <p:txBody>
          <a:bodyPr/>
          <a:lstStyle/>
          <a:p>
            <a:r>
              <a:rPr lang="en-GB" dirty="0">
                <a:hlinkClick r:id="rId2"/>
              </a:rPr>
              <a:t>http://guides.rubyonrails.org/</a:t>
            </a:r>
            <a:r>
              <a:rPr lang="en-GB" dirty="0" smtClean="0">
                <a:hlinkClick r:id="rId2"/>
              </a:rPr>
              <a:t>getting_started.html</a:t>
            </a:r>
          </a:p>
          <a:p>
            <a:r>
              <a:rPr lang="en-GB" dirty="0" smtClean="0">
                <a:hlinkClick r:id="rId2"/>
              </a:rPr>
              <a:t>https</a:t>
            </a:r>
            <a:r>
              <a:rPr lang="en-GB" dirty="0">
                <a:hlinkClick r:id="rId2"/>
              </a:rPr>
              <a:t>://www.railstutorial.org/</a:t>
            </a:r>
            <a:r>
              <a:rPr lang="en-GB" dirty="0" smtClean="0">
                <a:hlinkClick r:id="rId2"/>
              </a:rPr>
              <a:t>book</a:t>
            </a:r>
            <a:endParaRPr lang="en-GB" dirty="0" smtClean="0"/>
          </a:p>
          <a:p>
            <a:r>
              <a:rPr lang="en-GB" dirty="0" smtClean="0"/>
              <a:t>Project structure</a:t>
            </a:r>
          </a:p>
          <a:p>
            <a:r>
              <a:rPr lang="en-GB" dirty="0" smtClean="0"/>
              <a:t>Console &amp; Debug</a:t>
            </a:r>
          </a:p>
          <a:p>
            <a:pPr>
              <a:buNone/>
            </a:pP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3325473747"/>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lvl="0"/>
            <a:r>
              <a:rPr lang="en-US" dirty="0" smtClean="0"/>
              <a:t>Chapter 1 &amp; 2 of SE book</a:t>
            </a:r>
          </a:p>
          <a:p>
            <a:pPr lvl="0"/>
            <a:r>
              <a:rPr lang="en-US" dirty="0" smtClean="0"/>
              <a:t>Install Linux (Dual boot / WS / VM) or use a Mac.</a:t>
            </a:r>
          </a:p>
          <a:p>
            <a:pPr lvl="0"/>
            <a:r>
              <a:rPr lang="en-US" dirty="0" smtClean="0"/>
              <a:t>Install RVM &amp; Rails</a:t>
            </a:r>
          </a:p>
          <a:p>
            <a:pPr lvl="0"/>
            <a:r>
              <a:rPr lang="en-US" dirty="0" smtClean="0"/>
              <a:t>Start </a:t>
            </a:r>
            <a:r>
              <a:rPr lang="en-US" dirty="0" err="1" smtClean="0"/>
              <a:t>BookManagement</a:t>
            </a:r>
            <a:r>
              <a:rPr lang="en-US" dirty="0" smtClean="0"/>
              <a:t> Exercise</a:t>
            </a:r>
          </a:p>
          <a:p>
            <a:pPr lvl="1"/>
            <a:r>
              <a:rPr lang="en-US" dirty="0" smtClean="0"/>
              <a:t>Use devise gem for user authentication (create user manually).</a:t>
            </a:r>
          </a:p>
          <a:p>
            <a:pPr lvl="1"/>
            <a:r>
              <a:rPr lang="en-US" dirty="0" smtClean="0"/>
              <a:t>Generate Book model &amp; Scaffolding using console</a:t>
            </a:r>
          </a:p>
          <a:p>
            <a:pPr lvl="1"/>
            <a:r>
              <a:rPr lang="en-US" dirty="0" smtClean="0"/>
              <a:t>Create pages according to requirement.</a:t>
            </a:r>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53299303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0589157"/>
              </p:ext>
            </p:extLst>
          </p:nvPr>
        </p:nvGraphicFramePr>
        <p:xfrm>
          <a:off x="457200" y="1600200"/>
          <a:ext cx="8229600" cy="3162300"/>
        </p:xfrm>
        <a:graphic>
          <a:graphicData uri="http://schemas.openxmlformats.org/drawingml/2006/table">
            <a:tbl>
              <a:tblPr firstRow="1" bandRow="1">
                <a:tableStyleId>{5C22544A-7EE6-4342-B048-85BDC9FD1C3A}</a:tableStyleId>
              </a:tblPr>
              <a:tblGrid>
                <a:gridCol w="2032782"/>
                <a:gridCol w="6196818"/>
              </a:tblGrid>
              <a:tr h="370840">
                <a:tc>
                  <a:txBody>
                    <a:bodyPr/>
                    <a:lstStyle/>
                    <a:p>
                      <a:pPr marL="0" marR="0">
                        <a:spcBef>
                          <a:spcPts val="0"/>
                        </a:spcBef>
                        <a:spcAft>
                          <a:spcPts val="0"/>
                        </a:spcAft>
                      </a:pPr>
                      <a:r>
                        <a:rPr lang="en-US" sz="2000" dirty="0">
                          <a:effectLst/>
                        </a:rPr>
                        <a:t>Topic</a:t>
                      </a:r>
                      <a:endParaRPr lang="en-US" sz="2000" dirty="0">
                        <a:solidFill>
                          <a:srgbClr val="00000A"/>
                        </a:solidFill>
                        <a:effectLst/>
                        <a:latin typeface="Times New Roman" charset="0"/>
                        <a:ea typeface="Times New Roman" charset="0"/>
                      </a:endParaRPr>
                    </a:p>
                  </a:txBody>
                  <a:tcPr marL="34290" marR="34925" marT="34925" marB="34925"/>
                </a:tc>
                <a:tc>
                  <a:txBody>
                    <a:bodyPr/>
                    <a:lstStyle/>
                    <a:p>
                      <a:pPr marL="0" marR="0">
                        <a:spcBef>
                          <a:spcPts val="0"/>
                        </a:spcBef>
                        <a:spcAft>
                          <a:spcPts val="0"/>
                        </a:spcAft>
                      </a:pPr>
                      <a:r>
                        <a:rPr lang="en-US" sz="2000">
                          <a:effectLst/>
                        </a:rPr>
                        <a:t>Reference</a:t>
                      </a:r>
                      <a:endParaRPr lang="en-US" sz="2000">
                        <a:solidFill>
                          <a:srgbClr val="00000A"/>
                        </a:solidFill>
                        <a:effectLst/>
                        <a:latin typeface="Times New Roman" charset="0"/>
                        <a:ea typeface="Times New Roman" charset="0"/>
                      </a:endParaRPr>
                    </a:p>
                  </a:txBody>
                  <a:tcPr marL="34290" marR="34925" marT="34925" marB="34925"/>
                </a:tc>
              </a:tr>
              <a:tr h="370840">
                <a:tc>
                  <a:txBody>
                    <a:bodyPr/>
                    <a:lstStyle/>
                    <a:p>
                      <a:pPr marL="0" marR="0">
                        <a:spcBef>
                          <a:spcPts val="0"/>
                        </a:spcBef>
                        <a:spcAft>
                          <a:spcPts val="0"/>
                        </a:spcAft>
                      </a:pPr>
                      <a:r>
                        <a:rPr lang="en-US" sz="2000" dirty="0">
                          <a:effectLst/>
                        </a:rPr>
                        <a:t>Software Engineering</a:t>
                      </a:r>
                      <a:endParaRPr lang="en-US" sz="2000" dirty="0">
                        <a:solidFill>
                          <a:srgbClr val="00000A"/>
                        </a:solidFill>
                        <a:effectLst/>
                        <a:latin typeface="Times New Roman" charset="0"/>
                        <a:ea typeface="Times New Roman" charset="0"/>
                      </a:endParaRPr>
                    </a:p>
                  </a:txBody>
                  <a:tcPr marL="34290" marR="34925" marT="34925" marB="34925"/>
                </a:tc>
                <a:tc>
                  <a:txBody>
                    <a:bodyPr/>
                    <a:lstStyle/>
                    <a:p>
                      <a:pPr marL="0" marR="0">
                        <a:spcBef>
                          <a:spcPts val="0"/>
                        </a:spcBef>
                        <a:spcAft>
                          <a:spcPts val="0"/>
                        </a:spcAft>
                      </a:pPr>
                      <a:r>
                        <a:rPr lang="en-US" sz="2000" dirty="0">
                          <a:effectLst/>
                        </a:rPr>
                        <a:t>Software Engineering: A Practitioner Approach. Roger S. Pressman, Bruce R. </a:t>
                      </a:r>
                      <a:r>
                        <a:rPr lang="en-US" sz="2000" dirty="0" smtClean="0">
                          <a:effectLst/>
                        </a:rPr>
                        <a:t>Maxim</a:t>
                      </a:r>
                      <a:endParaRPr lang="en-US" sz="2000" dirty="0">
                        <a:effectLst/>
                      </a:endParaRPr>
                    </a:p>
                  </a:txBody>
                  <a:tcPr marL="34290" marR="34925" marT="34925" marB="34925"/>
                </a:tc>
              </a:tr>
              <a:tr h="370840">
                <a:tc>
                  <a:txBody>
                    <a:bodyPr/>
                    <a:lstStyle/>
                    <a:p>
                      <a:pPr marL="0" marR="0">
                        <a:spcBef>
                          <a:spcPts val="0"/>
                        </a:spcBef>
                        <a:spcAft>
                          <a:spcPts val="0"/>
                        </a:spcAft>
                      </a:pPr>
                      <a:r>
                        <a:rPr lang="en-US" sz="2000" dirty="0">
                          <a:effectLst/>
                        </a:rPr>
                        <a:t>UX</a:t>
                      </a:r>
                      <a:endParaRPr lang="en-US" sz="2000" dirty="0">
                        <a:solidFill>
                          <a:srgbClr val="00000A"/>
                        </a:solidFill>
                        <a:effectLst/>
                        <a:latin typeface="Times New Roman" charset="0"/>
                        <a:ea typeface="Times New Roman" charset="0"/>
                      </a:endParaRPr>
                    </a:p>
                  </a:txBody>
                  <a:tcPr marL="34290" marR="34925" marT="34925" marB="34925"/>
                </a:tc>
                <a:tc>
                  <a:txBody>
                    <a:bodyPr/>
                    <a:lstStyle/>
                    <a:p>
                      <a:pPr marL="0" marR="0">
                        <a:spcBef>
                          <a:spcPts val="0"/>
                        </a:spcBef>
                        <a:spcAft>
                          <a:spcPts val="0"/>
                        </a:spcAft>
                      </a:pPr>
                      <a:r>
                        <a:rPr lang="en-US" sz="2000" dirty="0">
                          <a:effectLst/>
                        </a:rPr>
                        <a:t>Don't Make Me Think, Revisited, 3rd Edition, Steve Krug</a:t>
                      </a:r>
                      <a:endParaRPr lang="en-US" sz="2000" dirty="0">
                        <a:solidFill>
                          <a:srgbClr val="00000A"/>
                        </a:solidFill>
                        <a:effectLst/>
                        <a:latin typeface="Times New Roman" charset="0"/>
                        <a:ea typeface="Times New Roman" charset="0"/>
                      </a:endParaRPr>
                    </a:p>
                  </a:txBody>
                  <a:tcPr marL="34290" marR="34925" marT="34925" marB="34925"/>
                </a:tc>
              </a:tr>
              <a:tr h="370840">
                <a:tc>
                  <a:txBody>
                    <a:bodyPr/>
                    <a:lstStyle/>
                    <a:p>
                      <a:pPr marL="0" marR="0">
                        <a:spcBef>
                          <a:spcPts val="0"/>
                        </a:spcBef>
                        <a:spcAft>
                          <a:spcPts val="0"/>
                        </a:spcAft>
                      </a:pPr>
                      <a:r>
                        <a:rPr lang="en-US" sz="2000" dirty="0">
                          <a:effectLst/>
                        </a:rPr>
                        <a:t>Ruby On Rails</a:t>
                      </a:r>
                      <a:endParaRPr lang="en-US" sz="2000" dirty="0">
                        <a:solidFill>
                          <a:srgbClr val="00000A"/>
                        </a:solidFill>
                        <a:effectLst/>
                        <a:latin typeface="Times New Roman" charset="0"/>
                        <a:ea typeface="Times New Roman" charset="0"/>
                      </a:endParaRPr>
                    </a:p>
                  </a:txBody>
                  <a:tcPr marL="34290" marR="34925" marT="34925" marB="34925"/>
                </a:tc>
                <a:tc>
                  <a:txBody>
                    <a:bodyPr/>
                    <a:lstStyle/>
                    <a:p>
                      <a:pPr marL="0" marR="0">
                        <a:spcBef>
                          <a:spcPts val="0"/>
                        </a:spcBef>
                        <a:spcAft>
                          <a:spcPts val="0"/>
                        </a:spcAft>
                      </a:pPr>
                      <a:r>
                        <a:rPr lang="en-US" sz="2000" dirty="0">
                          <a:effectLst/>
                        </a:rPr>
                        <a:t>https://</a:t>
                      </a:r>
                      <a:r>
                        <a:rPr lang="en-US" sz="2000" dirty="0" err="1">
                          <a:effectLst/>
                        </a:rPr>
                        <a:t>www.railstutorial.org</a:t>
                      </a:r>
                      <a:r>
                        <a:rPr lang="en-US" sz="2000" dirty="0">
                          <a:effectLst/>
                        </a:rPr>
                        <a:t>/book</a:t>
                      </a:r>
                      <a:endParaRPr lang="en-US" sz="2000" dirty="0">
                        <a:solidFill>
                          <a:srgbClr val="00000A"/>
                        </a:solidFill>
                        <a:effectLst/>
                        <a:latin typeface="Times New Roman" charset="0"/>
                        <a:ea typeface="Times New Roman" charset="0"/>
                      </a:endParaRPr>
                    </a:p>
                  </a:txBody>
                  <a:tcPr marL="34290" marR="34925" marT="34925" marB="34925"/>
                </a:tc>
              </a:tr>
              <a:tr h="370840">
                <a:tc>
                  <a:txBody>
                    <a:bodyPr/>
                    <a:lstStyle/>
                    <a:p>
                      <a:pPr marL="0" marR="0">
                        <a:spcBef>
                          <a:spcPts val="0"/>
                        </a:spcBef>
                        <a:spcAft>
                          <a:spcPts val="0"/>
                        </a:spcAft>
                      </a:pPr>
                      <a:r>
                        <a:rPr lang="en-US" sz="2000" dirty="0">
                          <a:effectLst/>
                        </a:rPr>
                        <a:t>Scrum</a:t>
                      </a:r>
                      <a:endParaRPr lang="en-US" sz="2000" dirty="0">
                        <a:solidFill>
                          <a:srgbClr val="00000A"/>
                        </a:solidFill>
                        <a:effectLst/>
                        <a:latin typeface="Times New Roman" charset="0"/>
                        <a:ea typeface="Times New Roman" charset="0"/>
                      </a:endParaRPr>
                    </a:p>
                  </a:txBody>
                  <a:tcPr marL="34290" marR="34925" marT="34925" marB="34925"/>
                </a:tc>
                <a:tc>
                  <a:txBody>
                    <a:bodyPr/>
                    <a:lstStyle/>
                    <a:p>
                      <a:pPr marL="0" marR="0">
                        <a:spcBef>
                          <a:spcPts val="0"/>
                        </a:spcBef>
                        <a:spcAft>
                          <a:spcPts val="0"/>
                        </a:spcAft>
                      </a:pPr>
                      <a:r>
                        <a:rPr lang="en-US" sz="2000" dirty="0">
                          <a:effectLst/>
                        </a:rPr>
                        <a:t>Essential Scrum: A Practical Guide to the Most Popular Agile Process </a:t>
                      </a:r>
                      <a:endParaRPr lang="en-US" sz="2000" dirty="0">
                        <a:solidFill>
                          <a:srgbClr val="00000A"/>
                        </a:solidFill>
                        <a:effectLst/>
                        <a:latin typeface="Times New Roman" charset="0"/>
                        <a:ea typeface="Times New Roman" charset="0"/>
                      </a:endParaRPr>
                    </a:p>
                  </a:txBody>
                  <a:tcPr marL="34290" marR="34925" marT="34925" marB="34925"/>
                </a:tc>
              </a:tr>
              <a:tr h="370840">
                <a:tc>
                  <a:txBody>
                    <a:bodyPr/>
                    <a:lstStyle/>
                    <a:p>
                      <a:pPr marL="0" marR="0">
                        <a:spcBef>
                          <a:spcPts val="0"/>
                        </a:spcBef>
                        <a:spcAft>
                          <a:spcPts val="0"/>
                        </a:spcAft>
                      </a:pPr>
                      <a:r>
                        <a:rPr lang="en-US" sz="2000" dirty="0" smtClean="0">
                          <a:solidFill>
                            <a:srgbClr val="00000A"/>
                          </a:solidFill>
                          <a:effectLst/>
                          <a:latin typeface="Times New Roman" charset="0"/>
                          <a:ea typeface="Times New Roman" charset="0"/>
                        </a:rPr>
                        <a:t>Coding</a:t>
                      </a:r>
                      <a:r>
                        <a:rPr lang="en-US" sz="2000" baseline="0" dirty="0" smtClean="0">
                          <a:solidFill>
                            <a:srgbClr val="00000A"/>
                          </a:solidFill>
                          <a:effectLst/>
                          <a:latin typeface="Times New Roman" charset="0"/>
                          <a:ea typeface="Times New Roman" charset="0"/>
                        </a:rPr>
                        <a:t> Practice</a:t>
                      </a:r>
                      <a:endParaRPr lang="en-US" sz="2000" dirty="0">
                        <a:solidFill>
                          <a:srgbClr val="00000A"/>
                        </a:solidFill>
                        <a:effectLst/>
                        <a:latin typeface="Times New Roman" charset="0"/>
                        <a:ea typeface="Times New Roman" charset="0"/>
                      </a:endParaRPr>
                    </a:p>
                  </a:txBody>
                  <a:tcPr marL="34290" marR="34925" marT="34925" marB="3492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effectLst/>
                        </a:rPr>
                        <a:t>Clean Code: A Handbook of Agile Software Craftsmanship: Robert C. Martin</a:t>
                      </a:r>
                      <a:endParaRPr lang="en-US" sz="2000" dirty="0" smtClean="0">
                        <a:solidFill>
                          <a:srgbClr val="00000A"/>
                        </a:solidFill>
                        <a:effectLst/>
                        <a:latin typeface="Times New Roman" charset="0"/>
                        <a:ea typeface="Times New Roman" charset="0"/>
                      </a:endParaRPr>
                    </a:p>
                  </a:txBody>
                  <a:tcPr marL="34290" marR="34925" marT="34925" marB="34925"/>
                </a:tc>
              </a:tr>
            </a:tbl>
          </a:graphicData>
        </a:graphic>
      </p:graphicFrame>
    </p:spTree>
    <p:extLst>
      <p:ext uri="{BB962C8B-B14F-4D97-AF65-F5344CB8AC3E}">
        <p14:creationId xmlns:p14="http://schemas.microsoft.com/office/powerpoint/2010/main" val="39484530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a:xfrm>
            <a:off x="457200" y="1417775"/>
            <a:ext cx="8229600" cy="4525963"/>
          </a:xfrm>
        </p:spPr>
        <p:txBody>
          <a:bodyPr/>
          <a:lstStyle/>
          <a:p>
            <a:pPr lvl="0"/>
            <a:r>
              <a:rPr lang="en-US" dirty="0" smtClean="0"/>
              <a:t>Prerequisites:  Basic </a:t>
            </a:r>
            <a:r>
              <a:rPr lang="en-US" dirty="0"/>
              <a:t>Web </a:t>
            </a:r>
            <a:r>
              <a:rPr lang="en-US" dirty="0" smtClean="0"/>
              <a:t>development.</a:t>
            </a:r>
          </a:p>
          <a:p>
            <a:pPr lvl="0"/>
            <a:r>
              <a:rPr lang="en-US" dirty="0" smtClean="0"/>
              <a:t>Survey: /teaching/</a:t>
            </a:r>
          </a:p>
          <a:p>
            <a:pPr lvl="1"/>
            <a:r>
              <a:rPr lang="en-US" dirty="0" smtClean="0"/>
              <a:t>Current background: knowledge &amp; skills.</a:t>
            </a:r>
          </a:p>
          <a:p>
            <a:pPr lvl="1"/>
            <a:r>
              <a:rPr lang="en-US" dirty="0" smtClean="0"/>
              <a:t>Communication channels</a:t>
            </a:r>
          </a:p>
          <a:p>
            <a:pPr lvl="1"/>
            <a:r>
              <a:rPr lang="en-US" dirty="0" smtClean="0"/>
              <a:t>Notifications</a:t>
            </a:r>
          </a:p>
          <a:p>
            <a:pPr lvl="0"/>
            <a:r>
              <a:rPr lang="en-US" dirty="0" smtClean="0"/>
              <a:t>Quick questions:</a:t>
            </a:r>
          </a:p>
          <a:p>
            <a:pPr lvl="1"/>
            <a:r>
              <a:rPr lang="en-US" dirty="0" smtClean="0"/>
              <a:t>Software Engineering</a:t>
            </a:r>
          </a:p>
          <a:p>
            <a:pPr lvl="1"/>
            <a:r>
              <a:rPr lang="en-US" dirty="0" smtClean="0"/>
              <a:t>Agile &amp; Scrum</a:t>
            </a:r>
          </a:p>
          <a:p>
            <a:pPr lvl="1"/>
            <a:r>
              <a:rPr lang="en-US" dirty="0" smtClean="0"/>
              <a:t>Web, HTTP, HTML, Ruby On </a:t>
            </a:r>
            <a:r>
              <a:rPr lang="en-US" dirty="0" smtClean="0"/>
              <a:t>Rails,</a:t>
            </a:r>
            <a:endParaRPr lang="en-US" dirty="0"/>
          </a:p>
          <a:p>
            <a:pPr lvl="1"/>
            <a:r>
              <a:rPr lang="en-US" smtClean="0"/>
              <a:t>User Experience</a:t>
            </a:r>
          </a:p>
          <a:p>
            <a:pPr lvl="1"/>
            <a:r>
              <a:rPr lang="en-US" dirty="0" smtClean="0"/>
              <a:t>Clean </a:t>
            </a:r>
            <a:r>
              <a:rPr lang="en-US" dirty="0" smtClean="0"/>
              <a:t>Code</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3508597562"/>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pPr lvl="0"/>
            <a:r>
              <a:rPr lang="en-US" dirty="0" smtClean="0"/>
              <a:t>Software Engineering overview</a:t>
            </a:r>
          </a:p>
          <a:p>
            <a:pPr lvl="0"/>
            <a:r>
              <a:rPr lang="en-US" dirty="0" smtClean="0"/>
              <a:t>Ruby On Rails introduction</a:t>
            </a:r>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dirty="0" smtClean="0"/>
              <a:t>Lecture 1: Course Introduction</a:t>
            </a:r>
            <a:endParaRPr lang="en-US" dirty="0"/>
          </a:p>
        </p:txBody>
      </p:sp>
      <p:sp>
        <p:nvSpPr>
          <p:cNvPr id="6" name="Date Placeholder 5"/>
          <p:cNvSpPr>
            <a:spLocks noGrp="1"/>
          </p:cNvSpPr>
          <p:nvPr>
            <p:ph type="dt" sz="half" idx="11"/>
          </p:nvPr>
        </p:nvSpPr>
        <p:spPr/>
        <p:txBody>
          <a:bodyPr/>
          <a:lstStyle/>
          <a:p>
            <a:r>
              <a:rPr lang="mr-IN" dirty="0" smtClean="0"/>
              <a:t>23/08/2017</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dirty="0" smtClean="0"/>
              <a:t>Lecture 1: Course Introduction</a:t>
            </a:r>
            <a:endParaRPr lang="en-US" dirty="0"/>
          </a:p>
        </p:txBody>
      </p:sp>
      <p:sp>
        <p:nvSpPr>
          <p:cNvPr id="6" name="Date Placeholder 5"/>
          <p:cNvSpPr>
            <a:spLocks noGrp="1"/>
          </p:cNvSpPr>
          <p:nvPr>
            <p:ph type="dt" sz="half" idx="11"/>
          </p:nvPr>
        </p:nvSpPr>
        <p:spPr/>
        <p:txBody>
          <a:bodyPr/>
          <a:lstStyle/>
          <a:p>
            <a:r>
              <a:rPr lang="mr-IN" dirty="0" smtClean="0"/>
              <a:t>23/08/2017</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2100</TotalTime>
  <Words>2434</Words>
  <Application>Microsoft Macintosh PowerPoint</Application>
  <PresentationFormat>On-screen Show (4:3)</PresentationFormat>
  <Paragraphs>305</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ＭＳ Ｐゴシック</vt:lpstr>
      <vt:lpstr>Times New Roman</vt:lpstr>
      <vt:lpstr>Wingdings</vt:lpstr>
      <vt:lpstr>Arial</vt:lpstr>
      <vt:lpstr>SE10 slides</vt:lpstr>
      <vt:lpstr>Software Engineering and Human Computer Interaction</vt:lpstr>
      <vt:lpstr>Course’s Content</vt:lpstr>
      <vt:lpstr>Evaluation</vt:lpstr>
      <vt:lpstr>References</vt:lpstr>
      <vt:lpstr>Before we start</vt:lpstr>
      <vt:lpstr>Today’s topics</vt:lpstr>
      <vt:lpstr>Software engineering</vt:lpstr>
      <vt:lpstr>Software costs</vt:lpstr>
      <vt:lpstr>Software project failure</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Key points</vt:lpstr>
      <vt:lpstr>Key points</vt:lpstr>
      <vt:lpstr>Ruby On Rails Introduction</vt:lpstr>
      <vt:lpstr>Rails overview</vt:lpstr>
      <vt:lpstr>Rails getting started &amp; tutorial</vt:lpstr>
      <vt:lpstr>Homework</vt:lpstr>
    </vt:vector>
  </TitlesOfParts>
  <Company>St Andrews University</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68</cp:revision>
  <dcterms:created xsi:type="dcterms:W3CDTF">2009-12-29T10:39:27Z</dcterms:created>
  <dcterms:modified xsi:type="dcterms:W3CDTF">2017-08-23T00:17:03Z</dcterms:modified>
</cp:coreProperties>
</file>