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6"/>
  </p:notesMasterIdLst>
  <p:handoutMasterIdLst>
    <p:handoutMasterId r:id="rId7"/>
  </p:handoutMasterIdLst>
  <p:sldIdLst>
    <p:sldId id="256" r:id="rId2"/>
    <p:sldId id="343" r:id="rId3"/>
    <p:sldId id="344" r:id="rId4"/>
    <p:sldId id="345" r:id="rId5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31"/>
    <p:restoredTop sz="88498"/>
  </p:normalViewPr>
  <p:slideViewPr>
    <p:cSldViewPr snapToGrid="0" snapToObjects="1">
      <p:cViewPr varScale="1">
        <p:scale>
          <a:sx n="97" d="100"/>
          <a:sy n="97" d="100"/>
        </p:scale>
        <p:origin x="196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10/8/20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10/8/20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29/09/2020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23/08/2017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5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23/08/2017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5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5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5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5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23/08/2017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epresentational_state_transfer#Architectural_constraints" TargetMode="External"/><Relationship Id="rId7" Type="http://schemas.openxmlformats.org/officeDocument/2006/relationships/hyperlink" Target="https://en.wikipedia.org/wiki/HTTP_method" TargetMode="External"/><Relationship Id="rId2" Type="http://schemas.openxmlformats.org/officeDocument/2006/relationships/hyperlink" Target="https://en.wikipedia.org/wiki/Application_programming_interfac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Uniform_Resource_Identifier" TargetMode="External"/><Relationship Id="rId5" Type="http://schemas.openxmlformats.org/officeDocument/2006/relationships/hyperlink" Target="https://en.wikipedia.org/wiki/Representational_state_transfer#cite_note-Richardson_2013-15" TargetMode="External"/><Relationship Id="rId4" Type="http://schemas.openxmlformats.org/officeDocument/2006/relationships/hyperlink" Target="https://en.wikipedia.org/wiki/Representational_state_transfer#cite_note-14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oplight.io/blog/crud-api-design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.com/oauthplayground/" TargetMode="External"/><Relationship Id="rId2" Type="http://schemas.openxmlformats.org/officeDocument/2006/relationships/hyperlink" Target="https://developers.google.com/drive/api/v3/referenc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Advanced Web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avd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topics: REST </a:t>
            </a:r>
            <a:r>
              <a:rPr lang="en-US" dirty="0" err="1"/>
              <a:t>Api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service </a:t>
            </a:r>
            <a:r>
              <a:rPr lang="en-US" dirty="0">
                <a:hlinkClick r:id="rId2" tooltip="Application programming interface"/>
              </a:rPr>
              <a:t>APIs</a:t>
            </a:r>
            <a:r>
              <a:rPr lang="en-US" dirty="0"/>
              <a:t> that adhere to the </a:t>
            </a:r>
            <a:r>
              <a:rPr lang="en-US" dirty="0">
                <a:hlinkClick r:id="rId3"/>
              </a:rPr>
              <a:t>REST architectural constraints</a:t>
            </a:r>
            <a:r>
              <a:rPr lang="en-US" dirty="0"/>
              <a:t> are called RESTful APIs.</a:t>
            </a:r>
            <a:r>
              <a:rPr lang="en-US" baseline="30000" dirty="0">
                <a:hlinkClick r:id="rId4"/>
              </a:rPr>
              <a:t>[14]</a:t>
            </a:r>
            <a:r>
              <a:rPr lang="en-US" dirty="0"/>
              <a:t> HTTP-based RESTful APIs are defined with the following aspects:</a:t>
            </a:r>
            <a:r>
              <a:rPr lang="en-US" baseline="30000" dirty="0">
                <a:hlinkClick r:id="rId5"/>
              </a:rPr>
              <a:t>[15]</a:t>
            </a:r>
            <a:endParaRPr lang="en-US" dirty="0"/>
          </a:p>
          <a:p>
            <a:r>
              <a:rPr lang="en-US" dirty="0"/>
              <a:t>a base </a:t>
            </a:r>
            <a:r>
              <a:rPr lang="en-US" dirty="0">
                <a:hlinkClick r:id="rId6" tooltip="Uniform Resource Identifier"/>
              </a:rPr>
              <a:t>URI</a:t>
            </a:r>
            <a:r>
              <a:rPr lang="en-US" dirty="0"/>
              <a:t>, such as http://</a:t>
            </a:r>
            <a:r>
              <a:rPr lang="en-US" dirty="0" err="1"/>
              <a:t>api.example.com</a:t>
            </a:r>
            <a:r>
              <a:rPr lang="en-US" dirty="0"/>
              <a:t>/collection/;</a:t>
            </a:r>
          </a:p>
          <a:p>
            <a:r>
              <a:rPr lang="en-US" dirty="0"/>
              <a:t>standard </a:t>
            </a:r>
            <a:r>
              <a:rPr lang="en-US" dirty="0">
                <a:hlinkClick r:id="rId7" tooltip="HTTP method"/>
              </a:rPr>
              <a:t>HTTP methods</a:t>
            </a:r>
            <a:r>
              <a:rPr lang="en-US" dirty="0"/>
              <a:t> (e.g., GET, POST, PUT, PATCH and DELETE);</a:t>
            </a:r>
          </a:p>
          <a:p>
            <a:pPr lvl="0"/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/>
              <a:t>Lecture 5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29/09/2020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698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9D337-BCF3-3846-8987-F907409D7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CRUD – HTTP Methods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9A3CF-4BF2-914F-A493-3B92B97BCD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29/09/2020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D5198-F94D-F344-8CD9-BFE92155E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958B39CF-AF8C-204C-924B-5791DB85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5888865"/>
            <a:ext cx="8229600" cy="46748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https://stoplight.io/blog/crud-api-design/</a:t>
            </a:r>
            <a:endParaRPr lang="en-US" dirty="0"/>
          </a:p>
          <a:p>
            <a:endParaRPr lang="en-V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4F8BB0-149F-8543-A597-F5DB5A72F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47850"/>
            <a:ext cx="8229600" cy="441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868352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F278C-4FAA-1C4E-B577-B3B657C6F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VN" dirty="0"/>
              <a:t>Hands-on: Google Drive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FB374-708B-254B-9856-6E628041D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VN" dirty="0"/>
              <a:t>Read documentation about Google Drive Api:</a:t>
            </a:r>
            <a:br>
              <a:rPr lang="en-VN" dirty="0"/>
            </a:br>
            <a:r>
              <a:rPr lang="en-US" dirty="0">
                <a:hlinkClick r:id="rId2"/>
              </a:rPr>
              <a:t>https://developers.google.com/drive/api/v3/reference</a:t>
            </a:r>
            <a:endParaRPr lang="en-US" dirty="0"/>
          </a:p>
          <a:p>
            <a:r>
              <a:rPr lang="en-US" dirty="0"/>
              <a:t>Then use Google </a:t>
            </a:r>
            <a:r>
              <a:rPr lang="en-US" dirty="0" err="1"/>
              <a:t>Oauth</a:t>
            </a:r>
            <a:r>
              <a:rPr lang="en-US" dirty="0"/>
              <a:t> Playground to obtain token:</a:t>
            </a:r>
            <a:br>
              <a:rPr lang="en-US" dirty="0"/>
            </a:br>
            <a:r>
              <a:rPr lang="en-US" dirty="0">
                <a:hlinkClick r:id="rId3"/>
              </a:rPr>
              <a:t>https://developers.google.com/oauthplayground/</a:t>
            </a:r>
            <a:endParaRPr lang="en-US" dirty="0"/>
          </a:p>
          <a:p>
            <a:r>
              <a:rPr lang="en-US" dirty="0"/>
              <a:t>Then use a HTTP client tool such as </a:t>
            </a:r>
            <a:r>
              <a:rPr lang="en-US" dirty="0" err="1"/>
              <a:t>PostMan</a:t>
            </a:r>
            <a:r>
              <a:rPr lang="en-US" dirty="0"/>
              <a:t> or Insomnia to perform CRUD on Google Drive</a:t>
            </a:r>
          </a:p>
          <a:p>
            <a:pPr lvl="1"/>
            <a:r>
              <a:rPr lang="en-US" dirty="0"/>
              <a:t>Get list of file, Create a file, update its name, update its content, delete.</a:t>
            </a:r>
            <a:endParaRPr lang="en-V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192BD-63CD-5647-AF9F-C839D0301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CC544B-4BC0-0E47-8E64-D51D122FD5F1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dirty="0"/>
              <a:t>29/09/2020</a:t>
            </a:r>
          </a:p>
        </p:txBody>
      </p:sp>
    </p:spTree>
    <p:extLst>
      <p:ext uri="{BB962C8B-B14F-4D97-AF65-F5344CB8AC3E}">
        <p14:creationId xmlns:p14="http://schemas.microsoft.com/office/powerpoint/2010/main" val="2771319383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3223</TotalTime>
  <Words>193</Words>
  <Application>Microsoft Macintosh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SE10 slides</vt:lpstr>
      <vt:lpstr>Advanced Web Design</vt:lpstr>
      <vt:lpstr>Today’s topics: REST Api</vt:lpstr>
      <vt:lpstr>CRUD – HTTP Methods</vt:lpstr>
      <vt:lpstr>Hands-on: Google Drive Api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z1092</cp:lastModifiedBy>
  <cp:revision>213</cp:revision>
  <dcterms:created xsi:type="dcterms:W3CDTF">2009-12-29T10:39:27Z</dcterms:created>
  <dcterms:modified xsi:type="dcterms:W3CDTF">2020-10-08T15:16:55Z</dcterms:modified>
</cp:coreProperties>
</file>