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30"/>
  </p:notesMasterIdLst>
  <p:sldIdLst>
    <p:sldId id="256" r:id="rId2"/>
    <p:sldId id="257" r:id="rId3"/>
    <p:sldId id="258" r:id="rId4"/>
    <p:sldId id="262" r:id="rId5"/>
    <p:sldId id="259" r:id="rId6"/>
    <p:sldId id="260" r:id="rId7"/>
    <p:sldId id="263" r:id="rId8"/>
    <p:sldId id="264" r:id="rId9"/>
    <p:sldId id="279" r:id="rId10"/>
    <p:sldId id="266" r:id="rId11"/>
    <p:sldId id="267" r:id="rId12"/>
    <p:sldId id="278" r:id="rId13"/>
    <p:sldId id="272" r:id="rId14"/>
    <p:sldId id="270" r:id="rId15"/>
    <p:sldId id="271" r:id="rId16"/>
    <p:sldId id="273" r:id="rId17"/>
    <p:sldId id="280" r:id="rId18"/>
    <p:sldId id="282" r:id="rId19"/>
    <p:sldId id="281" r:id="rId20"/>
    <p:sldId id="274" r:id="rId21"/>
    <p:sldId id="277" r:id="rId22"/>
    <p:sldId id="286" r:id="rId23"/>
    <p:sldId id="284" r:id="rId24"/>
    <p:sldId id="287" r:id="rId25"/>
    <p:sldId id="285" r:id="rId26"/>
    <p:sldId id="288" r:id="rId27"/>
    <p:sldId id="289"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B77E"/>
    <a:srgbClr val="EED09E"/>
    <a:srgbClr val="BD582C"/>
    <a:srgbClr val="333130"/>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ha\Desktop\New%20folder\columns_description.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No of Columns and Rows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columns_description!$B$165</c:f>
              <c:strCache>
                <c:ptCount val="1"/>
                <c:pt idx="0">
                  <c:v>application_data.csv</c:v>
                </c:pt>
              </c:strCache>
            </c:strRef>
          </c:tx>
          <c:spPr>
            <a:solidFill>
              <a:srgbClr val="5B9BD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columns_description!$C$164:$D$164</c:f>
              <c:strCache>
                <c:ptCount val="2"/>
                <c:pt idx="0">
                  <c:v>Columns</c:v>
                </c:pt>
                <c:pt idx="1">
                  <c:v>Rows</c:v>
                </c:pt>
              </c:strCache>
            </c:strRef>
          </c:cat>
          <c:val>
            <c:numRef>
              <c:f>columns_description!$C$165:$D$165</c:f>
              <c:numCache>
                <c:formatCode>#,##0</c:formatCode>
                <c:ptCount val="2"/>
                <c:pt idx="0" formatCode="General">
                  <c:v>122</c:v>
                </c:pt>
                <c:pt idx="1">
                  <c:v>307511</c:v>
                </c:pt>
              </c:numCache>
            </c:numRef>
          </c:val>
          <c:extLst>
            <c:ext xmlns:c16="http://schemas.microsoft.com/office/drawing/2014/chart" uri="{C3380CC4-5D6E-409C-BE32-E72D297353CC}">
              <c16:uniqueId val="{00000000-0DD4-4AF0-8C7F-B3CC69B55E59}"/>
            </c:ext>
          </c:extLst>
        </c:ser>
        <c:ser>
          <c:idx val="1"/>
          <c:order val="1"/>
          <c:tx>
            <c:strRef>
              <c:f>columns_description!$B$166</c:f>
              <c:strCache>
                <c:ptCount val="1"/>
                <c:pt idx="0">
                  <c:v>previous_application.csv</c:v>
                </c:pt>
              </c:strCache>
            </c:strRef>
          </c:tx>
          <c:spPr>
            <a:solidFill>
              <a:srgbClr val="ED7D3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columns_description!$C$164:$D$164</c:f>
              <c:strCache>
                <c:ptCount val="2"/>
                <c:pt idx="0">
                  <c:v>Columns</c:v>
                </c:pt>
                <c:pt idx="1">
                  <c:v>Rows</c:v>
                </c:pt>
              </c:strCache>
            </c:strRef>
          </c:cat>
          <c:val>
            <c:numRef>
              <c:f>columns_description!$C$166:$D$166</c:f>
              <c:numCache>
                <c:formatCode>#,##0</c:formatCode>
                <c:ptCount val="2"/>
                <c:pt idx="0" formatCode="General">
                  <c:v>37</c:v>
                </c:pt>
                <c:pt idx="1">
                  <c:v>1670214</c:v>
                </c:pt>
              </c:numCache>
            </c:numRef>
          </c:val>
          <c:extLst>
            <c:ext xmlns:c16="http://schemas.microsoft.com/office/drawing/2014/chart" uri="{C3380CC4-5D6E-409C-BE32-E72D297353CC}">
              <c16:uniqueId val="{00000001-0DD4-4AF0-8C7F-B3CC69B55E59}"/>
            </c:ext>
          </c:extLst>
        </c:ser>
        <c:dLbls>
          <c:dLblPos val="outEnd"/>
          <c:showLegendKey val="0"/>
          <c:showVal val="1"/>
          <c:showCatName val="0"/>
          <c:showSerName val="0"/>
          <c:showPercent val="0"/>
          <c:showBubbleSize val="0"/>
        </c:dLbls>
        <c:gapWidth val="219"/>
        <c:overlap val="-27"/>
        <c:axId val="1807990784"/>
        <c:axId val="1807987872"/>
      </c:barChart>
      <c:catAx>
        <c:axId val="180799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987872"/>
        <c:crosses val="autoZero"/>
        <c:auto val="1"/>
        <c:lblAlgn val="ctr"/>
        <c:lblOffset val="100"/>
        <c:noMultiLvlLbl val="0"/>
      </c:catAx>
      <c:valAx>
        <c:axId val="180798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990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0BCE-D3A6-41AF-B5F3-A2A01894BAFE}" type="datetimeFigureOut">
              <a:rPr lang="en-IN" smtClean="0"/>
              <a:t>18-03-2023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E9797-90F1-4C60-AC97-618FCEB6AD1C}" type="slidenum">
              <a:rPr lang="en-IN" smtClean="0"/>
              <a:t>‹#›</a:t>
            </a:fld>
            <a:endParaRPr lang="en-IN"/>
          </a:p>
        </p:txBody>
      </p:sp>
    </p:spTree>
    <p:extLst>
      <p:ext uri="{BB962C8B-B14F-4D97-AF65-F5344CB8AC3E}">
        <p14:creationId xmlns:p14="http://schemas.microsoft.com/office/powerpoint/2010/main" val="54170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6E9797-90F1-4C60-AC97-618FCEB6AD1C}" type="slidenum">
              <a:rPr lang="en-IN" smtClean="0"/>
              <a:t>5</a:t>
            </a:fld>
            <a:endParaRPr lang="en-IN"/>
          </a:p>
        </p:txBody>
      </p:sp>
    </p:spTree>
    <p:extLst>
      <p:ext uri="{BB962C8B-B14F-4D97-AF65-F5344CB8AC3E}">
        <p14:creationId xmlns:p14="http://schemas.microsoft.com/office/powerpoint/2010/main" val="4036848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6E9797-90F1-4C60-AC97-618FCEB6AD1C}" type="slidenum">
              <a:rPr lang="en-IN" smtClean="0"/>
              <a:t>16</a:t>
            </a:fld>
            <a:endParaRPr lang="en-IN"/>
          </a:p>
        </p:txBody>
      </p:sp>
    </p:spTree>
    <p:extLst>
      <p:ext uri="{BB962C8B-B14F-4D97-AF65-F5344CB8AC3E}">
        <p14:creationId xmlns:p14="http://schemas.microsoft.com/office/powerpoint/2010/main" val="569739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D56DC83-1C37-43AA-93D0-D4B0DBBC1E1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956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BADF9-06CA-4D5C-AED7-D34DFF357F45}"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6DC83-1C37-43AA-93D0-D4B0DBBC1E15}" type="slidenum">
              <a:rPr lang="en-IN" smtClean="0"/>
              <a:t>‹#›</a:t>
            </a:fld>
            <a:endParaRPr lang="en-IN"/>
          </a:p>
        </p:txBody>
      </p:sp>
    </p:spTree>
    <p:extLst>
      <p:ext uri="{BB962C8B-B14F-4D97-AF65-F5344CB8AC3E}">
        <p14:creationId xmlns:p14="http://schemas.microsoft.com/office/powerpoint/2010/main" val="175205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385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70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spTree>
    <p:extLst>
      <p:ext uri="{BB962C8B-B14F-4D97-AF65-F5344CB8AC3E}">
        <p14:creationId xmlns:p14="http://schemas.microsoft.com/office/powerpoint/2010/main" val="3698948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472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136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248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57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spTree>
    <p:extLst>
      <p:ext uri="{BB962C8B-B14F-4D97-AF65-F5344CB8AC3E}">
        <p14:creationId xmlns:p14="http://schemas.microsoft.com/office/powerpoint/2010/main" val="1645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BADF9-06CA-4D5C-AED7-D34DFF357F45}"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6DC83-1C37-43AA-93D0-D4B0DBBC1E1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55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BADF9-06CA-4D5C-AED7-D34DFF357F45}"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6DC83-1C37-43AA-93D0-D4B0DBBC1E15}" type="slidenum">
              <a:rPr lang="en-IN" smtClean="0"/>
              <a:t>‹#›</a:t>
            </a:fld>
            <a:endParaRPr lang="en-IN"/>
          </a:p>
        </p:txBody>
      </p:sp>
    </p:spTree>
    <p:extLst>
      <p:ext uri="{BB962C8B-B14F-4D97-AF65-F5344CB8AC3E}">
        <p14:creationId xmlns:p14="http://schemas.microsoft.com/office/powerpoint/2010/main" val="43602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BADF9-06CA-4D5C-AED7-D34DFF357F45}"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56DC83-1C37-43AA-93D0-D4B0DBBC1E1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46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BADF9-06CA-4D5C-AED7-D34DFF357F45}"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56DC83-1C37-43AA-93D0-D4B0DBBC1E1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41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BADF9-06CA-4D5C-AED7-D34DFF357F45}"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56DC83-1C37-43AA-93D0-D4B0DBBC1E15}" type="slidenum">
              <a:rPr lang="en-IN" smtClean="0"/>
              <a:t>‹#›</a:t>
            </a:fld>
            <a:endParaRPr lang="en-IN"/>
          </a:p>
        </p:txBody>
      </p:sp>
    </p:spTree>
    <p:extLst>
      <p:ext uri="{BB962C8B-B14F-4D97-AF65-F5344CB8AC3E}">
        <p14:creationId xmlns:p14="http://schemas.microsoft.com/office/powerpoint/2010/main" val="109266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BADF9-06CA-4D5C-AED7-D34DFF357F45}"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6DC83-1C37-43AA-93D0-D4B0DBBC1E1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10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BADF9-06CA-4D5C-AED7-D34DFF357F45}"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6DC83-1C37-43AA-93D0-D4B0DBBC1E15}" type="slidenum">
              <a:rPr lang="en-IN" smtClean="0"/>
              <a:t>‹#›</a:t>
            </a:fld>
            <a:endParaRPr lang="en-IN"/>
          </a:p>
        </p:txBody>
      </p:sp>
    </p:spTree>
    <p:extLst>
      <p:ext uri="{BB962C8B-B14F-4D97-AF65-F5344CB8AC3E}">
        <p14:creationId xmlns:p14="http://schemas.microsoft.com/office/powerpoint/2010/main" val="203285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DBADF9-06CA-4D5C-AED7-D34DFF357F45}" type="datetimeFigureOut">
              <a:rPr lang="en-IN" smtClean="0"/>
              <a:t>18-03-2023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56DC83-1C37-43AA-93D0-D4B0DBBC1E15}" type="slidenum">
              <a:rPr lang="en-IN" smtClean="0"/>
              <a:t>‹#›</a:t>
            </a:fld>
            <a:endParaRPr lang="en-IN"/>
          </a:p>
        </p:txBody>
      </p:sp>
    </p:spTree>
    <p:extLst>
      <p:ext uri="{BB962C8B-B14F-4D97-AF65-F5344CB8AC3E}">
        <p14:creationId xmlns:p14="http://schemas.microsoft.com/office/powerpoint/2010/main" val="136358809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drive/folders/1oiq1bqw3dAh5aXwV3DYA1Faao1Rj5T72?usp=share_link"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folders/1oiq1bqw3dAh5aXwV3DYA1Faao1Rj5T72?usp=share_lin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301C-8B51-0A7D-1D1D-5423DF996430}"/>
              </a:ext>
            </a:extLst>
          </p:cNvPr>
          <p:cNvSpPr>
            <a:spLocks noGrp="1"/>
          </p:cNvSpPr>
          <p:nvPr>
            <p:ph type="ctrTitle"/>
          </p:nvPr>
        </p:nvSpPr>
        <p:spPr/>
        <p:txBody>
          <a:bodyPr/>
          <a:lstStyle/>
          <a:p>
            <a:r>
              <a:rPr lang="en-IN" sz="4000" b="1" dirty="0"/>
              <a:t>BANK LOAN CASE STUDY</a:t>
            </a:r>
            <a:endParaRPr lang="en-IN" sz="4000" dirty="0"/>
          </a:p>
        </p:txBody>
      </p:sp>
      <p:sp>
        <p:nvSpPr>
          <p:cNvPr id="3" name="Subtitle 2">
            <a:extLst>
              <a:ext uri="{FF2B5EF4-FFF2-40B4-BE49-F238E27FC236}">
                <a16:creationId xmlns:a16="http://schemas.microsoft.com/office/drawing/2014/main" id="{1436A94F-19A7-DEF5-9856-E4887113F189}"/>
              </a:ext>
            </a:extLst>
          </p:cNvPr>
          <p:cNvSpPr>
            <a:spLocks noGrp="1"/>
          </p:cNvSpPr>
          <p:nvPr>
            <p:ph type="subTitle" idx="1"/>
          </p:nvPr>
        </p:nvSpPr>
        <p:spPr/>
        <p:txBody>
          <a:bodyPr/>
          <a:lstStyle/>
          <a:p>
            <a:r>
              <a:rPr lang="en-IN" dirty="0"/>
              <a:t>Trainity Final Project II</a:t>
            </a:r>
            <a:endParaRPr lang="en-IN" b="1" dirty="0"/>
          </a:p>
        </p:txBody>
      </p:sp>
      <p:sp>
        <p:nvSpPr>
          <p:cNvPr id="4" name="TextBox 3">
            <a:extLst>
              <a:ext uri="{FF2B5EF4-FFF2-40B4-BE49-F238E27FC236}">
                <a16:creationId xmlns:a16="http://schemas.microsoft.com/office/drawing/2014/main" id="{A6C3699C-7D5E-3CD4-6FDB-C7453E57C0CC}"/>
              </a:ext>
            </a:extLst>
          </p:cNvPr>
          <p:cNvSpPr txBox="1"/>
          <p:nvPr/>
        </p:nvSpPr>
        <p:spPr>
          <a:xfrm>
            <a:off x="9405256" y="5732533"/>
            <a:ext cx="2427515" cy="646331"/>
          </a:xfrm>
          <a:prstGeom prst="rect">
            <a:avLst/>
          </a:prstGeom>
          <a:noFill/>
        </p:spPr>
        <p:txBody>
          <a:bodyPr wrap="square" rtlCol="0">
            <a:spAutoFit/>
          </a:bodyPr>
          <a:lstStyle/>
          <a:p>
            <a:r>
              <a:rPr lang="en-IN" dirty="0"/>
              <a:t>By </a:t>
            </a:r>
          </a:p>
          <a:p>
            <a:r>
              <a:rPr lang="en-IN" dirty="0"/>
              <a:t>Ahamed Thanseek S</a:t>
            </a:r>
          </a:p>
        </p:txBody>
      </p:sp>
    </p:spTree>
    <p:extLst>
      <p:ext uri="{BB962C8B-B14F-4D97-AF65-F5344CB8AC3E}">
        <p14:creationId xmlns:p14="http://schemas.microsoft.com/office/powerpoint/2010/main" val="35329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7DD5-E1CA-EA9B-1951-2AA42A2436F2}"/>
              </a:ext>
            </a:extLst>
          </p:cNvPr>
          <p:cNvSpPr>
            <a:spLocks noGrp="1"/>
          </p:cNvSpPr>
          <p:nvPr>
            <p:ph type="title"/>
          </p:nvPr>
        </p:nvSpPr>
        <p:spPr/>
        <p:txBody>
          <a:bodyPr/>
          <a:lstStyle/>
          <a:p>
            <a:r>
              <a:rPr lang="en-IN" dirty="0"/>
              <a:t>Data Imbalance</a:t>
            </a:r>
          </a:p>
        </p:txBody>
      </p:sp>
      <p:sp>
        <p:nvSpPr>
          <p:cNvPr id="3" name="Content Placeholder 2">
            <a:extLst>
              <a:ext uri="{FF2B5EF4-FFF2-40B4-BE49-F238E27FC236}">
                <a16:creationId xmlns:a16="http://schemas.microsoft.com/office/drawing/2014/main" id="{BFE9E0E4-6C00-D386-9153-7217581C5C55}"/>
              </a:ext>
            </a:extLst>
          </p:cNvPr>
          <p:cNvSpPr>
            <a:spLocks noGrp="1"/>
          </p:cNvSpPr>
          <p:nvPr>
            <p:ph idx="1"/>
          </p:nvPr>
        </p:nvSpPr>
        <p:spPr/>
        <p:txBody>
          <a:bodyPr>
            <a:normAutofit/>
          </a:bodyPr>
          <a:lstStyle/>
          <a:p>
            <a:r>
              <a:rPr lang="en-IN" sz="1800" dirty="0"/>
              <a:t>Imbalanced dataset is the one in which one or more labels make up majority of the dataset.</a:t>
            </a:r>
          </a:p>
          <a:p>
            <a:r>
              <a:rPr lang="en-IN" sz="1800" dirty="0"/>
              <a:t>In </a:t>
            </a:r>
            <a:r>
              <a:rPr lang="en-IN" sz="1800" b="1" dirty="0" err="1"/>
              <a:t>previous_application</a:t>
            </a:r>
            <a:r>
              <a:rPr lang="en-IN" sz="1800" dirty="0"/>
              <a:t>, we are considering the </a:t>
            </a:r>
            <a:r>
              <a:rPr lang="en-IN" sz="1800" b="1" i="1" dirty="0"/>
              <a:t>NAME_CONTRACT_STATUS </a:t>
            </a:r>
            <a:r>
              <a:rPr lang="en-IN" sz="1800" dirty="0"/>
              <a:t>i.e. the status of previous application since it will give an idea on rejected and approved rates which helps in prediction of current applicants. </a:t>
            </a:r>
          </a:p>
          <a:p>
            <a:r>
              <a:rPr lang="en-IN" sz="1800" dirty="0"/>
              <a:t>For this study cancelled and unused have not been taken into consideration.</a:t>
            </a:r>
          </a:p>
          <a:p>
            <a:pPr>
              <a:lnSpc>
                <a:spcPct val="0"/>
              </a:lnSpc>
            </a:pPr>
            <a:endParaRPr lang="en-IN" sz="1800" dirty="0"/>
          </a:p>
          <a:p>
            <a:pPr>
              <a:lnSpc>
                <a:spcPct val="50000"/>
              </a:lnSpc>
            </a:pPr>
            <a:r>
              <a:rPr lang="en-IN" sz="1800" dirty="0"/>
              <a:t>The attached screenshot shows the count of approved and refused in previous application.</a:t>
            </a:r>
          </a:p>
          <a:p>
            <a:pPr>
              <a:lnSpc>
                <a:spcPct val="50000"/>
              </a:lnSpc>
            </a:pPr>
            <a:endParaRPr lang="en-IN" dirty="0"/>
          </a:p>
        </p:txBody>
      </p:sp>
      <p:pic>
        <p:nvPicPr>
          <p:cNvPr id="5" name="Picture 4">
            <a:extLst>
              <a:ext uri="{FF2B5EF4-FFF2-40B4-BE49-F238E27FC236}">
                <a16:creationId xmlns:a16="http://schemas.microsoft.com/office/drawing/2014/main" id="{D7180483-FC6B-FB38-691F-001F938AC1C4}"/>
              </a:ext>
            </a:extLst>
          </p:cNvPr>
          <p:cNvPicPr>
            <a:picLocks noChangeAspect="1"/>
          </p:cNvPicPr>
          <p:nvPr/>
        </p:nvPicPr>
        <p:blipFill>
          <a:blip r:embed="rId2"/>
          <a:stretch>
            <a:fillRect/>
          </a:stretch>
        </p:blipFill>
        <p:spPr>
          <a:xfrm>
            <a:off x="1709826" y="4809458"/>
            <a:ext cx="5158800" cy="1297242"/>
          </a:xfrm>
          <a:prstGeom prst="rect">
            <a:avLst/>
          </a:prstGeom>
          <a:ln>
            <a:solidFill>
              <a:schemeClr val="tx1"/>
            </a:solidFill>
          </a:ln>
        </p:spPr>
      </p:pic>
      <p:sp>
        <p:nvSpPr>
          <p:cNvPr id="4" name="TextBox 3">
            <a:extLst>
              <a:ext uri="{FF2B5EF4-FFF2-40B4-BE49-F238E27FC236}">
                <a16:creationId xmlns:a16="http://schemas.microsoft.com/office/drawing/2014/main" id="{1E993337-7EDA-3604-A5D2-DD6D98B62895}"/>
              </a:ext>
            </a:extLst>
          </p:cNvPr>
          <p:cNvSpPr txBox="1"/>
          <p:nvPr/>
        </p:nvSpPr>
        <p:spPr>
          <a:xfrm>
            <a:off x="7283051" y="5645035"/>
            <a:ext cx="4060372" cy="461665"/>
          </a:xfrm>
          <a:prstGeom prst="rect">
            <a:avLst/>
          </a:prstGeom>
          <a:noFill/>
        </p:spPr>
        <p:txBody>
          <a:bodyPr wrap="square" rtlCol="0">
            <a:spAutoFit/>
          </a:bodyPr>
          <a:lstStyle/>
          <a:p>
            <a:r>
              <a:rPr lang="en-IN" sz="1200" dirty="0"/>
              <a:t>The excel sheets have been named after splitting the </a:t>
            </a:r>
            <a:r>
              <a:rPr lang="en-IN" sz="1200" dirty="0" err="1"/>
              <a:t>previous_application</a:t>
            </a:r>
            <a:r>
              <a:rPr lang="en-IN" sz="1200" dirty="0"/>
              <a:t> as mentioned in Project Approach</a:t>
            </a:r>
          </a:p>
        </p:txBody>
      </p:sp>
    </p:spTree>
    <p:extLst>
      <p:ext uri="{BB962C8B-B14F-4D97-AF65-F5344CB8AC3E}">
        <p14:creationId xmlns:p14="http://schemas.microsoft.com/office/powerpoint/2010/main" val="397620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43F5E-49ED-9DFD-43CA-BFE1F4B0A94E}"/>
              </a:ext>
            </a:extLst>
          </p:cNvPr>
          <p:cNvPicPr>
            <a:picLocks noChangeAspect="1"/>
          </p:cNvPicPr>
          <p:nvPr/>
        </p:nvPicPr>
        <p:blipFill>
          <a:blip r:embed="rId2"/>
          <a:stretch>
            <a:fillRect/>
          </a:stretch>
        </p:blipFill>
        <p:spPr>
          <a:xfrm>
            <a:off x="1475850" y="1064067"/>
            <a:ext cx="5055579" cy="688533"/>
          </a:xfrm>
          <a:prstGeom prst="rect">
            <a:avLst/>
          </a:prstGeom>
        </p:spPr>
      </p:pic>
      <p:pic>
        <p:nvPicPr>
          <p:cNvPr id="8" name="Picture 7">
            <a:extLst>
              <a:ext uri="{FF2B5EF4-FFF2-40B4-BE49-F238E27FC236}">
                <a16:creationId xmlns:a16="http://schemas.microsoft.com/office/drawing/2014/main" id="{507C07C4-3F5E-3DFD-17A6-DB11B6509F24}"/>
              </a:ext>
            </a:extLst>
          </p:cNvPr>
          <p:cNvPicPr>
            <a:picLocks noChangeAspect="1"/>
          </p:cNvPicPr>
          <p:nvPr/>
        </p:nvPicPr>
        <p:blipFill>
          <a:blip r:embed="rId3"/>
          <a:stretch>
            <a:fillRect/>
          </a:stretch>
        </p:blipFill>
        <p:spPr>
          <a:xfrm>
            <a:off x="1475851" y="2231515"/>
            <a:ext cx="5175320" cy="3274780"/>
          </a:xfrm>
          <a:prstGeom prst="rect">
            <a:avLst/>
          </a:prstGeom>
          <a:ln>
            <a:solidFill>
              <a:schemeClr val="tx1"/>
            </a:solidFill>
          </a:ln>
        </p:spPr>
      </p:pic>
      <p:sp>
        <p:nvSpPr>
          <p:cNvPr id="9" name="TextBox 8">
            <a:extLst>
              <a:ext uri="{FF2B5EF4-FFF2-40B4-BE49-F238E27FC236}">
                <a16:creationId xmlns:a16="http://schemas.microsoft.com/office/drawing/2014/main" id="{C618BA2D-7A58-CAD9-EBAB-68C881CF2D8B}"/>
              </a:ext>
            </a:extLst>
          </p:cNvPr>
          <p:cNvSpPr txBox="1"/>
          <p:nvPr/>
        </p:nvSpPr>
        <p:spPr>
          <a:xfrm>
            <a:off x="6890657" y="3105834"/>
            <a:ext cx="4343400" cy="646331"/>
          </a:xfrm>
          <a:prstGeom prst="rect">
            <a:avLst/>
          </a:prstGeom>
          <a:noFill/>
        </p:spPr>
        <p:txBody>
          <a:bodyPr wrap="square" rtlCol="0">
            <a:spAutoFit/>
          </a:bodyPr>
          <a:lstStyle/>
          <a:p>
            <a:r>
              <a:rPr lang="en-IN" b="1" u="sng" dirty="0"/>
              <a:t>Insights: </a:t>
            </a:r>
            <a:r>
              <a:rPr lang="en-IN" dirty="0"/>
              <a:t>This clearly indicates that we have a strong data imbalance in applications.</a:t>
            </a:r>
          </a:p>
        </p:txBody>
      </p:sp>
    </p:spTree>
    <p:extLst>
      <p:ext uri="{BB962C8B-B14F-4D97-AF65-F5344CB8AC3E}">
        <p14:creationId xmlns:p14="http://schemas.microsoft.com/office/powerpoint/2010/main" val="189386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9ECBD-BCC3-1581-37AA-102B707D2E1A}"/>
              </a:ext>
            </a:extLst>
          </p:cNvPr>
          <p:cNvSpPr txBox="1"/>
          <p:nvPr/>
        </p:nvSpPr>
        <p:spPr>
          <a:xfrm>
            <a:off x="756557" y="840538"/>
            <a:ext cx="10668000" cy="369332"/>
          </a:xfrm>
          <a:prstGeom prst="rect">
            <a:avLst/>
          </a:prstGeom>
          <a:noFill/>
        </p:spPr>
        <p:txBody>
          <a:bodyPr wrap="square" rtlCol="0">
            <a:spAutoFit/>
          </a:bodyPr>
          <a:lstStyle/>
          <a:p>
            <a:r>
              <a:rPr lang="en-US" dirty="0"/>
              <a:t>In </a:t>
            </a:r>
            <a:r>
              <a:rPr lang="en-US" b="1" dirty="0"/>
              <a:t>application_data</a:t>
            </a:r>
            <a:r>
              <a:rPr lang="en-US" dirty="0"/>
              <a:t>, </a:t>
            </a:r>
            <a:r>
              <a:rPr lang="en-US" b="1" i="1" dirty="0"/>
              <a:t>TARGET</a:t>
            </a:r>
            <a:r>
              <a:rPr lang="en-US" dirty="0"/>
              <a:t> has been taken to represent the data imbalance </a:t>
            </a:r>
            <a:endParaRPr lang="en-IN" dirty="0"/>
          </a:p>
        </p:txBody>
      </p:sp>
      <p:pic>
        <p:nvPicPr>
          <p:cNvPr id="4" name="Picture 3">
            <a:extLst>
              <a:ext uri="{FF2B5EF4-FFF2-40B4-BE49-F238E27FC236}">
                <a16:creationId xmlns:a16="http://schemas.microsoft.com/office/drawing/2014/main" id="{1EA3A3AD-54A1-5E9D-2441-9C9EFCDA9A22}"/>
              </a:ext>
            </a:extLst>
          </p:cNvPr>
          <p:cNvPicPr>
            <a:picLocks noChangeAspect="1"/>
          </p:cNvPicPr>
          <p:nvPr/>
        </p:nvPicPr>
        <p:blipFill rotWithShape="1">
          <a:blip r:embed="rId2"/>
          <a:srcRect l="1282" t="13193" r="1465" b="9418"/>
          <a:stretch/>
        </p:blipFill>
        <p:spPr>
          <a:xfrm>
            <a:off x="1127574" y="1413680"/>
            <a:ext cx="5501826" cy="600178"/>
          </a:xfrm>
          <a:prstGeom prst="rect">
            <a:avLst/>
          </a:prstGeom>
          <a:ln>
            <a:solidFill>
              <a:schemeClr val="tx1"/>
            </a:solidFill>
          </a:ln>
        </p:spPr>
      </p:pic>
      <p:pic>
        <p:nvPicPr>
          <p:cNvPr id="6" name="Picture 5">
            <a:extLst>
              <a:ext uri="{FF2B5EF4-FFF2-40B4-BE49-F238E27FC236}">
                <a16:creationId xmlns:a16="http://schemas.microsoft.com/office/drawing/2014/main" id="{F40E5043-8203-15DF-9428-B12FC70C8BFC}"/>
              </a:ext>
            </a:extLst>
          </p:cNvPr>
          <p:cNvPicPr>
            <a:picLocks noChangeAspect="1"/>
          </p:cNvPicPr>
          <p:nvPr/>
        </p:nvPicPr>
        <p:blipFill>
          <a:blip r:embed="rId3"/>
          <a:stretch>
            <a:fillRect/>
          </a:stretch>
        </p:blipFill>
        <p:spPr>
          <a:xfrm>
            <a:off x="1127573" y="2383879"/>
            <a:ext cx="5780313" cy="3511182"/>
          </a:xfrm>
          <a:prstGeom prst="rect">
            <a:avLst/>
          </a:prstGeom>
          <a:ln>
            <a:solidFill>
              <a:schemeClr val="tx1"/>
            </a:solidFill>
          </a:ln>
        </p:spPr>
      </p:pic>
      <p:sp>
        <p:nvSpPr>
          <p:cNvPr id="3" name="TextBox 2">
            <a:extLst>
              <a:ext uri="{FF2B5EF4-FFF2-40B4-BE49-F238E27FC236}">
                <a16:creationId xmlns:a16="http://schemas.microsoft.com/office/drawing/2014/main" id="{F13367D2-54D4-BD23-336C-CAEF801512C8}"/>
              </a:ext>
            </a:extLst>
          </p:cNvPr>
          <p:cNvSpPr txBox="1"/>
          <p:nvPr/>
        </p:nvSpPr>
        <p:spPr>
          <a:xfrm>
            <a:off x="7081157" y="3105834"/>
            <a:ext cx="4343400" cy="646331"/>
          </a:xfrm>
          <a:prstGeom prst="rect">
            <a:avLst/>
          </a:prstGeom>
          <a:noFill/>
        </p:spPr>
        <p:txBody>
          <a:bodyPr wrap="square" rtlCol="0">
            <a:spAutoFit/>
          </a:bodyPr>
          <a:lstStyle/>
          <a:p>
            <a:r>
              <a:rPr lang="en-IN" b="1" u="sng" dirty="0"/>
              <a:t>Insights: </a:t>
            </a:r>
            <a:r>
              <a:rPr lang="en-IN" dirty="0"/>
              <a:t>This clearly indicates that we have a strong data imbalance in target.</a:t>
            </a:r>
          </a:p>
        </p:txBody>
      </p:sp>
    </p:spTree>
    <p:extLst>
      <p:ext uri="{BB962C8B-B14F-4D97-AF65-F5344CB8AC3E}">
        <p14:creationId xmlns:p14="http://schemas.microsoft.com/office/powerpoint/2010/main" val="328227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84F-E955-1368-B7D9-92379CAEA382}"/>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4961DA1A-5F8A-D5CA-9237-DFA46EA70872}"/>
              </a:ext>
            </a:extLst>
          </p:cNvPr>
          <p:cNvSpPr>
            <a:spLocks noGrp="1"/>
          </p:cNvSpPr>
          <p:nvPr>
            <p:ph idx="1"/>
          </p:nvPr>
        </p:nvSpPr>
        <p:spPr/>
        <p:txBody>
          <a:bodyPr>
            <a:normAutofit/>
          </a:bodyPr>
          <a:lstStyle/>
          <a:p>
            <a:pPr marL="0" indent="0">
              <a:buNone/>
            </a:pPr>
            <a:r>
              <a:rPr lang="en-US" sz="1800" dirty="0"/>
              <a:t>Univariate analysis is a form of analysis that only involves a single variable. Both numerical and categorical data are analyzed.</a:t>
            </a:r>
          </a:p>
          <a:p>
            <a:pPr marL="0" indent="0">
              <a:buNone/>
            </a:pPr>
            <a:r>
              <a:rPr lang="en-US" sz="1800" dirty="0"/>
              <a:t>Descriptive Statistics is found for numerical data which includes mean, median, standard deviation, mode, sample variance, kurtosis, skewness, range, max, min, sum, count, largest (2), smallest (2). </a:t>
            </a:r>
          </a:p>
          <a:p>
            <a:pPr marL="0" indent="0">
              <a:buNone/>
            </a:pPr>
            <a:r>
              <a:rPr lang="en-US" sz="1800" dirty="0"/>
              <a:t>Pie chart is used for representing categorical data.</a:t>
            </a:r>
          </a:p>
          <a:p>
            <a:pPr marL="0" indent="0">
              <a:buNone/>
            </a:pPr>
            <a:r>
              <a:rPr lang="en-US" sz="1800" dirty="0"/>
              <a:t>Here we have considered mainly the common variables among both datasets and some other ones of relevance, which are shown in the coming slides. </a:t>
            </a:r>
          </a:p>
          <a:p>
            <a:pPr marL="0" indent="0">
              <a:buNone/>
            </a:pPr>
            <a:endParaRPr lang="en-US" sz="1800" dirty="0"/>
          </a:p>
          <a:p>
            <a:endParaRPr lang="en-IN" sz="1800" dirty="0"/>
          </a:p>
        </p:txBody>
      </p:sp>
    </p:spTree>
    <p:extLst>
      <p:ext uri="{BB962C8B-B14F-4D97-AF65-F5344CB8AC3E}">
        <p14:creationId xmlns:p14="http://schemas.microsoft.com/office/powerpoint/2010/main" val="216216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CA0B5-EF99-8447-ED0D-D7FEEC54666A}"/>
              </a:ext>
            </a:extLst>
          </p:cNvPr>
          <p:cNvPicPr>
            <a:picLocks noChangeAspect="1"/>
          </p:cNvPicPr>
          <p:nvPr/>
        </p:nvPicPr>
        <p:blipFill>
          <a:blip r:embed="rId2"/>
          <a:stretch>
            <a:fillRect/>
          </a:stretch>
        </p:blipFill>
        <p:spPr>
          <a:xfrm>
            <a:off x="772886" y="2177985"/>
            <a:ext cx="10646228" cy="2502029"/>
          </a:xfrm>
          <a:prstGeom prst="rect">
            <a:avLst/>
          </a:prstGeom>
          <a:ln>
            <a:solidFill>
              <a:schemeClr val="tx1"/>
            </a:solidFill>
          </a:ln>
        </p:spPr>
      </p:pic>
      <p:sp>
        <p:nvSpPr>
          <p:cNvPr id="2" name="TextBox 1">
            <a:extLst>
              <a:ext uri="{FF2B5EF4-FFF2-40B4-BE49-F238E27FC236}">
                <a16:creationId xmlns:a16="http://schemas.microsoft.com/office/drawing/2014/main" id="{7E4FBE8F-E82C-1DDD-FFE8-4EF3C97D38F5}"/>
              </a:ext>
            </a:extLst>
          </p:cNvPr>
          <p:cNvSpPr txBox="1"/>
          <p:nvPr/>
        </p:nvSpPr>
        <p:spPr>
          <a:xfrm>
            <a:off x="772886" y="1175266"/>
            <a:ext cx="4724400" cy="369332"/>
          </a:xfrm>
          <a:prstGeom prst="rect">
            <a:avLst/>
          </a:prstGeom>
          <a:noFill/>
        </p:spPr>
        <p:txBody>
          <a:bodyPr wrap="square" rtlCol="0">
            <a:spAutoFit/>
          </a:bodyPr>
          <a:lstStyle/>
          <a:p>
            <a:r>
              <a:rPr lang="en-IN" b="1" dirty="0" err="1"/>
              <a:t>previous_application</a:t>
            </a:r>
            <a:r>
              <a:rPr lang="en-IN" b="1" dirty="0"/>
              <a:t> :</a:t>
            </a:r>
          </a:p>
        </p:txBody>
      </p:sp>
      <p:sp>
        <p:nvSpPr>
          <p:cNvPr id="5" name="TextBox 4">
            <a:extLst>
              <a:ext uri="{FF2B5EF4-FFF2-40B4-BE49-F238E27FC236}">
                <a16:creationId xmlns:a16="http://schemas.microsoft.com/office/drawing/2014/main" id="{E73EF8A3-C7EF-3523-FB00-46A27DE0D263}"/>
              </a:ext>
            </a:extLst>
          </p:cNvPr>
          <p:cNvSpPr txBox="1"/>
          <p:nvPr/>
        </p:nvSpPr>
        <p:spPr>
          <a:xfrm>
            <a:off x="7707086" y="5237201"/>
            <a:ext cx="4399925" cy="523220"/>
          </a:xfrm>
          <a:prstGeom prst="rect">
            <a:avLst/>
          </a:prstGeom>
          <a:noFill/>
        </p:spPr>
        <p:txBody>
          <a:bodyPr wrap="square" rtlCol="0">
            <a:spAutoFit/>
          </a:bodyPr>
          <a:lstStyle/>
          <a:p>
            <a:r>
              <a:rPr lang="en-IN" sz="1400" dirty="0"/>
              <a:t>The above table is from one of the four files to which previous_application was split into.</a:t>
            </a:r>
          </a:p>
        </p:txBody>
      </p:sp>
    </p:spTree>
    <p:extLst>
      <p:ext uri="{BB962C8B-B14F-4D97-AF65-F5344CB8AC3E}">
        <p14:creationId xmlns:p14="http://schemas.microsoft.com/office/powerpoint/2010/main" val="29313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FB0183-11A4-0966-A54B-318A588736E2}"/>
              </a:ext>
            </a:extLst>
          </p:cNvPr>
          <p:cNvPicPr>
            <a:picLocks noChangeAspect="1"/>
          </p:cNvPicPr>
          <p:nvPr/>
        </p:nvPicPr>
        <p:blipFill>
          <a:blip r:embed="rId2"/>
          <a:stretch>
            <a:fillRect/>
          </a:stretch>
        </p:blipFill>
        <p:spPr>
          <a:xfrm>
            <a:off x="1504714" y="2207914"/>
            <a:ext cx="4591286" cy="2806844"/>
          </a:xfrm>
          <a:prstGeom prst="rect">
            <a:avLst/>
          </a:prstGeom>
          <a:ln>
            <a:solidFill>
              <a:schemeClr val="tx1"/>
            </a:solidFill>
          </a:ln>
        </p:spPr>
      </p:pic>
      <p:pic>
        <p:nvPicPr>
          <p:cNvPr id="5" name="Picture 4">
            <a:extLst>
              <a:ext uri="{FF2B5EF4-FFF2-40B4-BE49-F238E27FC236}">
                <a16:creationId xmlns:a16="http://schemas.microsoft.com/office/drawing/2014/main" id="{35AC2015-FE39-A00A-2341-C1BFD81E24B4}"/>
              </a:ext>
            </a:extLst>
          </p:cNvPr>
          <p:cNvPicPr>
            <a:picLocks noChangeAspect="1"/>
          </p:cNvPicPr>
          <p:nvPr/>
        </p:nvPicPr>
        <p:blipFill>
          <a:blip r:embed="rId3"/>
          <a:stretch>
            <a:fillRect/>
          </a:stretch>
        </p:blipFill>
        <p:spPr>
          <a:xfrm>
            <a:off x="6238757" y="2198389"/>
            <a:ext cx="4597636" cy="2806844"/>
          </a:xfrm>
          <a:prstGeom prst="rect">
            <a:avLst/>
          </a:prstGeom>
          <a:ln>
            <a:solidFill>
              <a:schemeClr val="tx1"/>
            </a:solidFill>
          </a:ln>
        </p:spPr>
      </p:pic>
    </p:spTree>
    <p:extLst>
      <p:ext uri="{BB962C8B-B14F-4D97-AF65-F5344CB8AC3E}">
        <p14:creationId xmlns:p14="http://schemas.microsoft.com/office/powerpoint/2010/main" val="256975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31098-CAC7-FD3A-28FE-70DE0FACFDA3}"/>
              </a:ext>
            </a:extLst>
          </p:cNvPr>
          <p:cNvSpPr txBox="1"/>
          <p:nvPr/>
        </p:nvSpPr>
        <p:spPr>
          <a:xfrm>
            <a:off x="968829" y="957943"/>
            <a:ext cx="4691742" cy="369332"/>
          </a:xfrm>
          <a:prstGeom prst="rect">
            <a:avLst/>
          </a:prstGeom>
          <a:noFill/>
        </p:spPr>
        <p:txBody>
          <a:bodyPr wrap="square" rtlCol="0">
            <a:spAutoFit/>
          </a:bodyPr>
          <a:lstStyle/>
          <a:p>
            <a:r>
              <a:rPr lang="en-IN" b="1" dirty="0" err="1"/>
              <a:t>application_data</a:t>
            </a:r>
            <a:r>
              <a:rPr lang="en-IN" b="1" dirty="0"/>
              <a:t>: </a:t>
            </a:r>
          </a:p>
        </p:txBody>
      </p:sp>
      <p:pic>
        <p:nvPicPr>
          <p:cNvPr id="4" name="Picture 3">
            <a:extLst>
              <a:ext uri="{FF2B5EF4-FFF2-40B4-BE49-F238E27FC236}">
                <a16:creationId xmlns:a16="http://schemas.microsoft.com/office/drawing/2014/main" id="{0E36C85E-A7BB-6CDC-9CD0-50EC2FBB0685}"/>
              </a:ext>
            </a:extLst>
          </p:cNvPr>
          <p:cNvPicPr>
            <a:picLocks noChangeAspect="1"/>
          </p:cNvPicPr>
          <p:nvPr/>
        </p:nvPicPr>
        <p:blipFill>
          <a:blip r:embed="rId3"/>
          <a:stretch>
            <a:fillRect/>
          </a:stretch>
        </p:blipFill>
        <p:spPr>
          <a:xfrm>
            <a:off x="968829" y="1985218"/>
            <a:ext cx="10008114" cy="2495678"/>
          </a:xfrm>
          <a:prstGeom prst="rect">
            <a:avLst/>
          </a:prstGeom>
        </p:spPr>
      </p:pic>
    </p:spTree>
    <p:extLst>
      <p:ext uri="{BB962C8B-B14F-4D97-AF65-F5344CB8AC3E}">
        <p14:creationId xmlns:p14="http://schemas.microsoft.com/office/powerpoint/2010/main" val="298112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4CFA7-7E89-7569-9A01-E358F16FAA8D}"/>
              </a:ext>
            </a:extLst>
          </p:cNvPr>
          <p:cNvPicPr>
            <a:picLocks noChangeAspect="1"/>
          </p:cNvPicPr>
          <p:nvPr/>
        </p:nvPicPr>
        <p:blipFill>
          <a:blip r:embed="rId2"/>
          <a:stretch>
            <a:fillRect/>
          </a:stretch>
        </p:blipFill>
        <p:spPr>
          <a:xfrm>
            <a:off x="1411861" y="2065759"/>
            <a:ext cx="4548809" cy="2726482"/>
          </a:xfrm>
          <a:prstGeom prst="rect">
            <a:avLst/>
          </a:prstGeom>
          <a:ln>
            <a:solidFill>
              <a:schemeClr val="tx1"/>
            </a:solidFill>
          </a:ln>
        </p:spPr>
      </p:pic>
      <p:pic>
        <p:nvPicPr>
          <p:cNvPr id="6" name="Picture 5">
            <a:extLst>
              <a:ext uri="{FF2B5EF4-FFF2-40B4-BE49-F238E27FC236}">
                <a16:creationId xmlns:a16="http://schemas.microsoft.com/office/drawing/2014/main" id="{EE129D35-1B2C-3237-E6C4-3B1DCD39AA5D}"/>
              </a:ext>
            </a:extLst>
          </p:cNvPr>
          <p:cNvPicPr>
            <a:picLocks noChangeAspect="1"/>
          </p:cNvPicPr>
          <p:nvPr/>
        </p:nvPicPr>
        <p:blipFill>
          <a:blip r:embed="rId3"/>
          <a:stretch>
            <a:fillRect/>
          </a:stretch>
        </p:blipFill>
        <p:spPr>
          <a:xfrm>
            <a:off x="6281057" y="2063232"/>
            <a:ext cx="4548809" cy="2726482"/>
          </a:xfrm>
          <a:prstGeom prst="rect">
            <a:avLst/>
          </a:prstGeom>
          <a:ln>
            <a:solidFill>
              <a:schemeClr val="tx1"/>
            </a:solidFill>
          </a:ln>
        </p:spPr>
      </p:pic>
      <p:sp>
        <p:nvSpPr>
          <p:cNvPr id="7" name="TextBox 6">
            <a:extLst>
              <a:ext uri="{FF2B5EF4-FFF2-40B4-BE49-F238E27FC236}">
                <a16:creationId xmlns:a16="http://schemas.microsoft.com/office/drawing/2014/main" id="{98508279-C872-B25C-770B-7C800814ECCA}"/>
              </a:ext>
            </a:extLst>
          </p:cNvPr>
          <p:cNvSpPr txBox="1"/>
          <p:nvPr/>
        </p:nvSpPr>
        <p:spPr>
          <a:xfrm>
            <a:off x="2206688" y="4892675"/>
            <a:ext cx="3450771" cy="369332"/>
          </a:xfrm>
          <a:prstGeom prst="rect">
            <a:avLst/>
          </a:prstGeom>
          <a:noFill/>
        </p:spPr>
        <p:txBody>
          <a:bodyPr wrap="square" rtlCol="0">
            <a:spAutoFit/>
          </a:bodyPr>
          <a:lstStyle/>
          <a:p>
            <a:r>
              <a:rPr lang="en-IN" dirty="0"/>
              <a:t>NAME_CONTRACT_TYPE</a:t>
            </a:r>
          </a:p>
        </p:txBody>
      </p:sp>
      <p:sp>
        <p:nvSpPr>
          <p:cNvPr id="8" name="TextBox 7">
            <a:extLst>
              <a:ext uri="{FF2B5EF4-FFF2-40B4-BE49-F238E27FC236}">
                <a16:creationId xmlns:a16="http://schemas.microsoft.com/office/drawing/2014/main" id="{39D0683E-F49C-4969-EF73-C6816564DA41}"/>
              </a:ext>
            </a:extLst>
          </p:cNvPr>
          <p:cNvSpPr txBox="1"/>
          <p:nvPr/>
        </p:nvSpPr>
        <p:spPr>
          <a:xfrm>
            <a:off x="7400867" y="4892675"/>
            <a:ext cx="3243942" cy="369332"/>
          </a:xfrm>
          <a:prstGeom prst="rect">
            <a:avLst/>
          </a:prstGeom>
          <a:noFill/>
        </p:spPr>
        <p:txBody>
          <a:bodyPr wrap="square" rtlCol="0">
            <a:spAutoFit/>
          </a:bodyPr>
          <a:lstStyle/>
          <a:p>
            <a:r>
              <a:rPr lang="en-IN" dirty="0"/>
              <a:t>NAME_TYPE_SUITE</a:t>
            </a:r>
          </a:p>
        </p:txBody>
      </p:sp>
    </p:spTree>
    <p:extLst>
      <p:ext uri="{BB962C8B-B14F-4D97-AF65-F5344CB8AC3E}">
        <p14:creationId xmlns:p14="http://schemas.microsoft.com/office/powerpoint/2010/main" val="185172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725836-550D-DA37-BF72-CDD2476EBF4E}"/>
              </a:ext>
            </a:extLst>
          </p:cNvPr>
          <p:cNvPicPr>
            <a:picLocks noChangeAspect="1"/>
          </p:cNvPicPr>
          <p:nvPr/>
        </p:nvPicPr>
        <p:blipFill>
          <a:blip r:embed="rId2"/>
          <a:stretch>
            <a:fillRect/>
          </a:stretch>
        </p:blipFill>
        <p:spPr>
          <a:xfrm>
            <a:off x="1138187" y="2080017"/>
            <a:ext cx="4957813" cy="2949181"/>
          </a:xfrm>
          <a:prstGeom prst="rect">
            <a:avLst/>
          </a:prstGeom>
          <a:ln>
            <a:solidFill>
              <a:schemeClr val="tx1"/>
            </a:solidFill>
          </a:ln>
        </p:spPr>
      </p:pic>
      <p:pic>
        <p:nvPicPr>
          <p:cNvPr id="5" name="Picture 4">
            <a:extLst>
              <a:ext uri="{FF2B5EF4-FFF2-40B4-BE49-F238E27FC236}">
                <a16:creationId xmlns:a16="http://schemas.microsoft.com/office/drawing/2014/main" id="{E5580277-C05B-988F-F55F-D324383DEBF4}"/>
              </a:ext>
            </a:extLst>
          </p:cNvPr>
          <p:cNvPicPr>
            <a:picLocks noChangeAspect="1"/>
          </p:cNvPicPr>
          <p:nvPr/>
        </p:nvPicPr>
        <p:blipFill>
          <a:blip r:embed="rId3"/>
          <a:stretch>
            <a:fillRect/>
          </a:stretch>
        </p:blipFill>
        <p:spPr>
          <a:xfrm>
            <a:off x="6259111" y="2080016"/>
            <a:ext cx="4957812" cy="2949181"/>
          </a:xfrm>
          <a:prstGeom prst="rect">
            <a:avLst/>
          </a:prstGeom>
          <a:ln>
            <a:solidFill>
              <a:schemeClr val="tx1"/>
            </a:solidFill>
          </a:ln>
        </p:spPr>
      </p:pic>
    </p:spTree>
    <p:extLst>
      <p:ext uri="{BB962C8B-B14F-4D97-AF65-F5344CB8AC3E}">
        <p14:creationId xmlns:p14="http://schemas.microsoft.com/office/powerpoint/2010/main" val="3694762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EA98DA-A623-2DF3-81E2-A9CF863853D1}"/>
              </a:ext>
            </a:extLst>
          </p:cNvPr>
          <p:cNvSpPr txBox="1"/>
          <p:nvPr/>
        </p:nvSpPr>
        <p:spPr>
          <a:xfrm>
            <a:off x="979713" y="914790"/>
            <a:ext cx="5769429" cy="369332"/>
          </a:xfrm>
          <a:prstGeom prst="rect">
            <a:avLst/>
          </a:prstGeom>
          <a:noFill/>
        </p:spPr>
        <p:txBody>
          <a:bodyPr wrap="square" rtlCol="0">
            <a:spAutoFit/>
          </a:bodyPr>
          <a:lstStyle/>
          <a:p>
            <a:r>
              <a:rPr lang="en-IN" b="1" u="sng" dirty="0">
                <a:solidFill>
                  <a:srgbClr val="BD582C"/>
                </a:solidFill>
              </a:rPr>
              <a:t>Insights: </a:t>
            </a:r>
          </a:p>
        </p:txBody>
      </p:sp>
      <p:sp>
        <p:nvSpPr>
          <p:cNvPr id="3" name="TextBox 2">
            <a:extLst>
              <a:ext uri="{FF2B5EF4-FFF2-40B4-BE49-F238E27FC236}">
                <a16:creationId xmlns:a16="http://schemas.microsoft.com/office/drawing/2014/main" id="{AD887480-9353-25A4-B7EA-E26AF3B071E8}"/>
              </a:ext>
            </a:extLst>
          </p:cNvPr>
          <p:cNvSpPr txBox="1"/>
          <p:nvPr/>
        </p:nvSpPr>
        <p:spPr>
          <a:xfrm>
            <a:off x="979713" y="1632857"/>
            <a:ext cx="1002574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We do not have any consumer loans in current application_data.</a:t>
            </a:r>
          </a:p>
          <a:p>
            <a:pPr marL="285750" indent="-285750">
              <a:buFont typeface="Arial" panose="020B0604020202020204" pitchFamily="34" charset="0"/>
              <a:buChar char="•"/>
            </a:pPr>
            <a:r>
              <a:rPr lang="en-IN" dirty="0"/>
              <a:t>There is a huge amount of missing data in </a:t>
            </a:r>
            <a:r>
              <a:rPr lang="en-IN" b="1" i="1" dirty="0"/>
              <a:t>NAME_TYPE_SUITE </a:t>
            </a:r>
            <a:r>
              <a:rPr lang="en-IN" dirty="0"/>
              <a:t>for previous application data.</a:t>
            </a:r>
          </a:p>
          <a:p>
            <a:pPr marL="285750" indent="-285750">
              <a:buFont typeface="Arial" panose="020B0604020202020204" pitchFamily="34" charset="0"/>
              <a:buChar char="•"/>
            </a:pPr>
            <a:r>
              <a:rPr lang="en-IN" dirty="0"/>
              <a:t>Majority of the people according to</a:t>
            </a:r>
            <a:r>
              <a:rPr lang="en-IN" i="1" dirty="0"/>
              <a:t> </a:t>
            </a:r>
            <a:r>
              <a:rPr lang="en-IN" b="1" i="1" dirty="0"/>
              <a:t>NAME_TYPE_SUITE </a:t>
            </a:r>
            <a:r>
              <a:rPr lang="en-IN" dirty="0"/>
              <a:t>is unaccompanied.</a:t>
            </a:r>
          </a:p>
          <a:p>
            <a:pPr marL="285750" indent="-285750">
              <a:buFont typeface="Arial" panose="020B0604020202020204" pitchFamily="34" charset="0"/>
              <a:buChar char="•"/>
            </a:pPr>
            <a:r>
              <a:rPr lang="en-IN" dirty="0"/>
              <a:t>Males makes up majority of the applications nearly 66%.</a:t>
            </a:r>
          </a:p>
          <a:p>
            <a:pPr marL="285750" indent="-285750">
              <a:buFont typeface="Arial" panose="020B0604020202020204" pitchFamily="34" charset="0"/>
              <a:buChar char="•"/>
            </a:pPr>
            <a:r>
              <a:rPr lang="en-IN" dirty="0"/>
              <a:t>Most of the applicants are Working class.</a:t>
            </a:r>
          </a:p>
          <a:p>
            <a:pPr marL="285750" indent="-285750">
              <a:buFont typeface="Arial" panose="020B0604020202020204" pitchFamily="34" charset="0"/>
              <a:buChar char="•"/>
            </a:pPr>
            <a:r>
              <a:rPr lang="en-IN" dirty="0"/>
              <a:t>There is a significant increase in mean of </a:t>
            </a:r>
            <a:r>
              <a:rPr lang="en-IN" b="1" i="1" dirty="0"/>
              <a:t>AMT_CREDIT </a:t>
            </a:r>
            <a:r>
              <a:rPr lang="en-IN" dirty="0"/>
              <a:t>and </a:t>
            </a:r>
            <a:r>
              <a:rPr lang="en-IN" b="1" i="1" dirty="0"/>
              <a:t>AMT_GOODS_PRICE </a:t>
            </a:r>
            <a:r>
              <a:rPr lang="en-IN" dirty="0"/>
              <a:t>from previous application.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1157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85E0-D001-1315-3A53-F52AC08BC277}"/>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BDF29333-BF11-493E-8E1F-AA2619123566}"/>
              </a:ext>
            </a:extLst>
          </p:cNvPr>
          <p:cNvSpPr>
            <a:spLocks noGrp="1"/>
          </p:cNvSpPr>
          <p:nvPr>
            <p:ph idx="1"/>
          </p:nvPr>
        </p:nvSpPr>
        <p:spPr/>
        <p:txBody>
          <a:bodyPr>
            <a:normAutofit/>
          </a:bodyPr>
          <a:lstStyle/>
          <a:p>
            <a:pPr marL="0" indent="0">
              <a:buNone/>
            </a:pPr>
            <a:r>
              <a:rPr lang="en-IN" sz="1800" dirty="0"/>
              <a:t>A bank loan case study is given which involves 3 datasets.</a:t>
            </a:r>
          </a:p>
          <a:p>
            <a:r>
              <a:rPr lang="en-US" sz="1800" dirty="0"/>
              <a:t>1. `application_data.csv` contains all the information of the client at the time of application. The data is about whether a client has payment difficulties.</a:t>
            </a:r>
          </a:p>
          <a:p>
            <a:r>
              <a:rPr lang="en-US" sz="1800" dirty="0"/>
              <a:t>2. `previous_application.csv` contains information about the client’s previous loan data. It contains the data whether the previous application had been Approved, Cancelled, Refused or Unused offer.</a:t>
            </a:r>
          </a:p>
          <a:p>
            <a:r>
              <a:rPr lang="en-US" sz="1800" dirty="0"/>
              <a:t>3. `columns_descrption.csv` is data dictionary which describes the meaning of the variables.</a:t>
            </a:r>
          </a:p>
          <a:p>
            <a:pPr marL="0" indent="0">
              <a:buNone/>
            </a:pPr>
            <a:r>
              <a:rPr lang="en-US" sz="1800" dirty="0"/>
              <a:t>We are supposed to use EDA to understand how consumer attributes and loan attributes influence the tendency of default. </a:t>
            </a:r>
            <a:endParaRPr lang="en-IN" sz="1800" dirty="0"/>
          </a:p>
        </p:txBody>
      </p:sp>
    </p:spTree>
    <p:extLst>
      <p:ext uri="{BB962C8B-B14F-4D97-AF65-F5344CB8AC3E}">
        <p14:creationId xmlns:p14="http://schemas.microsoft.com/office/powerpoint/2010/main" val="360059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D1CD-E8BC-02ED-E5DC-77C2533B9C34}"/>
              </a:ext>
            </a:extLst>
          </p:cNvPr>
          <p:cNvSpPr>
            <a:spLocks noGrp="1"/>
          </p:cNvSpPr>
          <p:nvPr>
            <p:ph type="title"/>
          </p:nvPr>
        </p:nvSpPr>
        <p:spPr/>
        <p:txBody>
          <a:bodyPr/>
          <a:lstStyle/>
          <a:p>
            <a:r>
              <a:rPr lang="en-IN" dirty="0"/>
              <a:t>Bivariate Analysis</a:t>
            </a:r>
          </a:p>
        </p:txBody>
      </p:sp>
      <p:sp>
        <p:nvSpPr>
          <p:cNvPr id="7" name="Content Placeholder 6">
            <a:extLst>
              <a:ext uri="{FF2B5EF4-FFF2-40B4-BE49-F238E27FC236}">
                <a16:creationId xmlns:a16="http://schemas.microsoft.com/office/drawing/2014/main" id="{2574D451-A379-B2FF-2C50-6B20336FC020}"/>
              </a:ext>
            </a:extLst>
          </p:cNvPr>
          <p:cNvSpPr>
            <a:spLocks noGrp="1"/>
          </p:cNvSpPr>
          <p:nvPr>
            <p:ph idx="1"/>
          </p:nvPr>
        </p:nvSpPr>
        <p:spPr>
          <a:xfrm>
            <a:off x="1066800" y="2446805"/>
            <a:ext cx="10058400" cy="4023360"/>
          </a:xfrm>
        </p:spPr>
        <p:txBody>
          <a:bodyPr/>
          <a:lstStyle/>
          <a:p>
            <a:r>
              <a:rPr lang="en-US" sz="1800" dirty="0"/>
              <a:t>This involves the analysis of two variables, for the purpose of determining the empirical relationship between them. </a:t>
            </a:r>
            <a:r>
              <a:rPr lang="en-US" sz="1800" dirty="0">
                <a:solidFill>
                  <a:schemeClr val="tx1"/>
                </a:solidFill>
              </a:rPr>
              <a:t>This includes </a:t>
            </a:r>
            <a:r>
              <a:rPr lang="en-IN" sz="1800" dirty="0">
                <a:solidFill>
                  <a:schemeClr val="tx1"/>
                </a:solidFill>
              </a:rPr>
              <a:t>statistical tools such as regression analysis, correlation analysis etc.</a:t>
            </a:r>
          </a:p>
          <a:p>
            <a:r>
              <a:rPr lang="en-IN" sz="1800" b="1" dirty="0">
                <a:solidFill>
                  <a:srgbClr val="1A1F36"/>
                </a:solidFill>
                <a:latin typeface="Arial" panose="020B0604020202020204" pitchFamily="34" charset="0"/>
                <a:ea typeface="Calibri" panose="020F0502020204030204" pitchFamily="34" charset="0"/>
              </a:rPr>
              <a:t>Regression Analysis: </a:t>
            </a:r>
            <a:endParaRPr lang="en-US" b="1" dirty="0"/>
          </a:p>
          <a:p>
            <a:endParaRPr lang="en-US" dirty="0"/>
          </a:p>
        </p:txBody>
      </p:sp>
      <p:pic>
        <p:nvPicPr>
          <p:cNvPr id="15" name="Picture 14">
            <a:extLst>
              <a:ext uri="{FF2B5EF4-FFF2-40B4-BE49-F238E27FC236}">
                <a16:creationId xmlns:a16="http://schemas.microsoft.com/office/drawing/2014/main" id="{7DE08AA7-9FA3-4624-3A2F-6A682FD236CD}"/>
              </a:ext>
            </a:extLst>
          </p:cNvPr>
          <p:cNvPicPr>
            <a:picLocks noChangeAspect="1"/>
          </p:cNvPicPr>
          <p:nvPr/>
        </p:nvPicPr>
        <p:blipFill>
          <a:blip r:embed="rId2"/>
          <a:stretch>
            <a:fillRect/>
          </a:stretch>
        </p:blipFill>
        <p:spPr>
          <a:xfrm>
            <a:off x="1295402" y="3644412"/>
            <a:ext cx="6361529" cy="2408045"/>
          </a:xfrm>
          <a:prstGeom prst="rect">
            <a:avLst/>
          </a:prstGeom>
          <a:ln>
            <a:solidFill>
              <a:schemeClr val="tx1"/>
            </a:solidFill>
          </a:ln>
        </p:spPr>
      </p:pic>
      <p:sp>
        <p:nvSpPr>
          <p:cNvPr id="16" name="TextBox 15">
            <a:extLst>
              <a:ext uri="{FF2B5EF4-FFF2-40B4-BE49-F238E27FC236}">
                <a16:creationId xmlns:a16="http://schemas.microsoft.com/office/drawing/2014/main" id="{B4CB2868-DC8F-735F-E798-2E440C1B64DE}"/>
              </a:ext>
            </a:extLst>
          </p:cNvPr>
          <p:cNvSpPr txBox="1"/>
          <p:nvPr/>
        </p:nvSpPr>
        <p:spPr>
          <a:xfrm>
            <a:off x="7656931" y="4086014"/>
            <a:ext cx="4084237" cy="1200329"/>
          </a:xfrm>
          <a:prstGeom prst="rect">
            <a:avLst/>
          </a:prstGeom>
          <a:noFill/>
        </p:spPr>
        <p:txBody>
          <a:bodyPr wrap="square" rtlCol="0">
            <a:spAutoFit/>
          </a:bodyPr>
          <a:lstStyle/>
          <a:p>
            <a:r>
              <a:rPr lang="en-IN" dirty="0"/>
              <a:t>Here we have considered </a:t>
            </a:r>
            <a:r>
              <a:rPr lang="en-IN" b="1" i="1" dirty="0"/>
              <a:t>AMT_ANNUITY </a:t>
            </a:r>
            <a:r>
              <a:rPr lang="en-IN" dirty="0"/>
              <a:t>vs </a:t>
            </a:r>
            <a:r>
              <a:rPr lang="en-IN" b="1" i="1" dirty="0"/>
              <a:t>AMT_GOODS_PRICE </a:t>
            </a:r>
            <a:r>
              <a:rPr lang="en-IN" dirty="0"/>
              <a:t>from</a:t>
            </a:r>
            <a:r>
              <a:rPr lang="en-IN" b="1" dirty="0"/>
              <a:t> previous_application </a:t>
            </a:r>
            <a:r>
              <a:rPr lang="en-IN" dirty="0"/>
              <a:t>as an example.</a:t>
            </a:r>
          </a:p>
        </p:txBody>
      </p:sp>
    </p:spTree>
    <p:extLst>
      <p:ext uri="{BB962C8B-B14F-4D97-AF65-F5344CB8AC3E}">
        <p14:creationId xmlns:p14="http://schemas.microsoft.com/office/powerpoint/2010/main" val="92529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F815A3-61A7-DAB3-9D4D-0C50A90B11D5}"/>
              </a:ext>
            </a:extLst>
          </p:cNvPr>
          <p:cNvPicPr>
            <a:picLocks noChangeAspect="1"/>
          </p:cNvPicPr>
          <p:nvPr/>
        </p:nvPicPr>
        <p:blipFill rotWithShape="1">
          <a:blip r:embed="rId2"/>
          <a:srcRect b="50000"/>
          <a:stretch/>
        </p:blipFill>
        <p:spPr>
          <a:xfrm>
            <a:off x="1085592" y="1434105"/>
            <a:ext cx="3340272" cy="1733639"/>
          </a:xfrm>
          <a:prstGeom prst="rect">
            <a:avLst/>
          </a:prstGeom>
        </p:spPr>
      </p:pic>
      <p:pic>
        <p:nvPicPr>
          <p:cNvPr id="5" name="Picture 4">
            <a:extLst>
              <a:ext uri="{FF2B5EF4-FFF2-40B4-BE49-F238E27FC236}">
                <a16:creationId xmlns:a16="http://schemas.microsoft.com/office/drawing/2014/main" id="{D1B6996E-0510-8FDE-AD87-2097794D03E6}"/>
              </a:ext>
            </a:extLst>
          </p:cNvPr>
          <p:cNvPicPr>
            <a:picLocks noChangeAspect="1"/>
          </p:cNvPicPr>
          <p:nvPr/>
        </p:nvPicPr>
        <p:blipFill>
          <a:blip r:embed="rId3"/>
          <a:stretch>
            <a:fillRect/>
          </a:stretch>
        </p:blipFill>
        <p:spPr>
          <a:xfrm>
            <a:off x="4425864" y="1434105"/>
            <a:ext cx="3340272" cy="1733639"/>
          </a:xfrm>
          <a:prstGeom prst="rect">
            <a:avLst/>
          </a:prstGeom>
        </p:spPr>
      </p:pic>
      <p:pic>
        <p:nvPicPr>
          <p:cNvPr id="7" name="Picture 6">
            <a:extLst>
              <a:ext uri="{FF2B5EF4-FFF2-40B4-BE49-F238E27FC236}">
                <a16:creationId xmlns:a16="http://schemas.microsoft.com/office/drawing/2014/main" id="{269B8C7A-B437-1E59-5637-65EBE9BF06FE}"/>
              </a:ext>
            </a:extLst>
          </p:cNvPr>
          <p:cNvPicPr>
            <a:picLocks noChangeAspect="1"/>
          </p:cNvPicPr>
          <p:nvPr/>
        </p:nvPicPr>
        <p:blipFill>
          <a:blip r:embed="rId4"/>
          <a:stretch>
            <a:fillRect/>
          </a:stretch>
        </p:blipFill>
        <p:spPr>
          <a:xfrm>
            <a:off x="2484326" y="3372702"/>
            <a:ext cx="6464632" cy="2159111"/>
          </a:xfrm>
          <a:prstGeom prst="rect">
            <a:avLst/>
          </a:prstGeom>
          <a:ln>
            <a:solidFill>
              <a:schemeClr val="tx1"/>
            </a:solidFill>
          </a:ln>
        </p:spPr>
      </p:pic>
      <p:pic>
        <p:nvPicPr>
          <p:cNvPr id="8" name="Picture 7">
            <a:extLst>
              <a:ext uri="{FF2B5EF4-FFF2-40B4-BE49-F238E27FC236}">
                <a16:creationId xmlns:a16="http://schemas.microsoft.com/office/drawing/2014/main" id="{F7EC2C97-8874-A2FF-E521-4B83E5C21B55}"/>
              </a:ext>
            </a:extLst>
          </p:cNvPr>
          <p:cNvPicPr>
            <a:picLocks noChangeAspect="1"/>
          </p:cNvPicPr>
          <p:nvPr/>
        </p:nvPicPr>
        <p:blipFill rotWithShape="1">
          <a:blip r:embed="rId2"/>
          <a:srcRect t="50000"/>
          <a:stretch/>
        </p:blipFill>
        <p:spPr>
          <a:xfrm>
            <a:off x="7766136" y="1434104"/>
            <a:ext cx="3340272" cy="1733640"/>
          </a:xfrm>
          <a:prstGeom prst="rect">
            <a:avLst/>
          </a:prstGeom>
        </p:spPr>
      </p:pic>
    </p:spTree>
    <p:extLst>
      <p:ext uri="{BB962C8B-B14F-4D97-AF65-F5344CB8AC3E}">
        <p14:creationId xmlns:p14="http://schemas.microsoft.com/office/powerpoint/2010/main" val="147148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25C9F-8F88-DD87-CEF0-343964774470}"/>
              </a:ext>
            </a:extLst>
          </p:cNvPr>
          <p:cNvPicPr>
            <a:picLocks noChangeAspect="1"/>
          </p:cNvPicPr>
          <p:nvPr/>
        </p:nvPicPr>
        <p:blipFill>
          <a:blip r:embed="rId2"/>
          <a:stretch>
            <a:fillRect/>
          </a:stretch>
        </p:blipFill>
        <p:spPr>
          <a:xfrm>
            <a:off x="1044009" y="2703243"/>
            <a:ext cx="4356324" cy="1625684"/>
          </a:xfrm>
          <a:prstGeom prst="rect">
            <a:avLst/>
          </a:prstGeom>
          <a:ln>
            <a:solidFill>
              <a:schemeClr val="tx1"/>
            </a:solidFill>
          </a:ln>
        </p:spPr>
      </p:pic>
      <p:sp>
        <p:nvSpPr>
          <p:cNvPr id="4" name="TextBox 3">
            <a:extLst>
              <a:ext uri="{FF2B5EF4-FFF2-40B4-BE49-F238E27FC236}">
                <a16:creationId xmlns:a16="http://schemas.microsoft.com/office/drawing/2014/main" id="{C92EE822-D4DD-F77C-A0A4-5207FCAD7591}"/>
              </a:ext>
            </a:extLst>
          </p:cNvPr>
          <p:cNvSpPr txBox="1"/>
          <p:nvPr/>
        </p:nvSpPr>
        <p:spPr>
          <a:xfrm>
            <a:off x="1044009" y="859971"/>
            <a:ext cx="9885248" cy="923330"/>
          </a:xfrm>
          <a:prstGeom prst="rect">
            <a:avLst/>
          </a:prstGeom>
          <a:noFill/>
        </p:spPr>
        <p:txBody>
          <a:bodyPr wrap="square" rtlCol="0">
            <a:spAutoFit/>
          </a:bodyPr>
          <a:lstStyle/>
          <a:p>
            <a:r>
              <a:rPr lang="en-IN" b="1" dirty="0"/>
              <a:t>Correlation Analysis:</a:t>
            </a:r>
          </a:p>
          <a:p>
            <a:r>
              <a:rPr lang="en-IN" dirty="0"/>
              <a:t>An example of mean </a:t>
            </a:r>
            <a:r>
              <a:rPr lang="en-IN" b="1" i="1" dirty="0"/>
              <a:t>AMT_APPLICATION </a:t>
            </a:r>
            <a:r>
              <a:rPr lang="en-IN" dirty="0"/>
              <a:t>and </a:t>
            </a:r>
            <a:r>
              <a:rPr lang="en-IN" b="1" i="1" dirty="0"/>
              <a:t>AMT_CREDIT </a:t>
            </a:r>
            <a:r>
              <a:rPr lang="en-IN" dirty="0"/>
              <a:t>for different </a:t>
            </a:r>
            <a:r>
              <a:rPr lang="en-IN" b="1" i="1" dirty="0"/>
              <a:t>NAME_TYPE_SUITE.</a:t>
            </a:r>
          </a:p>
          <a:p>
            <a:r>
              <a:rPr lang="en-IN" dirty="0"/>
              <a:t>An illustration using Scatter plot is also given.</a:t>
            </a:r>
          </a:p>
        </p:txBody>
      </p:sp>
      <p:pic>
        <p:nvPicPr>
          <p:cNvPr id="6" name="Picture 5">
            <a:extLst>
              <a:ext uri="{FF2B5EF4-FFF2-40B4-BE49-F238E27FC236}">
                <a16:creationId xmlns:a16="http://schemas.microsoft.com/office/drawing/2014/main" id="{C3CE8B35-A3AB-3B49-DFE1-950E73291577}"/>
              </a:ext>
            </a:extLst>
          </p:cNvPr>
          <p:cNvPicPr>
            <a:picLocks noChangeAspect="1"/>
          </p:cNvPicPr>
          <p:nvPr/>
        </p:nvPicPr>
        <p:blipFill>
          <a:blip r:embed="rId3"/>
          <a:stretch>
            <a:fillRect/>
          </a:stretch>
        </p:blipFill>
        <p:spPr>
          <a:xfrm>
            <a:off x="6096000" y="2026933"/>
            <a:ext cx="4833257" cy="3143963"/>
          </a:xfrm>
          <a:prstGeom prst="rect">
            <a:avLst/>
          </a:prstGeom>
          <a:ln>
            <a:solidFill>
              <a:schemeClr val="tx1"/>
            </a:solidFill>
          </a:ln>
        </p:spPr>
      </p:pic>
    </p:spTree>
    <p:extLst>
      <p:ext uri="{BB962C8B-B14F-4D97-AF65-F5344CB8AC3E}">
        <p14:creationId xmlns:p14="http://schemas.microsoft.com/office/powerpoint/2010/main" val="3898325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E0846C-2AA4-D80E-FA47-AA2D9DAF53BE}"/>
              </a:ext>
            </a:extLst>
          </p:cNvPr>
          <p:cNvSpPr>
            <a:spLocks noGrp="1"/>
          </p:cNvSpPr>
          <p:nvPr>
            <p:ph type="title"/>
          </p:nvPr>
        </p:nvSpPr>
        <p:spPr/>
        <p:txBody>
          <a:bodyPr>
            <a:normAutofit fontScale="90000"/>
          </a:bodyPr>
          <a:lstStyle/>
          <a:p>
            <a:r>
              <a:rPr lang="en-IN" dirty="0"/>
              <a:t>Correlation analysis for client with payment difficulties</a:t>
            </a:r>
          </a:p>
        </p:txBody>
      </p:sp>
      <p:sp>
        <p:nvSpPr>
          <p:cNvPr id="10" name="TextBox 9">
            <a:extLst>
              <a:ext uri="{FF2B5EF4-FFF2-40B4-BE49-F238E27FC236}">
                <a16:creationId xmlns:a16="http://schemas.microsoft.com/office/drawing/2014/main" id="{4AC83FD0-9D92-9890-F467-00B9A26C9414}"/>
              </a:ext>
            </a:extLst>
          </p:cNvPr>
          <p:cNvSpPr txBox="1"/>
          <p:nvPr/>
        </p:nvSpPr>
        <p:spPr>
          <a:xfrm>
            <a:off x="1066800" y="1794160"/>
            <a:ext cx="9829798" cy="3726880"/>
          </a:xfrm>
          <a:prstGeom prst="rect">
            <a:avLst/>
          </a:prstGeom>
          <a:effectLst/>
        </p:spPr>
        <p:txBody>
          <a:bodyPr vert="horz" lIns="91440" tIns="45720" rIns="91440" bIns="45720" rtlCol="0" anchor="ctr">
            <a:normAutofit fontScale="97500"/>
          </a:bodyPr>
          <a:lstStyle>
            <a:lvl1pPr algn="ctr">
              <a:spcBef>
                <a:spcPct val="0"/>
              </a:spcBef>
              <a:buNone/>
              <a:defRPr sz="4400" cap="none">
                <a:ln w="3175" cmpd="sng">
                  <a:noFill/>
                </a:ln>
                <a:solidFill>
                  <a:schemeClr val="tx1">
                    <a:lumMod val="85000"/>
                    <a:lumOff val="15000"/>
                  </a:schemeClr>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1800" dirty="0"/>
              <a:t>The variables considered were </a:t>
            </a:r>
            <a:r>
              <a:rPr lang="en-US" sz="1800" b="1" i="1" dirty="0"/>
              <a:t>AMT_INCOME_TOTAL, AMT_CREDIT, AMT_ANNUITY, AMT_GOODS_PRICE, REGION_POPULATION_RELATIVE, DAYS_BIRTH, DAYS_EMPLOYED, DAYS_REGISTRATION, DAYS_ID_PUBLISH, OWN_CAR_AGE, EXT_SOURCE_1, EXT_SOURCE_2, EXT_SOURCE_3, APARTMENTS_AVG, DAYS_LAST_PHONE_CHANGE. </a:t>
            </a:r>
            <a:endParaRPr lang="en-IN" sz="1800" b="1" i="1" dirty="0"/>
          </a:p>
        </p:txBody>
      </p:sp>
    </p:spTree>
    <p:extLst>
      <p:ext uri="{BB962C8B-B14F-4D97-AF65-F5344CB8AC3E}">
        <p14:creationId xmlns:p14="http://schemas.microsoft.com/office/powerpoint/2010/main" val="314924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72DD70-4044-A41F-CDE7-625A674A9412}"/>
              </a:ext>
            </a:extLst>
          </p:cNvPr>
          <p:cNvPicPr>
            <a:picLocks noChangeAspect="1"/>
          </p:cNvPicPr>
          <p:nvPr/>
        </p:nvPicPr>
        <p:blipFill>
          <a:blip r:embed="rId2"/>
          <a:stretch>
            <a:fillRect/>
          </a:stretch>
        </p:blipFill>
        <p:spPr>
          <a:xfrm>
            <a:off x="890557" y="734725"/>
            <a:ext cx="10410886" cy="2694275"/>
          </a:xfrm>
          <a:prstGeom prst="rect">
            <a:avLst/>
          </a:prstGeom>
          <a:ln>
            <a:solidFill>
              <a:schemeClr val="tx1"/>
            </a:solidFill>
          </a:ln>
        </p:spPr>
      </p:pic>
      <p:pic>
        <p:nvPicPr>
          <p:cNvPr id="9" name="Picture 8">
            <a:extLst>
              <a:ext uri="{FF2B5EF4-FFF2-40B4-BE49-F238E27FC236}">
                <a16:creationId xmlns:a16="http://schemas.microsoft.com/office/drawing/2014/main" id="{3F7F9164-3A46-6FF8-9FB3-B3ED65DE2242}"/>
              </a:ext>
            </a:extLst>
          </p:cNvPr>
          <p:cNvPicPr>
            <a:picLocks noChangeAspect="1"/>
          </p:cNvPicPr>
          <p:nvPr/>
        </p:nvPicPr>
        <p:blipFill>
          <a:blip r:embed="rId3"/>
          <a:stretch>
            <a:fillRect/>
          </a:stretch>
        </p:blipFill>
        <p:spPr>
          <a:xfrm>
            <a:off x="2528941" y="3428997"/>
            <a:ext cx="8772502" cy="2694275"/>
          </a:xfrm>
          <a:prstGeom prst="rect">
            <a:avLst/>
          </a:prstGeom>
          <a:ln>
            <a:solidFill>
              <a:schemeClr val="tx1"/>
            </a:solidFill>
          </a:ln>
        </p:spPr>
      </p:pic>
      <p:pic>
        <p:nvPicPr>
          <p:cNvPr id="10" name="Picture 9">
            <a:extLst>
              <a:ext uri="{FF2B5EF4-FFF2-40B4-BE49-F238E27FC236}">
                <a16:creationId xmlns:a16="http://schemas.microsoft.com/office/drawing/2014/main" id="{793A268C-DA34-6C57-4669-4F84823129B9}"/>
              </a:ext>
            </a:extLst>
          </p:cNvPr>
          <p:cNvPicPr>
            <a:picLocks noChangeAspect="1"/>
          </p:cNvPicPr>
          <p:nvPr/>
        </p:nvPicPr>
        <p:blipFill rotWithShape="1">
          <a:blip r:embed="rId2"/>
          <a:srcRect r="84153"/>
          <a:stretch/>
        </p:blipFill>
        <p:spPr>
          <a:xfrm>
            <a:off x="890557" y="3428999"/>
            <a:ext cx="1638384" cy="2694275"/>
          </a:xfrm>
          <a:prstGeom prst="rect">
            <a:avLst/>
          </a:prstGeom>
        </p:spPr>
      </p:pic>
    </p:spTree>
    <p:extLst>
      <p:ext uri="{BB962C8B-B14F-4D97-AF65-F5344CB8AC3E}">
        <p14:creationId xmlns:p14="http://schemas.microsoft.com/office/powerpoint/2010/main" val="333961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77BFD-9EF5-0E62-FF56-F2751FA08995}"/>
              </a:ext>
            </a:extLst>
          </p:cNvPr>
          <p:cNvPicPr>
            <a:picLocks noChangeAspect="1"/>
          </p:cNvPicPr>
          <p:nvPr/>
        </p:nvPicPr>
        <p:blipFill>
          <a:blip r:embed="rId2"/>
          <a:stretch>
            <a:fillRect/>
          </a:stretch>
        </p:blipFill>
        <p:spPr>
          <a:xfrm>
            <a:off x="1291685" y="994753"/>
            <a:ext cx="9608629" cy="4868494"/>
          </a:xfrm>
          <a:prstGeom prst="rect">
            <a:avLst/>
          </a:prstGeom>
          <a:ln>
            <a:solidFill>
              <a:schemeClr val="tx1"/>
            </a:solidFill>
          </a:ln>
        </p:spPr>
      </p:pic>
    </p:spTree>
    <p:extLst>
      <p:ext uri="{BB962C8B-B14F-4D97-AF65-F5344CB8AC3E}">
        <p14:creationId xmlns:p14="http://schemas.microsoft.com/office/powerpoint/2010/main" val="13738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77846E-A02D-4851-7E34-3675C2A3F317}"/>
              </a:ext>
            </a:extLst>
          </p:cNvPr>
          <p:cNvPicPr>
            <a:picLocks noChangeAspect="1"/>
          </p:cNvPicPr>
          <p:nvPr/>
        </p:nvPicPr>
        <p:blipFill rotWithShape="1">
          <a:blip r:embed="rId2"/>
          <a:srcRect l="2032" t="914" r="1016" b="-1562"/>
          <a:stretch/>
        </p:blipFill>
        <p:spPr>
          <a:xfrm>
            <a:off x="6411686" y="746171"/>
            <a:ext cx="4550229" cy="5119111"/>
          </a:xfrm>
          <a:prstGeom prst="rect">
            <a:avLst/>
          </a:prstGeom>
          <a:ln>
            <a:solidFill>
              <a:schemeClr val="tx1"/>
            </a:solidFill>
          </a:ln>
        </p:spPr>
      </p:pic>
      <p:sp>
        <p:nvSpPr>
          <p:cNvPr id="4" name="TextBox 3">
            <a:extLst>
              <a:ext uri="{FF2B5EF4-FFF2-40B4-BE49-F238E27FC236}">
                <a16:creationId xmlns:a16="http://schemas.microsoft.com/office/drawing/2014/main" id="{6BD08C0C-3BB1-F282-EF5B-31C9E55DFAC3}"/>
              </a:ext>
            </a:extLst>
          </p:cNvPr>
          <p:cNvSpPr txBox="1"/>
          <p:nvPr/>
        </p:nvSpPr>
        <p:spPr>
          <a:xfrm>
            <a:off x="979713" y="914790"/>
            <a:ext cx="5769429" cy="1200329"/>
          </a:xfrm>
          <a:prstGeom prst="rect">
            <a:avLst/>
          </a:prstGeom>
          <a:noFill/>
        </p:spPr>
        <p:txBody>
          <a:bodyPr wrap="square" rtlCol="0">
            <a:spAutoFit/>
          </a:bodyPr>
          <a:lstStyle/>
          <a:p>
            <a:r>
              <a:rPr lang="en-IN" b="1" u="sng" dirty="0"/>
              <a:t>Insights: </a:t>
            </a:r>
          </a:p>
          <a:p>
            <a:endParaRPr lang="en-IN" b="1" u="sng" dirty="0"/>
          </a:p>
          <a:p>
            <a:endParaRPr lang="en-IN" b="1" u="sng" dirty="0"/>
          </a:p>
          <a:p>
            <a:r>
              <a:rPr lang="en-IN" dirty="0"/>
              <a:t>The top 10 variables with highest correlation are given here:</a:t>
            </a:r>
          </a:p>
        </p:txBody>
      </p:sp>
    </p:spTree>
    <p:extLst>
      <p:ext uri="{BB962C8B-B14F-4D97-AF65-F5344CB8AC3E}">
        <p14:creationId xmlns:p14="http://schemas.microsoft.com/office/powerpoint/2010/main" val="1289683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F2D75-8610-BEB4-3CA9-9709D600CBCA}"/>
              </a:ext>
            </a:extLst>
          </p:cNvPr>
          <p:cNvSpPr txBox="1"/>
          <p:nvPr/>
        </p:nvSpPr>
        <p:spPr>
          <a:xfrm>
            <a:off x="1649186" y="3105834"/>
            <a:ext cx="8893628" cy="646331"/>
          </a:xfrm>
          <a:prstGeom prst="rect">
            <a:avLst/>
          </a:prstGeom>
          <a:noFill/>
        </p:spPr>
        <p:txBody>
          <a:bodyPr wrap="square" rtlCol="0">
            <a:spAutoFit/>
          </a:bodyPr>
          <a:lstStyle/>
          <a:p>
            <a:pPr algn="ctr"/>
            <a:r>
              <a:rPr lang="en-IN" dirty="0"/>
              <a:t>All the working files used in this projects can be accessed on the link below.</a:t>
            </a:r>
          </a:p>
          <a:p>
            <a:pPr algn="ctr"/>
            <a:r>
              <a:rPr lang="en-IN" u="sng" dirty="0">
                <a:hlinkClick r:id="rId2"/>
              </a:rPr>
              <a:t>Click here </a:t>
            </a:r>
            <a:endParaRPr lang="en-IN" u="sng" dirty="0"/>
          </a:p>
        </p:txBody>
      </p:sp>
    </p:spTree>
    <p:extLst>
      <p:ext uri="{BB962C8B-B14F-4D97-AF65-F5344CB8AC3E}">
        <p14:creationId xmlns:p14="http://schemas.microsoft.com/office/powerpoint/2010/main" val="4246506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549B-B8FB-E8A9-94E7-15B2600A5134}"/>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5680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D5518-55F3-7AEF-98F9-3BDFCDD9B6D6}"/>
              </a:ext>
            </a:extLst>
          </p:cNvPr>
          <p:cNvSpPr>
            <a:spLocks noGrp="1"/>
          </p:cNvSpPr>
          <p:nvPr>
            <p:ph idx="4294967295"/>
          </p:nvPr>
        </p:nvSpPr>
        <p:spPr>
          <a:xfrm>
            <a:off x="1066800" y="1045368"/>
            <a:ext cx="10058400" cy="4767263"/>
          </a:xfrm>
        </p:spPr>
        <p:txBody>
          <a:bodyPr>
            <a:normAutofit/>
          </a:bodyPr>
          <a:lstStyle/>
          <a:p>
            <a:r>
              <a:rPr lang="en-IN" sz="2000" b="1" dirty="0"/>
              <a:t>Approach used: </a:t>
            </a:r>
            <a:r>
              <a:rPr lang="en-IN" sz="1800" dirty="0"/>
              <a:t>The </a:t>
            </a:r>
            <a:r>
              <a:rPr lang="en-US" sz="1800" dirty="0"/>
              <a:t>`previous_application.csv`</a:t>
            </a:r>
            <a:r>
              <a:rPr lang="en-IN" sz="1800" dirty="0"/>
              <a:t> provided is extremely large csv files which are unable to be loaded into MS Excel. So I have used a csv splitter software to divide the data into 4 small files namely excel0, excel1, excel2 and excel3, each having 500000 rows except the last one. </a:t>
            </a:r>
            <a:r>
              <a:rPr lang="en-US" sz="1800" dirty="0"/>
              <a:t>These are imported separately in different excel sheets and operations which are performed in one is replicated in the remaining. </a:t>
            </a:r>
          </a:p>
          <a:p>
            <a:r>
              <a:rPr lang="en-US" sz="1800" dirty="0"/>
              <a:t>Above mentioned process is not done for `application_data.csv` since the dataset is relatively small.</a:t>
            </a:r>
          </a:p>
          <a:p>
            <a:r>
              <a:rPr lang="en-US" sz="1800" dirty="0"/>
              <a:t>All the columns present in both the datasets are clearly read and understood from `columns_descrption.csv` in order to have a good understanding on the problems to be solved.</a:t>
            </a:r>
          </a:p>
          <a:p>
            <a:r>
              <a:rPr lang="en-US" sz="1800" dirty="0"/>
              <a:t>I have also done a decent research on several terms that were new to me.</a:t>
            </a:r>
          </a:p>
          <a:p>
            <a:r>
              <a:rPr lang="en-US" sz="1800" u="sng" dirty="0">
                <a:hlinkClick r:id="rId2"/>
              </a:rPr>
              <a:t>Click here </a:t>
            </a:r>
            <a:r>
              <a:rPr lang="en-US" sz="1800" dirty="0"/>
              <a:t>to view all the working excel sheets.</a:t>
            </a:r>
          </a:p>
          <a:p>
            <a:r>
              <a:rPr lang="en-US" sz="2000" b="1" dirty="0"/>
              <a:t>Tech Stacks used </a:t>
            </a:r>
            <a:r>
              <a:rPr lang="en-US" b="1" dirty="0"/>
              <a:t>: </a:t>
            </a:r>
            <a:r>
              <a:rPr lang="en-US" sz="1800" dirty="0"/>
              <a:t>MS Excel features and concepts of statistics are mainly used throughout the project.</a:t>
            </a:r>
            <a:endParaRPr lang="en-US" dirty="0"/>
          </a:p>
        </p:txBody>
      </p:sp>
    </p:spTree>
    <p:extLst>
      <p:ext uri="{BB962C8B-B14F-4D97-AF65-F5344CB8AC3E}">
        <p14:creationId xmlns:p14="http://schemas.microsoft.com/office/powerpoint/2010/main" val="43933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9264-5016-8DD3-15F0-ADA1EC92656E}"/>
              </a:ext>
            </a:extLst>
          </p:cNvPr>
          <p:cNvSpPr>
            <a:spLocks noGrp="1"/>
          </p:cNvSpPr>
          <p:nvPr>
            <p:ph type="title"/>
          </p:nvPr>
        </p:nvSpPr>
        <p:spPr/>
        <p:txBody>
          <a:bodyPr/>
          <a:lstStyle/>
          <a:p>
            <a:r>
              <a:rPr lang="en-IN" dirty="0"/>
              <a:t>RESULTS </a:t>
            </a:r>
          </a:p>
        </p:txBody>
      </p:sp>
    </p:spTree>
    <p:extLst>
      <p:ext uri="{BB962C8B-B14F-4D97-AF65-F5344CB8AC3E}">
        <p14:creationId xmlns:p14="http://schemas.microsoft.com/office/powerpoint/2010/main" val="301719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272936-D7DC-6EEA-623C-D50ECAC0AE3D}"/>
              </a:ext>
            </a:extLst>
          </p:cNvPr>
          <p:cNvSpPr>
            <a:spLocks noGrp="1"/>
          </p:cNvSpPr>
          <p:nvPr>
            <p:ph type="title"/>
          </p:nvPr>
        </p:nvSpPr>
        <p:spPr/>
        <p:txBody>
          <a:bodyPr/>
          <a:lstStyle/>
          <a:p>
            <a:r>
              <a:rPr lang="en-IN" dirty="0"/>
              <a:t>Data Cleaning</a:t>
            </a:r>
          </a:p>
        </p:txBody>
      </p:sp>
      <p:sp>
        <p:nvSpPr>
          <p:cNvPr id="5" name="Content Placeholder 4">
            <a:extLst>
              <a:ext uri="{FF2B5EF4-FFF2-40B4-BE49-F238E27FC236}">
                <a16:creationId xmlns:a16="http://schemas.microsoft.com/office/drawing/2014/main" id="{11971F81-C5D3-6A19-D212-BAD0E1D978BE}"/>
              </a:ext>
            </a:extLst>
          </p:cNvPr>
          <p:cNvSpPr>
            <a:spLocks noGrp="1"/>
          </p:cNvSpPr>
          <p:nvPr>
            <p:ph idx="1"/>
          </p:nvPr>
        </p:nvSpPr>
        <p:spPr>
          <a:xfrm>
            <a:off x="1295402" y="2448075"/>
            <a:ext cx="9993085" cy="3941839"/>
          </a:xfrm>
        </p:spPr>
        <p:txBody>
          <a:bodyPr>
            <a:normAutofit fontScale="92500" lnSpcReduction="10000"/>
          </a:bodyPr>
          <a:lstStyle/>
          <a:p>
            <a:pPr marL="0" indent="0">
              <a:buNone/>
            </a:pPr>
            <a:r>
              <a:rPr lang="en-US" b="1" dirty="0"/>
              <a:t>`previous_application.csv` : </a:t>
            </a:r>
            <a:r>
              <a:rPr lang="en-US" sz="1900" dirty="0"/>
              <a:t>There were 37 columns and 16,70,214 rows which I have split into four separate sheets.</a:t>
            </a:r>
          </a:p>
          <a:p>
            <a:pPr marL="0" indent="0">
              <a:buNone/>
            </a:pPr>
            <a:r>
              <a:rPr lang="en-US" b="1" dirty="0"/>
              <a:t>`application_data.csv` : </a:t>
            </a:r>
            <a:r>
              <a:rPr lang="en-US" sz="1900" dirty="0"/>
              <a:t>There are 122 columns and 3,07,511 rows.</a:t>
            </a:r>
          </a:p>
          <a:p>
            <a:pPr marL="0" indent="0">
              <a:buNone/>
            </a:pPr>
            <a:r>
              <a:rPr lang="en-IN" b="1" dirty="0"/>
              <a:t>Handling duplicates : </a:t>
            </a:r>
            <a:r>
              <a:rPr lang="en-IN" sz="1900" dirty="0"/>
              <a:t>There were no duplicates in both the datasets</a:t>
            </a:r>
          </a:p>
          <a:p>
            <a:pPr marL="0" indent="0">
              <a:lnSpc>
                <a:spcPct val="120000"/>
              </a:lnSpc>
              <a:buNone/>
            </a:pPr>
            <a:r>
              <a:rPr lang="en-IN" b="1" dirty="0"/>
              <a:t>Handling missing values </a:t>
            </a:r>
            <a:r>
              <a:rPr lang="en-IN" dirty="0"/>
              <a:t>: </a:t>
            </a:r>
            <a:r>
              <a:rPr lang="en-IN" sz="1900" dirty="0"/>
              <a:t>In </a:t>
            </a:r>
            <a:r>
              <a:rPr lang="en-US" sz="1900" dirty="0"/>
              <a:t>previous_application, </a:t>
            </a:r>
            <a:r>
              <a:rPr lang="en-IN" sz="1900" dirty="0"/>
              <a:t>columns having higher missing values have been analysed and found that </a:t>
            </a:r>
            <a:r>
              <a:rPr lang="en-IN" sz="1900" b="1" i="1" dirty="0"/>
              <a:t>RATE_INTEREST_PRIMARY </a:t>
            </a:r>
            <a:r>
              <a:rPr lang="en-IN" sz="1900" dirty="0"/>
              <a:t>and </a:t>
            </a:r>
            <a:r>
              <a:rPr lang="en-IN" sz="1900" b="1" i="1" dirty="0"/>
              <a:t>RATE_INTEREST_PRIVILEGED </a:t>
            </a:r>
            <a:r>
              <a:rPr lang="en-IN" sz="1900" dirty="0"/>
              <a:t>has nearly 99 percent of cells as empty. So these two columns are completely deleted. We have to remove rows having empty cells at the same time we should not lose critical parts of data. So rows having all three of </a:t>
            </a:r>
            <a:r>
              <a:rPr lang="en-IN" sz="1900" b="1" i="1" dirty="0"/>
              <a:t>AMT_ANNUITY, AMT_APPLICATION</a:t>
            </a:r>
            <a:r>
              <a:rPr lang="en-IN" sz="1900" b="1" dirty="0"/>
              <a:t>, </a:t>
            </a:r>
            <a:r>
              <a:rPr lang="en-IN" sz="1900" b="1" i="1" dirty="0"/>
              <a:t>AMT_CREDIT </a:t>
            </a:r>
            <a:r>
              <a:rPr lang="en-IN" sz="1900" dirty="0"/>
              <a:t>as blank or 0 has been removed. </a:t>
            </a:r>
          </a:p>
          <a:p>
            <a:pPr marL="0" indent="0">
              <a:lnSpc>
                <a:spcPct val="120000"/>
              </a:lnSpc>
              <a:buNone/>
            </a:pPr>
            <a:r>
              <a:rPr lang="en-IN" sz="1900" dirty="0"/>
              <a:t>In </a:t>
            </a:r>
            <a:r>
              <a:rPr lang="en-US" sz="1900" dirty="0"/>
              <a:t>application_data, no rows or columns are removed.</a:t>
            </a:r>
          </a:p>
          <a:p>
            <a:endParaRPr lang="en-US" dirty="0"/>
          </a:p>
          <a:p>
            <a:endParaRPr lang="en-IN" dirty="0"/>
          </a:p>
        </p:txBody>
      </p:sp>
    </p:spTree>
    <p:extLst>
      <p:ext uri="{BB962C8B-B14F-4D97-AF65-F5344CB8AC3E}">
        <p14:creationId xmlns:p14="http://schemas.microsoft.com/office/powerpoint/2010/main" val="246937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9032C-2C4A-DF36-F5CC-7C193BFF7E7E}"/>
              </a:ext>
            </a:extLst>
          </p:cNvPr>
          <p:cNvSpPr txBox="1"/>
          <p:nvPr/>
        </p:nvSpPr>
        <p:spPr>
          <a:xfrm>
            <a:off x="1232888" y="4498563"/>
            <a:ext cx="9557657" cy="1754326"/>
          </a:xfrm>
          <a:prstGeom prst="rect">
            <a:avLst/>
          </a:prstGeom>
          <a:noFill/>
        </p:spPr>
        <p:txBody>
          <a:bodyPr wrap="square" rtlCol="0">
            <a:spAutoFit/>
          </a:bodyPr>
          <a:lstStyle/>
          <a:p>
            <a:r>
              <a:rPr lang="en-US" dirty="0"/>
              <a:t>There are 8 columns common to both csv files.</a:t>
            </a:r>
          </a:p>
          <a:p>
            <a:r>
              <a:rPr lang="en-US" dirty="0"/>
              <a:t>And </a:t>
            </a:r>
            <a:r>
              <a:rPr lang="en-US" b="1" i="1" dirty="0"/>
              <a:t>SK_ID_CURR </a:t>
            </a:r>
            <a:r>
              <a:rPr lang="en-US" dirty="0"/>
              <a:t>is the unique identifier among the</a:t>
            </a:r>
          </a:p>
          <a:p>
            <a:r>
              <a:rPr lang="en-US" dirty="0"/>
              <a:t>Datasets.</a:t>
            </a:r>
          </a:p>
          <a:p>
            <a:endParaRPr lang="en-IN" dirty="0"/>
          </a:p>
          <a:p>
            <a:endParaRPr lang="en-IN" b="1" dirty="0"/>
          </a:p>
          <a:p>
            <a:endParaRPr lang="en-IN" dirty="0"/>
          </a:p>
        </p:txBody>
      </p:sp>
      <p:pic>
        <p:nvPicPr>
          <p:cNvPr id="2" name="Picture 1">
            <a:extLst>
              <a:ext uri="{FF2B5EF4-FFF2-40B4-BE49-F238E27FC236}">
                <a16:creationId xmlns:a16="http://schemas.microsoft.com/office/drawing/2014/main" id="{4E67DC58-5EE0-0853-C14A-92BCC0650239}"/>
              </a:ext>
            </a:extLst>
          </p:cNvPr>
          <p:cNvPicPr>
            <a:picLocks noChangeAspect="1"/>
          </p:cNvPicPr>
          <p:nvPr/>
        </p:nvPicPr>
        <p:blipFill rotWithShape="1">
          <a:blip r:embed="rId2"/>
          <a:srcRect t="2599"/>
          <a:stretch/>
        </p:blipFill>
        <p:spPr>
          <a:xfrm>
            <a:off x="6619915" y="3956957"/>
            <a:ext cx="2758779" cy="2144487"/>
          </a:xfrm>
          <a:prstGeom prst="rect">
            <a:avLst/>
          </a:prstGeom>
          <a:ln>
            <a:solidFill>
              <a:schemeClr val="tx1"/>
            </a:solidFill>
          </a:ln>
        </p:spPr>
      </p:pic>
      <p:graphicFrame>
        <p:nvGraphicFramePr>
          <p:cNvPr id="4" name="Chart 3">
            <a:extLst>
              <a:ext uri="{FF2B5EF4-FFF2-40B4-BE49-F238E27FC236}">
                <a16:creationId xmlns:a16="http://schemas.microsoft.com/office/drawing/2014/main" id="{9E45B871-7621-7C10-A228-92CF6234E345}"/>
              </a:ext>
            </a:extLst>
          </p:cNvPr>
          <p:cNvGraphicFramePr>
            <a:graphicFrameLocks/>
          </p:cNvGraphicFramePr>
          <p:nvPr>
            <p:extLst>
              <p:ext uri="{D42A27DB-BD31-4B8C-83A1-F6EECF244321}">
                <p14:modId xmlns:p14="http://schemas.microsoft.com/office/powerpoint/2010/main" val="2321289398"/>
              </p:ext>
            </p:extLst>
          </p:nvPr>
        </p:nvGraphicFramePr>
        <p:xfrm>
          <a:off x="2522844" y="1482274"/>
          <a:ext cx="3649356" cy="209186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6C2693B-6A34-A629-B0B3-FB1A215CB67C}"/>
              </a:ext>
            </a:extLst>
          </p:cNvPr>
          <p:cNvSpPr txBox="1"/>
          <p:nvPr/>
        </p:nvSpPr>
        <p:spPr>
          <a:xfrm>
            <a:off x="1232888" y="1053071"/>
            <a:ext cx="3537857" cy="369332"/>
          </a:xfrm>
          <a:prstGeom prst="rect">
            <a:avLst/>
          </a:prstGeom>
          <a:noFill/>
        </p:spPr>
        <p:txBody>
          <a:bodyPr wrap="square" rtlCol="0">
            <a:spAutoFit/>
          </a:bodyPr>
          <a:lstStyle/>
          <a:p>
            <a:r>
              <a:rPr lang="en-IN" b="1" u="sng" dirty="0"/>
              <a:t>Insights:  </a:t>
            </a:r>
          </a:p>
        </p:txBody>
      </p:sp>
      <p:pic>
        <p:nvPicPr>
          <p:cNvPr id="13" name="Picture 12">
            <a:extLst>
              <a:ext uri="{FF2B5EF4-FFF2-40B4-BE49-F238E27FC236}">
                <a16:creationId xmlns:a16="http://schemas.microsoft.com/office/drawing/2014/main" id="{2974ED83-4E3D-3E86-98BD-96D23CA457DB}"/>
              </a:ext>
            </a:extLst>
          </p:cNvPr>
          <p:cNvPicPr>
            <a:picLocks noChangeAspect="1"/>
          </p:cNvPicPr>
          <p:nvPr/>
        </p:nvPicPr>
        <p:blipFill rotWithShape="1">
          <a:blip r:embed="rId4"/>
          <a:srcRect r="14054" b="3514"/>
          <a:stretch/>
        </p:blipFill>
        <p:spPr>
          <a:xfrm>
            <a:off x="6619915" y="1482274"/>
            <a:ext cx="3649356" cy="2091869"/>
          </a:xfrm>
          <a:prstGeom prst="rect">
            <a:avLst/>
          </a:prstGeom>
          <a:ln>
            <a:solidFill>
              <a:schemeClr val="tx1"/>
            </a:solidFill>
          </a:ln>
        </p:spPr>
      </p:pic>
    </p:spTree>
    <p:extLst>
      <p:ext uri="{BB962C8B-B14F-4D97-AF65-F5344CB8AC3E}">
        <p14:creationId xmlns:p14="http://schemas.microsoft.com/office/powerpoint/2010/main" val="314428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700B-CD89-93B4-F3CA-B4655977BF0B}"/>
              </a:ext>
            </a:extLst>
          </p:cNvPr>
          <p:cNvSpPr>
            <a:spLocks noGrp="1"/>
          </p:cNvSpPr>
          <p:nvPr>
            <p:ph type="title"/>
          </p:nvPr>
        </p:nvSpPr>
        <p:spPr/>
        <p:txBody>
          <a:bodyPr/>
          <a:lstStyle/>
          <a:p>
            <a:r>
              <a:rPr lang="en-IN" dirty="0"/>
              <a:t>Outliers</a:t>
            </a:r>
          </a:p>
        </p:txBody>
      </p:sp>
      <p:sp>
        <p:nvSpPr>
          <p:cNvPr id="3" name="Content Placeholder 2">
            <a:extLst>
              <a:ext uri="{FF2B5EF4-FFF2-40B4-BE49-F238E27FC236}">
                <a16:creationId xmlns:a16="http://schemas.microsoft.com/office/drawing/2014/main" id="{393A4930-CD26-00F5-11E0-95D41DA24EFD}"/>
              </a:ext>
            </a:extLst>
          </p:cNvPr>
          <p:cNvSpPr>
            <a:spLocks noGrp="1"/>
          </p:cNvSpPr>
          <p:nvPr>
            <p:ph idx="1"/>
          </p:nvPr>
        </p:nvSpPr>
        <p:spPr/>
        <p:txBody>
          <a:bodyPr>
            <a:normAutofit/>
          </a:bodyPr>
          <a:lstStyle/>
          <a:p>
            <a:r>
              <a:rPr lang="en-IN" sz="1800" dirty="0"/>
              <a:t>These are observations in a dataset that significantly varies from the other observations, it can either be very high or very low and can impact the conclusions to be drawn from the dataset.</a:t>
            </a:r>
          </a:p>
          <a:p>
            <a:r>
              <a:rPr lang="en-IN" sz="1800" dirty="0"/>
              <a:t>Presence of outliers are checked in both the datasets. They are represented below.</a:t>
            </a:r>
          </a:p>
          <a:p>
            <a:r>
              <a:rPr lang="en-IN" sz="1800" b="1" dirty="0"/>
              <a:t>previous_application: </a:t>
            </a:r>
          </a:p>
          <a:p>
            <a:endParaRPr lang="en-IN" sz="2000" b="1" dirty="0"/>
          </a:p>
        </p:txBody>
      </p:sp>
      <p:graphicFrame>
        <p:nvGraphicFramePr>
          <p:cNvPr id="4" name="Table 3">
            <a:extLst>
              <a:ext uri="{FF2B5EF4-FFF2-40B4-BE49-F238E27FC236}">
                <a16:creationId xmlns:a16="http://schemas.microsoft.com/office/drawing/2014/main" id="{058FFA2F-29CC-838C-B241-7BBEA7FC5597}"/>
              </a:ext>
            </a:extLst>
          </p:cNvPr>
          <p:cNvGraphicFramePr>
            <a:graphicFrameLocks noGrp="1"/>
          </p:cNvGraphicFramePr>
          <p:nvPr>
            <p:extLst>
              <p:ext uri="{D42A27DB-BD31-4B8C-83A1-F6EECF244321}">
                <p14:modId xmlns:p14="http://schemas.microsoft.com/office/powerpoint/2010/main" val="2430022952"/>
              </p:ext>
            </p:extLst>
          </p:nvPr>
        </p:nvGraphicFramePr>
        <p:xfrm>
          <a:off x="1632863" y="4147760"/>
          <a:ext cx="9601196" cy="1728108"/>
        </p:xfrm>
        <a:graphic>
          <a:graphicData uri="http://schemas.openxmlformats.org/drawingml/2006/table">
            <a:tbl>
              <a:tblPr>
                <a:tableStyleId>{5C22544A-7EE6-4342-B048-85BDC9FD1C3A}</a:tableStyleId>
              </a:tblPr>
              <a:tblGrid>
                <a:gridCol w="2364112">
                  <a:extLst>
                    <a:ext uri="{9D8B030D-6E8A-4147-A177-3AD203B41FA5}">
                      <a16:colId xmlns:a16="http://schemas.microsoft.com/office/drawing/2014/main" val="1224221211"/>
                    </a:ext>
                  </a:extLst>
                </a:gridCol>
                <a:gridCol w="979293">
                  <a:extLst>
                    <a:ext uri="{9D8B030D-6E8A-4147-A177-3AD203B41FA5}">
                      <a16:colId xmlns:a16="http://schemas.microsoft.com/office/drawing/2014/main" val="1026264912"/>
                    </a:ext>
                  </a:extLst>
                </a:gridCol>
                <a:gridCol w="1582940">
                  <a:extLst>
                    <a:ext uri="{9D8B030D-6E8A-4147-A177-3AD203B41FA5}">
                      <a16:colId xmlns:a16="http://schemas.microsoft.com/office/drawing/2014/main" val="840923551"/>
                    </a:ext>
                  </a:extLst>
                </a:gridCol>
                <a:gridCol w="1139126">
                  <a:extLst>
                    <a:ext uri="{9D8B030D-6E8A-4147-A177-3AD203B41FA5}">
                      <a16:colId xmlns:a16="http://schemas.microsoft.com/office/drawing/2014/main" val="3505762090"/>
                    </a:ext>
                  </a:extLst>
                </a:gridCol>
                <a:gridCol w="1893610">
                  <a:extLst>
                    <a:ext uri="{9D8B030D-6E8A-4147-A177-3AD203B41FA5}">
                      <a16:colId xmlns:a16="http://schemas.microsoft.com/office/drawing/2014/main" val="3847903779"/>
                    </a:ext>
                  </a:extLst>
                </a:gridCol>
                <a:gridCol w="1642115">
                  <a:extLst>
                    <a:ext uri="{9D8B030D-6E8A-4147-A177-3AD203B41FA5}">
                      <a16:colId xmlns:a16="http://schemas.microsoft.com/office/drawing/2014/main" val="2539819168"/>
                    </a:ext>
                  </a:extLst>
                </a:gridCol>
              </a:tblGrid>
              <a:tr h="288018">
                <a:tc>
                  <a:txBody>
                    <a:bodyPr/>
                    <a:lstStyle/>
                    <a:p>
                      <a:pPr algn="l" fontAlgn="b"/>
                      <a:r>
                        <a:rPr lang="en-IN" sz="1400" b="1" u="none" strike="noStrike" dirty="0">
                          <a:effectLst/>
                        </a:rPr>
                        <a:t>Column Name</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effectLst/>
                        </a:rPr>
                        <a:t>Q1</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effectLst/>
                        </a:rPr>
                        <a:t>Q3</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effectLst/>
                        </a:rPr>
                        <a:t>IQR</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effectLst/>
                        </a:rPr>
                        <a:t>Upper Bound</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effectLst/>
                        </a:rPr>
                        <a:t>Lower Bound</a:t>
                      </a:r>
                      <a:endParaRPr lang="en-IN" sz="16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84848"/>
                  </a:ext>
                </a:extLst>
              </a:tr>
              <a:tr h="288018">
                <a:tc>
                  <a:txBody>
                    <a:bodyPr/>
                    <a:lstStyle/>
                    <a:p>
                      <a:pPr algn="l" fontAlgn="b"/>
                      <a:r>
                        <a:rPr lang="en-IN" sz="1400" b="1" u="none" strike="noStrike" dirty="0">
                          <a:effectLst/>
                        </a:rPr>
                        <a:t>AMT_ANNUITY</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6305.6475</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20545.5375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14239.89</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41905.3725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-15054.1875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673502"/>
                  </a:ext>
                </a:extLst>
              </a:tr>
              <a:tr h="288018">
                <a:tc>
                  <a:txBody>
                    <a:bodyPr/>
                    <a:lstStyle/>
                    <a:p>
                      <a:pPr algn="l" fontAlgn="b"/>
                      <a:r>
                        <a:rPr lang="en-IN" sz="1400" b="1" u="none" strike="noStrike">
                          <a:effectLst/>
                        </a:rPr>
                        <a:t>AMT_APPLICATION</a:t>
                      </a:r>
                      <a:endParaRPr lang="en-IN" sz="14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45000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225000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180000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495000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-225000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786250"/>
                  </a:ext>
                </a:extLst>
              </a:tr>
              <a:tr h="288018">
                <a:tc>
                  <a:txBody>
                    <a:bodyPr/>
                    <a:lstStyle/>
                    <a:p>
                      <a:pPr algn="l" fontAlgn="b"/>
                      <a:r>
                        <a:rPr lang="en-IN" sz="1400" b="1" u="none" strike="noStrike" dirty="0">
                          <a:effectLst/>
                        </a:rPr>
                        <a:t>AMT_CREDIT</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51898.5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270000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218101.5</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597152.25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-275253.75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358227"/>
                  </a:ext>
                </a:extLst>
              </a:tr>
              <a:tr h="288018">
                <a:tc>
                  <a:txBody>
                    <a:bodyPr/>
                    <a:lstStyle/>
                    <a:p>
                      <a:pPr algn="l" fontAlgn="b"/>
                      <a:r>
                        <a:rPr lang="en-IN" sz="1400" b="1" u="none" strike="noStrike" dirty="0">
                          <a:effectLst/>
                        </a:rPr>
                        <a:t>AMT_DOWN_PAYMENT</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7726.5</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7726.5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19316.25</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-11589.75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763612"/>
                  </a:ext>
                </a:extLst>
              </a:tr>
              <a:tr h="288018">
                <a:tc>
                  <a:txBody>
                    <a:bodyPr/>
                    <a:lstStyle/>
                    <a:p>
                      <a:pPr algn="l" fontAlgn="b"/>
                      <a:r>
                        <a:rPr lang="en-IN" sz="1400" b="1" u="none" strike="noStrike" dirty="0">
                          <a:effectLst/>
                        </a:rPr>
                        <a:t>AMT_GOODS_PRICE</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50809.41</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229500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178690.59</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497535.885</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-217226.475</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2905999"/>
                  </a:ext>
                </a:extLst>
              </a:tr>
            </a:tbl>
          </a:graphicData>
        </a:graphic>
      </p:graphicFrame>
    </p:spTree>
    <p:extLst>
      <p:ext uri="{BB962C8B-B14F-4D97-AF65-F5344CB8AC3E}">
        <p14:creationId xmlns:p14="http://schemas.microsoft.com/office/powerpoint/2010/main" val="359282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7333B-8775-7801-2FF0-F05D46D0A439}"/>
              </a:ext>
            </a:extLst>
          </p:cNvPr>
          <p:cNvPicPr>
            <a:picLocks noChangeAspect="1"/>
          </p:cNvPicPr>
          <p:nvPr/>
        </p:nvPicPr>
        <p:blipFill rotWithShape="1">
          <a:blip r:embed="rId2">
            <a:extLst>
              <a:ext uri="{28A0092B-C50C-407E-A947-70E740481C1C}">
                <a14:useLocalDpi xmlns:a14="http://schemas.microsoft.com/office/drawing/2010/main" val="0"/>
              </a:ext>
            </a:extLst>
          </a:blip>
          <a:srcRect l="12047" r="5802"/>
          <a:stretch/>
        </p:blipFill>
        <p:spPr>
          <a:xfrm>
            <a:off x="1223739" y="853622"/>
            <a:ext cx="2901948" cy="2127958"/>
          </a:xfrm>
          <a:prstGeom prst="rect">
            <a:avLst/>
          </a:prstGeom>
          <a:ln>
            <a:solidFill>
              <a:schemeClr val="tx1"/>
            </a:solidFill>
          </a:ln>
        </p:spPr>
      </p:pic>
      <p:pic>
        <p:nvPicPr>
          <p:cNvPr id="6" name="Picture 5">
            <a:extLst>
              <a:ext uri="{FF2B5EF4-FFF2-40B4-BE49-F238E27FC236}">
                <a16:creationId xmlns:a16="http://schemas.microsoft.com/office/drawing/2014/main" id="{0EB9056E-CD09-3285-FF19-B4B2FE2C95AE}"/>
              </a:ext>
            </a:extLst>
          </p:cNvPr>
          <p:cNvPicPr>
            <a:picLocks noChangeAspect="1"/>
          </p:cNvPicPr>
          <p:nvPr/>
        </p:nvPicPr>
        <p:blipFill>
          <a:blip r:embed="rId3"/>
          <a:stretch>
            <a:fillRect/>
          </a:stretch>
        </p:blipFill>
        <p:spPr>
          <a:xfrm>
            <a:off x="4550229" y="853622"/>
            <a:ext cx="2901949" cy="2127958"/>
          </a:xfrm>
          <a:prstGeom prst="rect">
            <a:avLst/>
          </a:prstGeom>
          <a:ln>
            <a:solidFill>
              <a:schemeClr val="tx1"/>
            </a:solidFill>
          </a:ln>
        </p:spPr>
      </p:pic>
      <p:pic>
        <p:nvPicPr>
          <p:cNvPr id="8" name="Picture 7">
            <a:extLst>
              <a:ext uri="{FF2B5EF4-FFF2-40B4-BE49-F238E27FC236}">
                <a16:creationId xmlns:a16="http://schemas.microsoft.com/office/drawing/2014/main" id="{39C610D8-03B2-B674-DF9E-7FA8CCC4E0FB}"/>
              </a:ext>
            </a:extLst>
          </p:cNvPr>
          <p:cNvPicPr>
            <a:picLocks noChangeAspect="1"/>
          </p:cNvPicPr>
          <p:nvPr/>
        </p:nvPicPr>
        <p:blipFill>
          <a:blip r:embed="rId4"/>
          <a:stretch>
            <a:fillRect/>
          </a:stretch>
        </p:blipFill>
        <p:spPr>
          <a:xfrm>
            <a:off x="7876720" y="853622"/>
            <a:ext cx="2901948" cy="2127958"/>
          </a:xfrm>
          <a:prstGeom prst="rect">
            <a:avLst/>
          </a:prstGeom>
          <a:ln>
            <a:solidFill>
              <a:schemeClr val="tx1"/>
            </a:solidFill>
          </a:ln>
        </p:spPr>
      </p:pic>
      <p:pic>
        <p:nvPicPr>
          <p:cNvPr id="10" name="Picture 9">
            <a:extLst>
              <a:ext uri="{FF2B5EF4-FFF2-40B4-BE49-F238E27FC236}">
                <a16:creationId xmlns:a16="http://schemas.microsoft.com/office/drawing/2014/main" id="{ECA1ABB3-ABDE-B2D2-B7C8-B95C69AB2CD4}"/>
              </a:ext>
            </a:extLst>
          </p:cNvPr>
          <p:cNvPicPr>
            <a:picLocks noChangeAspect="1"/>
          </p:cNvPicPr>
          <p:nvPr/>
        </p:nvPicPr>
        <p:blipFill>
          <a:blip r:embed="rId5"/>
          <a:stretch>
            <a:fillRect/>
          </a:stretch>
        </p:blipFill>
        <p:spPr>
          <a:xfrm>
            <a:off x="2674713" y="3610812"/>
            <a:ext cx="2901948" cy="2127958"/>
          </a:xfrm>
          <a:prstGeom prst="rect">
            <a:avLst/>
          </a:prstGeom>
          <a:ln>
            <a:solidFill>
              <a:schemeClr val="tx1"/>
            </a:solidFill>
          </a:ln>
        </p:spPr>
      </p:pic>
      <p:pic>
        <p:nvPicPr>
          <p:cNvPr id="12" name="Picture 11">
            <a:extLst>
              <a:ext uri="{FF2B5EF4-FFF2-40B4-BE49-F238E27FC236}">
                <a16:creationId xmlns:a16="http://schemas.microsoft.com/office/drawing/2014/main" id="{D07A3516-E3B2-FAC8-983F-7FCECF2CC592}"/>
              </a:ext>
            </a:extLst>
          </p:cNvPr>
          <p:cNvPicPr>
            <a:picLocks noChangeAspect="1"/>
          </p:cNvPicPr>
          <p:nvPr/>
        </p:nvPicPr>
        <p:blipFill>
          <a:blip r:embed="rId6"/>
          <a:stretch>
            <a:fillRect/>
          </a:stretch>
        </p:blipFill>
        <p:spPr>
          <a:xfrm>
            <a:off x="6172201" y="3610812"/>
            <a:ext cx="2901949" cy="2127958"/>
          </a:xfrm>
          <a:prstGeom prst="rect">
            <a:avLst/>
          </a:prstGeom>
          <a:ln>
            <a:solidFill>
              <a:schemeClr val="tx1"/>
            </a:solidFill>
          </a:ln>
        </p:spPr>
      </p:pic>
    </p:spTree>
    <p:extLst>
      <p:ext uri="{BB962C8B-B14F-4D97-AF65-F5344CB8AC3E}">
        <p14:creationId xmlns:p14="http://schemas.microsoft.com/office/powerpoint/2010/main" val="107279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5A007-96C3-DA33-92A6-F33E67400D74}"/>
              </a:ext>
            </a:extLst>
          </p:cNvPr>
          <p:cNvSpPr txBox="1"/>
          <p:nvPr/>
        </p:nvSpPr>
        <p:spPr>
          <a:xfrm>
            <a:off x="783771" y="747153"/>
            <a:ext cx="5932714"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application_data:</a:t>
            </a:r>
          </a:p>
        </p:txBody>
      </p:sp>
      <p:graphicFrame>
        <p:nvGraphicFramePr>
          <p:cNvPr id="3" name="Table 2">
            <a:extLst>
              <a:ext uri="{FF2B5EF4-FFF2-40B4-BE49-F238E27FC236}">
                <a16:creationId xmlns:a16="http://schemas.microsoft.com/office/drawing/2014/main" id="{4517786C-CE93-3C6A-5D68-0870C3CB8385}"/>
              </a:ext>
            </a:extLst>
          </p:cNvPr>
          <p:cNvGraphicFramePr>
            <a:graphicFrameLocks noGrp="1"/>
          </p:cNvGraphicFramePr>
          <p:nvPr>
            <p:extLst>
              <p:ext uri="{D42A27DB-BD31-4B8C-83A1-F6EECF244321}">
                <p14:modId xmlns:p14="http://schemas.microsoft.com/office/powerpoint/2010/main" val="1532900994"/>
              </p:ext>
            </p:extLst>
          </p:nvPr>
        </p:nvGraphicFramePr>
        <p:xfrm>
          <a:off x="783771" y="1241964"/>
          <a:ext cx="10515600" cy="1233260"/>
        </p:xfrm>
        <a:graphic>
          <a:graphicData uri="http://schemas.openxmlformats.org/drawingml/2006/table">
            <a:tbl>
              <a:tblPr>
                <a:tableStyleId>{5C22544A-7EE6-4342-B048-85BDC9FD1C3A}</a:tableStyleId>
              </a:tblPr>
              <a:tblGrid>
                <a:gridCol w="3175651">
                  <a:extLst>
                    <a:ext uri="{9D8B030D-6E8A-4147-A177-3AD203B41FA5}">
                      <a16:colId xmlns:a16="http://schemas.microsoft.com/office/drawing/2014/main" val="1136023286"/>
                    </a:ext>
                  </a:extLst>
                </a:gridCol>
                <a:gridCol w="1138441">
                  <a:extLst>
                    <a:ext uri="{9D8B030D-6E8A-4147-A177-3AD203B41FA5}">
                      <a16:colId xmlns:a16="http://schemas.microsoft.com/office/drawing/2014/main" val="2126546706"/>
                    </a:ext>
                  </a:extLst>
                </a:gridCol>
                <a:gridCol w="1138441">
                  <a:extLst>
                    <a:ext uri="{9D8B030D-6E8A-4147-A177-3AD203B41FA5}">
                      <a16:colId xmlns:a16="http://schemas.microsoft.com/office/drawing/2014/main" val="2833448777"/>
                    </a:ext>
                  </a:extLst>
                </a:gridCol>
                <a:gridCol w="1138441">
                  <a:extLst>
                    <a:ext uri="{9D8B030D-6E8A-4147-A177-3AD203B41FA5}">
                      <a16:colId xmlns:a16="http://schemas.microsoft.com/office/drawing/2014/main" val="899992345"/>
                    </a:ext>
                  </a:extLst>
                </a:gridCol>
                <a:gridCol w="1977292">
                  <a:extLst>
                    <a:ext uri="{9D8B030D-6E8A-4147-A177-3AD203B41FA5}">
                      <a16:colId xmlns:a16="http://schemas.microsoft.com/office/drawing/2014/main" val="434628560"/>
                    </a:ext>
                  </a:extLst>
                </a:gridCol>
                <a:gridCol w="1947334">
                  <a:extLst>
                    <a:ext uri="{9D8B030D-6E8A-4147-A177-3AD203B41FA5}">
                      <a16:colId xmlns:a16="http://schemas.microsoft.com/office/drawing/2014/main" val="2530306019"/>
                    </a:ext>
                  </a:extLst>
                </a:gridCol>
              </a:tblGrid>
              <a:tr h="246652">
                <a:tc>
                  <a:txBody>
                    <a:bodyPr/>
                    <a:lstStyle/>
                    <a:p>
                      <a:pPr algn="l" fontAlgn="b"/>
                      <a:r>
                        <a:rPr lang="en-IN" sz="1400" b="1" u="none" strike="noStrike" dirty="0">
                          <a:effectLst/>
                        </a:rPr>
                        <a:t>Column Name</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Q1</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Q3</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IQR</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Upper Bound</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effectLst/>
                        </a:rPr>
                        <a:t>Lower Bound</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682095"/>
                  </a:ext>
                </a:extLst>
              </a:tr>
              <a:tr h="246652">
                <a:tc>
                  <a:txBody>
                    <a:bodyPr/>
                    <a:lstStyle/>
                    <a:p>
                      <a:pPr algn="l" fontAlgn="b"/>
                      <a:r>
                        <a:rPr lang="en-IN" sz="1400" b="1" u="none" strike="noStrike" dirty="0">
                          <a:effectLst/>
                        </a:rPr>
                        <a:t>AMT_ANNUITY</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16524</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34596</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18072</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61704</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-10584</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087610"/>
                  </a:ext>
                </a:extLst>
              </a:tr>
              <a:tr h="246652">
                <a:tc>
                  <a:txBody>
                    <a:bodyPr/>
                    <a:lstStyle/>
                    <a:p>
                      <a:pPr algn="l" fontAlgn="b"/>
                      <a:r>
                        <a:rPr lang="en-IN" sz="1400" b="1" u="none" strike="noStrike" dirty="0">
                          <a:effectLst/>
                        </a:rPr>
                        <a:t>AMT_CREDIT</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270000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808650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538650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1616625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-537975</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495622"/>
                  </a:ext>
                </a:extLst>
              </a:tr>
              <a:tr h="246652">
                <a:tc>
                  <a:txBody>
                    <a:bodyPr/>
                    <a:lstStyle/>
                    <a:p>
                      <a:pPr algn="l" fontAlgn="b"/>
                      <a:r>
                        <a:rPr lang="en-IN" sz="1400" b="1" u="none" strike="noStrike" dirty="0">
                          <a:effectLst/>
                        </a:rPr>
                        <a:t>AMT_INCOME_TOTAL</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112500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202500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90000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337500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-22500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707990"/>
                  </a:ext>
                </a:extLst>
              </a:tr>
              <a:tr h="246652">
                <a:tc>
                  <a:txBody>
                    <a:bodyPr/>
                    <a:lstStyle/>
                    <a:p>
                      <a:pPr algn="l" fontAlgn="b"/>
                      <a:r>
                        <a:rPr lang="en-IN" sz="1400" b="1" u="none" strike="noStrike" dirty="0">
                          <a:effectLst/>
                        </a:rPr>
                        <a:t>AMT_GOODS_PRICE</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238500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679500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a:effectLst/>
                        </a:rPr>
                        <a:t>441000</a:t>
                      </a:r>
                      <a:endParaRPr lang="en-IN" sz="14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1341000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-423000</a:t>
                      </a:r>
                      <a:endParaRPr lang="en-IN" sz="14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024635"/>
                  </a:ext>
                </a:extLst>
              </a:tr>
            </a:tbl>
          </a:graphicData>
        </a:graphic>
      </p:graphicFrame>
      <p:pic>
        <p:nvPicPr>
          <p:cNvPr id="4" name="Picture 3">
            <a:extLst>
              <a:ext uri="{FF2B5EF4-FFF2-40B4-BE49-F238E27FC236}">
                <a16:creationId xmlns:a16="http://schemas.microsoft.com/office/drawing/2014/main" id="{02614C3C-6B54-7ABC-791D-DD121E43DCE8}"/>
              </a:ext>
            </a:extLst>
          </p:cNvPr>
          <p:cNvPicPr>
            <a:picLocks noChangeAspect="1"/>
          </p:cNvPicPr>
          <p:nvPr/>
        </p:nvPicPr>
        <p:blipFill rotWithShape="1">
          <a:blip r:embed="rId2"/>
          <a:srcRect r="50000"/>
          <a:stretch/>
        </p:blipFill>
        <p:spPr>
          <a:xfrm>
            <a:off x="783772" y="2726182"/>
            <a:ext cx="5181598" cy="2017993"/>
          </a:xfrm>
          <a:prstGeom prst="rect">
            <a:avLst/>
          </a:prstGeom>
          <a:ln>
            <a:solidFill>
              <a:schemeClr val="tx1"/>
            </a:solidFill>
          </a:ln>
        </p:spPr>
      </p:pic>
      <p:pic>
        <p:nvPicPr>
          <p:cNvPr id="5" name="Picture 4">
            <a:extLst>
              <a:ext uri="{FF2B5EF4-FFF2-40B4-BE49-F238E27FC236}">
                <a16:creationId xmlns:a16="http://schemas.microsoft.com/office/drawing/2014/main" id="{02614C3C-6B54-7ABC-791D-DD121E43DCE8}"/>
              </a:ext>
            </a:extLst>
          </p:cNvPr>
          <p:cNvPicPr>
            <a:picLocks noChangeAspect="1"/>
          </p:cNvPicPr>
          <p:nvPr/>
        </p:nvPicPr>
        <p:blipFill rotWithShape="1">
          <a:blip r:embed="rId2"/>
          <a:srcRect l="51026"/>
          <a:stretch/>
        </p:blipFill>
        <p:spPr>
          <a:xfrm>
            <a:off x="6226630" y="2726182"/>
            <a:ext cx="5181598" cy="2017993"/>
          </a:xfrm>
          <a:prstGeom prst="rect">
            <a:avLst/>
          </a:prstGeom>
          <a:ln>
            <a:solidFill>
              <a:schemeClr val="tx1"/>
            </a:solidFill>
          </a:ln>
        </p:spPr>
      </p:pic>
      <p:sp>
        <p:nvSpPr>
          <p:cNvPr id="6" name="TextBox 5">
            <a:extLst>
              <a:ext uri="{FF2B5EF4-FFF2-40B4-BE49-F238E27FC236}">
                <a16:creationId xmlns:a16="http://schemas.microsoft.com/office/drawing/2014/main" id="{EB2690CA-611D-3AB9-DB15-31605B75DD39}"/>
              </a:ext>
            </a:extLst>
          </p:cNvPr>
          <p:cNvSpPr txBox="1"/>
          <p:nvPr/>
        </p:nvSpPr>
        <p:spPr>
          <a:xfrm>
            <a:off x="783771" y="4827679"/>
            <a:ext cx="4789715" cy="369332"/>
          </a:xfrm>
          <a:prstGeom prst="rect">
            <a:avLst/>
          </a:prstGeom>
          <a:noFill/>
        </p:spPr>
        <p:txBody>
          <a:bodyPr wrap="square" rtlCol="0">
            <a:spAutoFit/>
          </a:bodyPr>
          <a:lstStyle/>
          <a:p>
            <a:r>
              <a:rPr lang="en-IN" b="1" u="sng" dirty="0"/>
              <a:t>Insights:</a:t>
            </a:r>
            <a:r>
              <a:rPr lang="en-IN" b="1" dirty="0"/>
              <a:t> </a:t>
            </a:r>
            <a:r>
              <a:rPr lang="en-IN" dirty="0"/>
              <a:t>Outliers are present for both datasets.</a:t>
            </a:r>
          </a:p>
        </p:txBody>
      </p:sp>
    </p:spTree>
    <p:extLst>
      <p:ext uri="{BB962C8B-B14F-4D97-AF65-F5344CB8AC3E}">
        <p14:creationId xmlns:p14="http://schemas.microsoft.com/office/powerpoint/2010/main" val="36796377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2648</TotalTime>
  <Words>1275</Words>
  <Application>Microsoft Office PowerPoint</Application>
  <PresentationFormat>Widescreen</PresentationFormat>
  <Paragraphs>148</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Garamond</vt:lpstr>
      <vt:lpstr>Organic</vt:lpstr>
      <vt:lpstr>BANK LOAN CASE STUDY</vt:lpstr>
      <vt:lpstr>Project Description</vt:lpstr>
      <vt:lpstr>PowerPoint Presentation</vt:lpstr>
      <vt:lpstr>RESULTS </vt:lpstr>
      <vt:lpstr>Data Cleaning</vt:lpstr>
      <vt:lpstr>PowerPoint Presentation</vt:lpstr>
      <vt:lpstr>Outliers</vt:lpstr>
      <vt:lpstr>PowerPoint Presentation</vt:lpstr>
      <vt:lpstr>PowerPoint Presentation</vt:lpstr>
      <vt:lpstr>Data Imbalance</vt:lpstr>
      <vt:lpstr>PowerPoint Presentation</vt:lpstr>
      <vt:lpstr>PowerPoint Presentation</vt:lpstr>
      <vt:lpstr>Univariate Analysis</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Correlation analysis for client with payment difficulties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Trainity Final Project II</dc:title>
  <dc:creator>Ahamed Thanseek</dc:creator>
  <cp:lastModifiedBy>Ahamed Thanseek</cp:lastModifiedBy>
  <cp:revision>114</cp:revision>
  <dcterms:created xsi:type="dcterms:W3CDTF">2023-03-07T07:50:41Z</dcterms:created>
  <dcterms:modified xsi:type="dcterms:W3CDTF">2023-03-18T08:09:33Z</dcterms:modified>
</cp:coreProperties>
</file>