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1.xml" ContentType="application/vnd.openxmlformats-officedocument.drawingml.diagramData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charts/colors5.xml" ContentType="application/vnd.ms-office.chartcolorstyl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6.xml" ContentType="application/vnd.openxmlformats-officedocument.drawingml.char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style10.xml" ContentType="application/vnd.ms-office.chartstyle+xml"/>
  <Override PartName="/ppt/charts/chart4.xml" ContentType="application/vnd.openxmlformats-officedocument.drawingml.chart+xml"/>
  <Override PartName="/ppt/charts/colors4.xml" ContentType="application/vnd.ms-office.chartcolorstyle+xml"/>
  <Override PartName="/ppt/charts/style4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chart5.xml" ContentType="application/vnd.openxmlformats-officedocument.drawingml.chart+xml"/>
  <Override PartName="/ppt/diagrams/drawing3.xml" ContentType="application/vnd.ms-office.drawingml.diagramDrawing+xml"/>
  <Override PartName="/ppt/charts/style5.xml" ContentType="application/vnd.ms-office.chart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72" r:id="rId5"/>
    <p:sldId id="256" r:id="rId6"/>
    <p:sldId id="259" r:id="rId7"/>
    <p:sldId id="274" r:id="rId8"/>
    <p:sldId id="263" r:id="rId9"/>
    <p:sldId id="273" r:id="rId10"/>
    <p:sldId id="264" r:id="rId11"/>
    <p:sldId id="265" r:id="rId12"/>
    <p:sldId id="266" r:id="rId13"/>
    <p:sldId id="269" r:id="rId14"/>
    <p:sldId id="270" r:id="rId15"/>
    <p:sldId id="271" r:id="rId16"/>
    <p:sldId id="268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C10EC-51CA-45A3-9A97-D049D248B2EA}" v="3" dt="2019-12-23T03:25:55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im%20and%20Premium\Updates\Apr%202019%20-%20Mar%202020%20(Motor%20Portfolio%20Analysi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im%20and%20Premium\Updates\Apr%202019%20-%20Mar%202020%20(Motor%20Portfolio%20Analysis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im%20and%20Premium\Updates\Apr%202019%20-%20Mar%202020%20(Motor%20Portfolio%20Analysi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im%20and%20Premium\Updates\Apr%202019%20-%20Mar%202020%20(Motor%20Portfolio%20Analysis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im%20and%20Premium\Updates\Apr%202019%20-%20Mar%202020%20(Motor%20Portfolio%20Analysis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im%20and%20Premium\Updates\Apr%202019%20-%20Mar%202020%20(Motor%20Portfolio%20Analysis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im%20and%20Premium\Updates\Apr%202019%20-%20Mar%202020%20(Motor%20Portfolio%20Analysis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im%20and%20Premium\Updates\Apr%202019%20-%20Mar%202020%20(Motor%20Portfolio%20Analysis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im%20and%20Premium\Updates\Apr%202019%20-%20Mar%202020%20(Motor%20Portfolio%20Analysis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aim%20and%20Premium\Updates\Apr%202019%20-%20Mar%202020%20(Motor%20Portfolio%20Analysis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Comparison of Written Premium and Claim Paid amount (Brand)</a:t>
            </a:r>
          </a:p>
        </c:rich>
      </c:tx>
      <c:layout>
        <c:manualLayout>
          <c:xMode val="edge"/>
          <c:yMode val="edge"/>
          <c:x val="0.14566275991407873"/>
          <c:y val="1.3133432833737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'Claim amount and Premium'!$B$1</c:f>
              <c:strCache>
                <c:ptCount val="1"/>
                <c:pt idx="0">
                  <c:v>No of Policies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Premium'!$A$2:$A$14</c15:sqref>
                  </c15:fullRef>
                </c:ext>
              </c:extLst>
              <c:f>('Claim amount and Premium'!$A$2:$A$8,'Claim amount and Premium'!$A$10:$A$14)</c:f>
              <c:strCache>
                <c:ptCount val="12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Mitsubishi</c:v>
                </c:pt>
                <c:pt idx="4">
                  <c:v>Kia</c:v>
                </c:pt>
                <c:pt idx="5">
                  <c:v>SCANIA</c:v>
                </c:pt>
                <c:pt idx="6">
                  <c:v>Hyundai</c:v>
                </c:pt>
                <c:pt idx="7">
                  <c:v>Honda</c:v>
                </c:pt>
                <c:pt idx="8">
                  <c:v>Hino</c:v>
                </c:pt>
                <c:pt idx="9">
                  <c:v>Suzuki</c:v>
                </c:pt>
                <c:pt idx="10">
                  <c:v>Sunlong</c:v>
                </c:pt>
                <c:pt idx="11">
                  <c:v>Isuzu</c:v>
                </c:pt>
                <c:pt idx="12">
                  <c:v>MAZDA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Premium'!$B$2:$B$14</c15:sqref>
                  </c15:fullRef>
                </c:ext>
              </c:extLst>
              <c:f>('Claim amount and Premium'!$B$2:$B$8,'Claim amount and Premium'!$B$10:$B$14)</c:f>
            </c:numRef>
          </c:val>
          <c:extLst>
            <c:ext xmlns:c16="http://schemas.microsoft.com/office/drawing/2014/chart" uri="{C3380CC4-5D6E-409C-BE32-E72D297353CC}">
              <c16:uniqueId val="{00000000-A3B1-4C35-9DB8-D58A3296D9BE}"/>
            </c:ext>
          </c:extLst>
        </c:ser>
        <c:ser>
          <c:idx val="1"/>
          <c:order val="1"/>
          <c:tx>
            <c:strRef>
              <c:f>'Claim amount and Premium'!$C$1</c:f>
              <c:strCache>
                <c:ptCount val="1"/>
                <c:pt idx="0">
                  <c:v> Premium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Premium'!$A$2:$A$14</c15:sqref>
                  </c15:fullRef>
                </c:ext>
              </c:extLst>
              <c:f>('Claim amount and Premium'!$A$2:$A$8,'Claim amount and Premium'!$A$10:$A$14)</c:f>
              <c:strCache>
                <c:ptCount val="12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Mitsubishi</c:v>
                </c:pt>
                <c:pt idx="4">
                  <c:v>Kia</c:v>
                </c:pt>
                <c:pt idx="5">
                  <c:v>SCANIA</c:v>
                </c:pt>
                <c:pt idx="6">
                  <c:v>Hyundai</c:v>
                </c:pt>
                <c:pt idx="7">
                  <c:v>Hino</c:v>
                </c:pt>
                <c:pt idx="8">
                  <c:v>Suzuki</c:v>
                </c:pt>
                <c:pt idx="9">
                  <c:v>Sunlong</c:v>
                </c:pt>
                <c:pt idx="10">
                  <c:v>Isuzu</c:v>
                </c:pt>
                <c:pt idx="11">
                  <c:v>MAZDA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Premium'!$C$2:$C$14</c15:sqref>
                  </c15:fullRef>
                </c:ext>
              </c:extLst>
              <c:f>('Claim amount and Premium'!$C$2:$C$8,'Claim amount and Premium'!$C$10:$C$14)</c:f>
              <c:numCache>
                <c:formatCode>_(* #,##0.00_);_(* \(#,##0.00\);_(* "-"??_);_(@_)</c:formatCode>
                <c:ptCount val="12"/>
                <c:pt idx="0">
                  <c:v>2038028971.24</c:v>
                </c:pt>
                <c:pt idx="1">
                  <c:v>1542034084.1699991</c:v>
                </c:pt>
                <c:pt idx="2">
                  <c:v>573700764.42999995</c:v>
                </c:pt>
                <c:pt idx="3">
                  <c:v>423637350.22000003</c:v>
                </c:pt>
                <c:pt idx="4">
                  <c:v>406605784.10000002</c:v>
                </c:pt>
                <c:pt idx="5">
                  <c:v>385423309.47000003</c:v>
                </c:pt>
                <c:pt idx="6">
                  <c:v>311945986.92000002</c:v>
                </c:pt>
                <c:pt idx="7">
                  <c:v>227711107.37</c:v>
                </c:pt>
                <c:pt idx="8">
                  <c:v>224257892.00999999</c:v>
                </c:pt>
                <c:pt idx="9">
                  <c:v>193697225.91999999</c:v>
                </c:pt>
                <c:pt idx="10">
                  <c:v>146651375.59</c:v>
                </c:pt>
                <c:pt idx="11">
                  <c:v>80630480.040000007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B1-4C35-9DB8-D58A3296D9BE}"/>
            </c:ext>
          </c:extLst>
        </c:ser>
        <c:ser>
          <c:idx val="2"/>
          <c:order val="2"/>
          <c:tx>
            <c:strRef>
              <c:f>'Claim amount and Premium'!$D$1</c:f>
              <c:strCache>
                <c:ptCount val="1"/>
                <c:pt idx="0">
                  <c:v>No of Claims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Premium'!$A$2:$A$14</c15:sqref>
                  </c15:fullRef>
                </c:ext>
              </c:extLst>
              <c:f>('Claim amount and Premium'!$A$2:$A$8,'Claim amount and Premium'!$A$10:$A$14)</c:f>
              <c:strCache>
                <c:ptCount val="12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Mitsubishi</c:v>
                </c:pt>
                <c:pt idx="4">
                  <c:v>Kia</c:v>
                </c:pt>
                <c:pt idx="5">
                  <c:v>SCANIA</c:v>
                </c:pt>
                <c:pt idx="6">
                  <c:v>Hyundai</c:v>
                </c:pt>
                <c:pt idx="7">
                  <c:v>Honda</c:v>
                </c:pt>
                <c:pt idx="8">
                  <c:v>Hino</c:v>
                </c:pt>
                <c:pt idx="9">
                  <c:v>Suzuki</c:v>
                </c:pt>
                <c:pt idx="10">
                  <c:v>Sunlong</c:v>
                </c:pt>
                <c:pt idx="11">
                  <c:v>Isuzu</c:v>
                </c:pt>
                <c:pt idx="12">
                  <c:v>MAZDA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Premium'!$D$2:$D$14</c15:sqref>
                  </c15:fullRef>
                </c:ext>
              </c:extLst>
              <c:f>('Claim amount and Premium'!$D$2:$D$8,'Claim amount and Premium'!$D$10:$D$14)</c:f>
            </c:numRef>
          </c:val>
          <c:extLst>
            <c:ext xmlns:c16="http://schemas.microsoft.com/office/drawing/2014/chart" uri="{C3380CC4-5D6E-409C-BE32-E72D297353CC}">
              <c16:uniqueId val="{00000002-A3B1-4C35-9DB8-D58A3296D9BE}"/>
            </c:ext>
          </c:extLst>
        </c:ser>
        <c:ser>
          <c:idx val="3"/>
          <c:order val="3"/>
          <c:tx>
            <c:strRef>
              <c:f>'Claim amount and Premium'!$E$1</c:f>
              <c:strCache>
                <c:ptCount val="1"/>
                <c:pt idx="0">
                  <c:v>Claim Amount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Premium'!$A$2:$A$14</c15:sqref>
                  </c15:fullRef>
                </c:ext>
              </c:extLst>
              <c:f>('Claim amount and Premium'!$A$2:$A$8,'Claim amount and Premium'!$A$10:$A$14)</c:f>
              <c:strCache>
                <c:ptCount val="12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Mitsubishi</c:v>
                </c:pt>
                <c:pt idx="4">
                  <c:v>Kia</c:v>
                </c:pt>
                <c:pt idx="5">
                  <c:v>SCANIA</c:v>
                </c:pt>
                <c:pt idx="6">
                  <c:v>Hyundai</c:v>
                </c:pt>
                <c:pt idx="7">
                  <c:v>Hino</c:v>
                </c:pt>
                <c:pt idx="8">
                  <c:v>Suzuki</c:v>
                </c:pt>
                <c:pt idx="9">
                  <c:v>Sunlong</c:v>
                </c:pt>
                <c:pt idx="10">
                  <c:v>Isuzu</c:v>
                </c:pt>
                <c:pt idx="11">
                  <c:v>MAZDA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Premium'!$E$2:$E$14</c15:sqref>
                  </c15:fullRef>
                </c:ext>
              </c:extLst>
              <c:f>('Claim amount and Premium'!$E$2:$E$8,'Claim amount and Premium'!$E$10:$E$14)</c:f>
              <c:numCache>
                <c:formatCode>_(* #,##0.00_);_(* \(#,##0.00\);_(* "-"??_);_(@_)</c:formatCode>
                <c:ptCount val="12"/>
                <c:pt idx="0">
                  <c:v>1200473312.9599998</c:v>
                </c:pt>
                <c:pt idx="1">
                  <c:v>1495378447.6099987</c:v>
                </c:pt>
                <c:pt idx="2">
                  <c:v>665127450.84000003</c:v>
                </c:pt>
                <c:pt idx="3">
                  <c:v>289659259.82999998</c:v>
                </c:pt>
                <c:pt idx="4">
                  <c:v>251647850</c:v>
                </c:pt>
                <c:pt idx="5">
                  <c:v>409600533.37999994</c:v>
                </c:pt>
                <c:pt idx="6">
                  <c:v>185400399.44999999</c:v>
                </c:pt>
                <c:pt idx="7">
                  <c:v>118558575</c:v>
                </c:pt>
                <c:pt idx="8">
                  <c:v>272052746</c:v>
                </c:pt>
                <c:pt idx="9">
                  <c:v>265562019.56999999</c:v>
                </c:pt>
                <c:pt idx="10">
                  <c:v>108368267</c:v>
                </c:pt>
                <c:pt idx="11">
                  <c:v>77171492.260000005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B1-4C35-9DB8-D58A3296D9BE}"/>
            </c:ext>
          </c:extLst>
        </c:ser>
        <c:ser>
          <c:idx val="4"/>
          <c:order val="4"/>
          <c:tx>
            <c:strRef>
              <c:f>'Claim amount and Premium'!$F$1</c:f>
              <c:strCache>
                <c:ptCount val="1"/>
                <c:pt idx="0">
                  <c:v>Frequency of Claim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Premium'!$A$2:$A$14</c15:sqref>
                  </c15:fullRef>
                </c:ext>
              </c:extLst>
              <c:f>('Claim amount and Premium'!$A$2:$A$8,'Claim amount and Premium'!$A$10:$A$14)</c:f>
              <c:strCache>
                <c:ptCount val="12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Mitsubishi</c:v>
                </c:pt>
                <c:pt idx="4">
                  <c:v>Kia</c:v>
                </c:pt>
                <c:pt idx="5">
                  <c:v>SCANIA</c:v>
                </c:pt>
                <c:pt idx="6">
                  <c:v>Hyundai</c:v>
                </c:pt>
                <c:pt idx="7">
                  <c:v>Honda</c:v>
                </c:pt>
                <c:pt idx="8">
                  <c:v>Hino</c:v>
                </c:pt>
                <c:pt idx="9">
                  <c:v>Suzuki</c:v>
                </c:pt>
                <c:pt idx="10">
                  <c:v>Sunlong</c:v>
                </c:pt>
                <c:pt idx="11">
                  <c:v>Isuzu</c:v>
                </c:pt>
                <c:pt idx="12">
                  <c:v>MAZDA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Premium'!$F$2:$F$14</c15:sqref>
                  </c15:fullRef>
                </c:ext>
              </c:extLst>
              <c:f>('Claim amount and Premium'!$F$2:$F$8,'Claim amount and Premium'!$F$10:$F$14)</c:f>
            </c:numRef>
          </c:val>
          <c:extLst>
            <c:ext xmlns:c16="http://schemas.microsoft.com/office/drawing/2014/chart" uri="{C3380CC4-5D6E-409C-BE32-E72D297353CC}">
              <c16:uniqueId val="{00000004-A3B1-4C35-9DB8-D58A3296D9BE}"/>
            </c:ext>
          </c:extLst>
        </c:ser>
        <c:ser>
          <c:idx val="5"/>
          <c:order val="5"/>
          <c:tx>
            <c:strRef>
              <c:f>'Claim amount and Premium'!$G$1</c:f>
              <c:strCache>
                <c:ptCount val="1"/>
                <c:pt idx="0">
                  <c:v>Severity of Claim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Premium'!$A$2:$A$14</c15:sqref>
                  </c15:fullRef>
                </c:ext>
              </c:extLst>
              <c:f>('Claim amount and Premium'!$A$2:$A$8,'Claim amount and Premium'!$A$10:$A$14)</c:f>
              <c:strCache>
                <c:ptCount val="12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Mitsubishi</c:v>
                </c:pt>
                <c:pt idx="4">
                  <c:v>Kia</c:v>
                </c:pt>
                <c:pt idx="5">
                  <c:v>SCANIA</c:v>
                </c:pt>
                <c:pt idx="6">
                  <c:v>Hyundai</c:v>
                </c:pt>
                <c:pt idx="7">
                  <c:v>Honda</c:v>
                </c:pt>
                <c:pt idx="8">
                  <c:v>Hino</c:v>
                </c:pt>
                <c:pt idx="9">
                  <c:v>Suzuki</c:v>
                </c:pt>
                <c:pt idx="10">
                  <c:v>Sunlong</c:v>
                </c:pt>
                <c:pt idx="11">
                  <c:v>Isuzu</c:v>
                </c:pt>
                <c:pt idx="12">
                  <c:v>MAZDA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Premium'!$G$2:$G$14</c15:sqref>
                  </c15:fullRef>
                </c:ext>
              </c:extLst>
              <c:f>('Claim amount and Premium'!$G$2:$G$8,'Claim amount and Premium'!$G$10:$G$14)</c:f>
            </c:numRef>
          </c:val>
          <c:extLst>
            <c:ext xmlns:c16="http://schemas.microsoft.com/office/drawing/2014/chart" uri="{C3380CC4-5D6E-409C-BE32-E72D297353CC}">
              <c16:uniqueId val="{00000005-A3B1-4C35-9DB8-D58A3296D9BE}"/>
            </c:ext>
          </c:extLst>
        </c:ser>
        <c:ser>
          <c:idx val="6"/>
          <c:order val="6"/>
          <c:tx>
            <c:strRef>
              <c:f>'Claim amount and Premium'!$H$1</c:f>
              <c:strCache>
                <c:ptCount val="1"/>
                <c:pt idx="0">
                  <c:v>Loss Ratio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Premium'!$A$2:$A$14</c15:sqref>
                  </c15:fullRef>
                </c:ext>
              </c:extLst>
              <c:f>('Claim amount and Premium'!$A$2:$A$8,'Claim amount and Premium'!$A$10:$A$14)</c:f>
              <c:strCache>
                <c:ptCount val="12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Mitsubishi</c:v>
                </c:pt>
                <c:pt idx="4">
                  <c:v>Kia</c:v>
                </c:pt>
                <c:pt idx="5">
                  <c:v>SCANIA</c:v>
                </c:pt>
                <c:pt idx="6">
                  <c:v>Hyundai</c:v>
                </c:pt>
                <c:pt idx="7">
                  <c:v>Honda</c:v>
                </c:pt>
                <c:pt idx="8">
                  <c:v>Hino</c:v>
                </c:pt>
                <c:pt idx="9">
                  <c:v>Suzuki</c:v>
                </c:pt>
                <c:pt idx="10">
                  <c:v>Sunlong</c:v>
                </c:pt>
                <c:pt idx="11">
                  <c:v>Isuzu</c:v>
                </c:pt>
                <c:pt idx="12">
                  <c:v>MAZDA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Premium'!$H$2:$H$14</c15:sqref>
                  </c15:fullRef>
                </c:ext>
              </c:extLst>
              <c:f>('Claim amount and Premium'!$H$2:$H$8,'Claim amount and Premium'!$H$10:$H$14)</c:f>
            </c:numRef>
          </c:val>
          <c:extLst>
            <c:ext xmlns:c16="http://schemas.microsoft.com/office/drawing/2014/chart" uri="{C3380CC4-5D6E-409C-BE32-E72D297353CC}">
              <c16:uniqueId val="{00000006-A3B1-4C35-9DB8-D58A3296D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1399535"/>
        <c:axId val="475976255"/>
        <c:axId val="0"/>
      </c:bar3DChart>
      <c:catAx>
        <c:axId val="48139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76255"/>
        <c:crosses val="autoZero"/>
        <c:auto val="1"/>
        <c:lblAlgn val="ctr"/>
        <c:lblOffset val="100"/>
        <c:noMultiLvlLbl val="0"/>
      </c:catAx>
      <c:valAx>
        <c:axId val="475976255"/>
        <c:scaling>
          <c:orientation val="minMax"/>
          <c:max val="2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9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Severity of Claim (Toyota Model)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'Severity of Claim'!$B$20</c:f>
              <c:strCache>
                <c:ptCount val="1"/>
                <c:pt idx="0">
                  <c:v>No of Policies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'Severity of Claim'!$A$21:$A$31</c:f>
              <c:strCache>
                <c:ptCount val="11"/>
                <c:pt idx="0">
                  <c:v>Land Cruiser</c:v>
                </c:pt>
                <c:pt idx="1">
                  <c:v>Hilux</c:v>
                </c:pt>
                <c:pt idx="2">
                  <c:v>Hiace</c:v>
                </c:pt>
                <c:pt idx="3">
                  <c:v>Corolla</c:v>
                </c:pt>
                <c:pt idx="4">
                  <c:v>Other</c:v>
                </c:pt>
                <c:pt idx="5">
                  <c:v>Probox</c:v>
                </c:pt>
                <c:pt idx="6">
                  <c:v>Alphard</c:v>
                </c:pt>
                <c:pt idx="7">
                  <c:v>Mark-II</c:v>
                </c:pt>
                <c:pt idx="8">
                  <c:v>Kluger</c:v>
                </c:pt>
                <c:pt idx="9">
                  <c:v>Belta</c:v>
                </c:pt>
                <c:pt idx="10">
                  <c:v>Wish</c:v>
                </c:pt>
              </c:strCache>
            </c:strRef>
          </c:cat>
          <c:val>
            <c:numRef>
              <c:f>'Severity of Claim'!$B$21:$B$31</c:f>
            </c:numRef>
          </c:val>
          <c:extLst>
            <c:ext xmlns:c16="http://schemas.microsoft.com/office/drawing/2014/chart" uri="{C3380CC4-5D6E-409C-BE32-E72D297353CC}">
              <c16:uniqueId val="{00000000-6703-4BB3-8513-B9A26DF0329A}"/>
            </c:ext>
          </c:extLst>
        </c:ser>
        <c:ser>
          <c:idx val="1"/>
          <c:order val="1"/>
          <c:tx>
            <c:strRef>
              <c:f>'Severity of Claim'!$C$20</c:f>
              <c:strCache>
                <c:ptCount val="1"/>
                <c:pt idx="0">
                  <c:v>Premium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'Severity of Claim'!$A$21:$A$31</c:f>
              <c:strCache>
                <c:ptCount val="11"/>
                <c:pt idx="0">
                  <c:v>Land Cruiser</c:v>
                </c:pt>
                <c:pt idx="1">
                  <c:v>Hilux</c:v>
                </c:pt>
                <c:pt idx="2">
                  <c:v>Hiace</c:v>
                </c:pt>
                <c:pt idx="3">
                  <c:v>Corolla</c:v>
                </c:pt>
                <c:pt idx="4">
                  <c:v>Other</c:v>
                </c:pt>
                <c:pt idx="5">
                  <c:v>Probox</c:v>
                </c:pt>
                <c:pt idx="6">
                  <c:v>Alphard</c:v>
                </c:pt>
                <c:pt idx="7">
                  <c:v>Mark-II</c:v>
                </c:pt>
                <c:pt idx="8">
                  <c:v>Kluger</c:v>
                </c:pt>
                <c:pt idx="9">
                  <c:v>Belta</c:v>
                </c:pt>
                <c:pt idx="10">
                  <c:v>Wish</c:v>
                </c:pt>
              </c:strCache>
            </c:strRef>
          </c:cat>
          <c:val>
            <c:numRef>
              <c:f>'Severity of Claim'!$C$21:$C$31</c:f>
            </c:numRef>
          </c:val>
          <c:extLst>
            <c:ext xmlns:c16="http://schemas.microsoft.com/office/drawing/2014/chart" uri="{C3380CC4-5D6E-409C-BE32-E72D297353CC}">
              <c16:uniqueId val="{00000001-6703-4BB3-8513-B9A26DF0329A}"/>
            </c:ext>
          </c:extLst>
        </c:ser>
        <c:ser>
          <c:idx val="2"/>
          <c:order val="2"/>
          <c:tx>
            <c:strRef>
              <c:f>'Severity of Claim'!$D$20</c:f>
              <c:strCache>
                <c:ptCount val="1"/>
                <c:pt idx="0">
                  <c:v>No of Claims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'Severity of Claim'!$A$21:$A$31</c:f>
              <c:strCache>
                <c:ptCount val="11"/>
                <c:pt idx="0">
                  <c:v>Land Cruiser</c:v>
                </c:pt>
                <c:pt idx="1">
                  <c:v>Hilux</c:v>
                </c:pt>
                <c:pt idx="2">
                  <c:v>Hiace</c:v>
                </c:pt>
                <c:pt idx="3">
                  <c:v>Corolla</c:v>
                </c:pt>
                <c:pt idx="4">
                  <c:v>Other</c:v>
                </c:pt>
                <c:pt idx="5">
                  <c:v>Probox</c:v>
                </c:pt>
                <c:pt idx="6">
                  <c:v>Alphard</c:v>
                </c:pt>
                <c:pt idx="7">
                  <c:v>Mark-II</c:v>
                </c:pt>
                <c:pt idx="8">
                  <c:v>Kluger</c:v>
                </c:pt>
                <c:pt idx="9">
                  <c:v>Belta</c:v>
                </c:pt>
                <c:pt idx="10">
                  <c:v>Wish</c:v>
                </c:pt>
              </c:strCache>
            </c:strRef>
          </c:cat>
          <c:val>
            <c:numRef>
              <c:f>'Severity of Claim'!$D$21:$D$31</c:f>
            </c:numRef>
          </c:val>
          <c:extLst>
            <c:ext xmlns:c16="http://schemas.microsoft.com/office/drawing/2014/chart" uri="{C3380CC4-5D6E-409C-BE32-E72D297353CC}">
              <c16:uniqueId val="{00000002-6703-4BB3-8513-B9A26DF0329A}"/>
            </c:ext>
          </c:extLst>
        </c:ser>
        <c:ser>
          <c:idx val="3"/>
          <c:order val="3"/>
          <c:tx>
            <c:strRef>
              <c:f>'Severity of Claim'!$E$20</c:f>
              <c:strCache>
                <c:ptCount val="1"/>
                <c:pt idx="0">
                  <c:v>Claim Amount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'Severity of Claim'!$A$21:$A$31</c:f>
              <c:strCache>
                <c:ptCount val="11"/>
                <c:pt idx="0">
                  <c:v>Land Cruiser</c:v>
                </c:pt>
                <c:pt idx="1">
                  <c:v>Hilux</c:v>
                </c:pt>
                <c:pt idx="2">
                  <c:v>Hiace</c:v>
                </c:pt>
                <c:pt idx="3">
                  <c:v>Corolla</c:v>
                </c:pt>
                <c:pt idx="4">
                  <c:v>Other</c:v>
                </c:pt>
                <c:pt idx="5">
                  <c:v>Probox</c:v>
                </c:pt>
                <c:pt idx="6">
                  <c:v>Alphard</c:v>
                </c:pt>
                <c:pt idx="7">
                  <c:v>Mark-II</c:v>
                </c:pt>
                <c:pt idx="8">
                  <c:v>Kluger</c:v>
                </c:pt>
                <c:pt idx="9">
                  <c:v>Belta</c:v>
                </c:pt>
                <c:pt idx="10">
                  <c:v>Wish</c:v>
                </c:pt>
              </c:strCache>
            </c:strRef>
          </c:cat>
          <c:val>
            <c:numRef>
              <c:f>'Severity of Claim'!$E$21:$E$31</c:f>
            </c:numRef>
          </c:val>
          <c:extLst>
            <c:ext xmlns:c16="http://schemas.microsoft.com/office/drawing/2014/chart" uri="{C3380CC4-5D6E-409C-BE32-E72D297353CC}">
              <c16:uniqueId val="{00000003-6703-4BB3-8513-B9A26DF0329A}"/>
            </c:ext>
          </c:extLst>
        </c:ser>
        <c:ser>
          <c:idx val="4"/>
          <c:order val="4"/>
          <c:tx>
            <c:strRef>
              <c:f>'Severity of Claim'!$F$20</c:f>
              <c:strCache>
                <c:ptCount val="1"/>
                <c:pt idx="0">
                  <c:v>Frequency of Claim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'Severity of Claim'!$A$21:$A$31</c:f>
              <c:strCache>
                <c:ptCount val="11"/>
                <c:pt idx="0">
                  <c:v>Land Cruiser</c:v>
                </c:pt>
                <c:pt idx="1">
                  <c:v>Hilux</c:v>
                </c:pt>
                <c:pt idx="2">
                  <c:v>Hiace</c:v>
                </c:pt>
                <c:pt idx="3">
                  <c:v>Corolla</c:v>
                </c:pt>
                <c:pt idx="4">
                  <c:v>Other</c:v>
                </c:pt>
                <c:pt idx="5">
                  <c:v>Probox</c:v>
                </c:pt>
                <c:pt idx="6">
                  <c:v>Alphard</c:v>
                </c:pt>
                <c:pt idx="7">
                  <c:v>Mark-II</c:v>
                </c:pt>
                <c:pt idx="8">
                  <c:v>Kluger</c:v>
                </c:pt>
                <c:pt idx="9">
                  <c:v>Belta</c:v>
                </c:pt>
                <c:pt idx="10">
                  <c:v>Wish</c:v>
                </c:pt>
              </c:strCache>
            </c:strRef>
          </c:cat>
          <c:val>
            <c:numRef>
              <c:f>'Severity of Claim'!$F$21:$F$31</c:f>
            </c:numRef>
          </c:val>
          <c:extLst>
            <c:ext xmlns:c16="http://schemas.microsoft.com/office/drawing/2014/chart" uri="{C3380CC4-5D6E-409C-BE32-E72D297353CC}">
              <c16:uniqueId val="{00000004-6703-4BB3-8513-B9A26DF0329A}"/>
            </c:ext>
          </c:extLst>
        </c:ser>
        <c:ser>
          <c:idx val="5"/>
          <c:order val="5"/>
          <c:tx>
            <c:strRef>
              <c:f>'Severity of Claim'!$G$20</c:f>
              <c:strCache>
                <c:ptCount val="1"/>
                <c:pt idx="0">
                  <c:v>Severity of Claim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'Severity of Claim'!$A$21:$A$31</c:f>
              <c:strCache>
                <c:ptCount val="11"/>
                <c:pt idx="0">
                  <c:v>Land Cruiser</c:v>
                </c:pt>
                <c:pt idx="1">
                  <c:v>Hilux</c:v>
                </c:pt>
                <c:pt idx="2">
                  <c:v>Hiace</c:v>
                </c:pt>
                <c:pt idx="3">
                  <c:v>Corolla</c:v>
                </c:pt>
                <c:pt idx="4">
                  <c:v>Other</c:v>
                </c:pt>
                <c:pt idx="5">
                  <c:v>Probox</c:v>
                </c:pt>
                <c:pt idx="6">
                  <c:v>Alphard</c:v>
                </c:pt>
                <c:pt idx="7">
                  <c:v>Mark-II</c:v>
                </c:pt>
                <c:pt idx="8">
                  <c:v>Kluger</c:v>
                </c:pt>
                <c:pt idx="9">
                  <c:v>Belta</c:v>
                </c:pt>
                <c:pt idx="10">
                  <c:v>Wish</c:v>
                </c:pt>
              </c:strCache>
            </c:strRef>
          </c:cat>
          <c:val>
            <c:numRef>
              <c:f>'Severity of Claim'!$G$21:$G$31</c:f>
              <c:numCache>
                <c:formatCode>General</c:formatCode>
                <c:ptCount val="11"/>
                <c:pt idx="0">
                  <c:v>1192905.046875</c:v>
                </c:pt>
                <c:pt idx="1">
                  <c:v>711035.71428571432</c:v>
                </c:pt>
                <c:pt idx="2">
                  <c:v>551202.86885245901</c:v>
                </c:pt>
                <c:pt idx="3">
                  <c:v>549883.98648648651</c:v>
                </c:pt>
                <c:pt idx="4">
                  <c:v>542112.9388786006</c:v>
                </c:pt>
                <c:pt idx="5">
                  <c:v>532103.17857142852</c:v>
                </c:pt>
                <c:pt idx="6">
                  <c:v>529425.50837988826</c:v>
                </c:pt>
                <c:pt idx="7">
                  <c:v>498502.23880597018</c:v>
                </c:pt>
                <c:pt idx="8">
                  <c:v>452097.22222222225</c:v>
                </c:pt>
                <c:pt idx="9">
                  <c:v>410775.75</c:v>
                </c:pt>
                <c:pt idx="10">
                  <c:v>368499.42352517991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03-4BB3-8513-B9A26DF0329A}"/>
            </c:ext>
          </c:extLst>
        </c:ser>
        <c:ser>
          <c:idx val="6"/>
          <c:order val="6"/>
          <c:tx>
            <c:strRef>
              <c:f>'Severity of Claim'!$H$20</c:f>
              <c:strCache>
                <c:ptCount val="1"/>
                <c:pt idx="0">
                  <c:v>Loss Ratio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'Severity of Claim'!$A$21:$A$31</c:f>
              <c:strCache>
                <c:ptCount val="11"/>
                <c:pt idx="0">
                  <c:v>Land Cruiser</c:v>
                </c:pt>
                <c:pt idx="1">
                  <c:v>Hilux</c:v>
                </c:pt>
                <c:pt idx="2">
                  <c:v>Hiace</c:v>
                </c:pt>
                <c:pt idx="3">
                  <c:v>Corolla</c:v>
                </c:pt>
                <c:pt idx="4">
                  <c:v>Other</c:v>
                </c:pt>
                <c:pt idx="5">
                  <c:v>Probox</c:v>
                </c:pt>
                <c:pt idx="6">
                  <c:v>Alphard</c:v>
                </c:pt>
                <c:pt idx="7">
                  <c:v>Mark-II</c:v>
                </c:pt>
                <c:pt idx="8">
                  <c:v>Kluger</c:v>
                </c:pt>
                <c:pt idx="9">
                  <c:v>Belta</c:v>
                </c:pt>
                <c:pt idx="10">
                  <c:v>Wish</c:v>
                </c:pt>
              </c:strCache>
            </c:strRef>
          </c:cat>
          <c:val>
            <c:numRef>
              <c:f>'Severity of Claim'!$H$21:$H$31</c:f>
            </c:numRef>
          </c:val>
          <c:extLst>
            <c:ext xmlns:c16="http://schemas.microsoft.com/office/drawing/2014/chart" uri="{C3380CC4-5D6E-409C-BE32-E72D297353CC}">
              <c16:uniqueId val="{00000006-6703-4BB3-8513-B9A26DF03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1550335"/>
        <c:axId val="608797039"/>
      </c:barChart>
      <c:catAx>
        <c:axId val="73155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797039"/>
        <c:crosses val="autoZero"/>
        <c:auto val="1"/>
        <c:lblAlgn val="ctr"/>
        <c:lblOffset val="100"/>
        <c:noMultiLvlLbl val="0"/>
      </c:catAx>
      <c:valAx>
        <c:axId val="608797039"/>
        <c:scaling>
          <c:orientation val="minMax"/>
          <c:max val="12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55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of No of Policies and No of Claims (Brand)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No of Policies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Sheet7!$A$2:$A$14</c:f>
              <c:strCache>
                <c:ptCount val="13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Honda</c:v>
                </c:pt>
                <c:pt idx="4">
                  <c:v>Mitsubishi</c:v>
                </c:pt>
                <c:pt idx="5">
                  <c:v>Suzuki</c:v>
                </c:pt>
                <c:pt idx="6">
                  <c:v>Kia</c:v>
                </c:pt>
                <c:pt idx="7">
                  <c:v>Hyundai</c:v>
                </c:pt>
                <c:pt idx="8">
                  <c:v>Isuzu</c:v>
                </c:pt>
                <c:pt idx="9">
                  <c:v>Hino</c:v>
                </c:pt>
                <c:pt idx="10">
                  <c:v>MAZDA</c:v>
                </c:pt>
                <c:pt idx="11">
                  <c:v>Sunlong</c:v>
                </c:pt>
                <c:pt idx="12">
                  <c:v>SCANIA</c:v>
                </c:pt>
              </c:strCache>
            </c:strRef>
          </c:cat>
          <c:val>
            <c:numRef>
              <c:f>Sheet7!$B$2:$B$14</c:f>
              <c:numCache>
                <c:formatCode>General</c:formatCode>
                <c:ptCount val="13"/>
                <c:pt idx="0">
                  <c:v>8524</c:v>
                </c:pt>
                <c:pt idx="1">
                  <c:v>3074</c:v>
                </c:pt>
                <c:pt idx="2">
                  <c:v>1810</c:v>
                </c:pt>
                <c:pt idx="3">
                  <c:v>1740</c:v>
                </c:pt>
                <c:pt idx="4">
                  <c:v>1496</c:v>
                </c:pt>
                <c:pt idx="5">
                  <c:v>1232</c:v>
                </c:pt>
                <c:pt idx="6">
                  <c:v>1125</c:v>
                </c:pt>
                <c:pt idx="7">
                  <c:v>787</c:v>
                </c:pt>
                <c:pt idx="8">
                  <c:v>470</c:v>
                </c:pt>
                <c:pt idx="9">
                  <c:v>437</c:v>
                </c:pt>
                <c:pt idx="10">
                  <c:v>426</c:v>
                </c:pt>
                <c:pt idx="11">
                  <c:v>109</c:v>
                </c:pt>
                <c:pt idx="12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1-4A90-BB16-0EB8A4F27E6F}"/>
            </c:ext>
          </c:extLst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Sum of Premium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Sheet7!$A$2:$A$14</c:f>
              <c:strCache>
                <c:ptCount val="13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Honda</c:v>
                </c:pt>
                <c:pt idx="4">
                  <c:v>Mitsubishi</c:v>
                </c:pt>
                <c:pt idx="5">
                  <c:v>Suzuki</c:v>
                </c:pt>
                <c:pt idx="6">
                  <c:v>Kia</c:v>
                </c:pt>
                <c:pt idx="7">
                  <c:v>Hyundai</c:v>
                </c:pt>
                <c:pt idx="8">
                  <c:v>Isuzu</c:v>
                </c:pt>
                <c:pt idx="9">
                  <c:v>Hino</c:v>
                </c:pt>
                <c:pt idx="10">
                  <c:v>MAZDA</c:v>
                </c:pt>
                <c:pt idx="11">
                  <c:v>Sunlong</c:v>
                </c:pt>
                <c:pt idx="12">
                  <c:v>SCANIA</c:v>
                </c:pt>
              </c:strCache>
            </c:strRef>
          </c:cat>
          <c:val>
            <c:numRef>
              <c:f>Sheet7!$C$2:$C$14</c:f>
            </c:numRef>
          </c:val>
          <c:extLst>
            <c:ext xmlns:c16="http://schemas.microsoft.com/office/drawing/2014/chart" uri="{C3380CC4-5D6E-409C-BE32-E72D297353CC}">
              <c16:uniqueId val="{00000001-B851-4A90-BB16-0EB8A4F27E6F}"/>
            </c:ext>
          </c:extLst>
        </c:ser>
        <c:ser>
          <c:idx val="2"/>
          <c:order val="2"/>
          <c:tx>
            <c:strRef>
              <c:f>Sheet7!$D$1</c:f>
              <c:strCache>
                <c:ptCount val="1"/>
                <c:pt idx="0">
                  <c:v>No of Claims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Sheet7!$A$2:$A$14</c:f>
              <c:strCache>
                <c:ptCount val="13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Honda</c:v>
                </c:pt>
                <c:pt idx="4">
                  <c:v>Mitsubishi</c:v>
                </c:pt>
                <c:pt idx="5">
                  <c:v>Suzuki</c:v>
                </c:pt>
                <c:pt idx="6">
                  <c:v>Kia</c:v>
                </c:pt>
                <c:pt idx="7">
                  <c:v>Hyundai</c:v>
                </c:pt>
                <c:pt idx="8">
                  <c:v>Isuzu</c:v>
                </c:pt>
                <c:pt idx="9">
                  <c:v>Hino</c:v>
                </c:pt>
                <c:pt idx="10">
                  <c:v>MAZDA</c:v>
                </c:pt>
                <c:pt idx="11">
                  <c:v>Sunlong</c:v>
                </c:pt>
                <c:pt idx="12">
                  <c:v>SCANIA</c:v>
                </c:pt>
              </c:strCache>
            </c:strRef>
          </c:cat>
          <c:val>
            <c:numRef>
              <c:f>Sheet7!$D$2:$D$14</c:f>
              <c:numCache>
                <c:formatCode>General</c:formatCode>
                <c:ptCount val="13"/>
                <c:pt idx="0">
                  <c:v>2212</c:v>
                </c:pt>
                <c:pt idx="1">
                  <c:v>670</c:v>
                </c:pt>
                <c:pt idx="2">
                  <c:v>486</c:v>
                </c:pt>
                <c:pt idx="3">
                  <c:v>525</c:v>
                </c:pt>
                <c:pt idx="4">
                  <c:v>245</c:v>
                </c:pt>
                <c:pt idx="5">
                  <c:v>407</c:v>
                </c:pt>
                <c:pt idx="6">
                  <c:v>286</c:v>
                </c:pt>
                <c:pt idx="7">
                  <c:v>268</c:v>
                </c:pt>
                <c:pt idx="8">
                  <c:v>71</c:v>
                </c:pt>
                <c:pt idx="9">
                  <c:v>69</c:v>
                </c:pt>
                <c:pt idx="10">
                  <c:v>110</c:v>
                </c:pt>
                <c:pt idx="11">
                  <c:v>89</c:v>
                </c:pt>
                <c:pt idx="12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1-4A90-BB16-0EB8A4F27E6F}"/>
            </c:ext>
          </c:extLst>
        </c:ser>
        <c:ser>
          <c:idx val="3"/>
          <c:order val="3"/>
          <c:tx>
            <c:strRef>
              <c:f>Sheet7!$E$1</c:f>
              <c:strCache>
                <c:ptCount val="1"/>
                <c:pt idx="0">
                  <c:v>Claim Amount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Sheet7!$A$2:$A$14</c:f>
              <c:strCache>
                <c:ptCount val="13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Honda</c:v>
                </c:pt>
                <c:pt idx="4">
                  <c:v>Mitsubishi</c:v>
                </c:pt>
                <c:pt idx="5">
                  <c:v>Suzuki</c:v>
                </c:pt>
                <c:pt idx="6">
                  <c:v>Kia</c:v>
                </c:pt>
                <c:pt idx="7">
                  <c:v>Hyundai</c:v>
                </c:pt>
                <c:pt idx="8">
                  <c:v>Isuzu</c:v>
                </c:pt>
                <c:pt idx="9">
                  <c:v>Hino</c:v>
                </c:pt>
                <c:pt idx="10">
                  <c:v>MAZDA</c:v>
                </c:pt>
                <c:pt idx="11">
                  <c:v>Sunlong</c:v>
                </c:pt>
                <c:pt idx="12">
                  <c:v>SCANIA</c:v>
                </c:pt>
              </c:strCache>
            </c:strRef>
          </c:cat>
          <c:val>
            <c:numRef>
              <c:f>Sheet7!$E$2:$E$14</c:f>
            </c:numRef>
          </c:val>
          <c:extLst>
            <c:ext xmlns:c16="http://schemas.microsoft.com/office/drawing/2014/chart" uri="{C3380CC4-5D6E-409C-BE32-E72D297353CC}">
              <c16:uniqueId val="{00000003-B851-4A90-BB16-0EB8A4F27E6F}"/>
            </c:ext>
          </c:extLst>
        </c:ser>
        <c:ser>
          <c:idx val="4"/>
          <c:order val="4"/>
          <c:tx>
            <c:strRef>
              <c:f>Sheet7!$F$1</c:f>
              <c:strCache>
                <c:ptCount val="1"/>
                <c:pt idx="0">
                  <c:v>Frequency of Claim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Sheet7!$A$2:$A$14</c:f>
              <c:strCache>
                <c:ptCount val="13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Honda</c:v>
                </c:pt>
                <c:pt idx="4">
                  <c:v>Mitsubishi</c:v>
                </c:pt>
                <c:pt idx="5">
                  <c:v>Suzuki</c:v>
                </c:pt>
                <c:pt idx="6">
                  <c:v>Kia</c:v>
                </c:pt>
                <c:pt idx="7">
                  <c:v>Hyundai</c:v>
                </c:pt>
                <c:pt idx="8">
                  <c:v>Isuzu</c:v>
                </c:pt>
                <c:pt idx="9">
                  <c:v>Hino</c:v>
                </c:pt>
                <c:pt idx="10">
                  <c:v>MAZDA</c:v>
                </c:pt>
                <c:pt idx="11">
                  <c:v>Sunlong</c:v>
                </c:pt>
                <c:pt idx="12">
                  <c:v>SCANIA</c:v>
                </c:pt>
              </c:strCache>
            </c:strRef>
          </c:cat>
          <c:val>
            <c:numRef>
              <c:f>Sheet7!$F$2:$F$14</c:f>
            </c:numRef>
          </c:val>
          <c:extLst>
            <c:ext xmlns:c16="http://schemas.microsoft.com/office/drawing/2014/chart" uri="{C3380CC4-5D6E-409C-BE32-E72D297353CC}">
              <c16:uniqueId val="{00000004-B851-4A90-BB16-0EB8A4F27E6F}"/>
            </c:ext>
          </c:extLst>
        </c:ser>
        <c:ser>
          <c:idx val="5"/>
          <c:order val="5"/>
          <c:tx>
            <c:strRef>
              <c:f>Sheet7!$G$1</c:f>
              <c:strCache>
                <c:ptCount val="1"/>
                <c:pt idx="0">
                  <c:v>Severity of Claim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Sheet7!$A$2:$A$14</c:f>
              <c:strCache>
                <c:ptCount val="13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Honda</c:v>
                </c:pt>
                <c:pt idx="4">
                  <c:v>Mitsubishi</c:v>
                </c:pt>
                <c:pt idx="5">
                  <c:v>Suzuki</c:v>
                </c:pt>
                <c:pt idx="6">
                  <c:v>Kia</c:v>
                </c:pt>
                <c:pt idx="7">
                  <c:v>Hyundai</c:v>
                </c:pt>
                <c:pt idx="8">
                  <c:v>Isuzu</c:v>
                </c:pt>
                <c:pt idx="9">
                  <c:v>Hino</c:v>
                </c:pt>
                <c:pt idx="10">
                  <c:v>MAZDA</c:v>
                </c:pt>
                <c:pt idx="11">
                  <c:v>Sunlong</c:v>
                </c:pt>
                <c:pt idx="12">
                  <c:v>SCANIA</c:v>
                </c:pt>
              </c:strCache>
            </c:strRef>
          </c:cat>
          <c:val>
            <c:numRef>
              <c:f>Sheet7!$G$2:$G$14</c:f>
            </c:numRef>
          </c:val>
          <c:extLst>
            <c:ext xmlns:c16="http://schemas.microsoft.com/office/drawing/2014/chart" uri="{C3380CC4-5D6E-409C-BE32-E72D297353CC}">
              <c16:uniqueId val="{00000005-B851-4A90-BB16-0EB8A4F27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0649967"/>
        <c:axId val="2057814159"/>
      </c:barChart>
      <c:lineChart>
        <c:grouping val="standard"/>
        <c:varyColors val="0"/>
        <c:ser>
          <c:idx val="6"/>
          <c:order val="6"/>
          <c:tx>
            <c:strRef>
              <c:f>Sheet7!$H$1</c:f>
              <c:strCache>
                <c:ptCount val="1"/>
                <c:pt idx="0">
                  <c:v>Loss Ratio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Sheet7!$A$2:$A$14</c:f>
              <c:strCache>
                <c:ptCount val="13"/>
                <c:pt idx="0">
                  <c:v>Toyota</c:v>
                </c:pt>
                <c:pt idx="1">
                  <c:v>Other</c:v>
                </c:pt>
                <c:pt idx="2">
                  <c:v>Nissan</c:v>
                </c:pt>
                <c:pt idx="3">
                  <c:v>Honda</c:v>
                </c:pt>
                <c:pt idx="4">
                  <c:v>Mitsubishi</c:v>
                </c:pt>
                <c:pt idx="5">
                  <c:v>Suzuki</c:v>
                </c:pt>
                <c:pt idx="6">
                  <c:v>Kia</c:v>
                </c:pt>
                <c:pt idx="7">
                  <c:v>Hyundai</c:v>
                </c:pt>
                <c:pt idx="8">
                  <c:v>Isuzu</c:v>
                </c:pt>
                <c:pt idx="9">
                  <c:v>Hino</c:v>
                </c:pt>
                <c:pt idx="10">
                  <c:v>MAZDA</c:v>
                </c:pt>
                <c:pt idx="11">
                  <c:v>Sunlong</c:v>
                </c:pt>
                <c:pt idx="12">
                  <c:v>SCANIA</c:v>
                </c:pt>
              </c:strCache>
            </c:strRef>
          </c:cat>
          <c:val>
            <c:numRef>
              <c:f>Sheet7!$H$2:$H$14</c:f>
            </c:numRef>
          </c:val>
          <c:smooth val="0"/>
          <c:extLst>
            <c:ext xmlns:c16="http://schemas.microsoft.com/office/drawing/2014/chart" uri="{C3380CC4-5D6E-409C-BE32-E72D297353CC}">
              <c16:uniqueId val="{00000006-B851-4A90-BB16-0EB8A4F27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0651167"/>
        <c:axId val="2057809583"/>
      </c:lineChart>
      <c:catAx>
        <c:axId val="73064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814159"/>
        <c:crosses val="autoZero"/>
        <c:auto val="1"/>
        <c:lblAlgn val="ctr"/>
        <c:lblOffset val="100"/>
        <c:noMultiLvlLbl val="0"/>
      </c:catAx>
      <c:valAx>
        <c:axId val="2057814159"/>
        <c:scaling>
          <c:orientation val="minMax"/>
          <c:max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649967"/>
        <c:crosses val="autoZero"/>
        <c:crossBetween val="between"/>
        <c:majorUnit val="500"/>
      </c:valAx>
      <c:valAx>
        <c:axId val="2057809583"/>
        <c:scaling>
          <c:orientation val="minMax"/>
        </c:scaling>
        <c:delete val="1"/>
        <c:axPos val="r"/>
        <c:majorTickMark val="none"/>
        <c:minorTickMark val="none"/>
        <c:tickLblPos val="nextTo"/>
        <c:crossAx val="730651167"/>
        <c:crosses val="max"/>
        <c:crossBetween val="between"/>
      </c:valAx>
      <c:catAx>
        <c:axId val="730651167"/>
        <c:scaling>
          <c:orientation val="minMax"/>
        </c:scaling>
        <c:delete val="1"/>
        <c:axPos val="b"/>
        <c:majorTickMark val="none"/>
        <c:minorTickMark val="none"/>
        <c:tickLblPos val="nextTo"/>
        <c:crossAx val="20578095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Comparison of Written Premium and Claim paid amount (Toyota Model)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'Claim amount and Premium'!$B$19</c:f>
              <c:strCache>
                <c:ptCount val="1"/>
                <c:pt idx="0">
                  <c:v>No of Policies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Premium'!$A$20:$A$30</c15:sqref>
                  </c15:fullRef>
                </c:ext>
              </c:extLst>
              <c:f>'Claim amount and Premium'!$A$21:$A$30</c:f>
              <c:strCache>
                <c:ptCount val="10"/>
                <c:pt idx="0">
                  <c:v>Other</c:v>
                </c:pt>
                <c:pt idx="1">
                  <c:v>Alphard</c:v>
                </c:pt>
                <c:pt idx="2">
                  <c:v>Hilux</c:v>
                </c:pt>
                <c:pt idx="3">
                  <c:v>Land Cruiser</c:v>
                </c:pt>
                <c:pt idx="4">
                  <c:v>Corolla</c:v>
                </c:pt>
                <c:pt idx="5">
                  <c:v>Probox</c:v>
                </c:pt>
                <c:pt idx="6">
                  <c:v>Hiace</c:v>
                </c:pt>
                <c:pt idx="7">
                  <c:v>Wish</c:v>
                </c:pt>
                <c:pt idx="8">
                  <c:v>Mark-II</c:v>
                </c:pt>
                <c:pt idx="9">
                  <c:v>Kluger</c:v>
                </c:pt>
                <c:pt idx="10">
                  <c:v>Belta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Premium'!$B$20:$B$30</c15:sqref>
                  </c15:fullRef>
                </c:ext>
              </c:extLst>
              <c:f>'Claim amount and Premium'!$B$21:$B$30</c:f>
            </c:numRef>
          </c:val>
          <c:extLst>
            <c:ext xmlns:c16="http://schemas.microsoft.com/office/drawing/2014/chart" uri="{C3380CC4-5D6E-409C-BE32-E72D297353CC}">
              <c16:uniqueId val="{00000000-A0BF-4465-8957-6E82E6A63FDF}"/>
            </c:ext>
          </c:extLst>
        </c:ser>
        <c:ser>
          <c:idx val="1"/>
          <c:order val="1"/>
          <c:tx>
            <c:strRef>
              <c:f>'Claim amount and Premium'!$C$19</c:f>
              <c:strCache>
                <c:ptCount val="1"/>
                <c:pt idx="0">
                  <c:v>Premium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Premium'!$A$20:$A$30</c15:sqref>
                  </c15:fullRef>
                </c:ext>
              </c:extLst>
              <c:f>'Claim amount and Premium'!$A$21:$A$30</c:f>
              <c:strCache>
                <c:ptCount val="10"/>
                <c:pt idx="0">
                  <c:v>Alphard</c:v>
                </c:pt>
                <c:pt idx="1">
                  <c:v>Hilux</c:v>
                </c:pt>
                <c:pt idx="2">
                  <c:v>Land Cruiser</c:v>
                </c:pt>
                <c:pt idx="3">
                  <c:v>Corolla</c:v>
                </c:pt>
                <c:pt idx="4">
                  <c:v>Probox</c:v>
                </c:pt>
                <c:pt idx="5">
                  <c:v>Hiace</c:v>
                </c:pt>
                <c:pt idx="6">
                  <c:v>Wish</c:v>
                </c:pt>
                <c:pt idx="7">
                  <c:v>Mark-II</c:v>
                </c:pt>
                <c:pt idx="8">
                  <c:v>Kluger</c:v>
                </c:pt>
                <c:pt idx="9">
                  <c:v>Belta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Premium'!$C$20:$C$30</c15:sqref>
                  </c15:fullRef>
                </c:ext>
              </c:extLst>
              <c:f>'Claim amount and Premium'!$C$21:$C$30</c:f>
              <c:numCache>
                <c:formatCode>General</c:formatCode>
                <c:ptCount val="10"/>
                <c:pt idx="0">
                  <c:v>226300243.63</c:v>
                </c:pt>
                <c:pt idx="1">
                  <c:v>203012709.33000001</c:v>
                </c:pt>
                <c:pt idx="2">
                  <c:v>169447800.91999999</c:v>
                </c:pt>
                <c:pt idx="3">
                  <c:v>166240014.5</c:v>
                </c:pt>
                <c:pt idx="4">
                  <c:v>137913161.68000001</c:v>
                </c:pt>
                <c:pt idx="5">
                  <c:v>121993726.61</c:v>
                </c:pt>
                <c:pt idx="6">
                  <c:v>79178222.409999996</c:v>
                </c:pt>
                <c:pt idx="7">
                  <c:v>69099078.840000004</c:v>
                </c:pt>
                <c:pt idx="8">
                  <c:v>68882490.409999996</c:v>
                </c:pt>
                <c:pt idx="9">
                  <c:v>68241730.739999995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BF-4465-8957-6E82E6A63FDF}"/>
            </c:ext>
          </c:extLst>
        </c:ser>
        <c:ser>
          <c:idx val="2"/>
          <c:order val="2"/>
          <c:tx>
            <c:strRef>
              <c:f>'Claim amount and Premium'!$D$19</c:f>
              <c:strCache>
                <c:ptCount val="1"/>
                <c:pt idx="0">
                  <c:v>No of Claims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Premium'!$A$20:$A$30</c15:sqref>
                  </c15:fullRef>
                </c:ext>
              </c:extLst>
              <c:f>'Claim amount and Premium'!$A$21:$A$30</c:f>
              <c:strCache>
                <c:ptCount val="10"/>
                <c:pt idx="0">
                  <c:v>Other</c:v>
                </c:pt>
                <c:pt idx="1">
                  <c:v>Alphard</c:v>
                </c:pt>
                <c:pt idx="2">
                  <c:v>Hilux</c:v>
                </c:pt>
                <c:pt idx="3">
                  <c:v>Land Cruiser</c:v>
                </c:pt>
                <c:pt idx="4">
                  <c:v>Corolla</c:v>
                </c:pt>
                <c:pt idx="5">
                  <c:v>Probox</c:v>
                </c:pt>
                <c:pt idx="6">
                  <c:v>Hiace</c:v>
                </c:pt>
                <c:pt idx="7">
                  <c:v>Wish</c:v>
                </c:pt>
                <c:pt idx="8">
                  <c:v>Mark-II</c:v>
                </c:pt>
                <c:pt idx="9">
                  <c:v>Kluger</c:v>
                </c:pt>
                <c:pt idx="10">
                  <c:v>Belta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Premium'!$D$20:$D$30</c15:sqref>
                  </c15:fullRef>
                </c:ext>
              </c:extLst>
              <c:f>'Claim amount and Premium'!$D$21:$D$30</c:f>
            </c:numRef>
          </c:val>
          <c:extLst>
            <c:ext xmlns:c16="http://schemas.microsoft.com/office/drawing/2014/chart" uri="{C3380CC4-5D6E-409C-BE32-E72D297353CC}">
              <c16:uniqueId val="{00000002-A0BF-4465-8957-6E82E6A63FDF}"/>
            </c:ext>
          </c:extLst>
        </c:ser>
        <c:ser>
          <c:idx val="3"/>
          <c:order val="3"/>
          <c:tx>
            <c:strRef>
              <c:f>'Claim amount and Premium'!$E$19</c:f>
              <c:strCache>
                <c:ptCount val="1"/>
                <c:pt idx="0">
                  <c:v>Claim Amount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Premium'!$A$20:$A$30</c15:sqref>
                  </c15:fullRef>
                </c:ext>
              </c:extLst>
              <c:f>'Claim amount and Premium'!$A$21:$A$30</c:f>
              <c:strCache>
                <c:ptCount val="10"/>
                <c:pt idx="0">
                  <c:v>Alphard</c:v>
                </c:pt>
                <c:pt idx="1">
                  <c:v>Hilux</c:v>
                </c:pt>
                <c:pt idx="2">
                  <c:v>Land Cruiser</c:v>
                </c:pt>
                <c:pt idx="3">
                  <c:v>Corolla</c:v>
                </c:pt>
                <c:pt idx="4">
                  <c:v>Probox</c:v>
                </c:pt>
                <c:pt idx="5">
                  <c:v>Hiace</c:v>
                </c:pt>
                <c:pt idx="6">
                  <c:v>Wish</c:v>
                </c:pt>
                <c:pt idx="7">
                  <c:v>Mark-II</c:v>
                </c:pt>
                <c:pt idx="8">
                  <c:v>Kluger</c:v>
                </c:pt>
                <c:pt idx="9">
                  <c:v>Belta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Premium'!$E$20:$E$30</c15:sqref>
                  </c15:fullRef>
                </c:ext>
              </c:extLst>
              <c:f>'Claim amount and Premium'!$E$21:$E$30</c:f>
              <c:numCache>
                <c:formatCode>General</c:formatCode>
                <c:ptCount val="10"/>
                <c:pt idx="0">
                  <c:v>94767166</c:v>
                </c:pt>
                <c:pt idx="1">
                  <c:v>69681500</c:v>
                </c:pt>
                <c:pt idx="2">
                  <c:v>76345923</c:v>
                </c:pt>
                <c:pt idx="3">
                  <c:v>40691415</c:v>
                </c:pt>
                <c:pt idx="4">
                  <c:v>119191112</c:v>
                </c:pt>
                <c:pt idx="5">
                  <c:v>67246750</c:v>
                </c:pt>
                <c:pt idx="6">
                  <c:v>51221419.870000005</c:v>
                </c:pt>
                <c:pt idx="7">
                  <c:v>66799300</c:v>
                </c:pt>
                <c:pt idx="8">
                  <c:v>32551000</c:v>
                </c:pt>
                <c:pt idx="9">
                  <c:v>55043950.5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BF-4465-8957-6E82E6A63FDF}"/>
            </c:ext>
          </c:extLst>
        </c:ser>
        <c:ser>
          <c:idx val="4"/>
          <c:order val="4"/>
          <c:tx>
            <c:strRef>
              <c:f>'Claim amount and Premium'!$F$19</c:f>
              <c:strCache>
                <c:ptCount val="1"/>
                <c:pt idx="0">
                  <c:v>Frequency of Claim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Premium'!$A$20:$A$30</c15:sqref>
                  </c15:fullRef>
                </c:ext>
              </c:extLst>
              <c:f>'Claim amount and Premium'!$A$21:$A$30</c:f>
              <c:strCache>
                <c:ptCount val="10"/>
                <c:pt idx="0">
                  <c:v>Other</c:v>
                </c:pt>
                <c:pt idx="1">
                  <c:v>Alphard</c:v>
                </c:pt>
                <c:pt idx="2">
                  <c:v>Hilux</c:v>
                </c:pt>
                <c:pt idx="3">
                  <c:v>Land Cruiser</c:v>
                </c:pt>
                <c:pt idx="4">
                  <c:v>Corolla</c:v>
                </c:pt>
                <c:pt idx="5">
                  <c:v>Probox</c:v>
                </c:pt>
                <c:pt idx="6">
                  <c:v>Hiace</c:v>
                </c:pt>
                <c:pt idx="7">
                  <c:v>Wish</c:v>
                </c:pt>
                <c:pt idx="8">
                  <c:v>Mark-II</c:v>
                </c:pt>
                <c:pt idx="9">
                  <c:v>Kluger</c:v>
                </c:pt>
                <c:pt idx="10">
                  <c:v>Belta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Premium'!$F$20:$F$30</c15:sqref>
                  </c15:fullRef>
                </c:ext>
              </c:extLst>
              <c:f>'Claim amount and Premium'!$F$21:$F$30</c:f>
            </c:numRef>
          </c:val>
          <c:extLst>
            <c:ext xmlns:c16="http://schemas.microsoft.com/office/drawing/2014/chart" uri="{C3380CC4-5D6E-409C-BE32-E72D297353CC}">
              <c16:uniqueId val="{00000004-A0BF-4465-8957-6E82E6A63FDF}"/>
            </c:ext>
          </c:extLst>
        </c:ser>
        <c:ser>
          <c:idx val="5"/>
          <c:order val="5"/>
          <c:tx>
            <c:strRef>
              <c:f>'Claim amount and Premium'!$G$19</c:f>
              <c:strCache>
                <c:ptCount val="1"/>
                <c:pt idx="0">
                  <c:v>Severity of Claim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Premium'!$A$20:$A$30</c15:sqref>
                  </c15:fullRef>
                </c:ext>
              </c:extLst>
              <c:f>'Claim amount and Premium'!$A$21:$A$30</c:f>
              <c:strCache>
                <c:ptCount val="10"/>
                <c:pt idx="0">
                  <c:v>Other</c:v>
                </c:pt>
                <c:pt idx="1">
                  <c:v>Alphard</c:v>
                </c:pt>
                <c:pt idx="2">
                  <c:v>Hilux</c:v>
                </c:pt>
                <c:pt idx="3">
                  <c:v>Land Cruiser</c:v>
                </c:pt>
                <c:pt idx="4">
                  <c:v>Corolla</c:v>
                </c:pt>
                <c:pt idx="5">
                  <c:v>Probox</c:v>
                </c:pt>
                <c:pt idx="6">
                  <c:v>Hiace</c:v>
                </c:pt>
                <c:pt idx="7">
                  <c:v>Wish</c:v>
                </c:pt>
                <c:pt idx="8">
                  <c:v>Mark-II</c:v>
                </c:pt>
                <c:pt idx="9">
                  <c:v>Kluger</c:v>
                </c:pt>
                <c:pt idx="10">
                  <c:v>Belta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Premium'!$G$20:$G$30</c15:sqref>
                  </c15:fullRef>
                </c:ext>
              </c:extLst>
              <c:f>'Claim amount and Premium'!$G$21:$G$30</c:f>
            </c:numRef>
          </c:val>
          <c:extLst>
            <c:ext xmlns:c16="http://schemas.microsoft.com/office/drawing/2014/chart" uri="{C3380CC4-5D6E-409C-BE32-E72D297353CC}">
              <c16:uniqueId val="{00000005-A0BF-4465-8957-6E82E6A63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702783"/>
        <c:axId val="530306783"/>
      </c:barChart>
      <c:lineChart>
        <c:grouping val="standard"/>
        <c:varyColors val="0"/>
        <c:ser>
          <c:idx val="6"/>
          <c:order val="6"/>
          <c:tx>
            <c:strRef>
              <c:f>'Claim amount and Premium'!$H$19</c:f>
              <c:strCache>
                <c:ptCount val="1"/>
                <c:pt idx="0">
                  <c:v>Loss Ratio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Premium'!$A$20:$A$30</c15:sqref>
                  </c15:fullRef>
                </c:ext>
              </c:extLst>
              <c:f>'Claim amount and Premium'!$A$21:$A$30</c:f>
              <c:strCache>
                <c:ptCount val="10"/>
                <c:pt idx="0">
                  <c:v>Other</c:v>
                </c:pt>
                <c:pt idx="1">
                  <c:v>Alphard</c:v>
                </c:pt>
                <c:pt idx="2">
                  <c:v>Hilux</c:v>
                </c:pt>
                <c:pt idx="3">
                  <c:v>Land Cruiser</c:v>
                </c:pt>
                <c:pt idx="4">
                  <c:v>Corolla</c:v>
                </c:pt>
                <c:pt idx="5">
                  <c:v>Probox</c:v>
                </c:pt>
                <c:pt idx="6">
                  <c:v>Hiace</c:v>
                </c:pt>
                <c:pt idx="7">
                  <c:v>Wish</c:v>
                </c:pt>
                <c:pt idx="8">
                  <c:v>Mark-II</c:v>
                </c:pt>
                <c:pt idx="9">
                  <c:v>Kluger</c:v>
                </c:pt>
                <c:pt idx="10">
                  <c:v>Belta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Premium'!$H$20:$H$30</c15:sqref>
                  </c15:fullRef>
                </c:ext>
              </c:extLst>
              <c:f>'Claim amount and Premium'!$H$21:$H$30</c:f>
            </c:numRef>
          </c:val>
          <c:smooth val="0"/>
          <c:extLst>
            <c:ext xmlns:c16="http://schemas.microsoft.com/office/drawing/2014/chart" uri="{C3380CC4-5D6E-409C-BE32-E72D297353CC}">
              <c16:uniqueId val="{00000006-A0BF-4465-8957-6E82E6A63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700383"/>
        <c:axId val="530306367"/>
      </c:lineChart>
      <c:catAx>
        <c:axId val="91770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306783"/>
        <c:crosses val="autoZero"/>
        <c:auto val="1"/>
        <c:lblAlgn val="ctr"/>
        <c:lblOffset val="100"/>
        <c:noMultiLvlLbl val="0"/>
      </c:catAx>
      <c:valAx>
        <c:axId val="53030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702783"/>
        <c:crosses val="autoZero"/>
        <c:crossBetween val="between"/>
      </c:valAx>
      <c:valAx>
        <c:axId val="530306367"/>
        <c:scaling>
          <c:orientation val="minMax"/>
        </c:scaling>
        <c:delete val="1"/>
        <c:axPos val="r"/>
        <c:majorTickMark val="none"/>
        <c:minorTickMark val="none"/>
        <c:tickLblPos val="nextTo"/>
        <c:crossAx val="917700383"/>
        <c:crosses val="max"/>
        <c:crossBetween val="between"/>
      </c:valAx>
      <c:catAx>
        <c:axId val="917700383"/>
        <c:scaling>
          <c:orientation val="minMax"/>
        </c:scaling>
        <c:delete val="1"/>
        <c:axPos val="b"/>
        <c:majorTickMark val="none"/>
        <c:minorTickMark val="none"/>
        <c:tickLblPos val="nextTo"/>
        <c:crossAx val="5303063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Comparison of No of Policies and No of Claims(Toyota Model)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Sheet7!$B$19</c:f>
              <c:strCache>
                <c:ptCount val="1"/>
                <c:pt idx="0">
                  <c:v>No of Policies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Sheet7!$A$20:$A$30</c15:sqref>
                  </c15:fullRef>
                </c:ext>
              </c:extLst>
              <c:f>Sheet7!$A$21:$A$30</c:f>
              <c:strCache>
                <c:ptCount val="10"/>
                <c:pt idx="0">
                  <c:v>Probox</c:v>
                </c:pt>
                <c:pt idx="1">
                  <c:v>Alphard</c:v>
                </c:pt>
                <c:pt idx="2">
                  <c:v>Corolla</c:v>
                </c:pt>
                <c:pt idx="3">
                  <c:v>Hilux</c:v>
                </c:pt>
                <c:pt idx="4">
                  <c:v>Belta</c:v>
                </c:pt>
                <c:pt idx="5">
                  <c:v>Hiace</c:v>
                </c:pt>
                <c:pt idx="6">
                  <c:v>Mark-II</c:v>
                </c:pt>
                <c:pt idx="7">
                  <c:v>Land Cruiser</c:v>
                </c:pt>
                <c:pt idx="8">
                  <c:v>Wish</c:v>
                </c:pt>
                <c:pt idx="9">
                  <c:v>Kluger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Sheet7!$B$20:$B$30</c15:sqref>
                  </c15:fullRef>
                </c:ext>
              </c:extLst>
              <c:f>Sheet7!$B$21:$B$30</c:f>
              <c:numCache>
                <c:formatCode>General</c:formatCode>
                <c:ptCount val="10"/>
                <c:pt idx="0">
                  <c:v>756</c:v>
                </c:pt>
                <c:pt idx="1">
                  <c:v>753</c:v>
                </c:pt>
                <c:pt idx="2">
                  <c:v>740</c:v>
                </c:pt>
                <c:pt idx="3">
                  <c:v>709</c:v>
                </c:pt>
                <c:pt idx="4">
                  <c:v>459</c:v>
                </c:pt>
                <c:pt idx="5">
                  <c:v>414</c:v>
                </c:pt>
                <c:pt idx="6">
                  <c:v>410</c:v>
                </c:pt>
                <c:pt idx="7">
                  <c:v>389</c:v>
                </c:pt>
                <c:pt idx="8">
                  <c:v>376</c:v>
                </c:pt>
                <c:pt idx="9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F0-448B-9FC2-540387F786A0}"/>
            </c:ext>
          </c:extLst>
        </c:ser>
        <c:ser>
          <c:idx val="1"/>
          <c:order val="1"/>
          <c:tx>
            <c:strRef>
              <c:f>Sheet7!$C$19</c:f>
              <c:strCache>
                <c:ptCount val="1"/>
                <c:pt idx="0">
                  <c:v>Premium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Sheet7!$A$20:$A$30</c15:sqref>
                  </c15:fullRef>
                </c:ext>
              </c:extLst>
              <c:f>Sheet7!$A$21:$A$30</c:f>
              <c:strCache>
                <c:ptCount val="10"/>
                <c:pt idx="0">
                  <c:v>Other</c:v>
                </c:pt>
                <c:pt idx="1">
                  <c:v>Probox</c:v>
                </c:pt>
                <c:pt idx="2">
                  <c:v>Alphard</c:v>
                </c:pt>
                <c:pt idx="3">
                  <c:v>Corolla</c:v>
                </c:pt>
                <c:pt idx="4">
                  <c:v>Hilux</c:v>
                </c:pt>
                <c:pt idx="5">
                  <c:v>Belta</c:v>
                </c:pt>
                <c:pt idx="6">
                  <c:v>Hiace</c:v>
                </c:pt>
                <c:pt idx="7">
                  <c:v>Mark-II</c:v>
                </c:pt>
                <c:pt idx="8">
                  <c:v>Land Cruiser</c:v>
                </c:pt>
                <c:pt idx="9">
                  <c:v>Wish</c:v>
                </c:pt>
                <c:pt idx="10">
                  <c:v>Kluger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Sheet7!$C$20:$C$30</c15:sqref>
                  </c15:fullRef>
                </c:ext>
              </c:extLst>
              <c:f>Sheet7!$C$21:$C$30</c:f>
            </c:numRef>
          </c:val>
          <c:extLst>
            <c:ext xmlns:c16="http://schemas.microsoft.com/office/drawing/2014/chart" uri="{C3380CC4-5D6E-409C-BE32-E72D297353CC}">
              <c16:uniqueId val="{00000001-F7F0-448B-9FC2-540387F786A0}"/>
            </c:ext>
          </c:extLst>
        </c:ser>
        <c:ser>
          <c:idx val="2"/>
          <c:order val="2"/>
          <c:tx>
            <c:strRef>
              <c:f>Sheet7!$D$19</c:f>
              <c:strCache>
                <c:ptCount val="1"/>
                <c:pt idx="0">
                  <c:v>No of Claims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Sheet7!$A$20:$A$30</c15:sqref>
                  </c15:fullRef>
                </c:ext>
              </c:extLst>
              <c:f>Sheet7!$A$21:$A$30</c:f>
              <c:strCache>
                <c:ptCount val="10"/>
                <c:pt idx="0">
                  <c:v>Probox</c:v>
                </c:pt>
                <c:pt idx="1">
                  <c:v>Alphard</c:v>
                </c:pt>
                <c:pt idx="2">
                  <c:v>Corolla</c:v>
                </c:pt>
                <c:pt idx="3">
                  <c:v>Hilux</c:v>
                </c:pt>
                <c:pt idx="4">
                  <c:v>Belta</c:v>
                </c:pt>
                <c:pt idx="5">
                  <c:v>Hiace</c:v>
                </c:pt>
                <c:pt idx="6">
                  <c:v>Mark-II</c:v>
                </c:pt>
                <c:pt idx="7">
                  <c:v>Land Cruiser</c:v>
                </c:pt>
                <c:pt idx="8">
                  <c:v>Wish</c:v>
                </c:pt>
                <c:pt idx="9">
                  <c:v>Kluger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Sheet7!$D$20:$D$30</c15:sqref>
                  </c15:fullRef>
                </c:ext>
              </c:extLst>
              <c:f>Sheet7!$D$21:$D$30</c:f>
              <c:numCache>
                <c:formatCode>General</c:formatCode>
                <c:ptCount val="10"/>
                <c:pt idx="0">
                  <c:v>224</c:v>
                </c:pt>
                <c:pt idx="1">
                  <c:v>179</c:v>
                </c:pt>
                <c:pt idx="2">
                  <c:v>74</c:v>
                </c:pt>
                <c:pt idx="3">
                  <c:v>98</c:v>
                </c:pt>
                <c:pt idx="4">
                  <c:v>134</c:v>
                </c:pt>
                <c:pt idx="5">
                  <c:v>122</c:v>
                </c:pt>
                <c:pt idx="6">
                  <c:v>134</c:v>
                </c:pt>
                <c:pt idx="7">
                  <c:v>64</c:v>
                </c:pt>
                <c:pt idx="8">
                  <c:v>139</c:v>
                </c:pt>
                <c:pt idx="9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F0-448B-9FC2-540387F786A0}"/>
            </c:ext>
          </c:extLst>
        </c:ser>
        <c:ser>
          <c:idx val="3"/>
          <c:order val="3"/>
          <c:tx>
            <c:strRef>
              <c:f>Sheet7!$E$19</c:f>
              <c:strCache>
                <c:ptCount val="1"/>
                <c:pt idx="0">
                  <c:v>Claim Amount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Sheet7!$A$20:$A$30</c15:sqref>
                  </c15:fullRef>
                </c:ext>
              </c:extLst>
              <c:f>Sheet7!$A$21:$A$30</c:f>
              <c:strCache>
                <c:ptCount val="10"/>
                <c:pt idx="0">
                  <c:v>Other</c:v>
                </c:pt>
                <c:pt idx="1">
                  <c:v>Probox</c:v>
                </c:pt>
                <c:pt idx="2">
                  <c:v>Alphard</c:v>
                </c:pt>
                <c:pt idx="3">
                  <c:v>Corolla</c:v>
                </c:pt>
                <c:pt idx="4">
                  <c:v>Hilux</c:v>
                </c:pt>
                <c:pt idx="5">
                  <c:v>Belta</c:v>
                </c:pt>
                <c:pt idx="6">
                  <c:v>Hiace</c:v>
                </c:pt>
                <c:pt idx="7">
                  <c:v>Mark-II</c:v>
                </c:pt>
                <c:pt idx="8">
                  <c:v>Land Cruiser</c:v>
                </c:pt>
                <c:pt idx="9">
                  <c:v>Wish</c:v>
                </c:pt>
                <c:pt idx="10">
                  <c:v>Kluger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Sheet7!$E$20:$E$30</c15:sqref>
                  </c15:fullRef>
                </c:ext>
              </c:extLst>
              <c:f>Sheet7!$E$21:$E$30</c:f>
            </c:numRef>
          </c:val>
          <c:extLst>
            <c:ext xmlns:c16="http://schemas.microsoft.com/office/drawing/2014/chart" uri="{C3380CC4-5D6E-409C-BE32-E72D297353CC}">
              <c16:uniqueId val="{00000003-F7F0-448B-9FC2-540387F786A0}"/>
            </c:ext>
          </c:extLst>
        </c:ser>
        <c:ser>
          <c:idx val="4"/>
          <c:order val="4"/>
          <c:tx>
            <c:strRef>
              <c:f>Sheet7!$F$19</c:f>
              <c:strCache>
                <c:ptCount val="1"/>
                <c:pt idx="0">
                  <c:v>Frequency of Claim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Sheet7!$A$20:$A$30</c15:sqref>
                  </c15:fullRef>
                </c:ext>
              </c:extLst>
              <c:f>Sheet7!$A$21:$A$30</c:f>
              <c:strCache>
                <c:ptCount val="10"/>
                <c:pt idx="0">
                  <c:v>Other</c:v>
                </c:pt>
                <c:pt idx="1">
                  <c:v>Probox</c:v>
                </c:pt>
                <c:pt idx="2">
                  <c:v>Alphard</c:v>
                </c:pt>
                <c:pt idx="3">
                  <c:v>Corolla</c:v>
                </c:pt>
                <c:pt idx="4">
                  <c:v>Hilux</c:v>
                </c:pt>
                <c:pt idx="5">
                  <c:v>Belta</c:v>
                </c:pt>
                <c:pt idx="6">
                  <c:v>Hiace</c:v>
                </c:pt>
                <c:pt idx="7">
                  <c:v>Mark-II</c:v>
                </c:pt>
                <c:pt idx="8">
                  <c:v>Land Cruiser</c:v>
                </c:pt>
                <c:pt idx="9">
                  <c:v>Wish</c:v>
                </c:pt>
                <c:pt idx="10">
                  <c:v>Kluger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Sheet7!$F$20:$F$30</c15:sqref>
                  </c15:fullRef>
                </c:ext>
              </c:extLst>
              <c:f>Sheet7!$F$21:$F$30</c:f>
            </c:numRef>
          </c:val>
          <c:extLst>
            <c:ext xmlns:c16="http://schemas.microsoft.com/office/drawing/2014/chart" uri="{C3380CC4-5D6E-409C-BE32-E72D297353CC}">
              <c16:uniqueId val="{00000004-F7F0-448B-9FC2-540387F786A0}"/>
            </c:ext>
          </c:extLst>
        </c:ser>
        <c:ser>
          <c:idx val="5"/>
          <c:order val="5"/>
          <c:tx>
            <c:strRef>
              <c:f>Sheet7!$G$19</c:f>
              <c:strCache>
                <c:ptCount val="1"/>
                <c:pt idx="0">
                  <c:v>Severity of Claim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Sheet7!$A$20:$A$30</c15:sqref>
                  </c15:fullRef>
                </c:ext>
              </c:extLst>
              <c:f>Sheet7!$A$21:$A$30</c:f>
              <c:strCache>
                <c:ptCount val="10"/>
                <c:pt idx="0">
                  <c:v>Other</c:v>
                </c:pt>
                <c:pt idx="1">
                  <c:v>Probox</c:v>
                </c:pt>
                <c:pt idx="2">
                  <c:v>Alphard</c:v>
                </c:pt>
                <c:pt idx="3">
                  <c:v>Corolla</c:v>
                </c:pt>
                <c:pt idx="4">
                  <c:v>Hilux</c:v>
                </c:pt>
                <c:pt idx="5">
                  <c:v>Belta</c:v>
                </c:pt>
                <c:pt idx="6">
                  <c:v>Hiace</c:v>
                </c:pt>
                <c:pt idx="7">
                  <c:v>Mark-II</c:v>
                </c:pt>
                <c:pt idx="8">
                  <c:v>Land Cruiser</c:v>
                </c:pt>
                <c:pt idx="9">
                  <c:v>Wish</c:v>
                </c:pt>
                <c:pt idx="10">
                  <c:v>Kluger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Sheet7!$G$20:$G$30</c15:sqref>
                  </c15:fullRef>
                </c:ext>
              </c:extLst>
              <c:f>Sheet7!$G$21:$G$30</c:f>
            </c:numRef>
          </c:val>
          <c:extLst>
            <c:ext xmlns:c16="http://schemas.microsoft.com/office/drawing/2014/chart" uri="{C3380CC4-5D6E-409C-BE32-E72D297353CC}">
              <c16:uniqueId val="{00000005-F7F0-448B-9FC2-540387F78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2039951"/>
        <c:axId val="2057813327"/>
      </c:barChart>
      <c:lineChart>
        <c:grouping val="standard"/>
        <c:varyColors val="0"/>
        <c:ser>
          <c:idx val="6"/>
          <c:order val="6"/>
          <c:tx>
            <c:strRef>
              <c:f>Sheet7!$H$19</c:f>
              <c:strCache>
                <c:ptCount val="1"/>
                <c:pt idx="0">
                  <c:v>Loss Ratio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Sheet7!$A$20:$A$30</c15:sqref>
                  </c15:fullRef>
                </c:ext>
              </c:extLst>
              <c:f>Sheet7!$A$21:$A$30</c:f>
              <c:strCache>
                <c:ptCount val="10"/>
                <c:pt idx="0">
                  <c:v>Other</c:v>
                </c:pt>
                <c:pt idx="1">
                  <c:v>Probox</c:v>
                </c:pt>
                <c:pt idx="2">
                  <c:v>Alphard</c:v>
                </c:pt>
                <c:pt idx="3">
                  <c:v>Corolla</c:v>
                </c:pt>
                <c:pt idx="4">
                  <c:v>Hilux</c:v>
                </c:pt>
                <c:pt idx="5">
                  <c:v>Belta</c:v>
                </c:pt>
                <c:pt idx="6">
                  <c:v>Hiace</c:v>
                </c:pt>
                <c:pt idx="7">
                  <c:v>Mark-II</c:v>
                </c:pt>
                <c:pt idx="8">
                  <c:v>Land Cruiser</c:v>
                </c:pt>
                <c:pt idx="9">
                  <c:v>Wish</c:v>
                </c:pt>
                <c:pt idx="10">
                  <c:v>Kluger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Sheet7!$H$20:$H$30</c15:sqref>
                  </c15:fullRef>
                </c:ext>
              </c:extLst>
              <c:f>Sheet7!$H$21:$H$30</c:f>
            </c:numRef>
          </c:val>
          <c:smooth val="0"/>
          <c:extLst>
            <c:ext xmlns:c16="http://schemas.microsoft.com/office/drawing/2014/chart" uri="{C3380CC4-5D6E-409C-BE32-E72D297353CC}">
              <c16:uniqueId val="{00000006-F7F0-448B-9FC2-540387F78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2046751"/>
        <c:axId val="2057813743"/>
      </c:lineChart>
      <c:catAx>
        <c:axId val="95203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813327"/>
        <c:crosses val="autoZero"/>
        <c:auto val="1"/>
        <c:lblAlgn val="ctr"/>
        <c:lblOffset val="100"/>
        <c:noMultiLvlLbl val="0"/>
      </c:catAx>
      <c:valAx>
        <c:axId val="205781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039951"/>
        <c:crosses val="autoZero"/>
        <c:crossBetween val="between"/>
      </c:valAx>
      <c:valAx>
        <c:axId val="2057813743"/>
        <c:scaling>
          <c:orientation val="minMax"/>
        </c:scaling>
        <c:delete val="1"/>
        <c:axPos val="r"/>
        <c:majorTickMark val="none"/>
        <c:minorTickMark val="none"/>
        <c:tickLblPos val="nextTo"/>
        <c:crossAx val="952046751"/>
        <c:crosses val="max"/>
        <c:crossBetween val="between"/>
      </c:valAx>
      <c:catAx>
        <c:axId val="952046751"/>
        <c:scaling>
          <c:orientation val="minMax"/>
        </c:scaling>
        <c:delete val="1"/>
        <c:axPos val="b"/>
        <c:majorTickMark val="none"/>
        <c:minorTickMark val="none"/>
        <c:tickLblPos val="nextTo"/>
        <c:crossAx val="20578137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Claim Paid</a:t>
            </a:r>
            <a:r>
              <a:rPr lang="en-US" baseline="0" dirty="0"/>
              <a:t> </a:t>
            </a:r>
            <a:r>
              <a:rPr lang="en-US" dirty="0"/>
              <a:t>amount and Loss Ratio (Brand)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'Claim Amount and Loss Ratio'!$B$1</c:f>
              <c:strCache>
                <c:ptCount val="1"/>
                <c:pt idx="0">
                  <c:v>No of Policies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Ratio'!$A$2:$A$14</c15:sqref>
                  </c15:fullRef>
                </c:ext>
              </c:extLst>
              <c:f>'Claim Amount and Loss Ratio'!$A$6:$A$14</c:f>
              <c:strCache>
                <c:ptCount val="9"/>
                <c:pt idx="0">
                  <c:v>Sunlong</c:v>
                </c:pt>
                <c:pt idx="1">
                  <c:v>Suzuki</c:v>
                </c:pt>
                <c:pt idx="2">
                  <c:v>Nissan</c:v>
                </c:pt>
                <c:pt idx="3">
                  <c:v>SCANIA</c:v>
                </c:pt>
                <c:pt idx="4">
                  <c:v>Other</c:v>
                </c:pt>
                <c:pt idx="5">
                  <c:v>MAZDA</c:v>
                </c:pt>
                <c:pt idx="6">
                  <c:v>Honda</c:v>
                </c:pt>
                <c:pt idx="7">
                  <c:v>Isuzu</c:v>
                </c:pt>
                <c:pt idx="8">
                  <c:v>Mitsubishi</c:v>
                </c:pt>
                <c:pt idx="9">
                  <c:v>Kia</c:v>
                </c:pt>
                <c:pt idx="10">
                  <c:v>Hyundai</c:v>
                </c:pt>
                <c:pt idx="11">
                  <c:v>Toyota</c:v>
                </c:pt>
                <c:pt idx="12">
                  <c:v>Hino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Ratio'!$B$2:$B$14</c15:sqref>
                  </c15:fullRef>
                </c:ext>
              </c:extLst>
              <c:f>'Claim Amount and Loss Ratio'!$B$6:$B$14</c:f>
            </c:numRef>
          </c:val>
          <c:extLst>
            <c:ext xmlns:c16="http://schemas.microsoft.com/office/drawing/2014/chart" uri="{C3380CC4-5D6E-409C-BE32-E72D297353CC}">
              <c16:uniqueId val="{00000000-57A0-404A-B0E2-CB10B29BA564}"/>
            </c:ext>
          </c:extLst>
        </c:ser>
        <c:ser>
          <c:idx val="1"/>
          <c:order val="1"/>
          <c:tx>
            <c:strRef>
              <c:f>'Claim Amount and Loss Ratio'!$C$1</c:f>
              <c:strCache>
                <c:ptCount val="1"/>
                <c:pt idx="0">
                  <c:v>Sum of Premium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0000"/>
                  </a:schemeClr>
                </a:gs>
                <a:gs pos="84000">
                  <a:schemeClr val="accent2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Ratio'!$A$2:$A$14</c15:sqref>
                  </c15:fullRef>
                </c:ext>
              </c:extLst>
              <c:f>'Claim Amount and Loss Ratio'!$A$6:$A$14</c:f>
              <c:strCache>
                <c:ptCount val="9"/>
                <c:pt idx="0">
                  <c:v>Sunlong</c:v>
                </c:pt>
                <c:pt idx="1">
                  <c:v>Suzuki</c:v>
                </c:pt>
                <c:pt idx="2">
                  <c:v>Nissan</c:v>
                </c:pt>
                <c:pt idx="3">
                  <c:v>SCANIA</c:v>
                </c:pt>
                <c:pt idx="4">
                  <c:v>Other</c:v>
                </c:pt>
                <c:pt idx="5">
                  <c:v>MAZDA</c:v>
                </c:pt>
                <c:pt idx="6">
                  <c:v>Honda</c:v>
                </c:pt>
                <c:pt idx="7">
                  <c:v>Isuzu</c:v>
                </c:pt>
                <c:pt idx="8">
                  <c:v>Mitsubishi</c:v>
                </c:pt>
                <c:pt idx="9">
                  <c:v>Kia</c:v>
                </c:pt>
                <c:pt idx="10">
                  <c:v>Hyundai</c:v>
                </c:pt>
                <c:pt idx="11">
                  <c:v>Toyota</c:v>
                </c:pt>
                <c:pt idx="12">
                  <c:v>Hino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Ratio'!$C$2:$C$14</c15:sqref>
                  </c15:fullRef>
                </c:ext>
              </c:extLst>
              <c:f>'Claim Amount and Loss Ratio'!$C$6:$C$14</c:f>
            </c:numRef>
          </c:val>
          <c:extLst>
            <c:ext xmlns:c16="http://schemas.microsoft.com/office/drawing/2014/chart" uri="{C3380CC4-5D6E-409C-BE32-E72D297353CC}">
              <c16:uniqueId val="{00000001-57A0-404A-B0E2-CB10B29BA564}"/>
            </c:ext>
          </c:extLst>
        </c:ser>
        <c:ser>
          <c:idx val="2"/>
          <c:order val="2"/>
          <c:tx>
            <c:strRef>
              <c:f>'Claim Amount and Loss Ratio'!$D$1</c:f>
              <c:strCache>
                <c:ptCount val="1"/>
                <c:pt idx="0">
                  <c:v>No of Claims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0000"/>
                  </a:schemeClr>
                </a:gs>
                <a:gs pos="84000">
                  <a:schemeClr val="accent3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Ratio'!$A$2:$A$14</c15:sqref>
                  </c15:fullRef>
                </c:ext>
              </c:extLst>
              <c:f>'Claim Amount and Loss Ratio'!$A$6:$A$14</c:f>
              <c:strCache>
                <c:ptCount val="9"/>
                <c:pt idx="0">
                  <c:v>Sunlong</c:v>
                </c:pt>
                <c:pt idx="1">
                  <c:v>Suzuki</c:v>
                </c:pt>
                <c:pt idx="2">
                  <c:v>Nissan</c:v>
                </c:pt>
                <c:pt idx="3">
                  <c:v>SCANIA</c:v>
                </c:pt>
                <c:pt idx="4">
                  <c:v>Other</c:v>
                </c:pt>
                <c:pt idx="5">
                  <c:v>MAZDA</c:v>
                </c:pt>
                <c:pt idx="6">
                  <c:v>Honda</c:v>
                </c:pt>
                <c:pt idx="7">
                  <c:v>Isuzu</c:v>
                </c:pt>
                <c:pt idx="8">
                  <c:v>Mitsubishi</c:v>
                </c:pt>
                <c:pt idx="9">
                  <c:v>Kia</c:v>
                </c:pt>
                <c:pt idx="10">
                  <c:v>Hyundai</c:v>
                </c:pt>
                <c:pt idx="11">
                  <c:v>Toyota</c:v>
                </c:pt>
                <c:pt idx="12">
                  <c:v>Hino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Ratio'!$D$2:$D$14</c15:sqref>
                  </c15:fullRef>
                </c:ext>
              </c:extLst>
              <c:f>'Claim Amount and Loss Ratio'!$D$6:$D$14</c:f>
            </c:numRef>
          </c:val>
          <c:extLst>
            <c:ext xmlns:c16="http://schemas.microsoft.com/office/drawing/2014/chart" uri="{C3380CC4-5D6E-409C-BE32-E72D297353CC}">
              <c16:uniqueId val="{00000002-57A0-404A-B0E2-CB10B29BA564}"/>
            </c:ext>
          </c:extLst>
        </c:ser>
        <c:ser>
          <c:idx val="3"/>
          <c:order val="3"/>
          <c:tx>
            <c:strRef>
              <c:f>'Claim Amount and Loss Ratio'!$E$1</c:f>
              <c:strCache>
                <c:ptCount val="1"/>
                <c:pt idx="0">
                  <c:v>Claim Amount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Ratio'!$A$2:$A$14</c15:sqref>
                  </c15:fullRef>
                </c:ext>
              </c:extLst>
              <c:f>'Claim Amount and Loss Ratio'!$A$6:$A$14</c:f>
              <c:strCache>
                <c:ptCount val="9"/>
                <c:pt idx="0">
                  <c:v>Other</c:v>
                </c:pt>
                <c:pt idx="1">
                  <c:v>MAZDA</c:v>
                </c:pt>
                <c:pt idx="2">
                  <c:v>Honda</c:v>
                </c:pt>
                <c:pt idx="3">
                  <c:v>Isuzu</c:v>
                </c:pt>
                <c:pt idx="4">
                  <c:v>Mitsubishi</c:v>
                </c:pt>
                <c:pt idx="5">
                  <c:v>Kia</c:v>
                </c:pt>
                <c:pt idx="6">
                  <c:v>Hyundai</c:v>
                </c:pt>
                <c:pt idx="7">
                  <c:v>Toyota</c:v>
                </c:pt>
                <c:pt idx="8">
                  <c:v>Hino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Ratio'!$E$2:$E$14</c15:sqref>
                  </c15:fullRef>
                </c:ext>
              </c:extLst>
              <c:f>'Claim Amount and Loss Ratio'!$E$6:$E$14</c:f>
              <c:numCache>
                <c:formatCode>General</c:formatCode>
                <c:ptCount val="9"/>
                <c:pt idx="0">
                  <c:v>1495378447.6099987</c:v>
                </c:pt>
                <c:pt idx="1">
                  <c:v>77171492.260000005</c:v>
                </c:pt>
                <c:pt idx="2">
                  <c:v>220906880</c:v>
                </c:pt>
                <c:pt idx="3">
                  <c:v>108368267</c:v>
                </c:pt>
                <c:pt idx="4">
                  <c:v>289659259.82999998</c:v>
                </c:pt>
                <c:pt idx="5">
                  <c:v>251647850</c:v>
                </c:pt>
                <c:pt idx="6">
                  <c:v>185400399.44999999</c:v>
                </c:pt>
                <c:pt idx="7">
                  <c:v>1200473312.9599998</c:v>
                </c:pt>
                <c:pt idx="8">
                  <c:v>118558575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A0-404A-B0E2-CB10B29BA564}"/>
            </c:ext>
          </c:extLst>
        </c:ser>
        <c:ser>
          <c:idx val="4"/>
          <c:order val="4"/>
          <c:tx>
            <c:strRef>
              <c:f>'Claim Amount and Loss Ratio'!$F$1</c:f>
              <c:strCache>
                <c:ptCount val="1"/>
                <c:pt idx="0">
                  <c:v>Frequency of Claim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0000"/>
                  </a:schemeClr>
                </a:gs>
                <a:gs pos="84000">
                  <a:schemeClr val="accent5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Ratio'!$A$2:$A$14</c15:sqref>
                  </c15:fullRef>
                </c:ext>
              </c:extLst>
              <c:f>'Claim Amount and Loss Ratio'!$A$6:$A$14</c:f>
              <c:strCache>
                <c:ptCount val="9"/>
                <c:pt idx="0">
                  <c:v>Sunlong</c:v>
                </c:pt>
                <c:pt idx="1">
                  <c:v>Suzuki</c:v>
                </c:pt>
                <c:pt idx="2">
                  <c:v>Nissan</c:v>
                </c:pt>
                <c:pt idx="3">
                  <c:v>SCANIA</c:v>
                </c:pt>
                <c:pt idx="4">
                  <c:v>Other</c:v>
                </c:pt>
                <c:pt idx="5">
                  <c:v>MAZDA</c:v>
                </c:pt>
                <c:pt idx="6">
                  <c:v>Honda</c:v>
                </c:pt>
                <c:pt idx="7">
                  <c:v>Isuzu</c:v>
                </c:pt>
                <c:pt idx="8">
                  <c:v>Mitsubishi</c:v>
                </c:pt>
                <c:pt idx="9">
                  <c:v>Kia</c:v>
                </c:pt>
                <c:pt idx="10">
                  <c:v>Hyundai</c:v>
                </c:pt>
                <c:pt idx="11">
                  <c:v>Toyota</c:v>
                </c:pt>
                <c:pt idx="12">
                  <c:v>Hino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Ratio'!$F$2:$F$14</c15:sqref>
                  </c15:fullRef>
                </c:ext>
              </c:extLst>
              <c:f>'Claim Amount and Loss Ratio'!$F$6:$F$14</c:f>
            </c:numRef>
          </c:val>
          <c:extLst>
            <c:ext xmlns:c16="http://schemas.microsoft.com/office/drawing/2014/chart" uri="{C3380CC4-5D6E-409C-BE32-E72D297353CC}">
              <c16:uniqueId val="{00000004-57A0-404A-B0E2-CB10B29BA564}"/>
            </c:ext>
          </c:extLst>
        </c:ser>
        <c:ser>
          <c:idx val="5"/>
          <c:order val="5"/>
          <c:tx>
            <c:strRef>
              <c:f>'Claim Amount and Loss Ratio'!$G$1</c:f>
              <c:strCache>
                <c:ptCount val="1"/>
                <c:pt idx="0">
                  <c:v>Severity of Claim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0000"/>
                  </a:schemeClr>
                </a:gs>
                <a:gs pos="84000">
                  <a:schemeClr val="accent6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Ratio'!$A$2:$A$14</c15:sqref>
                  </c15:fullRef>
                </c:ext>
              </c:extLst>
              <c:f>'Claim Amount and Loss Ratio'!$A$6:$A$14</c:f>
              <c:strCache>
                <c:ptCount val="9"/>
                <c:pt idx="0">
                  <c:v>Sunlong</c:v>
                </c:pt>
                <c:pt idx="1">
                  <c:v>Suzuki</c:v>
                </c:pt>
                <c:pt idx="2">
                  <c:v>Nissan</c:v>
                </c:pt>
                <c:pt idx="3">
                  <c:v>SCANIA</c:v>
                </c:pt>
                <c:pt idx="4">
                  <c:v>Other</c:v>
                </c:pt>
                <c:pt idx="5">
                  <c:v>MAZDA</c:v>
                </c:pt>
                <c:pt idx="6">
                  <c:v>Honda</c:v>
                </c:pt>
                <c:pt idx="7">
                  <c:v>Isuzu</c:v>
                </c:pt>
                <c:pt idx="8">
                  <c:v>Mitsubishi</c:v>
                </c:pt>
                <c:pt idx="9">
                  <c:v>Kia</c:v>
                </c:pt>
                <c:pt idx="10">
                  <c:v>Hyundai</c:v>
                </c:pt>
                <c:pt idx="11">
                  <c:v>Toyota</c:v>
                </c:pt>
                <c:pt idx="12">
                  <c:v>Hino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Ratio'!$G$2:$G$14</c15:sqref>
                  </c15:fullRef>
                </c:ext>
              </c:extLst>
              <c:f>'Claim Amount and Loss Ratio'!$G$6:$G$14</c:f>
            </c:numRef>
          </c:val>
          <c:extLst>
            <c:ext xmlns:c16="http://schemas.microsoft.com/office/drawing/2014/chart" uri="{C3380CC4-5D6E-409C-BE32-E72D297353CC}">
              <c16:uniqueId val="{00000005-57A0-404A-B0E2-CB10B29BA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6189295"/>
        <c:axId val="475995807"/>
      </c:barChart>
      <c:lineChart>
        <c:grouping val="standard"/>
        <c:varyColors val="0"/>
        <c:ser>
          <c:idx val="6"/>
          <c:order val="6"/>
          <c:tx>
            <c:strRef>
              <c:f>'Claim Amount and Loss Ratio'!$H$1</c:f>
              <c:strCache>
                <c:ptCount val="1"/>
                <c:pt idx="0">
                  <c:v>Loss Ratio</c:v>
                </c:pt>
              </c:strCache>
            </c:strRef>
          </c:tx>
          <c:spPr>
            <a:ln w="31750" cap="rnd">
              <a:solidFill>
                <a:srgbClr val="0070C0"/>
              </a:solidFill>
              <a:round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0000"/>
                    </a:schemeClr>
                  </a:gs>
                  <a:gs pos="84000">
                    <a:schemeClr val="accent1">
                      <a:lumMod val="60000"/>
                      <a:shade val="90000"/>
                      <a:lumMod val="8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Ratio'!$A$2:$A$14</c15:sqref>
                  </c15:fullRef>
                </c:ext>
              </c:extLst>
              <c:f>'Claim Amount and Loss Ratio'!$A$6:$A$14</c:f>
              <c:strCache>
                <c:ptCount val="9"/>
                <c:pt idx="0">
                  <c:v>Other</c:v>
                </c:pt>
                <c:pt idx="1">
                  <c:v>MAZDA</c:v>
                </c:pt>
                <c:pt idx="2">
                  <c:v>Honda</c:v>
                </c:pt>
                <c:pt idx="3">
                  <c:v>Isuzu</c:v>
                </c:pt>
                <c:pt idx="4">
                  <c:v>Mitsubishi</c:v>
                </c:pt>
                <c:pt idx="5">
                  <c:v>Kia</c:v>
                </c:pt>
                <c:pt idx="6">
                  <c:v>Hyundai</c:v>
                </c:pt>
                <c:pt idx="7">
                  <c:v>Toyota</c:v>
                </c:pt>
                <c:pt idx="8">
                  <c:v>Hino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Ratio'!$H$2:$H$14</c15:sqref>
                  </c15:fullRef>
                </c:ext>
              </c:extLst>
              <c:f>'Claim Amount and Loss Ratio'!$H$6:$H$14</c:f>
              <c:numCache>
                <c:formatCode>0%</c:formatCode>
                <c:ptCount val="9"/>
                <c:pt idx="0">
                  <c:v>0.96974409512801862</c:v>
                </c:pt>
                <c:pt idx="1">
                  <c:v>0.95710074182512583</c:v>
                </c:pt>
                <c:pt idx="2">
                  <c:v>0.76867400071627345</c:v>
                </c:pt>
                <c:pt idx="3">
                  <c:v>0.73895158885498724</c:v>
                </c:pt>
                <c:pt idx="4">
                  <c:v>0.6837434416006436</c:v>
                </c:pt>
                <c:pt idx="5">
                  <c:v>0.61889884463156108</c:v>
                </c:pt>
                <c:pt idx="6">
                  <c:v>0.59433494009828947</c:v>
                </c:pt>
                <c:pt idx="7">
                  <c:v>0.589036431719415</c:v>
                </c:pt>
                <c:pt idx="8">
                  <c:v>0.52065345590436318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7A0-404A-B0E2-CB10B29BA564}"/>
            </c:ext>
          </c:extLst>
        </c:ser>
        <c:ser>
          <c:idx val="7"/>
          <c:order val="7"/>
          <c:tx>
            <c:strRef>
              <c:f>'Claim Amount and Loss Ratio'!$I$1</c:f>
              <c:strCache>
                <c:ptCount val="1"/>
                <c:pt idx="0">
                  <c:v>Breakeven Point</c:v>
                </c:pt>
              </c:strCache>
            </c:strRef>
          </c:tx>
          <c:spPr>
            <a:ln w="31750" cap="rnd">
              <a:solidFill>
                <a:srgbClr val="C00000"/>
              </a:solidFill>
              <a:round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Ratio'!$A$2:$A$14</c15:sqref>
                  </c15:fullRef>
                </c:ext>
              </c:extLst>
              <c:f>'Claim Amount and Loss Ratio'!$A$6:$A$14</c:f>
              <c:strCache>
                <c:ptCount val="9"/>
                <c:pt idx="0">
                  <c:v>Other</c:v>
                </c:pt>
                <c:pt idx="1">
                  <c:v>MAZDA</c:v>
                </c:pt>
                <c:pt idx="2">
                  <c:v>Honda</c:v>
                </c:pt>
                <c:pt idx="3">
                  <c:v>Isuzu</c:v>
                </c:pt>
                <c:pt idx="4">
                  <c:v>Mitsubishi</c:v>
                </c:pt>
                <c:pt idx="5">
                  <c:v>Kia</c:v>
                </c:pt>
                <c:pt idx="6">
                  <c:v>Hyundai</c:v>
                </c:pt>
                <c:pt idx="7">
                  <c:v>Toyota</c:v>
                </c:pt>
                <c:pt idx="8">
                  <c:v>Hino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Ratio'!$I$2:$I$14</c15:sqref>
                  </c15:fullRef>
                </c:ext>
              </c:extLst>
              <c:f>'Claim Amount and Loss Ratio'!$I$6:$I$14</c:f>
              <c:numCache>
                <c:formatCode>0%</c:formatCode>
                <c:ptCount val="9"/>
                <c:pt idx="0">
                  <c:v>0.63</c:v>
                </c:pt>
                <c:pt idx="1">
                  <c:v>0.63</c:v>
                </c:pt>
                <c:pt idx="2">
                  <c:v>0.63</c:v>
                </c:pt>
                <c:pt idx="3">
                  <c:v>0.63</c:v>
                </c:pt>
                <c:pt idx="4">
                  <c:v>0.63</c:v>
                </c:pt>
                <c:pt idx="5">
                  <c:v>0.63</c:v>
                </c:pt>
                <c:pt idx="6">
                  <c:v>0.63</c:v>
                </c:pt>
                <c:pt idx="7">
                  <c:v>0.63</c:v>
                </c:pt>
                <c:pt idx="8">
                  <c:v>0.63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76-48F5-8EA9-20FA5BCC0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6192895"/>
        <c:axId val="475999135"/>
      </c:lineChart>
      <c:catAx>
        <c:axId val="61618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95807"/>
        <c:crosses val="autoZero"/>
        <c:auto val="1"/>
        <c:lblAlgn val="ctr"/>
        <c:lblOffset val="100"/>
        <c:noMultiLvlLbl val="0"/>
      </c:catAx>
      <c:valAx>
        <c:axId val="47599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189295"/>
        <c:crosses val="autoZero"/>
        <c:crossBetween val="between"/>
      </c:valAx>
      <c:valAx>
        <c:axId val="475999135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192895"/>
        <c:crosses val="max"/>
        <c:crossBetween val="between"/>
      </c:valAx>
      <c:catAx>
        <c:axId val="6161928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59991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Claim Paid Amount and Loss Ratio (Toyota Model)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'Claim Amount and Loss Ratio'!$B$19</c:f>
              <c:strCache>
                <c:ptCount val="1"/>
                <c:pt idx="0">
                  <c:v>No of Policies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Ratio'!$A$20:$A$30</c15:sqref>
                  </c15:fullRef>
                </c:ext>
              </c:extLst>
              <c:f>('Claim Amount and Loss Ratio'!$A$20:$A$27,'Claim Amount and Loss Ratio'!$A$29:$A$30)</c:f>
              <c:strCache>
                <c:ptCount val="10"/>
                <c:pt idx="0">
                  <c:v>Mark-II</c:v>
                </c:pt>
                <c:pt idx="1">
                  <c:v>Probox</c:v>
                </c:pt>
                <c:pt idx="2">
                  <c:v>Belta</c:v>
                </c:pt>
                <c:pt idx="3">
                  <c:v>Other</c:v>
                </c:pt>
                <c:pt idx="4">
                  <c:v>Wish</c:v>
                </c:pt>
                <c:pt idx="5">
                  <c:v>Hiace</c:v>
                </c:pt>
                <c:pt idx="6">
                  <c:v>Kluger</c:v>
                </c:pt>
                <c:pt idx="7">
                  <c:v>Land Cruiser</c:v>
                </c:pt>
                <c:pt idx="8">
                  <c:v>Alphard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Ratio'!$B$20:$B$30</c15:sqref>
                  </c15:fullRef>
                </c:ext>
              </c:extLst>
              <c:f>('Claim Amount and Loss Ratio'!$B$20:$B$27,'Claim Amount and Loss Ratio'!$B$29:$B$30)</c:f>
            </c:numRef>
          </c:val>
          <c:extLst>
            <c:ext xmlns:c16="http://schemas.microsoft.com/office/drawing/2014/chart" uri="{C3380CC4-5D6E-409C-BE32-E72D297353CC}">
              <c16:uniqueId val="{00000000-9BC1-491D-AF0F-D0A1233DD3CE}"/>
            </c:ext>
          </c:extLst>
        </c:ser>
        <c:ser>
          <c:idx val="1"/>
          <c:order val="1"/>
          <c:tx>
            <c:strRef>
              <c:f>'Claim Amount and Loss Ratio'!$C$19</c:f>
              <c:strCache>
                <c:ptCount val="1"/>
                <c:pt idx="0">
                  <c:v>Premium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Ratio'!$A$20:$A$30</c15:sqref>
                  </c15:fullRef>
                </c:ext>
              </c:extLst>
              <c:f>('Claim Amount and Loss Ratio'!$A$20:$A$27,'Claim Amount and Loss Ratio'!$A$29:$A$30)</c:f>
              <c:strCache>
                <c:ptCount val="10"/>
                <c:pt idx="0">
                  <c:v>Mark-II</c:v>
                </c:pt>
                <c:pt idx="1">
                  <c:v>Probox</c:v>
                </c:pt>
                <c:pt idx="2">
                  <c:v>Belta</c:v>
                </c:pt>
                <c:pt idx="3">
                  <c:v>Other</c:v>
                </c:pt>
                <c:pt idx="4">
                  <c:v>Wish</c:v>
                </c:pt>
                <c:pt idx="5">
                  <c:v>Hiace</c:v>
                </c:pt>
                <c:pt idx="6">
                  <c:v>Kluger</c:v>
                </c:pt>
                <c:pt idx="7">
                  <c:v>Land Cruiser</c:v>
                </c:pt>
                <c:pt idx="8">
                  <c:v>Alphard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Ratio'!$C$20:$C$30</c15:sqref>
                  </c15:fullRef>
                </c:ext>
              </c:extLst>
              <c:f>('Claim Amount and Loss Ratio'!$C$20:$C$27,'Claim Amount and Loss Ratio'!$C$29:$C$30)</c:f>
            </c:numRef>
          </c:val>
          <c:extLst>
            <c:ext xmlns:c16="http://schemas.microsoft.com/office/drawing/2014/chart" uri="{C3380CC4-5D6E-409C-BE32-E72D297353CC}">
              <c16:uniqueId val="{00000001-9BC1-491D-AF0F-D0A1233DD3CE}"/>
            </c:ext>
          </c:extLst>
        </c:ser>
        <c:ser>
          <c:idx val="2"/>
          <c:order val="2"/>
          <c:tx>
            <c:strRef>
              <c:f>'Claim Amount and Loss Ratio'!$D$19</c:f>
              <c:strCache>
                <c:ptCount val="1"/>
                <c:pt idx="0">
                  <c:v>No of Claims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Ratio'!$A$20:$A$30</c15:sqref>
                  </c15:fullRef>
                </c:ext>
              </c:extLst>
              <c:f>('Claim Amount and Loss Ratio'!$A$20:$A$27,'Claim Amount and Loss Ratio'!$A$29:$A$30)</c:f>
              <c:strCache>
                <c:ptCount val="10"/>
                <c:pt idx="0">
                  <c:v>Mark-II</c:v>
                </c:pt>
                <c:pt idx="1">
                  <c:v>Probox</c:v>
                </c:pt>
                <c:pt idx="2">
                  <c:v>Belta</c:v>
                </c:pt>
                <c:pt idx="3">
                  <c:v>Other</c:v>
                </c:pt>
                <c:pt idx="4">
                  <c:v>Wish</c:v>
                </c:pt>
                <c:pt idx="5">
                  <c:v>Hiace</c:v>
                </c:pt>
                <c:pt idx="6">
                  <c:v>Kluger</c:v>
                </c:pt>
                <c:pt idx="7">
                  <c:v>Land Cruiser</c:v>
                </c:pt>
                <c:pt idx="8">
                  <c:v>Alphard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Ratio'!$D$20:$D$30</c15:sqref>
                  </c15:fullRef>
                </c:ext>
              </c:extLst>
              <c:f>('Claim Amount and Loss Ratio'!$D$20:$D$27,'Claim Amount and Loss Ratio'!$D$29:$D$30)</c:f>
            </c:numRef>
          </c:val>
          <c:extLst>
            <c:ext xmlns:c16="http://schemas.microsoft.com/office/drawing/2014/chart" uri="{C3380CC4-5D6E-409C-BE32-E72D297353CC}">
              <c16:uniqueId val="{00000002-9BC1-491D-AF0F-D0A1233DD3CE}"/>
            </c:ext>
          </c:extLst>
        </c:ser>
        <c:ser>
          <c:idx val="3"/>
          <c:order val="3"/>
          <c:tx>
            <c:strRef>
              <c:f>'Claim Amount and Loss Ratio'!$E$19</c:f>
              <c:strCache>
                <c:ptCount val="1"/>
                <c:pt idx="0">
                  <c:v>Claim Amount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l">
                <a:rot lat="0" lon="0" rev="1200000"/>
              </a:lightRig>
            </a:scene3d>
            <a:sp3d>
              <a:bevelT w="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Ratio'!$A$20:$A$30</c15:sqref>
                  </c15:fullRef>
                </c:ext>
              </c:extLst>
              <c:f>('Claim Amount and Loss Ratio'!$A$20:$A$27,'Claim Amount and Loss Ratio'!$A$29:$A$30)</c:f>
              <c:strCache>
                <c:ptCount val="10"/>
                <c:pt idx="0">
                  <c:v>Mark-II</c:v>
                </c:pt>
                <c:pt idx="1">
                  <c:v>Probox</c:v>
                </c:pt>
                <c:pt idx="2">
                  <c:v>Belta</c:v>
                </c:pt>
                <c:pt idx="3">
                  <c:v>Other</c:v>
                </c:pt>
                <c:pt idx="4">
                  <c:v>Wish</c:v>
                </c:pt>
                <c:pt idx="5">
                  <c:v>Hiace</c:v>
                </c:pt>
                <c:pt idx="6">
                  <c:v>Kluger</c:v>
                </c:pt>
                <c:pt idx="7">
                  <c:v>Land Cruiser</c:v>
                </c:pt>
                <c:pt idx="8">
                  <c:v>Hilux</c:v>
                </c:pt>
                <c:pt idx="9">
                  <c:v>Corolla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Ratio'!$E$20:$E$30</c15:sqref>
                  </c15:fullRef>
                </c:ext>
              </c:extLst>
              <c:f>('Claim Amount and Loss Ratio'!$E$20:$E$27,'Claim Amount and Loss Ratio'!$E$29:$E$30)</c:f>
              <c:numCache>
                <c:formatCode>General</c:formatCode>
                <c:ptCount val="10"/>
                <c:pt idx="0">
                  <c:v>66799300</c:v>
                </c:pt>
                <c:pt idx="1">
                  <c:v>119191112</c:v>
                </c:pt>
                <c:pt idx="2">
                  <c:v>55043950.5</c:v>
                </c:pt>
                <c:pt idx="3">
                  <c:v>526933776.58999979</c:v>
                </c:pt>
                <c:pt idx="4">
                  <c:v>51221419.870000005</c:v>
                </c:pt>
                <c:pt idx="5">
                  <c:v>67246750</c:v>
                </c:pt>
                <c:pt idx="6">
                  <c:v>32551000</c:v>
                </c:pt>
                <c:pt idx="7">
                  <c:v>76345923</c:v>
                </c:pt>
                <c:pt idx="8">
                  <c:v>69681500</c:v>
                </c:pt>
                <c:pt idx="9">
                  <c:v>40691415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C1-491D-AF0F-D0A1233DD3CE}"/>
            </c:ext>
          </c:extLst>
        </c:ser>
        <c:ser>
          <c:idx val="4"/>
          <c:order val="4"/>
          <c:tx>
            <c:strRef>
              <c:f>'Claim Amount and Loss Ratio'!$F$19</c:f>
              <c:strCache>
                <c:ptCount val="1"/>
                <c:pt idx="0">
                  <c:v>Frequency of Claim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Ratio'!$A$20:$A$30</c15:sqref>
                  </c15:fullRef>
                </c:ext>
              </c:extLst>
              <c:f>('Claim Amount and Loss Ratio'!$A$20:$A$27,'Claim Amount and Loss Ratio'!$A$29:$A$30)</c:f>
              <c:strCache>
                <c:ptCount val="10"/>
                <c:pt idx="0">
                  <c:v>Mark-II</c:v>
                </c:pt>
                <c:pt idx="1">
                  <c:v>Probox</c:v>
                </c:pt>
                <c:pt idx="2">
                  <c:v>Belta</c:v>
                </c:pt>
                <c:pt idx="3">
                  <c:v>Other</c:v>
                </c:pt>
                <c:pt idx="4">
                  <c:v>Wish</c:v>
                </c:pt>
                <c:pt idx="5">
                  <c:v>Hiace</c:v>
                </c:pt>
                <c:pt idx="6">
                  <c:v>Kluger</c:v>
                </c:pt>
                <c:pt idx="7">
                  <c:v>Land Cruiser</c:v>
                </c:pt>
                <c:pt idx="8">
                  <c:v>Alphard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Ratio'!$F$20:$F$30</c15:sqref>
                  </c15:fullRef>
                </c:ext>
              </c:extLst>
              <c:f>('Claim Amount and Loss Ratio'!$F$20:$F$27,'Claim Amount and Loss Ratio'!$F$29:$F$30)</c:f>
            </c:numRef>
          </c:val>
          <c:extLst>
            <c:ext xmlns:c16="http://schemas.microsoft.com/office/drawing/2014/chart" uri="{C3380CC4-5D6E-409C-BE32-E72D297353CC}">
              <c16:uniqueId val="{00000004-9BC1-491D-AF0F-D0A1233DD3CE}"/>
            </c:ext>
          </c:extLst>
        </c:ser>
        <c:ser>
          <c:idx val="5"/>
          <c:order val="5"/>
          <c:tx>
            <c:strRef>
              <c:f>'Claim Amount and Loss Ratio'!$G$19</c:f>
              <c:strCache>
                <c:ptCount val="1"/>
                <c:pt idx="0">
                  <c:v>Severity of Claim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Ratio'!$A$20:$A$30</c15:sqref>
                  </c15:fullRef>
                </c:ext>
              </c:extLst>
              <c:f>('Claim Amount and Loss Ratio'!$A$20:$A$27,'Claim Amount and Loss Ratio'!$A$29:$A$30)</c:f>
              <c:strCache>
                <c:ptCount val="10"/>
                <c:pt idx="0">
                  <c:v>Mark-II</c:v>
                </c:pt>
                <c:pt idx="1">
                  <c:v>Probox</c:v>
                </c:pt>
                <c:pt idx="2">
                  <c:v>Belta</c:v>
                </c:pt>
                <c:pt idx="3">
                  <c:v>Other</c:v>
                </c:pt>
                <c:pt idx="4">
                  <c:v>Wish</c:v>
                </c:pt>
                <c:pt idx="5">
                  <c:v>Hiace</c:v>
                </c:pt>
                <c:pt idx="6">
                  <c:v>Kluger</c:v>
                </c:pt>
                <c:pt idx="7">
                  <c:v>Land Cruiser</c:v>
                </c:pt>
                <c:pt idx="8">
                  <c:v>Alphard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Ratio'!$G$20:$G$30</c15:sqref>
                  </c15:fullRef>
                </c:ext>
              </c:extLst>
              <c:f>('Claim Amount and Loss Ratio'!$G$20:$G$27,'Claim Amount and Loss Ratio'!$G$29:$G$30)</c:f>
            </c:numRef>
          </c:val>
          <c:extLst>
            <c:ext xmlns:c16="http://schemas.microsoft.com/office/drawing/2014/chart" uri="{C3380CC4-5D6E-409C-BE32-E72D297353CC}">
              <c16:uniqueId val="{00000005-9BC1-491D-AF0F-D0A1233DD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8643743"/>
        <c:axId val="802910335"/>
      </c:barChart>
      <c:lineChart>
        <c:grouping val="standard"/>
        <c:varyColors val="0"/>
        <c:ser>
          <c:idx val="6"/>
          <c:order val="6"/>
          <c:tx>
            <c:strRef>
              <c:f>'Claim Amount and Loss Ratio'!$H$19</c:f>
              <c:strCache>
                <c:ptCount val="1"/>
                <c:pt idx="0">
                  <c:v>Loss Ratio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bg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Ratio'!$A$20:$A$30</c15:sqref>
                  </c15:fullRef>
                </c:ext>
              </c:extLst>
              <c:f>('Claim Amount and Loss Ratio'!$A$20:$A$27,'Claim Amount and Loss Ratio'!$A$29:$A$30)</c:f>
              <c:strCache>
                <c:ptCount val="10"/>
                <c:pt idx="0">
                  <c:v>Mark-II</c:v>
                </c:pt>
                <c:pt idx="1">
                  <c:v>Probox</c:v>
                </c:pt>
                <c:pt idx="2">
                  <c:v>Belta</c:v>
                </c:pt>
                <c:pt idx="3">
                  <c:v>Other</c:v>
                </c:pt>
                <c:pt idx="4">
                  <c:v>Wish</c:v>
                </c:pt>
                <c:pt idx="5">
                  <c:v>Hiace</c:v>
                </c:pt>
                <c:pt idx="6">
                  <c:v>Kluger</c:v>
                </c:pt>
                <c:pt idx="7">
                  <c:v>Land Cruiser</c:v>
                </c:pt>
                <c:pt idx="8">
                  <c:v>Hilux</c:v>
                </c:pt>
                <c:pt idx="9">
                  <c:v>Corolla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Ratio'!$H$20:$H$30</c15:sqref>
                  </c15:fullRef>
                </c:ext>
              </c:extLst>
              <c:f>('Claim Amount and Loss Ratio'!$H$20:$H$27,'Claim Amount and Loss Ratio'!$H$29:$H$30)</c:f>
              <c:numCache>
                <c:formatCode>0%</c:formatCode>
                <c:ptCount val="10"/>
                <c:pt idx="0">
                  <c:v>0.96671766283129223</c:v>
                </c:pt>
                <c:pt idx="1">
                  <c:v>0.86424754931338033</c:v>
                </c:pt>
                <c:pt idx="2">
                  <c:v>0.80660249825310926</c:v>
                </c:pt>
                <c:pt idx="3">
                  <c:v>0.72408883509781574</c:v>
                </c:pt>
                <c:pt idx="4">
                  <c:v>0.64691298075328951</c:v>
                </c:pt>
                <c:pt idx="5">
                  <c:v>0.55123121383921792</c:v>
                </c:pt>
                <c:pt idx="6">
                  <c:v>0.47255840789511316</c:v>
                </c:pt>
                <c:pt idx="7">
                  <c:v>0.45055717799515488</c:v>
                </c:pt>
                <c:pt idx="8">
                  <c:v>0.34323713145826618</c:v>
                </c:pt>
                <c:pt idx="9">
                  <c:v>0.24477509294249972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BC1-491D-AF0F-D0A1233DD3CE}"/>
            </c:ext>
          </c:extLst>
        </c:ser>
        <c:ser>
          <c:idx val="7"/>
          <c:order val="7"/>
          <c:tx>
            <c:strRef>
              <c:f>'Claim Amount and Loss Ratio'!$I$19</c:f>
              <c:strCache>
                <c:ptCount val="1"/>
                <c:pt idx="0">
                  <c:v>Breakeven Point</c:v>
                </c:pt>
              </c:strCache>
            </c:strRef>
          </c:tx>
          <c:spPr>
            <a:ln w="34925" cap="rnd">
              <a:solidFill>
                <a:srgbClr val="C00000"/>
              </a:solidFill>
              <a:round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'Claim Amount and Loss Ratio'!$A$20:$A$30</c15:sqref>
                  </c15:fullRef>
                </c:ext>
              </c:extLst>
              <c:f>('Claim Amount and Loss Ratio'!$A$20:$A$27,'Claim Amount and Loss Ratio'!$A$29:$A$30)</c:f>
              <c:strCache>
                <c:ptCount val="10"/>
                <c:pt idx="0">
                  <c:v>Mark-II</c:v>
                </c:pt>
                <c:pt idx="1">
                  <c:v>Probox</c:v>
                </c:pt>
                <c:pt idx="2">
                  <c:v>Belta</c:v>
                </c:pt>
                <c:pt idx="3">
                  <c:v>Other</c:v>
                </c:pt>
                <c:pt idx="4">
                  <c:v>Wish</c:v>
                </c:pt>
                <c:pt idx="5">
                  <c:v>Hiace</c:v>
                </c:pt>
                <c:pt idx="6">
                  <c:v>Kluger</c:v>
                </c:pt>
                <c:pt idx="7">
                  <c:v>Land Cruiser</c:v>
                </c:pt>
                <c:pt idx="8">
                  <c:v>Hilux</c:v>
                </c:pt>
                <c:pt idx="9">
                  <c:v>Corolla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'Claim Amount and Loss Ratio'!$I$20:$I$30</c15:sqref>
                  </c15:fullRef>
                </c:ext>
              </c:extLst>
              <c:f>('Claim Amount and Loss Ratio'!$I$20:$I$27,'Claim Amount and Loss Ratio'!$I$29:$I$30)</c:f>
              <c:numCache>
                <c:formatCode>0%</c:formatCode>
                <c:ptCount val="10"/>
                <c:pt idx="0">
                  <c:v>0.63</c:v>
                </c:pt>
                <c:pt idx="1">
                  <c:v>0.63</c:v>
                </c:pt>
                <c:pt idx="2">
                  <c:v>0.63</c:v>
                </c:pt>
                <c:pt idx="3">
                  <c:v>0.63</c:v>
                </c:pt>
                <c:pt idx="4">
                  <c:v>0.63</c:v>
                </c:pt>
                <c:pt idx="5">
                  <c:v>0.63</c:v>
                </c:pt>
                <c:pt idx="6">
                  <c:v>0.63</c:v>
                </c:pt>
                <c:pt idx="7">
                  <c:v>0.63</c:v>
                </c:pt>
                <c:pt idx="8">
                  <c:v>0.63</c:v>
                </c:pt>
                <c:pt idx="9">
                  <c:v>0.63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64-4D2A-A48B-979D43EB3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8641743"/>
        <c:axId val="802911999"/>
      </c:lineChart>
      <c:catAx>
        <c:axId val="65864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910335"/>
        <c:crosses val="autoZero"/>
        <c:auto val="1"/>
        <c:lblAlgn val="ctr"/>
        <c:lblOffset val="100"/>
        <c:noMultiLvlLbl val="0"/>
      </c:catAx>
      <c:valAx>
        <c:axId val="80291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643743"/>
        <c:crosses val="autoZero"/>
        <c:crossBetween val="between"/>
      </c:valAx>
      <c:valAx>
        <c:axId val="802911999"/>
        <c:scaling>
          <c:orientation val="minMax"/>
          <c:max val="1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641743"/>
        <c:crosses val="max"/>
        <c:crossBetween val="between"/>
      </c:valAx>
      <c:catAx>
        <c:axId val="6586417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29119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of Claim (</a:t>
            </a:r>
            <a:r>
              <a:rPr lang="en-US" sz="1400" b="0" i="0" u="none" strike="noStrike" baseline="0">
                <a:effectLst/>
              </a:rPr>
              <a:t>Brand)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'Frequency of Claim'!$B$1</c:f>
              <c:strCache>
                <c:ptCount val="1"/>
                <c:pt idx="0">
                  <c:v>No of Policies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'Frequency of Claim'!$A$2:$A$14</c15:sqref>
                  </c15:fullRef>
                </c:ext>
              </c:extLst>
              <c:f>'Frequency of Claim'!$A$3:$A$14</c:f>
              <c:strCache>
                <c:ptCount val="12"/>
                <c:pt idx="0">
                  <c:v>SCANIA</c:v>
                </c:pt>
                <c:pt idx="1">
                  <c:v>Sunlong</c:v>
                </c:pt>
                <c:pt idx="2">
                  <c:v>Hyundai</c:v>
                </c:pt>
                <c:pt idx="3">
                  <c:v>Suzuki</c:v>
                </c:pt>
                <c:pt idx="4">
                  <c:v>Honda</c:v>
                </c:pt>
                <c:pt idx="5">
                  <c:v>Nissan</c:v>
                </c:pt>
                <c:pt idx="6">
                  <c:v>Toyota</c:v>
                </c:pt>
                <c:pt idx="7">
                  <c:v>MAZDA</c:v>
                </c:pt>
                <c:pt idx="8">
                  <c:v>Kia</c:v>
                </c:pt>
                <c:pt idx="9">
                  <c:v>Other</c:v>
                </c:pt>
                <c:pt idx="10">
                  <c:v>Mitsubishi</c:v>
                </c:pt>
                <c:pt idx="11">
                  <c:v>Hino</c:v>
                </c:pt>
                <c:pt idx="12">
                  <c:v>Isuzu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'Frequency of Claim'!$B$2:$B$14</c15:sqref>
                  </c15:fullRef>
                </c:ext>
              </c:extLst>
              <c:f>'Frequency of Claim'!$B$3:$B$14</c:f>
            </c:numRef>
          </c:val>
          <c:extLst>
            <c:ext xmlns:c16="http://schemas.microsoft.com/office/drawing/2014/chart" uri="{C3380CC4-5D6E-409C-BE32-E72D297353CC}">
              <c16:uniqueId val="{00000000-E1AD-4BC2-BEB3-969628B0D117}"/>
            </c:ext>
          </c:extLst>
        </c:ser>
        <c:ser>
          <c:idx val="1"/>
          <c:order val="1"/>
          <c:tx>
            <c:strRef>
              <c:f>'Frequency of Claim'!$C$1</c:f>
              <c:strCache>
                <c:ptCount val="1"/>
                <c:pt idx="0">
                  <c:v>Sum of Premium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'Frequency of Claim'!$A$2:$A$14</c15:sqref>
                  </c15:fullRef>
                </c:ext>
              </c:extLst>
              <c:f>'Frequency of Claim'!$A$3:$A$14</c:f>
              <c:strCache>
                <c:ptCount val="12"/>
                <c:pt idx="0">
                  <c:v>SCANIA</c:v>
                </c:pt>
                <c:pt idx="1">
                  <c:v>Sunlong</c:v>
                </c:pt>
                <c:pt idx="2">
                  <c:v>Hyundai</c:v>
                </c:pt>
                <c:pt idx="3">
                  <c:v>Suzuki</c:v>
                </c:pt>
                <c:pt idx="4">
                  <c:v>Honda</c:v>
                </c:pt>
                <c:pt idx="5">
                  <c:v>Nissan</c:v>
                </c:pt>
                <c:pt idx="6">
                  <c:v>Toyota</c:v>
                </c:pt>
                <c:pt idx="7">
                  <c:v>MAZDA</c:v>
                </c:pt>
                <c:pt idx="8">
                  <c:v>Kia</c:v>
                </c:pt>
                <c:pt idx="9">
                  <c:v>Other</c:v>
                </c:pt>
                <c:pt idx="10">
                  <c:v>Mitsubishi</c:v>
                </c:pt>
                <c:pt idx="11">
                  <c:v>Hino</c:v>
                </c:pt>
                <c:pt idx="12">
                  <c:v>Isuzu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'Frequency of Claim'!$C$2:$C$14</c15:sqref>
                  </c15:fullRef>
                </c:ext>
              </c:extLst>
              <c:f>'Frequency of Claim'!$C$3:$C$14</c:f>
            </c:numRef>
          </c:val>
          <c:extLst>
            <c:ext xmlns:c16="http://schemas.microsoft.com/office/drawing/2014/chart" uri="{C3380CC4-5D6E-409C-BE32-E72D297353CC}">
              <c16:uniqueId val="{00000001-E1AD-4BC2-BEB3-969628B0D117}"/>
            </c:ext>
          </c:extLst>
        </c:ser>
        <c:ser>
          <c:idx val="2"/>
          <c:order val="2"/>
          <c:tx>
            <c:strRef>
              <c:f>'Frequency of Claim'!$D$1</c:f>
              <c:strCache>
                <c:ptCount val="1"/>
                <c:pt idx="0">
                  <c:v>No of Claims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'Frequency of Claim'!$A$2:$A$14</c15:sqref>
                  </c15:fullRef>
                </c:ext>
              </c:extLst>
              <c:f>'Frequency of Claim'!$A$3:$A$14</c:f>
              <c:strCache>
                <c:ptCount val="12"/>
                <c:pt idx="0">
                  <c:v>SCANIA</c:v>
                </c:pt>
                <c:pt idx="1">
                  <c:v>Sunlong</c:v>
                </c:pt>
                <c:pt idx="2">
                  <c:v>Hyundai</c:v>
                </c:pt>
                <c:pt idx="3">
                  <c:v>Suzuki</c:v>
                </c:pt>
                <c:pt idx="4">
                  <c:v>Honda</c:v>
                </c:pt>
                <c:pt idx="5">
                  <c:v>Nissan</c:v>
                </c:pt>
                <c:pt idx="6">
                  <c:v>Toyota</c:v>
                </c:pt>
                <c:pt idx="7">
                  <c:v>MAZDA</c:v>
                </c:pt>
                <c:pt idx="8">
                  <c:v>Kia</c:v>
                </c:pt>
                <c:pt idx="9">
                  <c:v>Other</c:v>
                </c:pt>
                <c:pt idx="10">
                  <c:v>Mitsubishi</c:v>
                </c:pt>
                <c:pt idx="11">
                  <c:v>Hino</c:v>
                </c:pt>
                <c:pt idx="12">
                  <c:v>Isuzu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'Frequency of Claim'!$D$2:$D$14</c15:sqref>
                  </c15:fullRef>
                </c:ext>
              </c:extLst>
              <c:f>'Frequency of Claim'!$D$3:$D$14</c:f>
            </c:numRef>
          </c:val>
          <c:extLst>
            <c:ext xmlns:c16="http://schemas.microsoft.com/office/drawing/2014/chart" uri="{C3380CC4-5D6E-409C-BE32-E72D297353CC}">
              <c16:uniqueId val="{00000002-E1AD-4BC2-BEB3-969628B0D117}"/>
            </c:ext>
          </c:extLst>
        </c:ser>
        <c:ser>
          <c:idx val="3"/>
          <c:order val="3"/>
          <c:tx>
            <c:strRef>
              <c:f>'Frequency of Claim'!$E$1</c:f>
              <c:strCache>
                <c:ptCount val="1"/>
                <c:pt idx="0">
                  <c:v>Claim Amount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'Frequency of Claim'!$A$2:$A$14</c15:sqref>
                  </c15:fullRef>
                </c:ext>
              </c:extLst>
              <c:f>'Frequency of Claim'!$A$3:$A$14</c:f>
              <c:strCache>
                <c:ptCount val="12"/>
                <c:pt idx="0">
                  <c:v>SCANIA</c:v>
                </c:pt>
                <c:pt idx="1">
                  <c:v>Sunlong</c:v>
                </c:pt>
                <c:pt idx="2">
                  <c:v>Hyundai</c:v>
                </c:pt>
                <c:pt idx="3">
                  <c:v>Suzuki</c:v>
                </c:pt>
                <c:pt idx="4">
                  <c:v>Honda</c:v>
                </c:pt>
                <c:pt idx="5">
                  <c:v>Nissan</c:v>
                </c:pt>
                <c:pt idx="6">
                  <c:v>Toyota</c:v>
                </c:pt>
                <c:pt idx="7">
                  <c:v>MAZDA</c:v>
                </c:pt>
                <c:pt idx="8">
                  <c:v>Kia</c:v>
                </c:pt>
                <c:pt idx="9">
                  <c:v>Other</c:v>
                </c:pt>
                <c:pt idx="10">
                  <c:v>Mitsubishi</c:v>
                </c:pt>
                <c:pt idx="11">
                  <c:v>Hino</c:v>
                </c:pt>
                <c:pt idx="12">
                  <c:v>Isuzu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'Frequency of Claim'!$E$2:$E$14</c15:sqref>
                  </c15:fullRef>
                </c:ext>
              </c:extLst>
              <c:f>'Frequency of Claim'!$E$3:$E$14</c:f>
            </c:numRef>
          </c:val>
          <c:extLst>
            <c:ext xmlns:c16="http://schemas.microsoft.com/office/drawing/2014/chart" uri="{C3380CC4-5D6E-409C-BE32-E72D297353CC}">
              <c16:uniqueId val="{00000003-E1AD-4BC2-BEB3-969628B0D117}"/>
            </c:ext>
          </c:extLst>
        </c:ser>
        <c:ser>
          <c:idx val="4"/>
          <c:order val="4"/>
          <c:tx>
            <c:strRef>
              <c:f>'Frequency of Claim'!$F$1</c:f>
              <c:strCache>
                <c:ptCount val="1"/>
                <c:pt idx="0">
                  <c:v>Frequency of Claim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'Frequency of Claim'!$A$2:$A$14</c15:sqref>
                  </c15:fullRef>
                </c:ext>
              </c:extLst>
              <c:f>'Frequency of Claim'!$A$3:$A$14</c:f>
              <c:strCache>
                <c:ptCount val="12"/>
                <c:pt idx="0">
                  <c:v>Sunlong</c:v>
                </c:pt>
                <c:pt idx="1">
                  <c:v>Hyundai</c:v>
                </c:pt>
                <c:pt idx="2">
                  <c:v>Suzuki</c:v>
                </c:pt>
                <c:pt idx="3">
                  <c:v>Honda</c:v>
                </c:pt>
                <c:pt idx="4">
                  <c:v>Nissan</c:v>
                </c:pt>
                <c:pt idx="5">
                  <c:v>Toyota</c:v>
                </c:pt>
                <c:pt idx="6">
                  <c:v>MAZDA</c:v>
                </c:pt>
                <c:pt idx="7">
                  <c:v>Kia</c:v>
                </c:pt>
                <c:pt idx="8">
                  <c:v>Other</c:v>
                </c:pt>
                <c:pt idx="9">
                  <c:v>Mitsubishi</c:v>
                </c:pt>
                <c:pt idx="10">
                  <c:v>Hino</c:v>
                </c:pt>
                <c:pt idx="11">
                  <c:v>Isuzu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'Frequency of Claim'!$F$2:$F$14</c15:sqref>
                  </c15:fullRef>
                </c:ext>
              </c:extLst>
              <c:f>'Frequency of Claim'!$F$3:$F$14</c:f>
              <c:numCache>
                <c:formatCode>0%</c:formatCode>
                <c:ptCount val="12"/>
                <c:pt idx="0">
                  <c:v>0.8165137614678899</c:v>
                </c:pt>
                <c:pt idx="1">
                  <c:v>0.34053367217280811</c:v>
                </c:pt>
                <c:pt idx="2">
                  <c:v>0.33035714285714285</c:v>
                </c:pt>
                <c:pt idx="3">
                  <c:v>0.30172413793103448</c:v>
                </c:pt>
                <c:pt idx="4">
                  <c:v>0.26850828729281767</c:v>
                </c:pt>
                <c:pt idx="5">
                  <c:v>0.25950258094791179</c:v>
                </c:pt>
                <c:pt idx="6">
                  <c:v>0.25821596244131456</c:v>
                </c:pt>
                <c:pt idx="7">
                  <c:v>0.25422222222222224</c:v>
                </c:pt>
                <c:pt idx="8">
                  <c:v>0.21795705920624595</c:v>
                </c:pt>
                <c:pt idx="9">
                  <c:v>0.16377005347593582</c:v>
                </c:pt>
                <c:pt idx="10">
                  <c:v>0.15789473684210525</c:v>
                </c:pt>
                <c:pt idx="11">
                  <c:v>0.15106382978723404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AD-4BC2-BEB3-969628B0D117}"/>
            </c:ext>
          </c:extLst>
        </c:ser>
        <c:ser>
          <c:idx val="5"/>
          <c:order val="5"/>
          <c:tx>
            <c:strRef>
              <c:f>'Frequency of Claim'!$G$1</c:f>
              <c:strCache>
                <c:ptCount val="1"/>
                <c:pt idx="0">
                  <c:v>Severity of Claim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'Frequency of Claim'!$A$2:$A$14</c15:sqref>
                  </c15:fullRef>
                </c:ext>
              </c:extLst>
              <c:f>'Frequency of Claim'!$A$3:$A$14</c:f>
              <c:strCache>
                <c:ptCount val="12"/>
                <c:pt idx="0">
                  <c:v>SCANIA</c:v>
                </c:pt>
                <c:pt idx="1">
                  <c:v>Sunlong</c:v>
                </c:pt>
                <c:pt idx="2">
                  <c:v>Hyundai</c:v>
                </c:pt>
                <c:pt idx="3">
                  <c:v>Suzuki</c:v>
                </c:pt>
                <c:pt idx="4">
                  <c:v>Honda</c:v>
                </c:pt>
                <c:pt idx="5">
                  <c:v>Nissan</c:v>
                </c:pt>
                <c:pt idx="6">
                  <c:v>Toyota</c:v>
                </c:pt>
                <c:pt idx="7">
                  <c:v>MAZDA</c:v>
                </c:pt>
                <c:pt idx="8">
                  <c:v>Kia</c:v>
                </c:pt>
                <c:pt idx="9">
                  <c:v>Other</c:v>
                </c:pt>
                <c:pt idx="10">
                  <c:v>Mitsubishi</c:v>
                </c:pt>
                <c:pt idx="11">
                  <c:v>Hino</c:v>
                </c:pt>
                <c:pt idx="12">
                  <c:v>Isuzu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'Frequency of Claim'!$G$2:$G$14</c15:sqref>
                  </c15:fullRef>
                </c:ext>
              </c:extLst>
              <c:f>'Frequency of Claim'!$G$3:$G$14</c:f>
            </c:numRef>
          </c:val>
          <c:extLst>
            <c:ext xmlns:c16="http://schemas.microsoft.com/office/drawing/2014/chart" uri="{C3380CC4-5D6E-409C-BE32-E72D297353CC}">
              <c16:uniqueId val="{00000005-E1AD-4BC2-BEB3-969628B0D117}"/>
            </c:ext>
          </c:extLst>
        </c:ser>
        <c:ser>
          <c:idx val="6"/>
          <c:order val="6"/>
          <c:tx>
            <c:strRef>
              <c:f>'Frequency of Claim'!$H$1</c:f>
              <c:strCache>
                <c:ptCount val="1"/>
                <c:pt idx="0">
                  <c:v>Loss Ratio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'Frequency of Claim'!$A$2:$A$14</c15:sqref>
                  </c15:fullRef>
                </c:ext>
              </c:extLst>
              <c:f>'Frequency of Claim'!$A$3:$A$14</c:f>
              <c:strCache>
                <c:ptCount val="12"/>
                <c:pt idx="0">
                  <c:v>SCANIA</c:v>
                </c:pt>
                <c:pt idx="1">
                  <c:v>Sunlong</c:v>
                </c:pt>
                <c:pt idx="2">
                  <c:v>Hyundai</c:v>
                </c:pt>
                <c:pt idx="3">
                  <c:v>Suzuki</c:v>
                </c:pt>
                <c:pt idx="4">
                  <c:v>Honda</c:v>
                </c:pt>
                <c:pt idx="5">
                  <c:v>Nissan</c:v>
                </c:pt>
                <c:pt idx="6">
                  <c:v>Toyota</c:v>
                </c:pt>
                <c:pt idx="7">
                  <c:v>MAZDA</c:v>
                </c:pt>
                <c:pt idx="8">
                  <c:v>Kia</c:v>
                </c:pt>
                <c:pt idx="9">
                  <c:v>Other</c:v>
                </c:pt>
                <c:pt idx="10">
                  <c:v>Mitsubishi</c:v>
                </c:pt>
                <c:pt idx="11">
                  <c:v>Hino</c:v>
                </c:pt>
                <c:pt idx="12">
                  <c:v>Isuzu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'Frequency of Claim'!$H$2:$H$14</c15:sqref>
                  </c15:fullRef>
                </c:ext>
              </c:extLst>
              <c:f>'Frequency of Claim'!$H$3:$H$14</c:f>
            </c:numRef>
          </c:val>
          <c:extLst>
            <c:ext xmlns:c16="http://schemas.microsoft.com/office/drawing/2014/chart" uri="{C3380CC4-5D6E-409C-BE32-E72D297353CC}">
              <c16:uniqueId val="{00000006-E1AD-4BC2-BEB3-969628B0D1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3315663"/>
        <c:axId val="475964607"/>
      </c:barChart>
      <c:catAx>
        <c:axId val="61331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64607"/>
        <c:crosses val="autoZero"/>
        <c:auto val="1"/>
        <c:lblAlgn val="ctr"/>
        <c:lblOffset val="100"/>
        <c:noMultiLvlLbl val="0"/>
      </c:catAx>
      <c:valAx>
        <c:axId val="47596460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315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of Claim (Toyota Model)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'Frequency of Claim'!$B$20</c:f>
              <c:strCache>
                <c:ptCount val="1"/>
                <c:pt idx="0">
                  <c:v>No of Policies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'Frequency of Claim'!$A$21:$A$31</c:f>
              <c:strCache>
                <c:ptCount val="11"/>
                <c:pt idx="0">
                  <c:v>Wish</c:v>
                </c:pt>
                <c:pt idx="1">
                  <c:v>Mark-II</c:v>
                </c:pt>
                <c:pt idx="2">
                  <c:v>Other</c:v>
                </c:pt>
                <c:pt idx="3">
                  <c:v>Probox</c:v>
                </c:pt>
                <c:pt idx="4">
                  <c:v>Hiace</c:v>
                </c:pt>
                <c:pt idx="5">
                  <c:v>Belta</c:v>
                </c:pt>
                <c:pt idx="6">
                  <c:v>Kluger</c:v>
                </c:pt>
                <c:pt idx="7">
                  <c:v>Alphard</c:v>
                </c:pt>
                <c:pt idx="8">
                  <c:v>Land Cruiser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f>'Frequency of Claim'!$B$21:$B$31</c:f>
            </c:numRef>
          </c:val>
          <c:extLst>
            <c:ext xmlns:c16="http://schemas.microsoft.com/office/drawing/2014/chart" uri="{C3380CC4-5D6E-409C-BE32-E72D297353CC}">
              <c16:uniqueId val="{00000000-2464-4E86-8F96-0BE418F87706}"/>
            </c:ext>
          </c:extLst>
        </c:ser>
        <c:ser>
          <c:idx val="1"/>
          <c:order val="1"/>
          <c:tx>
            <c:strRef>
              <c:f>'Frequency of Claim'!$C$20</c:f>
              <c:strCache>
                <c:ptCount val="1"/>
                <c:pt idx="0">
                  <c:v>Premium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'Frequency of Claim'!$A$21:$A$31</c:f>
              <c:strCache>
                <c:ptCount val="11"/>
                <c:pt idx="0">
                  <c:v>Wish</c:v>
                </c:pt>
                <c:pt idx="1">
                  <c:v>Mark-II</c:v>
                </c:pt>
                <c:pt idx="2">
                  <c:v>Other</c:v>
                </c:pt>
                <c:pt idx="3">
                  <c:v>Probox</c:v>
                </c:pt>
                <c:pt idx="4">
                  <c:v>Hiace</c:v>
                </c:pt>
                <c:pt idx="5">
                  <c:v>Belta</c:v>
                </c:pt>
                <c:pt idx="6">
                  <c:v>Kluger</c:v>
                </c:pt>
                <c:pt idx="7">
                  <c:v>Alphard</c:v>
                </c:pt>
                <c:pt idx="8">
                  <c:v>Land Cruiser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f>'Frequency of Claim'!$C$21:$C$31</c:f>
            </c:numRef>
          </c:val>
          <c:extLst>
            <c:ext xmlns:c16="http://schemas.microsoft.com/office/drawing/2014/chart" uri="{C3380CC4-5D6E-409C-BE32-E72D297353CC}">
              <c16:uniqueId val="{00000001-2464-4E86-8F96-0BE418F87706}"/>
            </c:ext>
          </c:extLst>
        </c:ser>
        <c:ser>
          <c:idx val="2"/>
          <c:order val="2"/>
          <c:tx>
            <c:strRef>
              <c:f>'Frequency of Claim'!$D$20</c:f>
              <c:strCache>
                <c:ptCount val="1"/>
                <c:pt idx="0">
                  <c:v>No of Claims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'Frequency of Claim'!$A$21:$A$31</c:f>
              <c:strCache>
                <c:ptCount val="11"/>
                <c:pt idx="0">
                  <c:v>Wish</c:v>
                </c:pt>
                <c:pt idx="1">
                  <c:v>Mark-II</c:v>
                </c:pt>
                <c:pt idx="2">
                  <c:v>Other</c:v>
                </c:pt>
                <c:pt idx="3">
                  <c:v>Probox</c:v>
                </c:pt>
                <c:pt idx="4">
                  <c:v>Hiace</c:v>
                </c:pt>
                <c:pt idx="5">
                  <c:v>Belta</c:v>
                </c:pt>
                <c:pt idx="6">
                  <c:v>Kluger</c:v>
                </c:pt>
                <c:pt idx="7">
                  <c:v>Alphard</c:v>
                </c:pt>
                <c:pt idx="8">
                  <c:v>Land Cruiser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f>'Frequency of Claim'!$D$21:$D$31</c:f>
            </c:numRef>
          </c:val>
          <c:extLst>
            <c:ext xmlns:c16="http://schemas.microsoft.com/office/drawing/2014/chart" uri="{C3380CC4-5D6E-409C-BE32-E72D297353CC}">
              <c16:uniqueId val="{00000002-2464-4E86-8F96-0BE418F87706}"/>
            </c:ext>
          </c:extLst>
        </c:ser>
        <c:ser>
          <c:idx val="3"/>
          <c:order val="3"/>
          <c:tx>
            <c:strRef>
              <c:f>'Frequency of Claim'!$E$20</c:f>
              <c:strCache>
                <c:ptCount val="1"/>
                <c:pt idx="0">
                  <c:v>Claim Amount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'Frequency of Claim'!$A$21:$A$31</c:f>
              <c:strCache>
                <c:ptCount val="11"/>
                <c:pt idx="0">
                  <c:v>Wish</c:v>
                </c:pt>
                <c:pt idx="1">
                  <c:v>Mark-II</c:v>
                </c:pt>
                <c:pt idx="2">
                  <c:v>Other</c:v>
                </c:pt>
                <c:pt idx="3">
                  <c:v>Probox</c:v>
                </c:pt>
                <c:pt idx="4">
                  <c:v>Hiace</c:v>
                </c:pt>
                <c:pt idx="5">
                  <c:v>Belta</c:v>
                </c:pt>
                <c:pt idx="6">
                  <c:v>Kluger</c:v>
                </c:pt>
                <c:pt idx="7">
                  <c:v>Alphard</c:v>
                </c:pt>
                <c:pt idx="8">
                  <c:v>Land Cruiser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f>'Frequency of Claim'!$E$21:$E$31</c:f>
            </c:numRef>
          </c:val>
          <c:extLst>
            <c:ext xmlns:c16="http://schemas.microsoft.com/office/drawing/2014/chart" uri="{C3380CC4-5D6E-409C-BE32-E72D297353CC}">
              <c16:uniqueId val="{00000003-2464-4E86-8F96-0BE418F87706}"/>
            </c:ext>
          </c:extLst>
        </c:ser>
        <c:ser>
          <c:idx val="4"/>
          <c:order val="4"/>
          <c:tx>
            <c:strRef>
              <c:f>'Frequency of Claim'!$F$20</c:f>
              <c:strCache>
                <c:ptCount val="1"/>
                <c:pt idx="0">
                  <c:v>Frequency of Claim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'Frequency of Claim'!$A$21:$A$31</c:f>
              <c:strCache>
                <c:ptCount val="11"/>
                <c:pt idx="0">
                  <c:v>Wish</c:v>
                </c:pt>
                <c:pt idx="1">
                  <c:v>Mark-II</c:v>
                </c:pt>
                <c:pt idx="2">
                  <c:v>Other</c:v>
                </c:pt>
                <c:pt idx="3">
                  <c:v>Probox</c:v>
                </c:pt>
                <c:pt idx="4">
                  <c:v>Hiace</c:v>
                </c:pt>
                <c:pt idx="5">
                  <c:v>Belta</c:v>
                </c:pt>
                <c:pt idx="6">
                  <c:v>Kluger</c:v>
                </c:pt>
                <c:pt idx="7">
                  <c:v>Alphard</c:v>
                </c:pt>
                <c:pt idx="8">
                  <c:v>Land Cruiser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f>'Frequency of Claim'!$F$21:$F$31</c:f>
              <c:numCache>
                <c:formatCode>0%</c:formatCode>
                <c:ptCount val="11"/>
                <c:pt idx="0">
                  <c:v>0.36968085106382981</c:v>
                </c:pt>
                <c:pt idx="1">
                  <c:v>0.32682926829268294</c:v>
                </c:pt>
                <c:pt idx="2">
                  <c:v>0.29870928088506454</c:v>
                </c:pt>
                <c:pt idx="3">
                  <c:v>0.29629629629629628</c:v>
                </c:pt>
                <c:pt idx="4">
                  <c:v>0.29468599033816423</c:v>
                </c:pt>
                <c:pt idx="5">
                  <c:v>0.29193899782135074</c:v>
                </c:pt>
                <c:pt idx="6">
                  <c:v>0.27272727272727271</c:v>
                </c:pt>
                <c:pt idx="7">
                  <c:v>0.23771580345285526</c:v>
                </c:pt>
                <c:pt idx="8">
                  <c:v>0.16452442159383032</c:v>
                </c:pt>
                <c:pt idx="9">
                  <c:v>0.1382228490832158</c:v>
                </c:pt>
                <c:pt idx="1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64-4E86-8F96-0BE418F87706}"/>
            </c:ext>
          </c:extLst>
        </c:ser>
        <c:ser>
          <c:idx val="5"/>
          <c:order val="5"/>
          <c:tx>
            <c:strRef>
              <c:f>'Frequency of Claim'!$G$20</c:f>
              <c:strCache>
                <c:ptCount val="1"/>
                <c:pt idx="0">
                  <c:v>Severity of Claim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'Frequency of Claim'!$A$21:$A$31</c:f>
              <c:strCache>
                <c:ptCount val="11"/>
                <c:pt idx="0">
                  <c:v>Wish</c:v>
                </c:pt>
                <c:pt idx="1">
                  <c:v>Mark-II</c:v>
                </c:pt>
                <c:pt idx="2">
                  <c:v>Other</c:v>
                </c:pt>
                <c:pt idx="3">
                  <c:v>Probox</c:v>
                </c:pt>
                <c:pt idx="4">
                  <c:v>Hiace</c:v>
                </c:pt>
                <c:pt idx="5">
                  <c:v>Belta</c:v>
                </c:pt>
                <c:pt idx="6">
                  <c:v>Kluger</c:v>
                </c:pt>
                <c:pt idx="7">
                  <c:v>Alphard</c:v>
                </c:pt>
                <c:pt idx="8">
                  <c:v>Land Cruiser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f>'Frequency of Claim'!$G$21:$G$31</c:f>
            </c:numRef>
          </c:val>
          <c:extLst>
            <c:ext xmlns:c16="http://schemas.microsoft.com/office/drawing/2014/chart" uri="{C3380CC4-5D6E-409C-BE32-E72D297353CC}">
              <c16:uniqueId val="{00000005-2464-4E86-8F96-0BE418F87706}"/>
            </c:ext>
          </c:extLst>
        </c:ser>
        <c:ser>
          <c:idx val="6"/>
          <c:order val="6"/>
          <c:tx>
            <c:strRef>
              <c:f>'Frequency of Claim'!$H$20</c:f>
              <c:strCache>
                <c:ptCount val="1"/>
                <c:pt idx="0">
                  <c:v>Loss Ratio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'Frequency of Claim'!$A$21:$A$31</c:f>
              <c:strCache>
                <c:ptCount val="11"/>
                <c:pt idx="0">
                  <c:v>Wish</c:v>
                </c:pt>
                <c:pt idx="1">
                  <c:v>Mark-II</c:v>
                </c:pt>
                <c:pt idx="2">
                  <c:v>Other</c:v>
                </c:pt>
                <c:pt idx="3">
                  <c:v>Probox</c:v>
                </c:pt>
                <c:pt idx="4">
                  <c:v>Hiace</c:v>
                </c:pt>
                <c:pt idx="5">
                  <c:v>Belta</c:v>
                </c:pt>
                <c:pt idx="6">
                  <c:v>Kluger</c:v>
                </c:pt>
                <c:pt idx="7">
                  <c:v>Alphard</c:v>
                </c:pt>
                <c:pt idx="8">
                  <c:v>Land Cruiser</c:v>
                </c:pt>
                <c:pt idx="9">
                  <c:v>Hilux</c:v>
                </c:pt>
                <c:pt idx="10">
                  <c:v>Corolla</c:v>
                </c:pt>
              </c:strCache>
            </c:strRef>
          </c:cat>
          <c:val>
            <c:numRef>
              <c:f>'Frequency of Claim'!$H$21:$H$31</c:f>
            </c:numRef>
          </c:val>
          <c:extLst>
            <c:ext xmlns:c16="http://schemas.microsoft.com/office/drawing/2014/chart" uri="{C3380CC4-5D6E-409C-BE32-E72D297353CC}">
              <c16:uniqueId val="{00000006-2464-4E86-8F96-0BE418F87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8384063"/>
        <c:axId val="608793711"/>
      </c:barChart>
      <c:catAx>
        <c:axId val="65838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793711"/>
        <c:crosses val="autoZero"/>
        <c:auto val="1"/>
        <c:lblAlgn val="ctr"/>
        <c:lblOffset val="100"/>
        <c:noMultiLvlLbl val="0"/>
      </c:catAx>
      <c:valAx>
        <c:axId val="60879371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38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Severity of Claim (</a:t>
            </a:r>
            <a:r>
              <a:rPr lang="en-US" sz="1400" b="0" i="0" u="none" strike="noStrike" baseline="0">
                <a:effectLst/>
              </a:rPr>
              <a:t>Brand)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'Severity of Claim'!$B$1</c:f>
              <c:strCache>
                <c:ptCount val="1"/>
                <c:pt idx="0">
                  <c:v>No of Policies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'Severity of Claim'!$A$2:$A$14</c:f>
              <c:strCache>
                <c:ptCount val="13"/>
                <c:pt idx="0">
                  <c:v>Sunlong</c:v>
                </c:pt>
                <c:pt idx="1">
                  <c:v>SCANIA</c:v>
                </c:pt>
                <c:pt idx="2">
                  <c:v>Other</c:v>
                </c:pt>
                <c:pt idx="3">
                  <c:v>Hino</c:v>
                </c:pt>
                <c:pt idx="4">
                  <c:v>Isuzu</c:v>
                </c:pt>
                <c:pt idx="5">
                  <c:v>Nissan</c:v>
                </c:pt>
                <c:pt idx="6">
                  <c:v>Mitsubishi</c:v>
                </c:pt>
                <c:pt idx="7">
                  <c:v>Kia</c:v>
                </c:pt>
                <c:pt idx="8">
                  <c:v>MAZDA</c:v>
                </c:pt>
                <c:pt idx="9">
                  <c:v>Hyundai</c:v>
                </c:pt>
                <c:pt idx="10">
                  <c:v>Suzuki</c:v>
                </c:pt>
                <c:pt idx="11">
                  <c:v>Toyota</c:v>
                </c:pt>
                <c:pt idx="12">
                  <c:v>Honda</c:v>
                </c:pt>
              </c:strCache>
            </c:strRef>
          </c:cat>
          <c:val>
            <c:numRef>
              <c:f>'Severity of Claim'!$B$2:$B$14</c:f>
            </c:numRef>
          </c:val>
          <c:extLst>
            <c:ext xmlns:c16="http://schemas.microsoft.com/office/drawing/2014/chart" uri="{C3380CC4-5D6E-409C-BE32-E72D297353CC}">
              <c16:uniqueId val="{00000000-A410-4E8C-B06F-6E4B6D44F1D8}"/>
            </c:ext>
          </c:extLst>
        </c:ser>
        <c:ser>
          <c:idx val="1"/>
          <c:order val="1"/>
          <c:tx>
            <c:strRef>
              <c:f>'Severity of Claim'!$C$1</c:f>
              <c:strCache>
                <c:ptCount val="1"/>
                <c:pt idx="0">
                  <c:v>Sum of Premium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'Severity of Claim'!$A$2:$A$14</c:f>
              <c:strCache>
                <c:ptCount val="13"/>
                <c:pt idx="0">
                  <c:v>Sunlong</c:v>
                </c:pt>
                <c:pt idx="1">
                  <c:v>SCANIA</c:v>
                </c:pt>
                <c:pt idx="2">
                  <c:v>Other</c:v>
                </c:pt>
                <c:pt idx="3">
                  <c:v>Hino</c:v>
                </c:pt>
                <c:pt idx="4">
                  <c:v>Isuzu</c:v>
                </c:pt>
                <c:pt idx="5">
                  <c:v>Nissan</c:v>
                </c:pt>
                <c:pt idx="6">
                  <c:v>Mitsubishi</c:v>
                </c:pt>
                <c:pt idx="7">
                  <c:v>Kia</c:v>
                </c:pt>
                <c:pt idx="8">
                  <c:v>MAZDA</c:v>
                </c:pt>
                <c:pt idx="9">
                  <c:v>Hyundai</c:v>
                </c:pt>
                <c:pt idx="10">
                  <c:v>Suzuki</c:v>
                </c:pt>
                <c:pt idx="11">
                  <c:v>Toyota</c:v>
                </c:pt>
                <c:pt idx="12">
                  <c:v>Honda</c:v>
                </c:pt>
              </c:strCache>
            </c:strRef>
          </c:cat>
          <c:val>
            <c:numRef>
              <c:f>'Severity of Claim'!$C$2:$C$14</c:f>
            </c:numRef>
          </c:val>
          <c:extLst>
            <c:ext xmlns:c16="http://schemas.microsoft.com/office/drawing/2014/chart" uri="{C3380CC4-5D6E-409C-BE32-E72D297353CC}">
              <c16:uniqueId val="{00000001-A410-4E8C-B06F-6E4B6D44F1D8}"/>
            </c:ext>
          </c:extLst>
        </c:ser>
        <c:ser>
          <c:idx val="2"/>
          <c:order val="2"/>
          <c:tx>
            <c:strRef>
              <c:f>'Severity of Claim'!$D$1</c:f>
              <c:strCache>
                <c:ptCount val="1"/>
                <c:pt idx="0">
                  <c:v>No of Claims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'Severity of Claim'!$A$2:$A$14</c:f>
              <c:strCache>
                <c:ptCount val="13"/>
                <c:pt idx="0">
                  <c:v>Sunlong</c:v>
                </c:pt>
                <c:pt idx="1">
                  <c:v>SCANIA</c:v>
                </c:pt>
                <c:pt idx="2">
                  <c:v>Other</c:v>
                </c:pt>
                <c:pt idx="3">
                  <c:v>Hino</c:v>
                </c:pt>
                <c:pt idx="4">
                  <c:v>Isuzu</c:v>
                </c:pt>
                <c:pt idx="5">
                  <c:v>Nissan</c:v>
                </c:pt>
                <c:pt idx="6">
                  <c:v>Mitsubishi</c:v>
                </c:pt>
                <c:pt idx="7">
                  <c:v>Kia</c:v>
                </c:pt>
                <c:pt idx="8">
                  <c:v>MAZDA</c:v>
                </c:pt>
                <c:pt idx="9">
                  <c:v>Hyundai</c:v>
                </c:pt>
                <c:pt idx="10">
                  <c:v>Suzuki</c:v>
                </c:pt>
                <c:pt idx="11">
                  <c:v>Toyota</c:v>
                </c:pt>
                <c:pt idx="12">
                  <c:v>Honda</c:v>
                </c:pt>
              </c:strCache>
            </c:strRef>
          </c:cat>
          <c:val>
            <c:numRef>
              <c:f>'Severity of Claim'!$D$2:$D$14</c:f>
            </c:numRef>
          </c:val>
          <c:extLst>
            <c:ext xmlns:c16="http://schemas.microsoft.com/office/drawing/2014/chart" uri="{C3380CC4-5D6E-409C-BE32-E72D297353CC}">
              <c16:uniqueId val="{00000002-A410-4E8C-B06F-6E4B6D44F1D8}"/>
            </c:ext>
          </c:extLst>
        </c:ser>
        <c:ser>
          <c:idx val="3"/>
          <c:order val="3"/>
          <c:tx>
            <c:strRef>
              <c:f>'Severity of Claim'!$E$1</c:f>
              <c:strCache>
                <c:ptCount val="1"/>
                <c:pt idx="0">
                  <c:v>Claim Amount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'Severity of Claim'!$A$2:$A$14</c:f>
              <c:strCache>
                <c:ptCount val="13"/>
                <c:pt idx="0">
                  <c:v>Sunlong</c:v>
                </c:pt>
                <c:pt idx="1">
                  <c:v>SCANIA</c:v>
                </c:pt>
                <c:pt idx="2">
                  <c:v>Other</c:v>
                </c:pt>
                <c:pt idx="3">
                  <c:v>Hino</c:v>
                </c:pt>
                <c:pt idx="4">
                  <c:v>Isuzu</c:v>
                </c:pt>
                <c:pt idx="5">
                  <c:v>Nissan</c:v>
                </c:pt>
                <c:pt idx="6">
                  <c:v>Mitsubishi</c:v>
                </c:pt>
                <c:pt idx="7">
                  <c:v>Kia</c:v>
                </c:pt>
                <c:pt idx="8">
                  <c:v>MAZDA</c:v>
                </c:pt>
                <c:pt idx="9">
                  <c:v>Hyundai</c:v>
                </c:pt>
                <c:pt idx="10">
                  <c:v>Suzuki</c:v>
                </c:pt>
                <c:pt idx="11">
                  <c:v>Toyota</c:v>
                </c:pt>
                <c:pt idx="12">
                  <c:v>Honda</c:v>
                </c:pt>
              </c:strCache>
            </c:strRef>
          </c:cat>
          <c:val>
            <c:numRef>
              <c:f>'Severity of Claim'!$E$2:$E$14</c:f>
            </c:numRef>
          </c:val>
          <c:extLst>
            <c:ext xmlns:c16="http://schemas.microsoft.com/office/drawing/2014/chart" uri="{C3380CC4-5D6E-409C-BE32-E72D297353CC}">
              <c16:uniqueId val="{00000003-A410-4E8C-B06F-6E4B6D44F1D8}"/>
            </c:ext>
          </c:extLst>
        </c:ser>
        <c:ser>
          <c:idx val="4"/>
          <c:order val="4"/>
          <c:tx>
            <c:strRef>
              <c:f>'Severity of Claim'!$F$1</c:f>
              <c:strCache>
                <c:ptCount val="1"/>
                <c:pt idx="0">
                  <c:v>Frequency of Claim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'Severity of Claim'!$A$2:$A$14</c:f>
              <c:strCache>
                <c:ptCount val="13"/>
                <c:pt idx="0">
                  <c:v>Sunlong</c:v>
                </c:pt>
                <c:pt idx="1">
                  <c:v>SCANIA</c:v>
                </c:pt>
                <c:pt idx="2">
                  <c:v>Other</c:v>
                </c:pt>
                <c:pt idx="3">
                  <c:v>Hino</c:v>
                </c:pt>
                <c:pt idx="4">
                  <c:v>Isuzu</c:v>
                </c:pt>
                <c:pt idx="5">
                  <c:v>Nissan</c:v>
                </c:pt>
                <c:pt idx="6">
                  <c:v>Mitsubishi</c:v>
                </c:pt>
                <c:pt idx="7">
                  <c:v>Kia</c:v>
                </c:pt>
                <c:pt idx="8">
                  <c:v>MAZDA</c:v>
                </c:pt>
                <c:pt idx="9">
                  <c:v>Hyundai</c:v>
                </c:pt>
                <c:pt idx="10">
                  <c:v>Suzuki</c:v>
                </c:pt>
                <c:pt idx="11">
                  <c:v>Toyota</c:v>
                </c:pt>
                <c:pt idx="12">
                  <c:v>Honda</c:v>
                </c:pt>
              </c:strCache>
            </c:strRef>
          </c:cat>
          <c:val>
            <c:numRef>
              <c:f>'Severity of Claim'!$F$2:$F$14</c:f>
            </c:numRef>
          </c:val>
          <c:extLst>
            <c:ext xmlns:c16="http://schemas.microsoft.com/office/drawing/2014/chart" uri="{C3380CC4-5D6E-409C-BE32-E72D297353CC}">
              <c16:uniqueId val="{00000004-A410-4E8C-B06F-6E4B6D44F1D8}"/>
            </c:ext>
          </c:extLst>
        </c:ser>
        <c:ser>
          <c:idx val="5"/>
          <c:order val="5"/>
          <c:tx>
            <c:strRef>
              <c:f>'Severity of Claim'!$G$1</c:f>
              <c:strCache>
                <c:ptCount val="1"/>
                <c:pt idx="0">
                  <c:v>Severity of Claim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'Severity of Claim'!$A$2:$A$14</c:f>
              <c:strCache>
                <c:ptCount val="13"/>
                <c:pt idx="0">
                  <c:v>Sunlong</c:v>
                </c:pt>
                <c:pt idx="1">
                  <c:v>SCANIA</c:v>
                </c:pt>
                <c:pt idx="2">
                  <c:v>Other</c:v>
                </c:pt>
                <c:pt idx="3">
                  <c:v>Hino</c:v>
                </c:pt>
                <c:pt idx="4">
                  <c:v>Isuzu</c:v>
                </c:pt>
                <c:pt idx="5">
                  <c:v>Nissan</c:v>
                </c:pt>
                <c:pt idx="6">
                  <c:v>Mitsubishi</c:v>
                </c:pt>
                <c:pt idx="7">
                  <c:v>Kia</c:v>
                </c:pt>
                <c:pt idx="8">
                  <c:v>MAZDA</c:v>
                </c:pt>
                <c:pt idx="9">
                  <c:v>Hyundai</c:v>
                </c:pt>
                <c:pt idx="10">
                  <c:v>Suzuki</c:v>
                </c:pt>
                <c:pt idx="11">
                  <c:v>Toyota</c:v>
                </c:pt>
                <c:pt idx="12">
                  <c:v>Honda</c:v>
                </c:pt>
              </c:strCache>
            </c:strRef>
          </c:cat>
          <c:val>
            <c:numRef>
              <c:f>'Severity of Claim'!$G$2:$G$14</c:f>
              <c:numCache>
                <c:formatCode>General</c:formatCode>
                <c:ptCount val="13"/>
                <c:pt idx="0">
                  <c:v>2983842.916516854</c:v>
                </c:pt>
                <c:pt idx="1">
                  <c:v>2659743.7232467528</c:v>
                </c:pt>
                <c:pt idx="2">
                  <c:v>2231908.1307611922</c:v>
                </c:pt>
                <c:pt idx="3">
                  <c:v>1718240.2173913044</c:v>
                </c:pt>
                <c:pt idx="4">
                  <c:v>1526313.61971831</c:v>
                </c:pt>
                <c:pt idx="5">
                  <c:v>1368575.0017283952</c:v>
                </c:pt>
                <c:pt idx="6">
                  <c:v>1182282.6931836733</c:v>
                </c:pt>
                <c:pt idx="7">
                  <c:v>879887.58741258737</c:v>
                </c:pt>
                <c:pt idx="8">
                  <c:v>701559.02054545458</c:v>
                </c:pt>
                <c:pt idx="9">
                  <c:v>691792.53526119399</c:v>
                </c:pt>
                <c:pt idx="10">
                  <c:v>668434.26535626536</c:v>
                </c:pt>
                <c:pt idx="11">
                  <c:v>542709.45432188059</c:v>
                </c:pt>
                <c:pt idx="12">
                  <c:v>420775.00952380954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10-4E8C-B06F-6E4B6D44F1D8}"/>
            </c:ext>
          </c:extLst>
        </c:ser>
        <c:ser>
          <c:idx val="6"/>
          <c:order val="6"/>
          <c:tx>
            <c:strRef>
              <c:f>'Severity of Claim'!$H$1</c:f>
              <c:strCache>
                <c:ptCount val="1"/>
                <c:pt idx="0">
                  <c:v>Loss Ratio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'Severity of Claim'!$A$2:$A$14</c:f>
              <c:strCache>
                <c:ptCount val="13"/>
                <c:pt idx="0">
                  <c:v>Sunlong</c:v>
                </c:pt>
                <c:pt idx="1">
                  <c:v>SCANIA</c:v>
                </c:pt>
                <c:pt idx="2">
                  <c:v>Other</c:v>
                </c:pt>
                <c:pt idx="3">
                  <c:v>Hino</c:v>
                </c:pt>
                <c:pt idx="4">
                  <c:v>Isuzu</c:v>
                </c:pt>
                <c:pt idx="5">
                  <c:v>Nissan</c:v>
                </c:pt>
                <c:pt idx="6">
                  <c:v>Mitsubishi</c:v>
                </c:pt>
                <c:pt idx="7">
                  <c:v>Kia</c:v>
                </c:pt>
                <c:pt idx="8">
                  <c:v>MAZDA</c:v>
                </c:pt>
                <c:pt idx="9">
                  <c:v>Hyundai</c:v>
                </c:pt>
                <c:pt idx="10">
                  <c:v>Suzuki</c:v>
                </c:pt>
                <c:pt idx="11">
                  <c:v>Toyota</c:v>
                </c:pt>
                <c:pt idx="12">
                  <c:v>Honda</c:v>
                </c:pt>
              </c:strCache>
            </c:strRef>
          </c:cat>
          <c:val>
            <c:numRef>
              <c:f>'Severity of Claim'!$H$2:$H$14</c:f>
            </c:numRef>
          </c:val>
          <c:extLst>
            <c:ext xmlns:c16="http://schemas.microsoft.com/office/drawing/2014/chart" uri="{C3380CC4-5D6E-409C-BE32-E72D297353CC}">
              <c16:uniqueId val="{00000006-A410-4E8C-B06F-6E4B6D44F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315759"/>
        <c:axId val="475970847"/>
      </c:barChart>
      <c:catAx>
        <c:axId val="52231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70847"/>
        <c:crosses val="autoZero"/>
        <c:auto val="1"/>
        <c:lblAlgn val="ctr"/>
        <c:lblOffset val="100"/>
        <c:noMultiLvlLbl val="0"/>
      </c:catAx>
      <c:valAx>
        <c:axId val="475970847"/>
        <c:scaling>
          <c:orientation val="minMax"/>
          <c:max val="3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31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Toyota is popular brand in KBZ MS.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Hypothesis: Loss reduction by putting priority on  what kind of brand/ models KBZ MS is accepting.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brands/models should KBZ MS be careful when Accepting policy?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LinFactNeighborX="-2041" custLinFactNeighborY="14378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2B6BA-5974-4AF2-AD13-44086837BE12}" type="doc">
      <dgm:prSet loTypeId="urn:microsoft.com/office/officeart/2005/8/layout/radial6" loCatId="cycle" qsTypeId="urn:microsoft.com/office/officeart/2009/2/quickstyle/3d8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75536A5-AE97-46AA-A8D4-06AD66097070}">
      <dgm:prSet phldrT="[Text]" custT="1"/>
      <dgm:spPr/>
      <dgm:t>
        <a:bodyPr/>
        <a:lstStyle/>
        <a:p>
          <a:r>
            <a:rPr lang="en-US" sz="1400" dirty="0"/>
            <a:t>Loss Ratio</a:t>
          </a:r>
          <a:br>
            <a:rPr lang="en-US" sz="1400" dirty="0"/>
          </a:br>
          <a:r>
            <a:rPr lang="en-US" sz="1400" dirty="0"/>
            <a:t>- </a:t>
          </a:r>
          <a:br>
            <a:rPr lang="en-US" sz="1400" dirty="0"/>
          </a:br>
          <a:r>
            <a:rPr lang="en-US" sz="1400" dirty="0"/>
            <a:t>81%</a:t>
          </a:r>
        </a:p>
      </dgm:t>
    </dgm:pt>
    <dgm:pt modelId="{3A61A7F3-31AD-4F89-AA0E-B73646F2E567}" type="parTrans" cxnId="{50676AAE-B83D-40DF-B057-1BD241581E2F}">
      <dgm:prSet/>
      <dgm:spPr/>
      <dgm:t>
        <a:bodyPr/>
        <a:lstStyle/>
        <a:p>
          <a:endParaRPr lang="en-US" sz="2000"/>
        </a:p>
      </dgm:t>
    </dgm:pt>
    <dgm:pt modelId="{C57B1AB0-5571-40E4-8ADA-33BA1EF85199}" type="sibTrans" cxnId="{50676AAE-B83D-40DF-B057-1BD241581E2F}">
      <dgm:prSet/>
      <dgm:spPr/>
      <dgm:t>
        <a:bodyPr/>
        <a:lstStyle/>
        <a:p>
          <a:endParaRPr lang="en-US" sz="2000"/>
        </a:p>
      </dgm:t>
    </dgm:pt>
    <dgm:pt modelId="{E8C32ABB-E448-469D-A838-09E94092029E}">
      <dgm:prSet phldrT="[Text]" custT="1"/>
      <dgm:spPr/>
      <dgm:t>
        <a:bodyPr/>
        <a:lstStyle/>
        <a:p>
          <a:r>
            <a:rPr lang="en-US" sz="1400" dirty="0"/>
            <a:t>No of Policies </a:t>
          </a:r>
          <a:br>
            <a:rPr lang="en-US" sz="1400" dirty="0"/>
          </a:br>
          <a:r>
            <a:rPr lang="en-US" sz="1400" dirty="0"/>
            <a:t>– </a:t>
          </a:r>
        </a:p>
        <a:p>
          <a:r>
            <a:rPr lang="en-US" sz="1400" dirty="0"/>
            <a:t>21,337</a:t>
          </a:r>
        </a:p>
      </dgm:t>
    </dgm:pt>
    <dgm:pt modelId="{E4821DAE-619A-48C3-AEB2-42030252F1F0}" type="parTrans" cxnId="{EFD2B745-5DB5-4400-AFE0-A7F86CEAA6BC}">
      <dgm:prSet/>
      <dgm:spPr/>
      <dgm:t>
        <a:bodyPr/>
        <a:lstStyle/>
        <a:p>
          <a:endParaRPr lang="en-US" sz="2000"/>
        </a:p>
      </dgm:t>
    </dgm:pt>
    <dgm:pt modelId="{3A6AD2D8-E45D-4FBF-AD2A-BC8095C4CA9C}" type="sibTrans" cxnId="{EFD2B745-5DB5-4400-AFE0-A7F86CEAA6BC}">
      <dgm:prSet/>
      <dgm:spPr/>
      <dgm:t>
        <a:bodyPr/>
        <a:lstStyle/>
        <a:p>
          <a:endParaRPr lang="en-US" sz="2000"/>
        </a:p>
      </dgm:t>
    </dgm:pt>
    <dgm:pt modelId="{3F93A121-AD88-4F15-A6B9-6FBAAB28F323}">
      <dgm:prSet phldrT="[Text]" custT="1"/>
      <dgm:spPr/>
      <dgm:t>
        <a:bodyPr/>
        <a:lstStyle/>
        <a:p>
          <a:r>
            <a:rPr lang="en-US" sz="1400" dirty="0"/>
            <a:t>Written Premium </a:t>
          </a:r>
        </a:p>
        <a:p>
          <a:r>
            <a:rPr lang="en-US" sz="1400" dirty="0"/>
            <a:t>– </a:t>
          </a:r>
          <a:br>
            <a:rPr lang="en-US" sz="1400" dirty="0"/>
          </a:br>
          <a:r>
            <a:rPr lang="en-US" sz="1400" dirty="0"/>
            <a:t>MMK 6,841 Million</a:t>
          </a:r>
        </a:p>
      </dgm:t>
    </dgm:pt>
    <dgm:pt modelId="{28367FA3-E437-4F7E-8717-776483F95843}" type="parTrans" cxnId="{FC0BED32-8134-43EB-8DC8-869E2EE47DDD}">
      <dgm:prSet/>
      <dgm:spPr/>
      <dgm:t>
        <a:bodyPr/>
        <a:lstStyle/>
        <a:p>
          <a:endParaRPr lang="en-US" sz="2000"/>
        </a:p>
      </dgm:t>
    </dgm:pt>
    <dgm:pt modelId="{F9F586EF-5ACE-49FE-A9BD-4485A9ECC477}" type="sibTrans" cxnId="{FC0BED32-8134-43EB-8DC8-869E2EE47DDD}">
      <dgm:prSet/>
      <dgm:spPr/>
      <dgm:t>
        <a:bodyPr/>
        <a:lstStyle/>
        <a:p>
          <a:endParaRPr lang="en-US" sz="2000"/>
        </a:p>
      </dgm:t>
    </dgm:pt>
    <dgm:pt modelId="{79CA4BF9-6EB0-4F79-8B58-427D75DBEAE3}">
      <dgm:prSet phldrT="[Text]" custT="1"/>
      <dgm:spPr/>
      <dgm:t>
        <a:bodyPr/>
        <a:lstStyle/>
        <a:p>
          <a:r>
            <a:rPr lang="en-US" sz="1400" dirty="0"/>
            <a:t>No of Claims</a:t>
          </a:r>
          <a:br>
            <a:rPr lang="en-US" sz="1400" dirty="0"/>
          </a:br>
          <a:r>
            <a:rPr lang="en-US" sz="1400" dirty="0"/>
            <a:t>– </a:t>
          </a:r>
        </a:p>
        <a:p>
          <a:r>
            <a:rPr lang="en-US" sz="1400" dirty="0"/>
            <a:t>5,592</a:t>
          </a:r>
        </a:p>
      </dgm:t>
    </dgm:pt>
    <dgm:pt modelId="{61B64B4D-A5DF-4EBC-A97C-7EAAE9B8E67C}" type="parTrans" cxnId="{1F984EEC-6348-45F9-AA61-DCFCBB0F4D22}">
      <dgm:prSet/>
      <dgm:spPr/>
      <dgm:t>
        <a:bodyPr/>
        <a:lstStyle/>
        <a:p>
          <a:endParaRPr lang="en-US" sz="2000"/>
        </a:p>
      </dgm:t>
    </dgm:pt>
    <dgm:pt modelId="{C523E5FC-3904-4F10-B64E-C67506C17F2F}" type="sibTrans" cxnId="{1F984EEC-6348-45F9-AA61-DCFCBB0F4D22}">
      <dgm:prSet/>
      <dgm:spPr/>
      <dgm:t>
        <a:bodyPr/>
        <a:lstStyle/>
        <a:p>
          <a:endParaRPr lang="en-US" sz="2000"/>
        </a:p>
      </dgm:t>
    </dgm:pt>
    <dgm:pt modelId="{AE7777EC-6A8A-4E1A-B9CA-2FD2F8817742}">
      <dgm:prSet phldrT="[Text]" custT="1"/>
      <dgm:spPr/>
      <dgm:t>
        <a:bodyPr/>
        <a:lstStyle/>
        <a:p>
          <a:r>
            <a:rPr lang="en-US" sz="1400" dirty="0"/>
            <a:t>Claim Paid Amount </a:t>
          </a:r>
          <a:br>
            <a:rPr lang="en-US" sz="1400" dirty="0"/>
          </a:br>
          <a:r>
            <a:rPr lang="en-US" sz="1400" dirty="0"/>
            <a:t>– </a:t>
          </a:r>
          <a:br>
            <a:rPr lang="en-US" sz="1400" dirty="0"/>
          </a:br>
          <a:r>
            <a:rPr lang="en-US" sz="1400" dirty="0"/>
            <a:t>MMK 5,559 Million</a:t>
          </a:r>
        </a:p>
      </dgm:t>
    </dgm:pt>
    <dgm:pt modelId="{311D1CAF-1D7C-4A11-AC69-A4BC22A69F15}" type="parTrans" cxnId="{D1EAA644-84E0-42E2-BCC0-A3907DCC6D7E}">
      <dgm:prSet/>
      <dgm:spPr/>
      <dgm:t>
        <a:bodyPr/>
        <a:lstStyle/>
        <a:p>
          <a:endParaRPr lang="en-US" sz="2000"/>
        </a:p>
      </dgm:t>
    </dgm:pt>
    <dgm:pt modelId="{7D1FDF14-EC9E-405F-B7EA-49F0B55F7831}" type="sibTrans" cxnId="{D1EAA644-84E0-42E2-BCC0-A3907DCC6D7E}">
      <dgm:prSet/>
      <dgm:spPr/>
      <dgm:t>
        <a:bodyPr/>
        <a:lstStyle/>
        <a:p>
          <a:endParaRPr lang="en-US" sz="2000"/>
        </a:p>
      </dgm:t>
    </dgm:pt>
    <dgm:pt modelId="{4B4572AB-D682-46B7-B02A-0748AD68EAE2}" type="pres">
      <dgm:prSet presAssocID="{D6D2B6BA-5974-4AF2-AD13-44086837BE1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D380F9-87BE-4AEF-82C2-30AF6EC74AEB}" type="pres">
      <dgm:prSet presAssocID="{F75536A5-AE97-46AA-A8D4-06AD66097070}" presName="centerShape" presStyleLbl="node0" presStyleIdx="0" presStyleCnt="1" custScaleX="85398" custScaleY="83638"/>
      <dgm:spPr/>
    </dgm:pt>
    <dgm:pt modelId="{12710E7D-E0EC-4E63-84CE-AD9022ADD32E}" type="pres">
      <dgm:prSet presAssocID="{E8C32ABB-E448-469D-A838-09E94092029E}" presName="node" presStyleLbl="node1" presStyleIdx="0" presStyleCnt="4" custScaleX="122266" custScaleY="106912">
        <dgm:presLayoutVars>
          <dgm:bulletEnabled val="1"/>
        </dgm:presLayoutVars>
      </dgm:prSet>
      <dgm:spPr/>
    </dgm:pt>
    <dgm:pt modelId="{74E01208-A990-4D3E-8909-3E9D7A20AA7C}" type="pres">
      <dgm:prSet presAssocID="{E8C32ABB-E448-469D-A838-09E94092029E}" presName="dummy" presStyleCnt="0"/>
      <dgm:spPr/>
    </dgm:pt>
    <dgm:pt modelId="{A0C79345-F532-4324-A0B0-4963E07DA1DF}" type="pres">
      <dgm:prSet presAssocID="{3A6AD2D8-E45D-4FBF-AD2A-BC8095C4CA9C}" presName="sibTrans" presStyleLbl="sibTrans2D1" presStyleIdx="0" presStyleCnt="4"/>
      <dgm:spPr/>
    </dgm:pt>
    <dgm:pt modelId="{3248D464-0402-4D82-9729-D493FA7D9350}" type="pres">
      <dgm:prSet presAssocID="{3F93A121-AD88-4F15-A6B9-6FBAAB28F323}" presName="node" presStyleLbl="node1" presStyleIdx="1" presStyleCnt="4" custScaleX="162451" custScaleY="139339">
        <dgm:presLayoutVars>
          <dgm:bulletEnabled val="1"/>
        </dgm:presLayoutVars>
      </dgm:prSet>
      <dgm:spPr/>
    </dgm:pt>
    <dgm:pt modelId="{9F9F2504-D70C-4AF1-915B-85A41DC8F21D}" type="pres">
      <dgm:prSet presAssocID="{3F93A121-AD88-4F15-A6B9-6FBAAB28F323}" presName="dummy" presStyleCnt="0"/>
      <dgm:spPr/>
    </dgm:pt>
    <dgm:pt modelId="{2E1D6E5C-2A36-4C21-AD4D-23D736543F20}" type="pres">
      <dgm:prSet presAssocID="{F9F586EF-5ACE-49FE-A9BD-4485A9ECC477}" presName="sibTrans" presStyleLbl="sibTrans2D1" presStyleIdx="1" presStyleCnt="4"/>
      <dgm:spPr/>
    </dgm:pt>
    <dgm:pt modelId="{A985C9EB-36B4-486E-8D4D-6D3425AE1A0F}" type="pres">
      <dgm:prSet presAssocID="{79CA4BF9-6EB0-4F79-8B58-427D75DBEAE3}" presName="node" presStyleLbl="node1" presStyleIdx="2" presStyleCnt="4" custScaleX="127014" custScaleY="109737">
        <dgm:presLayoutVars>
          <dgm:bulletEnabled val="1"/>
        </dgm:presLayoutVars>
      </dgm:prSet>
      <dgm:spPr/>
    </dgm:pt>
    <dgm:pt modelId="{197254F9-6670-4600-B434-0EC2A9731615}" type="pres">
      <dgm:prSet presAssocID="{79CA4BF9-6EB0-4F79-8B58-427D75DBEAE3}" presName="dummy" presStyleCnt="0"/>
      <dgm:spPr/>
    </dgm:pt>
    <dgm:pt modelId="{C6B3FB3F-8452-48B2-99C1-CB89DF24C37F}" type="pres">
      <dgm:prSet presAssocID="{C523E5FC-3904-4F10-B64E-C67506C17F2F}" presName="sibTrans" presStyleLbl="sibTrans2D1" presStyleIdx="2" presStyleCnt="4"/>
      <dgm:spPr/>
    </dgm:pt>
    <dgm:pt modelId="{CA16A356-B964-4E82-9231-32E9C3440C63}" type="pres">
      <dgm:prSet presAssocID="{AE7777EC-6A8A-4E1A-B9CA-2FD2F8817742}" presName="node" presStyleLbl="node1" presStyleIdx="3" presStyleCnt="4" custScaleX="156426" custScaleY="144229">
        <dgm:presLayoutVars>
          <dgm:bulletEnabled val="1"/>
        </dgm:presLayoutVars>
      </dgm:prSet>
      <dgm:spPr/>
    </dgm:pt>
    <dgm:pt modelId="{ACA94CBF-D40F-44CB-8CD1-0072B8DDB30C}" type="pres">
      <dgm:prSet presAssocID="{AE7777EC-6A8A-4E1A-B9CA-2FD2F8817742}" presName="dummy" presStyleCnt="0"/>
      <dgm:spPr/>
    </dgm:pt>
    <dgm:pt modelId="{408EE063-47CE-4F73-8D4D-AD88A93EB66E}" type="pres">
      <dgm:prSet presAssocID="{7D1FDF14-EC9E-405F-B7EA-49F0B55F7831}" presName="sibTrans" presStyleLbl="sibTrans2D1" presStyleIdx="3" presStyleCnt="4"/>
      <dgm:spPr/>
    </dgm:pt>
  </dgm:ptLst>
  <dgm:cxnLst>
    <dgm:cxn modelId="{C8CC1F12-CEF5-4425-B679-92441BF5520C}" type="presOf" srcId="{C523E5FC-3904-4F10-B64E-C67506C17F2F}" destId="{C6B3FB3F-8452-48B2-99C1-CB89DF24C37F}" srcOrd="0" destOrd="0" presId="urn:microsoft.com/office/officeart/2005/8/layout/radial6"/>
    <dgm:cxn modelId="{305B0824-E888-4763-82E0-36D7D3FBF592}" type="presOf" srcId="{AE7777EC-6A8A-4E1A-B9CA-2FD2F8817742}" destId="{CA16A356-B964-4E82-9231-32E9C3440C63}" srcOrd="0" destOrd="0" presId="urn:microsoft.com/office/officeart/2005/8/layout/radial6"/>
    <dgm:cxn modelId="{FC0BED32-8134-43EB-8DC8-869E2EE47DDD}" srcId="{F75536A5-AE97-46AA-A8D4-06AD66097070}" destId="{3F93A121-AD88-4F15-A6B9-6FBAAB28F323}" srcOrd="1" destOrd="0" parTransId="{28367FA3-E437-4F7E-8717-776483F95843}" sibTransId="{F9F586EF-5ACE-49FE-A9BD-4485A9ECC477}"/>
    <dgm:cxn modelId="{D1EAA644-84E0-42E2-BCC0-A3907DCC6D7E}" srcId="{F75536A5-AE97-46AA-A8D4-06AD66097070}" destId="{AE7777EC-6A8A-4E1A-B9CA-2FD2F8817742}" srcOrd="3" destOrd="0" parTransId="{311D1CAF-1D7C-4A11-AC69-A4BC22A69F15}" sibTransId="{7D1FDF14-EC9E-405F-B7EA-49F0B55F7831}"/>
    <dgm:cxn modelId="{EFD2B745-5DB5-4400-AFE0-A7F86CEAA6BC}" srcId="{F75536A5-AE97-46AA-A8D4-06AD66097070}" destId="{E8C32ABB-E448-469D-A838-09E94092029E}" srcOrd="0" destOrd="0" parTransId="{E4821DAE-619A-48C3-AEB2-42030252F1F0}" sibTransId="{3A6AD2D8-E45D-4FBF-AD2A-BC8095C4CA9C}"/>
    <dgm:cxn modelId="{DE52F445-1051-4C05-A1AE-AB42B0730521}" type="presOf" srcId="{D6D2B6BA-5974-4AF2-AD13-44086837BE12}" destId="{4B4572AB-D682-46B7-B02A-0748AD68EAE2}" srcOrd="0" destOrd="0" presId="urn:microsoft.com/office/officeart/2005/8/layout/radial6"/>
    <dgm:cxn modelId="{DF81B747-3AA9-4D07-940D-45A26AD415D7}" type="presOf" srcId="{F9F586EF-5ACE-49FE-A9BD-4485A9ECC477}" destId="{2E1D6E5C-2A36-4C21-AD4D-23D736543F20}" srcOrd="0" destOrd="0" presId="urn:microsoft.com/office/officeart/2005/8/layout/radial6"/>
    <dgm:cxn modelId="{520E5D68-EEA3-4815-B641-2CEC40CDD288}" type="presOf" srcId="{79CA4BF9-6EB0-4F79-8B58-427D75DBEAE3}" destId="{A985C9EB-36B4-486E-8D4D-6D3425AE1A0F}" srcOrd="0" destOrd="0" presId="urn:microsoft.com/office/officeart/2005/8/layout/radial6"/>
    <dgm:cxn modelId="{C0FCCF79-BCED-46A2-ADBC-A434988C6589}" type="presOf" srcId="{3F93A121-AD88-4F15-A6B9-6FBAAB28F323}" destId="{3248D464-0402-4D82-9729-D493FA7D9350}" srcOrd="0" destOrd="0" presId="urn:microsoft.com/office/officeart/2005/8/layout/radial6"/>
    <dgm:cxn modelId="{343F8C87-F7BF-4A59-988A-96F7B618949D}" type="presOf" srcId="{3A6AD2D8-E45D-4FBF-AD2A-BC8095C4CA9C}" destId="{A0C79345-F532-4324-A0B0-4963E07DA1DF}" srcOrd="0" destOrd="0" presId="urn:microsoft.com/office/officeart/2005/8/layout/radial6"/>
    <dgm:cxn modelId="{ED28729C-8CB9-4633-B4ED-4A600CAF6226}" type="presOf" srcId="{E8C32ABB-E448-469D-A838-09E94092029E}" destId="{12710E7D-E0EC-4E63-84CE-AD9022ADD32E}" srcOrd="0" destOrd="0" presId="urn:microsoft.com/office/officeart/2005/8/layout/radial6"/>
    <dgm:cxn modelId="{754FE0A2-2203-41F0-845D-0811B31CC724}" type="presOf" srcId="{7D1FDF14-EC9E-405F-B7EA-49F0B55F7831}" destId="{408EE063-47CE-4F73-8D4D-AD88A93EB66E}" srcOrd="0" destOrd="0" presId="urn:microsoft.com/office/officeart/2005/8/layout/radial6"/>
    <dgm:cxn modelId="{50676AAE-B83D-40DF-B057-1BD241581E2F}" srcId="{D6D2B6BA-5974-4AF2-AD13-44086837BE12}" destId="{F75536A5-AE97-46AA-A8D4-06AD66097070}" srcOrd="0" destOrd="0" parTransId="{3A61A7F3-31AD-4F89-AA0E-B73646F2E567}" sibTransId="{C57B1AB0-5571-40E4-8ADA-33BA1EF85199}"/>
    <dgm:cxn modelId="{88BDB7E6-5002-4C7E-9E4F-2EE98EA34391}" type="presOf" srcId="{F75536A5-AE97-46AA-A8D4-06AD66097070}" destId="{54D380F9-87BE-4AEF-82C2-30AF6EC74AEB}" srcOrd="0" destOrd="0" presId="urn:microsoft.com/office/officeart/2005/8/layout/radial6"/>
    <dgm:cxn modelId="{1F984EEC-6348-45F9-AA61-DCFCBB0F4D22}" srcId="{F75536A5-AE97-46AA-A8D4-06AD66097070}" destId="{79CA4BF9-6EB0-4F79-8B58-427D75DBEAE3}" srcOrd="2" destOrd="0" parTransId="{61B64B4D-A5DF-4EBC-A97C-7EAAE9B8E67C}" sibTransId="{C523E5FC-3904-4F10-B64E-C67506C17F2F}"/>
    <dgm:cxn modelId="{3131581D-6EFD-4AD2-8B92-E3950E172C6F}" type="presParOf" srcId="{4B4572AB-D682-46B7-B02A-0748AD68EAE2}" destId="{54D380F9-87BE-4AEF-82C2-30AF6EC74AEB}" srcOrd="0" destOrd="0" presId="urn:microsoft.com/office/officeart/2005/8/layout/radial6"/>
    <dgm:cxn modelId="{5043EC87-EC98-431E-9D20-639890EB4BCA}" type="presParOf" srcId="{4B4572AB-D682-46B7-B02A-0748AD68EAE2}" destId="{12710E7D-E0EC-4E63-84CE-AD9022ADD32E}" srcOrd="1" destOrd="0" presId="urn:microsoft.com/office/officeart/2005/8/layout/radial6"/>
    <dgm:cxn modelId="{50189C74-779E-4264-8ED5-53990ED36A12}" type="presParOf" srcId="{4B4572AB-D682-46B7-B02A-0748AD68EAE2}" destId="{74E01208-A990-4D3E-8909-3E9D7A20AA7C}" srcOrd="2" destOrd="0" presId="urn:microsoft.com/office/officeart/2005/8/layout/radial6"/>
    <dgm:cxn modelId="{AC72DF14-8E59-4876-8907-00E87F09F462}" type="presParOf" srcId="{4B4572AB-D682-46B7-B02A-0748AD68EAE2}" destId="{A0C79345-F532-4324-A0B0-4963E07DA1DF}" srcOrd="3" destOrd="0" presId="urn:microsoft.com/office/officeart/2005/8/layout/radial6"/>
    <dgm:cxn modelId="{9C19ED35-7873-47EE-AB00-D5DCC07681ED}" type="presParOf" srcId="{4B4572AB-D682-46B7-B02A-0748AD68EAE2}" destId="{3248D464-0402-4D82-9729-D493FA7D9350}" srcOrd="4" destOrd="0" presId="urn:microsoft.com/office/officeart/2005/8/layout/radial6"/>
    <dgm:cxn modelId="{270B37D2-F7C9-4E42-A1E0-C744B8583022}" type="presParOf" srcId="{4B4572AB-D682-46B7-B02A-0748AD68EAE2}" destId="{9F9F2504-D70C-4AF1-915B-85A41DC8F21D}" srcOrd="5" destOrd="0" presId="urn:microsoft.com/office/officeart/2005/8/layout/radial6"/>
    <dgm:cxn modelId="{181E9979-F37C-4AB5-B15A-8CD844E71573}" type="presParOf" srcId="{4B4572AB-D682-46B7-B02A-0748AD68EAE2}" destId="{2E1D6E5C-2A36-4C21-AD4D-23D736543F20}" srcOrd="6" destOrd="0" presId="urn:microsoft.com/office/officeart/2005/8/layout/radial6"/>
    <dgm:cxn modelId="{FBD19B0D-7A0F-411B-AD0F-ACC28217D6E2}" type="presParOf" srcId="{4B4572AB-D682-46B7-B02A-0748AD68EAE2}" destId="{A985C9EB-36B4-486E-8D4D-6D3425AE1A0F}" srcOrd="7" destOrd="0" presId="urn:microsoft.com/office/officeart/2005/8/layout/radial6"/>
    <dgm:cxn modelId="{ABB5FD19-89C8-440A-9390-FF760A700201}" type="presParOf" srcId="{4B4572AB-D682-46B7-B02A-0748AD68EAE2}" destId="{197254F9-6670-4600-B434-0EC2A9731615}" srcOrd="8" destOrd="0" presId="urn:microsoft.com/office/officeart/2005/8/layout/radial6"/>
    <dgm:cxn modelId="{EFF81EE8-D835-4B5C-8FE5-00F92F305568}" type="presParOf" srcId="{4B4572AB-D682-46B7-B02A-0748AD68EAE2}" destId="{C6B3FB3F-8452-48B2-99C1-CB89DF24C37F}" srcOrd="9" destOrd="0" presId="urn:microsoft.com/office/officeart/2005/8/layout/radial6"/>
    <dgm:cxn modelId="{5453AFE7-6153-4772-A060-864B410984E3}" type="presParOf" srcId="{4B4572AB-D682-46B7-B02A-0748AD68EAE2}" destId="{CA16A356-B964-4E82-9231-32E9C3440C63}" srcOrd="10" destOrd="0" presId="urn:microsoft.com/office/officeart/2005/8/layout/radial6"/>
    <dgm:cxn modelId="{8DE79905-35ED-4B65-B6F9-DA0D5F6C8C8A}" type="presParOf" srcId="{4B4572AB-D682-46B7-B02A-0748AD68EAE2}" destId="{ACA94CBF-D40F-44CB-8CD1-0072B8DDB30C}" srcOrd="11" destOrd="0" presId="urn:microsoft.com/office/officeart/2005/8/layout/radial6"/>
    <dgm:cxn modelId="{B45CBA46-6492-498F-A94E-04F44044E48F}" type="presParOf" srcId="{4B4572AB-D682-46B7-B02A-0748AD68EAE2}" destId="{408EE063-47CE-4F73-8D4D-AD88A93EB66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2B6BA-5974-4AF2-AD13-44086837BE12}" type="doc">
      <dgm:prSet loTypeId="urn:microsoft.com/office/officeart/2005/8/layout/radial6" loCatId="cycle" qsTypeId="urn:microsoft.com/office/officeart/2005/8/quickstyle/3d5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F75536A5-AE97-46AA-A8D4-06AD66097070}">
      <dgm:prSet phldrT="[Text]" custT="1"/>
      <dgm:spPr/>
      <dgm:t>
        <a:bodyPr/>
        <a:lstStyle/>
        <a:p>
          <a:r>
            <a:rPr lang="en-US" sz="1400" dirty="0"/>
            <a:t>Loss Ratio</a:t>
          </a:r>
          <a:br>
            <a:rPr lang="en-US" sz="1400" dirty="0"/>
          </a:br>
          <a:r>
            <a:rPr lang="en-US" sz="1400" dirty="0"/>
            <a:t>- </a:t>
          </a:r>
          <a:br>
            <a:rPr lang="en-US" sz="1400" dirty="0"/>
          </a:br>
          <a:r>
            <a:rPr lang="en-US" sz="1400" dirty="0"/>
            <a:t>59%</a:t>
          </a:r>
        </a:p>
      </dgm:t>
    </dgm:pt>
    <dgm:pt modelId="{3A61A7F3-31AD-4F89-AA0E-B73646F2E567}" type="parTrans" cxnId="{50676AAE-B83D-40DF-B057-1BD241581E2F}">
      <dgm:prSet/>
      <dgm:spPr/>
      <dgm:t>
        <a:bodyPr/>
        <a:lstStyle/>
        <a:p>
          <a:endParaRPr lang="en-US" sz="2000"/>
        </a:p>
      </dgm:t>
    </dgm:pt>
    <dgm:pt modelId="{C57B1AB0-5571-40E4-8ADA-33BA1EF85199}" type="sibTrans" cxnId="{50676AAE-B83D-40DF-B057-1BD241581E2F}">
      <dgm:prSet/>
      <dgm:spPr/>
      <dgm:t>
        <a:bodyPr/>
        <a:lstStyle/>
        <a:p>
          <a:endParaRPr lang="en-US" sz="2000"/>
        </a:p>
      </dgm:t>
    </dgm:pt>
    <dgm:pt modelId="{E8C32ABB-E448-469D-A838-09E94092029E}">
      <dgm:prSet phldrT="[Text]" custT="1"/>
      <dgm:spPr/>
      <dgm:t>
        <a:bodyPr/>
        <a:lstStyle/>
        <a:p>
          <a:r>
            <a:rPr lang="en-US" sz="1400" dirty="0"/>
            <a:t>No of Policies </a:t>
          </a:r>
          <a:br>
            <a:rPr lang="en-US" sz="1400" dirty="0"/>
          </a:br>
          <a:r>
            <a:rPr lang="en-US" sz="1400" dirty="0"/>
            <a:t>– </a:t>
          </a:r>
        </a:p>
        <a:p>
          <a:r>
            <a:rPr lang="en-US" sz="1400" dirty="0"/>
            <a:t>8,524</a:t>
          </a:r>
        </a:p>
      </dgm:t>
    </dgm:pt>
    <dgm:pt modelId="{E4821DAE-619A-48C3-AEB2-42030252F1F0}" type="parTrans" cxnId="{EFD2B745-5DB5-4400-AFE0-A7F86CEAA6BC}">
      <dgm:prSet/>
      <dgm:spPr/>
      <dgm:t>
        <a:bodyPr/>
        <a:lstStyle/>
        <a:p>
          <a:endParaRPr lang="en-US" sz="2000"/>
        </a:p>
      </dgm:t>
    </dgm:pt>
    <dgm:pt modelId="{3A6AD2D8-E45D-4FBF-AD2A-BC8095C4CA9C}" type="sibTrans" cxnId="{EFD2B745-5DB5-4400-AFE0-A7F86CEAA6BC}">
      <dgm:prSet/>
      <dgm:spPr/>
      <dgm:t>
        <a:bodyPr/>
        <a:lstStyle/>
        <a:p>
          <a:endParaRPr lang="en-US" sz="2000"/>
        </a:p>
      </dgm:t>
    </dgm:pt>
    <dgm:pt modelId="{3F93A121-AD88-4F15-A6B9-6FBAAB28F323}">
      <dgm:prSet phldrT="[Text]" custT="1"/>
      <dgm:spPr/>
      <dgm:t>
        <a:bodyPr/>
        <a:lstStyle/>
        <a:p>
          <a:r>
            <a:rPr lang="en-US" sz="1400" dirty="0"/>
            <a:t>Written Premium </a:t>
          </a:r>
        </a:p>
        <a:p>
          <a:r>
            <a:rPr lang="en-US" sz="1400" dirty="0"/>
            <a:t>– </a:t>
          </a:r>
          <a:br>
            <a:rPr lang="en-US" sz="1400" dirty="0"/>
          </a:br>
          <a:r>
            <a:rPr lang="en-US" sz="1400" dirty="0"/>
            <a:t>MMK 2,038 Million </a:t>
          </a:r>
        </a:p>
      </dgm:t>
    </dgm:pt>
    <dgm:pt modelId="{28367FA3-E437-4F7E-8717-776483F95843}" type="parTrans" cxnId="{FC0BED32-8134-43EB-8DC8-869E2EE47DDD}">
      <dgm:prSet/>
      <dgm:spPr/>
      <dgm:t>
        <a:bodyPr/>
        <a:lstStyle/>
        <a:p>
          <a:endParaRPr lang="en-US" sz="2000"/>
        </a:p>
      </dgm:t>
    </dgm:pt>
    <dgm:pt modelId="{F9F586EF-5ACE-49FE-A9BD-4485A9ECC477}" type="sibTrans" cxnId="{FC0BED32-8134-43EB-8DC8-869E2EE47DDD}">
      <dgm:prSet/>
      <dgm:spPr/>
      <dgm:t>
        <a:bodyPr/>
        <a:lstStyle/>
        <a:p>
          <a:endParaRPr lang="en-US" sz="2000"/>
        </a:p>
      </dgm:t>
    </dgm:pt>
    <dgm:pt modelId="{79CA4BF9-6EB0-4F79-8B58-427D75DBEAE3}">
      <dgm:prSet phldrT="[Text]" custT="1"/>
      <dgm:spPr/>
      <dgm:t>
        <a:bodyPr/>
        <a:lstStyle/>
        <a:p>
          <a:r>
            <a:rPr lang="en-US" sz="1400" dirty="0"/>
            <a:t>No of Claims</a:t>
          </a:r>
          <a:br>
            <a:rPr lang="en-US" sz="1400" dirty="0"/>
          </a:br>
          <a:r>
            <a:rPr lang="en-US" sz="1400" dirty="0"/>
            <a:t>– </a:t>
          </a:r>
        </a:p>
        <a:p>
          <a:r>
            <a:rPr lang="en-US" sz="1400" dirty="0"/>
            <a:t>2,212</a:t>
          </a:r>
        </a:p>
      </dgm:t>
    </dgm:pt>
    <dgm:pt modelId="{61B64B4D-A5DF-4EBC-A97C-7EAAE9B8E67C}" type="parTrans" cxnId="{1F984EEC-6348-45F9-AA61-DCFCBB0F4D22}">
      <dgm:prSet/>
      <dgm:spPr/>
      <dgm:t>
        <a:bodyPr/>
        <a:lstStyle/>
        <a:p>
          <a:endParaRPr lang="en-US" sz="2000"/>
        </a:p>
      </dgm:t>
    </dgm:pt>
    <dgm:pt modelId="{C523E5FC-3904-4F10-B64E-C67506C17F2F}" type="sibTrans" cxnId="{1F984EEC-6348-45F9-AA61-DCFCBB0F4D22}">
      <dgm:prSet/>
      <dgm:spPr/>
      <dgm:t>
        <a:bodyPr/>
        <a:lstStyle/>
        <a:p>
          <a:endParaRPr lang="en-US" sz="2000"/>
        </a:p>
      </dgm:t>
    </dgm:pt>
    <dgm:pt modelId="{AE7777EC-6A8A-4E1A-B9CA-2FD2F8817742}">
      <dgm:prSet phldrT="[Text]" custT="1"/>
      <dgm:spPr/>
      <dgm:t>
        <a:bodyPr/>
        <a:lstStyle/>
        <a:p>
          <a:r>
            <a:rPr lang="en-US" sz="1400" dirty="0"/>
            <a:t>Claim Paid Amount </a:t>
          </a:r>
          <a:br>
            <a:rPr lang="en-US" sz="1400" dirty="0"/>
          </a:br>
          <a:r>
            <a:rPr lang="en-US" sz="1400" dirty="0"/>
            <a:t>–  </a:t>
          </a:r>
          <a:br>
            <a:rPr lang="en-US" sz="1400" dirty="0"/>
          </a:br>
          <a:r>
            <a:rPr lang="en-US" sz="1400" dirty="0"/>
            <a:t>MMK 1,200 Million</a:t>
          </a:r>
        </a:p>
      </dgm:t>
    </dgm:pt>
    <dgm:pt modelId="{311D1CAF-1D7C-4A11-AC69-A4BC22A69F15}" type="parTrans" cxnId="{D1EAA644-84E0-42E2-BCC0-A3907DCC6D7E}">
      <dgm:prSet/>
      <dgm:spPr/>
      <dgm:t>
        <a:bodyPr/>
        <a:lstStyle/>
        <a:p>
          <a:endParaRPr lang="en-US" sz="2000"/>
        </a:p>
      </dgm:t>
    </dgm:pt>
    <dgm:pt modelId="{7D1FDF14-EC9E-405F-B7EA-49F0B55F7831}" type="sibTrans" cxnId="{D1EAA644-84E0-42E2-BCC0-A3907DCC6D7E}">
      <dgm:prSet/>
      <dgm:spPr/>
      <dgm:t>
        <a:bodyPr/>
        <a:lstStyle/>
        <a:p>
          <a:endParaRPr lang="en-US" sz="2000"/>
        </a:p>
      </dgm:t>
    </dgm:pt>
    <dgm:pt modelId="{4B4572AB-D682-46B7-B02A-0748AD68EAE2}" type="pres">
      <dgm:prSet presAssocID="{D6D2B6BA-5974-4AF2-AD13-44086837BE1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D380F9-87BE-4AEF-82C2-30AF6EC74AEB}" type="pres">
      <dgm:prSet presAssocID="{F75536A5-AE97-46AA-A8D4-06AD66097070}" presName="centerShape" presStyleLbl="node0" presStyleIdx="0" presStyleCnt="1" custScaleX="85398" custScaleY="83638"/>
      <dgm:spPr/>
    </dgm:pt>
    <dgm:pt modelId="{12710E7D-E0EC-4E63-84CE-AD9022ADD32E}" type="pres">
      <dgm:prSet presAssocID="{E8C32ABB-E448-469D-A838-09E94092029E}" presName="node" presStyleLbl="node1" presStyleIdx="0" presStyleCnt="4" custScaleX="122266" custScaleY="106912">
        <dgm:presLayoutVars>
          <dgm:bulletEnabled val="1"/>
        </dgm:presLayoutVars>
      </dgm:prSet>
      <dgm:spPr/>
    </dgm:pt>
    <dgm:pt modelId="{74E01208-A990-4D3E-8909-3E9D7A20AA7C}" type="pres">
      <dgm:prSet presAssocID="{E8C32ABB-E448-469D-A838-09E94092029E}" presName="dummy" presStyleCnt="0"/>
      <dgm:spPr/>
    </dgm:pt>
    <dgm:pt modelId="{A0C79345-F532-4324-A0B0-4963E07DA1DF}" type="pres">
      <dgm:prSet presAssocID="{3A6AD2D8-E45D-4FBF-AD2A-BC8095C4CA9C}" presName="sibTrans" presStyleLbl="sibTrans2D1" presStyleIdx="0" presStyleCnt="4"/>
      <dgm:spPr/>
    </dgm:pt>
    <dgm:pt modelId="{3248D464-0402-4D82-9729-D493FA7D9350}" type="pres">
      <dgm:prSet presAssocID="{3F93A121-AD88-4F15-A6B9-6FBAAB28F323}" presName="node" presStyleLbl="node1" presStyleIdx="1" presStyleCnt="4" custScaleX="162451" custScaleY="139339">
        <dgm:presLayoutVars>
          <dgm:bulletEnabled val="1"/>
        </dgm:presLayoutVars>
      </dgm:prSet>
      <dgm:spPr/>
    </dgm:pt>
    <dgm:pt modelId="{9F9F2504-D70C-4AF1-915B-85A41DC8F21D}" type="pres">
      <dgm:prSet presAssocID="{3F93A121-AD88-4F15-A6B9-6FBAAB28F323}" presName="dummy" presStyleCnt="0"/>
      <dgm:spPr/>
    </dgm:pt>
    <dgm:pt modelId="{2E1D6E5C-2A36-4C21-AD4D-23D736543F20}" type="pres">
      <dgm:prSet presAssocID="{F9F586EF-5ACE-49FE-A9BD-4485A9ECC477}" presName="sibTrans" presStyleLbl="sibTrans2D1" presStyleIdx="1" presStyleCnt="4"/>
      <dgm:spPr/>
    </dgm:pt>
    <dgm:pt modelId="{A985C9EB-36B4-486E-8D4D-6D3425AE1A0F}" type="pres">
      <dgm:prSet presAssocID="{79CA4BF9-6EB0-4F79-8B58-427D75DBEAE3}" presName="node" presStyleLbl="node1" presStyleIdx="2" presStyleCnt="4" custScaleX="127014" custScaleY="109737">
        <dgm:presLayoutVars>
          <dgm:bulletEnabled val="1"/>
        </dgm:presLayoutVars>
      </dgm:prSet>
      <dgm:spPr/>
    </dgm:pt>
    <dgm:pt modelId="{197254F9-6670-4600-B434-0EC2A9731615}" type="pres">
      <dgm:prSet presAssocID="{79CA4BF9-6EB0-4F79-8B58-427D75DBEAE3}" presName="dummy" presStyleCnt="0"/>
      <dgm:spPr/>
    </dgm:pt>
    <dgm:pt modelId="{C6B3FB3F-8452-48B2-99C1-CB89DF24C37F}" type="pres">
      <dgm:prSet presAssocID="{C523E5FC-3904-4F10-B64E-C67506C17F2F}" presName="sibTrans" presStyleLbl="sibTrans2D1" presStyleIdx="2" presStyleCnt="4"/>
      <dgm:spPr/>
    </dgm:pt>
    <dgm:pt modelId="{CA16A356-B964-4E82-9231-32E9C3440C63}" type="pres">
      <dgm:prSet presAssocID="{AE7777EC-6A8A-4E1A-B9CA-2FD2F8817742}" presName="node" presStyleLbl="node1" presStyleIdx="3" presStyleCnt="4" custScaleX="156426" custScaleY="144229">
        <dgm:presLayoutVars>
          <dgm:bulletEnabled val="1"/>
        </dgm:presLayoutVars>
      </dgm:prSet>
      <dgm:spPr/>
    </dgm:pt>
    <dgm:pt modelId="{ACA94CBF-D40F-44CB-8CD1-0072B8DDB30C}" type="pres">
      <dgm:prSet presAssocID="{AE7777EC-6A8A-4E1A-B9CA-2FD2F8817742}" presName="dummy" presStyleCnt="0"/>
      <dgm:spPr/>
    </dgm:pt>
    <dgm:pt modelId="{408EE063-47CE-4F73-8D4D-AD88A93EB66E}" type="pres">
      <dgm:prSet presAssocID="{7D1FDF14-EC9E-405F-B7EA-49F0B55F7831}" presName="sibTrans" presStyleLbl="sibTrans2D1" presStyleIdx="3" presStyleCnt="4"/>
      <dgm:spPr/>
    </dgm:pt>
  </dgm:ptLst>
  <dgm:cxnLst>
    <dgm:cxn modelId="{C8CC1F12-CEF5-4425-B679-92441BF5520C}" type="presOf" srcId="{C523E5FC-3904-4F10-B64E-C67506C17F2F}" destId="{C6B3FB3F-8452-48B2-99C1-CB89DF24C37F}" srcOrd="0" destOrd="0" presId="urn:microsoft.com/office/officeart/2005/8/layout/radial6"/>
    <dgm:cxn modelId="{305B0824-E888-4763-82E0-36D7D3FBF592}" type="presOf" srcId="{AE7777EC-6A8A-4E1A-B9CA-2FD2F8817742}" destId="{CA16A356-B964-4E82-9231-32E9C3440C63}" srcOrd="0" destOrd="0" presId="urn:microsoft.com/office/officeart/2005/8/layout/radial6"/>
    <dgm:cxn modelId="{FC0BED32-8134-43EB-8DC8-869E2EE47DDD}" srcId="{F75536A5-AE97-46AA-A8D4-06AD66097070}" destId="{3F93A121-AD88-4F15-A6B9-6FBAAB28F323}" srcOrd="1" destOrd="0" parTransId="{28367FA3-E437-4F7E-8717-776483F95843}" sibTransId="{F9F586EF-5ACE-49FE-A9BD-4485A9ECC477}"/>
    <dgm:cxn modelId="{D1EAA644-84E0-42E2-BCC0-A3907DCC6D7E}" srcId="{F75536A5-AE97-46AA-A8D4-06AD66097070}" destId="{AE7777EC-6A8A-4E1A-B9CA-2FD2F8817742}" srcOrd="3" destOrd="0" parTransId="{311D1CAF-1D7C-4A11-AC69-A4BC22A69F15}" sibTransId="{7D1FDF14-EC9E-405F-B7EA-49F0B55F7831}"/>
    <dgm:cxn modelId="{EFD2B745-5DB5-4400-AFE0-A7F86CEAA6BC}" srcId="{F75536A5-AE97-46AA-A8D4-06AD66097070}" destId="{E8C32ABB-E448-469D-A838-09E94092029E}" srcOrd="0" destOrd="0" parTransId="{E4821DAE-619A-48C3-AEB2-42030252F1F0}" sibTransId="{3A6AD2D8-E45D-4FBF-AD2A-BC8095C4CA9C}"/>
    <dgm:cxn modelId="{DE52F445-1051-4C05-A1AE-AB42B0730521}" type="presOf" srcId="{D6D2B6BA-5974-4AF2-AD13-44086837BE12}" destId="{4B4572AB-D682-46B7-B02A-0748AD68EAE2}" srcOrd="0" destOrd="0" presId="urn:microsoft.com/office/officeart/2005/8/layout/radial6"/>
    <dgm:cxn modelId="{DF81B747-3AA9-4D07-940D-45A26AD415D7}" type="presOf" srcId="{F9F586EF-5ACE-49FE-A9BD-4485A9ECC477}" destId="{2E1D6E5C-2A36-4C21-AD4D-23D736543F20}" srcOrd="0" destOrd="0" presId="urn:microsoft.com/office/officeart/2005/8/layout/radial6"/>
    <dgm:cxn modelId="{520E5D68-EEA3-4815-B641-2CEC40CDD288}" type="presOf" srcId="{79CA4BF9-6EB0-4F79-8B58-427D75DBEAE3}" destId="{A985C9EB-36B4-486E-8D4D-6D3425AE1A0F}" srcOrd="0" destOrd="0" presId="urn:microsoft.com/office/officeart/2005/8/layout/radial6"/>
    <dgm:cxn modelId="{C0FCCF79-BCED-46A2-ADBC-A434988C6589}" type="presOf" srcId="{3F93A121-AD88-4F15-A6B9-6FBAAB28F323}" destId="{3248D464-0402-4D82-9729-D493FA7D9350}" srcOrd="0" destOrd="0" presId="urn:microsoft.com/office/officeart/2005/8/layout/radial6"/>
    <dgm:cxn modelId="{343F8C87-F7BF-4A59-988A-96F7B618949D}" type="presOf" srcId="{3A6AD2D8-E45D-4FBF-AD2A-BC8095C4CA9C}" destId="{A0C79345-F532-4324-A0B0-4963E07DA1DF}" srcOrd="0" destOrd="0" presId="urn:microsoft.com/office/officeart/2005/8/layout/radial6"/>
    <dgm:cxn modelId="{ED28729C-8CB9-4633-B4ED-4A600CAF6226}" type="presOf" srcId="{E8C32ABB-E448-469D-A838-09E94092029E}" destId="{12710E7D-E0EC-4E63-84CE-AD9022ADD32E}" srcOrd="0" destOrd="0" presId="urn:microsoft.com/office/officeart/2005/8/layout/radial6"/>
    <dgm:cxn modelId="{754FE0A2-2203-41F0-845D-0811B31CC724}" type="presOf" srcId="{7D1FDF14-EC9E-405F-B7EA-49F0B55F7831}" destId="{408EE063-47CE-4F73-8D4D-AD88A93EB66E}" srcOrd="0" destOrd="0" presId="urn:microsoft.com/office/officeart/2005/8/layout/radial6"/>
    <dgm:cxn modelId="{50676AAE-B83D-40DF-B057-1BD241581E2F}" srcId="{D6D2B6BA-5974-4AF2-AD13-44086837BE12}" destId="{F75536A5-AE97-46AA-A8D4-06AD66097070}" srcOrd="0" destOrd="0" parTransId="{3A61A7F3-31AD-4F89-AA0E-B73646F2E567}" sibTransId="{C57B1AB0-5571-40E4-8ADA-33BA1EF85199}"/>
    <dgm:cxn modelId="{88BDB7E6-5002-4C7E-9E4F-2EE98EA34391}" type="presOf" srcId="{F75536A5-AE97-46AA-A8D4-06AD66097070}" destId="{54D380F9-87BE-4AEF-82C2-30AF6EC74AEB}" srcOrd="0" destOrd="0" presId="urn:microsoft.com/office/officeart/2005/8/layout/radial6"/>
    <dgm:cxn modelId="{1F984EEC-6348-45F9-AA61-DCFCBB0F4D22}" srcId="{F75536A5-AE97-46AA-A8D4-06AD66097070}" destId="{79CA4BF9-6EB0-4F79-8B58-427D75DBEAE3}" srcOrd="2" destOrd="0" parTransId="{61B64B4D-A5DF-4EBC-A97C-7EAAE9B8E67C}" sibTransId="{C523E5FC-3904-4F10-B64E-C67506C17F2F}"/>
    <dgm:cxn modelId="{3131581D-6EFD-4AD2-8B92-E3950E172C6F}" type="presParOf" srcId="{4B4572AB-D682-46B7-B02A-0748AD68EAE2}" destId="{54D380F9-87BE-4AEF-82C2-30AF6EC74AEB}" srcOrd="0" destOrd="0" presId="urn:microsoft.com/office/officeart/2005/8/layout/radial6"/>
    <dgm:cxn modelId="{5043EC87-EC98-431E-9D20-639890EB4BCA}" type="presParOf" srcId="{4B4572AB-D682-46B7-B02A-0748AD68EAE2}" destId="{12710E7D-E0EC-4E63-84CE-AD9022ADD32E}" srcOrd="1" destOrd="0" presId="urn:microsoft.com/office/officeart/2005/8/layout/radial6"/>
    <dgm:cxn modelId="{50189C74-779E-4264-8ED5-53990ED36A12}" type="presParOf" srcId="{4B4572AB-D682-46B7-B02A-0748AD68EAE2}" destId="{74E01208-A990-4D3E-8909-3E9D7A20AA7C}" srcOrd="2" destOrd="0" presId="urn:microsoft.com/office/officeart/2005/8/layout/radial6"/>
    <dgm:cxn modelId="{AC72DF14-8E59-4876-8907-00E87F09F462}" type="presParOf" srcId="{4B4572AB-D682-46B7-B02A-0748AD68EAE2}" destId="{A0C79345-F532-4324-A0B0-4963E07DA1DF}" srcOrd="3" destOrd="0" presId="urn:microsoft.com/office/officeart/2005/8/layout/radial6"/>
    <dgm:cxn modelId="{9C19ED35-7873-47EE-AB00-D5DCC07681ED}" type="presParOf" srcId="{4B4572AB-D682-46B7-B02A-0748AD68EAE2}" destId="{3248D464-0402-4D82-9729-D493FA7D9350}" srcOrd="4" destOrd="0" presId="urn:microsoft.com/office/officeart/2005/8/layout/radial6"/>
    <dgm:cxn modelId="{270B37D2-F7C9-4E42-A1E0-C744B8583022}" type="presParOf" srcId="{4B4572AB-D682-46B7-B02A-0748AD68EAE2}" destId="{9F9F2504-D70C-4AF1-915B-85A41DC8F21D}" srcOrd="5" destOrd="0" presId="urn:microsoft.com/office/officeart/2005/8/layout/radial6"/>
    <dgm:cxn modelId="{181E9979-F37C-4AB5-B15A-8CD844E71573}" type="presParOf" srcId="{4B4572AB-D682-46B7-B02A-0748AD68EAE2}" destId="{2E1D6E5C-2A36-4C21-AD4D-23D736543F20}" srcOrd="6" destOrd="0" presId="urn:microsoft.com/office/officeart/2005/8/layout/radial6"/>
    <dgm:cxn modelId="{FBD19B0D-7A0F-411B-AD0F-ACC28217D6E2}" type="presParOf" srcId="{4B4572AB-D682-46B7-B02A-0748AD68EAE2}" destId="{A985C9EB-36B4-486E-8D4D-6D3425AE1A0F}" srcOrd="7" destOrd="0" presId="urn:microsoft.com/office/officeart/2005/8/layout/radial6"/>
    <dgm:cxn modelId="{ABB5FD19-89C8-440A-9390-FF760A700201}" type="presParOf" srcId="{4B4572AB-D682-46B7-B02A-0748AD68EAE2}" destId="{197254F9-6670-4600-B434-0EC2A9731615}" srcOrd="8" destOrd="0" presId="urn:microsoft.com/office/officeart/2005/8/layout/radial6"/>
    <dgm:cxn modelId="{EFF81EE8-D835-4B5C-8FE5-00F92F305568}" type="presParOf" srcId="{4B4572AB-D682-46B7-B02A-0748AD68EAE2}" destId="{C6B3FB3F-8452-48B2-99C1-CB89DF24C37F}" srcOrd="9" destOrd="0" presId="urn:microsoft.com/office/officeart/2005/8/layout/radial6"/>
    <dgm:cxn modelId="{5453AFE7-6153-4772-A060-864B410984E3}" type="presParOf" srcId="{4B4572AB-D682-46B7-B02A-0748AD68EAE2}" destId="{CA16A356-B964-4E82-9231-32E9C3440C63}" srcOrd="10" destOrd="0" presId="urn:microsoft.com/office/officeart/2005/8/layout/radial6"/>
    <dgm:cxn modelId="{8DE79905-35ED-4B65-B6F9-DA0D5F6C8C8A}" type="presParOf" srcId="{4B4572AB-D682-46B7-B02A-0748AD68EAE2}" destId="{ACA94CBF-D40F-44CB-8CD1-0072B8DDB30C}" srcOrd="11" destOrd="0" presId="urn:microsoft.com/office/officeart/2005/8/layout/radial6"/>
    <dgm:cxn modelId="{B45CBA46-6492-498F-A94E-04F44044E48F}" type="presParOf" srcId="{4B4572AB-D682-46B7-B02A-0748AD68EAE2}" destId="{408EE063-47CE-4F73-8D4D-AD88A93EB66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87075" y="-764114"/>
          <a:ext cx="5939362" cy="5939362"/>
        </a:xfrm>
        <a:prstGeom prst="blockArc">
          <a:avLst>
            <a:gd name="adj1" fmla="val 18900000"/>
            <a:gd name="adj2" fmla="val 2700000"/>
            <a:gd name="adj3" fmla="val 364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86313" y="567959"/>
          <a:ext cx="6181109" cy="8822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026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Toyota is popular brand in KBZ MS.</a:t>
          </a:r>
        </a:p>
      </dsp:txBody>
      <dsp:txXfrm>
        <a:off x="486313" y="567959"/>
        <a:ext cx="6181109" cy="882226"/>
      </dsp:txXfrm>
    </dsp:sp>
    <dsp:sp modelId="{07CB3071-D555-47DA-A36A-69EB91531FD8}">
      <dsp:nvSpPr>
        <dsp:cNvPr id="0" name=""/>
        <dsp:cNvSpPr/>
      </dsp:nvSpPr>
      <dsp:spPr>
        <a:xfrm>
          <a:off x="61078" y="330834"/>
          <a:ext cx="1102783" cy="110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933159" y="1764453"/>
          <a:ext cx="5860419" cy="8822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026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Hypothesis: Loss reduction by putting priority on  what kind of brand/ models KBZ MS is accepting.</a:t>
          </a:r>
        </a:p>
      </dsp:txBody>
      <dsp:txXfrm>
        <a:off x="933159" y="1764453"/>
        <a:ext cx="5860419" cy="882226"/>
      </dsp:txXfrm>
    </dsp:sp>
    <dsp:sp modelId="{3F8116AC-FAC3-4E95-9865-93CCFEB191B9}">
      <dsp:nvSpPr>
        <dsp:cNvPr id="0" name=""/>
        <dsp:cNvSpPr/>
      </dsp:nvSpPr>
      <dsp:spPr>
        <a:xfrm>
          <a:off x="381767" y="1654174"/>
          <a:ext cx="1102783" cy="110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612469" y="3087793"/>
          <a:ext cx="6181109" cy="8822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026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Which brands/models should KBZ MS be careful when Accepting policy?</a:t>
          </a:r>
        </a:p>
      </dsp:txBody>
      <dsp:txXfrm>
        <a:off x="612469" y="3087793"/>
        <a:ext cx="6181109" cy="882226"/>
      </dsp:txXfrm>
    </dsp:sp>
    <dsp:sp modelId="{A965097E-32F1-4AB8-8C4E-2814A7596B2F}">
      <dsp:nvSpPr>
        <dsp:cNvPr id="0" name=""/>
        <dsp:cNvSpPr/>
      </dsp:nvSpPr>
      <dsp:spPr>
        <a:xfrm>
          <a:off x="61078" y="2977514"/>
          <a:ext cx="1102783" cy="11027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EE063-47CE-4F73-8D4D-AD88A93EB66E}">
      <dsp:nvSpPr>
        <dsp:cNvPr id="0" name=""/>
        <dsp:cNvSpPr/>
      </dsp:nvSpPr>
      <dsp:spPr>
        <a:xfrm>
          <a:off x="1311603" y="516491"/>
          <a:ext cx="3499991" cy="3499991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2">
            <a:shade val="90000"/>
            <a:hueOff val="189830"/>
            <a:satOff val="-6514"/>
            <a:lumOff val="17131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B3FB3F-8452-48B2-99C1-CB89DF24C37F}">
      <dsp:nvSpPr>
        <dsp:cNvPr id="0" name=""/>
        <dsp:cNvSpPr/>
      </dsp:nvSpPr>
      <dsp:spPr>
        <a:xfrm>
          <a:off x="1311603" y="516491"/>
          <a:ext cx="3499991" cy="3499991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2">
            <a:shade val="90000"/>
            <a:hueOff val="379661"/>
            <a:satOff val="-13027"/>
            <a:lumOff val="34261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1D6E5C-2A36-4C21-AD4D-23D736543F20}">
      <dsp:nvSpPr>
        <dsp:cNvPr id="0" name=""/>
        <dsp:cNvSpPr/>
      </dsp:nvSpPr>
      <dsp:spPr>
        <a:xfrm>
          <a:off x="1311603" y="516491"/>
          <a:ext cx="3499991" cy="3499991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2">
            <a:shade val="90000"/>
            <a:hueOff val="189830"/>
            <a:satOff val="-6514"/>
            <a:lumOff val="17131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C79345-F532-4324-A0B0-4963E07DA1DF}">
      <dsp:nvSpPr>
        <dsp:cNvPr id="0" name=""/>
        <dsp:cNvSpPr/>
      </dsp:nvSpPr>
      <dsp:spPr>
        <a:xfrm>
          <a:off x="1311603" y="516491"/>
          <a:ext cx="3499991" cy="3499991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D380F9-87BE-4AEF-82C2-30AF6EC74AEB}">
      <dsp:nvSpPr>
        <dsp:cNvPr id="0" name=""/>
        <dsp:cNvSpPr/>
      </dsp:nvSpPr>
      <dsp:spPr>
        <a:xfrm>
          <a:off x="2373526" y="1592595"/>
          <a:ext cx="1376145" cy="1347784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Loss Ratio</a:t>
          </a:r>
          <a:br>
            <a:rPr lang="en-US" sz="1400" kern="1200" dirty="0"/>
          </a:br>
          <a:r>
            <a:rPr lang="en-US" sz="1400" kern="1200" dirty="0"/>
            <a:t>- </a:t>
          </a:r>
          <a:br>
            <a:rPr lang="en-US" sz="1400" kern="1200" dirty="0"/>
          </a:br>
          <a:r>
            <a:rPr lang="en-US" sz="1400" kern="1200" dirty="0"/>
            <a:t>81%</a:t>
          </a:r>
        </a:p>
      </dsp:txBody>
      <dsp:txXfrm>
        <a:off x="2575058" y="1789973"/>
        <a:ext cx="973081" cy="953028"/>
      </dsp:txXfrm>
    </dsp:sp>
    <dsp:sp modelId="{12710E7D-E0EC-4E63-84CE-AD9022ADD32E}">
      <dsp:nvSpPr>
        <dsp:cNvPr id="0" name=""/>
        <dsp:cNvSpPr/>
      </dsp:nvSpPr>
      <dsp:spPr>
        <a:xfrm>
          <a:off x="2372010" y="-45891"/>
          <a:ext cx="1379178" cy="1205983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of Policies </a:t>
          </a:r>
          <a:br>
            <a:rPr lang="en-US" sz="1400" kern="1200" dirty="0"/>
          </a:br>
          <a:r>
            <a:rPr lang="en-US" sz="1400" kern="1200" dirty="0"/>
            <a:t>–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21,337</a:t>
          </a:r>
        </a:p>
      </dsp:txBody>
      <dsp:txXfrm>
        <a:off x="2573986" y="130721"/>
        <a:ext cx="975226" cy="852759"/>
      </dsp:txXfrm>
    </dsp:sp>
    <dsp:sp modelId="{3248D464-0402-4D82-9729-D493FA7D9350}">
      <dsp:nvSpPr>
        <dsp:cNvPr id="0" name=""/>
        <dsp:cNvSpPr/>
      </dsp:nvSpPr>
      <dsp:spPr>
        <a:xfrm>
          <a:off x="3854751" y="1480605"/>
          <a:ext cx="1832471" cy="1571764"/>
        </a:xfrm>
        <a:prstGeom prst="ellipse">
          <a:avLst/>
        </a:prstGeom>
        <a:solidFill>
          <a:schemeClr val="accent2">
            <a:shade val="50000"/>
            <a:hueOff val="196391"/>
            <a:satOff val="-7542"/>
            <a:lumOff val="2392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Written Premium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– </a:t>
          </a:r>
          <a:br>
            <a:rPr lang="en-US" sz="1400" kern="1200" dirty="0"/>
          </a:br>
          <a:r>
            <a:rPr lang="en-US" sz="1400" kern="1200" dirty="0"/>
            <a:t>MMK 6,841 Million</a:t>
          </a:r>
        </a:p>
      </dsp:txBody>
      <dsp:txXfrm>
        <a:off x="4123110" y="1710785"/>
        <a:ext cx="1295753" cy="1111404"/>
      </dsp:txXfrm>
    </dsp:sp>
    <dsp:sp modelId="{A985C9EB-36B4-486E-8D4D-6D3425AE1A0F}">
      <dsp:nvSpPr>
        <dsp:cNvPr id="0" name=""/>
        <dsp:cNvSpPr/>
      </dsp:nvSpPr>
      <dsp:spPr>
        <a:xfrm>
          <a:off x="2345231" y="3356949"/>
          <a:ext cx="1432736" cy="1237849"/>
        </a:xfrm>
        <a:prstGeom prst="ellipse">
          <a:avLst/>
        </a:prstGeom>
        <a:solidFill>
          <a:schemeClr val="accent2">
            <a:shade val="50000"/>
            <a:hueOff val="392782"/>
            <a:satOff val="-15085"/>
            <a:lumOff val="4785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of Claims</a:t>
          </a:r>
          <a:br>
            <a:rPr lang="en-US" sz="1400" kern="1200" dirty="0"/>
          </a:br>
          <a:r>
            <a:rPr lang="en-US" sz="1400" kern="1200" dirty="0"/>
            <a:t>–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5,592</a:t>
          </a:r>
        </a:p>
      </dsp:txBody>
      <dsp:txXfrm>
        <a:off x="2555050" y="3538228"/>
        <a:ext cx="1013098" cy="875291"/>
      </dsp:txXfrm>
    </dsp:sp>
    <dsp:sp modelId="{CA16A356-B964-4E82-9231-32E9C3440C63}">
      <dsp:nvSpPr>
        <dsp:cNvPr id="0" name=""/>
        <dsp:cNvSpPr/>
      </dsp:nvSpPr>
      <dsp:spPr>
        <a:xfrm>
          <a:off x="469958" y="1453025"/>
          <a:ext cx="1764508" cy="1626924"/>
        </a:xfrm>
        <a:prstGeom prst="ellipse">
          <a:avLst/>
        </a:prstGeom>
        <a:solidFill>
          <a:schemeClr val="accent2">
            <a:shade val="50000"/>
            <a:hueOff val="196391"/>
            <a:satOff val="-7542"/>
            <a:lumOff val="2392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Claim Paid Amount </a:t>
          </a:r>
          <a:br>
            <a:rPr lang="en-US" sz="1400" kern="1200" dirty="0"/>
          </a:br>
          <a:r>
            <a:rPr lang="en-US" sz="1400" kern="1200" dirty="0"/>
            <a:t>– </a:t>
          </a:r>
          <a:br>
            <a:rPr lang="en-US" sz="1400" kern="1200" dirty="0"/>
          </a:br>
          <a:r>
            <a:rPr lang="en-US" sz="1400" kern="1200" dirty="0"/>
            <a:t>MMK 5,559 Million</a:t>
          </a:r>
        </a:p>
      </dsp:txBody>
      <dsp:txXfrm>
        <a:off x="728364" y="1691283"/>
        <a:ext cx="1247696" cy="1150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EE063-47CE-4F73-8D4D-AD88A93EB66E}">
      <dsp:nvSpPr>
        <dsp:cNvPr id="0" name=""/>
        <dsp:cNvSpPr/>
      </dsp:nvSpPr>
      <dsp:spPr>
        <a:xfrm>
          <a:off x="1437508" y="463075"/>
          <a:ext cx="3135845" cy="3135845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chemeClr val="accent2">
            <a:shade val="90000"/>
            <a:hueOff val="189830"/>
            <a:satOff val="-6514"/>
            <a:lumOff val="17131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3FB3F-8452-48B2-99C1-CB89DF24C37F}">
      <dsp:nvSpPr>
        <dsp:cNvPr id="0" name=""/>
        <dsp:cNvSpPr/>
      </dsp:nvSpPr>
      <dsp:spPr>
        <a:xfrm>
          <a:off x="1437508" y="463075"/>
          <a:ext cx="3135845" cy="3135845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chemeClr val="accent2">
            <a:shade val="90000"/>
            <a:hueOff val="379661"/>
            <a:satOff val="-13027"/>
            <a:lumOff val="34261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D6E5C-2A36-4C21-AD4D-23D736543F20}">
      <dsp:nvSpPr>
        <dsp:cNvPr id="0" name=""/>
        <dsp:cNvSpPr/>
      </dsp:nvSpPr>
      <dsp:spPr>
        <a:xfrm>
          <a:off x="1437508" y="463075"/>
          <a:ext cx="3135845" cy="3135845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chemeClr val="accent2">
            <a:shade val="90000"/>
            <a:hueOff val="189830"/>
            <a:satOff val="-6514"/>
            <a:lumOff val="17131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79345-F532-4324-A0B0-4963E07DA1DF}">
      <dsp:nvSpPr>
        <dsp:cNvPr id="0" name=""/>
        <dsp:cNvSpPr/>
      </dsp:nvSpPr>
      <dsp:spPr>
        <a:xfrm>
          <a:off x="1437508" y="463075"/>
          <a:ext cx="3135845" cy="3135845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380F9-87BE-4AEF-82C2-30AF6EC74AEB}">
      <dsp:nvSpPr>
        <dsp:cNvPr id="0" name=""/>
        <dsp:cNvSpPr/>
      </dsp:nvSpPr>
      <dsp:spPr>
        <a:xfrm>
          <a:off x="2389509" y="1427769"/>
          <a:ext cx="1231843" cy="1206456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Loss Ratio</a:t>
          </a:r>
          <a:br>
            <a:rPr lang="en-US" sz="1400" kern="1200" dirty="0"/>
          </a:br>
          <a:r>
            <a:rPr lang="en-US" sz="1400" kern="1200" dirty="0"/>
            <a:t>- </a:t>
          </a:r>
          <a:br>
            <a:rPr lang="en-US" sz="1400" kern="1200" dirty="0"/>
          </a:br>
          <a:r>
            <a:rPr lang="en-US" sz="1400" kern="1200" dirty="0"/>
            <a:t>59%</a:t>
          </a:r>
        </a:p>
      </dsp:txBody>
      <dsp:txXfrm>
        <a:off x="2569908" y="1604450"/>
        <a:ext cx="871045" cy="853094"/>
      </dsp:txXfrm>
    </dsp:sp>
    <dsp:sp modelId="{12710E7D-E0EC-4E63-84CE-AD9022ADD32E}">
      <dsp:nvSpPr>
        <dsp:cNvPr id="0" name=""/>
        <dsp:cNvSpPr/>
      </dsp:nvSpPr>
      <dsp:spPr>
        <a:xfrm>
          <a:off x="2388151" y="-40336"/>
          <a:ext cx="1234558" cy="107952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of Policies </a:t>
          </a:r>
          <a:br>
            <a:rPr lang="en-US" sz="1400" kern="1200" dirty="0"/>
          </a:br>
          <a:r>
            <a:rPr lang="en-US" sz="1400" kern="1200" dirty="0"/>
            <a:t>–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8,524</a:t>
          </a:r>
        </a:p>
      </dsp:txBody>
      <dsp:txXfrm>
        <a:off x="2568948" y="117757"/>
        <a:ext cx="872964" cy="763338"/>
      </dsp:txXfrm>
    </dsp:sp>
    <dsp:sp modelId="{3248D464-0402-4D82-9729-D493FA7D9350}">
      <dsp:nvSpPr>
        <dsp:cNvPr id="0" name=""/>
        <dsp:cNvSpPr/>
      </dsp:nvSpPr>
      <dsp:spPr>
        <a:xfrm>
          <a:off x="3716843" y="1327522"/>
          <a:ext cx="1640318" cy="1406949"/>
        </a:xfrm>
        <a:prstGeom prst="ellipse">
          <a:avLst/>
        </a:prstGeom>
        <a:solidFill>
          <a:schemeClr val="accent2">
            <a:shade val="50000"/>
            <a:hueOff val="196391"/>
            <a:satOff val="-7542"/>
            <a:lumOff val="2392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Written Premium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– </a:t>
          </a:r>
          <a:br>
            <a:rPr lang="en-US" sz="1400" kern="1200" dirty="0"/>
          </a:br>
          <a:r>
            <a:rPr lang="en-US" sz="1400" kern="1200" dirty="0"/>
            <a:t>MMK 2,038 Million </a:t>
          </a:r>
        </a:p>
      </dsp:txBody>
      <dsp:txXfrm>
        <a:off x="3957062" y="1533565"/>
        <a:ext cx="1159880" cy="994863"/>
      </dsp:txXfrm>
    </dsp:sp>
    <dsp:sp modelId="{A985C9EB-36B4-486E-8D4D-6D3425AE1A0F}">
      <dsp:nvSpPr>
        <dsp:cNvPr id="0" name=""/>
        <dsp:cNvSpPr/>
      </dsp:nvSpPr>
      <dsp:spPr>
        <a:xfrm>
          <a:off x="2364180" y="3008545"/>
          <a:ext cx="1282500" cy="1108049"/>
        </a:xfrm>
        <a:prstGeom prst="ellipse">
          <a:avLst/>
        </a:prstGeom>
        <a:solidFill>
          <a:schemeClr val="accent2">
            <a:shade val="50000"/>
            <a:hueOff val="392782"/>
            <a:satOff val="-15085"/>
            <a:lumOff val="478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of Claims</a:t>
          </a:r>
          <a:br>
            <a:rPr lang="en-US" sz="1400" kern="1200" dirty="0"/>
          </a:br>
          <a:r>
            <a:rPr lang="en-US" sz="1400" kern="1200" dirty="0"/>
            <a:t>–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2,212</a:t>
          </a:r>
        </a:p>
      </dsp:txBody>
      <dsp:txXfrm>
        <a:off x="2551998" y="3170815"/>
        <a:ext cx="906864" cy="783509"/>
      </dsp:txXfrm>
    </dsp:sp>
    <dsp:sp modelId="{CA16A356-B964-4E82-9231-32E9C3440C63}">
      <dsp:nvSpPr>
        <dsp:cNvPr id="0" name=""/>
        <dsp:cNvSpPr/>
      </dsp:nvSpPr>
      <dsp:spPr>
        <a:xfrm>
          <a:off x="684117" y="1302834"/>
          <a:ext cx="1579482" cy="1456325"/>
        </a:xfrm>
        <a:prstGeom prst="ellipse">
          <a:avLst/>
        </a:prstGeom>
        <a:solidFill>
          <a:schemeClr val="accent2">
            <a:shade val="50000"/>
            <a:hueOff val="196391"/>
            <a:satOff val="-7542"/>
            <a:lumOff val="2392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Claim Paid Amount </a:t>
          </a:r>
          <a:br>
            <a:rPr lang="en-US" sz="1400" kern="1200" dirty="0"/>
          </a:br>
          <a:r>
            <a:rPr lang="en-US" sz="1400" kern="1200" dirty="0"/>
            <a:t>–  </a:t>
          </a:r>
          <a:br>
            <a:rPr lang="en-US" sz="1400" kern="1200" dirty="0"/>
          </a:br>
          <a:r>
            <a:rPr lang="en-US" sz="1400" kern="1200" dirty="0"/>
            <a:t>MMK 1,200 Million</a:t>
          </a:r>
        </a:p>
      </dsp:txBody>
      <dsp:txXfrm>
        <a:off x="915427" y="1516108"/>
        <a:ext cx="1116862" cy="1029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6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7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hannicho\Desktop\PPT Sample\Template 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3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hannicho\Desktop\KBZ MS General Insuran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357" y="1564640"/>
            <a:ext cx="323724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0D2F-95D7-425B-9650-88C5CB2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ea typeface="+mj-lt"/>
                <a:cs typeface="+mj-lt"/>
              </a:rPr>
              <a:t>Frequency of Claim (Toyota model)</a:t>
            </a:r>
            <a:endParaRPr lang="en-US" cap="none" dirty="0"/>
          </a:p>
        </p:txBody>
      </p:sp>
      <p:pic>
        <p:nvPicPr>
          <p:cNvPr id="8" name="Picture 3" descr="C:\Users\hannicho\Desktop\KBZ MS General Insurance.png">
            <a:extLst>
              <a:ext uri="{FF2B5EF4-FFF2-40B4-BE49-F238E27FC236}">
                <a16:creationId xmlns:a16="http://schemas.microsoft.com/office/drawing/2014/main" id="{EBCECE25-1724-4CCC-97E9-CC04D42B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469" y="13600"/>
            <a:ext cx="666866" cy="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2A9FB02-EBC8-4974-84B0-465F39BA6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823306"/>
              </p:ext>
            </p:extLst>
          </p:nvPr>
        </p:nvGraphicFramePr>
        <p:xfrm>
          <a:off x="2421958" y="2735615"/>
          <a:ext cx="6731874" cy="395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7BD117-915A-4C43-B03B-64ABBD2C1396}"/>
              </a:ext>
            </a:extLst>
          </p:cNvPr>
          <p:cNvSpPr txBox="1"/>
          <p:nvPr/>
        </p:nvSpPr>
        <p:spPr>
          <a:xfrm>
            <a:off x="581191" y="1717990"/>
            <a:ext cx="810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Loss ratios for each Toyota model are under 40% which means getting a lot of profits.</a:t>
            </a:r>
          </a:p>
        </p:txBody>
      </p:sp>
    </p:spTree>
    <p:extLst>
      <p:ext uri="{BB962C8B-B14F-4D97-AF65-F5344CB8AC3E}">
        <p14:creationId xmlns:p14="http://schemas.microsoft.com/office/powerpoint/2010/main" val="51029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0D2F-95D7-425B-9650-88C5CB2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>
                <a:ea typeface="+mj-lt"/>
                <a:cs typeface="+mj-lt"/>
              </a:rPr>
              <a:t>Severity of Claim (Motor Brand)</a:t>
            </a:r>
            <a:endParaRPr lang="en-US" cap="none" dirty="0"/>
          </a:p>
        </p:txBody>
      </p:sp>
      <p:pic>
        <p:nvPicPr>
          <p:cNvPr id="9" name="Picture 3" descr="C:\Users\hannicho\Desktop\KBZ MS General Insurance.png">
            <a:extLst>
              <a:ext uri="{FF2B5EF4-FFF2-40B4-BE49-F238E27FC236}">
                <a16:creationId xmlns:a16="http://schemas.microsoft.com/office/drawing/2014/main" id="{0242BC4E-0BFE-43EF-8421-D31B20F94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469" y="13600"/>
            <a:ext cx="666866" cy="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0171E5A-C297-41C9-81BA-79D67C3B4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4126"/>
              </p:ext>
            </p:extLst>
          </p:nvPr>
        </p:nvGraphicFramePr>
        <p:xfrm>
          <a:off x="2024743" y="2455817"/>
          <a:ext cx="6627643" cy="41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2139D6-674A-456E-BFAD-FEDEDD0C048A}"/>
              </a:ext>
            </a:extLst>
          </p:cNvPr>
          <p:cNvSpPr txBox="1"/>
          <p:nvPr/>
        </p:nvSpPr>
        <p:spPr>
          <a:xfrm>
            <a:off x="719898" y="1902237"/>
            <a:ext cx="1082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Severity of claim, Buses are also the one who has the highest severity of claim among motor brands.  </a:t>
            </a:r>
          </a:p>
        </p:txBody>
      </p:sp>
    </p:spTree>
    <p:extLst>
      <p:ext uri="{BB962C8B-B14F-4D97-AF65-F5344CB8AC3E}">
        <p14:creationId xmlns:p14="http://schemas.microsoft.com/office/powerpoint/2010/main" val="268920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0D2F-95D7-425B-9650-88C5CB2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ea typeface="+mj-lt"/>
                <a:cs typeface="+mj-lt"/>
              </a:rPr>
              <a:t>Severity of Claim (Toyota Models)</a:t>
            </a:r>
            <a:endParaRPr lang="en-US" cap="none" dirty="0"/>
          </a:p>
        </p:txBody>
      </p:sp>
      <p:pic>
        <p:nvPicPr>
          <p:cNvPr id="9" name="Picture 3" descr="C:\Users\hannicho\Desktop\KBZ MS General Insurance.png">
            <a:extLst>
              <a:ext uri="{FF2B5EF4-FFF2-40B4-BE49-F238E27FC236}">
                <a16:creationId xmlns:a16="http://schemas.microsoft.com/office/drawing/2014/main" id="{FB219D80-DC87-4AD2-B5DE-63DDCD17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469" y="13600"/>
            <a:ext cx="666866" cy="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2C0391-7644-4D2D-9E42-1494DECB4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154740"/>
              </p:ext>
            </p:extLst>
          </p:nvPr>
        </p:nvGraphicFramePr>
        <p:xfrm>
          <a:off x="2767779" y="3067665"/>
          <a:ext cx="6041923" cy="3677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A1341E-D42E-4AF2-83CE-0A24B13B6F38}"/>
              </a:ext>
            </a:extLst>
          </p:cNvPr>
          <p:cNvSpPr txBox="1"/>
          <p:nvPr/>
        </p:nvSpPr>
        <p:spPr>
          <a:xfrm>
            <a:off x="405266" y="2023495"/>
            <a:ext cx="11205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Landcruiser and Hilux have the highest severity of claim among Toyota models. </a:t>
            </a:r>
          </a:p>
          <a:p>
            <a:endParaRPr lang="en-US" dirty="0"/>
          </a:p>
          <a:p>
            <a:r>
              <a:rPr lang="en-US" dirty="0"/>
              <a:t>The severity of other Toyota models are almost the same level while wish has the lowest severity of claim. </a:t>
            </a:r>
          </a:p>
        </p:txBody>
      </p:sp>
    </p:spTree>
    <p:extLst>
      <p:ext uri="{BB962C8B-B14F-4D97-AF65-F5344CB8AC3E}">
        <p14:creationId xmlns:p14="http://schemas.microsoft.com/office/powerpoint/2010/main" val="112323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FC6B-0A6A-488B-B336-3116BD45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Underwriter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CA251-6C96-4DED-88E3-355A2A8BE372}"/>
              </a:ext>
            </a:extLst>
          </p:cNvPr>
          <p:cNvSpPr txBox="1"/>
          <p:nvPr/>
        </p:nvSpPr>
        <p:spPr>
          <a:xfrm>
            <a:off x="428456" y="1870257"/>
            <a:ext cx="11324492" cy="502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While Toyota brand is the one which make the most written premium in last one year (Apr 2019 – Mar 2020), Nissan and Suzuki has more claim paid amount than written premium although we are selling more policies comparing to claim cases.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Sunlong</a:t>
            </a:r>
            <a:r>
              <a:rPr lang="en-US" dirty="0"/>
              <a:t> is the one who has the highest loss ratio followed by Suzuki, Nissan and Scania. Hyundai, Toyota, and Hino has the lowest loss ratio compared to other motor brands.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On the other hand, Loss ratio of Toyota model are under 100%. Loss ratio of </a:t>
            </a:r>
            <a:r>
              <a:rPr lang="en-US" dirty="0" err="1"/>
              <a:t>Belta</a:t>
            </a:r>
            <a:r>
              <a:rPr lang="en-US" dirty="0"/>
              <a:t>, </a:t>
            </a:r>
            <a:r>
              <a:rPr lang="en-US" dirty="0" err="1"/>
              <a:t>probox</a:t>
            </a:r>
            <a:r>
              <a:rPr lang="en-US" dirty="0"/>
              <a:t> and Mark II are above 80%.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Frequency of claim cases from Scania and </a:t>
            </a:r>
            <a:r>
              <a:rPr lang="en-US" dirty="0" err="1"/>
              <a:t>Sunlong</a:t>
            </a:r>
            <a:r>
              <a:rPr lang="en-US" dirty="0"/>
              <a:t> are highest while the severity of those bus brands are also highest. Need to be careful while accepting policies for those brands. </a:t>
            </a:r>
          </a:p>
        </p:txBody>
      </p:sp>
      <p:pic>
        <p:nvPicPr>
          <p:cNvPr id="4" name="Picture 3" descr="C:\Users\hannicho\Desktop\KBZ MS General Insurance.png">
            <a:extLst>
              <a:ext uri="{FF2B5EF4-FFF2-40B4-BE49-F238E27FC236}">
                <a16:creationId xmlns:a16="http://schemas.microsoft.com/office/drawing/2014/main" id="{7B286AF7-6DEB-4AB4-9679-9CA6D6B0F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469" y="13600"/>
            <a:ext cx="666866" cy="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1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is oil of 21</a:t>
            </a:r>
            <a:r>
              <a:rPr lang="en-US" baseline="30000" dirty="0">
                <a:solidFill>
                  <a:schemeClr val="bg2"/>
                </a:solidFill>
              </a:rPr>
              <a:t>st</a:t>
            </a:r>
            <a:r>
              <a:rPr lang="en-US" dirty="0">
                <a:solidFill>
                  <a:schemeClr val="bg2"/>
                </a:solidFill>
              </a:rPr>
              <a:t> Century.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1" name="Picture 3" descr="C:\Users\hannicho\Desktop\KBZ MS General Insurance.png">
            <a:extLst>
              <a:ext uri="{FF2B5EF4-FFF2-40B4-BE49-F238E27FC236}">
                <a16:creationId xmlns:a16="http://schemas.microsoft.com/office/drawing/2014/main" id="{B56915EA-EFED-4A6B-BA0C-C8F0B307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469" y="13600"/>
            <a:ext cx="666866" cy="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27718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00" y="4771435"/>
            <a:ext cx="11365970" cy="8952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Motor Portfolio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686492"/>
            <a:ext cx="10993546" cy="7133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Data range (</a:t>
            </a:r>
            <a:r>
              <a:rPr lang="en-US" dirty="0" err="1">
                <a:solidFill>
                  <a:srgbClr val="7CEBFF"/>
                </a:solidFill>
              </a:rPr>
              <a:t>aPR</a:t>
            </a:r>
            <a:r>
              <a:rPr lang="en-US" dirty="0">
                <a:solidFill>
                  <a:srgbClr val="7CEBFF"/>
                </a:solidFill>
              </a:rPr>
              <a:t> 2019 – Mar 2020) </a:t>
            </a:r>
          </a:p>
          <a:p>
            <a:r>
              <a:rPr lang="en-US" sz="1200" dirty="0">
                <a:solidFill>
                  <a:srgbClr val="7CEBFF"/>
                </a:solidFill>
              </a:rPr>
              <a:t>Prepared by Operational Efficiency Department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804052"/>
              </p:ext>
            </p:extLst>
          </p:nvPr>
        </p:nvGraphicFramePr>
        <p:xfrm>
          <a:off x="762775" y="2005851"/>
          <a:ext cx="6854248" cy="441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EE7C-8866-42D5-B3DE-277B300A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Data and LOSS RATIO (Apr 2019 – Mar 2020)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0A374-80D7-4526-BCC6-1AF39B5FB0FA}"/>
              </a:ext>
            </a:extLst>
          </p:cNvPr>
          <p:cNvSpPr txBox="1"/>
          <p:nvPr/>
        </p:nvSpPr>
        <p:spPr>
          <a:xfrm>
            <a:off x="1790306" y="2022826"/>
            <a:ext cx="270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for Motor Brands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9090CE-AB65-4243-A9FB-5F070B66782B}"/>
              </a:ext>
            </a:extLst>
          </p:cNvPr>
          <p:cNvSpPr txBox="1"/>
          <p:nvPr/>
        </p:nvSpPr>
        <p:spPr>
          <a:xfrm>
            <a:off x="7351827" y="2033439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for Toyota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B75FE1-7561-41B2-A968-8053AEFB7E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7660757"/>
              </p:ext>
            </p:extLst>
          </p:nvPr>
        </p:nvGraphicFramePr>
        <p:xfrm>
          <a:off x="345219" y="2309092"/>
          <a:ext cx="6157181" cy="4548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1B13943-15AB-43DB-A319-BF382263BF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212600"/>
              </p:ext>
            </p:extLst>
          </p:nvPr>
        </p:nvGraphicFramePr>
        <p:xfrm>
          <a:off x="5778491" y="2576823"/>
          <a:ext cx="6041280" cy="407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4229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0D2F-95D7-425B-9650-88C5CB2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>
                <a:ea typeface="+mj-lt"/>
                <a:cs typeface="+mj-lt"/>
              </a:rPr>
              <a:t>Comparison of data in term of Written Premium, Claim amount, No of policies and No of claims For Motor Brands</a:t>
            </a:r>
            <a:endParaRPr lang="en-US" cap="none" dirty="0"/>
          </a:p>
        </p:txBody>
      </p:sp>
      <p:pic>
        <p:nvPicPr>
          <p:cNvPr id="10" name="Picture 3" descr="C:\Users\hannicho\Desktop\KBZ MS General Insurance.png">
            <a:extLst>
              <a:ext uri="{FF2B5EF4-FFF2-40B4-BE49-F238E27FC236}">
                <a16:creationId xmlns:a16="http://schemas.microsoft.com/office/drawing/2014/main" id="{E02E3859-61B3-4A81-A1E3-26437EAA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469" y="13600"/>
            <a:ext cx="666866" cy="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24EFA0F-24F1-43E0-B065-73C479322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816405"/>
              </p:ext>
            </p:extLst>
          </p:nvPr>
        </p:nvGraphicFramePr>
        <p:xfrm>
          <a:off x="0" y="2976152"/>
          <a:ext cx="6015738" cy="3867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885C136-11DF-424F-B635-22B1051E9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500000"/>
              </p:ext>
            </p:extLst>
          </p:nvPr>
        </p:nvGraphicFramePr>
        <p:xfrm>
          <a:off x="5919019" y="2990010"/>
          <a:ext cx="6207316" cy="386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DADD2D-CDED-4442-96A8-509410F8598B}"/>
              </a:ext>
            </a:extLst>
          </p:cNvPr>
          <p:cNvSpPr txBox="1"/>
          <p:nvPr/>
        </p:nvSpPr>
        <p:spPr>
          <a:xfrm>
            <a:off x="581191" y="1823550"/>
            <a:ext cx="11188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While Toyota is the most popular brand in KBZ MS, we are also getting profit for Mitsubishi, Kia and Hyundai.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>
                <a:ea typeface="+mn-lt"/>
                <a:cs typeface="+mn-lt"/>
              </a:rPr>
              <a:t>Although KBZ MS is selling more policies (double/ triple of No of claims), Claim paid amount is higher than written premium income for some of the brands (Nissan, and Suzuki) 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555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0D2F-95D7-425B-9650-88C5CB2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>
                <a:ea typeface="+mj-lt"/>
                <a:cs typeface="+mj-lt"/>
              </a:rPr>
              <a:t>Comparison of data in term of Written Premium, Claim Paid amount, No of policies and No of claims For TOYOTA MODEL</a:t>
            </a:r>
            <a:endParaRPr lang="en-US" cap="none" dirty="0"/>
          </a:p>
        </p:txBody>
      </p:sp>
      <p:pic>
        <p:nvPicPr>
          <p:cNvPr id="10" name="Picture 3" descr="C:\Users\hannicho\Desktop\KBZ MS General Insurance.png">
            <a:extLst>
              <a:ext uri="{FF2B5EF4-FFF2-40B4-BE49-F238E27FC236}">
                <a16:creationId xmlns:a16="http://schemas.microsoft.com/office/drawing/2014/main" id="{E02E3859-61B3-4A81-A1E3-26437EAA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469" y="13600"/>
            <a:ext cx="666866" cy="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ADD2D-CDED-4442-96A8-509410F8598B}"/>
              </a:ext>
            </a:extLst>
          </p:cNvPr>
          <p:cNvSpPr txBox="1"/>
          <p:nvPr/>
        </p:nvSpPr>
        <p:spPr>
          <a:xfrm>
            <a:off x="472493" y="2054434"/>
            <a:ext cx="1124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detail data of popular brand, TOYOTA, was broken downed, we found out that top 10 models are making profits. 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D04A2B9-5283-48DD-AF6A-9C1EAD909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987077"/>
              </p:ext>
            </p:extLst>
          </p:nvPr>
        </p:nvGraphicFramePr>
        <p:xfrm>
          <a:off x="0" y="2949678"/>
          <a:ext cx="5702710" cy="368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706B5DC-FD31-4D20-B4F0-7C2ACB180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089401"/>
              </p:ext>
            </p:extLst>
          </p:nvPr>
        </p:nvGraphicFramePr>
        <p:xfrm>
          <a:off x="5702710" y="3070020"/>
          <a:ext cx="6567949" cy="3561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0E1191-D19D-46E3-9982-748BA9F22A40}"/>
              </a:ext>
            </a:extLst>
          </p:cNvPr>
          <p:cNvSpPr txBox="1"/>
          <p:nvPr/>
        </p:nvSpPr>
        <p:spPr>
          <a:xfrm>
            <a:off x="65665" y="6578115"/>
            <a:ext cx="9702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*In order to show the data more precisely, “other” models of Toyota brand has been removed from the graphs. </a:t>
            </a:r>
          </a:p>
        </p:txBody>
      </p:sp>
    </p:spTree>
    <p:extLst>
      <p:ext uri="{BB962C8B-B14F-4D97-AF65-F5344CB8AC3E}">
        <p14:creationId xmlns:p14="http://schemas.microsoft.com/office/powerpoint/2010/main" val="113785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0D2F-95D7-425B-9650-88C5CB2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ea typeface="+mj-lt"/>
                <a:cs typeface="+mj-lt"/>
              </a:rPr>
              <a:t>Comparison Of Claim Paid Amount And Loss Ratio (Motor Brands)</a:t>
            </a:r>
            <a:endParaRPr lang="en-US" cap="non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37CF56-CDD4-409A-8817-2B6DAF1E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1755284"/>
            <a:ext cx="11188020" cy="17449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900" dirty="0" err="1"/>
              <a:t>Sunlong</a:t>
            </a:r>
            <a:r>
              <a:rPr lang="en-US" sz="1900" dirty="0"/>
              <a:t> is the one who has the highest loss ratio followed by Suzuki, Nissan and Scania. </a:t>
            </a:r>
          </a:p>
          <a:p>
            <a:pPr marL="0" indent="0" algn="just">
              <a:buNone/>
            </a:pPr>
            <a:r>
              <a:rPr lang="en-US" dirty="0"/>
              <a:t>There is no motor brand </a:t>
            </a:r>
            <a:r>
              <a:rPr lang="en-US" sz="1900" dirty="0"/>
              <a:t>which</a:t>
            </a:r>
            <a:r>
              <a:rPr lang="en-US" dirty="0"/>
              <a:t> loss ration is under 50%. The smallest loss ratio is 52% which is the loss ration of Hino. </a:t>
            </a:r>
          </a:p>
          <a:p>
            <a:pPr marL="305435" indent="-305435" algn="just">
              <a:buNone/>
            </a:pPr>
            <a:r>
              <a:rPr lang="en-US" dirty="0"/>
              <a:t>Loss ratio of Toyota Brand is 59%.</a:t>
            </a:r>
          </a:p>
          <a:p>
            <a:pPr marL="305435" indent="-305435" algn="just">
              <a:buNone/>
            </a:pPr>
            <a:endParaRPr lang="en-US" dirty="0"/>
          </a:p>
          <a:p>
            <a:pPr marL="305435" indent="-305435" algn="just">
              <a:buNone/>
            </a:pPr>
            <a:r>
              <a:rPr lang="en-US" dirty="0"/>
              <a:t>Loss amount= Frequency x Severity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6B288F-31A7-4EAA-9ECA-D18C7DF3A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69467"/>
              </p:ext>
            </p:extLst>
          </p:nvPr>
        </p:nvGraphicFramePr>
        <p:xfrm>
          <a:off x="7257293" y="3793818"/>
          <a:ext cx="4715777" cy="1866039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435865">
                  <a:extLst>
                    <a:ext uri="{9D8B030D-6E8A-4147-A177-3AD203B41FA5}">
                      <a16:colId xmlns:a16="http://schemas.microsoft.com/office/drawing/2014/main" val="2047311160"/>
                    </a:ext>
                  </a:extLst>
                </a:gridCol>
                <a:gridCol w="1935513">
                  <a:extLst>
                    <a:ext uri="{9D8B030D-6E8A-4147-A177-3AD203B41FA5}">
                      <a16:colId xmlns:a16="http://schemas.microsoft.com/office/drawing/2014/main" val="86216491"/>
                    </a:ext>
                  </a:extLst>
                </a:gridCol>
                <a:gridCol w="1344399">
                  <a:extLst>
                    <a:ext uri="{9D8B030D-6E8A-4147-A177-3AD203B41FA5}">
                      <a16:colId xmlns:a16="http://schemas.microsoft.com/office/drawing/2014/main" val="1651833144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algn="just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Motor Brands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Claim Paid Amount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Loss Ratio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90820"/>
                  </a:ext>
                </a:extLst>
              </a:tr>
              <a:tr h="3906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Sunlong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MMK 265 Million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1513196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Suzuki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MMK 272 Million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9947410"/>
                  </a:ext>
                </a:extLst>
              </a:tr>
              <a:tr h="419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MMK 665 Million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8228823"/>
                  </a:ext>
                </a:extLst>
              </a:tr>
              <a:tr h="3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SCANIA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MMK 409 Million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57214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67564C-52EF-4CBC-8D46-68114A0ABD9B}"/>
              </a:ext>
            </a:extLst>
          </p:cNvPr>
          <p:cNvSpPr txBox="1"/>
          <p:nvPr/>
        </p:nvSpPr>
        <p:spPr>
          <a:xfrm>
            <a:off x="8037146" y="3061697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Ratio (Above 100%)</a:t>
            </a:r>
          </a:p>
        </p:txBody>
      </p:sp>
      <p:pic>
        <p:nvPicPr>
          <p:cNvPr id="8" name="Picture 3" descr="C:\Users\hannicho\Desktop\KBZ MS General Insurance.png">
            <a:extLst>
              <a:ext uri="{FF2B5EF4-FFF2-40B4-BE49-F238E27FC236}">
                <a16:creationId xmlns:a16="http://schemas.microsoft.com/office/drawing/2014/main" id="{18C62B64-1E5B-4AFD-B7C7-1D3C9BBD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469" y="13600"/>
            <a:ext cx="666866" cy="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071673F-9B2D-4ED7-9ABA-92CF58ED6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417000"/>
              </p:ext>
            </p:extLst>
          </p:nvPr>
        </p:nvGraphicFramePr>
        <p:xfrm>
          <a:off x="581192" y="3423168"/>
          <a:ext cx="6350550" cy="3252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40312F-7223-4206-8C42-35165B1F555C}"/>
              </a:ext>
            </a:extLst>
          </p:cNvPr>
          <p:cNvSpPr txBox="1"/>
          <p:nvPr/>
        </p:nvSpPr>
        <p:spPr>
          <a:xfrm>
            <a:off x="342092" y="6576085"/>
            <a:ext cx="4501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Breakeven point is 63% which is calculated based on Milliman Ratio.</a:t>
            </a:r>
          </a:p>
        </p:txBody>
      </p:sp>
    </p:spTree>
    <p:extLst>
      <p:ext uri="{BB962C8B-B14F-4D97-AF65-F5344CB8AC3E}">
        <p14:creationId xmlns:p14="http://schemas.microsoft.com/office/powerpoint/2010/main" val="274467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0D2F-95D7-425B-9650-88C5CB2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ea typeface="+mj-lt"/>
                <a:cs typeface="+mj-lt"/>
              </a:rPr>
              <a:t>Comparison Of Claim Paid Amount And Loss Ratio (Toyota Models)</a:t>
            </a:r>
            <a:endParaRPr lang="en-US" cap="non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37CF56-CDD4-409A-8817-2B6DAF1E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38324"/>
            <a:ext cx="11029615" cy="907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Mark II has the highest loss ratio within Toyota model followed by </a:t>
            </a:r>
            <a:r>
              <a:rPr lang="en-US" dirty="0" err="1"/>
              <a:t>Probox</a:t>
            </a:r>
            <a:r>
              <a:rPr lang="en-US" dirty="0"/>
              <a:t> and </a:t>
            </a:r>
            <a:r>
              <a:rPr lang="en-US" dirty="0" err="1"/>
              <a:t>Belta</a:t>
            </a:r>
            <a:r>
              <a:rPr lang="en-US" dirty="0"/>
              <a:t>.  </a:t>
            </a:r>
          </a:p>
          <a:p>
            <a:pPr marL="0" indent="0" algn="just">
              <a:buNone/>
            </a:pPr>
            <a:r>
              <a:rPr lang="en-US" dirty="0"/>
              <a:t>Loss ratios of each Toyota model are under 100%. The smallest loss ratio is for Corolla. </a:t>
            </a:r>
          </a:p>
        </p:txBody>
      </p:sp>
      <p:pic>
        <p:nvPicPr>
          <p:cNvPr id="8" name="Picture 3" descr="C:\Users\hannicho\Desktop\KBZ MS General Insurance.png">
            <a:extLst>
              <a:ext uri="{FF2B5EF4-FFF2-40B4-BE49-F238E27FC236}">
                <a16:creationId xmlns:a16="http://schemas.microsoft.com/office/drawing/2014/main" id="{4FFD2C9E-378E-41D1-9F5F-CE38B96F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469" y="13600"/>
            <a:ext cx="666866" cy="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6544239-AB2E-4F23-B047-3AEEEE102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499918"/>
              </p:ext>
            </p:extLst>
          </p:nvPr>
        </p:nvGraphicFramePr>
        <p:xfrm>
          <a:off x="2566219" y="2845802"/>
          <a:ext cx="6624914" cy="407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227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0D2F-95D7-425B-9650-88C5CB20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 dirty="0">
                <a:ea typeface="+mj-lt"/>
                <a:cs typeface="+mj-lt"/>
              </a:rPr>
              <a:t>Frequency of Claim (Motor Brand)</a:t>
            </a:r>
            <a:endParaRPr lang="en-US" cap="non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CCF539-7370-41E2-9CCF-5BBDDF5B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23878"/>
              </p:ext>
            </p:extLst>
          </p:nvPr>
        </p:nvGraphicFramePr>
        <p:xfrm>
          <a:off x="9240253" y="2782529"/>
          <a:ext cx="2663429" cy="44577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128040">
                  <a:extLst>
                    <a:ext uri="{9D8B030D-6E8A-4147-A177-3AD203B41FA5}">
                      <a16:colId xmlns:a16="http://schemas.microsoft.com/office/drawing/2014/main" val="3617918062"/>
                    </a:ext>
                  </a:extLst>
                </a:gridCol>
                <a:gridCol w="1535389">
                  <a:extLst>
                    <a:ext uri="{9D8B030D-6E8A-4147-A177-3AD203B41FA5}">
                      <a16:colId xmlns:a16="http://schemas.microsoft.com/office/drawing/2014/main" val="10484626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u="none" strike="noStrike">
                          <a:effectLst/>
                        </a:rPr>
                        <a:t>Motor Brands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u="none" strike="noStrike" dirty="0">
                          <a:effectLst/>
                        </a:rPr>
                        <a:t>Frequency of claim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104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u="none" strike="noStrike">
                          <a:effectLst/>
                        </a:rPr>
                        <a:t>SCANIA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400" u="none" strike="noStrike" dirty="0">
                          <a:effectLst/>
                        </a:rPr>
                        <a:t>144%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5719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EEF9B5-C68C-4FBD-A68B-2EE57A333C1E}"/>
              </a:ext>
            </a:extLst>
          </p:cNvPr>
          <p:cNvSpPr txBox="1"/>
          <p:nvPr/>
        </p:nvSpPr>
        <p:spPr>
          <a:xfrm>
            <a:off x="9253874" y="2279341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Ratio (Above 100%)</a:t>
            </a:r>
          </a:p>
        </p:txBody>
      </p:sp>
      <p:pic>
        <p:nvPicPr>
          <p:cNvPr id="8" name="Picture 3" descr="C:\Users\hannicho\Desktop\KBZ MS General Insurance.png">
            <a:extLst>
              <a:ext uri="{FF2B5EF4-FFF2-40B4-BE49-F238E27FC236}">
                <a16:creationId xmlns:a16="http://schemas.microsoft.com/office/drawing/2014/main" id="{BFB2980B-5F59-4575-844B-F10818FBD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469" y="13600"/>
            <a:ext cx="666866" cy="5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83CC3DE-2FDB-4E9B-9E74-BFE78C4FA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690834"/>
              </p:ext>
            </p:extLst>
          </p:nvPr>
        </p:nvGraphicFramePr>
        <p:xfrm>
          <a:off x="806246" y="2782529"/>
          <a:ext cx="7030063" cy="378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63A0CC-FB00-4A84-9E94-C6E2C7DEE626}"/>
              </a:ext>
            </a:extLst>
          </p:cNvPr>
          <p:cNvSpPr txBox="1"/>
          <p:nvPr/>
        </p:nvSpPr>
        <p:spPr>
          <a:xfrm>
            <a:off x="581193" y="2002342"/>
            <a:ext cx="8239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According to the data, Buses (</a:t>
            </a:r>
            <a:r>
              <a:rPr lang="en-US" dirty="0" err="1"/>
              <a:t>Sunlong</a:t>
            </a:r>
            <a:r>
              <a:rPr lang="en-US" dirty="0"/>
              <a:t> and Scania) own the highest frequency of claim. </a:t>
            </a:r>
          </a:p>
        </p:txBody>
      </p:sp>
    </p:spTree>
    <p:extLst>
      <p:ext uri="{BB962C8B-B14F-4D97-AF65-F5344CB8AC3E}">
        <p14:creationId xmlns:p14="http://schemas.microsoft.com/office/powerpoint/2010/main" val="4443074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791DEF2C5D044B1ED247239CD3BF7" ma:contentTypeVersion="4" ma:contentTypeDescription="Create a new document." ma:contentTypeScope="" ma:versionID="e994c8c056634c1d6a53ac8ac1b65a11">
  <xsd:schema xmlns:xsd="http://www.w3.org/2001/XMLSchema" xmlns:xs="http://www.w3.org/2001/XMLSchema" xmlns:p="http://schemas.microsoft.com/office/2006/metadata/properties" xmlns:ns2="0c4fdc14-29d0-4136-b321-9198a265c2f9" xmlns:ns3="3b3ffd54-32e6-4efa-a15d-042227e424eb" targetNamespace="http://schemas.microsoft.com/office/2006/metadata/properties" ma:root="true" ma:fieldsID="9ef1095649eaee7de66f13345fcbd259" ns2:_="" ns3:_="">
    <xsd:import namespace="0c4fdc14-29d0-4136-b321-9198a265c2f9"/>
    <xsd:import namespace="3b3ffd54-32e6-4efa-a15d-042227e424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4fdc14-29d0-4136-b321-9198a265c2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ffd54-32e6-4efa-a15d-042227e424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189A89-7E75-4C83-B448-81B489D3B256}"/>
</file>

<file path=customXml/itemProps2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Widescreen</PresentationFormat>
  <Paragraphs>102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Wingdings</vt:lpstr>
      <vt:lpstr>Wingdings 2</vt:lpstr>
      <vt:lpstr>Dividend</vt:lpstr>
      <vt:lpstr>PowerPoint Presentation</vt:lpstr>
      <vt:lpstr>Motor Portfolio Analysis</vt:lpstr>
      <vt:lpstr>Background</vt:lpstr>
      <vt:lpstr>Overall Data and LOSS RATIO (Apr 2019 – Mar 2020)</vt:lpstr>
      <vt:lpstr>Comparison of data in term of Written Premium, Claim amount, No of policies and No of claims For Motor Brands</vt:lpstr>
      <vt:lpstr>Comparison of data in term of Written Premium, Claim Paid amount, No of policies and No of claims For TOYOTA MODEL</vt:lpstr>
      <vt:lpstr>Comparison Of Claim Paid Amount And Loss Ratio (Motor Brands)</vt:lpstr>
      <vt:lpstr>Comparison Of Claim Paid Amount And Loss Ratio (Toyota Models)</vt:lpstr>
      <vt:lpstr>Frequency of Claim (Motor Brand)</vt:lpstr>
      <vt:lpstr>Frequency of Claim (Toyota model)</vt:lpstr>
      <vt:lpstr>Severity of Claim (Motor Brand)</vt:lpstr>
      <vt:lpstr>Severity of Claim (Toyota Models)</vt:lpstr>
      <vt:lpstr>Underwriter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2020-04-28T14:44:31Z</dcterms:created>
  <dcterms:modified xsi:type="dcterms:W3CDTF">2020-04-29T07:06:08Z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0x0101005A5791DEF2C5D044B1ED247239CD3BF7</vt:lpwstr>
  </property>
</Properties>
</file>