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7" r:id="rId15"/>
    <p:sldId id="358" r:id="rId16"/>
    <p:sldId id="359" r:id="rId17"/>
    <p:sldId id="360" r:id="rId18"/>
  </p:sldIdLst>
  <p:sldSz cx="9144000" cy="5143500" type="screen16x9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D6"/>
    <a:srgbClr val="FDC326"/>
    <a:srgbClr val="FFCB08"/>
    <a:srgbClr val="EF7E2D"/>
    <a:srgbClr val="115684"/>
    <a:srgbClr val="000000"/>
    <a:srgbClr val="88B946"/>
    <a:srgbClr val="115584"/>
    <a:srgbClr val="0D5DA9"/>
    <a:srgbClr val="9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6E199-B1AF-2939-BB40-D211F97FDFA3}" v="5" dt="2020-03-23T08:08:46.725"/>
    <p1510:client id="{555814AA-E95B-D71F-2CC4-F9FD0A369DD4}" v="2" dt="2020-04-27T16:01:26.485"/>
    <p1510:client id="{DD43A18E-0889-4B9E-26CD-E1FCE0072C5C}" v="1" dt="2020-03-24T09:14:30.207"/>
    <p1510:client id="{EE2DF1FD-C504-981C-8C5F-278FEC8F0641}" v="1" dt="2020-04-13T18:38:54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u Phyu Win KBZMS" userId="S::phyuphyu.win@kbzms.com::2f03777a-f029-4089-b3a8-37ad8a8507fb" providerId="AD" clId="Web-{0A76E199-B1AF-2939-BB40-D211F97FDFA3}"/>
    <pc:docChg chg="modSld">
      <pc:chgData name="Phyu Phyu Win KBZMS" userId="S::phyuphyu.win@kbzms.com::2f03777a-f029-4089-b3a8-37ad8a8507fb" providerId="AD" clId="Web-{0A76E199-B1AF-2939-BB40-D211F97FDFA3}" dt="2020-03-23T08:08:46.725" v="4" actId="20577"/>
      <pc:docMkLst>
        <pc:docMk/>
      </pc:docMkLst>
      <pc:sldChg chg="modSp">
        <pc:chgData name="Phyu Phyu Win KBZMS" userId="S::phyuphyu.win@kbzms.com::2f03777a-f029-4089-b3a8-37ad8a8507fb" providerId="AD" clId="Web-{0A76E199-B1AF-2939-BB40-D211F97FDFA3}" dt="2020-03-23T08:08:21.615" v="2" actId="20577"/>
        <pc:sldMkLst>
          <pc:docMk/>
          <pc:sldMk cId="1467963981" sldId="256"/>
        </pc:sldMkLst>
        <pc:spChg chg="mod">
          <ac:chgData name="Phyu Phyu Win KBZMS" userId="S::phyuphyu.win@kbzms.com::2f03777a-f029-4089-b3a8-37ad8a8507fb" providerId="AD" clId="Web-{0A76E199-B1AF-2939-BB40-D211F97FDFA3}" dt="2020-03-23T08:08:21.615" v="2" actId="20577"/>
          <ac:spMkLst>
            <pc:docMk/>
            <pc:sldMk cId="1467963981" sldId="256"/>
            <ac:spMk id="6" creationId="{00000000-0000-0000-0000-000000000000}"/>
          </ac:spMkLst>
        </pc:spChg>
      </pc:sldChg>
    </pc:docChg>
  </pc:docChgLst>
  <pc:docChgLst>
    <pc:chgData name="Phyu Phyu Win KBZMS" userId="S::phyuphyu.win@kbzms.com::2f03777a-f029-4089-b3a8-37ad8a8507fb" providerId="AD" clId="Web-{555814AA-E95B-D71F-2CC4-F9FD0A369DD4}"/>
    <pc:docChg chg="modSld">
      <pc:chgData name="Phyu Phyu Win KBZMS" userId="S::phyuphyu.win@kbzms.com::2f03777a-f029-4089-b3a8-37ad8a8507fb" providerId="AD" clId="Web-{555814AA-E95B-D71F-2CC4-F9FD0A369DD4}" dt="2020-04-27T16:01:26.485" v="1"/>
      <pc:docMkLst>
        <pc:docMk/>
      </pc:docMkLst>
      <pc:sldChg chg="delSp modSp">
        <pc:chgData name="Phyu Phyu Win KBZMS" userId="S::phyuphyu.win@kbzms.com::2f03777a-f029-4089-b3a8-37ad8a8507fb" providerId="AD" clId="Web-{555814AA-E95B-D71F-2CC4-F9FD0A369DD4}" dt="2020-04-27T16:01:26.485" v="1"/>
        <pc:sldMkLst>
          <pc:docMk/>
          <pc:sldMk cId="1467963981" sldId="256"/>
        </pc:sldMkLst>
        <pc:spChg chg="del">
          <ac:chgData name="Phyu Phyu Win KBZMS" userId="S::phyuphyu.win@kbzms.com::2f03777a-f029-4089-b3a8-37ad8a8507fb" providerId="AD" clId="Web-{555814AA-E95B-D71F-2CC4-F9FD0A369DD4}" dt="2020-04-27T16:01:26.485" v="1"/>
          <ac:spMkLst>
            <pc:docMk/>
            <pc:sldMk cId="1467963981" sldId="256"/>
            <ac:spMk id="5" creationId="{00000000-0000-0000-0000-000000000000}"/>
          </ac:spMkLst>
        </pc:spChg>
        <pc:picChg chg="mod">
          <ac:chgData name="Phyu Phyu Win KBZMS" userId="S::phyuphyu.win@kbzms.com::2f03777a-f029-4089-b3a8-37ad8a8507fb" providerId="AD" clId="Web-{555814AA-E95B-D71F-2CC4-F9FD0A369DD4}" dt="2020-04-27T16:01:19.829" v="0" actId="1076"/>
          <ac:picMkLst>
            <pc:docMk/>
            <pc:sldMk cId="1467963981" sldId="256"/>
            <ac:picMk id="4" creationId="{00000000-0000-0000-0000-000000000000}"/>
          </ac:picMkLst>
        </pc:picChg>
      </pc:sldChg>
    </pc:docChg>
  </pc:docChgLst>
  <pc:docChgLst>
    <pc:chgData name="Phyu Phyu Win KBZMS" userId="S::phyuphyu.win@kbzms.com::2f03777a-f029-4089-b3a8-37ad8a8507fb" providerId="AD" clId="Web-{EE2DF1FD-C504-981C-8C5F-278FEC8F0641}"/>
    <pc:docChg chg="modSld">
      <pc:chgData name="Phyu Phyu Win KBZMS" userId="S::phyuphyu.win@kbzms.com::2f03777a-f029-4089-b3a8-37ad8a8507fb" providerId="AD" clId="Web-{EE2DF1FD-C504-981C-8C5F-278FEC8F0641}" dt="2020-04-13T18:38:54.460" v="0" actId="1076"/>
      <pc:docMkLst>
        <pc:docMk/>
      </pc:docMkLst>
      <pc:sldChg chg="modSp">
        <pc:chgData name="Phyu Phyu Win KBZMS" userId="S::phyuphyu.win@kbzms.com::2f03777a-f029-4089-b3a8-37ad8a8507fb" providerId="AD" clId="Web-{EE2DF1FD-C504-981C-8C5F-278FEC8F0641}" dt="2020-04-13T18:38:54.460" v="0" actId="1076"/>
        <pc:sldMkLst>
          <pc:docMk/>
          <pc:sldMk cId="2803696576" sldId="354"/>
        </pc:sldMkLst>
        <pc:picChg chg="mod">
          <ac:chgData name="Phyu Phyu Win KBZMS" userId="S::phyuphyu.win@kbzms.com::2f03777a-f029-4089-b3a8-37ad8a8507fb" providerId="AD" clId="Web-{EE2DF1FD-C504-981C-8C5F-278FEC8F0641}" dt="2020-04-13T18:38:54.460" v="0" actId="1076"/>
          <ac:picMkLst>
            <pc:docMk/>
            <pc:sldMk cId="2803696576" sldId="354"/>
            <ac:picMk id="10" creationId="{00000000-0000-0000-0000-000000000000}"/>
          </ac:picMkLst>
        </pc:picChg>
      </pc:sldChg>
    </pc:docChg>
  </pc:docChgLst>
  <pc:docChgLst>
    <pc:chgData name="Phyu Phyu Win KBZMS" userId="S::phyuphyu.win@kbzms.com::2f03777a-f029-4089-b3a8-37ad8a8507fb" providerId="AD" clId="Web-{DD43A18E-0889-4B9E-26CD-E1FCE0072C5C}"/>
    <pc:docChg chg="modSld">
      <pc:chgData name="Phyu Phyu Win KBZMS" userId="S::phyuphyu.win@kbzms.com::2f03777a-f029-4089-b3a8-37ad8a8507fb" providerId="AD" clId="Web-{DD43A18E-0889-4B9E-26CD-E1FCE0072C5C}" dt="2020-03-24T09:14:30.207" v="0" actId="14100"/>
      <pc:docMkLst>
        <pc:docMk/>
      </pc:docMkLst>
      <pc:sldChg chg="modSp">
        <pc:chgData name="Phyu Phyu Win KBZMS" userId="S::phyuphyu.win@kbzms.com::2f03777a-f029-4089-b3a8-37ad8a8507fb" providerId="AD" clId="Web-{DD43A18E-0889-4B9E-26CD-E1FCE0072C5C}" dt="2020-03-24T09:14:30.207" v="0" actId="14100"/>
        <pc:sldMkLst>
          <pc:docMk/>
          <pc:sldMk cId="919232773" sldId="346"/>
        </pc:sldMkLst>
        <pc:picChg chg="mod">
          <ac:chgData name="Phyu Phyu Win KBZMS" userId="S::phyuphyu.win@kbzms.com::2f03777a-f029-4089-b3a8-37ad8a8507fb" providerId="AD" clId="Web-{DD43A18E-0889-4B9E-26CD-E1FCE0072C5C}" dt="2020-03-24T09:14:30.207" v="0" actId="14100"/>
          <ac:picMkLst>
            <pc:docMk/>
            <pc:sldMk cId="919232773" sldId="346"/>
            <ac:picMk id="9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9DA1B-EC87-4E88-9E81-88DA2FC90A33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IKBZ Insurance Co., Ltd.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E16C4-A35A-40DE-A3EE-3F28CA3AAC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240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5913-CDC5-45B9-A0C7-6E9DE39771A9}" type="datetimeFigureOut">
              <a:rPr lang="en-US" smtClean="0"/>
              <a:pPr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IKBZ Insurance Co., Ltd.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6B3D7-7E7B-474D-8882-0B9638B795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97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D5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950" y="841772"/>
            <a:ext cx="5429250" cy="17907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8950" y="2701528"/>
            <a:ext cx="4972050" cy="12418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CA8E-3C67-4823-8807-3495F41A5CD9}" type="datetime1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8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D2F3-A520-491A-A794-ECD6071AA3DD}" type="datetime1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7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B499-03F9-4F36-B4C4-B495809FB955}" type="datetime1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"/>
            <a:ext cx="7886700" cy="371475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88CC-9AAF-431A-B701-5F40F5CE625D}" type="datetime1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1300" y="4767264"/>
            <a:ext cx="1841500" cy="273844"/>
          </a:xfrm>
        </p:spPr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15300" y="4767264"/>
            <a:ext cx="400050" cy="273844"/>
          </a:xfrm>
        </p:spPr>
        <p:txBody>
          <a:bodyPr/>
          <a:lstStyle/>
          <a:p>
            <a:fld id="{DFBC796F-1107-C84A-B802-FA2A7EE3FA94}" type="slidenum">
              <a:rPr/>
              <a:pPr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5664203" y="4767264"/>
            <a:ext cx="23621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 member</a:t>
            </a:r>
            <a:r>
              <a:rPr lang="en-US" baseline="0"/>
              <a:t> of KBZ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9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B1DA-06B5-47DC-9E06-60A453C37A7D}" type="datetime1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4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36FF-0CDD-40E9-8FB9-94200D78627E}" type="datetime1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5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205A-8884-475E-831C-F175FB608FD6}" type="datetime1">
              <a:rPr lang="en-US" smtClean="0"/>
              <a:pPr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4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7C83-C014-4FD6-81D8-DCDE7F4D0056}" type="datetime1">
              <a:rPr lang="en-US" smtClean="0"/>
              <a:pPr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FD16-86F1-4676-9505-5EB6222C97B3}" type="datetime1">
              <a:rPr lang="en-US" smtClean="0"/>
              <a:pPr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7A52-EF90-4BA3-82AD-FFF9811E4A93}" type="datetime1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22D6-F12E-4654-8289-5928BCB51A7E}" type="datetime1">
              <a:rPr lang="en-US" smtClean="0"/>
              <a:pPr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90524"/>
            <a:ext cx="7886700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8D98-6D03-4140-BB29-487D23B82C9A}" type="datetime1">
              <a:rPr lang="en-US" smtClean="0"/>
              <a:pPr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IKBZ Insurance Co., Ltd.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C796F-1107-C84A-B802-FA2A7EE3FA9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9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5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08" y="992038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19385" y="4496743"/>
            <a:ext cx="499651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r">
              <a:buAutoNum type="arabicPeriod"/>
            </a:pPr>
            <a:r>
              <a:rPr lang="en-US" sz="1600">
                <a:solidFill>
                  <a:schemeClr val="bg1"/>
                </a:solidFill>
                <a:latin typeface="Aller" charset="0"/>
                <a:ea typeface="Aller" charset="0"/>
                <a:cs typeface="Aller" charset="0"/>
              </a:rPr>
              <a:t>Jun 24, 2019  (A member of KBZ Group)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61" y="969169"/>
            <a:ext cx="5381678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"/>
            <a:ext cx="8437291" cy="371475"/>
          </a:xfrm>
        </p:spPr>
        <p:txBody>
          <a:bodyPr/>
          <a:lstStyle/>
          <a:p>
            <a:r>
              <a:rPr lang="en-US"/>
              <a:t>30% of cases take more than a week, worth investigating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Pentagon 6"/>
          <p:cNvSpPr/>
          <p:nvPr/>
        </p:nvSpPr>
        <p:spPr>
          <a:xfrm flipH="1">
            <a:off x="3557239" y="2569369"/>
            <a:ext cx="3456659" cy="780586"/>
          </a:xfrm>
          <a:prstGeom prst="homePlat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In around 30% of cases, it takes more than a week to pay. This should be investigated with payment method. The recent push to bank transfer should help.</a:t>
            </a:r>
            <a:endParaRPr lang="en-GB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9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61" y="858210"/>
            <a:ext cx="5381678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closure is fairly quick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" name="Pentagon 6"/>
          <p:cNvSpPr/>
          <p:nvPr/>
        </p:nvSpPr>
        <p:spPr>
          <a:xfrm flipH="1">
            <a:off x="3557239" y="2569369"/>
            <a:ext cx="3456659" cy="780586"/>
          </a:xfrm>
          <a:prstGeom prst="homePlat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Claims cases are closed fairly quickly after payment is done</a:t>
            </a:r>
            <a:endParaRPr lang="en-GB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783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715" y="944220"/>
            <a:ext cx="5480898" cy="3250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change in process seems to make it faster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7" name="Pentagon 6"/>
          <p:cNvSpPr/>
          <p:nvPr/>
        </p:nvSpPr>
        <p:spPr>
          <a:xfrm flipH="1">
            <a:off x="5058691" y="2279438"/>
            <a:ext cx="3456659" cy="780586"/>
          </a:xfrm>
          <a:prstGeom prst="homePlat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Breaking down the time to close cases by weeks on April, the time taken got shorter* as the staff got used to the process </a:t>
            </a:r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6517" y="4360694"/>
            <a:ext cx="5415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* Data is biased since some cases, especially in the last 2 weeks of April have not been completed, but overall result stands</a:t>
            </a:r>
            <a:endParaRPr lang="en-GB" sz="80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362604" y="2377236"/>
            <a:ext cx="485698" cy="223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727842" y="2004058"/>
            <a:ext cx="485698" cy="223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956204" y="2886161"/>
            <a:ext cx="485698" cy="223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578474" y="1578375"/>
            <a:ext cx="485698" cy="223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69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23" y="969168"/>
            <a:ext cx="5396753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Around 2/3 of April cases are cleared within a month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7" name="Pentagon 6"/>
          <p:cNvSpPr/>
          <p:nvPr/>
        </p:nvSpPr>
        <p:spPr>
          <a:xfrm flipH="1">
            <a:off x="5214808" y="1826826"/>
            <a:ext cx="3456659" cy="780586"/>
          </a:xfrm>
          <a:prstGeom prst="homePlat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Around 2/3 of cases are cleared within a month</a:t>
            </a:r>
            <a:endParaRPr lang="en-GB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33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Next Steps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8037368" cy="3263504"/>
          </a:xfrm>
        </p:spPr>
        <p:txBody>
          <a:bodyPr>
            <a:normAutofit/>
          </a:bodyPr>
          <a:lstStyle/>
          <a:p>
            <a:r>
              <a:rPr lang="en-US" sz="1600"/>
              <a:t>It seems clear that the time takes to process motor vehicle claims is getting shorter</a:t>
            </a:r>
          </a:p>
          <a:p>
            <a:r>
              <a:rPr lang="en-US" sz="1600"/>
              <a:t>The new process implemented on April 1 is delivering results</a:t>
            </a:r>
          </a:p>
          <a:p>
            <a:r>
              <a:rPr lang="en-US" sz="1600"/>
              <a:t>These need to be tracked until stable performance and can be part of SLA to customers.</a:t>
            </a:r>
          </a:p>
          <a:p>
            <a:r>
              <a:rPr lang="en-US" sz="1600"/>
              <a:t>The analysis should be replicated with a longer time series</a:t>
            </a:r>
            <a:endParaRPr lang="en-GB" sz="1600"/>
          </a:p>
          <a:p>
            <a:pPr lvl="1"/>
            <a:r>
              <a:rPr lang="en-US" sz="1200"/>
              <a:t>Tighter time bands (rather than weekly)</a:t>
            </a:r>
          </a:p>
          <a:p>
            <a:pPr lvl="1"/>
            <a:r>
              <a:rPr lang="en-US" sz="1200"/>
              <a:t>Further breakdowns : by town/branch, type of workshop…</a:t>
            </a:r>
          </a:p>
          <a:p>
            <a:r>
              <a:rPr lang="en-US" sz="1600"/>
              <a:t>Some areas need deeper analysis</a:t>
            </a:r>
          </a:p>
          <a:p>
            <a:pPr lvl="1"/>
            <a:r>
              <a:rPr lang="en-US" sz="1200"/>
              <a:t>Time taken for complete set of documents to be compiled</a:t>
            </a:r>
          </a:p>
          <a:p>
            <a:pPr lvl="1"/>
            <a:r>
              <a:rPr lang="en-US" sz="1200"/>
              <a:t>Repair Time and repair time estimation</a:t>
            </a:r>
          </a:p>
          <a:p>
            <a:pPr lvl="1"/>
            <a:r>
              <a:rPr lang="en-US" sz="1200"/>
              <a:t>Internal document compilation and preparation for submission to approval layer</a:t>
            </a:r>
          </a:p>
          <a:p>
            <a:pPr lvl="1"/>
            <a:r>
              <a:rPr lang="en-US" sz="1200"/>
              <a:t>Time from approval to payment</a:t>
            </a:r>
          </a:p>
          <a:p>
            <a:pPr lvl="1"/>
            <a:endParaRPr lang="en-US" sz="1200"/>
          </a:p>
          <a:p>
            <a:pPr lvl="1"/>
            <a:endParaRPr lang="en-US" sz="1200"/>
          </a:p>
          <a:p>
            <a:pPr lvl="1"/>
            <a:endParaRPr lang="en-US" sz="1200"/>
          </a:p>
          <a:p>
            <a:pPr lvl="1"/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95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Appendix</a:t>
            </a:r>
            <a:endParaRPr lang="en-GB" sz="2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 cut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75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"/>
            <a:ext cx="7886700" cy="802886"/>
          </a:xfrm>
        </p:spPr>
        <p:txBody>
          <a:bodyPr/>
          <a:lstStyle/>
          <a:p>
            <a:r>
              <a:rPr lang="en-US"/>
              <a:t>Preparing documents – 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Note not enough data for proper analysis 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0" y="802888"/>
            <a:ext cx="7879080" cy="3916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48293" y="3813204"/>
            <a:ext cx="31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}</a:t>
            </a:r>
            <a:endParaRPr lang="en-GB"/>
          </a:p>
        </p:txBody>
      </p:sp>
      <p:sp>
        <p:nvSpPr>
          <p:cNvPr id="8" name="Pentagon 7"/>
          <p:cNvSpPr/>
          <p:nvPr/>
        </p:nvSpPr>
        <p:spPr>
          <a:xfrm flipH="1">
            <a:off x="7627434" y="3824868"/>
            <a:ext cx="1460810" cy="423747"/>
          </a:xfrm>
          <a:prstGeom prst="homePlat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Document prep: automation?</a:t>
            </a:r>
            <a:endParaRPr lang="en-GB" sz="1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 flipH="1">
            <a:off x="7560527" y="2943923"/>
            <a:ext cx="1460810" cy="521728"/>
          </a:xfrm>
          <a:prstGeom prst="homePlat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Gathering documents: </a:t>
            </a:r>
          </a:p>
          <a:p>
            <a:pPr algn="ctr"/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Data Lake</a:t>
            </a:r>
            <a:endParaRPr lang="en-GB" sz="12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439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10" y="1137277"/>
            <a:ext cx="8713179" cy="13523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28650" y="2"/>
            <a:ext cx="7886700" cy="371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bg1"/>
                </a:solidFill>
              </a:rPr>
              <a:t>Sample of tracking tool</a:t>
            </a:r>
            <a:endParaRPr lang="en-GB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0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8037368" cy="3263504"/>
          </a:xfrm>
        </p:spPr>
        <p:txBody>
          <a:bodyPr>
            <a:normAutofit/>
          </a:bodyPr>
          <a:lstStyle/>
          <a:p>
            <a:r>
              <a:rPr lang="en-US" sz="1600"/>
              <a:t>IKBZ introduced a new motor claims process on April 01 2019</a:t>
            </a:r>
          </a:p>
          <a:p>
            <a:r>
              <a:rPr lang="en-US" sz="1600"/>
              <a:t>The salient features are:</a:t>
            </a:r>
          </a:p>
          <a:p>
            <a:pPr lvl="1">
              <a:buFont typeface="+mj-lt"/>
              <a:buAutoNum type="arabicPeriod"/>
            </a:pPr>
            <a:r>
              <a:rPr lang="en-US" sz="1200"/>
              <a:t>Clear separation of duties between surveyors who go to accident side and back-office</a:t>
            </a:r>
          </a:p>
          <a:p>
            <a:pPr lvl="1">
              <a:buFont typeface="+mj-lt"/>
              <a:buAutoNum type="arabicPeriod"/>
            </a:pPr>
            <a:r>
              <a:rPr lang="en-US" sz="1200"/>
              <a:t>Introduction of the role of claims handler in the back office to process a case from end to end</a:t>
            </a:r>
          </a:p>
          <a:p>
            <a:pPr lvl="1">
              <a:buFont typeface="+mj-lt"/>
              <a:buAutoNum type="arabicPeriod"/>
            </a:pPr>
            <a:r>
              <a:rPr lang="en-US" sz="1200"/>
              <a:t>Introduction of the role of a claims manager to approve cases under 3Lakhs</a:t>
            </a:r>
          </a:p>
          <a:p>
            <a:pPr lvl="1">
              <a:buFont typeface="+mj-lt"/>
              <a:buAutoNum type="arabicPeriod"/>
            </a:pPr>
            <a:r>
              <a:rPr lang="en-US" sz="1200"/>
              <a:t>Change in the approval limits of claims GM and DMD</a:t>
            </a:r>
          </a:p>
          <a:p>
            <a:r>
              <a:rPr lang="en-US" sz="1600"/>
              <a:t>A tracking tool was created to contain inputs from call </a:t>
            </a:r>
            <a:r>
              <a:rPr lang="en-US" sz="1600" err="1"/>
              <a:t>centre</a:t>
            </a:r>
            <a:r>
              <a:rPr lang="en-US" sz="1600"/>
              <a:t>, surveyors and claims handlers</a:t>
            </a:r>
          </a:p>
          <a:p>
            <a:r>
              <a:rPr lang="en-US" sz="1600"/>
              <a:t>This tracking tool allows analysis of the process</a:t>
            </a:r>
            <a:endParaRPr lang="en-GB" sz="16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88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claims process roughly involves 5 main parties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561109"/>
            <a:ext cx="8096250" cy="399071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144643" y="672621"/>
            <a:ext cx="1478158" cy="387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092820" y="858645"/>
            <a:ext cx="2051823" cy="3693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622800" y="672620"/>
            <a:ext cx="2014342" cy="38792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637142" y="672619"/>
            <a:ext cx="1257921" cy="19925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861805" y="858644"/>
            <a:ext cx="83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Finance</a:t>
            </a:r>
            <a:endParaRPr lang="en-GB" sz="140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3136" y="4479843"/>
            <a:ext cx="193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Claims Management and Approval Layer</a:t>
            </a:r>
            <a:endParaRPr lang="en-GB" sz="140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45197" y="4509443"/>
            <a:ext cx="127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Claims Handler</a:t>
            </a:r>
            <a:endParaRPr lang="en-GB" sz="14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0207" y="4484370"/>
            <a:ext cx="1430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Claims Surveyor</a:t>
            </a:r>
            <a:endParaRPr lang="en-GB" sz="14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783" y="857155"/>
            <a:ext cx="1091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Call Centre</a:t>
            </a:r>
            <a:endParaRPr lang="en-GB" sz="140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71239" y="672621"/>
            <a:ext cx="557561" cy="4090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88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52" y="1080381"/>
            <a:ext cx="5469492" cy="3237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"/>
            <a:ext cx="8426140" cy="371475"/>
          </a:xfrm>
        </p:spPr>
        <p:txBody>
          <a:bodyPr/>
          <a:lstStyle/>
          <a:p>
            <a:r>
              <a:rPr lang="en-US"/>
              <a:t>Getting the first document is quick but there is a long tail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Pentagon 6"/>
          <p:cNvSpPr/>
          <p:nvPr/>
        </p:nvSpPr>
        <p:spPr>
          <a:xfrm flipH="1">
            <a:off x="3702050" y="2736637"/>
            <a:ext cx="3992138" cy="780586"/>
          </a:xfrm>
          <a:prstGeom prst="homePlat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In 80% of the cases, all documents, either from the surveyor (survey documents) or the customer (complete claims forms) are submitted within a week of IKBZ being informed of the accident. However there is a long tail.</a:t>
            </a:r>
            <a:endParaRPr lang="en-GB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23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214" y="1098131"/>
            <a:ext cx="5337903" cy="3165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"/>
            <a:ext cx="8515350" cy="371475"/>
          </a:xfrm>
        </p:spPr>
        <p:txBody>
          <a:bodyPr/>
          <a:lstStyle/>
          <a:p>
            <a:r>
              <a:rPr lang="en-US"/>
              <a:t>But there is a sometimes large gap between documents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Pentagon 6"/>
          <p:cNvSpPr/>
          <p:nvPr/>
        </p:nvSpPr>
        <p:spPr>
          <a:xfrm flipH="1">
            <a:off x="2932771" y="2469008"/>
            <a:ext cx="4337605" cy="780586"/>
          </a:xfrm>
          <a:prstGeom prst="homePlat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However in only 50% of cases are all documents sent to claims handlers for processing within 1 week of the 1</a:t>
            </a:r>
            <a:r>
              <a:rPr lang="en-US" sz="1200" baseline="30000">
                <a:solidFill>
                  <a:schemeClr val="tx1"/>
                </a:solidFill>
              </a:rPr>
              <a:t>st</a:t>
            </a:r>
            <a:r>
              <a:rPr lang="en-US" sz="1200">
                <a:solidFill>
                  <a:schemeClr val="tx1"/>
                </a:solidFill>
              </a:rPr>
              <a:t> set of documents. This is an area for improvement.</a:t>
            </a:r>
            <a:endParaRPr lang="en-GB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9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608" y="1076458"/>
            <a:ext cx="5358384" cy="31865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"/>
            <a:ext cx="8515350" cy="371475"/>
          </a:xfrm>
        </p:spPr>
        <p:txBody>
          <a:bodyPr/>
          <a:lstStyle/>
          <a:p>
            <a:r>
              <a:rPr lang="en-US"/>
              <a:t>Most time is spent at the workshop (note: </a:t>
            </a:r>
            <a:r>
              <a:rPr lang="en-US" err="1"/>
              <a:t>Thingyan</a:t>
            </a:r>
            <a:r>
              <a:rPr lang="en-US"/>
              <a:t>)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" name="Pentagon 6"/>
          <p:cNvSpPr/>
          <p:nvPr/>
        </p:nvSpPr>
        <p:spPr>
          <a:xfrm flipH="1">
            <a:off x="3813717" y="2569369"/>
            <a:ext cx="3456659" cy="780586"/>
          </a:xfrm>
          <a:prstGeom prst="homePlat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Most time in the claims process is spent waiting for the vehicle to get repaired</a:t>
            </a:r>
            <a:endParaRPr lang="en-GB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92" y="976097"/>
            <a:ext cx="5358384" cy="31865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"/>
            <a:ext cx="8381535" cy="371475"/>
          </a:xfrm>
        </p:spPr>
        <p:txBody>
          <a:bodyPr/>
          <a:lstStyle/>
          <a:p>
            <a:r>
              <a:rPr lang="en-US"/>
              <a:t>Preparation of documents for approval is time consuming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" name="Pentagon 6"/>
          <p:cNvSpPr/>
          <p:nvPr/>
        </p:nvSpPr>
        <p:spPr>
          <a:xfrm flipH="1">
            <a:off x="3813717" y="2569369"/>
            <a:ext cx="3456659" cy="780586"/>
          </a:xfrm>
          <a:prstGeom prst="homePlat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This area needs to be looked into deeper</a:t>
            </a:r>
            <a:endParaRPr lang="en-GB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0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608" y="976097"/>
            <a:ext cx="5358384" cy="31865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approval layers are a success – no bottleneck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Pentagon 6"/>
          <p:cNvSpPr/>
          <p:nvPr/>
        </p:nvSpPr>
        <p:spPr>
          <a:xfrm flipH="1">
            <a:off x="3189249" y="1788783"/>
            <a:ext cx="3456659" cy="780586"/>
          </a:xfrm>
          <a:prstGeom prst="homePlat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Approvals are not a bottle neck</a:t>
            </a:r>
            <a:endParaRPr lang="en-GB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65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808" y="976097"/>
            <a:ext cx="5358384" cy="31865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cases efficiently move to finance for payment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IKBZ Insurance Co., Ltd.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C796F-1107-C84A-B802-FA2A7EE3FA94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Pentagon 6"/>
          <p:cNvSpPr/>
          <p:nvPr/>
        </p:nvSpPr>
        <p:spPr>
          <a:xfrm flipH="1">
            <a:off x="3189249" y="1788783"/>
            <a:ext cx="3456659" cy="780586"/>
          </a:xfrm>
          <a:prstGeom prst="homePlat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Requesting payment to finance either</a:t>
            </a:r>
            <a:endParaRPr lang="en-GB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1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Background</vt:lpstr>
      <vt:lpstr>The claims process roughly involves 5 main parties</vt:lpstr>
      <vt:lpstr>Getting the first document is quick but there is a long tail</vt:lpstr>
      <vt:lpstr>But there is a sometimes large gap between documents</vt:lpstr>
      <vt:lpstr>Most time is spent at the workshop (note: Thingyan)</vt:lpstr>
      <vt:lpstr>Preparation of documents for approval is time consuming</vt:lpstr>
      <vt:lpstr>New approval layers are a success – no bottleneck</vt:lpstr>
      <vt:lpstr>The cases efficiently move to finance for payment</vt:lpstr>
      <vt:lpstr>30% of cases take more than a week, worth investigating</vt:lpstr>
      <vt:lpstr>Case closure is fairly quick</vt:lpstr>
      <vt:lpstr>The change in process seems to make it faster</vt:lpstr>
      <vt:lpstr>Around 2/3 of April cases are cleared within a month</vt:lpstr>
      <vt:lpstr>Conclusion and Next Steps</vt:lpstr>
      <vt:lpstr>Appendix</vt:lpstr>
      <vt:lpstr>Preparing documents –  Note not enough data for proper analysis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4</cp:revision>
  <cp:lastPrinted>2018-04-30T02:27:21Z</cp:lastPrinted>
  <dcterms:created xsi:type="dcterms:W3CDTF">2016-06-12T13:33:39Z</dcterms:created>
  <dcterms:modified xsi:type="dcterms:W3CDTF">2020-04-27T16:01:27Z</dcterms:modified>
</cp:coreProperties>
</file>