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4" r:id="rId3"/>
    <p:sldId id="345" r:id="rId4"/>
    <p:sldId id="346" r:id="rId5"/>
    <p:sldId id="361" r:id="rId6"/>
    <p:sldId id="347" r:id="rId7"/>
    <p:sldId id="348" r:id="rId8"/>
    <p:sldId id="362" r:id="rId9"/>
    <p:sldId id="349" r:id="rId10"/>
    <p:sldId id="351" r:id="rId11"/>
    <p:sldId id="352" r:id="rId12"/>
    <p:sldId id="353" r:id="rId13"/>
    <p:sldId id="354" r:id="rId14"/>
    <p:sldId id="357" r:id="rId15"/>
    <p:sldId id="358" r:id="rId16"/>
    <p:sldId id="3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D6"/>
    <a:srgbClr val="FDC326"/>
    <a:srgbClr val="FFCB08"/>
    <a:srgbClr val="EF7E2D"/>
    <a:srgbClr val="115684"/>
    <a:srgbClr val="000000"/>
    <a:srgbClr val="88B946"/>
    <a:srgbClr val="115584"/>
    <a:srgbClr val="0D5DA9"/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6FFD5-3EC3-43CC-70EA-13C9A923F5A7}" v="2" dt="2020-02-07T09:27:01.326"/>
    <p1510:client id="{6FB85194-3013-2EAC-0E0E-C6AFC077FBC8}" v="6" dt="2020-04-19T06:29:21.550"/>
    <p1510:client id="{750FB17E-42FA-00AA-ECC6-48CA8C989ABB}" v="2" dt="2020-04-16T17:07:46.821"/>
    <p1510:client id="{B4D264C9-81C0-5C89-B2F9-6E7CE4715CA8}" v="2" dt="2020-04-19T16:29:13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87544" autoAdjust="0"/>
  </p:normalViewPr>
  <p:slideViewPr>
    <p:cSldViewPr snapToGrid="0" snapToObjects="1">
      <p:cViewPr varScale="1">
        <p:scale>
          <a:sx n="92" d="100"/>
          <a:sy n="92" d="100"/>
        </p:scale>
        <p:origin x="61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u Phyu Win KBZMS" userId="S::phyuphyu.win@kbzms.com::2f03777a-f029-4089-b3a8-37ad8a8507fb" providerId="AD" clId="Web-{6FB85194-3013-2EAC-0E0E-C6AFC077FBC8}"/>
    <pc:docChg chg="modSld">
      <pc:chgData name="Phyu Phyu Win KBZMS" userId="S::phyuphyu.win@kbzms.com::2f03777a-f029-4089-b3a8-37ad8a8507fb" providerId="AD" clId="Web-{6FB85194-3013-2EAC-0E0E-C6AFC077FBC8}" dt="2020-04-19T06:29:21.550" v="5" actId="1076"/>
      <pc:docMkLst>
        <pc:docMk/>
      </pc:docMkLst>
      <pc:sldChg chg="modSp">
        <pc:chgData name="Phyu Phyu Win KBZMS" userId="S::phyuphyu.win@kbzms.com::2f03777a-f029-4089-b3a8-37ad8a8507fb" providerId="AD" clId="Web-{6FB85194-3013-2EAC-0E0E-C6AFC077FBC8}" dt="2020-04-19T06:29:21.550" v="5" actId="1076"/>
        <pc:sldMkLst>
          <pc:docMk/>
          <pc:sldMk cId="157652368" sldId="348"/>
        </pc:sldMkLst>
        <pc:picChg chg="mod">
          <ac:chgData name="Phyu Phyu Win KBZMS" userId="S::phyuphyu.win@kbzms.com::2f03777a-f029-4089-b3a8-37ad8a8507fb" providerId="AD" clId="Web-{6FB85194-3013-2EAC-0E0E-C6AFC077FBC8}" dt="2020-04-19T06:29:21.550" v="5" actId="1076"/>
          <ac:picMkLst>
            <pc:docMk/>
            <pc:sldMk cId="157652368" sldId="348"/>
            <ac:picMk id="6" creationId="{00000000-0000-0000-0000-000000000000}"/>
          </ac:picMkLst>
        </pc:picChg>
      </pc:sldChg>
    </pc:docChg>
  </pc:docChgLst>
  <pc:docChgLst>
    <pc:chgData name="Phyu Phyu Win KBZMS" userId="S::phyuphyu.win@kbzms.com::2f03777a-f029-4089-b3a8-37ad8a8507fb" providerId="AD" clId="Web-{B4D264C9-81C0-5C89-B2F9-6E7CE4715CA8}"/>
    <pc:docChg chg="modSld">
      <pc:chgData name="Phyu Phyu Win KBZMS" userId="S::phyuphyu.win@kbzms.com::2f03777a-f029-4089-b3a8-37ad8a8507fb" providerId="AD" clId="Web-{B4D264C9-81C0-5C89-B2F9-6E7CE4715CA8}" dt="2020-04-19T16:29:13.574" v="1"/>
      <pc:docMkLst>
        <pc:docMk/>
      </pc:docMkLst>
      <pc:sldChg chg="addSp delSp">
        <pc:chgData name="Phyu Phyu Win KBZMS" userId="S::phyuphyu.win@kbzms.com::2f03777a-f029-4089-b3a8-37ad8a8507fb" providerId="AD" clId="Web-{B4D264C9-81C0-5C89-B2F9-6E7CE4715CA8}" dt="2020-04-19T16:29:13.574" v="1"/>
        <pc:sldMkLst>
          <pc:docMk/>
          <pc:sldMk cId="2803696576" sldId="354"/>
        </pc:sldMkLst>
        <pc:picChg chg="add del">
          <ac:chgData name="Phyu Phyu Win KBZMS" userId="S::phyuphyu.win@kbzms.com::2f03777a-f029-4089-b3a8-37ad8a8507fb" providerId="AD" clId="Web-{B4D264C9-81C0-5C89-B2F9-6E7CE4715CA8}" dt="2020-04-19T16:29:13.574" v="1"/>
          <ac:picMkLst>
            <pc:docMk/>
            <pc:sldMk cId="2803696576" sldId="354"/>
            <ac:picMk id="6" creationId="{00000000-0000-0000-0000-000000000000}"/>
          </ac:picMkLst>
        </pc:picChg>
      </pc:sldChg>
    </pc:docChg>
  </pc:docChgLst>
  <pc:docChgLst>
    <pc:chgData name="U Myat Thu Kyaw IKBZ" userId="S::myatthu.kyaw@kbzms.com::aa52dcf3-658e-4f74-a919-4b967873974b" providerId="AD" clId="Web-{10A6FFD5-3EC3-43CC-70EA-13C9A923F5A7}"/>
    <pc:docChg chg="modSld">
      <pc:chgData name="U Myat Thu Kyaw IKBZ" userId="S::myatthu.kyaw@kbzms.com::aa52dcf3-658e-4f74-a919-4b967873974b" providerId="AD" clId="Web-{10A6FFD5-3EC3-43CC-70EA-13C9A923F5A7}" dt="2020-02-07T09:27:01.248" v="0" actId="1076"/>
      <pc:docMkLst>
        <pc:docMk/>
      </pc:docMkLst>
      <pc:sldChg chg="modSp">
        <pc:chgData name="U Myat Thu Kyaw IKBZ" userId="S::myatthu.kyaw@kbzms.com::aa52dcf3-658e-4f74-a919-4b967873974b" providerId="AD" clId="Web-{10A6FFD5-3EC3-43CC-70EA-13C9A923F5A7}" dt="2020-02-07T09:27:01.248" v="0" actId="1076"/>
        <pc:sldMkLst>
          <pc:docMk/>
          <pc:sldMk cId="2916505317" sldId="349"/>
        </pc:sldMkLst>
        <pc:spChg chg="mod">
          <ac:chgData name="U Myat Thu Kyaw IKBZ" userId="S::myatthu.kyaw@kbzms.com::aa52dcf3-658e-4f74-a919-4b967873974b" providerId="AD" clId="Web-{10A6FFD5-3EC3-43CC-70EA-13C9A923F5A7}" dt="2020-02-07T09:27:01.248" v="0" actId="1076"/>
          <ac:spMkLst>
            <pc:docMk/>
            <pc:sldMk cId="2916505317" sldId="349"/>
            <ac:spMk id="7" creationId="{00000000-0000-0000-0000-000000000000}"/>
          </ac:spMkLst>
        </pc:spChg>
      </pc:sldChg>
    </pc:docChg>
  </pc:docChgLst>
  <pc:docChgLst>
    <pc:chgData name="Phyu Phyu Win KBZMS" userId="S::phyuphyu.win@kbzms.com::2f03777a-f029-4089-b3a8-37ad8a8507fb" providerId="AD" clId="Web-{750FB17E-42FA-00AA-ECC6-48CA8C989ABB}"/>
    <pc:docChg chg="modSld">
      <pc:chgData name="Phyu Phyu Win KBZMS" userId="S::phyuphyu.win@kbzms.com::2f03777a-f029-4089-b3a8-37ad8a8507fb" providerId="AD" clId="Web-{750FB17E-42FA-00AA-ECC6-48CA8C989ABB}" dt="2020-04-16T17:07:46.790" v="1" actId="1076"/>
      <pc:docMkLst>
        <pc:docMk/>
      </pc:docMkLst>
      <pc:sldChg chg="modSp">
        <pc:chgData name="Phyu Phyu Win KBZMS" userId="S::phyuphyu.win@kbzms.com::2f03777a-f029-4089-b3a8-37ad8a8507fb" providerId="AD" clId="Web-{750FB17E-42FA-00AA-ECC6-48CA8C989ABB}" dt="2020-04-16T17:07:46.790" v="1" actId="1076"/>
        <pc:sldMkLst>
          <pc:docMk/>
          <pc:sldMk cId="3116570181" sldId="361"/>
        </pc:sldMkLst>
        <pc:picChg chg="mod">
          <ac:chgData name="Phyu Phyu Win KBZMS" userId="S::phyuphyu.win@kbzms.com::2f03777a-f029-4089-b3a8-37ad8a8507fb" providerId="AD" clId="Web-{750FB17E-42FA-00AA-ECC6-48CA8C989ABB}" dt="2020-04-16T17:07:46.790" v="1" actId="1076"/>
          <ac:picMkLst>
            <pc:docMk/>
            <pc:sldMk cId="3116570181" sldId="361"/>
            <ac:picMk id="3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9DA1B-EC87-4E88-9E81-88DA2FC90A33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IKBZ Insurance Co., Ltd.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E16C4-A35A-40DE-A3EE-3F28CA3AA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240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5913-CDC5-45B9-A0C7-6E9DE39771A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IKBZ Insurance Co.,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6B3D7-7E7B-474D-8882-0B9638B795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7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D5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841772"/>
            <a:ext cx="5429250" cy="17907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2701528"/>
            <a:ext cx="497205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8E-3C67-4823-8807-3495F41A5CD9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2F3-A520-491A-A794-ECD6071AA3DD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B499-03F9-4F36-B4C4-B495809FB955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37147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88CC-9AAF-431A-B701-5F40F5CE625D}" type="datetime1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1300" y="4767264"/>
            <a:ext cx="1841500" cy="273844"/>
          </a:xfrm>
        </p:spPr>
        <p:txBody>
          <a:bodyPr/>
          <a:lstStyle/>
          <a:p>
            <a:r>
              <a:rPr lang="en-US" dirty="0"/>
              <a:t>IKBZ Insurance Co., Ltd.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5300" y="4767264"/>
            <a:ext cx="400050" cy="273844"/>
          </a:xfrm>
        </p:spPr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5664203" y="4767264"/>
            <a:ext cx="23621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member</a:t>
            </a:r>
            <a:r>
              <a:rPr lang="en-US" baseline="0" dirty="0"/>
              <a:t> of KBZ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9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B1DA-06B5-47DC-9E06-60A453C37A7D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36FF-0CDD-40E9-8FB9-94200D78627E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5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205A-8884-475E-831C-F175FB608FD6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C83-C014-4FD6-81D8-DCDE7F4D0056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16-86F1-4676-9505-5EB6222C97B3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A52-EF90-4BA3-82AD-FFF9811E4A93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22D6-F12E-4654-8289-5928BCB51A7E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90524"/>
            <a:ext cx="78867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8D98-6D03-4140-BB29-487D23B82C9A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796F-1107-C84A-B802-FA2A7EE3FA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5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9385" y="4496743"/>
            <a:ext cx="499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ller" charset="0"/>
                <a:ea typeface="Aller" charset="0"/>
                <a:cs typeface="Aller" charset="0"/>
              </a:rPr>
              <a:t>Aug 14, 2019  (A member of KBZ Group)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30827" y="2484889"/>
            <a:ext cx="5983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Aller" pitchFamily="2" charset="0"/>
                <a:cs typeface="Times New Roman" pitchFamily="18" charset="0"/>
              </a:rPr>
              <a:t>May Jun claims tracking analysis</a:t>
            </a:r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67" y="2569369"/>
            <a:ext cx="2803883" cy="166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Approvals, limits,  and delivery to finance: success!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67" y="512841"/>
            <a:ext cx="2803883" cy="1932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66" y="2662243"/>
            <a:ext cx="3456659" cy="1574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66" y="512841"/>
            <a:ext cx="3456659" cy="19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0" y="595096"/>
            <a:ext cx="4443140" cy="2754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26" y="595095"/>
            <a:ext cx="4260273" cy="2754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"/>
            <a:ext cx="8437291" cy="371475"/>
          </a:xfrm>
        </p:spPr>
        <p:txBody>
          <a:bodyPr/>
          <a:lstStyle/>
          <a:p>
            <a:r>
              <a:rPr lang="en-US" dirty="0"/>
              <a:t>In May-Jun, Finance took longer to pay, impacting TAT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1973720" y="1788786"/>
            <a:ext cx="2649080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last 2 months the finance processing has slowed down. This should be investigated.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9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284"/>
            <a:ext cx="4437666" cy="25396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937" y="691956"/>
            <a:ext cx="4270529" cy="2539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closure is fairly quick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1166141" y="1788783"/>
            <a:ext cx="3456659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Claims cases are closed fairly quickly after payment is done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8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1" y="562603"/>
            <a:ext cx="4572000" cy="3261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88" y="562603"/>
            <a:ext cx="2613048" cy="1549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change in process is stabilizing and is faster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2781299" y="1483193"/>
            <a:ext cx="3286991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Apart from the 1</a:t>
            </a:r>
            <a:r>
              <a:rPr lang="en-US" sz="1200" baseline="30000" dirty="0">
                <a:solidFill>
                  <a:schemeClr val="tx1"/>
                </a:solidFill>
              </a:rPr>
              <a:t>st</a:t>
            </a:r>
            <a:r>
              <a:rPr lang="en-US" sz="1200" dirty="0">
                <a:solidFill>
                  <a:schemeClr val="tx1"/>
                </a:solidFill>
              </a:rPr>
              <a:t> week of May, all other weeks show consistent performance.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Overall, slightly more than 2/3 of cases are cleared within a month*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6517" y="4360694"/>
            <a:ext cx="5415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Data is biased since some cases, especially in the last 2 weeks of Jun have not been completed, but overall result stands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80369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307532" cy="3263504"/>
          </a:xfrm>
        </p:spPr>
        <p:txBody>
          <a:bodyPr>
            <a:normAutofit/>
          </a:bodyPr>
          <a:lstStyle/>
          <a:p>
            <a:r>
              <a:rPr lang="en-US" sz="1600" dirty="0"/>
              <a:t>The time takes to process motor vehicle claims is getting shorter and with less variability</a:t>
            </a:r>
          </a:p>
          <a:p>
            <a:r>
              <a:rPr lang="en-US" sz="1600" dirty="0"/>
              <a:t>The new process implemented on April 1 is delivering results</a:t>
            </a:r>
          </a:p>
          <a:p>
            <a:r>
              <a:rPr lang="en-US" sz="1600" dirty="0"/>
              <a:t>The claims and ops teams can start thinking of SLAs</a:t>
            </a:r>
          </a:p>
          <a:p>
            <a:r>
              <a:rPr lang="en-US" sz="1600" dirty="0"/>
              <a:t>There still are areas of improvement</a:t>
            </a:r>
          </a:p>
          <a:p>
            <a:pPr lvl="1"/>
            <a:r>
              <a:rPr lang="en-US" sz="1200" dirty="0"/>
              <a:t>The case of Mandalay should be investigated, their processes seem different</a:t>
            </a:r>
          </a:p>
          <a:p>
            <a:pPr lvl="1"/>
            <a:r>
              <a:rPr lang="en-US" sz="1200" dirty="0"/>
              <a:t>Gathering and preparing the data for approval is still an issue – operational efficiency is targeting this area in 2019-2020</a:t>
            </a:r>
          </a:p>
          <a:p>
            <a:pPr lvl="1"/>
            <a:r>
              <a:rPr lang="en-US" sz="1200" dirty="0"/>
              <a:t>Finance is still taking unexpectedly long to pay, alternative methods should be considered as long as workshops are agreeable (to be verified)</a:t>
            </a:r>
          </a:p>
          <a:p>
            <a:pPr lvl="1"/>
            <a:endParaRPr lang="en-US" sz="800" dirty="0"/>
          </a:p>
          <a:p>
            <a:pPr lvl="1"/>
            <a:endParaRPr lang="en-US" sz="8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95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Appendix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7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0" y="1137277"/>
            <a:ext cx="8713179" cy="13523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8650" y="2"/>
            <a:ext cx="7886700" cy="371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Sample of tracking tool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0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037368" cy="3263504"/>
          </a:xfrm>
        </p:spPr>
        <p:txBody>
          <a:bodyPr>
            <a:normAutofit/>
          </a:bodyPr>
          <a:lstStyle/>
          <a:p>
            <a:r>
              <a:rPr lang="en-US" sz="1600" dirty="0"/>
              <a:t>IKBZ introduced a new motor claims process on April 01 2019</a:t>
            </a:r>
          </a:p>
          <a:p>
            <a:r>
              <a:rPr lang="en-US" sz="1600" dirty="0"/>
              <a:t>This second analysis seeks to confirm or rebut burgeoning trends identified earlier</a:t>
            </a:r>
          </a:p>
          <a:p>
            <a:r>
              <a:rPr lang="en-US" sz="1600" dirty="0"/>
              <a:t>The main hypotheses were:</a:t>
            </a:r>
          </a:p>
          <a:p>
            <a:pPr lvl="1"/>
            <a:r>
              <a:rPr lang="en-US" sz="1200" dirty="0"/>
              <a:t>The time taken for motor claims processing is getting shorter</a:t>
            </a:r>
          </a:p>
          <a:p>
            <a:pPr lvl="1"/>
            <a:r>
              <a:rPr lang="en-US" sz="1200" dirty="0"/>
              <a:t>Document preparation time is long</a:t>
            </a:r>
          </a:p>
          <a:p>
            <a:pPr lvl="2"/>
            <a:r>
              <a:rPr lang="en-US" sz="1000" dirty="0"/>
              <a:t>Using smart forms for surveyors is part of an answer to this</a:t>
            </a:r>
          </a:p>
          <a:p>
            <a:pPr lvl="1"/>
            <a:r>
              <a:rPr lang="en-US" sz="1200" dirty="0"/>
              <a:t>A large part of the time is spent waiting for repairs to be carried out</a:t>
            </a:r>
          </a:p>
          <a:p>
            <a:pPr lvl="2"/>
            <a:r>
              <a:rPr lang="en-US" sz="1000" dirty="0"/>
              <a:t>Hence repair time estimation would be useful</a:t>
            </a:r>
          </a:p>
          <a:p>
            <a:pPr lvl="1"/>
            <a:r>
              <a:rPr lang="en-US" sz="1200" dirty="0"/>
              <a:t>The time spent on internal document preparation is a bit long and should improve</a:t>
            </a:r>
          </a:p>
          <a:p>
            <a:pPr lvl="1"/>
            <a:r>
              <a:rPr lang="en-US" sz="1200" dirty="0"/>
              <a:t>There is a surprising gap between payment approval and actual payment</a:t>
            </a:r>
          </a:p>
          <a:p>
            <a:pPr lvl="1"/>
            <a:endParaRPr lang="en-GB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88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the process is a combined effort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561109"/>
            <a:ext cx="8096250" cy="399071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144643" y="672621"/>
            <a:ext cx="1478158" cy="387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92820" y="858645"/>
            <a:ext cx="2051823" cy="3693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622800" y="672620"/>
            <a:ext cx="2014342" cy="38792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637142" y="672619"/>
            <a:ext cx="1257921" cy="1992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861805" y="858644"/>
            <a:ext cx="83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Finance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3136" y="4479843"/>
            <a:ext cx="193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Claims Management and Approval Layer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5197" y="4509443"/>
            <a:ext cx="127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Claims Handler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0207" y="4484370"/>
            <a:ext cx="143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Claims Surveyor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783" y="857155"/>
            <a:ext cx="1091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Call Centre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71239" y="672621"/>
            <a:ext cx="557561" cy="409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88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0" y="1056853"/>
            <a:ext cx="3742494" cy="2247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120" y="1075565"/>
            <a:ext cx="3765415" cy="2229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8426140" cy="371475"/>
          </a:xfrm>
        </p:spPr>
        <p:txBody>
          <a:bodyPr/>
          <a:lstStyle/>
          <a:p>
            <a:r>
              <a:rPr lang="en-US" dirty="0"/>
              <a:t>Better at obtaining the first document, but process issues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528590" y="1745676"/>
            <a:ext cx="2149792" cy="1070259"/>
            <a:chOff x="1528590" y="1745676"/>
            <a:chExt cx="2149792" cy="1070259"/>
          </a:xfrm>
        </p:grpSpPr>
        <p:sp>
          <p:nvSpPr>
            <p:cNvPr id="7" name="Pentagon 6"/>
            <p:cNvSpPr/>
            <p:nvPr/>
          </p:nvSpPr>
          <p:spPr>
            <a:xfrm rot="16200000" flipH="1">
              <a:off x="2068357" y="1205911"/>
              <a:ext cx="1070259" cy="214979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8590" y="1745676"/>
              <a:ext cx="2149791" cy="102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The long tail of April is milder,</a:t>
              </a:r>
            </a:p>
            <a:p>
              <a:pPr algn="ctr"/>
              <a:r>
                <a:rPr lang="en-US" sz="1050" dirty="0"/>
                <a:t>But in 14% of cases, docs are received </a:t>
              </a:r>
            </a:p>
            <a:p>
              <a:pPr algn="ctr"/>
              <a:r>
                <a:rPr lang="en-US" sz="1050" b="1" dirty="0"/>
                <a:t>before </a:t>
              </a:r>
              <a:r>
                <a:rPr lang="en-US" sz="1050" dirty="0"/>
                <a:t>being informed of the accident</a:t>
              </a:r>
              <a:endParaRPr lang="en-GB" sz="1050" dirty="0"/>
            </a:p>
            <a:p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23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8426140" cy="371475"/>
          </a:xfrm>
        </p:spPr>
        <p:txBody>
          <a:bodyPr/>
          <a:lstStyle/>
          <a:p>
            <a:r>
              <a:rPr lang="en-US" dirty="0"/>
              <a:t>Better at obtaining the first document, but process issues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695"/>
            <a:ext cx="4701540" cy="32842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310" y="638695"/>
            <a:ext cx="4609690" cy="3284220"/>
          </a:xfrm>
          <a:prstGeom prst="rect">
            <a:avLst/>
          </a:prstGeom>
        </p:spPr>
      </p:pic>
      <p:sp>
        <p:nvSpPr>
          <p:cNvPr id="13" name="Pentagon 12"/>
          <p:cNvSpPr/>
          <p:nvPr/>
        </p:nvSpPr>
        <p:spPr>
          <a:xfrm flipH="1">
            <a:off x="7865918" y="1187041"/>
            <a:ext cx="1278082" cy="1234041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Mandalay is almost </a:t>
            </a:r>
            <a:r>
              <a:rPr lang="en-US" sz="1100" b="1" dirty="0">
                <a:solidFill>
                  <a:schemeClr val="tx1"/>
                </a:solidFill>
              </a:rPr>
              <a:t>2x more likely </a:t>
            </a:r>
            <a:r>
              <a:rPr lang="en-US" sz="1100" dirty="0">
                <a:solidFill>
                  <a:schemeClr val="tx1"/>
                </a:solidFill>
              </a:rPr>
              <a:t>to exhibit different process at inform stage</a:t>
            </a: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409" y="735050"/>
            <a:ext cx="3636755" cy="2156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8515350" cy="371475"/>
          </a:xfrm>
        </p:spPr>
        <p:txBody>
          <a:bodyPr/>
          <a:lstStyle/>
          <a:p>
            <a:r>
              <a:rPr lang="en-US" dirty="0"/>
              <a:t>It still can take a while to collect all </a:t>
            </a:r>
            <a:r>
              <a:rPr lang="en-US" dirty="0" err="1"/>
              <a:t>documets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6" y="735050"/>
            <a:ext cx="3596817" cy="2160484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 flipH="1">
            <a:off x="1608971" y="1423097"/>
            <a:ext cx="2344657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There is little change in the time taken between completion of 2 sets of documents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9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1" y="858211"/>
            <a:ext cx="3931754" cy="2359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91" y="858211"/>
            <a:ext cx="3967281" cy="2359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2"/>
            <a:ext cx="8624455" cy="371475"/>
          </a:xfrm>
        </p:spPr>
        <p:txBody>
          <a:bodyPr/>
          <a:lstStyle/>
          <a:p>
            <a:r>
              <a:rPr lang="en-US" dirty="0"/>
              <a:t>Most time is spent at workshops, but again process issues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1052969" y="1788784"/>
            <a:ext cx="3342385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Repair time is still long, but in 36% of cases, invoices are received without all complete documents 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04" y="638695"/>
            <a:ext cx="4615514" cy="3229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8426140" cy="371475"/>
          </a:xfrm>
        </p:spPr>
        <p:txBody>
          <a:bodyPr/>
          <a:lstStyle/>
          <a:p>
            <a:r>
              <a:rPr lang="en-US" dirty="0"/>
              <a:t>Mandalay, again, exhibits different process from the rest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695"/>
            <a:ext cx="4623074" cy="3229408"/>
          </a:xfrm>
          <a:prstGeom prst="rect">
            <a:avLst/>
          </a:prstGeom>
        </p:spPr>
      </p:pic>
      <p:sp>
        <p:nvSpPr>
          <p:cNvPr id="13" name="Pentagon 12"/>
          <p:cNvSpPr/>
          <p:nvPr/>
        </p:nvSpPr>
        <p:spPr>
          <a:xfrm flipH="1">
            <a:off x="7689271" y="1187041"/>
            <a:ext cx="1454727" cy="1244431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schemeClr val="tx1"/>
                </a:solidFill>
              </a:rPr>
              <a:t>Mandalay </a:t>
            </a:r>
          </a:p>
          <a:p>
            <a:pPr algn="r"/>
            <a:r>
              <a:rPr lang="en-US" sz="1050" dirty="0">
                <a:solidFill>
                  <a:schemeClr val="tx1"/>
                </a:solidFill>
              </a:rPr>
              <a:t>is more than </a:t>
            </a:r>
            <a:r>
              <a:rPr lang="en-US" sz="1050" b="1" dirty="0">
                <a:solidFill>
                  <a:schemeClr val="tx1"/>
                </a:solidFill>
              </a:rPr>
              <a:t>4x more likely</a:t>
            </a:r>
            <a:r>
              <a:rPr lang="en-US" sz="1050" dirty="0">
                <a:solidFill>
                  <a:schemeClr val="tx1"/>
                </a:solidFill>
              </a:rPr>
              <a:t> to exhibit different process while collating documents</a:t>
            </a:r>
            <a:endParaRPr lang="en-GB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6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953"/>
            <a:ext cx="4387384" cy="2255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19" y="633953"/>
            <a:ext cx="3792682" cy="2255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"/>
            <a:ext cx="8381535" cy="371475"/>
          </a:xfrm>
        </p:spPr>
        <p:txBody>
          <a:bodyPr/>
          <a:lstStyle/>
          <a:p>
            <a:r>
              <a:rPr lang="en-US" dirty="0"/>
              <a:t>Document preparation for approval is still time consuming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1212458" y="1280897"/>
            <a:ext cx="3175103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Preparing the data for approval takes long, one already called out target area for operational efficiency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0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28462</TotalTime>
  <Words>629</Words>
  <Application>Microsoft Office PowerPoint</Application>
  <PresentationFormat>On-screen Show (16:9)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Background</vt:lpstr>
      <vt:lpstr>Recap: the process is a combined effort</vt:lpstr>
      <vt:lpstr>Better at obtaining the first document, but process issues</vt:lpstr>
      <vt:lpstr>Better at obtaining the first document, but process issues</vt:lpstr>
      <vt:lpstr>It still can take a while to collect all documets</vt:lpstr>
      <vt:lpstr>Most time is spent at workshops, but again process issues</vt:lpstr>
      <vt:lpstr>Mandalay, again, exhibits different process from the rest</vt:lpstr>
      <vt:lpstr>Document preparation for approval is still time consuming</vt:lpstr>
      <vt:lpstr>Approvals, limits,  and delivery to finance: success! </vt:lpstr>
      <vt:lpstr>In May-Jun, Finance took longer to pay, impacting TAT</vt:lpstr>
      <vt:lpstr>Case closure is fairly quick</vt:lpstr>
      <vt:lpstr>The change in process is stabilizing and is faster</vt:lpstr>
      <vt:lpstr>Conclusion and Next Steps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Kailash</cp:lastModifiedBy>
  <cp:revision>1124</cp:revision>
  <cp:lastPrinted>2018-04-30T02:27:21Z</cp:lastPrinted>
  <dcterms:created xsi:type="dcterms:W3CDTF">2016-06-12T13:33:39Z</dcterms:created>
  <dcterms:modified xsi:type="dcterms:W3CDTF">2020-04-19T16:29:16Z</dcterms:modified>
</cp:coreProperties>
</file>