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p>
            <a:pPr algn="ctr"/>
            <a:r>
              <a:rPr b="0" lang="en-US" sz="4400" spc="-1" strike="noStrike">
                <a:solidFill>
                  <a:srgbClr val="006699"/>
                </a:solidFill>
                <a:latin typeface="Arial"/>
              </a:rPr>
              <a:t>Click to edit the </a:t>
            </a:r>
            <a:r>
              <a:rPr b="0" lang="en-US" sz="4400" spc="-1" strike="noStrike">
                <a:solidFill>
                  <a:srgbClr val="006699"/>
                </a:solidFill>
                <a:latin typeface="Arial"/>
              </a:rPr>
              <a:t>title text format</a:t>
            </a:r>
            <a:endParaRPr b="0" lang="en-US"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AFD74AA8-4CC9-438D-91E6-179A262394D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US" sz="4400" spc="-1" strike="noStrike">
                <a:solidFill>
                  <a:srgbClr val="ffffff"/>
                </a:solidFill>
                <a:latin typeface="Arial"/>
              </a:rPr>
              <a:t>Click to edit the </a:t>
            </a:r>
            <a:r>
              <a:rPr b="0" lang="en-US" sz="4400" spc="-1" strike="noStrike">
                <a:solidFill>
                  <a:srgbClr val="ffffff"/>
                </a:solidFill>
                <a:latin typeface="Arial"/>
              </a:rPr>
              <a:t>title text format</a:t>
            </a:r>
            <a:endParaRPr b="0" lang="en-US"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Click to edit the outline text format</a:t>
            </a:r>
            <a:endParaRPr b="0" lang="en-US"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66cc"/>
                </a:solidFill>
                <a:latin typeface="Arial"/>
              </a:rPr>
              <a:t>Second Outline Level</a:t>
            </a:r>
            <a:endParaRPr b="0" lang="en-US"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66cc"/>
                </a:solidFill>
                <a:latin typeface="Arial"/>
              </a:rPr>
              <a:t>Third Outline Level</a:t>
            </a:r>
            <a:endParaRPr b="0" lang="en-US"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66cc"/>
                </a:solidFill>
                <a:latin typeface="Arial"/>
              </a:rPr>
              <a:t>Fourth Outline Level</a:t>
            </a:r>
            <a:endParaRPr b="0" lang="en-US"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66cc"/>
                </a:solidFill>
                <a:latin typeface="Arial"/>
              </a:rPr>
              <a:t>Fifth Outline Level</a:t>
            </a:r>
            <a:endParaRPr b="0" lang="en-US"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66cc"/>
                </a:solidFill>
                <a:latin typeface="Arial"/>
              </a:rPr>
              <a:t>Sixth Outline Level</a:t>
            </a:r>
            <a:endParaRPr b="0" lang="en-US"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66cc"/>
                </a:solidFill>
                <a:latin typeface="Arial"/>
              </a:rPr>
              <a:t>Seventh Outline Level</a:t>
            </a:r>
            <a:endParaRPr b="0" lang="en-US"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4D8E6024-8618-49B8-9B26-2FC7A2D8D4B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1523880"/>
            <a:ext cx="9071640" cy="2896560"/>
          </a:xfrm>
          <a:prstGeom prst="rect">
            <a:avLst/>
          </a:prstGeom>
          <a:noFill/>
          <a:ln>
            <a:noFill/>
          </a:ln>
        </p:spPr>
        <p:txBody>
          <a:bodyPr lIns="0" rIns="0" tIns="0" bIns="0" anchor="ctr"/>
          <a:p>
            <a:pPr algn="ctr"/>
            <a:r>
              <a:rPr b="0" lang="en-US" sz="4400" spc="-1" strike="noStrike">
                <a:solidFill>
                  <a:srgbClr val="006699"/>
                </a:solidFill>
                <a:latin typeface="Arial"/>
              </a:rPr>
              <a:t>	</a:t>
            </a:r>
            <a:r>
              <a:rPr b="0" lang="en-US" sz="4400" spc="-1" strike="noStrike">
                <a:solidFill>
                  <a:srgbClr val="006699"/>
                </a:solidFill>
                <a:latin typeface="Arial"/>
              </a:rPr>
              <a:t>RESTAURANT RECOMMENDER SYSTEM IN YANGON</a:t>
            </a:r>
            <a:br/>
            <a:br/>
            <a:br/>
            <a:r>
              <a:rPr b="0" lang="en-US" sz="2800" spc="-1" strike="noStrike">
                <a:solidFill>
                  <a:srgbClr val="006699"/>
                </a:solidFill>
                <a:latin typeface="Arial"/>
              </a:rPr>
              <a:t>IBM DATA SCIENCE CAPSTONE PROJECT</a:t>
            </a:r>
            <a:endParaRPr b="0" lang="en-US" sz="2800" spc="-1" strike="noStrike">
              <a:solidFill>
                <a:srgbClr val="006699"/>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Results And Conclusion</a:t>
            </a:r>
            <a:endParaRPr b="0" lang="en-US" sz="4400" spc="-1" strike="noStrike">
              <a:solidFill>
                <a:srgbClr val="ffffff"/>
              </a:solidFill>
              <a:latin typeface="Arial"/>
            </a:endParaRPr>
          </a:p>
        </p:txBody>
      </p:sp>
      <p:pic>
        <p:nvPicPr>
          <p:cNvPr id="112" name="" descr=""/>
          <p:cNvPicPr/>
          <p:nvPr/>
        </p:nvPicPr>
        <p:blipFill>
          <a:blip r:embed="rId1"/>
          <a:stretch/>
        </p:blipFill>
        <p:spPr>
          <a:xfrm>
            <a:off x="687240" y="1768680"/>
            <a:ext cx="3979080" cy="2378880"/>
          </a:xfrm>
          <a:prstGeom prst="rect">
            <a:avLst/>
          </a:prstGeom>
          <a:ln>
            <a:noFill/>
          </a:ln>
        </p:spPr>
      </p:pic>
      <p:sp>
        <p:nvSpPr>
          <p:cNvPr id="113" name="TextShape 2"/>
          <p:cNvSpPr txBox="1"/>
          <p:nvPr/>
        </p:nvSpPr>
        <p:spPr>
          <a:xfrm>
            <a:off x="482400" y="4297680"/>
            <a:ext cx="4297680" cy="431640"/>
          </a:xfrm>
          <a:prstGeom prst="rect">
            <a:avLst/>
          </a:prstGeom>
          <a:noFill/>
          <a:ln>
            <a:noFill/>
          </a:ln>
        </p:spPr>
        <p:txBody>
          <a:bodyPr lIns="90000" rIns="90000" tIns="45000" bIns="45000"/>
          <a:p>
            <a:r>
              <a:rPr b="0" lang="en-US" sz="1200" spc="-1" strike="noStrike">
                <a:latin typeface="Arial"/>
              </a:rPr>
              <a:t>Figure 5.1 : Venues occur each neighborhoods showing the number of frequency</a:t>
            </a:r>
            <a:endParaRPr b="0" lang="en-US" sz="1200" spc="-1" strike="noStrike">
              <a:latin typeface="Arial"/>
            </a:endParaRPr>
          </a:p>
        </p:txBody>
      </p:sp>
      <p:pic>
        <p:nvPicPr>
          <p:cNvPr id="114" name="" descr=""/>
          <p:cNvPicPr/>
          <p:nvPr/>
        </p:nvPicPr>
        <p:blipFill>
          <a:blip r:embed="rId2"/>
          <a:stretch/>
        </p:blipFill>
        <p:spPr>
          <a:xfrm>
            <a:off x="4757400" y="1541880"/>
            <a:ext cx="5236560" cy="2560320"/>
          </a:xfrm>
          <a:prstGeom prst="rect">
            <a:avLst/>
          </a:prstGeom>
          <a:ln>
            <a:noFill/>
          </a:ln>
        </p:spPr>
      </p:pic>
      <p:sp>
        <p:nvSpPr>
          <p:cNvPr id="115" name="TextShape 3"/>
          <p:cNvSpPr txBox="1"/>
          <p:nvPr/>
        </p:nvSpPr>
        <p:spPr>
          <a:xfrm>
            <a:off x="4846320" y="4206240"/>
            <a:ext cx="4846320" cy="431640"/>
          </a:xfrm>
          <a:prstGeom prst="rect">
            <a:avLst/>
          </a:prstGeom>
          <a:noFill/>
          <a:ln>
            <a:noFill/>
          </a:ln>
        </p:spPr>
        <p:txBody>
          <a:bodyPr lIns="90000" rIns="90000" tIns="45000" bIns="45000"/>
          <a:p>
            <a:r>
              <a:rPr b="0" lang="en-US" sz="1200" spc="-1" strike="noStrike">
                <a:latin typeface="Arial"/>
              </a:rPr>
              <a:t>Figure 5.2 : Recommend the neighborhoods cities near Kyauktada city In Yangon</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11520" y="919080"/>
            <a:ext cx="10068480" cy="5664600"/>
          </a:xfrm>
          <a:prstGeom prst="rect">
            <a:avLst/>
          </a:prstGeom>
          <a:ln>
            <a:noFill/>
          </a:ln>
        </p:spPr>
      </p:pic>
      <p:sp>
        <p:nvSpPr>
          <p:cNvPr id="117" name="TextShape 1"/>
          <p:cNvSpPr txBox="1"/>
          <p:nvPr/>
        </p:nvSpPr>
        <p:spPr>
          <a:xfrm>
            <a:off x="0" y="74880"/>
            <a:ext cx="9692640" cy="942480"/>
          </a:xfrm>
          <a:prstGeom prst="rect">
            <a:avLst/>
          </a:prstGeom>
          <a:noFill/>
          <a:ln>
            <a:noFill/>
          </a:ln>
        </p:spPr>
        <p:txBody>
          <a:bodyPr lIns="90000" rIns="90000" tIns="45000" bIns="45000"/>
          <a:p>
            <a:r>
              <a:rPr b="1" i="1" lang="en-US" sz="6000" spc="-1" strike="noStrike">
                <a:solidFill>
                  <a:srgbClr val="390a5d"/>
                </a:solidFill>
                <a:latin typeface="Arial"/>
              </a:rPr>
              <a:t>	</a:t>
            </a:r>
            <a:r>
              <a:rPr b="1" i="1" lang="en-US" sz="6000" spc="-1" strike="noStrike">
                <a:solidFill>
                  <a:srgbClr val="390a5d"/>
                </a:solidFill>
                <a:latin typeface="Arial"/>
              </a:rPr>
              <a:t>	</a:t>
            </a:r>
            <a:r>
              <a:rPr b="1" i="1" lang="en-US" sz="6000" spc="-1" strike="noStrike">
                <a:solidFill>
                  <a:srgbClr val="390a5d"/>
                </a:solidFill>
                <a:latin typeface="Arial"/>
              </a:rPr>
              <a:t>	</a:t>
            </a:r>
            <a:r>
              <a:rPr b="1" i="1" lang="en-US" sz="6000" spc="-1" strike="noStrike">
                <a:solidFill>
                  <a:srgbClr val="390a5d"/>
                </a:solidFill>
                <a:latin typeface="Arial"/>
              </a:rPr>
              <a:t>	</a:t>
            </a:r>
            <a:r>
              <a:rPr b="1" i="1" lang="en-US" sz="6000" spc="-1" strike="noStrike">
                <a:solidFill>
                  <a:srgbClr val="390a5d"/>
                </a:solidFill>
                <a:latin typeface="Arial"/>
              </a:rPr>
              <a:t>	</a:t>
            </a:r>
            <a:r>
              <a:rPr b="1" i="1" lang="en-US" sz="6000" spc="-1" strike="noStrike">
                <a:solidFill>
                  <a:srgbClr val="390a5d"/>
                </a:solidFill>
                <a:latin typeface="Arial"/>
              </a:rPr>
              <a:t>THANK YOU</a:t>
            </a:r>
            <a:endParaRPr b="1" i="1" lang="en-US" sz="6000" spc="-1" strike="noStrike">
              <a:solidFill>
                <a:srgbClr val="390a5d"/>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INTRODUCTION</a:t>
            </a:r>
            <a:endParaRPr b="0" lang="en-US" sz="4400" spc="-1" strike="noStrike">
              <a:solidFill>
                <a:srgbClr val="ffffff"/>
              </a:solid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Business Understanding</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Data Understanding</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Methodology</a:t>
            </a:r>
            <a:endParaRPr b="0" lang="en-US" sz="32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Conclusion</a:t>
            </a:r>
            <a:endParaRPr b="0" lang="en-US" sz="3200" spc="-1" strike="noStrike">
              <a:solidFill>
                <a:srgbClr val="0066cc"/>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Business Understanding</a:t>
            </a:r>
            <a:endParaRPr b="0" lang="en-US" sz="4400" spc="-1" strike="noStrike">
              <a:solidFill>
                <a:srgbClr val="ffffff"/>
              </a:solid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Recommender system is one of the best way for everyone can easily check based on its references.</a:t>
            </a:r>
            <a:endParaRPr b="0" lang="en-US"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Purpose for this project is not only for the travelers but also everyone who rarely use restaurants would prefer to have the most rated restaurants nearby them and all this could be easily handed by our recommender system. </a:t>
            </a:r>
            <a:endParaRPr b="0" lang="en-US"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It is basically everyone who is exploring different places or similar places and they can easily check the restaurant rating around them.</a:t>
            </a:r>
            <a:endParaRPr b="0" lang="en-US"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 </a:t>
            </a:r>
            <a:endParaRPr b="0" lang="en-US" sz="2000" spc="-1" strike="noStrike">
              <a:solidFill>
                <a:srgbClr val="0066cc"/>
              </a:solidFill>
              <a:latin typeface="Arial"/>
            </a:endParaRPr>
          </a:p>
          <a:p>
            <a:pPr marL="432000" indent="-324000">
              <a:spcBef>
                <a:spcPts val="1417"/>
              </a:spcBef>
              <a:buClr>
                <a:srgbClr val="000000"/>
              </a:buClr>
              <a:buSzPct val="45000"/>
              <a:buFont typeface="Wingdings" charset="2"/>
              <a:buChar char=""/>
            </a:pPr>
            <a:endParaRPr b="0" lang="en-US" sz="2000" spc="-1" strike="noStrike">
              <a:solidFill>
                <a:srgbClr val="0066cc"/>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Data Understanding</a:t>
            </a:r>
            <a:endParaRPr b="0" lang="en-US" sz="4400" spc="-1" strike="noStrike">
              <a:solidFill>
                <a:srgbClr val="ffffff"/>
              </a:solid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Before creating restaurant recommender system , we need data that can collect everywhere but we have to know which data is related in our system .</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I considered the basic requirements in this scenario:</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Firstly , I checked the location where I am so that I have used the google map to find the location so that I have used the data which are longitude and latitude to find out my current location.</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Another one is population of the neighborhoods because I would like to know which restaurant is convenient for me, even though I find lots of restaurant near me. </a:t>
            </a:r>
            <a:endParaRPr b="0" lang="en-US"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Methodology</a:t>
            </a:r>
            <a:endParaRPr b="0" lang="en-US" sz="4400" spc="-1" strike="noStrike">
              <a:solidFill>
                <a:srgbClr val="ffffff"/>
              </a:solidFill>
              <a:latin typeface="Arial"/>
            </a:endParaRPr>
          </a:p>
        </p:txBody>
      </p:sp>
      <p:sp>
        <p:nvSpPr>
          <p:cNvPr id="93" name="CustomShape 2"/>
          <p:cNvSpPr/>
          <p:nvPr/>
        </p:nvSpPr>
        <p:spPr>
          <a:xfrm>
            <a:off x="3448080" y="2363040"/>
            <a:ext cx="3409920" cy="2940480"/>
          </a:xfrm>
          <a:prstGeom prst="ellipse">
            <a:avLst/>
          </a:prstGeom>
          <a:solidFill>
            <a:srgbClr val="94070a"/>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Restaurant </a:t>
            </a:r>
            <a:endParaRPr b="0" lang="en-US" sz="1800" spc="-1" strike="noStrike">
              <a:latin typeface="Arial"/>
            </a:endParaRPr>
          </a:p>
          <a:p>
            <a:pPr algn="ctr"/>
            <a:r>
              <a:rPr b="0" lang="en-US" sz="1800" spc="-1" strike="noStrike">
                <a:latin typeface="Arial"/>
              </a:rPr>
              <a:t>Recommender</a:t>
            </a:r>
            <a:endParaRPr b="0" lang="en-US" sz="1800" spc="-1" strike="noStrike">
              <a:latin typeface="Arial"/>
            </a:endParaRPr>
          </a:p>
          <a:p>
            <a:pPr algn="ctr"/>
            <a:r>
              <a:rPr b="0" lang="en-US" sz="1800" spc="-1" strike="noStrike">
                <a:latin typeface="Arial"/>
              </a:rPr>
              <a:t> </a:t>
            </a:r>
            <a:r>
              <a:rPr b="0" lang="en-US" sz="1800" spc="-1" strike="noStrike">
                <a:latin typeface="Arial"/>
              </a:rPr>
              <a:t>System</a:t>
            </a:r>
            <a:endParaRPr b="0" lang="en-US" sz="1800" spc="-1" strike="noStrike">
              <a:latin typeface="Arial"/>
            </a:endParaRPr>
          </a:p>
        </p:txBody>
      </p:sp>
      <p:sp>
        <p:nvSpPr>
          <p:cNvPr id="94" name="CustomShape 3"/>
          <p:cNvSpPr/>
          <p:nvPr/>
        </p:nvSpPr>
        <p:spPr>
          <a:xfrm>
            <a:off x="1188720" y="1463040"/>
            <a:ext cx="3200400" cy="2103120"/>
          </a:xfrm>
          <a:prstGeom prst="ellipse">
            <a:avLst/>
          </a:prstGeom>
          <a:solidFill>
            <a:srgbClr val="adc5e7"/>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Data </a:t>
            </a:r>
            <a:endParaRPr b="0" lang="en-US" sz="1800" spc="-1" strike="noStrike">
              <a:latin typeface="Arial"/>
            </a:endParaRPr>
          </a:p>
          <a:p>
            <a:pPr algn="ctr"/>
            <a:r>
              <a:rPr b="0" lang="en-US" sz="1800" spc="-1" strike="noStrike">
                <a:latin typeface="Arial"/>
              </a:rPr>
              <a:t>Collection</a:t>
            </a:r>
            <a:endParaRPr b="0" lang="en-US" sz="1800" spc="-1" strike="noStrike">
              <a:latin typeface="Arial"/>
            </a:endParaRPr>
          </a:p>
        </p:txBody>
      </p:sp>
      <p:sp>
        <p:nvSpPr>
          <p:cNvPr id="95" name="CustomShape 4"/>
          <p:cNvSpPr/>
          <p:nvPr/>
        </p:nvSpPr>
        <p:spPr>
          <a:xfrm>
            <a:off x="6035040" y="1645920"/>
            <a:ext cx="3200400" cy="2011680"/>
          </a:xfrm>
          <a:prstGeom prst="ellipse">
            <a:avLst/>
          </a:prstGeom>
          <a:solidFill>
            <a:srgbClr val="adc5e7"/>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Exploratory </a:t>
            </a:r>
            <a:endParaRPr b="0" lang="en-US" sz="1800" spc="-1" strike="noStrike">
              <a:latin typeface="Arial"/>
            </a:endParaRPr>
          </a:p>
          <a:p>
            <a:pPr algn="ctr"/>
            <a:r>
              <a:rPr b="0" lang="en-US" sz="1800" spc="-1" strike="noStrike">
                <a:latin typeface="Arial"/>
              </a:rPr>
              <a:t>Data </a:t>
            </a:r>
            <a:endParaRPr b="0" lang="en-US" sz="1800" spc="-1" strike="noStrike">
              <a:latin typeface="Arial"/>
            </a:endParaRPr>
          </a:p>
          <a:p>
            <a:pPr algn="ctr"/>
            <a:r>
              <a:rPr b="0" lang="en-US" sz="1800" spc="-1" strike="noStrike">
                <a:latin typeface="Arial"/>
              </a:rPr>
              <a:t>Analysis</a:t>
            </a:r>
            <a:endParaRPr b="0" lang="en-US" sz="1800" spc="-1" strike="noStrike">
              <a:latin typeface="Arial"/>
            </a:endParaRPr>
          </a:p>
        </p:txBody>
      </p:sp>
      <p:sp>
        <p:nvSpPr>
          <p:cNvPr id="96" name="CustomShape 5"/>
          <p:cNvSpPr/>
          <p:nvPr/>
        </p:nvSpPr>
        <p:spPr>
          <a:xfrm>
            <a:off x="6258240" y="3614760"/>
            <a:ext cx="3291840" cy="2103120"/>
          </a:xfrm>
          <a:prstGeom prst="ellipse">
            <a:avLst/>
          </a:prstGeom>
          <a:solidFill>
            <a:srgbClr val="adc5e7"/>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Machine </a:t>
            </a:r>
            <a:endParaRPr b="0" lang="en-US" sz="1800" spc="-1" strike="noStrike">
              <a:latin typeface="Arial"/>
            </a:endParaRPr>
          </a:p>
          <a:p>
            <a:pPr algn="ctr"/>
            <a:r>
              <a:rPr b="0" lang="en-US" sz="1800" spc="-1" strike="noStrike">
                <a:latin typeface="Arial"/>
              </a:rPr>
              <a:t>Learning</a:t>
            </a:r>
            <a:endParaRPr b="0" lang="en-US" sz="1800" spc="-1" strike="noStrike">
              <a:latin typeface="Arial"/>
            </a:endParaRPr>
          </a:p>
        </p:txBody>
      </p:sp>
      <p:sp>
        <p:nvSpPr>
          <p:cNvPr id="97" name="CustomShape 6"/>
          <p:cNvSpPr/>
          <p:nvPr/>
        </p:nvSpPr>
        <p:spPr>
          <a:xfrm>
            <a:off x="1188720" y="3566160"/>
            <a:ext cx="3108960" cy="2011680"/>
          </a:xfrm>
          <a:prstGeom prst="ellipse">
            <a:avLst/>
          </a:prstGeom>
          <a:solidFill>
            <a:srgbClr val="adc5e7"/>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Inferential</a:t>
            </a:r>
            <a:endParaRPr b="0" lang="en-US" sz="1800" spc="-1" strike="noStrike">
              <a:latin typeface="Arial"/>
            </a:endParaRPr>
          </a:p>
          <a:p>
            <a:pPr algn="ctr"/>
            <a:r>
              <a:rPr b="0" lang="en-US" sz="1800" spc="-1" strike="noStrike">
                <a:latin typeface="Arial"/>
              </a:rPr>
              <a:t>Analysis</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637560"/>
          </a:xfrm>
          <a:prstGeom prst="rect">
            <a:avLst/>
          </a:prstGeom>
          <a:noFill/>
          <a:ln>
            <a:noFill/>
          </a:ln>
        </p:spPr>
        <p:txBody>
          <a:bodyPr lIns="0" rIns="0" tIns="0" bIns="0" anchor="ctr"/>
          <a:p>
            <a:pPr algn="ctr"/>
            <a:r>
              <a:rPr b="0" lang="en-US" sz="4400" spc="-1" strike="noStrike">
                <a:solidFill>
                  <a:srgbClr val="ffffff"/>
                </a:solidFill>
                <a:latin typeface="Arial"/>
              </a:rPr>
              <a:t>Data Collection</a:t>
            </a:r>
            <a:endParaRPr b="0" lang="en-US" sz="4400" spc="-1" strike="noStrike">
              <a:solidFill>
                <a:srgbClr val="ffffff"/>
              </a:solidFill>
              <a:latin typeface="Arial"/>
            </a:endParaRPr>
          </a:p>
        </p:txBody>
      </p:sp>
      <p:pic>
        <p:nvPicPr>
          <p:cNvPr id="99" name="" descr=""/>
          <p:cNvPicPr/>
          <p:nvPr/>
        </p:nvPicPr>
        <p:blipFill>
          <a:blip r:embed="rId1"/>
          <a:stretch/>
        </p:blipFill>
        <p:spPr>
          <a:xfrm rot="6000">
            <a:off x="12600" y="1641240"/>
            <a:ext cx="4921920" cy="2468880"/>
          </a:xfrm>
          <a:prstGeom prst="rect">
            <a:avLst/>
          </a:prstGeom>
          <a:ln>
            <a:noFill/>
          </a:ln>
        </p:spPr>
      </p:pic>
      <p:pic>
        <p:nvPicPr>
          <p:cNvPr id="100" name="" descr=""/>
          <p:cNvPicPr/>
          <p:nvPr/>
        </p:nvPicPr>
        <p:blipFill>
          <a:blip r:embed="rId2"/>
          <a:stretch/>
        </p:blipFill>
        <p:spPr>
          <a:xfrm>
            <a:off x="5023080" y="1737360"/>
            <a:ext cx="4761000" cy="2287440"/>
          </a:xfrm>
          <a:prstGeom prst="rect">
            <a:avLst/>
          </a:prstGeom>
          <a:ln>
            <a:noFill/>
          </a:ln>
        </p:spPr>
      </p:pic>
      <p:sp>
        <p:nvSpPr>
          <p:cNvPr id="101" name="TextShape 2"/>
          <p:cNvSpPr txBox="1"/>
          <p:nvPr/>
        </p:nvSpPr>
        <p:spPr>
          <a:xfrm>
            <a:off x="182880" y="4480560"/>
            <a:ext cx="4206240" cy="261000"/>
          </a:xfrm>
          <a:prstGeom prst="rect">
            <a:avLst/>
          </a:prstGeom>
          <a:noFill/>
          <a:ln>
            <a:noFill/>
          </a:ln>
        </p:spPr>
        <p:txBody>
          <a:bodyPr lIns="90000" rIns="90000" tIns="45000" bIns="45000"/>
          <a:p>
            <a:r>
              <a:rPr b="1" lang="en-US" sz="1200" spc="-1" strike="noStrike">
                <a:latin typeface="Arial"/>
              </a:rPr>
              <a:t>Figure 1.1 : list of neighborhoods in Yangon</a:t>
            </a:r>
            <a:endParaRPr b="1" lang="en-US" sz="1200" spc="-1" strike="noStrike">
              <a:latin typeface="Arial"/>
            </a:endParaRPr>
          </a:p>
        </p:txBody>
      </p:sp>
      <p:sp>
        <p:nvSpPr>
          <p:cNvPr id="102" name="TextShape 3"/>
          <p:cNvSpPr txBox="1"/>
          <p:nvPr/>
        </p:nvSpPr>
        <p:spPr>
          <a:xfrm>
            <a:off x="5394960" y="4480560"/>
            <a:ext cx="4206240" cy="261000"/>
          </a:xfrm>
          <a:prstGeom prst="rect">
            <a:avLst/>
          </a:prstGeom>
          <a:noFill/>
          <a:ln>
            <a:noFill/>
          </a:ln>
        </p:spPr>
        <p:txBody>
          <a:bodyPr lIns="90000" rIns="90000" tIns="45000" bIns="45000"/>
          <a:p>
            <a:r>
              <a:rPr b="1" lang="en-US" sz="1200" spc="-1" strike="noStrike">
                <a:latin typeface="Arial"/>
              </a:rPr>
              <a:t>Figure 1.2: Population in </a:t>
            </a:r>
            <a:r>
              <a:rPr b="1" lang="en-US" sz="1200" spc="-1" strike="noStrike">
                <a:latin typeface="Arial"/>
              </a:rPr>
              <a:t>Yangon</a:t>
            </a:r>
            <a:endParaRPr b="1" lang="en-US"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265320" y="1188720"/>
            <a:ext cx="9707040" cy="4389120"/>
          </a:xfrm>
          <a:prstGeom prst="rect">
            <a:avLst/>
          </a:prstGeom>
          <a:ln>
            <a:noFill/>
          </a:ln>
        </p:spPr>
      </p:pic>
      <p:sp>
        <p:nvSpPr>
          <p:cNvPr id="104" name="TextShape 1"/>
          <p:cNvSpPr txBox="1"/>
          <p:nvPr/>
        </p:nvSpPr>
        <p:spPr>
          <a:xfrm>
            <a:off x="1463040" y="5760720"/>
            <a:ext cx="6400800" cy="261000"/>
          </a:xfrm>
          <a:prstGeom prst="rect">
            <a:avLst/>
          </a:prstGeom>
          <a:noFill/>
          <a:ln>
            <a:noFill/>
          </a:ln>
        </p:spPr>
        <p:txBody>
          <a:bodyPr lIns="90000" rIns="90000" tIns="45000" bIns="45000"/>
          <a:p>
            <a:r>
              <a:rPr b="0" lang="en-US" sz="1200" spc="-1" strike="noStrike">
                <a:latin typeface="Arial"/>
              </a:rPr>
              <a:t>Figure 2: Exploring Yangon Neighborhoods using FourSquare API</a:t>
            </a:r>
            <a:endParaRPr b="0" lang="en-US"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a:off x="5029200" y="1371600"/>
            <a:ext cx="4886640" cy="3931920"/>
          </a:xfrm>
          <a:prstGeom prst="rect">
            <a:avLst/>
          </a:prstGeom>
          <a:ln>
            <a:noFill/>
          </a:ln>
        </p:spPr>
      </p:pic>
      <p:pic>
        <p:nvPicPr>
          <p:cNvPr id="106" name="" descr=""/>
          <p:cNvPicPr/>
          <p:nvPr/>
        </p:nvPicPr>
        <p:blipFill>
          <a:blip r:embed="rId2"/>
          <a:stretch/>
        </p:blipFill>
        <p:spPr>
          <a:xfrm>
            <a:off x="5760" y="1737360"/>
            <a:ext cx="4754880" cy="3291840"/>
          </a:xfrm>
          <a:prstGeom prst="rect">
            <a:avLst/>
          </a:prstGeom>
          <a:ln>
            <a:noFill/>
          </a:ln>
        </p:spPr>
      </p:pic>
      <p:sp>
        <p:nvSpPr>
          <p:cNvPr id="107" name="TextShape 1"/>
          <p:cNvSpPr txBox="1"/>
          <p:nvPr/>
        </p:nvSpPr>
        <p:spPr>
          <a:xfrm>
            <a:off x="365760" y="5120640"/>
            <a:ext cx="4023360" cy="261000"/>
          </a:xfrm>
          <a:prstGeom prst="rect">
            <a:avLst/>
          </a:prstGeom>
          <a:noFill/>
          <a:ln>
            <a:noFill/>
          </a:ln>
        </p:spPr>
        <p:txBody>
          <a:bodyPr lIns="90000" rIns="90000" tIns="45000" bIns="45000"/>
          <a:p>
            <a:r>
              <a:rPr b="0" lang="en-US" sz="1200" spc="-1" strike="noStrike">
                <a:latin typeface="Arial"/>
              </a:rPr>
              <a:t>Figure 3.1: Clusters Graph</a:t>
            </a:r>
            <a:endParaRPr b="0" lang="en-US" sz="1200" spc="-1" strike="noStrike">
              <a:latin typeface="Arial"/>
            </a:endParaRPr>
          </a:p>
        </p:txBody>
      </p:sp>
      <p:sp>
        <p:nvSpPr>
          <p:cNvPr id="108" name="TextShape 2"/>
          <p:cNvSpPr txBox="1"/>
          <p:nvPr/>
        </p:nvSpPr>
        <p:spPr>
          <a:xfrm>
            <a:off x="5212080" y="5212080"/>
            <a:ext cx="4206240" cy="261000"/>
          </a:xfrm>
          <a:prstGeom prst="rect">
            <a:avLst/>
          </a:prstGeom>
          <a:noFill/>
          <a:ln>
            <a:noFill/>
          </a:ln>
        </p:spPr>
        <p:txBody>
          <a:bodyPr lIns="90000" rIns="90000" tIns="45000" bIns="45000"/>
          <a:p>
            <a:r>
              <a:rPr b="0" lang="en-US" sz="1200" spc="-1" strike="noStrike">
                <a:latin typeface="Arial"/>
              </a:rPr>
              <a:t>Figure 3.2 : Number of Venues </a:t>
            </a:r>
            <a:endParaRPr b="0" lang="en-US"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512640" y="1010520"/>
            <a:ext cx="9088560" cy="4384440"/>
          </a:xfrm>
          <a:prstGeom prst="rect">
            <a:avLst/>
          </a:prstGeom>
          <a:ln>
            <a:noFill/>
          </a:ln>
        </p:spPr>
      </p:pic>
      <p:sp>
        <p:nvSpPr>
          <p:cNvPr id="110" name="TextShape 1"/>
          <p:cNvSpPr txBox="1"/>
          <p:nvPr/>
        </p:nvSpPr>
        <p:spPr>
          <a:xfrm>
            <a:off x="914400" y="5577840"/>
            <a:ext cx="8412480" cy="261000"/>
          </a:xfrm>
          <a:prstGeom prst="rect">
            <a:avLst/>
          </a:prstGeom>
          <a:noFill/>
          <a:ln>
            <a:noFill/>
          </a:ln>
        </p:spPr>
        <p:txBody>
          <a:bodyPr lIns="90000" rIns="90000" tIns="45000" bIns="45000"/>
          <a:p>
            <a:r>
              <a:rPr b="0" lang="en-US" sz="1200" spc="-1" strike="noStrike">
                <a:latin typeface="Arial"/>
              </a:rPr>
              <a:t>Figure 4 : Number of neighborhoods in Yangon</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2020-01-16T20:20:56Z</dcterms:created>
  <dc:creator/>
  <dc:description/>
  <dc:language>en-US</dc:language>
  <cp:lastModifiedBy/>
  <dcterms:modified xsi:type="dcterms:W3CDTF">2020-01-16T21:26:31Z</dcterms:modified>
  <cp:revision>14</cp:revision>
  <dc:subject/>
  <dc:title>Blue Curve</dc:title>
</cp:coreProperties>
</file>