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Montserrat Black"/>
      <p:bold r:id="rId28"/>
      <p:boldItalic r:id="rId29"/>
    </p:embeddedFont>
    <p:embeddedFont>
      <p:font typeface="Montserrat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4" roundtripDataSignature="AMtx7mjD5LI/PM/RgwEE5dYxf5wbnn5x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lack-bold.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lack-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bold.fntdata"/><Relationship Id="rId30" Type="http://schemas.openxmlformats.org/officeDocument/2006/relationships/font" Target="fonts/MontserratMedium-regular.fntdata"/><Relationship Id="rId11" Type="http://schemas.openxmlformats.org/officeDocument/2006/relationships/slide" Target="slides/slide6.xml"/><Relationship Id="rId33" Type="http://schemas.openxmlformats.org/officeDocument/2006/relationships/font" Target="fonts/MontserratMedium-boldItalic.fntdata"/><Relationship Id="rId10" Type="http://schemas.openxmlformats.org/officeDocument/2006/relationships/slide" Target="slides/slide5.xml"/><Relationship Id="rId32" Type="http://schemas.openxmlformats.org/officeDocument/2006/relationships/font" Target="fonts/MontserratMedium-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1" name="Google Shape;251;p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51754713d_0_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0" name="Google Shape;260;g2e51754713d_0_0: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0" name="Google Shape;270;p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0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8" name="Google Shape;278;p10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0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5" name="Google Shape;285;p10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e51754713d_0_22: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3" name="Google Shape;293;g2e51754713d_0_22: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e51754713d_0_13: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3" name="Google Shape;303;g2e51754713d_0_13: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1" name="Google Shape;311;p1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0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3" name="Google Shape;333;p10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0" name="Google Shape;340;p1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0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7" name="Google Shape;347;p10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4" name="Google Shape;354;p1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6" name="Google Shape;376;p1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8" name="Google Shape;208;p9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51754713d_1_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5" name="Google Shape;215;g2e51754713d_1_0: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1" name="Google Shape;221;p10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3" name="Google Shape;243;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4" name="Shape 34"/>
        <p:cNvGrpSpPr/>
        <p:nvPr/>
      </p:nvGrpSpPr>
      <p:grpSpPr>
        <a:xfrm>
          <a:off x="0" y="0"/>
          <a:ext cx="0" cy="0"/>
          <a:chOff x="0" y="0"/>
          <a:chExt cx="0" cy="0"/>
        </a:xfrm>
      </p:grpSpPr>
      <p:sp>
        <p:nvSpPr>
          <p:cNvPr id="35" name="Google Shape;35;p4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0" name="Shape 70"/>
        <p:cNvGrpSpPr/>
        <p:nvPr/>
      </p:nvGrpSpPr>
      <p:grpSpPr>
        <a:xfrm>
          <a:off x="0" y="0"/>
          <a:ext cx="0" cy="0"/>
          <a:chOff x="0" y="0"/>
          <a:chExt cx="0" cy="0"/>
        </a:xfrm>
      </p:grpSpPr>
      <p:sp>
        <p:nvSpPr>
          <p:cNvPr id="71" name="Google Shape;71;p5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5"/>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3" name="Google Shape;73;p55"/>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4" name="Google Shape;74;p55"/>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5" name="Google Shape;75;p55"/>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6" name="Google Shape;76;p55"/>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7" name="Google Shape;77;p55"/>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7" name="Shape 37"/>
        <p:cNvGrpSpPr/>
        <p:nvPr/>
      </p:nvGrpSpPr>
      <p:grpSpPr>
        <a:xfrm>
          <a:off x="0" y="0"/>
          <a:ext cx="0" cy="0"/>
          <a:chOff x="0" y="0"/>
          <a:chExt cx="0" cy="0"/>
        </a:xfrm>
      </p:grpSpPr>
      <p:sp>
        <p:nvSpPr>
          <p:cNvPr id="38" name="Google Shape;38;p4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4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4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3" name="Shape 43"/>
        <p:cNvGrpSpPr/>
        <p:nvPr/>
      </p:nvGrpSpPr>
      <p:grpSpPr>
        <a:xfrm>
          <a:off x="0" y="0"/>
          <a:ext cx="0" cy="0"/>
          <a:chOff x="0" y="0"/>
          <a:chExt cx="0" cy="0"/>
        </a:xfrm>
      </p:grpSpPr>
      <p:sp>
        <p:nvSpPr>
          <p:cNvPr id="44" name="Google Shape;44;p49"/>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5" name="Shape 45"/>
        <p:cNvGrpSpPr/>
        <p:nvPr/>
      </p:nvGrpSpPr>
      <p:grpSpPr>
        <a:xfrm>
          <a:off x="0" y="0"/>
          <a:ext cx="0" cy="0"/>
          <a:chOff x="0" y="0"/>
          <a:chExt cx="0" cy="0"/>
        </a:xfrm>
      </p:grpSpPr>
      <p:sp>
        <p:nvSpPr>
          <p:cNvPr id="46" name="Google Shape;46;p5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8" name="Google Shape;48;p5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5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0" name="Shape 50"/>
        <p:cNvGrpSpPr/>
        <p:nvPr/>
      </p:nvGrpSpPr>
      <p:grpSpPr>
        <a:xfrm>
          <a:off x="0" y="0"/>
          <a:ext cx="0" cy="0"/>
          <a:chOff x="0" y="0"/>
          <a:chExt cx="0" cy="0"/>
        </a:xfrm>
      </p:grpSpPr>
      <p:sp>
        <p:nvSpPr>
          <p:cNvPr id="51" name="Google Shape;51;p5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5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51"/>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5" name="Shape 55"/>
        <p:cNvGrpSpPr/>
        <p:nvPr/>
      </p:nvGrpSpPr>
      <p:grpSpPr>
        <a:xfrm>
          <a:off x="0" y="0"/>
          <a:ext cx="0" cy="0"/>
          <a:chOff x="0" y="0"/>
          <a:chExt cx="0" cy="0"/>
        </a:xfrm>
      </p:grpSpPr>
      <p:sp>
        <p:nvSpPr>
          <p:cNvPr id="56" name="Google Shape;56;p5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5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9" name="Google Shape;59;p52"/>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0" name="Shape 60"/>
        <p:cNvGrpSpPr/>
        <p:nvPr/>
      </p:nvGrpSpPr>
      <p:grpSpPr>
        <a:xfrm>
          <a:off x="0" y="0"/>
          <a:ext cx="0" cy="0"/>
          <a:chOff x="0" y="0"/>
          <a:chExt cx="0" cy="0"/>
        </a:xfrm>
      </p:grpSpPr>
      <p:sp>
        <p:nvSpPr>
          <p:cNvPr id="61" name="Google Shape;61;p5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3"/>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3" name="Google Shape;63;p53"/>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4" name="Shape 64"/>
        <p:cNvGrpSpPr/>
        <p:nvPr/>
      </p:nvGrpSpPr>
      <p:grpSpPr>
        <a:xfrm>
          <a:off x="0" y="0"/>
          <a:ext cx="0" cy="0"/>
          <a:chOff x="0" y="0"/>
          <a:chExt cx="0" cy="0"/>
        </a:xfrm>
      </p:grpSpPr>
      <p:sp>
        <p:nvSpPr>
          <p:cNvPr id="65" name="Google Shape;65;p5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7" name="Google Shape;67;p5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8" name="Google Shape;68;p5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9" name="Google Shape;69;p54"/>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grpSp>
        <p:nvGrpSpPr>
          <p:cNvPr id="10" name="Google Shape;10;p24"/>
          <p:cNvGrpSpPr/>
          <p:nvPr/>
        </p:nvGrpSpPr>
        <p:grpSpPr>
          <a:xfrm>
            <a:off x="0" y="379800"/>
            <a:ext cx="1946160" cy="553320"/>
            <a:chOff x="0" y="379800"/>
            <a:chExt cx="1946160" cy="553320"/>
          </a:xfrm>
        </p:grpSpPr>
        <p:sp>
          <p:nvSpPr>
            <p:cNvPr id="11" name="Google Shape;11;p24"/>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4"/>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4"/>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4"/>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 name="Google Shape;15;p24"/>
          <p:cNvGrpSpPr/>
          <p:nvPr/>
        </p:nvGrpSpPr>
        <p:grpSpPr>
          <a:xfrm>
            <a:off x="0" y="379440"/>
            <a:ext cx="1123200" cy="553680"/>
            <a:chOff x="0" y="379440"/>
            <a:chExt cx="1123200" cy="553680"/>
          </a:xfrm>
        </p:grpSpPr>
        <p:grpSp>
          <p:nvGrpSpPr>
            <p:cNvPr id="16" name="Google Shape;16;p24"/>
            <p:cNvGrpSpPr/>
            <p:nvPr/>
          </p:nvGrpSpPr>
          <p:grpSpPr>
            <a:xfrm>
              <a:off x="0" y="379440"/>
              <a:ext cx="481320" cy="553680"/>
              <a:chOff x="0" y="379440"/>
              <a:chExt cx="481320" cy="553680"/>
            </a:xfrm>
          </p:grpSpPr>
          <p:sp>
            <p:nvSpPr>
              <p:cNvPr id="17" name="Google Shape;17;p24"/>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4"/>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4"/>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4"/>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4"/>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4"/>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4"/>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4"/>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4"/>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4"/>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4"/>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4"/>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 name="Google Shape;29;p24"/>
          <p:cNvGrpSpPr/>
          <p:nvPr/>
        </p:nvGrpSpPr>
        <p:grpSpPr>
          <a:xfrm>
            <a:off x="0" y="6706080"/>
            <a:ext cx="12191760" cy="150120"/>
            <a:chOff x="0" y="6706080"/>
            <a:chExt cx="12191760" cy="150120"/>
          </a:xfrm>
        </p:grpSpPr>
        <p:sp>
          <p:nvSpPr>
            <p:cNvPr id="30" name="Google Shape;30;p24"/>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4"/>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 name="Google Shape;33;p2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nvSpPr>
        <p:spPr>
          <a:xfrm>
            <a:off x="3142375" y="2196937"/>
            <a:ext cx="8418253"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ED1C2A"/>
                </a:solidFill>
                <a:latin typeface="Montserrat Black"/>
                <a:ea typeface="Montserrat Black"/>
                <a:cs typeface="Montserrat Black"/>
                <a:sym typeface="Montserrat Black"/>
              </a:rPr>
              <a:t>ĐỒ ÁN TỐT NGHIỆP</a:t>
            </a:r>
            <a:endParaRPr b="1" i="0" sz="5400" u="none" cap="none" strike="noStrike">
              <a:solidFill>
                <a:srgbClr val="ED1C2A"/>
              </a:solidFill>
              <a:latin typeface="Montserrat Black"/>
              <a:ea typeface="Montserrat Black"/>
              <a:cs typeface="Montserrat Black"/>
              <a:sym typeface="Montserrat Black"/>
            </a:endParaRPr>
          </a:p>
        </p:txBody>
      </p:sp>
      <p:sp>
        <p:nvSpPr>
          <p:cNvPr id="83" name="Google Shape;83;p1"/>
          <p:cNvSpPr txBox="1"/>
          <p:nvPr/>
        </p:nvSpPr>
        <p:spPr>
          <a:xfrm>
            <a:off x="381000" y="6234261"/>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Đồ án tốt nghiệp</a:t>
            </a:r>
            <a:endParaRPr/>
          </a:p>
        </p:txBody>
      </p:sp>
      <p:sp>
        <p:nvSpPr>
          <p:cNvPr id="84" name="Google Shape;84;p1"/>
          <p:cNvSpPr txBox="1"/>
          <p:nvPr/>
        </p:nvSpPr>
        <p:spPr>
          <a:xfrm>
            <a:off x="9113240" y="6271924"/>
            <a:ext cx="30480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Khoa công nghệ thông tin</a:t>
            </a:r>
            <a:endParaRPr/>
          </a:p>
        </p:txBody>
      </p:sp>
      <p:sp>
        <p:nvSpPr>
          <p:cNvPr id="85" name="Google Shape;85;p1"/>
          <p:cNvSpPr txBox="1"/>
          <p:nvPr/>
        </p:nvSpPr>
        <p:spPr>
          <a:xfrm>
            <a:off x="3649951" y="4447196"/>
            <a:ext cx="84990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700" u="none" cap="none" strike="noStrike">
                <a:solidFill>
                  <a:schemeClr val="dk1"/>
                </a:solidFill>
                <a:latin typeface="Times New Roman"/>
                <a:ea typeface="Times New Roman"/>
                <a:cs typeface="Times New Roman"/>
                <a:sym typeface="Times New Roman"/>
              </a:rPr>
              <a:t>MSV: 2020602174</a:t>
            </a:r>
            <a:endParaRPr b="1" i="0" sz="2700" u="none" cap="none" strike="noStrike">
              <a:solidFill>
                <a:schemeClr val="dk1"/>
              </a:solidFill>
              <a:latin typeface="Times New Roman"/>
              <a:ea typeface="Times New Roman"/>
              <a:cs typeface="Times New Roman"/>
              <a:sym typeface="Times New Roman"/>
            </a:endParaRPr>
          </a:p>
        </p:txBody>
      </p:sp>
      <p:sp>
        <p:nvSpPr>
          <p:cNvPr id="86" name="Google Shape;86;p1"/>
          <p:cNvSpPr txBox="1"/>
          <p:nvPr/>
        </p:nvSpPr>
        <p:spPr>
          <a:xfrm>
            <a:off x="3649951" y="5011780"/>
            <a:ext cx="85113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700" u="none" cap="none" strike="noStrike">
                <a:solidFill>
                  <a:schemeClr val="dk1"/>
                </a:solidFill>
                <a:latin typeface="Times New Roman"/>
                <a:ea typeface="Times New Roman"/>
                <a:cs typeface="Times New Roman"/>
                <a:sym typeface="Times New Roman"/>
              </a:rPr>
              <a:t>GVHD: Th.S Phạm Bá Tuấn Chung</a:t>
            </a:r>
            <a:endParaRPr b="1" i="0" sz="2700" u="none" cap="none" strike="noStrike">
              <a:solidFill>
                <a:schemeClr val="dk1"/>
              </a:solidFill>
              <a:latin typeface="Times New Roman"/>
              <a:ea typeface="Times New Roman"/>
              <a:cs typeface="Times New Roman"/>
              <a:sym typeface="Times New Roman"/>
            </a:endParaRPr>
          </a:p>
        </p:txBody>
      </p:sp>
      <p:sp>
        <p:nvSpPr>
          <p:cNvPr id="87" name="Google Shape;87;p1"/>
          <p:cNvSpPr txBox="1"/>
          <p:nvPr/>
        </p:nvSpPr>
        <p:spPr>
          <a:xfrm>
            <a:off x="3619619" y="3872479"/>
            <a:ext cx="84978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700" u="none" cap="none" strike="noStrike">
                <a:solidFill>
                  <a:schemeClr val="dk1"/>
                </a:solidFill>
                <a:latin typeface="Times New Roman"/>
                <a:ea typeface="Times New Roman"/>
                <a:cs typeface="Times New Roman"/>
                <a:sym typeface="Times New Roman"/>
              </a:rPr>
              <a:t>Sinh viên thực hiện: Hoàng Minh An</a:t>
            </a:r>
            <a:endParaRPr b="1" i="0" sz="2700" u="none" cap="none" strike="noStrike">
              <a:solidFill>
                <a:schemeClr val="dk1"/>
              </a:solidFill>
              <a:latin typeface="Times New Roman"/>
              <a:ea typeface="Times New Roman"/>
              <a:cs typeface="Times New Roman"/>
              <a:sym typeface="Times New Roman"/>
            </a:endParaRPr>
          </a:p>
        </p:txBody>
      </p:sp>
      <p:sp>
        <p:nvSpPr>
          <p:cNvPr id="88" name="Google Shape;88;p1"/>
          <p:cNvSpPr txBox="1"/>
          <p:nvPr/>
        </p:nvSpPr>
        <p:spPr>
          <a:xfrm>
            <a:off x="4114800" y="6270461"/>
            <a:ext cx="4457699"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n-US" sz="1800" u="none" cap="none" strike="noStrike">
                <a:solidFill>
                  <a:srgbClr val="595959"/>
                </a:solidFill>
                <a:latin typeface="Times New Roman"/>
                <a:ea typeface="Times New Roman"/>
                <a:cs typeface="Times New Roman"/>
                <a:sym typeface="Times New Roman"/>
              </a:rPr>
              <a:t>Hà Nội, ngày 12 tháng 06 năm 2024</a:t>
            </a:r>
            <a:endParaRPr b="0" i="0" sz="1400" u="none" cap="none" strike="noStrike">
              <a:solidFill>
                <a:srgbClr val="000000"/>
              </a:solidFill>
              <a:latin typeface="Times New Roman"/>
              <a:ea typeface="Times New Roman"/>
              <a:cs typeface="Times New Roman"/>
              <a:sym typeface="Times New Roman"/>
            </a:endParaRPr>
          </a:p>
        </p:txBody>
      </p:sp>
      <p:sp>
        <p:nvSpPr>
          <p:cNvPr id="89" name="Google Shape;89;p1"/>
          <p:cNvSpPr/>
          <p:nvPr/>
        </p:nvSpPr>
        <p:spPr>
          <a:xfrm>
            <a:off x="1219200" y="284909"/>
            <a:ext cx="11437818"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Arial"/>
                <a:ea typeface="Arial"/>
                <a:cs typeface="Arial"/>
                <a:sym typeface="Arial"/>
              </a:rPr>
              <a:t>ĐẠI HỌC CÔNG NGHIỆP HÀ NỘI</a:t>
            </a:r>
            <a:endParaRPr b="1" i="0" sz="4000" u="none" cap="none" strike="noStrike">
              <a:solidFill>
                <a:srgbClr val="0070C0"/>
              </a:solidFill>
              <a:latin typeface="Arial"/>
              <a:ea typeface="Arial"/>
              <a:cs typeface="Arial"/>
              <a:sym typeface="Arial"/>
            </a:endParaRPr>
          </a:p>
        </p:txBody>
      </p:sp>
      <p:sp>
        <p:nvSpPr>
          <p:cNvPr id="90" name="Google Shape;90;p1"/>
          <p:cNvSpPr/>
          <p:nvPr/>
        </p:nvSpPr>
        <p:spPr>
          <a:xfrm>
            <a:off x="3720298" y="974009"/>
            <a:ext cx="5965096"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4"/>
                </a:solidFill>
                <a:latin typeface="Arial"/>
                <a:ea typeface="Arial"/>
                <a:cs typeface="Arial"/>
                <a:sym typeface="Arial"/>
              </a:rPr>
              <a:t>KHOA CÔNG NGHỆ THÔNG TIN</a:t>
            </a:r>
            <a:endParaRPr b="1" i="0" sz="2800" u="none" cap="none" strike="noStrike">
              <a:solidFill>
                <a:schemeClr val="accent4"/>
              </a:solidFill>
              <a:latin typeface="Arial"/>
              <a:ea typeface="Arial"/>
              <a:cs typeface="Arial"/>
              <a:sym typeface="Arial"/>
            </a:endParaRPr>
          </a:p>
        </p:txBody>
      </p:sp>
      <p:pic>
        <p:nvPicPr>
          <p:cNvPr id="91" name="Google Shape;91;p1"/>
          <p:cNvPicPr preferRelativeResize="0"/>
          <p:nvPr/>
        </p:nvPicPr>
        <p:blipFill rotWithShape="1">
          <a:blip r:embed="rId3">
            <a:alphaModFix/>
          </a:blip>
          <a:srcRect b="0" l="0" r="0" t="0"/>
          <a:stretch/>
        </p:blipFill>
        <p:spPr>
          <a:xfrm>
            <a:off x="304799" y="284909"/>
            <a:ext cx="1676400" cy="1585666"/>
          </a:xfrm>
          <a:prstGeom prst="rect">
            <a:avLst/>
          </a:prstGeom>
          <a:noFill/>
          <a:ln>
            <a:noFill/>
          </a:ln>
        </p:spPr>
      </p:pic>
      <p:sp>
        <p:nvSpPr>
          <p:cNvPr id="92" name="Google Shape;92;p1"/>
          <p:cNvSpPr/>
          <p:nvPr/>
        </p:nvSpPr>
        <p:spPr>
          <a:xfrm>
            <a:off x="9803" y="381000"/>
            <a:ext cx="294997" cy="707886"/>
          </a:xfrm>
          <a:prstGeom prst="rect">
            <a:avLst/>
          </a:prstGeom>
          <a:solidFill>
            <a:schemeClr val="lt1"/>
          </a:solidFill>
          <a:ln cap="flat" cmpd="sng" w="254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8"/>
          <p:cNvSpPr/>
          <p:nvPr/>
        </p:nvSpPr>
        <p:spPr>
          <a:xfrm>
            <a:off x="2133600" y="342900"/>
            <a:ext cx="9156900" cy="5832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0" i="0" lang="en-US" sz="3200" u="none" cap="none" strike="noStrike">
                <a:solidFill>
                  <a:srgbClr val="E80000"/>
                </a:solidFill>
                <a:latin typeface="Montserrat Black"/>
                <a:ea typeface="Montserrat Black"/>
                <a:cs typeface="Montserrat Black"/>
                <a:sym typeface="Montserrat Black"/>
              </a:rPr>
              <a:t>2. LÝ THUYẾT VÀ CẤU TRÚC HỆ THỐNG.</a:t>
            </a:r>
            <a:endParaRPr b="0" i="0" sz="3200" u="none" cap="none" strike="noStrike">
              <a:solidFill>
                <a:srgbClr val="E80000"/>
              </a:solidFill>
              <a:latin typeface="Montserrat Black"/>
              <a:ea typeface="Montserrat Black"/>
              <a:cs typeface="Montserrat Black"/>
              <a:sym typeface="Montserrat Black"/>
            </a:endParaRPr>
          </a:p>
        </p:txBody>
      </p:sp>
      <p:pic>
        <p:nvPicPr>
          <p:cNvPr id="254" name="Google Shape;254;p8"/>
          <p:cNvPicPr preferRelativeResize="0"/>
          <p:nvPr/>
        </p:nvPicPr>
        <p:blipFill rotWithShape="1">
          <a:blip r:embed="rId3">
            <a:alphaModFix/>
          </a:blip>
          <a:srcRect b="0" l="0" r="0" t="0"/>
          <a:stretch/>
        </p:blipFill>
        <p:spPr>
          <a:xfrm>
            <a:off x="365759" y="1739478"/>
            <a:ext cx="5986780" cy="3015615"/>
          </a:xfrm>
          <a:prstGeom prst="rect">
            <a:avLst/>
          </a:prstGeom>
          <a:noFill/>
          <a:ln>
            <a:noFill/>
          </a:ln>
        </p:spPr>
      </p:pic>
      <p:pic>
        <p:nvPicPr>
          <p:cNvPr id="255" name="Google Shape;255;p8"/>
          <p:cNvPicPr preferRelativeResize="0"/>
          <p:nvPr/>
        </p:nvPicPr>
        <p:blipFill rotWithShape="1">
          <a:blip r:embed="rId4">
            <a:alphaModFix/>
          </a:blip>
          <a:srcRect b="0" l="0" r="0" t="0"/>
          <a:stretch/>
        </p:blipFill>
        <p:spPr>
          <a:xfrm>
            <a:off x="7390131" y="1621050"/>
            <a:ext cx="4436110" cy="3252470"/>
          </a:xfrm>
          <a:prstGeom prst="rect">
            <a:avLst/>
          </a:prstGeom>
          <a:noFill/>
          <a:ln>
            <a:noFill/>
          </a:ln>
        </p:spPr>
      </p:pic>
      <p:sp>
        <p:nvSpPr>
          <p:cNvPr id="256" name="Google Shape;256;p8"/>
          <p:cNvSpPr txBox="1"/>
          <p:nvPr/>
        </p:nvSpPr>
        <p:spPr>
          <a:xfrm>
            <a:off x="2268947" y="5146283"/>
            <a:ext cx="21804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RNN Architecture</a:t>
            </a:r>
            <a:endParaRPr/>
          </a:p>
        </p:txBody>
      </p:sp>
      <p:sp>
        <p:nvSpPr>
          <p:cNvPr id="257" name="Google Shape;257;p8"/>
          <p:cNvSpPr txBox="1"/>
          <p:nvPr/>
        </p:nvSpPr>
        <p:spPr>
          <a:xfrm>
            <a:off x="8572038" y="5146283"/>
            <a:ext cx="230704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LSTM Architecture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e51754713d_0_0"/>
          <p:cNvSpPr/>
          <p:nvPr/>
        </p:nvSpPr>
        <p:spPr>
          <a:xfrm>
            <a:off x="2133600" y="342900"/>
            <a:ext cx="9156900" cy="583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400"/>
              <a:buFont typeface="Arial"/>
              <a:buNone/>
            </a:pPr>
            <a:r>
              <a:rPr b="0" i="0" lang="en-US" sz="3200" u="none" cap="none" strike="noStrike">
                <a:solidFill>
                  <a:srgbClr val="E80000"/>
                </a:solidFill>
                <a:latin typeface="Montserrat Black"/>
                <a:ea typeface="Montserrat Black"/>
                <a:cs typeface="Montserrat Black"/>
                <a:sym typeface="Montserrat Black"/>
              </a:rPr>
              <a:t>2. LÝ THUYẾT VÀ CẤU TRÚC HỆ THỐNG.</a:t>
            </a:r>
            <a:endParaRPr b="0" i="0" sz="3200" u="none" cap="none" strike="noStrike">
              <a:solidFill>
                <a:srgbClr val="E80000"/>
              </a:solidFill>
              <a:latin typeface="Montserrat Black"/>
              <a:ea typeface="Montserrat Black"/>
              <a:cs typeface="Montserrat Black"/>
              <a:sym typeface="Montserrat Black"/>
            </a:endParaRPr>
          </a:p>
        </p:txBody>
      </p:sp>
      <p:pic>
        <p:nvPicPr>
          <p:cNvPr id="263" name="Google Shape;263;g2e51754713d_0_0"/>
          <p:cNvPicPr preferRelativeResize="0"/>
          <p:nvPr/>
        </p:nvPicPr>
        <p:blipFill>
          <a:blip r:embed="rId3">
            <a:alphaModFix/>
          </a:blip>
          <a:stretch>
            <a:fillRect/>
          </a:stretch>
        </p:blipFill>
        <p:spPr>
          <a:xfrm>
            <a:off x="193650" y="1533280"/>
            <a:ext cx="6043300" cy="2749325"/>
          </a:xfrm>
          <a:prstGeom prst="rect">
            <a:avLst/>
          </a:prstGeom>
          <a:noFill/>
          <a:ln>
            <a:noFill/>
          </a:ln>
        </p:spPr>
      </p:pic>
      <p:pic>
        <p:nvPicPr>
          <p:cNvPr id="264" name="Google Shape;264;g2e51754713d_0_0"/>
          <p:cNvPicPr preferRelativeResize="0"/>
          <p:nvPr/>
        </p:nvPicPr>
        <p:blipFill>
          <a:blip r:embed="rId4">
            <a:alphaModFix/>
          </a:blip>
          <a:stretch>
            <a:fillRect/>
          </a:stretch>
        </p:blipFill>
        <p:spPr>
          <a:xfrm>
            <a:off x="6471925" y="1585875"/>
            <a:ext cx="5494650" cy="2461275"/>
          </a:xfrm>
          <a:prstGeom prst="rect">
            <a:avLst/>
          </a:prstGeom>
          <a:noFill/>
          <a:ln>
            <a:noFill/>
          </a:ln>
        </p:spPr>
      </p:pic>
      <p:sp>
        <p:nvSpPr>
          <p:cNvPr id="265" name="Google Shape;265;g2e51754713d_0_0"/>
          <p:cNvSpPr txBox="1"/>
          <p:nvPr/>
        </p:nvSpPr>
        <p:spPr>
          <a:xfrm>
            <a:off x="822950" y="4706913"/>
            <a:ext cx="314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sp>
        <p:nvSpPr>
          <p:cNvPr id="266" name="Google Shape;266;g2e51754713d_0_0"/>
          <p:cNvSpPr txBox="1"/>
          <p:nvPr/>
        </p:nvSpPr>
        <p:spPr>
          <a:xfrm>
            <a:off x="1940600" y="4483388"/>
            <a:ext cx="186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Regular Text</a:t>
            </a:r>
            <a:endParaRPr sz="1800"/>
          </a:p>
        </p:txBody>
      </p:sp>
      <p:sp>
        <p:nvSpPr>
          <p:cNvPr id="267" name="Google Shape;267;g2e51754713d_0_0"/>
          <p:cNvSpPr txBox="1"/>
          <p:nvPr/>
        </p:nvSpPr>
        <p:spPr>
          <a:xfrm>
            <a:off x="8676675" y="4483388"/>
            <a:ext cx="161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Irregular Text</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9"/>
          <p:cNvSpPr/>
          <p:nvPr/>
        </p:nvSpPr>
        <p:spPr>
          <a:xfrm>
            <a:off x="2133600" y="342900"/>
            <a:ext cx="9156960" cy="583321"/>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0" i="0" lang="en-US" sz="3200" u="none" cap="none" strike="noStrike">
                <a:solidFill>
                  <a:srgbClr val="E80000"/>
                </a:solidFill>
                <a:latin typeface="Montserrat Black"/>
                <a:ea typeface="Montserrat Black"/>
                <a:cs typeface="Montserrat Black"/>
                <a:sym typeface="Montserrat Black"/>
              </a:rPr>
              <a:t>2. LÝ THUYẾT VÀ CẤU TRÚC HỆ THỐNG.</a:t>
            </a:r>
            <a:endParaRPr b="0" i="0" sz="3200" u="none" cap="none" strike="noStrike">
              <a:solidFill>
                <a:srgbClr val="E80000"/>
              </a:solidFill>
              <a:latin typeface="Montserrat Black"/>
              <a:ea typeface="Montserrat Black"/>
              <a:cs typeface="Montserrat Black"/>
              <a:sym typeface="Montserrat Black"/>
            </a:endParaRPr>
          </a:p>
        </p:txBody>
      </p:sp>
      <p:sp>
        <p:nvSpPr>
          <p:cNvPr id="273" name="Google Shape;273;p9"/>
          <p:cNvSpPr txBox="1"/>
          <p:nvPr/>
        </p:nvSpPr>
        <p:spPr>
          <a:xfrm>
            <a:off x="335280" y="1066800"/>
            <a:ext cx="54521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Cấu trúc hệ thống: Về Text Detection Module</a:t>
            </a:r>
            <a:endParaRPr/>
          </a:p>
        </p:txBody>
      </p:sp>
      <p:pic>
        <p:nvPicPr>
          <p:cNvPr id="274" name="Google Shape;274;p9"/>
          <p:cNvPicPr preferRelativeResize="0"/>
          <p:nvPr/>
        </p:nvPicPr>
        <p:blipFill rotWithShape="1">
          <a:blip r:embed="rId3">
            <a:alphaModFix/>
          </a:blip>
          <a:srcRect b="0" l="0" r="0" t="0"/>
          <a:stretch/>
        </p:blipFill>
        <p:spPr>
          <a:xfrm>
            <a:off x="681259" y="1941710"/>
            <a:ext cx="11042841" cy="3438010"/>
          </a:xfrm>
          <a:prstGeom prst="rect">
            <a:avLst/>
          </a:prstGeom>
          <a:noFill/>
          <a:ln>
            <a:noFill/>
          </a:ln>
        </p:spPr>
      </p:pic>
      <p:sp>
        <p:nvSpPr>
          <p:cNvPr id="275" name="Google Shape;275;p9"/>
          <p:cNvSpPr txBox="1"/>
          <p:nvPr/>
        </p:nvSpPr>
        <p:spPr>
          <a:xfrm>
            <a:off x="5063585" y="5654465"/>
            <a:ext cx="227818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DB++ Architecture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01"/>
          <p:cNvSpPr/>
          <p:nvPr/>
        </p:nvSpPr>
        <p:spPr>
          <a:xfrm>
            <a:off x="2133600" y="342900"/>
            <a:ext cx="9156960" cy="583321"/>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0" i="0" lang="en-US" sz="3200" u="none" cap="none" strike="noStrike">
                <a:solidFill>
                  <a:srgbClr val="E80000"/>
                </a:solidFill>
                <a:latin typeface="Montserrat Black"/>
                <a:ea typeface="Montserrat Black"/>
                <a:cs typeface="Montserrat Black"/>
                <a:sym typeface="Montserrat Black"/>
              </a:rPr>
              <a:t>2. LÝ THUYẾT VÀ CẤU TRÚC HỆ THỐNG.</a:t>
            </a:r>
            <a:endParaRPr b="0" i="0" sz="3200" u="none" cap="none" strike="noStrike">
              <a:solidFill>
                <a:srgbClr val="E80000"/>
              </a:solidFill>
              <a:latin typeface="Montserrat Black"/>
              <a:ea typeface="Montserrat Black"/>
              <a:cs typeface="Montserrat Black"/>
              <a:sym typeface="Montserrat Black"/>
            </a:endParaRPr>
          </a:p>
        </p:txBody>
      </p:sp>
      <p:sp>
        <p:nvSpPr>
          <p:cNvPr id="281" name="Google Shape;281;p101"/>
          <p:cNvSpPr txBox="1"/>
          <p:nvPr/>
        </p:nvSpPr>
        <p:spPr>
          <a:xfrm>
            <a:off x="335280" y="1066800"/>
            <a:ext cx="565411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Cấu trúc hệ thống: Về Text Recognition Module</a:t>
            </a:r>
            <a:endParaRPr/>
          </a:p>
        </p:txBody>
      </p:sp>
      <p:pic>
        <p:nvPicPr>
          <p:cNvPr descr="How to use deep learning &amp; OCR for data extraction from meter readings" id="282" name="Google Shape;282;p101"/>
          <p:cNvPicPr preferRelativeResize="0"/>
          <p:nvPr/>
        </p:nvPicPr>
        <p:blipFill rotWithShape="1">
          <a:blip r:embed="rId3">
            <a:alphaModFix/>
          </a:blip>
          <a:srcRect b="0" l="0" r="0" t="0"/>
          <a:stretch/>
        </p:blipFill>
        <p:spPr>
          <a:xfrm>
            <a:off x="3612573" y="1541318"/>
            <a:ext cx="4257675" cy="499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00"/>
          <p:cNvSpPr/>
          <p:nvPr/>
        </p:nvSpPr>
        <p:spPr>
          <a:xfrm>
            <a:off x="2133600" y="342900"/>
            <a:ext cx="9156960" cy="583321"/>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0" i="0" lang="en-US" sz="3200" u="none" cap="none" strike="noStrike">
                <a:solidFill>
                  <a:srgbClr val="E80000"/>
                </a:solidFill>
                <a:latin typeface="Montserrat Black"/>
                <a:ea typeface="Montserrat Black"/>
                <a:cs typeface="Montserrat Black"/>
                <a:sym typeface="Montserrat Black"/>
              </a:rPr>
              <a:t>2. LÝ THUYẾT VÀ CẤU TRÚC HỆ THỐNG.</a:t>
            </a:r>
            <a:endParaRPr b="0" i="0" sz="3200" u="none" cap="none" strike="noStrike">
              <a:solidFill>
                <a:srgbClr val="E80000"/>
              </a:solidFill>
              <a:latin typeface="Montserrat Black"/>
              <a:ea typeface="Montserrat Black"/>
              <a:cs typeface="Montserrat Black"/>
              <a:sym typeface="Montserrat Black"/>
            </a:endParaRPr>
          </a:p>
        </p:txBody>
      </p:sp>
      <p:sp>
        <p:nvSpPr>
          <p:cNvPr id="288" name="Google Shape;288;p100"/>
          <p:cNvSpPr txBox="1"/>
          <p:nvPr/>
        </p:nvSpPr>
        <p:spPr>
          <a:xfrm>
            <a:off x="335280" y="1066800"/>
            <a:ext cx="565411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Cấu trúc hệ thống: Về Text Recognition Module</a:t>
            </a:r>
            <a:endParaRPr/>
          </a:p>
        </p:txBody>
      </p:sp>
      <p:pic>
        <p:nvPicPr>
          <p:cNvPr id="289" name="Google Shape;289;p100"/>
          <p:cNvPicPr preferRelativeResize="0"/>
          <p:nvPr/>
        </p:nvPicPr>
        <p:blipFill rotWithShape="1">
          <a:blip r:embed="rId3">
            <a:alphaModFix/>
          </a:blip>
          <a:srcRect b="0" l="0" r="0" t="0"/>
          <a:stretch/>
        </p:blipFill>
        <p:spPr>
          <a:xfrm>
            <a:off x="587375" y="1466910"/>
            <a:ext cx="10535545" cy="4267200"/>
          </a:xfrm>
          <a:prstGeom prst="rect">
            <a:avLst/>
          </a:prstGeom>
          <a:noFill/>
          <a:ln>
            <a:noFill/>
          </a:ln>
        </p:spPr>
      </p:pic>
      <p:sp>
        <p:nvSpPr>
          <p:cNvPr id="290" name="Google Shape;290;p100"/>
          <p:cNvSpPr txBox="1"/>
          <p:nvPr/>
        </p:nvSpPr>
        <p:spPr>
          <a:xfrm>
            <a:off x="4942690" y="6023550"/>
            <a:ext cx="230662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SVTR Architecture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e51754713d_0_22"/>
          <p:cNvSpPr/>
          <p:nvPr/>
        </p:nvSpPr>
        <p:spPr>
          <a:xfrm>
            <a:off x="2133600" y="342900"/>
            <a:ext cx="9156900" cy="583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400"/>
              <a:buFont typeface="Arial"/>
              <a:buNone/>
            </a:pPr>
            <a:r>
              <a:rPr b="0" i="0" lang="en-US" sz="3200" u="none" cap="none" strike="noStrike">
                <a:solidFill>
                  <a:srgbClr val="E80000"/>
                </a:solidFill>
                <a:latin typeface="Montserrat Black"/>
                <a:ea typeface="Montserrat Black"/>
                <a:cs typeface="Montserrat Black"/>
                <a:sym typeface="Montserrat Black"/>
              </a:rPr>
              <a:t>2. LÝ THUYẾT VÀ CẤU TRÚC HỆ THỐNG.</a:t>
            </a:r>
            <a:endParaRPr b="0" i="0" sz="3200" u="none" cap="none" strike="noStrike">
              <a:solidFill>
                <a:srgbClr val="E80000"/>
              </a:solidFill>
              <a:latin typeface="Montserrat Black"/>
              <a:ea typeface="Montserrat Black"/>
              <a:cs typeface="Montserrat Black"/>
              <a:sym typeface="Montserrat Black"/>
            </a:endParaRPr>
          </a:p>
        </p:txBody>
      </p:sp>
      <p:sp>
        <p:nvSpPr>
          <p:cNvPr id="296" name="Google Shape;296;g2e51754713d_0_22"/>
          <p:cNvSpPr txBox="1"/>
          <p:nvPr/>
        </p:nvSpPr>
        <p:spPr>
          <a:xfrm>
            <a:off x="335280" y="1066800"/>
            <a:ext cx="565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Cấu trúc hệ thống: Về Text Recognition Module</a:t>
            </a:r>
            <a:endParaRPr/>
          </a:p>
        </p:txBody>
      </p:sp>
      <p:pic>
        <p:nvPicPr>
          <p:cNvPr id="297" name="Google Shape;297;g2e51754713d_0_22"/>
          <p:cNvPicPr preferRelativeResize="0"/>
          <p:nvPr/>
        </p:nvPicPr>
        <p:blipFill>
          <a:blip r:embed="rId3">
            <a:alphaModFix/>
          </a:blip>
          <a:stretch>
            <a:fillRect/>
          </a:stretch>
        </p:blipFill>
        <p:spPr>
          <a:xfrm>
            <a:off x="1126525" y="1852613"/>
            <a:ext cx="4152900" cy="3152775"/>
          </a:xfrm>
          <a:prstGeom prst="rect">
            <a:avLst/>
          </a:prstGeom>
          <a:noFill/>
          <a:ln>
            <a:noFill/>
          </a:ln>
        </p:spPr>
      </p:pic>
      <p:pic>
        <p:nvPicPr>
          <p:cNvPr id="298" name="Google Shape;298;g2e51754713d_0_22"/>
          <p:cNvPicPr preferRelativeResize="0"/>
          <p:nvPr/>
        </p:nvPicPr>
        <p:blipFill>
          <a:blip r:embed="rId4">
            <a:alphaModFix/>
          </a:blip>
          <a:stretch>
            <a:fillRect/>
          </a:stretch>
        </p:blipFill>
        <p:spPr>
          <a:xfrm>
            <a:off x="6829550" y="2667178"/>
            <a:ext cx="4389825" cy="1313475"/>
          </a:xfrm>
          <a:prstGeom prst="rect">
            <a:avLst/>
          </a:prstGeom>
          <a:noFill/>
          <a:ln>
            <a:noFill/>
          </a:ln>
        </p:spPr>
      </p:pic>
      <p:sp>
        <p:nvSpPr>
          <p:cNvPr id="299" name="Google Shape;299;g2e51754713d_0_22"/>
          <p:cNvSpPr txBox="1"/>
          <p:nvPr/>
        </p:nvSpPr>
        <p:spPr>
          <a:xfrm>
            <a:off x="2278500" y="5391025"/>
            <a:ext cx="217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Patch Embedding</a:t>
            </a:r>
            <a:endParaRPr sz="1800"/>
          </a:p>
        </p:txBody>
      </p:sp>
      <p:sp>
        <p:nvSpPr>
          <p:cNvPr id="300" name="Google Shape;300;g2e51754713d_0_22"/>
          <p:cNvSpPr txBox="1"/>
          <p:nvPr/>
        </p:nvSpPr>
        <p:spPr>
          <a:xfrm>
            <a:off x="7884100" y="5391025"/>
            <a:ext cx="488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Global / Local Mixing</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e51754713d_0_13"/>
          <p:cNvSpPr/>
          <p:nvPr/>
        </p:nvSpPr>
        <p:spPr>
          <a:xfrm>
            <a:off x="2133600" y="342900"/>
            <a:ext cx="9156900" cy="583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400"/>
              <a:buFont typeface="Arial"/>
              <a:buNone/>
            </a:pPr>
            <a:r>
              <a:rPr b="0" i="0" lang="en-US" sz="3200" u="none" cap="none" strike="noStrike">
                <a:solidFill>
                  <a:srgbClr val="E80000"/>
                </a:solidFill>
                <a:latin typeface="Montserrat Black"/>
                <a:ea typeface="Montserrat Black"/>
                <a:cs typeface="Montserrat Black"/>
                <a:sym typeface="Montserrat Black"/>
              </a:rPr>
              <a:t>2. LÝ THUYẾT VÀ CẤU TRÚC HỆ THỐNG.</a:t>
            </a:r>
            <a:endParaRPr b="0" i="0" sz="3200" u="none" cap="none" strike="noStrike">
              <a:solidFill>
                <a:srgbClr val="E80000"/>
              </a:solidFill>
              <a:latin typeface="Montserrat Black"/>
              <a:ea typeface="Montserrat Black"/>
              <a:cs typeface="Montserrat Black"/>
              <a:sym typeface="Montserrat Black"/>
            </a:endParaRPr>
          </a:p>
        </p:txBody>
      </p:sp>
      <p:sp>
        <p:nvSpPr>
          <p:cNvPr id="306" name="Google Shape;306;g2e51754713d_0_13"/>
          <p:cNvSpPr txBox="1"/>
          <p:nvPr/>
        </p:nvSpPr>
        <p:spPr>
          <a:xfrm>
            <a:off x="294630" y="2103125"/>
            <a:ext cx="565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Cấu trúc hệ thống: </a:t>
            </a:r>
            <a:r>
              <a:rPr lang="en-US" sz="2000"/>
              <a:t>Post Processing</a:t>
            </a:r>
            <a:r>
              <a:rPr b="0" i="0" lang="en-US" sz="2000" u="none" cap="none" strike="noStrike">
                <a:solidFill>
                  <a:srgbClr val="000000"/>
                </a:solidFill>
                <a:latin typeface="Arial"/>
                <a:ea typeface="Arial"/>
                <a:cs typeface="Arial"/>
                <a:sym typeface="Arial"/>
              </a:rPr>
              <a:t> Module</a:t>
            </a:r>
            <a:endParaRPr/>
          </a:p>
        </p:txBody>
      </p:sp>
      <p:pic>
        <p:nvPicPr>
          <p:cNvPr id="307" name="Google Shape;307;g2e51754713d_0_13"/>
          <p:cNvPicPr preferRelativeResize="0"/>
          <p:nvPr/>
        </p:nvPicPr>
        <p:blipFill>
          <a:blip r:embed="rId3">
            <a:alphaModFix/>
          </a:blip>
          <a:stretch>
            <a:fillRect/>
          </a:stretch>
        </p:blipFill>
        <p:spPr>
          <a:xfrm>
            <a:off x="6096005" y="926100"/>
            <a:ext cx="4091188" cy="5627100"/>
          </a:xfrm>
          <a:prstGeom prst="rect">
            <a:avLst/>
          </a:prstGeom>
          <a:noFill/>
          <a:ln>
            <a:noFill/>
          </a:ln>
        </p:spPr>
      </p:pic>
      <p:sp>
        <p:nvSpPr>
          <p:cNvPr id="308" name="Google Shape;308;g2e51754713d_0_13"/>
          <p:cNvSpPr txBox="1"/>
          <p:nvPr/>
        </p:nvSpPr>
        <p:spPr>
          <a:xfrm>
            <a:off x="721375" y="2875300"/>
            <a:ext cx="58521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Rule Based: prefix, suffix, regex, multi line, </a:t>
            </a:r>
            <a:endParaRPr sz="1800"/>
          </a:p>
          <a:p>
            <a:pPr indent="0" lvl="0" marL="0" rtl="0" algn="l">
              <a:spcBef>
                <a:spcPts val="0"/>
              </a:spcBef>
              <a:spcAft>
                <a:spcPts val="0"/>
              </a:spcAft>
              <a:buNone/>
            </a:pPr>
            <a:r>
              <a:rPr lang="en-US" sz="1800"/>
              <a:t>coordinate rule, custom rule, ….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grpSp>
        <p:nvGrpSpPr>
          <p:cNvPr id="313" name="Google Shape;313;p18"/>
          <p:cNvGrpSpPr/>
          <p:nvPr/>
        </p:nvGrpSpPr>
        <p:grpSpPr>
          <a:xfrm>
            <a:off x="2386080" y="0"/>
            <a:ext cx="3314880" cy="6857640"/>
            <a:chOff x="2386080" y="0"/>
            <a:chExt cx="3314880" cy="6857640"/>
          </a:xfrm>
        </p:grpSpPr>
        <p:sp>
          <p:nvSpPr>
            <p:cNvPr id="314" name="Google Shape;314;p18"/>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8"/>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8"/>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647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8"/>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8"/>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8"/>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8"/>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8"/>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8"/>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8"/>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p18"/>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chemeClr val="dk1"/>
                </a:solidFill>
                <a:latin typeface="Arial"/>
                <a:ea typeface="Arial"/>
                <a:cs typeface="Arial"/>
                <a:sym typeface="Arial"/>
              </a:rPr>
              <a:t>Phần 3 :</a:t>
            </a:r>
            <a:endParaRPr b="0" i="0" sz="4800" u="none" cap="none" strike="noStrike">
              <a:solidFill>
                <a:schemeClr val="dk1"/>
              </a:solidFill>
              <a:latin typeface="Arial"/>
              <a:ea typeface="Arial"/>
              <a:cs typeface="Arial"/>
              <a:sym typeface="Arial"/>
            </a:endParaRPr>
          </a:p>
        </p:txBody>
      </p:sp>
      <p:grpSp>
        <p:nvGrpSpPr>
          <p:cNvPr id="327" name="Google Shape;327;p18"/>
          <p:cNvGrpSpPr/>
          <p:nvPr/>
        </p:nvGrpSpPr>
        <p:grpSpPr>
          <a:xfrm>
            <a:off x="5439038" y="2545498"/>
            <a:ext cx="7150561" cy="2911891"/>
            <a:chOff x="6525360" y="1770480"/>
            <a:chExt cx="6169812" cy="364680"/>
          </a:xfrm>
        </p:grpSpPr>
        <p:sp>
          <p:nvSpPr>
            <p:cNvPr id="328" name="Google Shape;328;p18"/>
            <p:cNvSpPr/>
            <p:nvPr/>
          </p:nvSpPr>
          <p:spPr>
            <a:xfrm>
              <a:off x="6525360" y="1785618"/>
              <a:ext cx="6169812" cy="219527"/>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6000"/>
                <a:buFont typeface="Arial"/>
                <a:buNone/>
              </a:pPr>
              <a:r>
                <a:rPr b="0" i="0" lang="en-US" sz="5400" u="none" cap="none" strike="noStrike">
                  <a:solidFill>
                    <a:schemeClr val="accent1"/>
                  </a:solidFill>
                  <a:latin typeface="Montserrat Black"/>
                  <a:ea typeface="Montserrat Black"/>
                  <a:cs typeface="Montserrat Black"/>
                  <a:sym typeface="Montserrat Black"/>
                </a:rPr>
                <a:t>KẾT QUẢ THỰC NGHIỆM</a:t>
              </a:r>
              <a:endParaRPr/>
            </a:p>
          </p:txBody>
        </p:sp>
        <p:sp>
          <p:nvSpPr>
            <p:cNvPr id="329" name="Google Shape;329;p18"/>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
        <p:nvSpPr>
          <p:cNvPr id="330" name="Google Shape;330;p18"/>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02"/>
          <p:cNvSpPr/>
          <p:nvPr/>
        </p:nvSpPr>
        <p:spPr>
          <a:xfrm>
            <a:off x="2133600" y="342900"/>
            <a:ext cx="9156960" cy="583321"/>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0" i="0" lang="en-US" sz="3200" u="none" cap="none" strike="noStrike">
                <a:solidFill>
                  <a:srgbClr val="E80000"/>
                </a:solidFill>
                <a:latin typeface="Montserrat Black"/>
                <a:ea typeface="Montserrat Black"/>
                <a:cs typeface="Montserrat Black"/>
                <a:sym typeface="Montserrat Black"/>
              </a:rPr>
              <a:t>3. KẾT QUẢ THỰC NGHIỆM</a:t>
            </a:r>
            <a:endParaRPr b="0" i="0" sz="3200" u="none" cap="none" strike="noStrike">
              <a:solidFill>
                <a:srgbClr val="E80000"/>
              </a:solidFill>
              <a:latin typeface="Montserrat Black"/>
              <a:ea typeface="Montserrat Black"/>
              <a:cs typeface="Montserrat Black"/>
              <a:sym typeface="Montserrat Black"/>
            </a:endParaRPr>
          </a:p>
        </p:txBody>
      </p:sp>
      <p:pic>
        <p:nvPicPr>
          <p:cNvPr id="336" name="Google Shape;336;p102"/>
          <p:cNvPicPr preferRelativeResize="0"/>
          <p:nvPr/>
        </p:nvPicPr>
        <p:blipFill rotWithShape="1">
          <a:blip r:embed="rId3">
            <a:alphaModFix/>
          </a:blip>
          <a:srcRect b="0" l="0" r="0" t="0"/>
          <a:stretch/>
        </p:blipFill>
        <p:spPr>
          <a:xfrm>
            <a:off x="2400299" y="1066800"/>
            <a:ext cx="7391400" cy="4511040"/>
          </a:xfrm>
          <a:prstGeom prst="rect">
            <a:avLst/>
          </a:prstGeom>
          <a:noFill/>
          <a:ln>
            <a:noFill/>
          </a:ln>
        </p:spPr>
      </p:pic>
      <p:sp>
        <p:nvSpPr>
          <p:cNvPr id="337" name="Google Shape;337;p102"/>
          <p:cNvSpPr txBox="1"/>
          <p:nvPr/>
        </p:nvSpPr>
        <p:spPr>
          <a:xfrm>
            <a:off x="4968928" y="5718419"/>
            <a:ext cx="225414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Text Detection.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5"/>
          <p:cNvSpPr/>
          <p:nvPr/>
        </p:nvSpPr>
        <p:spPr>
          <a:xfrm>
            <a:off x="2133600" y="342900"/>
            <a:ext cx="9156960" cy="583321"/>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0" i="0" lang="en-US" sz="3200" u="none" cap="none" strike="noStrike">
                <a:solidFill>
                  <a:srgbClr val="E80000"/>
                </a:solidFill>
                <a:latin typeface="Montserrat Black"/>
                <a:ea typeface="Montserrat Black"/>
                <a:cs typeface="Montserrat Black"/>
                <a:sym typeface="Montserrat Black"/>
              </a:rPr>
              <a:t>3. KẾT QUẢ THỰC NGHIỆM</a:t>
            </a:r>
            <a:endParaRPr b="0" i="0" sz="3200" u="none" cap="none" strike="noStrike">
              <a:solidFill>
                <a:srgbClr val="E80000"/>
              </a:solidFill>
              <a:latin typeface="Montserrat Black"/>
              <a:ea typeface="Montserrat Black"/>
              <a:cs typeface="Montserrat Black"/>
              <a:sym typeface="Montserrat Black"/>
            </a:endParaRPr>
          </a:p>
        </p:txBody>
      </p:sp>
      <p:sp>
        <p:nvSpPr>
          <p:cNvPr id="343" name="Google Shape;343;p15"/>
          <p:cNvSpPr txBox="1"/>
          <p:nvPr/>
        </p:nvSpPr>
        <p:spPr>
          <a:xfrm>
            <a:off x="4968928" y="5718419"/>
            <a:ext cx="225414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Text Detection.</a:t>
            </a:r>
            <a:endParaRPr/>
          </a:p>
        </p:txBody>
      </p:sp>
      <p:pic>
        <p:nvPicPr>
          <p:cNvPr id="344" name="Google Shape;344;p15"/>
          <p:cNvPicPr preferRelativeResize="0"/>
          <p:nvPr/>
        </p:nvPicPr>
        <p:blipFill rotWithShape="1">
          <a:blip r:embed="rId3">
            <a:alphaModFix/>
          </a:blip>
          <a:srcRect b="0" l="0" r="0" t="0"/>
          <a:stretch/>
        </p:blipFill>
        <p:spPr>
          <a:xfrm>
            <a:off x="2406966" y="1484788"/>
            <a:ext cx="7743825" cy="38884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381000" y="6234261"/>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Đồ án tốt nghiệp</a:t>
            </a:r>
            <a:endParaRPr/>
          </a:p>
        </p:txBody>
      </p:sp>
      <p:sp>
        <p:nvSpPr>
          <p:cNvPr id="98" name="Google Shape;98;p2"/>
          <p:cNvSpPr txBox="1"/>
          <p:nvPr/>
        </p:nvSpPr>
        <p:spPr>
          <a:xfrm>
            <a:off x="9113240" y="6271924"/>
            <a:ext cx="30480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Khoa công nghệ thông tin</a:t>
            </a:r>
            <a:endParaRPr/>
          </a:p>
        </p:txBody>
      </p:sp>
      <p:sp>
        <p:nvSpPr>
          <p:cNvPr id="99" name="Google Shape;99;p2"/>
          <p:cNvSpPr txBox="1"/>
          <p:nvPr/>
        </p:nvSpPr>
        <p:spPr>
          <a:xfrm>
            <a:off x="4114800" y="6270461"/>
            <a:ext cx="4457699"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n-US" sz="1800" u="none" cap="none" strike="noStrike">
                <a:solidFill>
                  <a:srgbClr val="595959"/>
                </a:solidFill>
                <a:latin typeface="Times New Roman"/>
                <a:ea typeface="Times New Roman"/>
                <a:cs typeface="Times New Roman"/>
                <a:sym typeface="Times New Roman"/>
              </a:rPr>
              <a:t>Hà Nội, ngày 12 tháng 06 năm 2024</a:t>
            </a:r>
            <a:endParaRPr b="0" i="0" sz="1400" u="none" cap="none" strike="noStrike">
              <a:solidFill>
                <a:srgbClr val="000000"/>
              </a:solidFill>
              <a:latin typeface="Times New Roman"/>
              <a:ea typeface="Times New Roman"/>
              <a:cs typeface="Times New Roman"/>
              <a:sym typeface="Times New Roman"/>
            </a:endParaRPr>
          </a:p>
        </p:txBody>
      </p:sp>
      <p:sp>
        <p:nvSpPr>
          <p:cNvPr id="100" name="Google Shape;100;p2"/>
          <p:cNvSpPr/>
          <p:nvPr/>
        </p:nvSpPr>
        <p:spPr>
          <a:xfrm>
            <a:off x="2834900" y="193084"/>
            <a:ext cx="78588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70C0"/>
                </a:solidFill>
                <a:latin typeface="Arial"/>
                <a:ea typeface="Arial"/>
                <a:cs typeface="Arial"/>
                <a:sym typeface="Arial"/>
              </a:rPr>
              <a:t>ĐẠI HỌC CÔNG NGHIỆP HÀ NỘI</a:t>
            </a:r>
            <a:endParaRPr b="1" i="0" sz="3600" u="none" cap="none" strike="noStrike">
              <a:solidFill>
                <a:srgbClr val="0070C0"/>
              </a:solidFill>
              <a:latin typeface="Arial"/>
              <a:ea typeface="Arial"/>
              <a:cs typeface="Arial"/>
              <a:sym typeface="Arial"/>
            </a:endParaRPr>
          </a:p>
        </p:txBody>
      </p:sp>
      <p:sp>
        <p:nvSpPr>
          <p:cNvPr id="101" name="Google Shape;101;p2"/>
          <p:cNvSpPr/>
          <p:nvPr/>
        </p:nvSpPr>
        <p:spPr>
          <a:xfrm>
            <a:off x="4263850" y="839278"/>
            <a:ext cx="51396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accent4"/>
                </a:solidFill>
                <a:latin typeface="Arial"/>
                <a:ea typeface="Arial"/>
                <a:cs typeface="Arial"/>
                <a:sym typeface="Arial"/>
              </a:rPr>
              <a:t>KHOA CÔNG NGHỆ THÔNG TIN</a:t>
            </a:r>
            <a:endParaRPr b="1" i="0" sz="2400" u="none" cap="none" strike="noStrike">
              <a:solidFill>
                <a:schemeClr val="accent4"/>
              </a:solidFill>
              <a:latin typeface="Arial"/>
              <a:ea typeface="Arial"/>
              <a:cs typeface="Arial"/>
              <a:sym typeface="Arial"/>
            </a:endParaRPr>
          </a:p>
        </p:txBody>
      </p:sp>
      <p:pic>
        <p:nvPicPr>
          <p:cNvPr id="102" name="Google Shape;102;p2"/>
          <p:cNvPicPr preferRelativeResize="0"/>
          <p:nvPr/>
        </p:nvPicPr>
        <p:blipFill rotWithShape="1">
          <a:blip r:embed="rId3">
            <a:alphaModFix/>
          </a:blip>
          <a:srcRect b="0" l="0" r="0" t="0"/>
          <a:stretch/>
        </p:blipFill>
        <p:spPr>
          <a:xfrm>
            <a:off x="256325" y="193084"/>
            <a:ext cx="1691766" cy="1600200"/>
          </a:xfrm>
          <a:prstGeom prst="rect">
            <a:avLst/>
          </a:prstGeom>
          <a:noFill/>
          <a:ln>
            <a:noFill/>
          </a:ln>
        </p:spPr>
      </p:pic>
      <p:sp>
        <p:nvSpPr>
          <p:cNvPr id="103" name="Google Shape;103;p2"/>
          <p:cNvSpPr txBox="1"/>
          <p:nvPr/>
        </p:nvSpPr>
        <p:spPr>
          <a:xfrm>
            <a:off x="685800" y="2421152"/>
            <a:ext cx="10874829" cy="17542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ED1C2A"/>
                </a:solidFill>
                <a:latin typeface="Montserrat Black"/>
                <a:ea typeface="Montserrat Black"/>
                <a:cs typeface="Montserrat Black"/>
                <a:sym typeface="Montserrat Black"/>
              </a:rPr>
              <a:t>ĐỀ TÀI: NGHIÊN CỨU SỬ DỤNG TRÍ TUỆ NHÂN TẠO TRÍCH XUẤT THÔNG TIN TỰ ĐỘNG TỪ CHỨNG CHỈ IELTS.</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1" y="293512"/>
            <a:ext cx="252639" cy="1104159"/>
          </a:xfrm>
          <a:prstGeom prst="rect">
            <a:avLst/>
          </a:prstGeom>
          <a:solidFill>
            <a:schemeClr val="lt1"/>
          </a:solidFill>
          <a:ln cap="flat" cmpd="sng" w="254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03"/>
          <p:cNvSpPr/>
          <p:nvPr/>
        </p:nvSpPr>
        <p:spPr>
          <a:xfrm>
            <a:off x="2133600" y="342900"/>
            <a:ext cx="9156960" cy="583321"/>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0" i="0" lang="en-US" sz="3200" u="none" cap="none" strike="noStrike">
                <a:solidFill>
                  <a:srgbClr val="E80000"/>
                </a:solidFill>
                <a:latin typeface="Montserrat Black"/>
                <a:ea typeface="Montserrat Black"/>
                <a:cs typeface="Montserrat Black"/>
                <a:sym typeface="Montserrat Black"/>
              </a:rPr>
              <a:t>3. KẾT QUẢ THỰC NGHIỆM</a:t>
            </a:r>
            <a:endParaRPr b="0" i="0" sz="3200" u="none" cap="none" strike="noStrike">
              <a:solidFill>
                <a:srgbClr val="E80000"/>
              </a:solidFill>
              <a:latin typeface="Montserrat Black"/>
              <a:ea typeface="Montserrat Black"/>
              <a:cs typeface="Montserrat Black"/>
              <a:sym typeface="Montserrat Black"/>
            </a:endParaRPr>
          </a:p>
        </p:txBody>
      </p:sp>
      <p:sp>
        <p:nvSpPr>
          <p:cNvPr id="350" name="Google Shape;350;p103"/>
          <p:cNvSpPr txBox="1"/>
          <p:nvPr/>
        </p:nvSpPr>
        <p:spPr>
          <a:xfrm>
            <a:off x="1848465" y="1504336"/>
            <a:ext cx="303801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Hướng mở rộng của đề tài: </a:t>
            </a:r>
            <a:endParaRPr/>
          </a:p>
        </p:txBody>
      </p:sp>
      <p:sp>
        <p:nvSpPr>
          <p:cNvPr id="351" name="Google Shape;351;p103"/>
          <p:cNvSpPr txBox="1"/>
          <p:nvPr/>
        </p:nvSpPr>
        <p:spPr>
          <a:xfrm>
            <a:off x="2467897" y="1873668"/>
            <a:ext cx="7067961" cy="17030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Mở rộng thêm các loại trích xuất nhiều loại giấy tờ khác nhau</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Nghiên cứu các phương pháp trích xuất thông tin khác</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So sánh và kiểm tra độ hiệu quả so với các bên thứ 3. </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Triển khai lên server, cloud thực nghiệm với lượng lớn request.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pSp>
        <p:nvGrpSpPr>
          <p:cNvPr id="356" name="Google Shape;356;p19"/>
          <p:cNvGrpSpPr/>
          <p:nvPr/>
        </p:nvGrpSpPr>
        <p:grpSpPr>
          <a:xfrm>
            <a:off x="2386080" y="0"/>
            <a:ext cx="3314880" cy="6857640"/>
            <a:chOff x="2386080" y="0"/>
            <a:chExt cx="3314880" cy="6857640"/>
          </a:xfrm>
        </p:grpSpPr>
        <p:sp>
          <p:nvSpPr>
            <p:cNvPr id="357" name="Google Shape;357;p19"/>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9"/>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9"/>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647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9"/>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9"/>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9"/>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9"/>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9"/>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9"/>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9"/>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9"/>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9"/>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9" name="Google Shape;369;p19"/>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chemeClr val="dk1"/>
                </a:solidFill>
                <a:latin typeface="Arial"/>
                <a:ea typeface="Arial"/>
                <a:cs typeface="Arial"/>
                <a:sym typeface="Arial"/>
              </a:rPr>
              <a:t>Phần 4 :</a:t>
            </a:r>
            <a:endParaRPr b="0" i="0" sz="4800" u="none" cap="none" strike="noStrike">
              <a:solidFill>
                <a:schemeClr val="dk1"/>
              </a:solidFill>
              <a:latin typeface="Arial"/>
              <a:ea typeface="Arial"/>
              <a:cs typeface="Arial"/>
              <a:sym typeface="Arial"/>
            </a:endParaRPr>
          </a:p>
        </p:txBody>
      </p:sp>
      <p:grpSp>
        <p:nvGrpSpPr>
          <p:cNvPr id="370" name="Google Shape;370;p19"/>
          <p:cNvGrpSpPr/>
          <p:nvPr/>
        </p:nvGrpSpPr>
        <p:grpSpPr>
          <a:xfrm>
            <a:off x="5355910" y="2545498"/>
            <a:ext cx="7150561" cy="2911891"/>
            <a:chOff x="6453634" y="1770480"/>
            <a:chExt cx="6169812" cy="364680"/>
          </a:xfrm>
        </p:grpSpPr>
        <p:sp>
          <p:nvSpPr>
            <p:cNvPr id="371" name="Google Shape;371;p19"/>
            <p:cNvSpPr/>
            <p:nvPr/>
          </p:nvSpPr>
          <p:spPr>
            <a:xfrm>
              <a:off x="6453634" y="1821116"/>
              <a:ext cx="6169812" cy="115454"/>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6000"/>
                <a:buFont typeface="Arial"/>
                <a:buNone/>
              </a:pPr>
              <a:r>
                <a:rPr b="0" i="0" lang="en-US" sz="5400" u="none" cap="none" strike="noStrike">
                  <a:solidFill>
                    <a:schemeClr val="accent1"/>
                  </a:solidFill>
                  <a:latin typeface="Montserrat Black"/>
                  <a:ea typeface="Montserrat Black"/>
                  <a:cs typeface="Montserrat Black"/>
                  <a:sym typeface="Montserrat Black"/>
                </a:rPr>
                <a:t>DEMO SẢN PHẨM</a:t>
              </a:r>
              <a:endParaRPr/>
            </a:p>
          </p:txBody>
        </p:sp>
        <p:sp>
          <p:nvSpPr>
            <p:cNvPr id="372" name="Google Shape;372;p19"/>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
        <p:nvSpPr>
          <p:cNvPr id="373" name="Google Shape;373;p19"/>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4"/>
          <p:cNvSpPr/>
          <p:nvPr/>
        </p:nvSpPr>
        <p:spPr>
          <a:xfrm>
            <a:off x="1524000" y="2968062"/>
            <a:ext cx="9675120" cy="921876"/>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400"/>
              <a:buFont typeface="Arial"/>
              <a:buNone/>
            </a:pPr>
            <a:r>
              <a:rPr b="0" i="0" lang="en-US" sz="5400" u="none" cap="none" strike="noStrike">
                <a:solidFill>
                  <a:srgbClr val="E80000"/>
                </a:solidFill>
                <a:latin typeface="Montserrat Black"/>
                <a:ea typeface="Montserrat Black"/>
                <a:cs typeface="Montserrat Black"/>
                <a:sym typeface="Montserrat Black"/>
              </a:rPr>
              <a:t>CẢM ƠN </a:t>
            </a:r>
            <a:r>
              <a:rPr lang="en-US" sz="5400">
                <a:solidFill>
                  <a:srgbClr val="E80000"/>
                </a:solidFill>
                <a:latin typeface="Montserrat Black"/>
                <a:ea typeface="Montserrat Black"/>
                <a:cs typeface="Montserrat Black"/>
                <a:sym typeface="Montserrat Black"/>
              </a:rPr>
              <a:t>CÁC THẦY CÔ</a:t>
            </a:r>
            <a:r>
              <a:rPr b="0" i="0" lang="en-US" sz="5400" u="none" cap="none" strike="noStrike">
                <a:solidFill>
                  <a:srgbClr val="E80000"/>
                </a:solidFill>
                <a:latin typeface="Montserrat Black"/>
                <a:ea typeface="Montserrat Black"/>
                <a:cs typeface="Montserrat Black"/>
                <a:sym typeface="Montserrat Black"/>
              </a:rPr>
              <a:t> ĐÃ LẮNG NGHE !</a:t>
            </a:r>
            <a:endParaRPr b="0" i="0" sz="5400" u="none" cap="none" strike="noStrike">
              <a:solidFill>
                <a:srgbClr val="E80000"/>
              </a:solidFill>
              <a:latin typeface="Montserrat Black"/>
              <a:ea typeface="Montserrat Black"/>
              <a:cs typeface="Montserrat Black"/>
              <a:sym typeface="Montserrat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p:nvPr/>
        </p:nvSpPr>
        <p:spPr>
          <a:xfrm>
            <a:off x="6624478" y="-24183"/>
            <a:ext cx="5567522" cy="6858000"/>
          </a:xfrm>
          <a:prstGeom prst="rect">
            <a:avLst/>
          </a:prstGeom>
          <a:solidFill>
            <a:schemeClr val="accent1">
              <a:alpha val="4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l</a:t>
            </a:r>
            <a:endParaRPr b="0" i="0" sz="1800" u="none" cap="none" strike="noStrike">
              <a:solidFill>
                <a:schemeClr val="lt1"/>
              </a:solidFill>
              <a:latin typeface="Arial"/>
              <a:ea typeface="Arial"/>
              <a:cs typeface="Arial"/>
              <a:sym typeface="Arial"/>
            </a:endParaRPr>
          </a:p>
        </p:txBody>
      </p:sp>
      <p:grpSp>
        <p:nvGrpSpPr>
          <p:cNvPr id="110" name="Google Shape;110;p4"/>
          <p:cNvGrpSpPr/>
          <p:nvPr/>
        </p:nvGrpSpPr>
        <p:grpSpPr>
          <a:xfrm>
            <a:off x="4626380" y="2253126"/>
            <a:ext cx="6762331" cy="2075052"/>
            <a:chOff x="4578255" y="2226332"/>
            <a:chExt cx="6762331" cy="2075052"/>
          </a:xfrm>
        </p:grpSpPr>
        <p:sp>
          <p:nvSpPr>
            <p:cNvPr id="111" name="Google Shape;111;p4"/>
            <p:cNvSpPr/>
            <p:nvPr/>
          </p:nvSpPr>
          <p:spPr>
            <a:xfrm>
              <a:off x="7107125" y="2226332"/>
              <a:ext cx="4233461" cy="92328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Montserrat Black"/>
                  <a:ea typeface="Montserrat Black"/>
                  <a:cs typeface="Montserrat Black"/>
                  <a:sym typeface="Montserrat Black"/>
                </a:rPr>
                <a:t>NỘI DUNG</a:t>
              </a:r>
              <a:endParaRPr b="0" i="0" sz="1400" u="none" cap="none" strike="noStrike">
                <a:solidFill>
                  <a:srgbClr val="000000"/>
                </a:solidFill>
                <a:latin typeface="Montserrat Black"/>
                <a:ea typeface="Montserrat Black"/>
                <a:cs typeface="Montserrat Black"/>
                <a:sym typeface="Montserrat Black"/>
              </a:endParaRPr>
            </a:p>
          </p:txBody>
        </p:sp>
        <p:sp>
          <p:nvSpPr>
            <p:cNvPr id="112" name="Google Shape;112;p4"/>
            <p:cNvSpPr/>
            <p:nvPr/>
          </p:nvSpPr>
          <p:spPr>
            <a:xfrm>
              <a:off x="4578255" y="3378054"/>
              <a:ext cx="6096000"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Montserrat Black"/>
                  <a:ea typeface="Montserrat Black"/>
                  <a:cs typeface="Montserrat Black"/>
                  <a:sym typeface="Montserrat Black"/>
                </a:rPr>
                <a:t>CHÍNH</a:t>
              </a:r>
              <a:endParaRPr b="0" i="0" sz="4400" u="none" cap="none" strike="noStrike">
                <a:solidFill>
                  <a:schemeClr val="lt1"/>
                </a:solidFill>
                <a:latin typeface="Montserrat Black"/>
                <a:ea typeface="Montserrat Black"/>
                <a:cs typeface="Montserrat Black"/>
                <a:sym typeface="Montserrat Black"/>
              </a:endParaRPr>
            </a:p>
          </p:txBody>
        </p:sp>
      </p:grpSp>
      <p:sp>
        <p:nvSpPr>
          <p:cNvPr id="113" name="Google Shape;113;p4"/>
          <p:cNvSpPr/>
          <p:nvPr/>
        </p:nvSpPr>
        <p:spPr>
          <a:xfrm>
            <a:off x="7867807" y="916782"/>
            <a:ext cx="197220" cy="178178"/>
          </a:xfrm>
          <a:prstGeom prst="rect">
            <a:avLst/>
          </a:prstGeom>
          <a:solidFill>
            <a:srgbClr val="68D0C6">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14" name="Google Shape;114;p4"/>
          <p:cNvGrpSpPr/>
          <p:nvPr/>
        </p:nvGrpSpPr>
        <p:grpSpPr>
          <a:xfrm>
            <a:off x="6080207" y="1118203"/>
            <a:ext cx="880712" cy="810164"/>
            <a:chOff x="5908413" y="847857"/>
            <a:chExt cx="938013" cy="939583"/>
          </a:xfrm>
        </p:grpSpPr>
        <p:sp>
          <p:nvSpPr>
            <p:cNvPr id="115" name="Google Shape;115;p4"/>
            <p:cNvSpPr/>
            <p:nvPr/>
          </p:nvSpPr>
          <p:spPr>
            <a:xfrm>
              <a:off x="5908413" y="847857"/>
              <a:ext cx="938013" cy="939583"/>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 name="Google Shape;116;p4"/>
            <p:cNvSpPr/>
            <p:nvPr/>
          </p:nvSpPr>
          <p:spPr>
            <a:xfrm>
              <a:off x="6021503" y="927340"/>
              <a:ext cx="684331" cy="646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sp>
        <p:nvSpPr>
          <p:cNvPr id="117" name="Google Shape;117;p4"/>
          <p:cNvSpPr/>
          <p:nvPr/>
        </p:nvSpPr>
        <p:spPr>
          <a:xfrm>
            <a:off x="778320" y="1375141"/>
            <a:ext cx="4853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rgbClr val="3F3F3F"/>
                </a:solidFill>
                <a:latin typeface="Montserrat Medium"/>
                <a:ea typeface="Montserrat Medium"/>
                <a:cs typeface="Montserrat Medium"/>
                <a:sym typeface="Montserrat Medium"/>
              </a:rPr>
              <a:t>Tổng quan đề tài</a:t>
            </a:r>
            <a:endParaRPr b="0" i="0" sz="2400" u="none" cap="none" strike="noStrike">
              <a:solidFill>
                <a:srgbClr val="3F3F3F"/>
              </a:solidFill>
              <a:latin typeface="Montserrat Medium"/>
              <a:ea typeface="Montserrat Medium"/>
              <a:cs typeface="Montserrat Medium"/>
              <a:sym typeface="Montserrat Medium"/>
            </a:endParaRPr>
          </a:p>
        </p:txBody>
      </p:sp>
      <p:grpSp>
        <p:nvGrpSpPr>
          <p:cNvPr id="118" name="Google Shape;118;p4"/>
          <p:cNvGrpSpPr/>
          <p:nvPr/>
        </p:nvGrpSpPr>
        <p:grpSpPr>
          <a:xfrm rot="-5400000">
            <a:off x="5060705" y="855148"/>
            <a:ext cx="18288" cy="822960"/>
            <a:chOff x="5839691" y="2713589"/>
            <a:chExt cx="1406625" cy="1430822"/>
          </a:xfrm>
        </p:grpSpPr>
        <p:sp>
          <p:nvSpPr>
            <p:cNvPr id="119" name="Google Shape;119;p4"/>
            <p:cNvSpPr/>
            <p:nvPr/>
          </p:nvSpPr>
          <p:spPr>
            <a:xfrm>
              <a:off x="5839691" y="2713589"/>
              <a:ext cx="1406625" cy="1430822"/>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4"/>
            <p:cNvSpPr/>
            <p:nvPr/>
          </p:nvSpPr>
          <p:spPr>
            <a:xfrm>
              <a:off x="6048641" y="2967335"/>
              <a:ext cx="988724" cy="923330"/>
            </a:xfrm>
            <a:prstGeom prst="rect">
              <a:avLst/>
            </a:prstGeom>
            <a:solidFill>
              <a:srgbClr val="00B0F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Arial"/>
                <a:ea typeface="Arial"/>
                <a:cs typeface="Arial"/>
                <a:sym typeface="Arial"/>
              </a:endParaRPr>
            </a:p>
          </p:txBody>
        </p:sp>
      </p:grpSp>
      <p:sp>
        <p:nvSpPr>
          <p:cNvPr id="121" name="Google Shape;121;p4"/>
          <p:cNvSpPr/>
          <p:nvPr/>
        </p:nvSpPr>
        <p:spPr>
          <a:xfrm>
            <a:off x="609600" y="6453374"/>
            <a:ext cx="145143" cy="145143"/>
          </a:xfrm>
          <a:prstGeom prst="rect">
            <a:avLst/>
          </a:prstGeom>
          <a:solidFill>
            <a:srgbClr val="68D0C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4"/>
          <p:cNvSpPr/>
          <p:nvPr/>
        </p:nvSpPr>
        <p:spPr>
          <a:xfrm>
            <a:off x="807558"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p:nvPr/>
        </p:nvSpPr>
        <p:spPr>
          <a:xfrm>
            <a:off x="1005516"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4"/>
          <p:cNvSpPr/>
          <p:nvPr/>
        </p:nvSpPr>
        <p:spPr>
          <a:xfrm>
            <a:off x="1203474"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4"/>
          <p:cNvSpPr/>
          <p:nvPr/>
        </p:nvSpPr>
        <p:spPr>
          <a:xfrm>
            <a:off x="1401430"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4"/>
          <p:cNvSpPr/>
          <p:nvPr/>
        </p:nvSpPr>
        <p:spPr>
          <a:xfrm>
            <a:off x="10134600" y="5774162"/>
            <a:ext cx="145143" cy="145143"/>
          </a:xfrm>
          <a:prstGeom prst="rect">
            <a:avLst/>
          </a:prstGeom>
          <a:solidFill>
            <a:srgbClr val="68D0C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4"/>
          <p:cNvSpPr/>
          <p:nvPr/>
        </p:nvSpPr>
        <p:spPr>
          <a:xfrm>
            <a:off x="11288262" y="6341278"/>
            <a:ext cx="541059"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F2F2F2"/>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28" name="Google Shape;128;p4"/>
          <p:cNvSpPr/>
          <p:nvPr/>
        </p:nvSpPr>
        <p:spPr>
          <a:xfrm>
            <a:off x="11507637" y="916782"/>
            <a:ext cx="145143" cy="145143"/>
          </a:xfrm>
          <a:prstGeom prst="rect">
            <a:avLst/>
          </a:prstGeom>
          <a:solidFill>
            <a:srgbClr val="68D0C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4"/>
          <p:cNvSpPr/>
          <p:nvPr/>
        </p:nvSpPr>
        <p:spPr>
          <a:xfrm>
            <a:off x="742807" y="1137277"/>
            <a:ext cx="5350200" cy="810300"/>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30" name="Google Shape;130;p4"/>
          <p:cNvGrpSpPr/>
          <p:nvPr/>
        </p:nvGrpSpPr>
        <p:grpSpPr>
          <a:xfrm>
            <a:off x="6103978" y="2253126"/>
            <a:ext cx="880712" cy="810164"/>
            <a:chOff x="5915473" y="787140"/>
            <a:chExt cx="938013" cy="939583"/>
          </a:xfrm>
        </p:grpSpPr>
        <p:sp>
          <p:nvSpPr>
            <p:cNvPr id="131" name="Google Shape;131;p4"/>
            <p:cNvSpPr/>
            <p:nvPr/>
          </p:nvSpPr>
          <p:spPr>
            <a:xfrm>
              <a:off x="5915473" y="787140"/>
              <a:ext cx="938013" cy="93958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4"/>
            <p:cNvSpPr/>
            <p:nvPr/>
          </p:nvSpPr>
          <p:spPr>
            <a:xfrm>
              <a:off x="6068764" y="861569"/>
              <a:ext cx="684331" cy="7495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grpSp>
      <p:grpSp>
        <p:nvGrpSpPr>
          <p:cNvPr id="133" name="Google Shape;133;p4"/>
          <p:cNvGrpSpPr/>
          <p:nvPr/>
        </p:nvGrpSpPr>
        <p:grpSpPr>
          <a:xfrm rot="-5400000">
            <a:off x="5081161" y="1927563"/>
            <a:ext cx="18288" cy="822960"/>
            <a:chOff x="5839691" y="2713589"/>
            <a:chExt cx="1406625" cy="1430822"/>
          </a:xfrm>
        </p:grpSpPr>
        <p:sp>
          <p:nvSpPr>
            <p:cNvPr id="134" name="Google Shape;134;p4"/>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cap="flat" cmpd="sng" w="9525">
              <a:solidFill>
                <a:srgbClr val="FD3030"/>
              </a:solidFill>
              <a:prstDash val="solid"/>
              <a:miter lim="8000"/>
              <a:headEnd len="sm" w="sm" type="none"/>
              <a:tailEnd len="sm" w="sm" type="none"/>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4"/>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cap="flat" cmpd="sng" w="9525">
              <a:solidFill>
                <a:srgbClr val="FD3030"/>
              </a:solidFill>
              <a:prstDash val="solid"/>
              <a:miter lim="8000"/>
              <a:headEnd len="sm" w="sm" type="none"/>
              <a:tailEnd len="sm" w="sm" type="none"/>
            </a:ln>
            <a:effectLst>
              <a:outerShdw blurRad="40000" rotWithShape="0" dir="5400000" dist="23000">
                <a:srgbClr val="000000">
                  <a:alpha val="33725"/>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Arial"/>
                <a:ea typeface="Arial"/>
                <a:cs typeface="Arial"/>
                <a:sym typeface="Arial"/>
              </a:endParaRPr>
            </a:p>
          </p:txBody>
        </p:sp>
      </p:grpSp>
      <p:sp>
        <p:nvSpPr>
          <p:cNvPr id="136" name="Google Shape;136;p4"/>
          <p:cNvSpPr/>
          <p:nvPr/>
        </p:nvSpPr>
        <p:spPr>
          <a:xfrm>
            <a:off x="753705" y="2246726"/>
            <a:ext cx="5350273" cy="810163"/>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37" name="Google Shape;137;p4"/>
          <p:cNvGrpSpPr/>
          <p:nvPr/>
        </p:nvGrpSpPr>
        <p:grpSpPr>
          <a:xfrm>
            <a:off x="6125302" y="3513335"/>
            <a:ext cx="880700" cy="810202"/>
            <a:chOff x="5917531" y="813457"/>
            <a:chExt cx="938013" cy="939583"/>
          </a:xfrm>
        </p:grpSpPr>
        <p:sp>
          <p:nvSpPr>
            <p:cNvPr id="138" name="Google Shape;138;p4"/>
            <p:cNvSpPr/>
            <p:nvPr/>
          </p:nvSpPr>
          <p:spPr>
            <a:xfrm>
              <a:off x="5917531" y="813457"/>
              <a:ext cx="938013" cy="939583"/>
            </a:xfrm>
            <a:prstGeom prst="rect">
              <a:avLst/>
            </a:prstGeom>
            <a:solidFill>
              <a:srgbClr val="FF7C8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6042863" y="883101"/>
              <a:ext cx="684331" cy="749579"/>
            </a:xfrm>
            <a:prstGeom prst="rect">
              <a:avLst/>
            </a:prstGeom>
            <a:solidFill>
              <a:srgbClr val="FF7C8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lt1"/>
                  </a:solidFill>
                </a:rPr>
                <a:t>3</a:t>
              </a:r>
              <a:endParaRPr b="0" i="0" sz="1400" u="none" cap="none" strike="noStrike">
                <a:solidFill>
                  <a:srgbClr val="000000"/>
                </a:solidFill>
                <a:latin typeface="Arial"/>
                <a:ea typeface="Arial"/>
                <a:cs typeface="Arial"/>
                <a:sym typeface="Arial"/>
              </a:endParaRPr>
            </a:p>
          </p:txBody>
        </p:sp>
      </p:grpSp>
      <p:sp>
        <p:nvSpPr>
          <p:cNvPr id="140" name="Google Shape;140;p4"/>
          <p:cNvSpPr/>
          <p:nvPr/>
        </p:nvSpPr>
        <p:spPr>
          <a:xfrm>
            <a:off x="750268" y="3744489"/>
            <a:ext cx="485319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Montserrat Medium"/>
                <a:ea typeface="Montserrat Medium"/>
                <a:cs typeface="Montserrat Medium"/>
                <a:sym typeface="Montserrat Medium"/>
              </a:rPr>
              <a:t>Kết quả thực nghiệm.</a:t>
            </a:r>
            <a:endParaRPr b="0" i="0" sz="2400" u="none" cap="none" strike="noStrike">
              <a:solidFill>
                <a:srgbClr val="3F3F3F"/>
              </a:solidFill>
              <a:latin typeface="Montserrat Medium"/>
              <a:ea typeface="Montserrat Medium"/>
              <a:cs typeface="Montserrat Medium"/>
              <a:sym typeface="Montserrat Medium"/>
            </a:endParaRPr>
          </a:p>
        </p:txBody>
      </p:sp>
      <p:grpSp>
        <p:nvGrpSpPr>
          <p:cNvPr id="141" name="Google Shape;141;p4"/>
          <p:cNvGrpSpPr/>
          <p:nvPr/>
        </p:nvGrpSpPr>
        <p:grpSpPr>
          <a:xfrm rot="-5400000">
            <a:off x="5097312" y="3240152"/>
            <a:ext cx="18288" cy="822960"/>
            <a:chOff x="5839691" y="2713589"/>
            <a:chExt cx="1406625" cy="1430822"/>
          </a:xfrm>
        </p:grpSpPr>
        <p:sp>
          <p:nvSpPr>
            <p:cNvPr id="142" name="Google Shape;142;p4"/>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cap="flat" cmpd="sng" w="9525">
              <a:solidFill>
                <a:srgbClr val="FD3030"/>
              </a:solidFill>
              <a:prstDash val="solid"/>
              <a:miter lim="8000"/>
              <a:headEnd len="sm" w="sm" type="none"/>
              <a:tailEnd len="sm" w="sm" type="none"/>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4"/>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cap="flat" cmpd="sng" w="9525">
              <a:solidFill>
                <a:srgbClr val="FD3030"/>
              </a:solidFill>
              <a:prstDash val="solid"/>
              <a:miter lim="8000"/>
              <a:headEnd len="sm" w="sm" type="none"/>
              <a:tailEnd len="sm" w="sm" type="none"/>
            </a:ln>
            <a:effectLst>
              <a:outerShdw blurRad="40000" rotWithShape="0" dir="5400000" dist="23000">
                <a:srgbClr val="000000">
                  <a:alpha val="33725"/>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Arial"/>
                <a:ea typeface="Arial"/>
                <a:cs typeface="Arial"/>
                <a:sym typeface="Arial"/>
              </a:endParaRPr>
            </a:p>
          </p:txBody>
        </p:sp>
      </p:grpSp>
      <p:sp>
        <p:nvSpPr>
          <p:cNvPr id="144" name="Google Shape;144;p4"/>
          <p:cNvSpPr/>
          <p:nvPr/>
        </p:nvSpPr>
        <p:spPr>
          <a:xfrm>
            <a:off x="766541" y="3542963"/>
            <a:ext cx="5350273" cy="810163"/>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45" name="Google Shape;145;p4"/>
          <p:cNvGrpSpPr/>
          <p:nvPr/>
        </p:nvGrpSpPr>
        <p:grpSpPr>
          <a:xfrm>
            <a:off x="6164014" y="4593854"/>
            <a:ext cx="880712" cy="810164"/>
            <a:chOff x="5914998" y="810429"/>
            <a:chExt cx="938013" cy="939583"/>
          </a:xfrm>
        </p:grpSpPr>
        <p:sp>
          <p:nvSpPr>
            <p:cNvPr id="146" name="Google Shape;146;p4"/>
            <p:cNvSpPr/>
            <p:nvPr/>
          </p:nvSpPr>
          <p:spPr>
            <a:xfrm>
              <a:off x="5914998" y="810429"/>
              <a:ext cx="938013" cy="939583"/>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4"/>
            <p:cNvSpPr/>
            <p:nvPr/>
          </p:nvSpPr>
          <p:spPr>
            <a:xfrm>
              <a:off x="6021503" y="856657"/>
              <a:ext cx="684331" cy="74957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lt1"/>
                  </a:solidFill>
                </a:rPr>
                <a:t>4</a:t>
              </a:r>
              <a:endParaRPr b="0" i="0" sz="1400" u="none" cap="none" strike="noStrike">
                <a:solidFill>
                  <a:srgbClr val="000000"/>
                </a:solidFill>
                <a:latin typeface="Arial"/>
                <a:ea typeface="Arial"/>
                <a:cs typeface="Arial"/>
                <a:sym typeface="Arial"/>
              </a:endParaRPr>
            </a:p>
          </p:txBody>
        </p:sp>
      </p:grpSp>
      <p:sp>
        <p:nvSpPr>
          <p:cNvPr id="148" name="Google Shape;148;p4"/>
          <p:cNvSpPr/>
          <p:nvPr/>
        </p:nvSpPr>
        <p:spPr>
          <a:xfrm>
            <a:off x="742770" y="4854151"/>
            <a:ext cx="4853192"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Montserrat Medium"/>
                <a:ea typeface="Montserrat Medium"/>
                <a:cs typeface="Montserrat Medium"/>
                <a:sym typeface="Montserrat Medium"/>
              </a:rPr>
              <a:t>Demo sản phẩm</a:t>
            </a:r>
            <a:endParaRPr b="0" i="0" sz="2400" u="none" cap="none" strike="noStrike">
              <a:solidFill>
                <a:srgbClr val="3F3F3F"/>
              </a:solidFill>
              <a:latin typeface="Montserrat Medium"/>
              <a:ea typeface="Montserrat Medium"/>
              <a:cs typeface="Montserrat Medium"/>
              <a:sym typeface="Montserrat Medium"/>
            </a:endParaRPr>
          </a:p>
        </p:txBody>
      </p:sp>
      <p:grpSp>
        <p:nvGrpSpPr>
          <p:cNvPr id="149" name="Google Shape;149;p4"/>
          <p:cNvGrpSpPr/>
          <p:nvPr/>
        </p:nvGrpSpPr>
        <p:grpSpPr>
          <a:xfrm rot="-5400000">
            <a:off x="5141197" y="4340544"/>
            <a:ext cx="18288" cy="822960"/>
            <a:chOff x="5839691" y="2713589"/>
            <a:chExt cx="1406625" cy="1430822"/>
          </a:xfrm>
        </p:grpSpPr>
        <p:sp>
          <p:nvSpPr>
            <p:cNvPr id="150" name="Google Shape;150;p4"/>
            <p:cNvSpPr/>
            <p:nvPr/>
          </p:nvSpPr>
          <p:spPr>
            <a:xfrm>
              <a:off x="5839691" y="2713589"/>
              <a:ext cx="1406625" cy="1430822"/>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4"/>
            <p:cNvSpPr/>
            <p:nvPr/>
          </p:nvSpPr>
          <p:spPr>
            <a:xfrm>
              <a:off x="6048641" y="2967335"/>
              <a:ext cx="988724" cy="923330"/>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Arial"/>
                <a:ea typeface="Arial"/>
                <a:cs typeface="Arial"/>
                <a:sym typeface="Arial"/>
              </a:endParaRPr>
            </a:p>
          </p:txBody>
        </p:sp>
      </p:grpSp>
      <p:sp>
        <p:nvSpPr>
          <p:cNvPr id="152" name="Google Shape;152;p4"/>
          <p:cNvSpPr/>
          <p:nvPr/>
        </p:nvSpPr>
        <p:spPr>
          <a:xfrm>
            <a:off x="742769" y="4633715"/>
            <a:ext cx="5350273" cy="810163"/>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4"/>
          <p:cNvSpPr/>
          <p:nvPr/>
        </p:nvSpPr>
        <p:spPr>
          <a:xfrm>
            <a:off x="764079" y="2390631"/>
            <a:ext cx="594462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Montserrat Medium"/>
                <a:ea typeface="Montserrat Medium"/>
                <a:cs typeface="Montserrat Medium"/>
                <a:sym typeface="Montserrat Medium"/>
              </a:rPr>
              <a:t>Lý thuyết và Cấu trúc hệ thống</a:t>
            </a:r>
            <a:endParaRPr b="0" i="0" sz="2400" u="none" cap="none" strike="noStrike">
              <a:solidFill>
                <a:srgbClr val="3F3F3F"/>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pSp>
        <p:nvGrpSpPr>
          <p:cNvPr id="158" name="Google Shape;158;p5"/>
          <p:cNvGrpSpPr/>
          <p:nvPr/>
        </p:nvGrpSpPr>
        <p:grpSpPr>
          <a:xfrm>
            <a:off x="2386080" y="0"/>
            <a:ext cx="3314880" cy="6857640"/>
            <a:chOff x="2386080" y="0"/>
            <a:chExt cx="3314880" cy="6857640"/>
          </a:xfrm>
        </p:grpSpPr>
        <p:sp>
          <p:nvSpPr>
            <p:cNvPr id="159" name="Google Shape;159;p5"/>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647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5"/>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chemeClr val="dk1"/>
                </a:solidFill>
                <a:latin typeface="Arial"/>
                <a:ea typeface="Arial"/>
                <a:cs typeface="Arial"/>
                <a:sym typeface="Arial"/>
              </a:rPr>
              <a:t>Phần 1 :</a:t>
            </a:r>
            <a:endParaRPr b="0" i="0" sz="4800" u="none" cap="none" strike="noStrike">
              <a:solidFill>
                <a:schemeClr val="dk1"/>
              </a:solidFill>
              <a:latin typeface="Arial"/>
              <a:ea typeface="Arial"/>
              <a:cs typeface="Arial"/>
              <a:sym typeface="Arial"/>
            </a:endParaRPr>
          </a:p>
        </p:txBody>
      </p:sp>
      <p:grpSp>
        <p:nvGrpSpPr>
          <p:cNvPr id="172" name="Google Shape;172;p5"/>
          <p:cNvGrpSpPr/>
          <p:nvPr/>
        </p:nvGrpSpPr>
        <p:grpSpPr>
          <a:xfrm>
            <a:off x="5867401" y="2495347"/>
            <a:ext cx="4937098" cy="2914853"/>
            <a:chOff x="5894486" y="1770109"/>
            <a:chExt cx="5259520" cy="365051"/>
          </a:xfrm>
        </p:grpSpPr>
        <p:sp>
          <p:nvSpPr>
            <p:cNvPr id="173" name="Google Shape;173;p5"/>
            <p:cNvSpPr/>
            <p:nvPr/>
          </p:nvSpPr>
          <p:spPr>
            <a:xfrm>
              <a:off x="5894486" y="1770109"/>
              <a:ext cx="5259520" cy="219527"/>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6000"/>
                <a:buFont typeface="Arial"/>
                <a:buNone/>
              </a:pPr>
              <a:r>
                <a:rPr lang="en-US" sz="5400">
                  <a:solidFill>
                    <a:schemeClr val="accent1"/>
                  </a:solidFill>
                  <a:latin typeface="Montserrat Black"/>
                  <a:ea typeface="Montserrat Black"/>
                  <a:cs typeface="Montserrat Black"/>
                  <a:sym typeface="Montserrat Black"/>
                </a:rPr>
                <a:t>TỔNG QUAN VỀ ĐỀ TÀI</a:t>
              </a:r>
              <a:endParaRPr/>
            </a:p>
          </p:txBody>
        </p:sp>
        <p:sp>
          <p:nvSpPr>
            <p:cNvPr id="174" name="Google Shape;174;p5"/>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
        <p:nvSpPr>
          <p:cNvPr id="175" name="Google Shape;175;p5"/>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p:nvPr/>
        </p:nvSpPr>
        <p:spPr>
          <a:xfrm>
            <a:off x="2133600" y="342900"/>
            <a:ext cx="9156900" cy="5832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3200" u="none" cap="none" strike="noStrike">
                <a:solidFill>
                  <a:srgbClr val="E80000"/>
                </a:solidFill>
                <a:latin typeface="Montserrat Black"/>
                <a:ea typeface="Montserrat Black"/>
                <a:cs typeface="Montserrat Black"/>
                <a:sym typeface="Montserrat Black"/>
              </a:rPr>
              <a:t>1. </a:t>
            </a:r>
            <a:r>
              <a:rPr b="1" lang="en-US" sz="3200">
                <a:solidFill>
                  <a:srgbClr val="E80000"/>
                </a:solidFill>
                <a:latin typeface="Montserrat Black"/>
                <a:ea typeface="Montserrat Black"/>
                <a:cs typeface="Montserrat Black"/>
                <a:sym typeface="Montserrat Black"/>
              </a:rPr>
              <a:t>TỔNG QUAN VỀ ĐỀ TÀI</a:t>
            </a:r>
            <a:endParaRPr b="0" i="0" sz="3200" u="none" cap="none" strike="noStrike">
              <a:solidFill>
                <a:srgbClr val="E80000"/>
              </a:solidFill>
              <a:latin typeface="Montserrat Black"/>
              <a:ea typeface="Montserrat Black"/>
              <a:cs typeface="Montserrat Black"/>
              <a:sym typeface="Montserrat Black"/>
            </a:endParaRPr>
          </a:p>
        </p:txBody>
      </p:sp>
      <p:grpSp>
        <p:nvGrpSpPr>
          <p:cNvPr id="181" name="Google Shape;181;p6"/>
          <p:cNvGrpSpPr/>
          <p:nvPr/>
        </p:nvGrpSpPr>
        <p:grpSpPr>
          <a:xfrm>
            <a:off x="4171161" y="963955"/>
            <a:ext cx="3353532" cy="3099002"/>
            <a:chOff x="4543425" y="2277493"/>
            <a:chExt cx="3105150" cy="2827907"/>
          </a:xfrm>
        </p:grpSpPr>
        <p:sp>
          <p:nvSpPr>
            <p:cNvPr id="182" name="Google Shape;182;p6"/>
            <p:cNvSpPr/>
            <p:nvPr/>
          </p:nvSpPr>
          <p:spPr>
            <a:xfrm>
              <a:off x="4543425" y="2828925"/>
              <a:ext cx="3105150" cy="2276475"/>
            </a:xfrm>
            <a:prstGeom prst="rect">
              <a:avLst/>
            </a:prstGeom>
            <a:solidFill>
              <a:schemeClr val="lt1"/>
            </a:solidFill>
            <a:ln>
              <a:noFill/>
            </a:ln>
            <a:effectLst>
              <a:outerShdw blurRad="76200" sx="102000" rotWithShape="0" algn="ctr" sy="102000">
                <a:srgbClr val="3F3F3F">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183" name="Google Shape;183;p6"/>
            <p:cNvSpPr txBox="1"/>
            <p:nvPr/>
          </p:nvSpPr>
          <p:spPr>
            <a:xfrm>
              <a:off x="4768095" y="3681720"/>
              <a:ext cx="2689700" cy="8425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1800" u="none" cap="none" strike="noStrike">
                  <a:solidFill>
                    <a:schemeClr val="dk1"/>
                  </a:solidFill>
                  <a:latin typeface="Arial"/>
                  <a:ea typeface="Arial"/>
                  <a:cs typeface="Arial"/>
                  <a:sym typeface="Arial"/>
                </a:rPr>
                <a:t>Giảm thiểu nhân công, tối ưu hóa chi phí cho doanh nghiệp.</a:t>
              </a:r>
              <a:endParaRPr b="1" i="0" sz="1800" u="none" cap="none" strike="noStrike">
                <a:solidFill>
                  <a:schemeClr val="dk1"/>
                </a:solidFill>
                <a:latin typeface="Arial"/>
                <a:ea typeface="Arial"/>
                <a:cs typeface="Arial"/>
                <a:sym typeface="Arial"/>
              </a:endParaRPr>
            </a:p>
          </p:txBody>
        </p:sp>
        <p:cxnSp>
          <p:nvCxnSpPr>
            <p:cNvPr id="184" name="Google Shape;184;p6"/>
            <p:cNvCxnSpPr/>
            <p:nvPr/>
          </p:nvCxnSpPr>
          <p:spPr>
            <a:xfrm>
              <a:off x="4560095" y="2828924"/>
              <a:ext cx="0" cy="1138238"/>
            </a:xfrm>
            <a:prstGeom prst="straightConnector1">
              <a:avLst/>
            </a:prstGeom>
            <a:noFill/>
            <a:ln cap="flat" cmpd="sng" w="38100">
              <a:solidFill>
                <a:srgbClr val="FFA956"/>
              </a:solidFill>
              <a:prstDash val="solid"/>
              <a:miter lim="8000"/>
              <a:headEnd len="sm" w="sm" type="none"/>
              <a:tailEnd len="sm" w="sm" type="none"/>
            </a:ln>
          </p:spPr>
        </p:cxnSp>
        <p:cxnSp>
          <p:nvCxnSpPr>
            <p:cNvPr id="185" name="Google Shape;185;p6"/>
            <p:cNvCxnSpPr/>
            <p:nvPr/>
          </p:nvCxnSpPr>
          <p:spPr>
            <a:xfrm rot="10800000">
              <a:off x="5110163" y="2277493"/>
              <a:ext cx="0" cy="1138238"/>
            </a:xfrm>
            <a:prstGeom prst="straightConnector1">
              <a:avLst/>
            </a:prstGeom>
            <a:noFill/>
            <a:ln cap="flat" cmpd="sng" w="38100">
              <a:solidFill>
                <a:srgbClr val="FFA956"/>
              </a:solidFill>
              <a:prstDash val="solid"/>
              <a:miter lim="8000"/>
              <a:headEnd len="sm" w="sm" type="none"/>
              <a:tailEnd len="sm" w="sm" type="none"/>
            </a:ln>
          </p:spPr>
        </p:cxnSp>
        <p:cxnSp>
          <p:nvCxnSpPr>
            <p:cNvPr id="186" name="Google Shape;186;p6"/>
            <p:cNvCxnSpPr/>
            <p:nvPr/>
          </p:nvCxnSpPr>
          <p:spPr>
            <a:xfrm rot="10800000">
              <a:off x="7631905" y="3967162"/>
              <a:ext cx="0" cy="1138238"/>
            </a:xfrm>
            <a:prstGeom prst="straightConnector1">
              <a:avLst/>
            </a:prstGeom>
            <a:noFill/>
            <a:ln cap="flat" cmpd="sng" w="38100">
              <a:solidFill>
                <a:srgbClr val="FFA956"/>
              </a:solidFill>
              <a:prstDash val="solid"/>
              <a:miter lim="8000"/>
              <a:headEnd len="sm" w="sm" type="none"/>
              <a:tailEnd len="sm" w="sm" type="none"/>
            </a:ln>
          </p:spPr>
        </p:cxnSp>
        <p:sp>
          <p:nvSpPr>
            <p:cNvPr id="187" name="Google Shape;187;p6"/>
            <p:cNvSpPr/>
            <p:nvPr/>
          </p:nvSpPr>
          <p:spPr>
            <a:xfrm>
              <a:off x="5814146" y="3007026"/>
              <a:ext cx="513426" cy="566987"/>
            </a:xfrm>
            <a:custGeom>
              <a:rect b="b" l="l" r="r" t="t"/>
              <a:pathLst>
                <a:path extrusionOk="0" h="619" w="604">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grpSp>
      <p:grpSp>
        <p:nvGrpSpPr>
          <p:cNvPr id="188" name="Google Shape;188;p6"/>
          <p:cNvGrpSpPr/>
          <p:nvPr/>
        </p:nvGrpSpPr>
        <p:grpSpPr>
          <a:xfrm>
            <a:off x="273230" y="968913"/>
            <a:ext cx="3439786" cy="3099003"/>
            <a:chOff x="7971474" y="2277493"/>
            <a:chExt cx="3150058" cy="2827907"/>
          </a:xfrm>
        </p:grpSpPr>
        <p:sp>
          <p:nvSpPr>
            <p:cNvPr id="189" name="Google Shape;189;p6"/>
            <p:cNvSpPr/>
            <p:nvPr/>
          </p:nvSpPr>
          <p:spPr>
            <a:xfrm>
              <a:off x="8016382" y="2819876"/>
              <a:ext cx="3105150" cy="2276475"/>
            </a:xfrm>
            <a:prstGeom prst="rect">
              <a:avLst/>
            </a:prstGeom>
            <a:solidFill>
              <a:schemeClr val="lt1"/>
            </a:solidFill>
            <a:ln>
              <a:noFill/>
            </a:ln>
            <a:effectLst>
              <a:outerShdw blurRad="76200" sx="102000" rotWithShape="0" algn="ctr" sy="102000">
                <a:srgbClr val="3F3F3F">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190" name="Google Shape;190;p6"/>
            <p:cNvSpPr txBox="1"/>
            <p:nvPr/>
          </p:nvSpPr>
          <p:spPr>
            <a:xfrm>
              <a:off x="8204896" y="3677214"/>
              <a:ext cx="2689700" cy="109528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1800" u="none" cap="none" strike="noStrike">
                  <a:solidFill>
                    <a:schemeClr val="dk1"/>
                  </a:solidFill>
                  <a:latin typeface="Arial"/>
                  <a:ea typeface="Arial"/>
                  <a:cs typeface="Arial"/>
                  <a:sym typeface="Arial"/>
                </a:rPr>
                <a:t>Chuyển đổi số là một trong những mục tiêu hàng đầu của việt nam đến năm 2030 </a:t>
              </a:r>
              <a:endParaRPr b="1" i="0" sz="1800" u="none" cap="none" strike="noStrike">
                <a:solidFill>
                  <a:schemeClr val="dk1"/>
                </a:solidFill>
                <a:latin typeface="Arial"/>
                <a:ea typeface="Arial"/>
                <a:cs typeface="Arial"/>
                <a:sym typeface="Arial"/>
              </a:endParaRPr>
            </a:p>
          </p:txBody>
        </p:sp>
        <p:cxnSp>
          <p:nvCxnSpPr>
            <p:cNvPr id="191" name="Google Shape;191;p6"/>
            <p:cNvCxnSpPr/>
            <p:nvPr/>
          </p:nvCxnSpPr>
          <p:spPr>
            <a:xfrm>
              <a:off x="7971474" y="2828924"/>
              <a:ext cx="0" cy="1138238"/>
            </a:xfrm>
            <a:prstGeom prst="straightConnector1">
              <a:avLst/>
            </a:prstGeom>
            <a:noFill/>
            <a:ln cap="flat" cmpd="sng" w="38100">
              <a:solidFill>
                <a:srgbClr val="695E78"/>
              </a:solidFill>
              <a:prstDash val="solid"/>
              <a:miter lim="8000"/>
              <a:headEnd len="sm" w="sm" type="none"/>
              <a:tailEnd len="sm" w="sm" type="none"/>
            </a:ln>
          </p:spPr>
        </p:cxnSp>
        <p:cxnSp>
          <p:nvCxnSpPr>
            <p:cNvPr id="192" name="Google Shape;192;p6"/>
            <p:cNvCxnSpPr/>
            <p:nvPr/>
          </p:nvCxnSpPr>
          <p:spPr>
            <a:xfrm rot="10800000">
              <a:off x="8521542" y="2277493"/>
              <a:ext cx="0" cy="1138238"/>
            </a:xfrm>
            <a:prstGeom prst="straightConnector1">
              <a:avLst/>
            </a:prstGeom>
            <a:noFill/>
            <a:ln cap="flat" cmpd="sng" w="38100">
              <a:solidFill>
                <a:srgbClr val="695E78"/>
              </a:solidFill>
              <a:prstDash val="solid"/>
              <a:miter lim="8000"/>
              <a:headEnd len="sm" w="sm" type="none"/>
              <a:tailEnd len="sm" w="sm" type="none"/>
            </a:ln>
          </p:spPr>
        </p:cxnSp>
        <p:cxnSp>
          <p:nvCxnSpPr>
            <p:cNvPr id="193" name="Google Shape;193;p6"/>
            <p:cNvCxnSpPr/>
            <p:nvPr/>
          </p:nvCxnSpPr>
          <p:spPr>
            <a:xfrm rot="10800000">
              <a:off x="11043284" y="3967162"/>
              <a:ext cx="0" cy="1138238"/>
            </a:xfrm>
            <a:prstGeom prst="straightConnector1">
              <a:avLst/>
            </a:prstGeom>
            <a:noFill/>
            <a:ln cap="flat" cmpd="sng" w="38100">
              <a:solidFill>
                <a:srgbClr val="695E78"/>
              </a:solidFill>
              <a:prstDash val="solid"/>
              <a:miter lim="8000"/>
              <a:headEnd len="sm" w="sm" type="none"/>
              <a:tailEnd len="sm" w="sm" type="none"/>
            </a:ln>
          </p:spPr>
        </p:cxnSp>
        <p:sp>
          <p:nvSpPr>
            <p:cNvPr id="194" name="Google Shape;194;p6"/>
            <p:cNvSpPr/>
            <p:nvPr/>
          </p:nvSpPr>
          <p:spPr>
            <a:xfrm>
              <a:off x="9231964" y="3041103"/>
              <a:ext cx="556072" cy="528386"/>
            </a:xfrm>
            <a:custGeom>
              <a:rect b="b" l="l" r="r" t="t"/>
              <a:pathLst>
                <a:path extrusionOk="0" h="604" w="63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grpSp>
      <p:grpSp>
        <p:nvGrpSpPr>
          <p:cNvPr id="195" name="Google Shape;195;p6"/>
          <p:cNvGrpSpPr/>
          <p:nvPr/>
        </p:nvGrpSpPr>
        <p:grpSpPr>
          <a:xfrm>
            <a:off x="856547" y="4948587"/>
            <a:ext cx="9743804" cy="1015622"/>
            <a:chOff x="1061986" y="4966692"/>
            <a:chExt cx="9743804" cy="1015622"/>
          </a:xfrm>
        </p:grpSpPr>
        <p:sp>
          <p:nvSpPr>
            <p:cNvPr id="196" name="Google Shape;196;p6"/>
            <p:cNvSpPr/>
            <p:nvPr/>
          </p:nvSpPr>
          <p:spPr>
            <a:xfrm>
              <a:off x="1061986" y="5065315"/>
              <a:ext cx="848720" cy="510639"/>
            </a:xfrm>
            <a:prstGeom prst="rightArrow">
              <a:avLst>
                <a:gd fmla="val 50000" name="adj1"/>
                <a:gd fmla="val 50000" name="adj2"/>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 name="Google Shape;197;p6"/>
            <p:cNvSpPr txBox="1"/>
            <p:nvPr/>
          </p:nvSpPr>
          <p:spPr>
            <a:xfrm>
              <a:off x="2274483" y="4966692"/>
              <a:ext cx="8531307" cy="1015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Tính cấp thiết của đề tài </a:t>
              </a:r>
              <a:r>
                <a:rPr b="0" i="1" lang="en-US" sz="2000" u="none" cap="none" strike="noStrike">
                  <a:solidFill>
                    <a:schemeClr val="dk1"/>
                  </a:solidFill>
                  <a:latin typeface="Arial"/>
                  <a:ea typeface="Arial"/>
                  <a:cs typeface="Arial"/>
                  <a:sym typeface="Arial"/>
                </a:rPr>
                <a:t>“Nghiên cứu sử dụng trí tuệ nhân tạo trích xuất thông tin tự động” </a:t>
              </a:r>
              <a:r>
                <a:rPr b="1" i="0" lang="en-US" sz="2000" u="none" cap="none" strike="noStrike">
                  <a:solidFill>
                    <a:schemeClr val="dk1"/>
                  </a:solidFill>
                  <a:latin typeface="Arial"/>
                  <a:ea typeface="Arial"/>
                  <a:cs typeface="Arial"/>
                  <a:sym typeface="Arial"/>
                </a:rPr>
                <a:t>là rất cao và đang thu hút nhiều sự quan tâm của danh nghiệp và nhà nghiên cứu.</a:t>
              </a:r>
              <a:endParaRPr b="0" i="1" sz="2000" u="none" cap="none" strike="noStrike">
                <a:solidFill>
                  <a:schemeClr val="dk1"/>
                </a:solidFill>
                <a:latin typeface="Arial"/>
                <a:ea typeface="Arial"/>
                <a:cs typeface="Arial"/>
                <a:sym typeface="Arial"/>
              </a:endParaRPr>
            </a:p>
          </p:txBody>
        </p:sp>
      </p:grpSp>
      <p:grpSp>
        <p:nvGrpSpPr>
          <p:cNvPr id="198" name="Google Shape;198;p6"/>
          <p:cNvGrpSpPr/>
          <p:nvPr/>
        </p:nvGrpSpPr>
        <p:grpSpPr>
          <a:xfrm>
            <a:off x="8082738" y="982890"/>
            <a:ext cx="3323536" cy="3046257"/>
            <a:chOff x="1015001" y="879443"/>
            <a:chExt cx="3105150" cy="2845595"/>
          </a:xfrm>
        </p:grpSpPr>
        <p:grpSp>
          <p:nvGrpSpPr>
            <p:cNvPr id="199" name="Google Shape;199;p6"/>
            <p:cNvGrpSpPr/>
            <p:nvPr/>
          </p:nvGrpSpPr>
          <p:grpSpPr>
            <a:xfrm>
              <a:off x="1015001" y="879443"/>
              <a:ext cx="3105150" cy="2845595"/>
              <a:chOff x="1121329" y="2277493"/>
              <a:chExt cx="3105150" cy="2845595"/>
            </a:xfrm>
          </p:grpSpPr>
          <p:sp>
            <p:nvSpPr>
              <p:cNvPr id="200" name="Google Shape;200;p6"/>
              <p:cNvSpPr/>
              <p:nvPr/>
            </p:nvSpPr>
            <p:spPr>
              <a:xfrm>
                <a:off x="1121329" y="2846613"/>
                <a:ext cx="3105150" cy="2276475"/>
              </a:xfrm>
              <a:prstGeom prst="rect">
                <a:avLst/>
              </a:prstGeom>
              <a:solidFill>
                <a:schemeClr val="lt1"/>
              </a:solidFill>
              <a:ln>
                <a:noFill/>
              </a:ln>
              <a:effectLst>
                <a:outerShdw blurRad="76200" sx="102000" rotWithShape="0" algn="ctr" sy="102000">
                  <a:srgbClr val="3F3F3F">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cxnSp>
            <p:nvCxnSpPr>
              <p:cNvPr id="201" name="Google Shape;201;p6"/>
              <p:cNvCxnSpPr/>
              <p:nvPr/>
            </p:nvCxnSpPr>
            <p:spPr>
              <a:xfrm>
                <a:off x="1146335" y="2828924"/>
                <a:ext cx="0" cy="1138238"/>
              </a:xfrm>
              <a:prstGeom prst="straightConnector1">
                <a:avLst/>
              </a:prstGeom>
              <a:noFill/>
              <a:ln cap="flat" cmpd="sng" w="38100">
                <a:solidFill>
                  <a:srgbClr val="D8717B"/>
                </a:solidFill>
                <a:prstDash val="solid"/>
                <a:miter lim="8000"/>
                <a:headEnd len="sm" w="sm" type="none"/>
                <a:tailEnd len="sm" w="sm" type="none"/>
              </a:ln>
            </p:spPr>
          </p:cxnSp>
          <p:cxnSp>
            <p:nvCxnSpPr>
              <p:cNvPr id="202" name="Google Shape;202;p6"/>
              <p:cNvCxnSpPr/>
              <p:nvPr/>
            </p:nvCxnSpPr>
            <p:spPr>
              <a:xfrm rot="10800000">
                <a:off x="1696403" y="2277493"/>
                <a:ext cx="0" cy="1138238"/>
              </a:xfrm>
              <a:prstGeom prst="straightConnector1">
                <a:avLst/>
              </a:prstGeom>
              <a:noFill/>
              <a:ln cap="flat" cmpd="sng" w="38100">
                <a:solidFill>
                  <a:srgbClr val="D8717B"/>
                </a:solidFill>
                <a:prstDash val="solid"/>
                <a:miter lim="8000"/>
                <a:headEnd len="sm" w="sm" type="none"/>
                <a:tailEnd len="sm" w="sm" type="none"/>
              </a:ln>
            </p:spPr>
          </p:cxnSp>
          <p:cxnSp>
            <p:nvCxnSpPr>
              <p:cNvPr id="203" name="Google Shape;203;p6"/>
              <p:cNvCxnSpPr/>
              <p:nvPr/>
            </p:nvCxnSpPr>
            <p:spPr>
              <a:xfrm rot="10800000">
                <a:off x="4218145" y="3967162"/>
                <a:ext cx="0" cy="1138238"/>
              </a:xfrm>
              <a:prstGeom prst="straightConnector1">
                <a:avLst/>
              </a:prstGeom>
              <a:noFill/>
              <a:ln cap="flat" cmpd="sng" w="38100">
                <a:solidFill>
                  <a:srgbClr val="D8717B"/>
                </a:solidFill>
                <a:prstDash val="solid"/>
                <a:miter lim="8000"/>
                <a:headEnd len="sm" w="sm" type="none"/>
                <a:tailEnd len="sm" w="sm" type="none"/>
              </a:ln>
            </p:spPr>
          </p:cxnSp>
        </p:grpSp>
        <p:sp>
          <p:nvSpPr>
            <p:cNvPr id="204" name="Google Shape;204;p6"/>
            <p:cNvSpPr/>
            <p:nvPr/>
          </p:nvSpPr>
          <p:spPr>
            <a:xfrm>
              <a:off x="2295360" y="1747165"/>
              <a:ext cx="391166" cy="505655"/>
            </a:xfrm>
            <a:custGeom>
              <a:rect b="b" l="l" r="r" t="t"/>
              <a:pathLst>
                <a:path extrusionOk="0" h="619" w="546">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205" name="Google Shape;205;p6"/>
            <p:cNvSpPr txBox="1"/>
            <p:nvPr/>
          </p:nvSpPr>
          <p:spPr>
            <a:xfrm>
              <a:off x="1103349" y="2363040"/>
              <a:ext cx="3000131" cy="8624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1800" u="none" cap="none" strike="noStrike">
                  <a:solidFill>
                    <a:schemeClr val="dk1"/>
                  </a:solidFill>
                  <a:latin typeface="Arial"/>
                  <a:ea typeface="Arial"/>
                  <a:cs typeface="Arial"/>
                  <a:sym typeface="Arial"/>
                </a:rPr>
                <a:t>Tăng tốc độ xử lý dữ liệu, hoàn thiện dây chuyền trích xuất thông tin.</a:t>
              </a:r>
              <a:endParaRPr b="1"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9"/>
          <p:cNvSpPr/>
          <p:nvPr/>
        </p:nvSpPr>
        <p:spPr>
          <a:xfrm>
            <a:off x="2133600" y="359039"/>
            <a:ext cx="9156960" cy="577546"/>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3200" u="none" cap="none" strike="noStrike">
                <a:solidFill>
                  <a:srgbClr val="E80000"/>
                </a:solidFill>
                <a:latin typeface="Montserrat Black"/>
                <a:ea typeface="Montserrat Black"/>
                <a:cs typeface="Montserrat Black"/>
                <a:sym typeface="Montserrat Black"/>
              </a:rPr>
              <a:t>1. </a:t>
            </a:r>
            <a:r>
              <a:rPr b="1" lang="en-US" sz="3200">
                <a:solidFill>
                  <a:srgbClr val="E80000"/>
                </a:solidFill>
                <a:latin typeface="Montserrat Black"/>
                <a:ea typeface="Montserrat Black"/>
                <a:cs typeface="Montserrat Black"/>
                <a:sym typeface="Montserrat Black"/>
              </a:rPr>
              <a:t>TỔNG QUAN VỀ ĐỀ TÀI</a:t>
            </a:r>
            <a:endParaRPr b="0" i="0" sz="3200" u="none" cap="none" strike="noStrike">
              <a:solidFill>
                <a:srgbClr val="E80000"/>
              </a:solidFill>
              <a:latin typeface="Montserrat Black"/>
              <a:ea typeface="Montserrat Black"/>
              <a:cs typeface="Montserrat Black"/>
              <a:sym typeface="Montserrat Black"/>
            </a:endParaRPr>
          </a:p>
        </p:txBody>
      </p:sp>
      <p:pic>
        <p:nvPicPr>
          <p:cNvPr descr="A cartoon of a person working on a computer surrounded by papers&#10;&#10;Description automatically generated" id="211" name="Google Shape;211;p99"/>
          <p:cNvPicPr preferRelativeResize="0"/>
          <p:nvPr/>
        </p:nvPicPr>
        <p:blipFill rotWithShape="1">
          <a:blip r:embed="rId3">
            <a:alphaModFix/>
          </a:blip>
          <a:srcRect b="0" l="0" r="0" t="0"/>
          <a:stretch/>
        </p:blipFill>
        <p:spPr>
          <a:xfrm>
            <a:off x="7456176" y="1136374"/>
            <a:ext cx="4334946" cy="4585251"/>
          </a:xfrm>
          <a:prstGeom prst="rect">
            <a:avLst/>
          </a:prstGeom>
          <a:noFill/>
          <a:ln>
            <a:noFill/>
          </a:ln>
        </p:spPr>
      </p:pic>
      <p:sp>
        <p:nvSpPr>
          <p:cNvPr id="212" name="Google Shape;212;p99"/>
          <p:cNvSpPr txBox="1"/>
          <p:nvPr/>
        </p:nvSpPr>
        <p:spPr>
          <a:xfrm>
            <a:off x="520147" y="2026339"/>
            <a:ext cx="6596269" cy="280532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rgbClr val="000000"/>
                </a:solidFill>
                <a:latin typeface="Arial"/>
                <a:ea typeface="Arial"/>
                <a:cs typeface="Arial"/>
                <a:sym typeface="Arial"/>
              </a:rPr>
              <a:t>Hãy thử phân tích một bài toán nhỏ với số liệu như sau:</a:t>
            </a:r>
            <a:endParaRPr/>
          </a:p>
          <a:p>
            <a:pPr indent="-285750" lvl="0" marL="28575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Cứ mỗi năm sẽ có hơn 100.000 nguyện vọng xét tuyển vào trường đại học công nghiệp. Trường tuyển sinh 52 ngành với hơn 7650 chỉ tiêu mỗi khóa. Tương đương với 7650 bộ hồ sơ (bao gồm nhiều loại giấy tờ khác nhau, học bạ, giấy khai sinh, chứng chỉ,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e51754713d_1_0"/>
          <p:cNvSpPr/>
          <p:nvPr/>
        </p:nvSpPr>
        <p:spPr>
          <a:xfrm>
            <a:off x="2133600" y="359039"/>
            <a:ext cx="9156900" cy="577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400"/>
              <a:buFont typeface="Arial"/>
              <a:buNone/>
            </a:pPr>
            <a:r>
              <a:rPr b="1" i="0" lang="en-US" sz="3200" u="none" cap="none" strike="noStrike">
                <a:solidFill>
                  <a:srgbClr val="E80000"/>
                </a:solidFill>
                <a:latin typeface="Montserrat Black"/>
                <a:ea typeface="Montserrat Black"/>
                <a:cs typeface="Montserrat Black"/>
                <a:sym typeface="Montserrat Black"/>
              </a:rPr>
              <a:t>1. </a:t>
            </a:r>
            <a:r>
              <a:rPr b="1" lang="en-US" sz="3200">
                <a:solidFill>
                  <a:srgbClr val="E80000"/>
                </a:solidFill>
                <a:latin typeface="Montserrat Black"/>
                <a:ea typeface="Montserrat Black"/>
                <a:cs typeface="Montserrat Black"/>
                <a:sym typeface="Montserrat Black"/>
              </a:rPr>
              <a:t>TỔNG QUAN VỀ ĐỀ TÀI</a:t>
            </a:r>
            <a:endParaRPr b="0" i="0" sz="3200" u="none" cap="none" strike="noStrike">
              <a:solidFill>
                <a:srgbClr val="E80000"/>
              </a:solidFill>
              <a:latin typeface="Montserrat Black"/>
              <a:ea typeface="Montserrat Black"/>
              <a:cs typeface="Montserrat Black"/>
              <a:sym typeface="Montserrat Black"/>
            </a:endParaRPr>
          </a:p>
        </p:txBody>
      </p:sp>
      <p:sp>
        <p:nvSpPr>
          <p:cNvPr id="218" name="Google Shape;218;g2e51754713d_1_0"/>
          <p:cNvSpPr txBox="1"/>
          <p:nvPr/>
        </p:nvSpPr>
        <p:spPr>
          <a:xfrm>
            <a:off x="1534150" y="1584975"/>
            <a:ext cx="9398100" cy="170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800"/>
              <a:t>Mục tiêu của đề tài: </a:t>
            </a:r>
            <a:endParaRPr sz="1800"/>
          </a:p>
          <a:p>
            <a:pPr indent="-342900" lvl="0" marL="457200" rtl="0" algn="l">
              <a:lnSpc>
                <a:spcPct val="150000"/>
              </a:lnSpc>
              <a:spcBef>
                <a:spcPts val="0"/>
              </a:spcBef>
              <a:spcAft>
                <a:spcPts val="0"/>
              </a:spcAft>
              <a:buSzPts val="1800"/>
              <a:buChar char="-"/>
            </a:pPr>
            <a:r>
              <a:rPr lang="en-US" sz="1800"/>
              <a:t>Tìm hiểu, phân tích được các cấu trúc của mô hình được sử dụng trong bài toán. </a:t>
            </a:r>
            <a:endParaRPr sz="1800"/>
          </a:p>
          <a:p>
            <a:pPr indent="-342900" lvl="0" marL="457200" rtl="0" algn="l">
              <a:lnSpc>
                <a:spcPct val="150000"/>
              </a:lnSpc>
              <a:spcBef>
                <a:spcPts val="0"/>
              </a:spcBef>
              <a:spcAft>
                <a:spcPts val="0"/>
              </a:spcAft>
              <a:buSzPts val="1800"/>
              <a:buChar char="-"/>
            </a:pPr>
            <a:r>
              <a:rPr lang="en-US" sz="1800"/>
              <a:t>Xây dựng được backend cho hệ thống </a:t>
            </a:r>
            <a:endParaRPr sz="1800"/>
          </a:p>
          <a:p>
            <a:pPr indent="-342900" lvl="0" marL="457200" rtl="0" algn="l">
              <a:lnSpc>
                <a:spcPct val="150000"/>
              </a:lnSpc>
              <a:spcBef>
                <a:spcPts val="0"/>
              </a:spcBef>
              <a:spcAft>
                <a:spcPts val="0"/>
              </a:spcAft>
              <a:buSzPts val="1800"/>
              <a:buChar char="-"/>
            </a:pPr>
            <a:r>
              <a:rPr lang="en-US" sz="1800"/>
              <a:t>Xây dựng web UI đơn giản bằng Gradio.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pSp>
        <p:nvGrpSpPr>
          <p:cNvPr id="223" name="Google Shape;223;p104"/>
          <p:cNvGrpSpPr/>
          <p:nvPr/>
        </p:nvGrpSpPr>
        <p:grpSpPr>
          <a:xfrm>
            <a:off x="2386080" y="0"/>
            <a:ext cx="3314880" cy="6857640"/>
            <a:chOff x="2386080" y="0"/>
            <a:chExt cx="3314880" cy="6857640"/>
          </a:xfrm>
        </p:grpSpPr>
        <p:sp>
          <p:nvSpPr>
            <p:cNvPr id="224" name="Google Shape;224;p104"/>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04"/>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04"/>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647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04"/>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04"/>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04"/>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04"/>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04"/>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04"/>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04"/>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04"/>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04"/>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 name="Google Shape;236;p104"/>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chemeClr val="dk1"/>
                </a:solidFill>
                <a:latin typeface="Arial"/>
                <a:ea typeface="Arial"/>
                <a:cs typeface="Arial"/>
                <a:sym typeface="Arial"/>
              </a:rPr>
              <a:t>Phần 2 :</a:t>
            </a:r>
            <a:endParaRPr b="0" i="0" sz="4800" u="none" cap="none" strike="noStrike">
              <a:solidFill>
                <a:schemeClr val="dk1"/>
              </a:solidFill>
              <a:latin typeface="Arial"/>
              <a:ea typeface="Arial"/>
              <a:cs typeface="Arial"/>
              <a:sym typeface="Arial"/>
            </a:endParaRPr>
          </a:p>
        </p:txBody>
      </p:sp>
      <p:grpSp>
        <p:nvGrpSpPr>
          <p:cNvPr id="237" name="Google Shape;237;p104"/>
          <p:cNvGrpSpPr/>
          <p:nvPr/>
        </p:nvGrpSpPr>
        <p:grpSpPr>
          <a:xfrm>
            <a:off x="5439038" y="2396209"/>
            <a:ext cx="7169197" cy="3061183"/>
            <a:chOff x="6525360" y="1751783"/>
            <a:chExt cx="6185892" cy="383377"/>
          </a:xfrm>
        </p:grpSpPr>
        <p:sp>
          <p:nvSpPr>
            <p:cNvPr id="238" name="Google Shape;238;p104"/>
            <p:cNvSpPr/>
            <p:nvPr/>
          </p:nvSpPr>
          <p:spPr>
            <a:xfrm>
              <a:off x="6541440" y="1751783"/>
              <a:ext cx="6169812" cy="323599"/>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6000"/>
                <a:buFont typeface="Arial"/>
                <a:buNone/>
              </a:pPr>
              <a:r>
                <a:rPr b="0" i="0" lang="en-US" sz="5400" u="none" cap="none" strike="noStrike">
                  <a:solidFill>
                    <a:schemeClr val="accent1"/>
                  </a:solidFill>
                  <a:latin typeface="Montserrat Black"/>
                  <a:ea typeface="Montserrat Black"/>
                  <a:cs typeface="Montserrat Black"/>
                  <a:sym typeface="Montserrat Black"/>
                </a:rPr>
                <a:t>LÝ THUYẾT VÀ CẤU TRÚC HỆ THỐNG</a:t>
              </a:r>
              <a:endParaRPr/>
            </a:p>
          </p:txBody>
        </p:sp>
        <p:sp>
          <p:nvSpPr>
            <p:cNvPr id="239" name="Google Shape;239;p104"/>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
        <p:nvSpPr>
          <p:cNvPr id="240" name="Google Shape;240;p104"/>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
          <p:cNvSpPr/>
          <p:nvPr/>
        </p:nvSpPr>
        <p:spPr>
          <a:xfrm>
            <a:off x="2133600" y="342900"/>
            <a:ext cx="9156960" cy="583321"/>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0" i="0" lang="en-US" sz="3200" u="none" cap="none" strike="noStrike">
                <a:solidFill>
                  <a:srgbClr val="E80000"/>
                </a:solidFill>
                <a:latin typeface="Montserrat Black"/>
                <a:ea typeface="Montserrat Black"/>
                <a:cs typeface="Montserrat Black"/>
                <a:sym typeface="Montserrat Black"/>
              </a:rPr>
              <a:t>2. LÝ THUYẾT VÀ CẤU TRÚC HỆ THỐNG.</a:t>
            </a:r>
            <a:endParaRPr b="0" i="0" sz="3200" u="none" cap="none" strike="noStrike">
              <a:solidFill>
                <a:srgbClr val="E80000"/>
              </a:solidFill>
              <a:latin typeface="Montserrat Black"/>
              <a:ea typeface="Montserrat Black"/>
              <a:cs typeface="Montserrat Black"/>
              <a:sym typeface="Montserrat Black"/>
            </a:endParaRPr>
          </a:p>
        </p:txBody>
      </p:sp>
      <p:sp>
        <p:nvSpPr>
          <p:cNvPr id="246" name="Google Shape;246;p3"/>
          <p:cNvSpPr txBox="1"/>
          <p:nvPr/>
        </p:nvSpPr>
        <p:spPr>
          <a:xfrm>
            <a:off x="190500" y="1384194"/>
            <a:ext cx="11811000" cy="70788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Về mặt lý thuyết : Trong phạm vi đề tài, chúng ta sẽ điểm nhanh qua các kiến trúc thường gặp như CNN, RNN, LSTM, … trong các nhiệm vụ xử lý ảnh.</a:t>
            </a:r>
            <a:endParaRPr/>
          </a:p>
        </p:txBody>
      </p:sp>
      <p:pic>
        <p:nvPicPr>
          <p:cNvPr descr="Typical CNN architecture | Download Scientific Diagram" id="247" name="Google Shape;247;p3"/>
          <p:cNvPicPr preferRelativeResize="0"/>
          <p:nvPr/>
        </p:nvPicPr>
        <p:blipFill rotWithShape="1">
          <a:blip r:embed="rId3">
            <a:alphaModFix/>
          </a:blip>
          <a:srcRect b="0" l="0" r="0" t="0"/>
          <a:stretch/>
        </p:blipFill>
        <p:spPr>
          <a:xfrm>
            <a:off x="1514641" y="2667001"/>
            <a:ext cx="9162718" cy="3050646"/>
          </a:xfrm>
          <a:prstGeom prst="rect">
            <a:avLst/>
          </a:prstGeom>
          <a:noFill/>
          <a:ln>
            <a:noFill/>
          </a:ln>
        </p:spPr>
      </p:pic>
      <p:sp>
        <p:nvSpPr>
          <p:cNvPr id="248" name="Google Shape;248;p3"/>
          <p:cNvSpPr txBox="1"/>
          <p:nvPr/>
        </p:nvSpPr>
        <p:spPr>
          <a:xfrm>
            <a:off x="5143075" y="5717647"/>
            <a:ext cx="215155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CNN architecture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2017-11-02T08:38:29Z</dcterms:created>
  <dc:creator>逆流的小鱼</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