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1.xml" ContentType="application/vnd.openxmlformats-officedocument.presentationml.comment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embeddedFontLst>
    <p:embeddedFont>
      <p:font typeface="Trebuchet MS" panose="020B0603020202020204" pitchFamily="34" charset="0"/>
      <p:regular r:id="rId13"/>
      <p:bold r:id="rId14"/>
      <p:italic r:id="rId15"/>
      <p:boldItalic r:id="rId16"/>
    </p:embeddedFont>
    <p:embeddedFont>
      <p:font typeface="Microsoft Yahei" panose="020B0503020204020204" pitchFamily="34" charset="-122"/>
      <p:regular r:id="rId17"/>
      <p:bold r:id="rId18"/>
    </p:embeddedFont>
    <p:embeddedFont>
      <p:font typeface="Calibri" panose="020F050202020403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account" initials="Ma" lastIdx="1" clrIdx="0">
    <p:extLst>
      <p:ext uri="{19B8F6BF-5375-455C-9EA6-DF929625EA0E}">
        <p15:presenceInfo xmlns:p15="http://schemas.microsoft.com/office/powerpoint/2012/main" userId="4532b88a240408a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42" y="115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5-07T20:19:31.593"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84918202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 name="Google Shape;51;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7278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8772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2122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41289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31097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3451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494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90928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93753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2422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1"/>
        <p:cNvGrpSpPr/>
        <p:nvPr/>
      </p:nvGrpSpPr>
      <p:grpSpPr>
        <a:xfrm>
          <a:off x="0" y="0"/>
          <a:ext cx="0" cy="0"/>
          <a:chOff x="0" y="0"/>
          <a:chExt cx="0" cy="0"/>
        </a:xfrm>
      </p:grpSpPr>
      <p:sp>
        <p:nvSpPr>
          <p:cNvPr id="22" name="Google Shape;22;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2"/>
        <p:cNvGrpSpPr/>
        <p:nvPr/>
      </p:nvGrpSpPr>
      <p:grpSpPr>
        <a:xfrm>
          <a:off x="0" y="0"/>
          <a:ext cx="0" cy="0"/>
          <a:chOff x="0" y="0"/>
          <a:chExt cx="0" cy="0"/>
        </a:xfrm>
      </p:grpSpPr>
      <p:sp>
        <p:nvSpPr>
          <p:cNvPr id="33" name="Google Shape;33;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5"/>
        <p:cNvGrpSpPr/>
        <p:nvPr/>
      </p:nvGrpSpPr>
      <p:grpSpPr>
        <a:xfrm>
          <a:off x="0" y="0"/>
          <a:ext cx="0" cy="0"/>
          <a:chOff x="0" y="0"/>
          <a:chExt cx="0" cy="0"/>
        </a:xfrm>
      </p:grpSpPr>
      <p:sp>
        <p:nvSpPr>
          <p:cNvPr id="46" name="Google Shape;46;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 name="Google Shape;7;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8;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 name="Google Shape;9;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 name="Google Shape;10;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 name="Google Shape;11;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 name="Google Shape;12;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 name="Google Shape;13;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 name="Google Shape;14;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 name="Google Shape;15;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 name="Google Shape;16;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8" name="Google Shape;18;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9" name="Google Shape;19;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20" name="Google Shape;20;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comments" Target="../comments/commen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grpSp>
        <p:nvGrpSpPr>
          <p:cNvPr id="53" name="Google Shape;53;p7"/>
          <p:cNvGrpSpPr/>
          <p:nvPr/>
        </p:nvGrpSpPr>
        <p:grpSpPr>
          <a:xfrm>
            <a:off x="742950" y="1104900"/>
            <a:ext cx="1743075" cy="1333500"/>
            <a:chOff x="742950" y="1104900"/>
            <a:chExt cx="1743075" cy="1333500"/>
          </a:xfrm>
        </p:grpSpPr>
        <p:sp>
          <p:nvSpPr>
            <p:cNvPr id="54" name="Google Shape;54;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5" name="Google Shape;55;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56" name="Google Shape;56;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7" name="Google Shape;57;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8" name="Google Shape;58;p7"/>
          <p:cNvSpPr txBox="1">
            <a:spLocks noGrp="1"/>
          </p:cNvSpPr>
          <p:nvPr>
            <p:ph type="ctrTitle"/>
          </p:nvPr>
        </p:nvSpPr>
        <p:spPr>
          <a:xfrm>
            <a:off x="3195574" y="2067305"/>
            <a:ext cx="5800800" cy="509100"/>
          </a:xfrm>
          <a:prstGeom prst="rect">
            <a:avLst/>
          </a:prstGeom>
          <a:noFill/>
          <a:ln>
            <a:noFill/>
          </a:ln>
        </p:spPr>
        <p:txBody>
          <a:bodyPr spcFirstLastPara="1" wrap="square" lIns="0" tIns="16500" rIns="0" bIns="0" anchor="t" anchorCtr="0">
            <a:spAutoFit/>
          </a:bodyPr>
          <a:lstStyle/>
          <a:p>
            <a:pPr marL="3213735" lvl="0" indent="0" algn="l" rtl="0">
              <a:lnSpc>
                <a:spcPct val="100000"/>
              </a:lnSpc>
              <a:spcBef>
                <a:spcPts val="0"/>
              </a:spcBef>
              <a:spcAft>
                <a:spcPts val="0"/>
              </a:spcAft>
              <a:buNone/>
            </a:pPr>
            <a:r>
              <a:rPr lang="en-US" dirty="0" smtClean="0"/>
              <a:t>THANUSREE </a:t>
            </a:r>
            <a:r>
              <a:rPr lang="en-US" dirty="0"/>
              <a:t>S</a:t>
            </a:r>
            <a:endParaRPr dirty="0"/>
          </a:p>
        </p:txBody>
      </p:sp>
      <p:sp>
        <p:nvSpPr>
          <p:cNvPr id="59" name="Google Shape;59;p7"/>
          <p:cNvSpPr txBox="1"/>
          <p:nvPr/>
        </p:nvSpPr>
        <p:spPr>
          <a:xfrm>
            <a:off x="6484620" y="2821622"/>
            <a:ext cx="1859280" cy="39179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solidFill>
                  <a:srgbClr val="2D936B"/>
                </a:solidFill>
                <a:latin typeface="Trebuchet MS"/>
                <a:ea typeface="Trebuchet MS"/>
                <a:cs typeface="Trebuchet MS"/>
                <a:sym typeface="Trebuchet MS"/>
              </a:rPr>
              <a:t>Final Project</a:t>
            </a:r>
            <a:endParaRPr sz="2400">
              <a:latin typeface="Trebuchet MS"/>
              <a:ea typeface="Trebuchet MS"/>
              <a:cs typeface="Trebuchet MS"/>
              <a:sym typeface="Trebuchet MS"/>
            </a:endParaRPr>
          </a:p>
        </p:txBody>
      </p:sp>
      <p:pic>
        <p:nvPicPr>
          <p:cNvPr id="60" name="Google Shape;60;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1" name="Google Shape;61;p7"/>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62" name="Google Shape;62;p7"/>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6"/>
          <p:cNvSpPr/>
          <p:nvPr/>
        </p:nvSpPr>
        <p:spPr>
          <a:xfrm>
            <a:off x="10328775" y="58959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94" name="Google Shape;194;p16"/>
          <p:cNvSpPr/>
          <p:nvPr/>
        </p:nvSpPr>
        <p:spPr>
          <a:xfrm>
            <a:off x="551125" y="38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95" name="Google Shape;195;p16"/>
          <p:cNvSpPr/>
          <p:nvPr/>
        </p:nvSpPr>
        <p:spPr>
          <a:xfrm>
            <a:off x="10716750" y="584352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96" name="Google Shape;196;p16"/>
          <p:cNvSpPr txBox="1">
            <a:spLocks noGrp="1"/>
          </p:cNvSpPr>
          <p:nvPr>
            <p:ph type="title"/>
          </p:nvPr>
        </p:nvSpPr>
        <p:spPr>
          <a:xfrm>
            <a:off x="1101933" y="202093"/>
            <a:ext cx="2437130" cy="690564"/>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4400" dirty="0"/>
              <a:t>RESULTS</a:t>
            </a:r>
            <a:endParaRPr sz="4400" dirty="0"/>
          </a:p>
        </p:txBody>
      </p:sp>
      <p:sp>
        <p:nvSpPr>
          <p:cNvPr id="197" name="Google Shape;197;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latin typeface="Trebuchet MS"/>
              <a:ea typeface="Trebuchet MS"/>
              <a:cs typeface="Trebuchet MS"/>
              <a:sym typeface="Trebuchet MS"/>
            </a:endParaRPr>
          </a:p>
        </p:txBody>
      </p:sp>
      <p:pic>
        <p:nvPicPr>
          <p:cNvPr id="3" name="Picture 2"/>
          <p:cNvPicPr>
            <a:picLocks noChangeAspect="1"/>
          </p:cNvPicPr>
          <p:nvPr/>
        </p:nvPicPr>
        <p:blipFill>
          <a:blip r:embed="rId3"/>
          <a:stretch>
            <a:fillRect/>
          </a:stretch>
        </p:blipFill>
        <p:spPr>
          <a:xfrm>
            <a:off x="865450" y="1039191"/>
            <a:ext cx="8500833" cy="2870657"/>
          </a:xfrm>
          <a:prstGeom prst="rect">
            <a:avLst/>
          </a:prstGeom>
        </p:spPr>
      </p:pic>
      <p:pic>
        <p:nvPicPr>
          <p:cNvPr id="4" name="Picture 3"/>
          <p:cNvPicPr>
            <a:picLocks noChangeAspect="1"/>
          </p:cNvPicPr>
          <p:nvPr/>
        </p:nvPicPr>
        <p:blipFill>
          <a:blip r:embed="rId4"/>
          <a:stretch>
            <a:fillRect/>
          </a:stretch>
        </p:blipFill>
        <p:spPr>
          <a:xfrm>
            <a:off x="1523956" y="3991888"/>
            <a:ext cx="5885837" cy="236128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6"/>
        <p:cNvGrpSpPr/>
        <p:nvPr/>
      </p:nvGrpSpPr>
      <p:grpSpPr>
        <a:xfrm>
          <a:off x="0" y="0"/>
          <a:ext cx="0" cy="0"/>
          <a:chOff x="0" y="0"/>
          <a:chExt cx="0" cy="0"/>
        </a:xfrm>
      </p:grpSpPr>
      <p:sp>
        <p:nvSpPr>
          <p:cNvPr id="67" name="Google Shape;67;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nvGrpSpPr>
          <p:cNvPr id="68" name="Google Shape;68;p8"/>
          <p:cNvGrpSpPr/>
          <p:nvPr/>
        </p:nvGrpSpPr>
        <p:grpSpPr>
          <a:xfrm>
            <a:off x="8423812" y="-237"/>
            <a:ext cx="4743796" cy="6858466"/>
            <a:chOff x="7448612" y="0"/>
            <a:chExt cx="4743796" cy="6858466"/>
          </a:xfrm>
        </p:grpSpPr>
        <p:sp>
          <p:nvSpPr>
            <p:cNvPr id="69" name="Google Shape;69;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0" name="Google Shape;70;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1" name="Google Shape;71;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2" name="Google Shape;72;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3" name="Google Shape;73;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4" name="Google Shape;74;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5" name="Google Shape;75;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6" name="Google Shape;76;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7" name="Google Shape;77;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78" name="Google Shape;78;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9" name="Google Shape;79;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0" name="Google Shape;80;p8"/>
          <p:cNvSpPr/>
          <p:nvPr/>
        </p:nvSpPr>
        <p:spPr>
          <a:xfrm>
            <a:off x="6696075" y="1695450"/>
            <a:ext cx="314325" cy="457438"/>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1" name="Google Shape;81;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2" name="Google Shape;82;p8"/>
          <p:cNvSpPr txBox="1">
            <a:spLocks noGrp="1"/>
          </p:cNvSpPr>
          <p:nvPr>
            <p:ph type="title"/>
          </p:nvPr>
        </p:nvSpPr>
        <p:spPr>
          <a:xfrm>
            <a:off x="834150" y="2475975"/>
            <a:ext cx="10354800" cy="1247767"/>
          </a:xfrm>
          <a:prstGeom prst="rect">
            <a:avLst/>
          </a:prstGeom>
          <a:noFill/>
          <a:ln>
            <a:noFill/>
          </a:ln>
        </p:spPr>
        <p:txBody>
          <a:bodyPr spcFirstLastPara="1" wrap="square" lIns="0" tIns="16500" rIns="0" bIns="0" anchor="t" anchorCtr="0">
            <a:spAutoFit/>
          </a:bodyPr>
          <a:lstStyle/>
          <a:p>
            <a:pPr marL="12700" lvl="0" algn="ctr"/>
            <a:r>
              <a:rPr lang="en-US" sz="4000" dirty="0"/>
              <a:t>R</a:t>
            </a:r>
            <a:r>
              <a:rPr lang="en-US" sz="4000" dirty="0" smtClean="0"/>
              <a:t>ecommendation </a:t>
            </a:r>
            <a:r>
              <a:rPr lang="en-US" sz="4000" dirty="0"/>
              <a:t>system using Convolutional Neural Networks (CNNs)</a:t>
            </a:r>
            <a:endParaRPr sz="4000" dirty="0"/>
          </a:p>
        </p:txBody>
      </p:sp>
      <p:grpSp>
        <p:nvGrpSpPr>
          <p:cNvPr id="83" name="Google Shape;83;p8"/>
          <p:cNvGrpSpPr/>
          <p:nvPr/>
        </p:nvGrpSpPr>
        <p:grpSpPr>
          <a:xfrm>
            <a:off x="466725" y="6410325"/>
            <a:ext cx="3705225" cy="295275"/>
            <a:chOff x="466725" y="6410325"/>
            <a:chExt cx="3705225" cy="295275"/>
          </a:xfrm>
        </p:grpSpPr>
        <p:pic>
          <p:nvPicPr>
            <p:cNvPr id="84" name="Google Shape;84;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5" name="Google Shape;85;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86" name="Google Shape;86;p8"/>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87" name="Google Shape;87;p8"/>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1"/>
        <p:cNvGrpSpPr/>
        <p:nvPr/>
      </p:nvGrpSpPr>
      <p:grpSpPr>
        <a:xfrm>
          <a:off x="0" y="0"/>
          <a:ext cx="0" cy="0"/>
          <a:chOff x="0" y="0"/>
          <a:chExt cx="0" cy="0"/>
        </a:xfrm>
      </p:grpSpPr>
      <p:sp>
        <p:nvSpPr>
          <p:cNvPr id="92" name="Google Shape;92;p9"/>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nvGrpSpPr>
          <p:cNvPr id="93" name="Google Shape;93;p9"/>
          <p:cNvGrpSpPr/>
          <p:nvPr/>
        </p:nvGrpSpPr>
        <p:grpSpPr>
          <a:xfrm>
            <a:off x="7448612" y="0"/>
            <a:ext cx="4743796" cy="6858466"/>
            <a:chOff x="7448612" y="0"/>
            <a:chExt cx="4743796" cy="6858466"/>
          </a:xfrm>
        </p:grpSpPr>
        <p:sp>
          <p:nvSpPr>
            <p:cNvPr id="94" name="Google Shape;94;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5" name="Google Shape;95;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6" name="Google Shape;96;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7" name="Google Shape;97;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8" name="Google Shape;98;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1" name="Google Shape;101;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2" name="Google Shape;102;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03" name="Google Shape;103;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4" name="Google Shape;104;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5" name="Google Shape;105;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6" name="Google Shape;106;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07" name="Google Shape;107;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08" name="Google Shape;108;p9"/>
          <p:cNvGrpSpPr/>
          <p:nvPr/>
        </p:nvGrpSpPr>
        <p:grpSpPr>
          <a:xfrm>
            <a:off x="47625" y="3819523"/>
            <a:ext cx="4124325" cy="3009898"/>
            <a:chOff x="47625" y="3819523"/>
            <a:chExt cx="4124325" cy="3009898"/>
          </a:xfrm>
        </p:grpSpPr>
        <p:pic>
          <p:nvPicPr>
            <p:cNvPr id="109" name="Google Shape;109;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0" name="Google Shape;110;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1" name="Google Shape;111;p9"/>
          <p:cNvSpPr txBox="1">
            <a:spLocks noGrp="1"/>
          </p:cNvSpPr>
          <p:nvPr>
            <p:ph type="title"/>
          </p:nvPr>
        </p:nvSpPr>
        <p:spPr>
          <a:xfrm>
            <a:off x="739775" y="445388"/>
            <a:ext cx="235712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2" name="Google Shape;112;p9"/>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3" name="Google Shape;113;p9"/>
          <p:cNvSpPr txBox="1"/>
          <p:nvPr/>
        </p:nvSpPr>
        <p:spPr>
          <a:xfrm>
            <a:off x="2432800" y="1719750"/>
            <a:ext cx="6354600" cy="2262127"/>
          </a:xfrm>
          <a:prstGeom prst="rect">
            <a:avLst/>
          </a:prstGeom>
          <a:noFill/>
          <a:ln>
            <a:noFill/>
          </a:ln>
        </p:spPr>
        <p:txBody>
          <a:bodyPr spcFirstLastPara="1" wrap="square" lIns="91425" tIns="91425" rIns="91425" bIns="91425" anchor="t" anchorCtr="0">
            <a:spAutoFit/>
          </a:bodyPr>
          <a:lstStyle/>
          <a:p>
            <a:pPr marL="114300" lvl="0" algn="l" rtl="0">
              <a:lnSpc>
                <a:spcPct val="150000"/>
              </a:lnSpc>
              <a:spcBef>
                <a:spcPts val="0"/>
              </a:spcBef>
              <a:spcAft>
                <a:spcPts val="0"/>
              </a:spcAft>
              <a:buClr>
                <a:schemeClr val="dk1"/>
              </a:buClr>
              <a:buSzPts val="1800"/>
            </a:pPr>
            <a:r>
              <a:rPr lang="en-US" sz="1800" dirty="0" smtClean="0">
                <a:solidFill>
                  <a:schemeClr val="dk1"/>
                </a:solidFill>
                <a:highlight>
                  <a:srgbClr val="F3F3F3"/>
                </a:highlight>
                <a:latin typeface="Microsoft Yahei"/>
                <a:ea typeface="Microsoft Yahei"/>
                <a:cs typeface="Microsoft Yahei"/>
                <a:sym typeface="Microsoft Yahei"/>
              </a:rPr>
              <a:t>1.Data preparation</a:t>
            </a:r>
          </a:p>
          <a:p>
            <a:pPr marL="114300" lvl="0" algn="l" rtl="0">
              <a:lnSpc>
                <a:spcPct val="150000"/>
              </a:lnSpc>
              <a:spcBef>
                <a:spcPts val="0"/>
              </a:spcBef>
              <a:spcAft>
                <a:spcPts val="0"/>
              </a:spcAft>
              <a:buClr>
                <a:schemeClr val="dk1"/>
              </a:buClr>
              <a:buSzPts val="1800"/>
            </a:pPr>
            <a:r>
              <a:rPr lang="en-US" sz="1800" dirty="0" smtClean="0">
                <a:solidFill>
                  <a:schemeClr val="dk1"/>
                </a:solidFill>
                <a:highlight>
                  <a:srgbClr val="F3F3F3"/>
                </a:highlight>
                <a:latin typeface="Microsoft Yahei"/>
                <a:ea typeface="Microsoft Yahei"/>
                <a:cs typeface="Microsoft Yahei"/>
                <a:sym typeface="Microsoft Yahei"/>
              </a:rPr>
              <a:t>2.CNN model creation</a:t>
            </a:r>
          </a:p>
          <a:p>
            <a:pPr marL="114300" lvl="0" algn="l" rtl="0">
              <a:lnSpc>
                <a:spcPct val="150000"/>
              </a:lnSpc>
              <a:spcBef>
                <a:spcPts val="0"/>
              </a:spcBef>
              <a:spcAft>
                <a:spcPts val="0"/>
              </a:spcAft>
              <a:buClr>
                <a:schemeClr val="dk1"/>
              </a:buClr>
              <a:buSzPts val="1800"/>
            </a:pPr>
            <a:r>
              <a:rPr lang="en-US" sz="1800" dirty="0" smtClean="0">
                <a:solidFill>
                  <a:schemeClr val="dk1"/>
                </a:solidFill>
                <a:highlight>
                  <a:srgbClr val="F3F3F3"/>
                </a:highlight>
                <a:latin typeface="Microsoft Yahei"/>
                <a:ea typeface="Microsoft Yahei"/>
                <a:cs typeface="Microsoft Yahei"/>
                <a:sym typeface="Microsoft Yahei"/>
              </a:rPr>
              <a:t>3.Training</a:t>
            </a:r>
          </a:p>
          <a:p>
            <a:pPr marL="114300" lvl="0" algn="l" rtl="0">
              <a:lnSpc>
                <a:spcPct val="150000"/>
              </a:lnSpc>
              <a:spcBef>
                <a:spcPts val="0"/>
              </a:spcBef>
              <a:spcAft>
                <a:spcPts val="0"/>
              </a:spcAft>
              <a:buClr>
                <a:schemeClr val="dk1"/>
              </a:buClr>
              <a:buSzPts val="1800"/>
            </a:pPr>
            <a:r>
              <a:rPr lang="en-US" sz="1800" dirty="0" smtClean="0">
                <a:solidFill>
                  <a:schemeClr val="dk1"/>
                </a:solidFill>
                <a:highlight>
                  <a:srgbClr val="F3F3F3"/>
                </a:highlight>
                <a:latin typeface="Microsoft Yahei"/>
                <a:ea typeface="Microsoft Yahei"/>
                <a:cs typeface="Microsoft Yahei"/>
                <a:sym typeface="Microsoft Yahei"/>
              </a:rPr>
              <a:t>4.Recommendation generation</a:t>
            </a:r>
          </a:p>
          <a:p>
            <a:pPr marL="114300" lvl="0" algn="l" rtl="0">
              <a:lnSpc>
                <a:spcPct val="150000"/>
              </a:lnSpc>
              <a:spcBef>
                <a:spcPts val="0"/>
              </a:spcBef>
              <a:spcAft>
                <a:spcPts val="0"/>
              </a:spcAft>
              <a:buClr>
                <a:schemeClr val="dk1"/>
              </a:buClr>
              <a:buSzPts val="1800"/>
            </a:pPr>
            <a:endParaRPr lang="en-US" sz="1800" dirty="0">
              <a:solidFill>
                <a:schemeClr val="dk1"/>
              </a:solidFill>
              <a:highlight>
                <a:srgbClr val="F3F3F3"/>
              </a:highlight>
              <a:latin typeface="Microsoft Yahei"/>
              <a:ea typeface="Microsoft Yahei"/>
              <a:cs typeface="Microsoft Yahei"/>
              <a:sym typeface="Microsoft Yahe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grpSp>
        <p:nvGrpSpPr>
          <p:cNvPr id="118" name="Google Shape;118;p10"/>
          <p:cNvGrpSpPr/>
          <p:nvPr/>
        </p:nvGrpSpPr>
        <p:grpSpPr>
          <a:xfrm>
            <a:off x="9092550" y="3320750"/>
            <a:ext cx="2762250" cy="3257550"/>
            <a:chOff x="7991475" y="2933700"/>
            <a:chExt cx="2762250" cy="3257550"/>
          </a:xfrm>
        </p:grpSpPr>
        <p:sp>
          <p:nvSpPr>
            <p:cNvPr id="119" name="Google Shape;119;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0" name="Google Shape;120;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21" name="Google Shape;121;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2" name="Google Shape;122;p10"/>
          <p:cNvSpPr/>
          <p:nvPr/>
        </p:nvSpPr>
        <p:spPr>
          <a:xfrm>
            <a:off x="7209900" y="929375"/>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3" name="Google Shape;123;p10"/>
          <p:cNvSpPr txBox="1">
            <a:spLocks noGrp="1"/>
          </p:cNvSpPr>
          <p:nvPr>
            <p:ph type="title"/>
          </p:nvPr>
        </p:nvSpPr>
        <p:spPr>
          <a:xfrm>
            <a:off x="739775" y="251195"/>
            <a:ext cx="5636895" cy="1324712"/>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PROBLEM	</a:t>
            </a:r>
            <a:r>
              <a:rPr lang="en-US" sz="4250" dirty="0" smtClean="0"/>
              <a:t>STATEMENT</a:t>
            </a:r>
            <a:endParaRPr sz="4250" dirty="0"/>
          </a:p>
        </p:txBody>
      </p:sp>
      <p:pic>
        <p:nvPicPr>
          <p:cNvPr id="124" name="Google Shape;124;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5" name="Google Shape;125;p10"/>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26" name="Google Shape;126;p10"/>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127" name="Google Shape;127;p10"/>
          <p:cNvSpPr txBox="1"/>
          <p:nvPr/>
        </p:nvSpPr>
        <p:spPr>
          <a:xfrm>
            <a:off x="592400" y="1689988"/>
            <a:ext cx="8263200" cy="4616618"/>
          </a:xfrm>
          <a:prstGeom prst="rect">
            <a:avLst/>
          </a:prstGeom>
          <a:noFill/>
          <a:ln>
            <a:noFill/>
          </a:ln>
        </p:spPr>
        <p:txBody>
          <a:bodyPr spcFirstLastPara="1" wrap="square" lIns="91425" tIns="91425" rIns="91425" bIns="91425" anchor="t" anchorCtr="0">
            <a:spAutoFit/>
          </a:bodyPr>
          <a:lstStyle/>
          <a:p>
            <a:pPr lvl="0"/>
            <a:r>
              <a:rPr lang="en-US" sz="2400" dirty="0" smtClean="0">
                <a:solidFill>
                  <a:schemeClr val="dk1"/>
                </a:solidFill>
                <a:latin typeface="Calibri"/>
                <a:ea typeface="Calibri"/>
                <a:cs typeface="Calibri"/>
                <a:sym typeface="Calibri"/>
              </a:rPr>
              <a:t>Design </a:t>
            </a:r>
            <a:r>
              <a:rPr lang="en-US" sz="2400" dirty="0">
                <a:solidFill>
                  <a:schemeClr val="dk1"/>
                </a:solidFill>
                <a:latin typeface="Calibri"/>
                <a:ea typeface="Calibri"/>
                <a:cs typeface="Calibri"/>
                <a:sym typeface="Calibri"/>
              </a:rPr>
              <a:t>and implement a recommendation system utilizing Convolutional Neural Networks (CNNs) to enhance personalized content recommendations for users in a multimedia streaming platform. The system should leverage CNNs to analyze and extract features from both user behavior data (such as viewing history, preferences, and interactions) and multimedia content metadata (such as genres, tags, and descriptions) to generate accurate and relevant recommendations. The goal is to develop a scalable and efficient solution that improves user engagement, satisfaction, and retention by delivering personalized recommendations tailored to individual preferences and interests.</a:t>
            </a:r>
            <a:endParaRPr sz="2400" dirty="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grpSp>
        <p:nvGrpSpPr>
          <p:cNvPr id="132" name="Google Shape;132;p11"/>
          <p:cNvGrpSpPr/>
          <p:nvPr/>
        </p:nvGrpSpPr>
        <p:grpSpPr>
          <a:xfrm>
            <a:off x="8658225" y="2647950"/>
            <a:ext cx="3533775" cy="3810000"/>
            <a:chOff x="8658225" y="2647950"/>
            <a:chExt cx="3533775" cy="3810000"/>
          </a:xfrm>
        </p:grpSpPr>
        <p:sp>
          <p:nvSpPr>
            <p:cNvPr id="133" name="Google Shape;133;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4" name="Google Shape;134;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35" name="Google Shape;135;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36" name="Google Shape;136;p11"/>
          <p:cNvSpPr/>
          <p:nvPr/>
        </p:nvSpPr>
        <p:spPr>
          <a:xfrm>
            <a:off x="9143177" y="2486025"/>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7" name="Google Shape;137;p11"/>
          <p:cNvSpPr txBox="1">
            <a:spLocks noGrp="1"/>
          </p:cNvSpPr>
          <p:nvPr>
            <p:ph type="title"/>
          </p:nvPr>
        </p:nvSpPr>
        <p:spPr>
          <a:xfrm>
            <a:off x="534407" y="142556"/>
            <a:ext cx="5263515" cy="632214"/>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000" dirty="0" smtClean="0"/>
              <a:t>PROJECT OVERVIEW</a:t>
            </a:r>
            <a:endParaRPr sz="4000" dirty="0"/>
          </a:p>
        </p:txBody>
      </p:sp>
      <p:pic>
        <p:nvPicPr>
          <p:cNvPr id="138" name="Google Shape;138;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39" name="Google Shape;139;p11"/>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40" name="Google Shape;140;p11"/>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41" name="Google Shape;141;p11"/>
          <p:cNvSpPr txBox="1"/>
          <p:nvPr/>
        </p:nvSpPr>
        <p:spPr>
          <a:xfrm>
            <a:off x="739775" y="821410"/>
            <a:ext cx="7350900" cy="5309115"/>
          </a:xfrm>
          <a:prstGeom prst="rect">
            <a:avLst/>
          </a:prstGeom>
          <a:noFill/>
          <a:ln>
            <a:noFill/>
          </a:ln>
        </p:spPr>
        <p:txBody>
          <a:bodyPr spcFirstLastPara="1" wrap="square" lIns="91425" tIns="91425" rIns="91425" bIns="91425" anchor="t" anchorCtr="0">
            <a:spAutoFit/>
          </a:bodyPr>
          <a:lstStyle/>
          <a:p>
            <a:pPr lvl="0">
              <a:spcBef>
                <a:spcPts val="1200"/>
              </a:spcBef>
            </a:pPr>
            <a:r>
              <a:rPr lang="en-US" sz="1700" dirty="0">
                <a:latin typeface="Calibri"/>
                <a:ea typeface="Calibri"/>
                <a:cs typeface="Calibri"/>
                <a:sym typeface="Calibri"/>
              </a:rPr>
              <a:t>The project aims to enhance personalized content recommendations within a multimedia streaming platform by leveraging Convolutional Neural Networks (CNNs) for feature extraction and recommendation generation. Traditional recommendation systems often struggle to provide accurate and relevant suggestions due to the complexity of user preferences and content characteristics. By employing CNNs, the system can effectively capture intricate patterns in user behavior data, such as viewing history, ratings, and interactions, as well as multimedia content metadata, including genres, tags, and descriptions. The proposed solution involves collecting and preprocessing large-scale user and content data, designing a CNN architecture suitable for feature extraction, training the model on the preprocessed data, and generating personalized recommendations based on learned features. Implementation encompasses various tools and technologies for data handling, model training, and recommendation generation, with a focus on scalability and efficiency. Evaluation metrics such as accuracy, precision, recall, and user engagement metrics are utilized to assess the performance of the CNN-based recommendation system against baseline methods. The project concludes with a summary of findings, potential future directions for improvement, and references to relevant literature and resources.</a:t>
            </a:r>
            <a:endParaRPr sz="1700" dirty="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7" name="Google Shape;147;p1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8" name="Google Shape;148;p1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9" name="Google Shape;149;p12"/>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150" name="Google Shape;150;p12"/>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1" name="Google Shape;151;p12"/>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52" name="Google Shape;152;p1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153" name="Google Shape;153;p12"/>
          <p:cNvSpPr txBox="1"/>
          <p:nvPr/>
        </p:nvSpPr>
        <p:spPr>
          <a:xfrm>
            <a:off x="880277" y="1857375"/>
            <a:ext cx="8137200" cy="3724066"/>
          </a:xfrm>
          <a:prstGeom prst="rect">
            <a:avLst/>
          </a:prstGeom>
          <a:noFill/>
          <a:ln>
            <a:noFill/>
          </a:ln>
        </p:spPr>
        <p:txBody>
          <a:bodyPr spcFirstLastPara="1" wrap="square" lIns="91425" tIns="91425" rIns="91425" bIns="91425" anchor="t" anchorCtr="0">
            <a:spAutoFit/>
          </a:bodyPr>
          <a:lstStyle/>
          <a:p>
            <a:pPr lvl="0">
              <a:spcBef>
                <a:spcPts val="1200"/>
              </a:spcBef>
            </a:pPr>
            <a:r>
              <a:rPr lang="en-US" sz="2000" dirty="0">
                <a:latin typeface="Calibri"/>
                <a:ea typeface="Calibri"/>
                <a:cs typeface="Calibri"/>
                <a:sym typeface="Calibri"/>
              </a:rPr>
              <a:t>The end users of this project would primarily be the subscribers or users of the multimedia streaming platform where the recommendation system is implemented. These users interact with the platform to discover and consume multimedia content such as movies, TV shows, music, or other forms of entertainment. By receiving personalized recommendations generated by the CNN-based recommendation system, users can discover content tailored to their individual preferences and interests more effectively. Additionally, the platform administrators or content providers may also benefit from the insights generated by the recommendation system to better understand user behavior, improve content </a:t>
            </a:r>
            <a:r>
              <a:rPr lang="en-US" sz="2000" dirty="0" err="1">
                <a:latin typeface="Calibri"/>
                <a:ea typeface="Calibri"/>
                <a:cs typeface="Calibri"/>
                <a:sym typeface="Calibri"/>
              </a:rPr>
              <a:t>curation</a:t>
            </a:r>
            <a:r>
              <a:rPr lang="en-US" sz="2000" dirty="0">
                <a:latin typeface="Calibri"/>
                <a:ea typeface="Calibri"/>
                <a:cs typeface="Calibri"/>
                <a:sym typeface="Calibri"/>
              </a:rPr>
              <a:t>, and enhance overall user satisfaction and engagement.</a:t>
            </a:r>
            <a:endParaRPr sz="2000" dirty="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61" name="Google Shape;161;p13"/>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dirty="0"/>
              <a:t>YOUR SOLUTION AND ITS VALUE PROPOSITION</a:t>
            </a:r>
            <a:endParaRPr sz="3600" dirty="0"/>
          </a:p>
        </p:txBody>
      </p:sp>
      <p:pic>
        <p:nvPicPr>
          <p:cNvPr id="162" name="Google Shape;162;p13"/>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163" name="Google Shape;163;p13"/>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64" name="Google Shape;164;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165" name="Google Shape;165;p13"/>
          <p:cNvSpPr txBox="1"/>
          <p:nvPr/>
        </p:nvSpPr>
        <p:spPr>
          <a:xfrm>
            <a:off x="365995" y="2019300"/>
            <a:ext cx="4345469" cy="3447067"/>
          </a:xfrm>
          <a:prstGeom prst="rect">
            <a:avLst/>
          </a:prstGeom>
          <a:noFill/>
          <a:ln>
            <a:noFill/>
          </a:ln>
        </p:spPr>
        <p:txBody>
          <a:bodyPr spcFirstLastPara="1" wrap="square" lIns="91425" tIns="91425" rIns="91425" bIns="91425" anchor="t" anchorCtr="0">
            <a:spAutoFit/>
          </a:bodyPr>
          <a:lstStyle/>
          <a:p>
            <a:r>
              <a:rPr lang="en-US" b="1" dirty="0"/>
              <a:t>Solution:</a:t>
            </a:r>
            <a:endParaRPr lang="en-US" dirty="0"/>
          </a:p>
          <a:p>
            <a:pPr marL="285750" indent="-285750">
              <a:buFont typeface="Arial" panose="020B0604020202020204" pitchFamily="34" charset="0"/>
              <a:buChar char="•"/>
            </a:pPr>
            <a:r>
              <a:rPr lang="en-US" dirty="0"/>
              <a:t>Utilize Convolutional Neural Networks (CNNs) to analyze user behavior data and multimedia content metadata.</a:t>
            </a:r>
          </a:p>
          <a:p>
            <a:pPr marL="285750" indent="-285750">
              <a:buFont typeface="Arial" panose="020B0604020202020204" pitchFamily="34" charset="0"/>
              <a:buChar char="•"/>
            </a:pPr>
            <a:r>
              <a:rPr lang="en-US" dirty="0"/>
              <a:t>Extract meaningful features from user interactions (viewing history, ratings) and content attributes (genres, tags).</a:t>
            </a:r>
          </a:p>
          <a:p>
            <a:pPr marL="285750" indent="-285750">
              <a:buFont typeface="Arial" panose="020B0604020202020204" pitchFamily="34" charset="0"/>
              <a:buChar char="•"/>
            </a:pPr>
            <a:r>
              <a:rPr lang="en-US" dirty="0"/>
              <a:t>Design a scalable CNN architecture capable of handling large-scale user and content data.</a:t>
            </a:r>
          </a:p>
          <a:p>
            <a:pPr marL="285750" indent="-285750">
              <a:buFont typeface="Arial" panose="020B0604020202020204" pitchFamily="34" charset="0"/>
              <a:buChar char="•"/>
            </a:pPr>
            <a:r>
              <a:rPr lang="en-US" dirty="0"/>
              <a:t>Train the CNN model to learn representations that capture individual user preferences and content characteristics.</a:t>
            </a:r>
          </a:p>
          <a:p>
            <a:pPr marL="285750" indent="-285750">
              <a:buFont typeface="Arial" panose="020B0604020202020204" pitchFamily="34" charset="0"/>
              <a:buChar char="•"/>
            </a:pPr>
            <a:r>
              <a:rPr lang="en-US" dirty="0"/>
              <a:t>Generate personalized content recommendations based on the learned features, tailored to each user's interests</a:t>
            </a:r>
            <a:r>
              <a:rPr lang="en-US" sz="1600" dirty="0"/>
              <a:t>.</a:t>
            </a:r>
          </a:p>
        </p:txBody>
      </p:sp>
      <p:sp>
        <p:nvSpPr>
          <p:cNvPr id="3" name="TextBox 2"/>
          <p:cNvSpPr txBox="1"/>
          <p:nvPr/>
        </p:nvSpPr>
        <p:spPr>
          <a:xfrm>
            <a:off x="5108028" y="2019300"/>
            <a:ext cx="3641834" cy="3970318"/>
          </a:xfrm>
          <a:prstGeom prst="rect">
            <a:avLst/>
          </a:prstGeom>
          <a:noFill/>
        </p:spPr>
        <p:txBody>
          <a:bodyPr wrap="square" rtlCol="0">
            <a:spAutoFit/>
          </a:bodyPr>
          <a:lstStyle/>
          <a:p>
            <a:r>
              <a:rPr lang="en-US" sz="1200" b="1" dirty="0"/>
              <a:t>Project's Value Proposition:</a:t>
            </a:r>
            <a:endParaRPr lang="en-US" sz="1200" dirty="0"/>
          </a:p>
          <a:p>
            <a:pPr marL="171450" indent="-171450">
              <a:buFont typeface="Arial" panose="020B0604020202020204" pitchFamily="34" charset="0"/>
              <a:buChar char="•"/>
            </a:pPr>
            <a:r>
              <a:rPr lang="en-US" sz="1200" dirty="0"/>
              <a:t>Enhanced User Experience: Personalized recommendations improve content discoverability, leading to higher user satisfaction.</a:t>
            </a:r>
          </a:p>
          <a:p>
            <a:pPr marL="171450" indent="-171450">
              <a:buFont typeface="Arial" panose="020B0604020202020204" pitchFamily="34" charset="0"/>
              <a:buChar char="•"/>
            </a:pPr>
            <a:r>
              <a:rPr lang="en-US" sz="1200" dirty="0"/>
              <a:t>Increased User Engagement: Users are more likely to engage with content that aligns with their preferences, leading to longer sessions and increased platform usage.</a:t>
            </a:r>
          </a:p>
          <a:p>
            <a:pPr marL="171450" indent="-171450">
              <a:buFont typeface="Arial" panose="020B0604020202020204" pitchFamily="34" charset="0"/>
              <a:buChar char="•"/>
            </a:pPr>
            <a:r>
              <a:rPr lang="en-US" sz="1200" dirty="0"/>
              <a:t>Improved Content Discoverability: The recommendation system helps users navigate the platform's vast library of multimedia content more efficiently.</a:t>
            </a:r>
          </a:p>
          <a:p>
            <a:pPr marL="171450" indent="-171450">
              <a:buFont typeface="Arial" panose="020B0604020202020204" pitchFamily="34" charset="0"/>
              <a:buChar char="•"/>
            </a:pPr>
            <a:r>
              <a:rPr lang="en-US" sz="1200" dirty="0"/>
              <a:t>Continuous Improvement: Leveraging machine learning techniques allows the system to adapt and evolve over time, continuously improving the quality and relevance of recommendations.</a:t>
            </a:r>
          </a:p>
          <a:p>
            <a:pPr marL="171450" indent="-171450">
              <a:buFont typeface="Arial" panose="020B0604020202020204" pitchFamily="34" charset="0"/>
              <a:buChar char="•"/>
            </a:pPr>
            <a:r>
              <a:rPr lang="en-US" sz="1200" dirty="0"/>
              <a:t>Competitive Advantage: A sophisticated recommendation system sets the platform apart from competitors, attracting and retaining users seeking personalized content experiences.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4"/>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71" name="Google Shape;171;p1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73" name="Google Shape;173;p1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74" name="Google Shape;174;p14"/>
          <p:cNvPicPr preferRelativeResize="0"/>
          <p:nvPr/>
        </p:nvPicPr>
        <p:blipFill rotWithShape="1">
          <a:blip r:embed="rId3">
            <a:alphaModFix/>
          </a:blip>
          <a:srcRect/>
          <a:stretch/>
        </p:blipFill>
        <p:spPr>
          <a:xfrm>
            <a:off x="0" y="4648699"/>
            <a:ext cx="1593900" cy="2209300"/>
          </a:xfrm>
          <a:prstGeom prst="rect">
            <a:avLst/>
          </a:prstGeom>
          <a:noFill/>
          <a:ln>
            <a:noFill/>
          </a:ln>
        </p:spPr>
      </p:pic>
      <p:sp>
        <p:nvSpPr>
          <p:cNvPr id="175" name="Google Shape;175;p14"/>
          <p:cNvSpPr txBox="1">
            <a:spLocks noGrp="1"/>
          </p:cNvSpPr>
          <p:nvPr>
            <p:ph type="title"/>
          </p:nvPr>
        </p:nvSpPr>
        <p:spPr>
          <a:xfrm>
            <a:off x="1118147" y="341388"/>
            <a:ext cx="754316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THE WOW IN YOUR SOLUTION</a:t>
            </a:r>
            <a:endParaRPr sz="4250" dirty="0"/>
          </a:p>
        </p:txBody>
      </p:sp>
      <p:sp>
        <p:nvSpPr>
          <p:cNvPr id="176" name="Google Shape;176;p14"/>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8</a:t>
            </a:fld>
            <a:endParaRPr sz="1100">
              <a:latin typeface="Trebuchet MS"/>
              <a:ea typeface="Trebuchet MS"/>
              <a:cs typeface="Trebuchet MS"/>
              <a:sym typeface="Trebuchet MS"/>
            </a:endParaRPr>
          </a:p>
        </p:txBody>
      </p:sp>
      <p:sp>
        <p:nvSpPr>
          <p:cNvPr id="177" name="Google Shape;177;p14"/>
          <p:cNvSpPr txBox="1"/>
          <p:nvPr/>
        </p:nvSpPr>
        <p:spPr>
          <a:xfrm>
            <a:off x="1489050" y="1466999"/>
            <a:ext cx="7864500" cy="4124176"/>
          </a:xfrm>
          <a:prstGeom prst="rect">
            <a:avLst/>
          </a:prstGeom>
          <a:noFill/>
          <a:ln>
            <a:noFill/>
          </a:ln>
        </p:spPr>
        <p:txBody>
          <a:bodyPr spcFirstLastPara="1" wrap="square" lIns="91425" tIns="91425" rIns="91425" bIns="91425" anchor="t" anchorCtr="0">
            <a:spAutoFit/>
          </a:bodyPr>
          <a:lstStyle/>
          <a:p>
            <a:pPr lvl="0"/>
            <a:r>
              <a:rPr lang="en-US" sz="1600" dirty="0">
                <a:latin typeface="Calibri"/>
                <a:ea typeface="Calibri"/>
                <a:cs typeface="Calibri"/>
                <a:sym typeface="Calibri"/>
              </a:rPr>
              <a:t>The uniqueness of this project stems from its innovative approach to recommendation systems, primarily through the utilization of Convolutional Neural Networks (CNNs). While conventional recommendation systems often rely on collaborative filtering or simpler machine learning algorithms, this project breaks new ground by adapting CNNs, typically associated with image processing, to analyze both user behavior data and multimedia content metadata. By incorporating CNNs, the system gains a more sophisticated understanding of user preferences and content characteristics, enabling it to generate highly accurate and relevant recommendations. What sets this project apart is its emphasis on feature extraction from multimedia content metadata, such as genres, tags, and descriptions, in addition to traditional user behavior data. This holistic approach allows for a deeper understanding of content attributes, enhancing the quality and relevance of recommendations. Furthermore, the system's scalability and efficiency are noteworthy, as it is designed to handle large-scale user and content data while maintaining robust performance. Overall, the combination of CNN-based feature extraction, personalized recommendations, and scalability positions this project as a unique and impactful contribution to the field of recommendation systems in multimedia streaming platforms.</a:t>
            </a:r>
            <a:endParaRPr sz="1600" dirty="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5"/>
          <p:cNvSpPr txBox="1"/>
          <p:nvPr/>
        </p:nvSpPr>
        <p:spPr>
          <a:xfrm>
            <a:off x="752475" y="6486037"/>
            <a:ext cx="1773600" cy="1692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endParaRPr sz="1100">
              <a:latin typeface="Trebuchet MS"/>
              <a:ea typeface="Trebuchet MS"/>
              <a:cs typeface="Trebuchet MS"/>
              <a:sym typeface="Trebuchet MS"/>
            </a:endParaRPr>
          </a:p>
        </p:txBody>
      </p:sp>
      <p:pic>
        <p:nvPicPr>
          <p:cNvPr id="185" name="Google Shape;185;p15"/>
          <p:cNvPicPr preferRelativeResize="0"/>
          <p:nvPr/>
        </p:nvPicPr>
        <p:blipFill rotWithShape="1">
          <a:blip r:embed="rId3">
            <a:alphaModFix/>
          </a:blip>
          <a:srcRect/>
          <a:stretch/>
        </p:blipFill>
        <p:spPr>
          <a:xfrm>
            <a:off x="-587650" y="6383575"/>
            <a:ext cx="76200" cy="177800"/>
          </a:xfrm>
          <a:prstGeom prst="rect">
            <a:avLst/>
          </a:prstGeom>
          <a:noFill/>
          <a:ln>
            <a:noFill/>
          </a:ln>
        </p:spPr>
      </p:pic>
      <p:sp>
        <p:nvSpPr>
          <p:cNvPr id="186" name="Google Shape;186;p15"/>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9</a:t>
            </a:fld>
            <a:endParaRPr sz="1100">
              <a:latin typeface="Trebuchet MS"/>
              <a:ea typeface="Trebuchet MS"/>
              <a:cs typeface="Trebuchet MS"/>
              <a:sym typeface="Trebuchet MS"/>
            </a:endParaRPr>
          </a:p>
        </p:txBody>
      </p:sp>
      <p:sp>
        <p:nvSpPr>
          <p:cNvPr id="187" name="Google Shape;187;p15"/>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latin typeface="Trebuchet MS"/>
                <a:ea typeface="Trebuchet MS"/>
                <a:cs typeface="Trebuchet MS"/>
                <a:sym typeface="Trebuchet MS"/>
              </a:rPr>
              <a:t>MODELLING</a:t>
            </a:r>
            <a:endParaRPr sz="4800">
              <a:latin typeface="Trebuchet MS"/>
              <a:ea typeface="Trebuchet MS"/>
              <a:cs typeface="Trebuchet MS"/>
              <a:sym typeface="Trebuchet MS"/>
            </a:endParaRPr>
          </a:p>
        </p:txBody>
      </p:sp>
      <p:sp>
        <p:nvSpPr>
          <p:cNvPr id="2" name="Rectangle 1"/>
          <p:cNvSpPr/>
          <p:nvPr/>
        </p:nvSpPr>
        <p:spPr>
          <a:xfrm>
            <a:off x="6416566" y="2044391"/>
            <a:ext cx="1387366" cy="551793"/>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Feature extraction</a:t>
            </a:r>
            <a:endParaRPr lang="en-IN" dirty="0">
              <a:solidFill>
                <a:schemeClr val="tx1"/>
              </a:solidFill>
            </a:endParaRPr>
          </a:p>
        </p:txBody>
      </p:sp>
      <p:sp>
        <p:nvSpPr>
          <p:cNvPr id="3" name="Rectangle 2"/>
          <p:cNvSpPr/>
          <p:nvPr/>
        </p:nvSpPr>
        <p:spPr>
          <a:xfrm>
            <a:off x="1264495" y="2033751"/>
            <a:ext cx="1261580" cy="551793"/>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 collection</a:t>
            </a:r>
            <a:endParaRPr lang="en-IN" dirty="0">
              <a:solidFill>
                <a:schemeClr val="tx1"/>
              </a:solidFill>
            </a:endParaRPr>
          </a:p>
        </p:txBody>
      </p:sp>
      <p:pic>
        <p:nvPicPr>
          <p:cNvPr id="5" name="Picture 4"/>
          <p:cNvPicPr>
            <a:picLocks noChangeAspect="1"/>
          </p:cNvPicPr>
          <p:nvPr/>
        </p:nvPicPr>
        <p:blipFill>
          <a:blip r:embed="rId4"/>
          <a:stretch>
            <a:fillRect/>
          </a:stretch>
        </p:blipFill>
        <p:spPr>
          <a:xfrm>
            <a:off x="6211613" y="3442008"/>
            <a:ext cx="1811483" cy="573074"/>
          </a:xfrm>
          <a:prstGeom prst="rect">
            <a:avLst/>
          </a:prstGeom>
        </p:spPr>
      </p:pic>
      <p:pic>
        <p:nvPicPr>
          <p:cNvPr id="6" name="Picture 5"/>
          <p:cNvPicPr>
            <a:picLocks noChangeAspect="1"/>
          </p:cNvPicPr>
          <p:nvPr/>
        </p:nvPicPr>
        <p:blipFill>
          <a:blip r:embed="rId4"/>
          <a:stretch>
            <a:fillRect/>
          </a:stretch>
        </p:blipFill>
        <p:spPr>
          <a:xfrm>
            <a:off x="3378818" y="2033751"/>
            <a:ext cx="1786066" cy="573074"/>
          </a:xfrm>
          <a:prstGeom prst="rect">
            <a:avLst/>
          </a:prstGeom>
        </p:spPr>
      </p:pic>
      <p:pic>
        <p:nvPicPr>
          <p:cNvPr id="7" name="Picture 6"/>
          <p:cNvPicPr>
            <a:picLocks noChangeAspect="1"/>
          </p:cNvPicPr>
          <p:nvPr/>
        </p:nvPicPr>
        <p:blipFill>
          <a:blip r:embed="rId4"/>
          <a:stretch>
            <a:fillRect/>
          </a:stretch>
        </p:blipFill>
        <p:spPr>
          <a:xfrm>
            <a:off x="3309380" y="3442007"/>
            <a:ext cx="1286367" cy="573074"/>
          </a:xfrm>
          <a:prstGeom prst="rect">
            <a:avLst/>
          </a:prstGeom>
        </p:spPr>
      </p:pic>
      <p:pic>
        <p:nvPicPr>
          <p:cNvPr id="8" name="Picture 7"/>
          <p:cNvPicPr>
            <a:picLocks noChangeAspect="1"/>
          </p:cNvPicPr>
          <p:nvPr/>
        </p:nvPicPr>
        <p:blipFill>
          <a:blip r:embed="rId4"/>
          <a:stretch>
            <a:fillRect/>
          </a:stretch>
        </p:blipFill>
        <p:spPr>
          <a:xfrm>
            <a:off x="1051802" y="3396504"/>
            <a:ext cx="1762672" cy="664079"/>
          </a:xfrm>
          <a:prstGeom prst="rect">
            <a:avLst/>
          </a:prstGeom>
        </p:spPr>
      </p:pic>
      <p:pic>
        <p:nvPicPr>
          <p:cNvPr id="9" name="Picture 8"/>
          <p:cNvPicPr>
            <a:picLocks noChangeAspect="1"/>
          </p:cNvPicPr>
          <p:nvPr/>
        </p:nvPicPr>
        <p:blipFill>
          <a:blip r:embed="rId4"/>
          <a:stretch>
            <a:fillRect/>
          </a:stretch>
        </p:blipFill>
        <p:spPr>
          <a:xfrm>
            <a:off x="1289954" y="4850262"/>
            <a:ext cx="1286367" cy="573074"/>
          </a:xfrm>
          <a:prstGeom prst="rect">
            <a:avLst/>
          </a:prstGeom>
        </p:spPr>
      </p:pic>
      <p:cxnSp>
        <p:nvCxnSpPr>
          <p:cNvPr id="16" name="Straight Arrow Connector 15"/>
          <p:cNvCxnSpPr>
            <a:stCxn id="3" idx="3"/>
            <a:endCxn id="6" idx="1"/>
          </p:cNvCxnSpPr>
          <p:nvPr/>
        </p:nvCxnSpPr>
        <p:spPr>
          <a:xfrm>
            <a:off x="2526075" y="2309648"/>
            <a:ext cx="852743" cy="106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3"/>
            <a:endCxn id="2" idx="1"/>
          </p:cNvCxnSpPr>
          <p:nvPr/>
        </p:nvCxnSpPr>
        <p:spPr>
          <a:xfrm>
            <a:off x="5164884" y="2320288"/>
            <a:ext cx="12516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2" idx="2"/>
            <a:endCxn id="5" idx="0"/>
          </p:cNvCxnSpPr>
          <p:nvPr/>
        </p:nvCxnSpPr>
        <p:spPr>
          <a:xfrm>
            <a:off x="7110249" y="2596184"/>
            <a:ext cx="7106" cy="8458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5" idx="1"/>
            <a:endCxn id="7" idx="3"/>
          </p:cNvCxnSpPr>
          <p:nvPr/>
        </p:nvCxnSpPr>
        <p:spPr>
          <a:xfrm flipH="1" flipV="1">
            <a:off x="4595747" y="3728544"/>
            <a:ext cx="1615866"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7" idx="1"/>
            <a:endCxn id="8" idx="3"/>
          </p:cNvCxnSpPr>
          <p:nvPr/>
        </p:nvCxnSpPr>
        <p:spPr>
          <a:xfrm flipH="1">
            <a:off x="2814474" y="3728544"/>
            <a:ext cx="4949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8" idx="2"/>
            <a:endCxn id="9" idx="0"/>
          </p:cNvCxnSpPr>
          <p:nvPr/>
        </p:nvCxnSpPr>
        <p:spPr>
          <a:xfrm>
            <a:off x="1933138" y="4060583"/>
            <a:ext cx="0" cy="7896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0" name="TextBox 169"/>
          <p:cNvSpPr txBox="1"/>
          <p:nvPr/>
        </p:nvSpPr>
        <p:spPr>
          <a:xfrm>
            <a:off x="3378818" y="2192338"/>
            <a:ext cx="1786066" cy="307777"/>
          </a:xfrm>
          <a:prstGeom prst="rect">
            <a:avLst/>
          </a:prstGeom>
          <a:noFill/>
        </p:spPr>
        <p:txBody>
          <a:bodyPr wrap="none" rtlCol="0">
            <a:spAutoFit/>
          </a:bodyPr>
          <a:lstStyle/>
          <a:p>
            <a:r>
              <a:rPr lang="en-US" dirty="0" smtClean="0"/>
              <a:t>Data preprocessing </a:t>
            </a:r>
            <a:endParaRPr lang="en-IN" dirty="0"/>
          </a:p>
        </p:txBody>
      </p:sp>
      <p:sp>
        <p:nvSpPr>
          <p:cNvPr id="179" name="TextBox 178"/>
          <p:cNvSpPr txBox="1"/>
          <p:nvPr/>
        </p:nvSpPr>
        <p:spPr>
          <a:xfrm>
            <a:off x="6416566" y="3574656"/>
            <a:ext cx="1606530" cy="307777"/>
          </a:xfrm>
          <a:prstGeom prst="rect">
            <a:avLst/>
          </a:prstGeom>
          <a:noFill/>
        </p:spPr>
        <p:txBody>
          <a:bodyPr wrap="none" rtlCol="0">
            <a:spAutoFit/>
          </a:bodyPr>
          <a:lstStyle/>
          <a:p>
            <a:r>
              <a:rPr lang="en-US" dirty="0" smtClean="0"/>
              <a:t>Model integration </a:t>
            </a:r>
            <a:endParaRPr lang="en-IN" dirty="0"/>
          </a:p>
        </p:txBody>
      </p:sp>
      <p:sp>
        <p:nvSpPr>
          <p:cNvPr id="194" name="TextBox 193"/>
          <p:cNvSpPr txBox="1"/>
          <p:nvPr/>
        </p:nvSpPr>
        <p:spPr>
          <a:xfrm>
            <a:off x="3439305" y="3582867"/>
            <a:ext cx="973343" cy="338554"/>
          </a:xfrm>
          <a:prstGeom prst="rect">
            <a:avLst/>
          </a:prstGeom>
          <a:noFill/>
        </p:spPr>
        <p:txBody>
          <a:bodyPr wrap="none" rtlCol="0">
            <a:spAutoFit/>
          </a:bodyPr>
          <a:lstStyle/>
          <a:p>
            <a:r>
              <a:rPr lang="en-US" sz="1600" dirty="0" smtClean="0"/>
              <a:t>Training</a:t>
            </a:r>
            <a:r>
              <a:rPr lang="en-US" dirty="0" smtClean="0"/>
              <a:t> </a:t>
            </a:r>
            <a:endParaRPr lang="en-IN" dirty="0"/>
          </a:p>
        </p:txBody>
      </p:sp>
      <p:sp>
        <p:nvSpPr>
          <p:cNvPr id="199" name="TextBox 198"/>
          <p:cNvSpPr txBox="1"/>
          <p:nvPr/>
        </p:nvSpPr>
        <p:spPr>
          <a:xfrm>
            <a:off x="1171584" y="3474791"/>
            <a:ext cx="1762672" cy="523220"/>
          </a:xfrm>
          <a:prstGeom prst="rect">
            <a:avLst/>
          </a:prstGeom>
          <a:noFill/>
        </p:spPr>
        <p:txBody>
          <a:bodyPr wrap="square" rtlCol="0">
            <a:spAutoFit/>
          </a:bodyPr>
          <a:lstStyle/>
          <a:p>
            <a:r>
              <a:rPr lang="en-US" dirty="0" smtClean="0"/>
              <a:t>Recommendation</a:t>
            </a:r>
          </a:p>
          <a:p>
            <a:r>
              <a:rPr lang="en-US" dirty="0" smtClean="0"/>
              <a:t>Generation </a:t>
            </a:r>
            <a:endParaRPr lang="en-IN" dirty="0"/>
          </a:p>
        </p:txBody>
      </p:sp>
      <p:sp>
        <p:nvSpPr>
          <p:cNvPr id="207" name="TextBox 206"/>
          <p:cNvSpPr txBox="1"/>
          <p:nvPr/>
        </p:nvSpPr>
        <p:spPr>
          <a:xfrm>
            <a:off x="1386572" y="4967522"/>
            <a:ext cx="1189749" cy="338554"/>
          </a:xfrm>
          <a:prstGeom prst="rect">
            <a:avLst/>
          </a:prstGeom>
          <a:noFill/>
        </p:spPr>
        <p:txBody>
          <a:bodyPr wrap="none" rtlCol="0">
            <a:spAutoFit/>
          </a:bodyPr>
          <a:lstStyle/>
          <a:p>
            <a:r>
              <a:rPr lang="en-US" sz="1600" dirty="0" smtClean="0"/>
              <a:t>Evaluation</a:t>
            </a:r>
            <a:r>
              <a:rPr lang="en-US" dirty="0" smtClean="0"/>
              <a:t> </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922</Words>
  <Application>Microsoft Office PowerPoint</Application>
  <PresentationFormat>Widescreen</PresentationFormat>
  <Paragraphs>57</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Trebuchet MS</vt:lpstr>
      <vt:lpstr>Microsoft Yahei</vt:lpstr>
      <vt:lpstr>Calibri</vt:lpstr>
      <vt:lpstr>Office Theme</vt:lpstr>
      <vt:lpstr>THANUSREE S</vt:lpstr>
      <vt:lpstr>Recommendation system using Convolutional Neural Networks (CNNs)</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THANUSREE S</dc:title>
  <dc:creator>THANU</dc:creator>
  <cp:lastModifiedBy>Microsoft account</cp:lastModifiedBy>
  <cp:revision>6</cp:revision>
  <dcterms:modified xsi:type="dcterms:W3CDTF">2024-05-07T14:58:27Z</dcterms:modified>
</cp:coreProperties>
</file>