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14" autoAdjust="0"/>
    <p:restoredTop sz="94660"/>
  </p:normalViewPr>
  <p:slideViewPr>
    <p:cSldViewPr snapToGrid="0">
      <p:cViewPr varScale="1">
        <p:scale>
          <a:sx n="92" d="100"/>
          <a:sy n="92" d="100"/>
        </p:scale>
        <p:origin x="106"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5/25/2022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5/25/2022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5/25/2022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5/25/2022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5/25/2022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5/25/2022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5/25/2022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5/25/2022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5/25/2022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5/25/2022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5/25/2022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509A250-FF31-4206-8172-F9D3106AACB1}" type="datetimeFigureOut">
              <a:rPr lang="en-US" dirty="0"/>
              <a:t>5/25/2022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509A250-FF31-4206-8172-F9D3106AACB1}" type="datetimeFigureOut">
              <a:rPr lang="en-US" dirty="0"/>
              <a:t>5/25/2022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5/25/2022</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5/25/2022</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5/25/2022</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5/25/2022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509A250-FF31-4206-8172-F9D3106AACB1}" type="datetimeFigureOut">
              <a:rPr lang="en-US" dirty="0"/>
              <a:t>5/25/2022</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38D32-ABE6-FD15-C6CC-2414098544AE}"/>
              </a:ext>
            </a:extLst>
          </p:cNvPr>
          <p:cNvSpPr>
            <a:spLocks noGrp="1"/>
          </p:cNvSpPr>
          <p:nvPr>
            <p:ph type="ctrTitle"/>
          </p:nvPr>
        </p:nvSpPr>
        <p:spPr>
          <a:xfrm>
            <a:off x="0" y="1709057"/>
            <a:ext cx="12192000" cy="3329581"/>
          </a:xfrm>
        </p:spPr>
        <p:txBody>
          <a:bodyPr/>
          <a:lstStyle/>
          <a:p>
            <a:r>
              <a:rPr lang="en-IN" b="0" i="0" dirty="0">
                <a:solidFill>
                  <a:srgbClr val="610B38"/>
                </a:solidFill>
                <a:effectLst/>
                <a:latin typeface="erdana"/>
              </a:rPr>
              <a:t>        </a:t>
            </a:r>
            <a:r>
              <a:rPr lang="en-IN" b="1" i="0" u="sng" dirty="0">
                <a:solidFill>
                  <a:schemeClr val="bg1"/>
                </a:solidFill>
                <a:effectLst/>
                <a:latin typeface="erdana"/>
              </a:rPr>
              <a:t>Market Basket Analysis </a:t>
            </a:r>
            <a:br>
              <a:rPr lang="en-IN" b="0" i="0" dirty="0">
                <a:solidFill>
                  <a:srgbClr val="610B38"/>
                </a:solidFill>
                <a:effectLst/>
                <a:latin typeface="erdana"/>
              </a:rPr>
            </a:br>
            <a:endParaRPr lang="en-IN" dirty="0"/>
          </a:p>
        </p:txBody>
      </p:sp>
    </p:spTree>
    <p:extLst>
      <p:ext uri="{BB962C8B-B14F-4D97-AF65-F5344CB8AC3E}">
        <p14:creationId xmlns:p14="http://schemas.microsoft.com/office/powerpoint/2010/main" val="12959853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46FD5E9-3164-B2F7-8907-821CDE338F71}"/>
              </a:ext>
            </a:extLst>
          </p:cNvPr>
          <p:cNvSpPr txBox="1"/>
          <p:nvPr/>
        </p:nvSpPr>
        <p:spPr>
          <a:xfrm>
            <a:off x="1000691" y="2185959"/>
            <a:ext cx="10777507" cy="923330"/>
          </a:xfrm>
          <a:prstGeom prst="rect">
            <a:avLst/>
          </a:prstGeom>
          <a:noFill/>
        </p:spPr>
        <p:txBody>
          <a:bodyPr wrap="square">
            <a:spAutoFit/>
          </a:bodyPr>
          <a:lstStyle/>
          <a:p>
            <a:r>
              <a:rPr lang="en-GB" b="1" i="0" dirty="0">
                <a:solidFill>
                  <a:schemeClr val="accent1">
                    <a:lumMod val="20000"/>
                    <a:lumOff val="80000"/>
                  </a:schemeClr>
                </a:solidFill>
                <a:effectLst/>
                <a:latin typeface="inter-regular"/>
              </a:rPr>
              <a:t>Market basket analysis is a data mining technique used by retailers to increase sales by better understanding customer purchasing patterns. It involves analysing large data sets, such as purchase history, to reveal product groupings and products that are likely to be purchased together.</a:t>
            </a:r>
            <a:endParaRPr lang="en-IN" b="1" dirty="0">
              <a:solidFill>
                <a:schemeClr val="accent1">
                  <a:lumMod val="20000"/>
                  <a:lumOff val="80000"/>
                </a:schemeClr>
              </a:solidFill>
            </a:endParaRPr>
          </a:p>
        </p:txBody>
      </p:sp>
      <p:sp>
        <p:nvSpPr>
          <p:cNvPr id="8" name="TextBox 7">
            <a:extLst>
              <a:ext uri="{FF2B5EF4-FFF2-40B4-BE49-F238E27FC236}">
                <a16:creationId xmlns:a16="http://schemas.microsoft.com/office/drawing/2014/main" id="{A8113D62-D836-01E2-08E9-444759CDD6FC}"/>
              </a:ext>
            </a:extLst>
          </p:cNvPr>
          <p:cNvSpPr txBox="1"/>
          <p:nvPr/>
        </p:nvSpPr>
        <p:spPr>
          <a:xfrm>
            <a:off x="1000691" y="3748711"/>
            <a:ext cx="10844120" cy="923330"/>
          </a:xfrm>
          <a:prstGeom prst="rect">
            <a:avLst/>
          </a:prstGeom>
          <a:noFill/>
        </p:spPr>
        <p:txBody>
          <a:bodyPr wrap="square">
            <a:spAutoFit/>
          </a:bodyPr>
          <a:lstStyle/>
          <a:p>
            <a:r>
              <a:rPr lang="en-GB" b="1" i="0" dirty="0">
                <a:solidFill>
                  <a:schemeClr val="accent1">
                    <a:lumMod val="20000"/>
                    <a:lumOff val="80000"/>
                  </a:schemeClr>
                </a:solidFill>
                <a:effectLst/>
                <a:latin typeface="inter-regular"/>
              </a:rPr>
              <a:t>The adoption of market basket analysis was aided by the advent of electronic point-of-sale (POS) systems. Compared to handwritten records kept by store owners, the digital records generated by POS systems made it easier for applications to process and analyse large volumes of purchase data.</a:t>
            </a:r>
            <a:endParaRPr lang="en-IN" b="1" dirty="0">
              <a:solidFill>
                <a:schemeClr val="accent1">
                  <a:lumMod val="20000"/>
                  <a:lumOff val="80000"/>
                </a:schemeClr>
              </a:solidFill>
            </a:endParaRPr>
          </a:p>
        </p:txBody>
      </p:sp>
    </p:spTree>
    <p:extLst>
      <p:ext uri="{BB962C8B-B14F-4D97-AF65-F5344CB8AC3E}">
        <p14:creationId xmlns:p14="http://schemas.microsoft.com/office/powerpoint/2010/main" val="2776032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8BC261E5-40D0-C553-F88B-046E286D0779}"/>
              </a:ext>
            </a:extLst>
          </p:cNvPr>
          <p:cNvSpPr txBox="1"/>
          <p:nvPr/>
        </p:nvSpPr>
        <p:spPr>
          <a:xfrm>
            <a:off x="734245" y="875069"/>
            <a:ext cx="6308451" cy="523220"/>
          </a:xfrm>
          <a:prstGeom prst="rect">
            <a:avLst/>
          </a:prstGeom>
          <a:noFill/>
        </p:spPr>
        <p:txBody>
          <a:bodyPr wrap="square">
            <a:spAutoFit/>
          </a:bodyPr>
          <a:lstStyle/>
          <a:p>
            <a:pPr algn="just"/>
            <a:r>
              <a:rPr lang="en-GB" sz="2800" b="1" i="0" u="sng" dirty="0">
                <a:solidFill>
                  <a:schemeClr val="accent1"/>
                </a:solidFill>
                <a:effectLst/>
                <a:latin typeface="erdana"/>
              </a:rPr>
              <a:t>How does Market Basket Analysis Work?:</a:t>
            </a:r>
          </a:p>
        </p:txBody>
      </p:sp>
      <p:sp>
        <p:nvSpPr>
          <p:cNvPr id="9" name="TextBox 8">
            <a:extLst>
              <a:ext uri="{FF2B5EF4-FFF2-40B4-BE49-F238E27FC236}">
                <a16:creationId xmlns:a16="http://schemas.microsoft.com/office/drawing/2014/main" id="{65510F0D-7570-0FAC-FF47-7023B002F6BD}"/>
              </a:ext>
            </a:extLst>
          </p:cNvPr>
          <p:cNvSpPr txBox="1"/>
          <p:nvPr/>
        </p:nvSpPr>
        <p:spPr>
          <a:xfrm>
            <a:off x="685800" y="2175058"/>
            <a:ext cx="11098454" cy="2862322"/>
          </a:xfrm>
          <a:prstGeom prst="rect">
            <a:avLst/>
          </a:prstGeom>
          <a:noFill/>
        </p:spPr>
        <p:txBody>
          <a:bodyPr wrap="square">
            <a:spAutoFit/>
          </a:bodyPr>
          <a:lstStyle/>
          <a:p>
            <a:pPr algn="just"/>
            <a:r>
              <a:rPr lang="en-GB" b="1" i="0" dirty="0">
                <a:solidFill>
                  <a:schemeClr val="bg1">
                    <a:lumMod val="95000"/>
                    <a:lumOff val="5000"/>
                  </a:schemeClr>
                </a:solidFill>
                <a:effectLst/>
                <a:latin typeface="inter-regular"/>
              </a:rPr>
              <a:t>Market Basket Analysis is modelled on Association rule mining, i.e., the IF {}, THEN {} construct. For example, IF a customer buys bread, THEN he is likely to buy butter as well.</a:t>
            </a:r>
          </a:p>
          <a:p>
            <a:pPr algn="just"/>
            <a:r>
              <a:rPr lang="en-GB" b="1" i="0" dirty="0">
                <a:solidFill>
                  <a:schemeClr val="bg1">
                    <a:lumMod val="95000"/>
                    <a:lumOff val="5000"/>
                  </a:schemeClr>
                </a:solidFill>
                <a:effectLst/>
                <a:latin typeface="inter-regular"/>
              </a:rPr>
              <a:t>Association rules are usually represented as: </a:t>
            </a:r>
            <a:r>
              <a:rPr lang="en-GB" b="1" i="0" dirty="0">
                <a:solidFill>
                  <a:schemeClr val="accent1">
                    <a:lumMod val="40000"/>
                    <a:lumOff val="60000"/>
                  </a:schemeClr>
                </a:solidFill>
                <a:effectLst/>
                <a:latin typeface="inter-regular"/>
              </a:rPr>
              <a:t>{Bread} -&gt; {Butter}</a:t>
            </a:r>
          </a:p>
          <a:p>
            <a:pPr algn="just"/>
            <a:r>
              <a:rPr lang="en-GB" b="1" i="0" dirty="0">
                <a:solidFill>
                  <a:schemeClr val="bg1">
                    <a:lumMod val="95000"/>
                    <a:lumOff val="5000"/>
                  </a:schemeClr>
                </a:solidFill>
                <a:effectLst/>
                <a:latin typeface="inter-regular"/>
              </a:rPr>
              <a:t>Some terminologies to familiarize yourself with Market Basket Analysis are:</a:t>
            </a:r>
          </a:p>
          <a:p>
            <a:pPr algn="just"/>
            <a:endParaRPr lang="en-GB" b="1" i="0" dirty="0">
              <a:solidFill>
                <a:schemeClr val="bg1">
                  <a:lumMod val="95000"/>
                  <a:lumOff val="5000"/>
                </a:schemeClr>
              </a:solidFill>
              <a:effectLst/>
              <a:latin typeface="inter-regular"/>
            </a:endParaRPr>
          </a:p>
          <a:p>
            <a:pPr algn="just">
              <a:buFont typeface="Arial" panose="020B0604020202020204" pitchFamily="34" charset="0"/>
              <a:buChar char="•"/>
            </a:pPr>
            <a:r>
              <a:rPr lang="en-GB" b="1" i="0" u="sng" dirty="0">
                <a:solidFill>
                  <a:schemeClr val="accent1">
                    <a:lumMod val="40000"/>
                    <a:lumOff val="60000"/>
                  </a:schemeClr>
                </a:solidFill>
                <a:effectLst/>
                <a:latin typeface="inter-bold"/>
              </a:rPr>
              <a:t>Antecedent: </a:t>
            </a:r>
            <a:r>
              <a:rPr lang="en-GB" b="1" i="0" dirty="0">
                <a:solidFill>
                  <a:srgbClr val="000000"/>
                </a:solidFill>
                <a:effectLst/>
                <a:latin typeface="inter-regular"/>
              </a:rPr>
              <a:t>Items or '</a:t>
            </a:r>
            <a:r>
              <a:rPr lang="en-GB" b="1" i="0" dirty="0" err="1">
                <a:solidFill>
                  <a:srgbClr val="000000"/>
                </a:solidFill>
                <a:effectLst/>
                <a:latin typeface="inter-regular"/>
              </a:rPr>
              <a:t>itemsets</a:t>
            </a:r>
            <a:r>
              <a:rPr lang="en-GB" b="1" i="0" dirty="0">
                <a:solidFill>
                  <a:srgbClr val="000000"/>
                </a:solidFill>
                <a:effectLst/>
                <a:latin typeface="inter-regular"/>
              </a:rPr>
              <a:t>' found within the data are antecedents. In simpler words, it's the IF component, written on the left-hand side. In the above example, bread is the antecedent.</a:t>
            </a:r>
          </a:p>
          <a:p>
            <a:pPr algn="just">
              <a:buFont typeface="Arial" panose="020B0604020202020204" pitchFamily="34" charset="0"/>
              <a:buChar char="•"/>
            </a:pPr>
            <a:endParaRPr lang="en-GB" b="1" i="0" dirty="0">
              <a:solidFill>
                <a:srgbClr val="000000"/>
              </a:solidFill>
              <a:effectLst/>
              <a:latin typeface="inter-regular"/>
            </a:endParaRPr>
          </a:p>
          <a:p>
            <a:pPr algn="just">
              <a:buFont typeface="Arial" panose="020B0604020202020204" pitchFamily="34" charset="0"/>
              <a:buChar char="•"/>
            </a:pPr>
            <a:r>
              <a:rPr lang="en-GB" b="1" i="0" u="sng" dirty="0">
                <a:solidFill>
                  <a:schemeClr val="accent1">
                    <a:lumMod val="40000"/>
                    <a:lumOff val="60000"/>
                  </a:schemeClr>
                </a:solidFill>
                <a:effectLst/>
                <a:latin typeface="inter-bold"/>
              </a:rPr>
              <a:t>Consequent: </a:t>
            </a:r>
            <a:r>
              <a:rPr lang="en-GB" b="1" i="0" dirty="0">
                <a:solidFill>
                  <a:srgbClr val="000000"/>
                </a:solidFill>
                <a:effectLst/>
                <a:latin typeface="inter-regular"/>
              </a:rPr>
              <a:t>A consequent is an item or set of items found in combination with the antecedent. It's the THEN component, written on the right-hand side. In the above example, butter is the consequent.</a:t>
            </a:r>
          </a:p>
        </p:txBody>
      </p:sp>
    </p:spTree>
    <p:extLst>
      <p:ext uri="{BB962C8B-B14F-4D97-AF65-F5344CB8AC3E}">
        <p14:creationId xmlns:p14="http://schemas.microsoft.com/office/powerpoint/2010/main" val="24023472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C180CB1-E2CA-D9A0-3B18-0B80D6907487}"/>
              </a:ext>
            </a:extLst>
          </p:cNvPr>
          <p:cNvSpPr txBox="1"/>
          <p:nvPr/>
        </p:nvSpPr>
        <p:spPr>
          <a:xfrm>
            <a:off x="879579" y="772005"/>
            <a:ext cx="6593066" cy="523220"/>
          </a:xfrm>
          <a:prstGeom prst="rect">
            <a:avLst/>
          </a:prstGeom>
          <a:noFill/>
        </p:spPr>
        <p:txBody>
          <a:bodyPr wrap="square">
            <a:spAutoFit/>
          </a:bodyPr>
          <a:lstStyle/>
          <a:p>
            <a:pPr algn="just"/>
            <a:r>
              <a:rPr lang="en-IN" sz="2800" b="1" i="0" u="sng" dirty="0">
                <a:solidFill>
                  <a:schemeClr val="accent1"/>
                </a:solidFill>
                <a:effectLst/>
                <a:latin typeface="erdana"/>
              </a:rPr>
              <a:t>Types of Market Basket Analysis:</a:t>
            </a:r>
          </a:p>
        </p:txBody>
      </p:sp>
      <p:sp>
        <p:nvSpPr>
          <p:cNvPr id="8" name="TextBox 7">
            <a:extLst>
              <a:ext uri="{FF2B5EF4-FFF2-40B4-BE49-F238E27FC236}">
                <a16:creationId xmlns:a16="http://schemas.microsoft.com/office/drawing/2014/main" id="{FBC1421A-198E-78C4-BBEE-D4573C274300}"/>
              </a:ext>
            </a:extLst>
          </p:cNvPr>
          <p:cNvSpPr txBox="1"/>
          <p:nvPr/>
        </p:nvSpPr>
        <p:spPr>
          <a:xfrm>
            <a:off x="879579" y="1548803"/>
            <a:ext cx="11019731" cy="646331"/>
          </a:xfrm>
          <a:prstGeom prst="rect">
            <a:avLst/>
          </a:prstGeom>
          <a:noFill/>
        </p:spPr>
        <p:txBody>
          <a:bodyPr wrap="square">
            <a:spAutoFit/>
          </a:bodyPr>
          <a:lstStyle/>
          <a:p>
            <a:r>
              <a:rPr lang="en-GB" b="1" i="0" dirty="0">
                <a:solidFill>
                  <a:schemeClr val="bg1"/>
                </a:solidFill>
                <a:effectLst/>
                <a:latin typeface="inter-regular"/>
              </a:rPr>
              <a:t>Market Basket Analysis techniques can be categorized based on how the available data is utilized. Here are the following types of market basket analysis in data mining, such as;</a:t>
            </a:r>
            <a:endParaRPr lang="en-IN" b="1" dirty="0">
              <a:solidFill>
                <a:schemeClr val="bg1"/>
              </a:solidFill>
            </a:endParaRPr>
          </a:p>
        </p:txBody>
      </p:sp>
      <p:sp>
        <p:nvSpPr>
          <p:cNvPr id="10" name="TextBox 9">
            <a:extLst>
              <a:ext uri="{FF2B5EF4-FFF2-40B4-BE49-F238E27FC236}">
                <a16:creationId xmlns:a16="http://schemas.microsoft.com/office/drawing/2014/main" id="{356B204A-F9C4-9D5F-5C7D-CE10849BD95F}"/>
              </a:ext>
            </a:extLst>
          </p:cNvPr>
          <p:cNvSpPr txBox="1"/>
          <p:nvPr/>
        </p:nvSpPr>
        <p:spPr>
          <a:xfrm>
            <a:off x="879579" y="2285804"/>
            <a:ext cx="11086344" cy="3970318"/>
          </a:xfrm>
          <a:prstGeom prst="rect">
            <a:avLst/>
          </a:prstGeom>
          <a:noFill/>
        </p:spPr>
        <p:txBody>
          <a:bodyPr wrap="square">
            <a:spAutoFit/>
          </a:bodyPr>
          <a:lstStyle/>
          <a:p>
            <a:pPr algn="just">
              <a:buFont typeface="+mj-lt"/>
              <a:buAutoNum type="arabicPeriod"/>
            </a:pPr>
            <a:r>
              <a:rPr lang="en-GB" b="1" i="0" u="sng" dirty="0">
                <a:solidFill>
                  <a:schemeClr val="accent1">
                    <a:lumMod val="20000"/>
                    <a:lumOff val="80000"/>
                  </a:schemeClr>
                </a:solidFill>
                <a:effectLst/>
                <a:latin typeface="inter-bold"/>
              </a:rPr>
              <a:t>Descriptive market basket analysis:</a:t>
            </a:r>
            <a:r>
              <a:rPr lang="en-GB" b="0" i="0" u="sng" dirty="0">
                <a:solidFill>
                  <a:schemeClr val="accent1">
                    <a:lumMod val="20000"/>
                    <a:lumOff val="80000"/>
                  </a:schemeClr>
                </a:solidFill>
                <a:effectLst/>
                <a:latin typeface="inter-regular"/>
              </a:rPr>
              <a:t> </a:t>
            </a:r>
            <a:r>
              <a:rPr lang="en-GB" b="1" i="0" dirty="0">
                <a:solidFill>
                  <a:srgbClr val="000000"/>
                </a:solidFill>
                <a:effectLst/>
                <a:latin typeface="inter-regular"/>
              </a:rPr>
              <a:t>This type only derives insights from past data and is the most frequently used </a:t>
            </a:r>
            <a:r>
              <a:rPr lang="en-GB" b="1" i="0" dirty="0">
                <a:solidFill>
                  <a:schemeClr val="bg1"/>
                </a:solidFill>
                <a:effectLst/>
                <a:latin typeface="inter-regular"/>
              </a:rPr>
              <a:t>approach. The analysis here does not make any predictions but rates the association between products using statistical techniques. For those familiar with the basics of Data Analysis, this type of modelling is known as unsupervised learning.</a:t>
            </a:r>
          </a:p>
          <a:p>
            <a:pPr algn="just">
              <a:buFont typeface="+mj-lt"/>
              <a:buAutoNum type="arabicPeriod"/>
            </a:pPr>
            <a:r>
              <a:rPr lang="en-GB" b="1" i="0" u="sng" dirty="0">
                <a:solidFill>
                  <a:schemeClr val="accent1">
                    <a:lumMod val="20000"/>
                    <a:lumOff val="80000"/>
                  </a:schemeClr>
                </a:solidFill>
                <a:effectLst/>
                <a:latin typeface="inter-bold"/>
              </a:rPr>
              <a:t>Predictive market basket analysis:</a:t>
            </a:r>
            <a:r>
              <a:rPr lang="en-GB" b="0" i="0" u="sng" dirty="0">
                <a:solidFill>
                  <a:schemeClr val="accent1">
                    <a:lumMod val="20000"/>
                    <a:lumOff val="80000"/>
                  </a:schemeClr>
                </a:solidFill>
                <a:effectLst/>
                <a:latin typeface="inter-regular"/>
              </a:rPr>
              <a:t> </a:t>
            </a:r>
            <a:r>
              <a:rPr lang="en-GB" b="1" i="0" dirty="0">
                <a:solidFill>
                  <a:srgbClr val="000000"/>
                </a:solidFill>
                <a:effectLst/>
                <a:latin typeface="inter-regular"/>
              </a:rPr>
              <a:t>This type uses supervised learning models like classification and regression. It essentially aims to mimic the market to </a:t>
            </a:r>
            <a:r>
              <a:rPr lang="en-GB" b="1" i="0" dirty="0" err="1">
                <a:solidFill>
                  <a:srgbClr val="000000"/>
                </a:solidFill>
                <a:effectLst/>
                <a:latin typeface="inter-regular"/>
              </a:rPr>
              <a:t>analyze</a:t>
            </a:r>
            <a:r>
              <a:rPr lang="en-GB" b="1" i="0" dirty="0">
                <a:solidFill>
                  <a:srgbClr val="000000"/>
                </a:solidFill>
                <a:effectLst/>
                <a:latin typeface="inter-regular"/>
              </a:rPr>
              <a:t> what causes what to happen. Essentially, it considers items purchased in a sequence to determine cross-selling. For example, buying an extended warranty is more likely to follow the purchase of an iPhone. While it isn't as widely used as a descriptive MBA, it is still a very valuable tool for marketers.</a:t>
            </a:r>
          </a:p>
          <a:p>
            <a:pPr algn="just">
              <a:buFont typeface="+mj-lt"/>
              <a:buAutoNum type="arabicPeriod"/>
            </a:pPr>
            <a:r>
              <a:rPr lang="en-GB" b="1" i="0" u="sng" dirty="0">
                <a:solidFill>
                  <a:schemeClr val="accent1">
                    <a:lumMod val="20000"/>
                    <a:lumOff val="80000"/>
                  </a:schemeClr>
                </a:solidFill>
                <a:effectLst/>
                <a:latin typeface="inter-bold"/>
              </a:rPr>
              <a:t>Differential market basket analysis:</a:t>
            </a:r>
            <a:r>
              <a:rPr lang="en-GB" b="0" i="0" u="sng" dirty="0">
                <a:solidFill>
                  <a:schemeClr val="accent1">
                    <a:lumMod val="20000"/>
                    <a:lumOff val="80000"/>
                  </a:schemeClr>
                </a:solidFill>
                <a:effectLst/>
                <a:latin typeface="inter-regular"/>
              </a:rPr>
              <a:t> </a:t>
            </a:r>
            <a:r>
              <a:rPr lang="en-GB" b="1" i="0" dirty="0">
                <a:solidFill>
                  <a:srgbClr val="000000"/>
                </a:solidFill>
                <a:effectLst/>
                <a:latin typeface="inter-regular"/>
              </a:rPr>
              <a:t>This type of analysis is beneficial for competitor analysis. It compares purchase history between stores, between seasons, between two time periods, between different days of the week, etc., to find interesting patterns in consumer behaviour. For example, it can help determine why some users prefer to purchase the same product at the same price on Amazon vs Flipkart. The answer can be that the Amazon reseller has more warehouses and can deliver faster, or maybe something more profound like user experience.</a:t>
            </a:r>
          </a:p>
        </p:txBody>
      </p:sp>
    </p:spTree>
    <p:extLst>
      <p:ext uri="{BB962C8B-B14F-4D97-AF65-F5344CB8AC3E}">
        <p14:creationId xmlns:p14="http://schemas.microsoft.com/office/powerpoint/2010/main" val="37855580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4FEBB87-958B-188F-17CC-B25B546DCE97}"/>
              </a:ext>
            </a:extLst>
          </p:cNvPr>
          <p:cNvSpPr txBox="1"/>
          <p:nvPr/>
        </p:nvSpPr>
        <p:spPr>
          <a:xfrm>
            <a:off x="1017346" y="862958"/>
            <a:ext cx="8169043" cy="523220"/>
          </a:xfrm>
          <a:prstGeom prst="rect">
            <a:avLst/>
          </a:prstGeom>
          <a:noFill/>
        </p:spPr>
        <p:txBody>
          <a:bodyPr wrap="square">
            <a:spAutoFit/>
          </a:bodyPr>
          <a:lstStyle/>
          <a:p>
            <a:pPr algn="just"/>
            <a:r>
              <a:rPr lang="en-GB" sz="2800" b="0" i="0" u="sng" dirty="0">
                <a:solidFill>
                  <a:schemeClr val="accent1"/>
                </a:solidFill>
                <a:effectLst/>
                <a:latin typeface="erdana"/>
              </a:rPr>
              <a:t>Algorithms associated with Market Basket Analysis:</a:t>
            </a:r>
          </a:p>
        </p:txBody>
      </p:sp>
      <p:sp>
        <p:nvSpPr>
          <p:cNvPr id="9" name="TextBox 8">
            <a:extLst>
              <a:ext uri="{FF2B5EF4-FFF2-40B4-BE49-F238E27FC236}">
                <a16:creationId xmlns:a16="http://schemas.microsoft.com/office/drawing/2014/main" id="{81AA56E9-6620-1398-9646-5E516A87AF86}"/>
              </a:ext>
            </a:extLst>
          </p:cNvPr>
          <p:cNvSpPr txBox="1"/>
          <p:nvPr/>
        </p:nvSpPr>
        <p:spPr>
          <a:xfrm>
            <a:off x="1061248" y="1792588"/>
            <a:ext cx="10208278" cy="923330"/>
          </a:xfrm>
          <a:prstGeom prst="rect">
            <a:avLst/>
          </a:prstGeom>
          <a:noFill/>
        </p:spPr>
        <p:txBody>
          <a:bodyPr wrap="square">
            <a:spAutoFit/>
          </a:bodyPr>
          <a:lstStyle/>
          <a:p>
            <a:r>
              <a:rPr lang="en-GB" b="1" i="0" dirty="0">
                <a:solidFill>
                  <a:schemeClr val="bg1"/>
                </a:solidFill>
                <a:effectLst/>
                <a:latin typeface="inter-regular"/>
              </a:rPr>
              <a:t>Algorithms that use association rules include </a:t>
            </a:r>
            <a:r>
              <a:rPr lang="en-GB" b="1" i="0" dirty="0">
                <a:solidFill>
                  <a:schemeClr val="accent1">
                    <a:lumMod val="20000"/>
                    <a:lumOff val="80000"/>
                  </a:schemeClr>
                </a:solidFill>
                <a:effectLst/>
                <a:latin typeface="inter-regular"/>
              </a:rPr>
              <a:t>AIS, SETM and </a:t>
            </a:r>
            <a:r>
              <a:rPr lang="en-GB" b="1" i="0" dirty="0" err="1">
                <a:solidFill>
                  <a:schemeClr val="accent1">
                    <a:lumMod val="20000"/>
                    <a:lumOff val="80000"/>
                  </a:schemeClr>
                </a:solidFill>
                <a:effectLst/>
                <a:latin typeface="inter-regular"/>
              </a:rPr>
              <a:t>Apriori</a:t>
            </a:r>
            <a:r>
              <a:rPr lang="en-GB" b="1" i="0" dirty="0">
                <a:solidFill>
                  <a:schemeClr val="accent1">
                    <a:lumMod val="20000"/>
                    <a:lumOff val="80000"/>
                  </a:schemeClr>
                </a:solidFill>
                <a:effectLst/>
                <a:latin typeface="inter-regular"/>
              </a:rPr>
              <a:t>. </a:t>
            </a:r>
            <a:r>
              <a:rPr lang="en-GB" b="1" i="0" dirty="0">
                <a:solidFill>
                  <a:schemeClr val="bg1"/>
                </a:solidFill>
                <a:effectLst/>
                <a:latin typeface="inter-regular"/>
              </a:rPr>
              <a:t>The </a:t>
            </a:r>
            <a:r>
              <a:rPr lang="en-GB" b="1" i="0" dirty="0" err="1">
                <a:solidFill>
                  <a:schemeClr val="bg1"/>
                </a:solidFill>
                <a:effectLst/>
                <a:latin typeface="inter-regular"/>
              </a:rPr>
              <a:t>Apriori</a:t>
            </a:r>
            <a:r>
              <a:rPr lang="en-GB" b="1" i="0" dirty="0">
                <a:solidFill>
                  <a:schemeClr val="bg1"/>
                </a:solidFill>
                <a:effectLst/>
                <a:latin typeface="inter-regular"/>
              </a:rPr>
              <a:t> algorithm is commonly cited by data scientists in research articles about market basket analysis. It identifies frequent items in the database and then evaluates their frequency as the datasets are expanded to larger sizes.</a:t>
            </a:r>
            <a:endParaRPr lang="en-IN" b="1" dirty="0">
              <a:solidFill>
                <a:schemeClr val="bg1"/>
              </a:solidFill>
            </a:endParaRPr>
          </a:p>
        </p:txBody>
      </p:sp>
      <p:sp>
        <p:nvSpPr>
          <p:cNvPr id="11" name="TextBox 10">
            <a:extLst>
              <a:ext uri="{FF2B5EF4-FFF2-40B4-BE49-F238E27FC236}">
                <a16:creationId xmlns:a16="http://schemas.microsoft.com/office/drawing/2014/main" id="{50296285-FB18-D7CB-51A3-0856A2167E44}"/>
              </a:ext>
            </a:extLst>
          </p:cNvPr>
          <p:cNvSpPr txBox="1"/>
          <p:nvPr/>
        </p:nvSpPr>
        <p:spPr>
          <a:xfrm>
            <a:off x="1121805" y="2911320"/>
            <a:ext cx="9863106" cy="646331"/>
          </a:xfrm>
          <a:prstGeom prst="rect">
            <a:avLst/>
          </a:prstGeom>
          <a:noFill/>
        </p:spPr>
        <p:txBody>
          <a:bodyPr wrap="square">
            <a:spAutoFit/>
          </a:bodyPr>
          <a:lstStyle/>
          <a:p>
            <a:r>
              <a:rPr lang="en-GB" b="1" i="0" dirty="0">
                <a:solidFill>
                  <a:schemeClr val="bg1"/>
                </a:solidFill>
                <a:effectLst/>
                <a:latin typeface="inter-regular"/>
              </a:rPr>
              <a:t>With the help of the </a:t>
            </a:r>
            <a:r>
              <a:rPr lang="en-GB" b="1" i="0" dirty="0" err="1">
                <a:solidFill>
                  <a:schemeClr val="bg1"/>
                </a:solidFill>
                <a:effectLst/>
                <a:latin typeface="inter-regular"/>
              </a:rPr>
              <a:t>Apriori</a:t>
            </a:r>
            <a:r>
              <a:rPr lang="en-GB" b="1" i="0" dirty="0">
                <a:solidFill>
                  <a:schemeClr val="bg1"/>
                </a:solidFill>
                <a:effectLst/>
                <a:latin typeface="inter-regular"/>
              </a:rPr>
              <a:t> Algorithm, we can further classify and simplify the item sets that the consumer frequently buys. There are three components in APRIORI ALGORITHM:</a:t>
            </a:r>
            <a:endParaRPr lang="en-IN" b="1" dirty="0">
              <a:solidFill>
                <a:schemeClr val="bg1"/>
              </a:solidFill>
            </a:endParaRPr>
          </a:p>
        </p:txBody>
      </p:sp>
      <p:sp>
        <p:nvSpPr>
          <p:cNvPr id="12" name="TextBox 11">
            <a:extLst>
              <a:ext uri="{FF2B5EF4-FFF2-40B4-BE49-F238E27FC236}">
                <a16:creationId xmlns:a16="http://schemas.microsoft.com/office/drawing/2014/main" id="{52F81A05-5877-00E7-B1EC-C98CD4FF403B}"/>
              </a:ext>
            </a:extLst>
          </p:cNvPr>
          <p:cNvSpPr txBox="1"/>
          <p:nvPr/>
        </p:nvSpPr>
        <p:spPr>
          <a:xfrm>
            <a:off x="1121805" y="3753053"/>
            <a:ext cx="10317278" cy="2308324"/>
          </a:xfrm>
          <a:prstGeom prst="rect">
            <a:avLst/>
          </a:prstGeom>
          <a:noFill/>
        </p:spPr>
        <p:txBody>
          <a:bodyPr wrap="square">
            <a:spAutoFit/>
          </a:bodyPr>
          <a:lstStyle/>
          <a:p>
            <a:pPr algn="just">
              <a:buFont typeface="Arial" panose="020B0604020202020204" pitchFamily="34" charset="0"/>
              <a:buChar char="•"/>
            </a:pPr>
            <a:r>
              <a:rPr lang="en-GB" b="1" i="0" dirty="0">
                <a:solidFill>
                  <a:srgbClr val="000000"/>
                </a:solidFill>
                <a:effectLst/>
                <a:latin typeface="inter-regular"/>
              </a:rPr>
              <a:t>SUPPORT</a:t>
            </a:r>
          </a:p>
          <a:p>
            <a:pPr algn="just">
              <a:buFont typeface="Arial" panose="020B0604020202020204" pitchFamily="34" charset="0"/>
              <a:buChar char="•"/>
            </a:pPr>
            <a:r>
              <a:rPr lang="en-GB" b="1" i="0" dirty="0">
                <a:solidFill>
                  <a:srgbClr val="000000"/>
                </a:solidFill>
                <a:effectLst/>
                <a:latin typeface="inter-regular"/>
              </a:rPr>
              <a:t>CONFIDENCE</a:t>
            </a:r>
          </a:p>
          <a:p>
            <a:pPr algn="just">
              <a:buFont typeface="Arial" panose="020B0604020202020204" pitchFamily="34" charset="0"/>
              <a:buChar char="•"/>
            </a:pPr>
            <a:r>
              <a:rPr lang="en-GB" b="1" i="0" dirty="0">
                <a:solidFill>
                  <a:srgbClr val="000000"/>
                </a:solidFill>
                <a:effectLst/>
                <a:latin typeface="inter-regular"/>
              </a:rPr>
              <a:t>LIFT</a:t>
            </a:r>
          </a:p>
          <a:p>
            <a:pPr algn="just"/>
            <a:endParaRPr lang="en-GB" b="1" i="0" dirty="0">
              <a:solidFill>
                <a:srgbClr val="000000"/>
              </a:solidFill>
              <a:effectLst/>
              <a:latin typeface="inter-regular"/>
            </a:endParaRPr>
          </a:p>
          <a:p>
            <a:pPr algn="just"/>
            <a:r>
              <a:rPr lang="en-GB" b="1" i="0" dirty="0">
                <a:solidFill>
                  <a:schemeClr val="accent1">
                    <a:lumMod val="40000"/>
                    <a:lumOff val="60000"/>
                  </a:schemeClr>
                </a:solidFill>
                <a:effectLst/>
                <a:latin typeface="inter-regular"/>
              </a:rPr>
              <a:t>For example, suppose 5000 transactions have been made through a popular e-Commerce website. Now they want to calculate the support, confidence, and lift for the two products. For example, let's say pen and notebook, out of 5000 transactions, 500 transactions for pen, 700 transactions for notebook, and 1000 transactions for both.</a:t>
            </a:r>
          </a:p>
        </p:txBody>
      </p:sp>
    </p:spTree>
    <p:extLst>
      <p:ext uri="{BB962C8B-B14F-4D97-AF65-F5344CB8AC3E}">
        <p14:creationId xmlns:p14="http://schemas.microsoft.com/office/powerpoint/2010/main" val="16469621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CDEB32D3-DC8F-4ED5-F2FB-329F0C6D919D}"/>
              </a:ext>
            </a:extLst>
          </p:cNvPr>
          <p:cNvSpPr txBox="1"/>
          <p:nvPr/>
        </p:nvSpPr>
        <p:spPr>
          <a:xfrm>
            <a:off x="904008" y="648816"/>
            <a:ext cx="9017825" cy="2062103"/>
          </a:xfrm>
          <a:prstGeom prst="rect">
            <a:avLst/>
          </a:prstGeom>
          <a:noFill/>
        </p:spPr>
        <p:txBody>
          <a:bodyPr wrap="square">
            <a:spAutoFit/>
          </a:bodyPr>
          <a:lstStyle/>
          <a:p>
            <a:r>
              <a:rPr lang="en-GB" sz="2000" b="1" u="sng" dirty="0">
                <a:solidFill>
                  <a:schemeClr val="accent1"/>
                </a:solidFill>
                <a:effectLst/>
                <a:latin typeface="erdana"/>
              </a:rPr>
              <a:t>SUPPORT:</a:t>
            </a:r>
          </a:p>
          <a:p>
            <a:r>
              <a:rPr lang="en-GB" b="1" dirty="0"/>
              <a:t>It has been calculated with the number of transactions divided by the total number of transactions made,</a:t>
            </a:r>
          </a:p>
          <a:p>
            <a:endParaRPr lang="en-GB" b="1" dirty="0"/>
          </a:p>
          <a:p>
            <a:r>
              <a:rPr lang="en-IN" b="1" i="0" dirty="0">
                <a:solidFill>
                  <a:schemeClr val="accent1">
                    <a:lumMod val="20000"/>
                    <a:lumOff val="80000"/>
                  </a:schemeClr>
                </a:solidFill>
                <a:effectLst/>
                <a:latin typeface="inter-regular"/>
              </a:rPr>
              <a:t>Support</a:t>
            </a:r>
            <a:r>
              <a:rPr lang="en-IN" b="1" i="0" dirty="0">
                <a:solidFill>
                  <a:srgbClr val="000000"/>
                </a:solidFill>
                <a:effectLst/>
                <a:latin typeface="inter-regular"/>
              </a:rPr>
              <a:t> </a:t>
            </a:r>
            <a:r>
              <a:rPr lang="en-IN" b="1" i="0" dirty="0">
                <a:solidFill>
                  <a:schemeClr val="accent1">
                    <a:lumMod val="40000"/>
                    <a:lumOff val="60000"/>
                  </a:schemeClr>
                </a:solidFill>
                <a:effectLst/>
                <a:latin typeface="inter-regular"/>
              </a:rPr>
              <a:t>= </a:t>
            </a:r>
            <a:r>
              <a:rPr lang="en-IN" b="1" i="0" dirty="0" err="1">
                <a:solidFill>
                  <a:schemeClr val="accent1">
                    <a:lumMod val="40000"/>
                    <a:lumOff val="60000"/>
                  </a:schemeClr>
                </a:solidFill>
                <a:effectLst/>
                <a:latin typeface="inter-regular"/>
              </a:rPr>
              <a:t>freq</a:t>
            </a:r>
            <a:r>
              <a:rPr lang="en-IN" b="1" i="0" dirty="0">
                <a:solidFill>
                  <a:schemeClr val="accent1">
                    <a:lumMod val="40000"/>
                    <a:lumOff val="60000"/>
                  </a:schemeClr>
                </a:solidFill>
                <a:effectLst/>
                <a:latin typeface="inter-regular"/>
              </a:rPr>
              <a:t>(A, B)/N </a:t>
            </a:r>
            <a:endParaRPr lang="en-GB" b="1" dirty="0">
              <a:solidFill>
                <a:schemeClr val="accent1">
                  <a:lumMod val="40000"/>
                  <a:lumOff val="60000"/>
                </a:schemeClr>
              </a:solidFill>
            </a:endParaRPr>
          </a:p>
          <a:p>
            <a:br>
              <a:rPr lang="en-GB" b="0" i="0" dirty="0">
                <a:solidFill>
                  <a:srgbClr val="333333"/>
                </a:solidFill>
                <a:effectLst/>
                <a:latin typeface="inter-regular"/>
              </a:rPr>
            </a:br>
            <a:endParaRPr lang="en-IN" dirty="0"/>
          </a:p>
        </p:txBody>
      </p:sp>
      <p:sp>
        <p:nvSpPr>
          <p:cNvPr id="10" name="TextBox 9">
            <a:extLst>
              <a:ext uri="{FF2B5EF4-FFF2-40B4-BE49-F238E27FC236}">
                <a16:creationId xmlns:a16="http://schemas.microsoft.com/office/drawing/2014/main" id="{D53D4499-C1E7-FE37-1CC4-C1FF9596E64C}"/>
              </a:ext>
            </a:extLst>
          </p:cNvPr>
          <p:cNvSpPr txBox="1"/>
          <p:nvPr/>
        </p:nvSpPr>
        <p:spPr>
          <a:xfrm>
            <a:off x="904008" y="2505670"/>
            <a:ext cx="8940635" cy="1754326"/>
          </a:xfrm>
          <a:prstGeom prst="rect">
            <a:avLst/>
          </a:prstGeom>
          <a:noFill/>
        </p:spPr>
        <p:txBody>
          <a:bodyPr wrap="square">
            <a:spAutoFit/>
          </a:bodyPr>
          <a:lstStyle/>
          <a:p>
            <a:pPr algn="just"/>
            <a:r>
              <a:rPr lang="en-GB" b="1" i="0" u="sng" dirty="0">
                <a:solidFill>
                  <a:schemeClr val="accent1"/>
                </a:solidFill>
                <a:effectLst/>
                <a:latin typeface="erdana"/>
              </a:rPr>
              <a:t>CONFIDENCE:</a:t>
            </a:r>
          </a:p>
          <a:p>
            <a:pPr algn="just"/>
            <a:r>
              <a:rPr lang="en-GB" b="1" i="0" dirty="0">
                <a:effectLst/>
                <a:latin typeface="inter-regular"/>
              </a:rPr>
              <a:t>Whether the product sales are popular on individual sales or through combined sales has been calculated. That is calculated with combined transactions/individual transactions</a:t>
            </a:r>
          </a:p>
          <a:p>
            <a:pPr algn="just"/>
            <a:endParaRPr lang="en-GB" b="1" dirty="0">
              <a:latin typeface="inter-regular"/>
            </a:endParaRPr>
          </a:p>
          <a:p>
            <a:pPr algn="just"/>
            <a:r>
              <a:rPr lang="en-IN" b="1" i="0" dirty="0">
                <a:solidFill>
                  <a:schemeClr val="accent1">
                    <a:lumMod val="20000"/>
                    <a:lumOff val="80000"/>
                  </a:schemeClr>
                </a:solidFill>
                <a:effectLst/>
                <a:latin typeface="inter-regular"/>
              </a:rPr>
              <a:t>Confidence = </a:t>
            </a:r>
            <a:r>
              <a:rPr lang="en-IN" b="1" i="0" dirty="0" err="1">
                <a:solidFill>
                  <a:schemeClr val="accent1">
                    <a:lumMod val="20000"/>
                    <a:lumOff val="80000"/>
                  </a:schemeClr>
                </a:solidFill>
                <a:effectLst/>
                <a:latin typeface="inter-regular"/>
              </a:rPr>
              <a:t>freq</a:t>
            </a:r>
            <a:r>
              <a:rPr lang="en-IN" b="1" i="0" dirty="0">
                <a:solidFill>
                  <a:schemeClr val="accent1">
                    <a:lumMod val="20000"/>
                    <a:lumOff val="80000"/>
                  </a:schemeClr>
                </a:solidFill>
                <a:effectLst/>
                <a:latin typeface="inter-regular"/>
              </a:rPr>
              <a:t> (A, B)/ </a:t>
            </a:r>
            <a:r>
              <a:rPr lang="en-IN" b="1" i="0" dirty="0" err="1">
                <a:solidFill>
                  <a:schemeClr val="accent1">
                    <a:lumMod val="20000"/>
                    <a:lumOff val="80000"/>
                  </a:schemeClr>
                </a:solidFill>
                <a:effectLst/>
                <a:latin typeface="inter-regular"/>
              </a:rPr>
              <a:t>freq</a:t>
            </a:r>
            <a:r>
              <a:rPr lang="en-IN" b="1" i="0" dirty="0">
                <a:solidFill>
                  <a:schemeClr val="accent1">
                    <a:lumMod val="20000"/>
                    <a:lumOff val="80000"/>
                  </a:schemeClr>
                </a:solidFill>
                <a:effectLst/>
                <a:latin typeface="inter-regular"/>
              </a:rPr>
              <a:t>(A) </a:t>
            </a:r>
            <a:r>
              <a:rPr lang="en-IN" b="0" i="0" dirty="0">
                <a:solidFill>
                  <a:srgbClr val="000000"/>
                </a:solidFill>
                <a:effectLst/>
                <a:latin typeface="inter-regular"/>
              </a:rPr>
              <a:t> </a:t>
            </a:r>
          </a:p>
          <a:p>
            <a:pPr algn="just"/>
            <a:endParaRPr lang="en-GB" b="0" i="0" dirty="0">
              <a:effectLst/>
              <a:latin typeface="inter-regular"/>
            </a:endParaRPr>
          </a:p>
        </p:txBody>
      </p:sp>
      <p:sp>
        <p:nvSpPr>
          <p:cNvPr id="13" name="TextBox 12">
            <a:extLst>
              <a:ext uri="{FF2B5EF4-FFF2-40B4-BE49-F238E27FC236}">
                <a16:creationId xmlns:a16="http://schemas.microsoft.com/office/drawing/2014/main" id="{7066ACD7-7900-1FEE-18E6-DD2CA0C31883}"/>
              </a:ext>
            </a:extLst>
          </p:cNvPr>
          <p:cNvSpPr txBox="1"/>
          <p:nvPr/>
        </p:nvSpPr>
        <p:spPr>
          <a:xfrm>
            <a:off x="904008" y="4259996"/>
            <a:ext cx="9059389" cy="1200329"/>
          </a:xfrm>
          <a:prstGeom prst="rect">
            <a:avLst/>
          </a:prstGeom>
          <a:noFill/>
        </p:spPr>
        <p:txBody>
          <a:bodyPr wrap="square">
            <a:spAutoFit/>
          </a:bodyPr>
          <a:lstStyle/>
          <a:p>
            <a:pPr algn="just"/>
            <a:r>
              <a:rPr lang="en-GB" b="1" i="0" u="sng" dirty="0">
                <a:solidFill>
                  <a:schemeClr val="accent1"/>
                </a:solidFill>
                <a:effectLst/>
                <a:latin typeface="erdana"/>
              </a:rPr>
              <a:t>LIFT:</a:t>
            </a:r>
          </a:p>
          <a:p>
            <a:pPr algn="just"/>
            <a:r>
              <a:rPr lang="en-GB" b="1" i="0" dirty="0">
                <a:effectLst/>
                <a:latin typeface="inter-regular"/>
              </a:rPr>
              <a:t>Lift is calculated for knowing the ratio for the sales</a:t>
            </a:r>
            <a:r>
              <a:rPr lang="en-GB" b="1" i="0" dirty="0">
                <a:solidFill>
                  <a:srgbClr val="333333"/>
                </a:solidFill>
                <a:effectLst/>
                <a:latin typeface="inter-regular"/>
              </a:rPr>
              <a:t>.</a:t>
            </a:r>
          </a:p>
          <a:p>
            <a:pPr algn="just"/>
            <a:endParaRPr lang="en-GB" b="1" dirty="0">
              <a:solidFill>
                <a:srgbClr val="333333"/>
              </a:solidFill>
              <a:latin typeface="inter-regular"/>
            </a:endParaRPr>
          </a:p>
          <a:p>
            <a:pPr algn="just"/>
            <a:r>
              <a:rPr lang="en-IN" b="1" i="0" dirty="0">
                <a:solidFill>
                  <a:schemeClr val="accent1">
                    <a:lumMod val="20000"/>
                    <a:lumOff val="80000"/>
                  </a:schemeClr>
                </a:solidFill>
                <a:effectLst/>
                <a:latin typeface="inter-regular"/>
              </a:rPr>
              <a:t>Lift = confidence percent/ support percent </a:t>
            </a:r>
            <a:endParaRPr lang="en-GB" b="1" i="0" dirty="0">
              <a:solidFill>
                <a:schemeClr val="accent1">
                  <a:lumMod val="20000"/>
                  <a:lumOff val="80000"/>
                </a:schemeClr>
              </a:solidFill>
              <a:effectLst/>
              <a:latin typeface="inter-regular"/>
            </a:endParaRPr>
          </a:p>
        </p:txBody>
      </p:sp>
    </p:spTree>
    <p:extLst>
      <p:ext uri="{BB962C8B-B14F-4D97-AF65-F5344CB8AC3E}">
        <p14:creationId xmlns:p14="http://schemas.microsoft.com/office/powerpoint/2010/main" val="428316008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docProps/app.xml><?xml version="1.0" encoding="utf-8"?>
<Properties xmlns="http://schemas.openxmlformats.org/officeDocument/2006/extended-properties" xmlns:vt="http://schemas.openxmlformats.org/officeDocument/2006/docPropsVTypes">
  <Template>Ion</Template>
  <TotalTime>152</TotalTime>
  <Words>771</Words>
  <Application>Microsoft Office PowerPoint</Application>
  <PresentationFormat>Widescreen</PresentationFormat>
  <Paragraphs>37</Paragraphs>
  <Slides>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Arial</vt:lpstr>
      <vt:lpstr>Century Gothic</vt:lpstr>
      <vt:lpstr>erdana</vt:lpstr>
      <vt:lpstr>inter-bold</vt:lpstr>
      <vt:lpstr>inter-regular</vt:lpstr>
      <vt:lpstr>Wingdings 3</vt:lpstr>
      <vt:lpstr>Ion</vt:lpstr>
      <vt:lpstr>        Market Basket Analysis  </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Market Basket Analysis  </dc:title>
  <dc:creator>philip daniel</dc:creator>
  <cp:lastModifiedBy>philip daniel</cp:lastModifiedBy>
  <cp:revision>3</cp:revision>
  <dcterms:created xsi:type="dcterms:W3CDTF">2022-05-24T14:52:00Z</dcterms:created>
  <dcterms:modified xsi:type="dcterms:W3CDTF">2022-05-25T08:03:20Z</dcterms:modified>
</cp:coreProperties>
</file>