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9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8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2343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6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1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703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78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2D2DD-7FB9-55F7-068D-C014039C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B9184-9280-4700-AE79-2F54B61F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BBDD-03ED-9CCF-5807-938D53C9B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35C7E-5162-7FEE-A651-28B21F24D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09CE-0A78-41FD-E1A9-C08E42C9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4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42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66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1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7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F7E35DE-F3DA-4578-B43A-18FD76024C02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6FE920D-B61A-48F6-A19D-96A8E415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C775F-AEE3-B6AA-5DCE-85E912E29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884" y="2106592"/>
            <a:ext cx="11285316" cy="2039071"/>
          </a:xfrm>
        </p:spPr>
        <p:txBody>
          <a:bodyPr>
            <a:normAutofit fontScale="90000"/>
          </a:bodyPr>
          <a:lstStyle/>
          <a:p>
            <a:r>
              <a:rPr lang="en-US" dirty="0"/>
              <a:t>ANALYSIS OF PEDESTRIANTRAFFIC DATA</a:t>
            </a:r>
            <a:br>
              <a:rPr lang="en-US" dirty="0"/>
            </a:br>
            <a:r>
              <a:rPr lang="en-US" dirty="0"/>
              <a:t>DURING COVID-19</a:t>
            </a:r>
            <a:br>
              <a:rPr lang="en-US" dirty="0"/>
            </a:br>
            <a:r>
              <a:rPr lang="en-US" dirty="0"/>
              <a:t>IN AUCKLAND</a:t>
            </a:r>
          </a:p>
        </p:txBody>
      </p:sp>
    </p:spTree>
    <p:extLst>
      <p:ext uri="{BB962C8B-B14F-4D97-AF65-F5344CB8AC3E}">
        <p14:creationId xmlns:p14="http://schemas.microsoft.com/office/powerpoint/2010/main" val="26677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61B8-D5B2-1767-3DBA-1674D77D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7" y="358932"/>
            <a:ext cx="10515599" cy="715265"/>
          </a:xfrm>
        </p:spPr>
        <p:txBody>
          <a:bodyPr>
            <a:noAutofit/>
          </a:bodyPr>
          <a:lstStyle/>
          <a:p>
            <a:r>
              <a:rPr lang="en-US" sz="2800" b="1" dirty="0"/>
              <a:t>Overall behavior of pedestrian traffic before and during the pandemic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E2C2-AC4A-AA6E-7030-DC41AE811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9711" y="4770280"/>
            <a:ext cx="10515600" cy="1728788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Mean and variance of the series not stable with the time.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here is a sudden change in the series at some point.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 descr="A graph showing a line of orange and blue&#10;&#10;Description automatically generated">
            <a:extLst>
              <a:ext uri="{FF2B5EF4-FFF2-40B4-BE49-F238E27FC236}">
                <a16:creationId xmlns:a16="http://schemas.microsoft.com/office/drawing/2014/main" id="{EC5217A4-7BF8-E006-DDCA-A240FF5D2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55" y="1148603"/>
            <a:ext cx="7282649" cy="3704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9D9AE-C598-95C1-F748-1A8957DB6C8A}"/>
              </a:ext>
            </a:extLst>
          </p:cNvPr>
          <p:cNvSpPr txBox="1"/>
          <p:nvPr/>
        </p:nvSpPr>
        <p:spPr>
          <a:xfrm>
            <a:off x="8806648" y="1819922"/>
            <a:ext cx="31086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haroni" panose="020F0502020204030204" pitchFamily="2" charset="-79"/>
                <a:ea typeface="Calibri" panose="020F0502020204030204" pitchFamily="34" charset="0"/>
                <a:cs typeface="Aharoni" panose="020F0502020204030204" pitchFamily="2" charset="-79"/>
              </a:rPr>
              <a:t>Yellow lines - actual data set</a:t>
            </a:r>
          </a:p>
          <a:p>
            <a:endParaRPr lang="en-US" sz="1200" dirty="0">
              <a:latin typeface="Aharoni" panose="020F0502020204030204" pitchFamily="2" charset="-79"/>
              <a:ea typeface="Calibri" panose="020F0502020204030204" pitchFamily="34" charset="0"/>
              <a:cs typeface="Aharoni" panose="020F0502020204030204" pitchFamily="2" charset="-79"/>
            </a:endParaRPr>
          </a:p>
          <a:p>
            <a:r>
              <a:rPr lang="en-US" sz="1200" dirty="0">
                <a:latin typeface="Aharoni" panose="020F0502020204030204" pitchFamily="2" charset="-79"/>
                <a:ea typeface="Calibri" panose="020F0502020204030204" pitchFamily="34" charset="0"/>
                <a:cs typeface="Aharoni" panose="020F0502020204030204" pitchFamily="2" charset="-79"/>
              </a:rPr>
              <a:t>Blue line – Moving average values of the data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30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9D16F-0CD8-52C8-50D2-5197881A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8623"/>
            <a:ext cx="10515600" cy="2601156"/>
          </a:xfrm>
        </p:spPr>
        <p:txBody>
          <a:bodyPr>
            <a:normAutofit lnSpcReduction="10000"/>
          </a:bodyPr>
          <a:lstStyle/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Time series seems not stationary and it is decreasing. 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Before pandemic period the data series vary around pedestrian count 438.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uring pandemic period there is a significantly decrease in mean of the series.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variance of the data series has increased during pandemic period.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Peaks during 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J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anuary to March before pandemic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Cannot exactly observe the same pattern during the pandemic period.</a:t>
            </a:r>
            <a:endParaRPr lang="en-US" sz="18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83138-CBE3-7BE3-44BD-303B62E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647" y="363475"/>
            <a:ext cx="6355796" cy="320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45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DAD8-941A-FB2F-1F93-1FD6CB08F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74" y="89018"/>
            <a:ext cx="6410303" cy="429048"/>
          </a:xfrm>
        </p:spPr>
        <p:txBody>
          <a:bodyPr>
            <a:normAutofit/>
          </a:bodyPr>
          <a:lstStyle/>
          <a:p>
            <a:r>
              <a:rPr lang="en-US" sz="2400" cap="none" dirty="0"/>
              <a:t>Decomposition of the 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175B-EA5C-A7DD-02F2-FDF75FD14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6867"/>
            <a:ext cx="10515600" cy="2876941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Trend component 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hows a slightly steady line before pandemic period and dramatic fall during the pandemic period. That means there is a significant volume decrease in the pedestrian foot count during the pandemic period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seasonal component indicates that the pedestrian traffic spikes and drops, due to seasonality factors such as weather seasons, holidays and festivals.</a:t>
            </a:r>
          </a:p>
          <a:p>
            <a:r>
              <a:rPr lang="en-US" sz="18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 significant difference in monthly cyclic  patterns in  before and during pandemic periods.</a:t>
            </a:r>
            <a:endParaRPr lang="en-US" sz="1800" cap="none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1800" kern="1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random plot shows there is the high deviation of the data at some point during the pandemic time.</a:t>
            </a:r>
            <a:endParaRPr lang="en-US" sz="18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8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cap="non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cap="none" dirty="0"/>
          </a:p>
        </p:txBody>
      </p:sp>
      <p:pic>
        <p:nvPicPr>
          <p:cNvPr id="4" name="Picture 3" descr="A graph of a graph showing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2C3ED206-D41C-A7C9-AC8A-073D5CDE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024" y="648996"/>
            <a:ext cx="6615325" cy="287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16C179-F318-C26E-06EF-526EF13EAF2B}"/>
              </a:ext>
            </a:extLst>
          </p:cNvPr>
          <p:cNvSpPr txBox="1"/>
          <p:nvPr/>
        </p:nvSpPr>
        <p:spPr>
          <a:xfrm>
            <a:off x="7963271" y="1613118"/>
            <a:ext cx="42287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badi" panose="020B0604020104020204" pitchFamily="34" charset="0"/>
              </a:rPr>
              <a:t>Trend- Indicate </a:t>
            </a:r>
            <a:r>
              <a:rPr lang="en-US" sz="14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long-term movement in the data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Seasonal – reflects </a:t>
            </a:r>
            <a:r>
              <a:rPr lang="en-US" sz="14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recurring patterns that repeat at regular intervals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Abadi" panose="020B0604020104020204" pitchFamily="34" charset="0"/>
              <a:ea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Abadi" panose="020B0604020104020204" pitchFamily="34" charset="0"/>
              </a:rPr>
              <a:t>Random - </a:t>
            </a:r>
            <a:r>
              <a:rPr lang="en-US" sz="1400" dirty="0">
                <a:solidFill>
                  <a:srgbClr val="000000"/>
                </a:solidFill>
                <a:effectLst/>
                <a:latin typeface="Abadi" panose="020B0604020104020204" pitchFamily="34" charset="0"/>
                <a:ea typeface="Calibri" panose="020F0502020204030204" pitchFamily="34" charset="0"/>
              </a:rPr>
              <a:t>represents the random fluctuations and noise that are not explained by the trend and seasonality. </a:t>
            </a:r>
            <a:endParaRPr lang="en-US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5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7122-EBA8-A20A-5C7B-272B196B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530" y="-138128"/>
            <a:ext cx="9695041" cy="1172682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/>
              <a:t> </a:t>
            </a:r>
            <a:br>
              <a:rPr lang="en-US" sz="2800" b="1" dirty="0"/>
            </a:br>
            <a:r>
              <a:rPr lang="en-US" sz="2800" b="1" dirty="0"/>
              <a:t>Pedestrian Traffic Patterns according to in different covid- 19 alert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D0201-FF65-979C-5E0F-E2D89C829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530" y="5322253"/>
            <a:ext cx="10515600" cy="1664471"/>
          </a:xfrm>
        </p:spPr>
        <p:txBody>
          <a:bodyPr>
            <a:normAutofit/>
          </a:bodyPr>
          <a:lstStyle/>
          <a:p>
            <a:r>
              <a:rPr lang="en-US" sz="18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consistent patterns emerge on weekdays and weekends.</a:t>
            </a:r>
            <a:r>
              <a:rPr lang="en-US" sz="1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8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patterns vary significantly in shape and magnitude. 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pic>
        <p:nvPicPr>
          <p:cNvPr id="4" name="Picture 3" descr="A graph of a normal pulse&#10;&#10;Description automatically generated with medium confidence">
            <a:extLst>
              <a:ext uri="{FF2B5EF4-FFF2-40B4-BE49-F238E27FC236}">
                <a16:creationId xmlns:a16="http://schemas.microsoft.com/office/drawing/2014/main" id="{8C977791-4B6E-3B1F-3857-C7C8015E4D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837" y="1917694"/>
            <a:ext cx="5926455" cy="2867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CCA48C-D888-A1AC-BD77-52535FFAC356}"/>
              </a:ext>
            </a:extLst>
          </p:cNvPr>
          <p:cNvSpPr txBox="1"/>
          <p:nvPr/>
        </p:nvSpPr>
        <p:spPr>
          <a:xfrm>
            <a:off x="1253351" y="1437697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Covid-19</a:t>
            </a:r>
          </a:p>
        </p:txBody>
      </p:sp>
    </p:spTree>
    <p:extLst>
      <p:ext uri="{BB962C8B-B14F-4D97-AF65-F5344CB8AC3E}">
        <p14:creationId xmlns:p14="http://schemas.microsoft.com/office/powerpoint/2010/main" val="13843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CDD1-271D-89B5-38DD-2C7B283E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3829"/>
            <a:ext cx="10515600" cy="2173133"/>
          </a:xfrm>
        </p:spPr>
        <p:txBody>
          <a:bodyPr>
            <a:normAutofit/>
          </a:bodyPr>
          <a:lstStyle/>
          <a:p>
            <a:r>
              <a:rPr lang="en-US" sz="18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Nearly uniform pattern </a:t>
            </a:r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</a:rPr>
              <a:t>observed </a:t>
            </a:r>
            <a:r>
              <a:rPr lang="en-US" sz="18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 the week, excluding instances of alert level 1. </a:t>
            </a:r>
          </a:p>
          <a:p>
            <a:r>
              <a:rPr lang="en-US" sz="1800" b="0" i="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During Alert Level 1, the daily patterns  are quite similar to the pattern in non-pandemic period.</a:t>
            </a:r>
          </a:p>
          <a:p>
            <a:r>
              <a:rPr lang="en-US" sz="1800" cap="none" dirty="0">
                <a:solidFill>
                  <a:srgbClr val="000000"/>
                </a:solidFill>
                <a:latin typeface="Calibri" panose="020F0502020204030204" pitchFamily="34" charset="0"/>
              </a:rPr>
              <a:t>Overall, there is a significant change in daily and weekly pedestrian patterns between before and during pandemic.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A red and blue graph&#10;&#10;Description automatically generated">
            <a:extLst>
              <a:ext uri="{FF2B5EF4-FFF2-40B4-BE49-F238E27FC236}">
                <a16:creationId xmlns:a16="http://schemas.microsoft.com/office/drawing/2014/main" id="{7B7A481A-AAAD-F3AB-8C10-5F15AB0E62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10" y="958141"/>
            <a:ext cx="5343405" cy="2724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33B2F-6A98-0B37-6F06-11A39CD439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437" y="889881"/>
            <a:ext cx="5437363" cy="27930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B1D9E9-B54E-FCEE-96E4-0BAD9D1AF52F}"/>
              </a:ext>
            </a:extLst>
          </p:cNvPr>
          <p:cNvSpPr txBox="1"/>
          <p:nvPr/>
        </p:nvSpPr>
        <p:spPr>
          <a:xfrm>
            <a:off x="356706" y="482722"/>
            <a:ext cx="2396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During Pandemic</a:t>
            </a:r>
          </a:p>
        </p:txBody>
      </p:sp>
    </p:spTree>
    <p:extLst>
      <p:ext uri="{BB962C8B-B14F-4D97-AF65-F5344CB8AC3E}">
        <p14:creationId xmlns:p14="http://schemas.microsoft.com/office/powerpoint/2010/main" val="225778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571F-ADF1-87C1-B125-832E9B1C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</a:t>
            </a:r>
            <a:br>
              <a:rPr lang="en-US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13B5-28CB-D612-6B19-02E3F222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214695"/>
            <a:ext cx="10364452" cy="3576506"/>
          </a:xfrm>
        </p:spPr>
        <p:txBody>
          <a:bodyPr/>
          <a:lstStyle/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analysis, it is evident that the volume of pedestrian traffic has decreased </a:t>
            </a:r>
            <a:r>
              <a:rPr lang="en-US" kern="1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pandemic phase.</a:t>
            </a:r>
            <a:endParaRPr lang="en-US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notable difference in daily and weekly patterns between before and during pandemic period.</a:t>
            </a:r>
            <a:endParaRPr lang="en-US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we can justify the business owners claim.</a:t>
            </a:r>
            <a:endParaRPr lang="en-US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3820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113</TotalTime>
  <Words>402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Aharoni</vt:lpstr>
      <vt:lpstr>Arial</vt:lpstr>
      <vt:lpstr>Calibri</vt:lpstr>
      <vt:lpstr>Symbol</vt:lpstr>
      <vt:lpstr>Tw Cen MT</vt:lpstr>
      <vt:lpstr>Droplet</vt:lpstr>
      <vt:lpstr>ANALYSIS OF PEDESTRIANTRAFFIC DATA DURING COVID-19 IN AUCKLAND</vt:lpstr>
      <vt:lpstr>Overall behavior of pedestrian traffic before and during the pandemic</vt:lpstr>
      <vt:lpstr>PowerPoint Presentation</vt:lpstr>
      <vt:lpstr>Decomposition of the time series</vt:lpstr>
      <vt:lpstr>  Pedestrian Traffic Patterns according to in different covid- 19 alert levels</vt:lpstr>
      <vt:lpstr>PowerPoint Presentation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Danuka Ravishan Dissanayaka Mudiyanselage</dc:creator>
  <cp:lastModifiedBy>Danuka Ravishan Dissanayaka Mudiyanselage</cp:lastModifiedBy>
  <cp:revision>6</cp:revision>
  <dcterms:created xsi:type="dcterms:W3CDTF">2023-08-23T14:04:35Z</dcterms:created>
  <dcterms:modified xsi:type="dcterms:W3CDTF">2023-08-23T21:22:10Z</dcterms:modified>
</cp:coreProperties>
</file>