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Lst>
  <p:sldSz cx="30251400" cy="42786300"/>
  <p:notesSz cx="6858000" cy="9144000"/>
  <p:embeddedFontLst>
    <p:embeddedFont>
      <p:font typeface="TT Rounds Condensed" charset="1" panose="02000506030000020003"/>
      <p:regular r:id="rId8"/>
    </p:embeddedFont>
    <p:embeddedFont>
      <p:font typeface="TT Rounds Condensed Bold" charset="1" panose="02000806030000020003"/>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jpeg" Type="http://schemas.openxmlformats.org/officeDocument/2006/relationships/image"/><Relationship Id="rId8" Target="../media/image7.jpeg" Type="http://schemas.openxmlformats.org/officeDocument/2006/relationships/image"/><Relationship Id="rId9" Target="../media/image8.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9.png" Type="http://schemas.openxmlformats.org/officeDocument/2006/relationships/image"/><Relationship Id="rId5" Target="../media/image10.jpeg" Type="http://schemas.openxmlformats.org/officeDocument/2006/relationships/image"/><Relationship Id="rId6"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426517" y="0"/>
            <a:ext cx="840758" cy="42794238"/>
            <a:chOff x="0" y="0"/>
            <a:chExt cx="1121011" cy="57058984"/>
          </a:xfrm>
        </p:grpSpPr>
        <p:sp>
          <p:nvSpPr>
            <p:cNvPr name="Freeform 3" id="3"/>
            <p:cNvSpPr/>
            <p:nvPr/>
          </p:nvSpPr>
          <p:spPr>
            <a:xfrm flipH="false" flipV="false" rot="0">
              <a:off x="0" y="0"/>
              <a:ext cx="1121029" cy="57058942"/>
            </a:xfrm>
            <a:custGeom>
              <a:avLst/>
              <a:gdLst/>
              <a:ahLst/>
              <a:cxnLst/>
              <a:rect r="r" b="b" t="t" l="l"/>
              <a:pathLst>
                <a:path h="57058942" w="1121029">
                  <a:moveTo>
                    <a:pt x="0" y="0"/>
                  </a:moveTo>
                  <a:lnTo>
                    <a:pt x="1121029" y="0"/>
                  </a:lnTo>
                  <a:lnTo>
                    <a:pt x="1121029" y="57058942"/>
                  </a:lnTo>
                  <a:lnTo>
                    <a:pt x="0" y="57058942"/>
                  </a:lnTo>
                  <a:close/>
                </a:path>
              </a:pathLst>
            </a:custGeom>
            <a:solidFill>
              <a:srgbClr val="A6A6A6"/>
            </a:solidFill>
          </p:spPr>
        </p:sp>
      </p:grpSp>
      <p:grpSp>
        <p:nvGrpSpPr>
          <p:cNvPr name="Group 4" id="4"/>
          <p:cNvGrpSpPr/>
          <p:nvPr/>
        </p:nvGrpSpPr>
        <p:grpSpPr>
          <a:xfrm rot="0">
            <a:off x="0" y="0"/>
            <a:ext cx="840758" cy="42794238"/>
            <a:chOff x="0" y="0"/>
            <a:chExt cx="1121011" cy="57058984"/>
          </a:xfrm>
        </p:grpSpPr>
        <p:sp>
          <p:nvSpPr>
            <p:cNvPr name="Freeform 5" id="5"/>
            <p:cNvSpPr/>
            <p:nvPr/>
          </p:nvSpPr>
          <p:spPr>
            <a:xfrm flipH="false" flipV="false" rot="0">
              <a:off x="0" y="0"/>
              <a:ext cx="1121029" cy="57058942"/>
            </a:xfrm>
            <a:custGeom>
              <a:avLst/>
              <a:gdLst/>
              <a:ahLst/>
              <a:cxnLst/>
              <a:rect r="r" b="b" t="t" l="l"/>
              <a:pathLst>
                <a:path h="57058942" w="1121029">
                  <a:moveTo>
                    <a:pt x="0" y="0"/>
                  </a:moveTo>
                  <a:lnTo>
                    <a:pt x="1121029" y="0"/>
                  </a:lnTo>
                  <a:lnTo>
                    <a:pt x="1121029" y="57058942"/>
                  </a:lnTo>
                  <a:lnTo>
                    <a:pt x="0" y="57058942"/>
                  </a:lnTo>
                  <a:close/>
                </a:path>
              </a:pathLst>
            </a:custGeom>
            <a:solidFill>
              <a:srgbClr val="A6A6A6"/>
            </a:solidFill>
          </p:spPr>
        </p:sp>
      </p:grpSp>
      <p:grpSp>
        <p:nvGrpSpPr>
          <p:cNvPr name="Group 6" id="6"/>
          <p:cNvGrpSpPr/>
          <p:nvPr/>
        </p:nvGrpSpPr>
        <p:grpSpPr>
          <a:xfrm rot="0">
            <a:off x="0" y="0"/>
            <a:ext cx="30267275" cy="5349279"/>
            <a:chOff x="0" y="0"/>
            <a:chExt cx="40356367" cy="7132372"/>
          </a:xfrm>
        </p:grpSpPr>
        <p:sp>
          <p:nvSpPr>
            <p:cNvPr name="Freeform 7" id="7"/>
            <p:cNvSpPr/>
            <p:nvPr/>
          </p:nvSpPr>
          <p:spPr>
            <a:xfrm flipH="false" flipV="false" rot="0">
              <a:off x="0" y="0"/>
              <a:ext cx="40356408" cy="7132320"/>
            </a:xfrm>
            <a:custGeom>
              <a:avLst/>
              <a:gdLst/>
              <a:ahLst/>
              <a:cxnLst/>
              <a:rect r="r" b="b" t="t" l="l"/>
              <a:pathLst>
                <a:path h="7132320" w="40356408">
                  <a:moveTo>
                    <a:pt x="0" y="0"/>
                  </a:moveTo>
                  <a:lnTo>
                    <a:pt x="40356408" y="0"/>
                  </a:lnTo>
                  <a:lnTo>
                    <a:pt x="40356408" y="7132320"/>
                  </a:lnTo>
                  <a:lnTo>
                    <a:pt x="0" y="7132320"/>
                  </a:lnTo>
                  <a:close/>
                </a:path>
              </a:pathLst>
            </a:custGeom>
            <a:gradFill rotWithShape="true">
              <a:gsLst>
                <a:gs pos="0">
                  <a:srgbClr val="004AAD">
                    <a:alpha val="100000"/>
                  </a:srgbClr>
                </a:gs>
                <a:gs pos="100000">
                  <a:srgbClr val="CB6CE6">
                    <a:alpha val="100000"/>
                  </a:srgbClr>
                </a:gs>
              </a:gsLst>
              <a:lin ang="0"/>
            </a:gradFill>
          </p:spPr>
        </p:sp>
      </p:grpSp>
      <p:grpSp>
        <p:nvGrpSpPr>
          <p:cNvPr name="Group 8" id="8"/>
          <p:cNvGrpSpPr/>
          <p:nvPr/>
        </p:nvGrpSpPr>
        <p:grpSpPr>
          <a:xfrm rot="0">
            <a:off x="-6350" y="37248204"/>
            <a:ext cx="30267275" cy="6144824"/>
            <a:chOff x="0" y="0"/>
            <a:chExt cx="40356367" cy="8193099"/>
          </a:xfrm>
        </p:grpSpPr>
        <p:sp>
          <p:nvSpPr>
            <p:cNvPr name="Freeform 9" id="9"/>
            <p:cNvSpPr/>
            <p:nvPr/>
          </p:nvSpPr>
          <p:spPr>
            <a:xfrm flipH="false" flipV="false" rot="0">
              <a:off x="0" y="0"/>
              <a:ext cx="40356408" cy="8193039"/>
            </a:xfrm>
            <a:custGeom>
              <a:avLst/>
              <a:gdLst/>
              <a:ahLst/>
              <a:cxnLst/>
              <a:rect r="r" b="b" t="t" l="l"/>
              <a:pathLst>
                <a:path h="8193039" w="40356408">
                  <a:moveTo>
                    <a:pt x="0" y="0"/>
                  </a:moveTo>
                  <a:lnTo>
                    <a:pt x="40356408" y="0"/>
                  </a:lnTo>
                  <a:lnTo>
                    <a:pt x="40356408" y="8193039"/>
                  </a:lnTo>
                  <a:lnTo>
                    <a:pt x="0" y="8193039"/>
                  </a:lnTo>
                  <a:close/>
                </a:path>
              </a:pathLst>
            </a:custGeom>
            <a:solidFill>
              <a:srgbClr val="E8A6D2"/>
            </a:solidFill>
          </p:spPr>
        </p:sp>
      </p:grpSp>
      <p:sp>
        <p:nvSpPr>
          <p:cNvPr name="Freeform 10" id="10"/>
          <p:cNvSpPr/>
          <p:nvPr/>
        </p:nvSpPr>
        <p:spPr>
          <a:xfrm flipH="false" flipV="false" rot="0">
            <a:off x="31520451" y="8214519"/>
            <a:ext cx="10945770" cy="9990827"/>
          </a:xfrm>
          <a:custGeom>
            <a:avLst/>
            <a:gdLst/>
            <a:ahLst/>
            <a:cxnLst/>
            <a:rect r="r" b="b" t="t" l="l"/>
            <a:pathLst>
              <a:path h="9990827" w="10945770">
                <a:moveTo>
                  <a:pt x="0" y="0"/>
                </a:moveTo>
                <a:lnTo>
                  <a:pt x="10945770" y="0"/>
                </a:lnTo>
                <a:lnTo>
                  <a:pt x="10945770" y="9990827"/>
                </a:lnTo>
                <a:lnTo>
                  <a:pt x="0" y="9990827"/>
                </a:lnTo>
                <a:lnTo>
                  <a:pt x="0" y="0"/>
                </a:lnTo>
                <a:close/>
              </a:path>
            </a:pathLst>
          </a:custGeom>
          <a:blipFill>
            <a:blip r:embed="rId2"/>
            <a:stretch>
              <a:fillRect l="-3020" t="0" r="-3020" b="0"/>
            </a:stretch>
          </a:blipFill>
        </p:spPr>
      </p:sp>
      <p:sp>
        <p:nvSpPr>
          <p:cNvPr name="Freeform 11" id="11"/>
          <p:cNvSpPr/>
          <p:nvPr/>
        </p:nvSpPr>
        <p:spPr>
          <a:xfrm flipH="false" flipV="false" rot="0">
            <a:off x="24811037" y="42504519"/>
            <a:ext cx="5297435" cy="185928"/>
          </a:xfrm>
          <a:custGeom>
            <a:avLst/>
            <a:gdLst/>
            <a:ahLst/>
            <a:cxnLst/>
            <a:rect r="r" b="b" t="t" l="l"/>
            <a:pathLst>
              <a:path h="185928" w="5297435">
                <a:moveTo>
                  <a:pt x="0" y="0"/>
                </a:moveTo>
                <a:lnTo>
                  <a:pt x="5297435" y="0"/>
                </a:lnTo>
                <a:lnTo>
                  <a:pt x="5297435" y="185928"/>
                </a:lnTo>
                <a:lnTo>
                  <a:pt x="0" y="185928"/>
                </a:lnTo>
                <a:lnTo>
                  <a:pt x="0" y="0"/>
                </a:lnTo>
                <a:close/>
              </a:path>
            </a:pathLst>
          </a:custGeom>
          <a:blipFill>
            <a:blip r:embed="rId3"/>
            <a:stretch>
              <a:fillRect l="0" t="0" r="0" b="0"/>
            </a:stretch>
          </a:blipFill>
        </p:spPr>
      </p:sp>
      <p:grpSp>
        <p:nvGrpSpPr>
          <p:cNvPr name="Group 12" id="12"/>
          <p:cNvGrpSpPr/>
          <p:nvPr/>
        </p:nvGrpSpPr>
        <p:grpSpPr>
          <a:xfrm rot="0">
            <a:off x="1351991" y="41957185"/>
            <a:ext cx="27550593" cy="753327"/>
            <a:chOff x="0" y="0"/>
            <a:chExt cx="36734124" cy="1004436"/>
          </a:xfrm>
        </p:grpSpPr>
        <p:sp>
          <p:nvSpPr>
            <p:cNvPr name="Freeform 13" id="13"/>
            <p:cNvSpPr/>
            <p:nvPr/>
          </p:nvSpPr>
          <p:spPr>
            <a:xfrm flipH="false" flipV="false" rot="0">
              <a:off x="0" y="0"/>
              <a:ext cx="36733655" cy="1004435"/>
            </a:xfrm>
            <a:custGeom>
              <a:avLst/>
              <a:gdLst/>
              <a:ahLst/>
              <a:cxnLst/>
              <a:rect r="r" b="b" t="t" l="l"/>
              <a:pathLst>
                <a:path h="1004435" w="36733655">
                  <a:moveTo>
                    <a:pt x="0" y="0"/>
                  </a:moveTo>
                  <a:lnTo>
                    <a:pt x="36733655" y="0"/>
                  </a:lnTo>
                  <a:lnTo>
                    <a:pt x="36733655" y="1004435"/>
                  </a:lnTo>
                  <a:lnTo>
                    <a:pt x="0" y="1004435"/>
                  </a:lnTo>
                  <a:close/>
                </a:path>
              </a:pathLst>
            </a:custGeom>
            <a:solidFill>
              <a:srgbClr val="E8A6D2"/>
            </a:solidFill>
          </p:spPr>
        </p:sp>
        <p:sp>
          <p:nvSpPr>
            <p:cNvPr name="TextBox 14" id="14"/>
            <p:cNvSpPr txBox="true"/>
            <p:nvPr/>
          </p:nvSpPr>
          <p:spPr>
            <a:xfrm>
              <a:off x="0" y="-9525"/>
              <a:ext cx="36734124" cy="1013961"/>
            </a:xfrm>
            <a:prstGeom prst="rect">
              <a:avLst/>
            </a:prstGeom>
          </p:spPr>
          <p:txBody>
            <a:bodyPr anchor="t" rtlCol="false" tIns="50800" lIns="50800" bIns="50800" rIns="50800"/>
            <a:lstStyle/>
            <a:p>
              <a:pPr algn="ctr">
                <a:lnSpc>
                  <a:spcPts val="3600"/>
                </a:lnSpc>
              </a:pPr>
              <a:r>
                <a:rPr lang="en-US" sz="3000" spc="28">
                  <a:solidFill>
                    <a:srgbClr val="000000"/>
                  </a:solidFill>
                  <a:latin typeface="TT Rounds Condensed"/>
                  <a:ea typeface="TT Rounds Condensed"/>
                  <a:cs typeface="TT Rounds Condensed"/>
                  <a:sym typeface="TT Rounds Condensed"/>
                </a:rPr>
                <a:t>Thanush, Santhosh, Pious Niranjan, </a:t>
              </a:r>
              <a:r>
                <a:rPr lang="en-US" sz="3000" spc="28">
                  <a:solidFill>
                    <a:srgbClr val="000000"/>
                  </a:solidFill>
                  <a:latin typeface="TT Rounds Condensed"/>
                  <a:ea typeface="TT Rounds Condensed"/>
                  <a:cs typeface="TT Rounds Condensed"/>
                  <a:sym typeface="TT Rounds Condensed"/>
                </a:rPr>
                <a:t>Dr. M.G.R. Educational and Research Institute ,Email: igenkthanush@gmail.com, Phone: 9791059466</a:t>
              </a:r>
            </a:p>
          </p:txBody>
        </p:sp>
      </p:grpSp>
      <p:grpSp>
        <p:nvGrpSpPr>
          <p:cNvPr name="Group 15" id="15"/>
          <p:cNvGrpSpPr/>
          <p:nvPr/>
        </p:nvGrpSpPr>
        <p:grpSpPr>
          <a:xfrm rot="0">
            <a:off x="1675165" y="7126023"/>
            <a:ext cx="8403785" cy="8535096"/>
            <a:chOff x="0" y="0"/>
            <a:chExt cx="11205047" cy="11380128"/>
          </a:xfrm>
        </p:grpSpPr>
        <p:sp>
          <p:nvSpPr>
            <p:cNvPr name="Freeform 16" id="16"/>
            <p:cNvSpPr/>
            <p:nvPr/>
          </p:nvSpPr>
          <p:spPr>
            <a:xfrm flipH="false" flipV="false" rot="0">
              <a:off x="8492" y="8509"/>
              <a:ext cx="11188081" cy="11363198"/>
            </a:xfrm>
            <a:custGeom>
              <a:avLst/>
              <a:gdLst/>
              <a:ahLst/>
              <a:cxnLst/>
              <a:rect r="r" b="b" t="t" l="l"/>
              <a:pathLst>
                <a:path h="11363198" w="11188081">
                  <a:moveTo>
                    <a:pt x="0" y="0"/>
                  </a:moveTo>
                  <a:lnTo>
                    <a:pt x="11188081" y="0"/>
                  </a:lnTo>
                  <a:lnTo>
                    <a:pt x="11188081" y="11363198"/>
                  </a:lnTo>
                  <a:lnTo>
                    <a:pt x="0" y="11363198"/>
                  </a:lnTo>
                  <a:close/>
                </a:path>
              </a:pathLst>
            </a:custGeom>
            <a:solidFill>
              <a:srgbClr val="FFFFFF"/>
            </a:solidFill>
          </p:spPr>
        </p:sp>
        <p:sp>
          <p:nvSpPr>
            <p:cNvPr name="Freeform 17" id="17"/>
            <p:cNvSpPr/>
            <p:nvPr/>
          </p:nvSpPr>
          <p:spPr>
            <a:xfrm flipH="false" flipV="false" rot="0">
              <a:off x="0" y="0"/>
              <a:ext cx="11205066" cy="11380215"/>
            </a:xfrm>
            <a:custGeom>
              <a:avLst/>
              <a:gdLst/>
              <a:ahLst/>
              <a:cxnLst/>
              <a:rect r="r" b="b" t="t" l="l"/>
              <a:pathLst>
                <a:path h="11380215" w="11205066">
                  <a:moveTo>
                    <a:pt x="8492" y="0"/>
                  </a:moveTo>
                  <a:lnTo>
                    <a:pt x="11196573" y="0"/>
                  </a:lnTo>
                  <a:cubicBezTo>
                    <a:pt x="11201263" y="0"/>
                    <a:pt x="11205066" y="3810"/>
                    <a:pt x="11205066" y="8509"/>
                  </a:cubicBezTo>
                  <a:lnTo>
                    <a:pt x="11205066" y="11371707"/>
                  </a:lnTo>
                  <a:cubicBezTo>
                    <a:pt x="11205066" y="11376406"/>
                    <a:pt x="11201263" y="11380215"/>
                    <a:pt x="11196573" y="11380215"/>
                  </a:cubicBezTo>
                  <a:lnTo>
                    <a:pt x="8492" y="11380215"/>
                  </a:lnTo>
                  <a:cubicBezTo>
                    <a:pt x="3803" y="11380215"/>
                    <a:pt x="0" y="11376406"/>
                    <a:pt x="0" y="11371707"/>
                  </a:cubicBezTo>
                  <a:lnTo>
                    <a:pt x="0" y="8509"/>
                  </a:lnTo>
                  <a:cubicBezTo>
                    <a:pt x="0" y="3810"/>
                    <a:pt x="3803" y="0"/>
                    <a:pt x="8492" y="0"/>
                  </a:cubicBezTo>
                  <a:moveTo>
                    <a:pt x="8492" y="16891"/>
                  </a:moveTo>
                  <a:lnTo>
                    <a:pt x="8492" y="8509"/>
                  </a:lnTo>
                  <a:lnTo>
                    <a:pt x="16985" y="8509"/>
                  </a:lnTo>
                  <a:lnTo>
                    <a:pt x="16985" y="11371707"/>
                  </a:lnTo>
                  <a:lnTo>
                    <a:pt x="8492" y="11371707"/>
                  </a:lnTo>
                  <a:lnTo>
                    <a:pt x="8492" y="11363198"/>
                  </a:lnTo>
                  <a:lnTo>
                    <a:pt x="11196573" y="11363198"/>
                  </a:lnTo>
                  <a:lnTo>
                    <a:pt x="11196573" y="11371707"/>
                  </a:lnTo>
                  <a:lnTo>
                    <a:pt x="11188081" y="11371707"/>
                  </a:lnTo>
                  <a:lnTo>
                    <a:pt x="11188081" y="8509"/>
                  </a:lnTo>
                  <a:lnTo>
                    <a:pt x="11196573" y="8509"/>
                  </a:lnTo>
                  <a:lnTo>
                    <a:pt x="11196573" y="17018"/>
                  </a:lnTo>
                  <a:lnTo>
                    <a:pt x="8492" y="17018"/>
                  </a:lnTo>
                  <a:close/>
                </a:path>
              </a:pathLst>
            </a:custGeom>
            <a:gradFill rotWithShape="true">
              <a:gsLst>
                <a:gs pos="0">
                  <a:srgbClr val="004AAD">
                    <a:alpha val="100000"/>
                  </a:srgbClr>
                </a:gs>
                <a:gs pos="100000">
                  <a:srgbClr val="CB6CE6">
                    <a:alpha val="100000"/>
                  </a:srgbClr>
                </a:gs>
              </a:gsLst>
              <a:lin ang="0"/>
            </a:gradFill>
          </p:spPr>
        </p:sp>
        <p:sp>
          <p:nvSpPr>
            <p:cNvPr name="TextBox 18" id="18"/>
            <p:cNvSpPr txBox="true"/>
            <p:nvPr/>
          </p:nvSpPr>
          <p:spPr>
            <a:xfrm>
              <a:off x="0" y="-9525"/>
              <a:ext cx="11205047" cy="11389653"/>
            </a:xfrm>
            <a:prstGeom prst="rect">
              <a:avLst/>
            </a:prstGeom>
          </p:spPr>
          <p:txBody>
            <a:bodyPr anchor="t" rtlCol="false" tIns="50800" lIns="50800" bIns="50800" rIns="50800"/>
            <a:lstStyle/>
            <a:p>
              <a:pPr algn="l">
                <a:lnSpc>
                  <a:spcPts val="3600"/>
                </a:lnSpc>
              </a:pPr>
              <a:r>
                <a:rPr lang="en-US" sz="3000" spc="27">
                  <a:solidFill>
                    <a:srgbClr val="000000"/>
                  </a:solidFill>
                  <a:latin typeface="TT Rounds Condensed"/>
                  <a:ea typeface="TT Rounds Condensed"/>
                  <a:cs typeface="TT Rounds Condensed"/>
                  <a:sym typeface="TT Rounds Condensed"/>
                </a:rPr>
                <a:t>Rapid urbanization in Chennai has exposed gaps in traditional safety measures, limiting their effectiveness in dense settings. </a:t>
              </a:r>
            </a:p>
            <a:p>
              <a:pPr algn="l">
                <a:lnSpc>
                  <a:spcPts val="1500"/>
                </a:lnSpc>
              </a:pPr>
            </a:p>
            <a:p>
              <a:pPr algn="l">
                <a:lnSpc>
                  <a:spcPts val="3600"/>
                </a:lnSpc>
              </a:pPr>
              <a:r>
                <a:rPr lang="en-US" sz="3000" spc="27">
                  <a:solidFill>
                    <a:srgbClr val="000000"/>
                  </a:solidFill>
                  <a:latin typeface="TT Rounds Condensed"/>
                  <a:ea typeface="TT Rounds Condensed"/>
                  <a:cs typeface="TT Rounds Condensed"/>
                  <a:sym typeface="TT Rounds Condensed"/>
                </a:rPr>
                <a:t>This study explores AI-integrated solutions to address these challenges. A survey of 408 residents assessed safety perceptions, theft and gas leak experiences, awareness of SDGs (9, 11), and views on AI-enabled technologies. Results show varied safety perceptions, significant theft concerns, and moderate SDG awareness but limited understanding of AI's role. </a:t>
              </a:r>
            </a:p>
            <a:p>
              <a:pPr algn="l">
                <a:lnSpc>
                  <a:spcPts val="1500"/>
                </a:lnSpc>
              </a:pPr>
            </a:p>
            <a:p>
              <a:pPr algn="l">
                <a:lnSpc>
                  <a:spcPts val="3600"/>
                </a:lnSpc>
              </a:pPr>
              <a:r>
                <a:rPr lang="en-US" sz="3000" spc="27">
                  <a:solidFill>
                    <a:srgbClr val="000000"/>
                  </a:solidFill>
                  <a:latin typeface="TT Rounds Condensed"/>
                  <a:ea typeface="TT Rounds Condensed"/>
                  <a:cs typeface="TT Rounds Condensed"/>
                  <a:sym typeface="TT Rounds Condensed"/>
                </a:rPr>
                <a:t>Strong support exists for AI-driven innovations like smart alarms and sensors, highlighting their potential for real-time monitoring, proactive detection, and swift responses to enhance urban resilience.</a:t>
              </a:r>
            </a:p>
            <a:p>
              <a:pPr algn="l">
                <a:lnSpc>
                  <a:spcPts val="3600"/>
                </a:lnSpc>
              </a:pPr>
            </a:p>
          </p:txBody>
        </p:sp>
      </p:grpSp>
      <p:grpSp>
        <p:nvGrpSpPr>
          <p:cNvPr name="Group 19" id="19"/>
          <p:cNvGrpSpPr/>
          <p:nvPr/>
        </p:nvGrpSpPr>
        <p:grpSpPr>
          <a:xfrm rot="0">
            <a:off x="1668815" y="6228126"/>
            <a:ext cx="8432976" cy="916947"/>
            <a:chOff x="0" y="0"/>
            <a:chExt cx="11243968" cy="1222596"/>
          </a:xfrm>
        </p:grpSpPr>
        <p:sp>
          <p:nvSpPr>
            <p:cNvPr name="Freeform 20" id="20"/>
            <p:cNvSpPr/>
            <p:nvPr/>
          </p:nvSpPr>
          <p:spPr>
            <a:xfrm flipH="false" flipV="false" rot="0">
              <a:off x="16891" y="16891"/>
              <a:ext cx="11210163" cy="1188720"/>
            </a:xfrm>
            <a:custGeom>
              <a:avLst/>
              <a:gdLst/>
              <a:ahLst/>
              <a:cxnLst/>
              <a:rect r="r" b="b" t="t" l="l"/>
              <a:pathLst>
                <a:path h="1188720" w="11210163">
                  <a:moveTo>
                    <a:pt x="0" y="0"/>
                  </a:moveTo>
                  <a:lnTo>
                    <a:pt x="11210163" y="0"/>
                  </a:lnTo>
                  <a:lnTo>
                    <a:pt x="11210163" y="1188720"/>
                  </a:lnTo>
                  <a:lnTo>
                    <a:pt x="0" y="1188720"/>
                  </a:lnTo>
                  <a:close/>
                </a:path>
              </a:pathLst>
            </a:custGeom>
            <a:gradFill rotWithShape="true">
              <a:gsLst>
                <a:gs pos="0">
                  <a:srgbClr val="004AAD">
                    <a:alpha val="100000"/>
                  </a:srgbClr>
                </a:gs>
                <a:gs pos="100000">
                  <a:srgbClr val="CB6CE6">
                    <a:alpha val="100000"/>
                  </a:srgbClr>
                </a:gs>
              </a:gsLst>
              <a:lin ang="0"/>
            </a:gradFill>
          </p:spPr>
        </p:sp>
        <p:sp>
          <p:nvSpPr>
            <p:cNvPr name="Freeform 21" id="21"/>
            <p:cNvSpPr/>
            <p:nvPr/>
          </p:nvSpPr>
          <p:spPr>
            <a:xfrm flipH="false" flipV="false" rot="0">
              <a:off x="0" y="0"/>
              <a:ext cx="11243945" cy="1222629"/>
            </a:xfrm>
            <a:custGeom>
              <a:avLst/>
              <a:gdLst/>
              <a:ahLst/>
              <a:cxnLst/>
              <a:rect r="r" b="b" t="t" l="l"/>
              <a:pathLst>
                <a:path h="1222629" w="11243945">
                  <a:moveTo>
                    <a:pt x="16891" y="0"/>
                  </a:moveTo>
                  <a:lnTo>
                    <a:pt x="11227054" y="0"/>
                  </a:lnTo>
                  <a:cubicBezTo>
                    <a:pt x="11236452" y="0"/>
                    <a:pt x="11243945" y="7620"/>
                    <a:pt x="11243945" y="16891"/>
                  </a:cubicBezTo>
                  <a:lnTo>
                    <a:pt x="11243945" y="1205611"/>
                  </a:lnTo>
                  <a:cubicBezTo>
                    <a:pt x="11243945" y="1215009"/>
                    <a:pt x="11236325" y="1222502"/>
                    <a:pt x="11227054" y="1222502"/>
                  </a:cubicBezTo>
                  <a:lnTo>
                    <a:pt x="16891" y="1222502"/>
                  </a:lnTo>
                  <a:cubicBezTo>
                    <a:pt x="7620" y="1222629"/>
                    <a:pt x="0" y="1215009"/>
                    <a:pt x="0" y="1205611"/>
                  </a:cubicBezTo>
                  <a:lnTo>
                    <a:pt x="0" y="16891"/>
                  </a:lnTo>
                  <a:cubicBezTo>
                    <a:pt x="0" y="7620"/>
                    <a:pt x="7620" y="0"/>
                    <a:pt x="16891" y="0"/>
                  </a:cubicBezTo>
                  <a:moveTo>
                    <a:pt x="16891" y="33909"/>
                  </a:moveTo>
                  <a:lnTo>
                    <a:pt x="16891" y="16891"/>
                  </a:lnTo>
                  <a:lnTo>
                    <a:pt x="33909" y="16891"/>
                  </a:lnTo>
                  <a:lnTo>
                    <a:pt x="33909" y="1205611"/>
                  </a:lnTo>
                  <a:lnTo>
                    <a:pt x="16891" y="1205611"/>
                  </a:lnTo>
                  <a:lnTo>
                    <a:pt x="16891" y="1188720"/>
                  </a:lnTo>
                  <a:lnTo>
                    <a:pt x="11227054" y="1188720"/>
                  </a:lnTo>
                  <a:lnTo>
                    <a:pt x="11227054" y="1205611"/>
                  </a:lnTo>
                  <a:lnTo>
                    <a:pt x="11210163" y="1205611"/>
                  </a:lnTo>
                  <a:lnTo>
                    <a:pt x="11210163" y="16891"/>
                  </a:lnTo>
                  <a:lnTo>
                    <a:pt x="11227054" y="16891"/>
                  </a:lnTo>
                  <a:lnTo>
                    <a:pt x="11227054" y="33909"/>
                  </a:lnTo>
                  <a:lnTo>
                    <a:pt x="16891" y="33909"/>
                  </a:lnTo>
                  <a:close/>
                </a:path>
              </a:pathLst>
            </a:custGeom>
            <a:solidFill>
              <a:srgbClr val="385D8A"/>
            </a:solidFill>
          </p:spPr>
        </p:sp>
        <p:sp>
          <p:nvSpPr>
            <p:cNvPr name="TextBox 22" id="22"/>
            <p:cNvSpPr txBox="true"/>
            <p:nvPr/>
          </p:nvSpPr>
          <p:spPr>
            <a:xfrm>
              <a:off x="0" y="0"/>
              <a:ext cx="11243968" cy="1222596"/>
            </a:xfrm>
            <a:prstGeom prst="rect">
              <a:avLst/>
            </a:prstGeom>
          </p:spPr>
          <p:txBody>
            <a:bodyPr anchor="ctr" rtlCol="false" tIns="50800" lIns="50800" bIns="50800" rIns="50800"/>
            <a:lstStyle/>
            <a:p>
              <a:pPr algn="ctr">
                <a:lnSpc>
                  <a:spcPts val="6480"/>
                </a:lnSpc>
              </a:pPr>
              <a:r>
                <a:rPr lang="en-US" b="true" sz="5400" spc="50">
                  <a:solidFill>
                    <a:srgbClr val="EBF1DE"/>
                  </a:solidFill>
                  <a:latin typeface="TT Rounds Condensed Bold"/>
                  <a:ea typeface="TT Rounds Condensed Bold"/>
                  <a:cs typeface="TT Rounds Condensed Bold"/>
                  <a:sym typeface="TT Rounds Condensed Bold"/>
                </a:rPr>
                <a:t>Abstract</a:t>
              </a:r>
            </a:p>
          </p:txBody>
        </p:sp>
      </p:grpSp>
      <p:grpSp>
        <p:nvGrpSpPr>
          <p:cNvPr name="Group 23" id="23"/>
          <p:cNvGrpSpPr/>
          <p:nvPr/>
        </p:nvGrpSpPr>
        <p:grpSpPr>
          <a:xfrm rot="0">
            <a:off x="10686150" y="24354471"/>
            <a:ext cx="8945526" cy="11812221"/>
            <a:chOff x="0" y="0"/>
            <a:chExt cx="11927368" cy="15749628"/>
          </a:xfrm>
        </p:grpSpPr>
        <p:sp>
          <p:nvSpPr>
            <p:cNvPr name="Freeform 24" id="24"/>
            <p:cNvSpPr/>
            <p:nvPr/>
          </p:nvSpPr>
          <p:spPr>
            <a:xfrm flipH="false" flipV="false" rot="0">
              <a:off x="9040" y="5338"/>
              <a:ext cx="11909309" cy="15739011"/>
            </a:xfrm>
            <a:custGeom>
              <a:avLst/>
              <a:gdLst/>
              <a:ahLst/>
              <a:cxnLst/>
              <a:rect r="r" b="b" t="t" l="l"/>
              <a:pathLst>
                <a:path h="15739011" w="11909309">
                  <a:moveTo>
                    <a:pt x="0" y="0"/>
                  </a:moveTo>
                  <a:lnTo>
                    <a:pt x="11909308" y="0"/>
                  </a:lnTo>
                  <a:lnTo>
                    <a:pt x="11909308" y="15739011"/>
                  </a:lnTo>
                  <a:lnTo>
                    <a:pt x="0" y="15739011"/>
                  </a:lnTo>
                  <a:close/>
                </a:path>
              </a:pathLst>
            </a:custGeom>
            <a:solidFill>
              <a:srgbClr val="FFFFFF"/>
            </a:solidFill>
          </p:spPr>
        </p:sp>
        <p:sp>
          <p:nvSpPr>
            <p:cNvPr name="Freeform 25" id="25"/>
            <p:cNvSpPr/>
            <p:nvPr/>
          </p:nvSpPr>
          <p:spPr>
            <a:xfrm flipH="false" flipV="false" rot="0">
              <a:off x="0" y="0"/>
              <a:ext cx="11927387" cy="15749721"/>
            </a:xfrm>
            <a:custGeom>
              <a:avLst/>
              <a:gdLst/>
              <a:ahLst/>
              <a:cxnLst/>
              <a:rect r="r" b="b" t="t" l="l"/>
              <a:pathLst>
                <a:path h="15749721" w="11927387">
                  <a:moveTo>
                    <a:pt x="9040" y="0"/>
                  </a:moveTo>
                  <a:lnTo>
                    <a:pt x="11918348" y="0"/>
                  </a:lnTo>
                  <a:cubicBezTo>
                    <a:pt x="11923340" y="0"/>
                    <a:pt x="11927387" y="2390"/>
                    <a:pt x="11927387" y="5338"/>
                  </a:cubicBezTo>
                  <a:lnTo>
                    <a:pt x="11927387" y="15744349"/>
                  </a:lnTo>
                  <a:cubicBezTo>
                    <a:pt x="11927387" y="15747296"/>
                    <a:pt x="11923340" y="15749721"/>
                    <a:pt x="11918348" y="15749721"/>
                  </a:cubicBezTo>
                  <a:lnTo>
                    <a:pt x="9040" y="15749721"/>
                  </a:lnTo>
                  <a:cubicBezTo>
                    <a:pt x="4048" y="15749721"/>
                    <a:pt x="0" y="15747296"/>
                    <a:pt x="0" y="15744349"/>
                  </a:cubicBezTo>
                  <a:lnTo>
                    <a:pt x="0" y="5338"/>
                  </a:lnTo>
                  <a:cubicBezTo>
                    <a:pt x="0" y="2390"/>
                    <a:pt x="4048" y="0"/>
                    <a:pt x="9040" y="0"/>
                  </a:cubicBezTo>
                  <a:moveTo>
                    <a:pt x="9040" y="10596"/>
                  </a:moveTo>
                  <a:lnTo>
                    <a:pt x="9040" y="5338"/>
                  </a:lnTo>
                  <a:lnTo>
                    <a:pt x="18080" y="5338"/>
                  </a:lnTo>
                  <a:lnTo>
                    <a:pt x="18080" y="15744349"/>
                  </a:lnTo>
                  <a:lnTo>
                    <a:pt x="9040" y="15744349"/>
                  </a:lnTo>
                  <a:lnTo>
                    <a:pt x="9040" y="15739010"/>
                  </a:lnTo>
                  <a:lnTo>
                    <a:pt x="11918348" y="15739010"/>
                  </a:lnTo>
                  <a:lnTo>
                    <a:pt x="11918348" y="15744349"/>
                  </a:lnTo>
                  <a:lnTo>
                    <a:pt x="11909309" y="15744349"/>
                  </a:lnTo>
                  <a:lnTo>
                    <a:pt x="11909309" y="5338"/>
                  </a:lnTo>
                  <a:lnTo>
                    <a:pt x="11918348" y="5338"/>
                  </a:lnTo>
                  <a:lnTo>
                    <a:pt x="11918348" y="10675"/>
                  </a:lnTo>
                  <a:lnTo>
                    <a:pt x="9040" y="10675"/>
                  </a:lnTo>
                  <a:close/>
                </a:path>
              </a:pathLst>
            </a:custGeom>
            <a:gradFill rotWithShape="true">
              <a:gsLst>
                <a:gs pos="0">
                  <a:srgbClr val="004AAD">
                    <a:alpha val="100000"/>
                  </a:srgbClr>
                </a:gs>
                <a:gs pos="100000">
                  <a:srgbClr val="CB6CE6">
                    <a:alpha val="100000"/>
                  </a:srgbClr>
                </a:gs>
              </a:gsLst>
              <a:lin ang="0"/>
            </a:gradFill>
          </p:spPr>
        </p:sp>
        <p:sp>
          <p:nvSpPr>
            <p:cNvPr name="TextBox 26" id="26"/>
            <p:cNvSpPr txBox="true"/>
            <p:nvPr/>
          </p:nvSpPr>
          <p:spPr>
            <a:xfrm>
              <a:off x="0" y="-9525"/>
              <a:ext cx="11927368" cy="15759153"/>
            </a:xfrm>
            <a:prstGeom prst="rect">
              <a:avLst/>
            </a:prstGeom>
          </p:spPr>
          <p:txBody>
            <a:bodyPr anchor="t" rtlCol="false" tIns="50800" lIns="50800" bIns="50800" rIns="50800"/>
            <a:lstStyle/>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Respondents were largely unfamiliar with SDGs.</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Highlights need for education on SDGs and their benefits.</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Emphasizes SDGs' role in community safety and sustainability.</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Lack of SDG awareness limits community engagement.</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Promoting SDGs can enhance local safety and wellbeing.</a:t>
              </a:r>
            </a:p>
            <a:p>
              <a:pPr algn="l">
                <a:lnSpc>
                  <a:spcPts val="3600"/>
                </a:lnSpc>
              </a:pPr>
            </a:p>
            <a:p>
              <a:pPr algn="l">
                <a:lnSpc>
                  <a:spcPts val="3600"/>
                </a:lnSpc>
              </a:pPr>
            </a:p>
          </p:txBody>
        </p:sp>
      </p:grpSp>
      <p:grpSp>
        <p:nvGrpSpPr>
          <p:cNvPr name="Group 27" id="27"/>
          <p:cNvGrpSpPr/>
          <p:nvPr/>
        </p:nvGrpSpPr>
        <p:grpSpPr>
          <a:xfrm rot="0">
            <a:off x="1668815" y="16480913"/>
            <a:ext cx="8432976" cy="1040893"/>
            <a:chOff x="0" y="0"/>
            <a:chExt cx="11243968" cy="1387857"/>
          </a:xfrm>
        </p:grpSpPr>
        <p:sp>
          <p:nvSpPr>
            <p:cNvPr name="Freeform 28" id="28"/>
            <p:cNvSpPr/>
            <p:nvPr/>
          </p:nvSpPr>
          <p:spPr>
            <a:xfrm flipH="false" flipV="false" rot="0">
              <a:off x="16891" y="19174"/>
              <a:ext cx="11210163" cy="1349402"/>
            </a:xfrm>
            <a:custGeom>
              <a:avLst/>
              <a:gdLst/>
              <a:ahLst/>
              <a:cxnLst/>
              <a:rect r="r" b="b" t="t" l="l"/>
              <a:pathLst>
                <a:path h="1349402" w="11210163">
                  <a:moveTo>
                    <a:pt x="0" y="0"/>
                  </a:moveTo>
                  <a:lnTo>
                    <a:pt x="11210163" y="0"/>
                  </a:lnTo>
                  <a:lnTo>
                    <a:pt x="11210163" y="1349402"/>
                  </a:lnTo>
                  <a:lnTo>
                    <a:pt x="0" y="1349402"/>
                  </a:lnTo>
                  <a:close/>
                </a:path>
              </a:pathLst>
            </a:custGeom>
            <a:gradFill rotWithShape="true">
              <a:gsLst>
                <a:gs pos="0">
                  <a:srgbClr val="004AAD">
                    <a:alpha val="100000"/>
                  </a:srgbClr>
                </a:gs>
                <a:gs pos="100000">
                  <a:srgbClr val="CB6CE6">
                    <a:alpha val="100000"/>
                  </a:srgbClr>
                </a:gs>
              </a:gsLst>
              <a:lin ang="0"/>
            </a:gradFill>
          </p:spPr>
        </p:sp>
        <p:sp>
          <p:nvSpPr>
            <p:cNvPr name="Freeform 29" id="29"/>
            <p:cNvSpPr/>
            <p:nvPr/>
          </p:nvSpPr>
          <p:spPr>
            <a:xfrm flipH="false" flipV="false" rot="0">
              <a:off x="0" y="0"/>
              <a:ext cx="11243945" cy="1387890"/>
            </a:xfrm>
            <a:custGeom>
              <a:avLst/>
              <a:gdLst/>
              <a:ahLst/>
              <a:cxnLst/>
              <a:rect r="r" b="b" t="t" l="l"/>
              <a:pathLst>
                <a:path h="1387890" w="11243945">
                  <a:moveTo>
                    <a:pt x="16891" y="0"/>
                  </a:moveTo>
                  <a:lnTo>
                    <a:pt x="11227054" y="0"/>
                  </a:lnTo>
                  <a:cubicBezTo>
                    <a:pt x="11236452" y="0"/>
                    <a:pt x="11243945" y="8650"/>
                    <a:pt x="11243945" y="19174"/>
                  </a:cubicBezTo>
                  <a:lnTo>
                    <a:pt x="11243945" y="1368576"/>
                  </a:lnTo>
                  <a:cubicBezTo>
                    <a:pt x="11243945" y="1379244"/>
                    <a:pt x="11236325" y="1387750"/>
                    <a:pt x="11227054" y="1387750"/>
                  </a:cubicBezTo>
                  <a:lnTo>
                    <a:pt x="16891" y="1387750"/>
                  </a:lnTo>
                  <a:cubicBezTo>
                    <a:pt x="7620" y="1387890"/>
                    <a:pt x="0" y="1379244"/>
                    <a:pt x="0" y="1368576"/>
                  </a:cubicBezTo>
                  <a:lnTo>
                    <a:pt x="0" y="19174"/>
                  </a:lnTo>
                  <a:cubicBezTo>
                    <a:pt x="0" y="8650"/>
                    <a:pt x="7620" y="0"/>
                    <a:pt x="16891" y="0"/>
                  </a:cubicBezTo>
                  <a:moveTo>
                    <a:pt x="16891" y="38493"/>
                  </a:moveTo>
                  <a:lnTo>
                    <a:pt x="16891" y="19174"/>
                  </a:lnTo>
                  <a:lnTo>
                    <a:pt x="33909" y="19174"/>
                  </a:lnTo>
                  <a:lnTo>
                    <a:pt x="33909" y="1368576"/>
                  </a:lnTo>
                  <a:lnTo>
                    <a:pt x="16891" y="1368576"/>
                  </a:lnTo>
                  <a:lnTo>
                    <a:pt x="16891" y="1349402"/>
                  </a:lnTo>
                  <a:lnTo>
                    <a:pt x="11227054" y="1349402"/>
                  </a:lnTo>
                  <a:lnTo>
                    <a:pt x="11227054" y="1368576"/>
                  </a:lnTo>
                  <a:lnTo>
                    <a:pt x="11210163" y="1368576"/>
                  </a:lnTo>
                  <a:lnTo>
                    <a:pt x="11210163" y="19174"/>
                  </a:lnTo>
                  <a:lnTo>
                    <a:pt x="11227054" y="19174"/>
                  </a:lnTo>
                  <a:lnTo>
                    <a:pt x="11227054" y="38493"/>
                  </a:lnTo>
                  <a:lnTo>
                    <a:pt x="16891" y="38493"/>
                  </a:lnTo>
                  <a:close/>
                </a:path>
              </a:pathLst>
            </a:custGeom>
            <a:solidFill>
              <a:srgbClr val="385D8A"/>
            </a:solidFill>
          </p:spPr>
        </p:sp>
        <p:sp>
          <p:nvSpPr>
            <p:cNvPr name="TextBox 30" id="30"/>
            <p:cNvSpPr txBox="true"/>
            <p:nvPr/>
          </p:nvSpPr>
          <p:spPr>
            <a:xfrm>
              <a:off x="0" y="0"/>
              <a:ext cx="11243968" cy="1387857"/>
            </a:xfrm>
            <a:prstGeom prst="rect">
              <a:avLst/>
            </a:prstGeom>
          </p:spPr>
          <p:txBody>
            <a:bodyPr anchor="ctr" rtlCol="false" tIns="50800" lIns="50800" bIns="50800" rIns="50800"/>
            <a:lstStyle/>
            <a:p>
              <a:pPr algn="ctr">
                <a:lnSpc>
                  <a:spcPts val="5760"/>
                </a:lnSpc>
              </a:pPr>
              <a:r>
                <a:rPr lang="en-US" b="true" sz="4800" spc="44">
                  <a:solidFill>
                    <a:srgbClr val="EBF1DE"/>
                  </a:solidFill>
                  <a:latin typeface="TT Rounds Condensed Bold"/>
                  <a:ea typeface="TT Rounds Condensed Bold"/>
                  <a:cs typeface="TT Rounds Condensed Bold"/>
                  <a:sym typeface="TT Rounds Condensed Bold"/>
                </a:rPr>
                <a:t>Incidence of Theft Experiences</a:t>
              </a:r>
            </a:p>
          </p:txBody>
        </p:sp>
      </p:grpSp>
      <p:grpSp>
        <p:nvGrpSpPr>
          <p:cNvPr name="Group 31" id="31"/>
          <p:cNvGrpSpPr/>
          <p:nvPr/>
        </p:nvGrpSpPr>
        <p:grpSpPr>
          <a:xfrm rot="0">
            <a:off x="10679404" y="7126023"/>
            <a:ext cx="8959018" cy="15749133"/>
            <a:chOff x="0" y="0"/>
            <a:chExt cx="11945357" cy="20998844"/>
          </a:xfrm>
        </p:grpSpPr>
        <p:sp>
          <p:nvSpPr>
            <p:cNvPr name="Freeform 32" id="32"/>
            <p:cNvSpPr/>
            <p:nvPr/>
          </p:nvSpPr>
          <p:spPr>
            <a:xfrm flipH="false" flipV="false" rot="0">
              <a:off x="9053" y="15450"/>
              <a:ext cx="11927271" cy="20967938"/>
            </a:xfrm>
            <a:custGeom>
              <a:avLst/>
              <a:gdLst/>
              <a:ahLst/>
              <a:cxnLst/>
              <a:rect r="r" b="b" t="t" l="l"/>
              <a:pathLst>
                <a:path h="20967938" w="11927271">
                  <a:moveTo>
                    <a:pt x="0" y="0"/>
                  </a:moveTo>
                  <a:lnTo>
                    <a:pt x="11927271" y="0"/>
                  </a:lnTo>
                  <a:lnTo>
                    <a:pt x="11927271" y="20967937"/>
                  </a:lnTo>
                  <a:lnTo>
                    <a:pt x="0" y="20967937"/>
                  </a:lnTo>
                  <a:close/>
                </a:path>
              </a:pathLst>
            </a:custGeom>
            <a:solidFill>
              <a:srgbClr val="FFFFFF"/>
            </a:solidFill>
          </p:spPr>
        </p:sp>
        <p:sp>
          <p:nvSpPr>
            <p:cNvPr name="Freeform 33" id="33"/>
            <p:cNvSpPr/>
            <p:nvPr/>
          </p:nvSpPr>
          <p:spPr>
            <a:xfrm flipH="false" flipV="false" rot="0">
              <a:off x="0" y="0"/>
              <a:ext cx="11945376" cy="20998836"/>
            </a:xfrm>
            <a:custGeom>
              <a:avLst/>
              <a:gdLst/>
              <a:ahLst/>
              <a:cxnLst/>
              <a:rect r="r" b="b" t="t" l="l"/>
              <a:pathLst>
                <a:path h="20998836" w="11945376">
                  <a:moveTo>
                    <a:pt x="9053" y="0"/>
                  </a:moveTo>
                  <a:lnTo>
                    <a:pt x="11936324" y="0"/>
                  </a:lnTo>
                  <a:cubicBezTo>
                    <a:pt x="11941324" y="0"/>
                    <a:pt x="11945376" y="6918"/>
                    <a:pt x="11945376" y="15450"/>
                  </a:cubicBezTo>
                  <a:lnTo>
                    <a:pt x="11945376" y="20983387"/>
                  </a:lnTo>
                  <a:cubicBezTo>
                    <a:pt x="11945376" y="20991919"/>
                    <a:pt x="11941324" y="20998836"/>
                    <a:pt x="11936324" y="20998836"/>
                  </a:cubicBezTo>
                  <a:lnTo>
                    <a:pt x="9053" y="20998836"/>
                  </a:lnTo>
                  <a:cubicBezTo>
                    <a:pt x="4054" y="20998836"/>
                    <a:pt x="0" y="20991919"/>
                    <a:pt x="0" y="20983387"/>
                  </a:cubicBezTo>
                  <a:lnTo>
                    <a:pt x="0" y="15450"/>
                  </a:lnTo>
                  <a:cubicBezTo>
                    <a:pt x="0" y="6918"/>
                    <a:pt x="4054" y="0"/>
                    <a:pt x="9053" y="0"/>
                  </a:cubicBezTo>
                  <a:moveTo>
                    <a:pt x="9053" y="30669"/>
                  </a:moveTo>
                  <a:lnTo>
                    <a:pt x="9053" y="15450"/>
                  </a:lnTo>
                  <a:lnTo>
                    <a:pt x="18107" y="15450"/>
                  </a:lnTo>
                  <a:lnTo>
                    <a:pt x="18107" y="20983387"/>
                  </a:lnTo>
                  <a:lnTo>
                    <a:pt x="9053" y="20983387"/>
                  </a:lnTo>
                  <a:lnTo>
                    <a:pt x="9053" y="20967939"/>
                  </a:lnTo>
                  <a:lnTo>
                    <a:pt x="11936324" y="20967939"/>
                  </a:lnTo>
                  <a:lnTo>
                    <a:pt x="11936324" y="20983387"/>
                  </a:lnTo>
                  <a:lnTo>
                    <a:pt x="11927271" y="20983387"/>
                  </a:lnTo>
                  <a:lnTo>
                    <a:pt x="11927271" y="15450"/>
                  </a:lnTo>
                  <a:lnTo>
                    <a:pt x="11936324" y="15450"/>
                  </a:lnTo>
                  <a:lnTo>
                    <a:pt x="11936324" y="30899"/>
                  </a:lnTo>
                  <a:lnTo>
                    <a:pt x="9053" y="30899"/>
                  </a:lnTo>
                  <a:close/>
                </a:path>
              </a:pathLst>
            </a:custGeom>
            <a:gradFill rotWithShape="true">
              <a:gsLst>
                <a:gs pos="0">
                  <a:srgbClr val="004AAD">
                    <a:alpha val="100000"/>
                  </a:srgbClr>
                </a:gs>
                <a:gs pos="100000">
                  <a:srgbClr val="CB6CE6">
                    <a:alpha val="100000"/>
                  </a:srgbClr>
                </a:gs>
              </a:gsLst>
              <a:lin ang="0"/>
            </a:gradFill>
          </p:spPr>
        </p:sp>
        <p:sp>
          <p:nvSpPr>
            <p:cNvPr name="TextBox 34" id="34"/>
            <p:cNvSpPr txBox="true"/>
            <p:nvPr/>
          </p:nvSpPr>
          <p:spPr>
            <a:xfrm>
              <a:off x="0" y="-9525"/>
              <a:ext cx="11945357" cy="21008369"/>
            </a:xfrm>
            <a:prstGeom prst="rect">
              <a:avLst/>
            </a:prstGeom>
          </p:spPr>
          <p:txBody>
            <a:bodyPr anchor="t" rtlCol="false" tIns="50800" lIns="50800" bIns="50800" rIns="50800"/>
            <a:lstStyle/>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55.6% experienced gas leaks at home.</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Concern levels: 72.8% very concerned, 17.9% concerned, 2.9% not concerned.</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Leak types: 38% cylinder leaks, 13.5% AC leaks, 6.1% underground leaks.</a:t>
              </a:r>
            </a:p>
            <a:p>
              <a:pPr algn="l" marL="647700" indent="-323850" lvl="1">
                <a:lnSpc>
                  <a:spcPts val="3600"/>
                </a:lnSpc>
                <a:buFont typeface="Arial"/>
                <a:buChar char="•"/>
              </a:pPr>
              <a:r>
                <a:rPr lang="en-US" sz="3000" spc="28">
                  <a:solidFill>
                    <a:srgbClr val="000000"/>
                  </a:solidFill>
                  <a:latin typeface="TT Rounds Condensed"/>
                  <a:ea typeface="TT Rounds Condensed"/>
                  <a:cs typeface="TT Rounds Condensed"/>
                  <a:sym typeface="TT Rounds Condensed"/>
                </a:rPr>
                <a:t>H</a:t>
              </a:r>
              <a:r>
                <a:rPr lang="en-US" sz="3000" spc="28">
                  <a:solidFill>
                    <a:srgbClr val="000000"/>
                  </a:solidFill>
                  <a:latin typeface="TT Rounds Condensed"/>
                  <a:ea typeface="TT Rounds Condensed"/>
                  <a:cs typeface="TT Rounds Condensed"/>
                  <a:sym typeface="TT Rounds Condensed"/>
                </a:rPr>
                <a:t>ighlights regional gas usage risks and need for targeted safety programs.</a:t>
              </a:r>
            </a:p>
            <a:p>
              <a:pPr algn="l">
                <a:lnSpc>
                  <a:spcPts val="3600"/>
                </a:lnSpc>
              </a:pPr>
            </a:p>
            <a:p>
              <a:pPr algn="l">
                <a:lnSpc>
                  <a:spcPts val="3600"/>
                </a:lnSpc>
              </a:pPr>
            </a:p>
            <a:p>
              <a:pPr algn="l">
                <a:lnSpc>
                  <a:spcPts val="3600"/>
                </a:lnSpc>
              </a:pPr>
            </a:p>
            <a:p>
              <a:pPr algn="l">
                <a:lnSpc>
                  <a:spcPts val="3600"/>
                </a:lnSpc>
              </a:pPr>
            </a:p>
            <a:p>
              <a:pPr algn="l">
                <a:lnSpc>
                  <a:spcPts val="3600"/>
                </a:lnSpc>
              </a:pPr>
            </a:p>
            <a:p>
              <a:pPr algn="l">
                <a:lnSpc>
                  <a:spcPts val="3600"/>
                </a:lnSpc>
              </a:pPr>
            </a:p>
            <a:p>
              <a:pPr algn="l">
                <a:lnSpc>
                  <a:spcPts val="3600"/>
                </a:lnSpc>
              </a:pPr>
            </a:p>
            <a:p>
              <a:pPr algn="l">
                <a:lnSpc>
                  <a:spcPts val="3600"/>
                </a:lnSpc>
              </a:pPr>
            </a:p>
            <a:p>
              <a:pPr algn="l">
                <a:lnSpc>
                  <a:spcPts val="3600"/>
                </a:lnSpc>
              </a:pPr>
            </a:p>
            <a:p>
              <a:pPr algn="l">
                <a:lnSpc>
                  <a:spcPts val="3600"/>
                </a:lnSpc>
              </a:pPr>
            </a:p>
            <a:p>
              <a:pPr algn="l">
                <a:lnSpc>
                  <a:spcPts val="3600"/>
                </a:lnSpc>
              </a:pPr>
            </a:p>
            <a:p>
              <a:pPr algn="l">
                <a:lnSpc>
                  <a:spcPts val="3600"/>
                </a:lnSpc>
              </a:pPr>
            </a:p>
            <a:p>
              <a:pPr algn="l">
                <a:lnSpc>
                  <a:spcPts val="3600"/>
                </a:lnSpc>
              </a:pPr>
            </a:p>
            <a:p>
              <a:pPr algn="l">
                <a:lnSpc>
                  <a:spcPts val="3600"/>
                </a:lnSpc>
              </a:pPr>
            </a:p>
          </p:txBody>
        </p:sp>
      </p:grpSp>
      <p:grpSp>
        <p:nvGrpSpPr>
          <p:cNvPr name="Group 35" id="35"/>
          <p:cNvGrpSpPr/>
          <p:nvPr/>
        </p:nvGrpSpPr>
        <p:grpSpPr>
          <a:xfrm rot="0">
            <a:off x="10679404" y="6228126"/>
            <a:ext cx="8959018" cy="974145"/>
            <a:chOff x="0" y="0"/>
            <a:chExt cx="11945357" cy="1298861"/>
          </a:xfrm>
        </p:grpSpPr>
        <p:sp>
          <p:nvSpPr>
            <p:cNvPr name="Freeform 36" id="36"/>
            <p:cNvSpPr/>
            <p:nvPr/>
          </p:nvSpPr>
          <p:spPr>
            <a:xfrm flipH="false" flipV="false" rot="0">
              <a:off x="17945" y="17945"/>
              <a:ext cx="11909444" cy="1262871"/>
            </a:xfrm>
            <a:custGeom>
              <a:avLst/>
              <a:gdLst/>
              <a:ahLst/>
              <a:cxnLst/>
              <a:rect r="r" b="b" t="t" l="l"/>
              <a:pathLst>
                <a:path h="1262871" w="11909444">
                  <a:moveTo>
                    <a:pt x="0" y="0"/>
                  </a:moveTo>
                  <a:lnTo>
                    <a:pt x="11909443" y="0"/>
                  </a:lnTo>
                  <a:lnTo>
                    <a:pt x="11909443" y="1262871"/>
                  </a:lnTo>
                  <a:lnTo>
                    <a:pt x="0" y="1262871"/>
                  </a:lnTo>
                  <a:close/>
                </a:path>
              </a:pathLst>
            </a:custGeom>
            <a:gradFill rotWithShape="true">
              <a:gsLst>
                <a:gs pos="0">
                  <a:srgbClr val="004AAD">
                    <a:alpha val="100000"/>
                  </a:srgbClr>
                </a:gs>
                <a:gs pos="100000">
                  <a:srgbClr val="CB6CE6">
                    <a:alpha val="100000"/>
                  </a:srgbClr>
                </a:gs>
              </a:gsLst>
              <a:lin ang="0"/>
            </a:gradFill>
          </p:spPr>
        </p:sp>
        <p:sp>
          <p:nvSpPr>
            <p:cNvPr name="Freeform 37" id="37"/>
            <p:cNvSpPr/>
            <p:nvPr/>
          </p:nvSpPr>
          <p:spPr>
            <a:xfrm flipH="false" flipV="false" rot="0">
              <a:off x="0" y="0"/>
              <a:ext cx="11945334" cy="1298893"/>
            </a:xfrm>
            <a:custGeom>
              <a:avLst/>
              <a:gdLst/>
              <a:ahLst/>
              <a:cxnLst/>
              <a:rect r="r" b="b" t="t" l="l"/>
              <a:pathLst>
                <a:path h="1298893" w="11945334">
                  <a:moveTo>
                    <a:pt x="17945" y="0"/>
                  </a:moveTo>
                  <a:lnTo>
                    <a:pt x="11927388" y="0"/>
                  </a:lnTo>
                  <a:cubicBezTo>
                    <a:pt x="11937373" y="0"/>
                    <a:pt x="11945334" y="8095"/>
                    <a:pt x="11945334" y="17945"/>
                  </a:cubicBezTo>
                  <a:lnTo>
                    <a:pt x="11945334" y="1280816"/>
                  </a:lnTo>
                  <a:cubicBezTo>
                    <a:pt x="11945334" y="1290800"/>
                    <a:pt x="11937237" y="1298761"/>
                    <a:pt x="11927388" y="1298761"/>
                  </a:cubicBezTo>
                  <a:lnTo>
                    <a:pt x="17945" y="1298761"/>
                  </a:lnTo>
                  <a:cubicBezTo>
                    <a:pt x="8095" y="1298893"/>
                    <a:pt x="0" y="1290800"/>
                    <a:pt x="0" y="1280816"/>
                  </a:cubicBezTo>
                  <a:lnTo>
                    <a:pt x="0" y="17945"/>
                  </a:lnTo>
                  <a:cubicBezTo>
                    <a:pt x="0" y="8095"/>
                    <a:pt x="8095" y="0"/>
                    <a:pt x="17945" y="0"/>
                  </a:cubicBezTo>
                  <a:moveTo>
                    <a:pt x="17945" y="36024"/>
                  </a:moveTo>
                  <a:lnTo>
                    <a:pt x="17945" y="17945"/>
                  </a:lnTo>
                  <a:lnTo>
                    <a:pt x="36024" y="17945"/>
                  </a:lnTo>
                  <a:lnTo>
                    <a:pt x="36024" y="1280816"/>
                  </a:lnTo>
                  <a:lnTo>
                    <a:pt x="17945" y="1280816"/>
                  </a:lnTo>
                  <a:lnTo>
                    <a:pt x="17945" y="1262871"/>
                  </a:lnTo>
                  <a:lnTo>
                    <a:pt x="11927388" y="1262871"/>
                  </a:lnTo>
                  <a:lnTo>
                    <a:pt x="11927388" y="1280816"/>
                  </a:lnTo>
                  <a:lnTo>
                    <a:pt x="11909444" y="1280816"/>
                  </a:lnTo>
                  <a:lnTo>
                    <a:pt x="11909444" y="17945"/>
                  </a:lnTo>
                  <a:lnTo>
                    <a:pt x="11927388" y="17945"/>
                  </a:lnTo>
                  <a:lnTo>
                    <a:pt x="11927388" y="36024"/>
                  </a:lnTo>
                  <a:lnTo>
                    <a:pt x="17945" y="36024"/>
                  </a:lnTo>
                  <a:close/>
                </a:path>
              </a:pathLst>
            </a:custGeom>
            <a:solidFill>
              <a:srgbClr val="385D8A"/>
            </a:solidFill>
          </p:spPr>
        </p:sp>
        <p:sp>
          <p:nvSpPr>
            <p:cNvPr name="TextBox 38" id="38"/>
            <p:cNvSpPr txBox="true"/>
            <p:nvPr/>
          </p:nvSpPr>
          <p:spPr>
            <a:xfrm>
              <a:off x="0" y="0"/>
              <a:ext cx="11945357" cy="1298861"/>
            </a:xfrm>
            <a:prstGeom prst="rect">
              <a:avLst/>
            </a:prstGeom>
          </p:spPr>
          <p:txBody>
            <a:bodyPr anchor="ctr" rtlCol="false" tIns="50800" lIns="50800" bIns="50800" rIns="50800"/>
            <a:lstStyle/>
            <a:p>
              <a:pPr algn="ctr">
                <a:lnSpc>
                  <a:spcPts val="4440"/>
                </a:lnSpc>
              </a:pPr>
              <a:r>
                <a:rPr lang="en-US" b="true" sz="3700" spc="34">
                  <a:solidFill>
                    <a:srgbClr val="EBF1DE"/>
                  </a:solidFill>
                  <a:latin typeface="TT Rounds Condensed Bold"/>
                  <a:ea typeface="TT Rounds Condensed Bold"/>
                  <a:cs typeface="TT Rounds Condensed Bold"/>
                  <a:sym typeface="TT Rounds Condensed Bold"/>
                </a:rPr>
                <a:t>Awareness and Concerns About Gas Leaks</a:t>
              </a:r>
            </a:p>
          </p:txBody>
        </p:sp>
      </p:grpSp>
      <p:grpSp>
        <p:nvGrpSpPr>
          <p:cNvPr name="Group 39" id="39"/>
          <p:cNvGrpSpPr/>
          <p:nvPr/>
        </p:nvGrpSpPr>
        <p:grpSpPr>
          <a:xfrm rot="0">
            <a:off x="20171834" y="16225914"/>
            <a:ext cx="8420276" cy="10360280"/>
            <a:chOff x="0" y="0"/>
            <a:chExt cx="11227035" cy="13813706"/>
          </a:xfrm>
        </p:grpSpPr>
        <p:sp>
          <p:nvSpPr>
            <p:cNvPr name="Freeform 40" id="40"/>
            <p:cNvSpPr/>
            <p:nvPr/>
          </p:nvSpPr>
          <p:spPr>
            <a:xfrm flipH="false" flipV="false" rot="0">
              <a:off x="8509" y="10329"/>
              <a:ext cx="11210036" cy="13793156"/>
            </a:xfrm>
            <a:custGeom>
              <a:avLst/>
              <a:gdLst/>
              <a:ahLst/>
              <a:cxnLst/>
              <a:rect r="r" b="b" t="t" l="l"/>
              <a:pathLst>
                <a:path h="13793156" w="11210036">
                  <a:moveTo>
                    <a:pt x="0" y="0"/>
                  </a:moveTo>
                  <a:lnTo>
                    <a:pt x="11210036" y="0"/>
                  </a:lnTo>
                  <a:lnTo>
                    <a:pt x="11210036" y="13793156"/>
                  </a:lnTo>
                  <a:lnTo>
                    <a:pt x="0" y="13793156"/>
                  </a:lnTo>
                  <a:close/>
                </a:path>
              </a:pathLst>
            </a:custGeom>
            <a:solidFill>
              <a:srgbClr val="FFFFFF"/>
            </a:solidFill>
          </p:spPr>
        </p:sp>
        <p:sp>
          <p:nvSpPr>
            <p:cNvPr name="Freeform 41" id="41"/>
            <p:cNvSpPr/>
            <p:nvPr/>
          </p:nvSpPr>
          <p:spPr>
            <a:xfrm flipH="false" flipV="false" rot="0">
              <a:off x="0" y="0"/>
              <a:ext cx="11227053" cy="13813794"/>
            </a:xfrm>
            <a:custGeom>
              <a:avLst/>
              <a:gdLst/>
              <a:ahLst/>
              <a:cxnLst/>
              <a:rect r="r" b="b" t="t" l="l"/>
              <a:pathLst>
                <a:path h="13813794" w="11227053">
                  <a:moveTo>
                    <a:pt x="8509" y="0"/>
                  </a:moveTo>
                  <a:lnTo>
                    <a:pt x="11218545" y="0"/>
                  </a:lnTo>
                  <a:cubicBezTo>
                    <a:pt x="11223244" y="0"/>
                    <a:pt x="11227053" y="4625"/>
                    <a:pt x="11227053" y="10329"/>
                  </a:cubicBezTo>
                  <a:lnTo>
                    <a:pt x="11227053" y="13803485"/>
                  </a:lnTo>
                  <a:cubicBezTo>
                    <a:pt x="11227053" y="13809188"/>
                    <a:pt x="11223244" y="13813794"/>
                    <a:pt x="11218545" y="13813794"/>
                  </a:cubicBezTo>
                  <a:lnTo>
                    <a:pt x="8509" y="13813794"/>
                  </a:lnTo>
                  <a:cubicBezTo>
                    <a:pt x="3810" y="13813794"/>
                    <a:pt x="0" y="13809188"/>
                    <a:pt x="0" y="13803485"/>
                  </a:cubicBezTo>
                  <a:lnTo>
                    <a:pt x="0" y="10329"/>
                  </a:lnTo>
                  <a:cubicBezTo>
                    <a:pt x="0" y="4625"/>
                    <a:pt x="3810" y="0"/>
                    <a:pt x="8509" y="0"/>
                  </a:cubicBezTo>
                  <a:moveTo>
                    <a:pt x="8509" y="20503"/>
                  </a:moveTo>
                  <a:lnTo>
                    <a:pt x="8509" y="10329"/>
                  </a:lnTo>
                  <a:lnTo>
                    <a:pt x="17018" y="10329"/>
                  </a:lnTo>
                  <a:lnTo>
                    <a:pt x="17018" y="13803485"/>
                  </a:lnTo>
                  <a:lnTo>
                    <a:pt x="8509" y="13803485"/>
                  </a:lnTo>
                  <a:lnTo>
                    <a:pt x="8509" y="13793155"/>
                  </a:lnTo>
                  <a:lnTo>
                    <a:pt x="11218545" y="13793155"/>
                  </a:lnTo>
                  <a:lnTo>
                    <a:pt x="11218545" y="13803485"/>
                  </a:lnTo>
                  <a:lnTo>
                    <a:pt x="11210036" y="13803485"/>
                  </a:lnTo>
                  <a:lnTo>
                    <a:pt x="11210036" y="10329"/>
                  </a:lnTo>
                  <a:lnTo>
                    <a:pt x="11218545" y="10329"/>
                  </a:lnTo>
                  <a:lnTo>
                    <a:pt x="11218545" y="20657"/>
                  </a:lnTo>
                  <a:lnTo>
                    <a:pt x="8509" y="20657"/>
                  </a:lnTo>
                  <a:close/>
                </a:path>
              </a:pathLst>
            </a:custGeom>
            <a:gradFill rotWithShape="true">
              <a:gsLst>
                <a:gs pos="0">
                  <a:srgbClr val="004AAD">
                    <a:alpha val="100000"/>
                  </a:srgbClr>
                </a:gs>
                <a:gs pos="100000">
                  <a:srgbClr val="CB6CE6">
                    <a:alpha val="100000"/>
                  </a:srgbClr>
                </a:gs>
              </a:gsLst>
              <a:lin ang="0"/>
            </a:gradFill>
          </p:spPr>
        </p:sp>
        <p:sp>
          <p:nvSpPr>
            <p:cNvPr name="TextBox 42" id="42"/>
            <p:cNvSpPr txBox="true"/>
            <p:nvPr/>
          </p:nvSpPr>
          <p:spPr>
            <a:xfrm>
              <a:off x="0" y="-9525"/>
              <a:ext cx="11227035" cy="13823231"/>
            </a:xfrm>
            <a:prstGeom prst="rect">
              <a:avLst/>
            </a:prstGeom>
          </p:spPr>
          <p:txBody>
            <a:bodyPr anchor="t" rtlCol="false" tIns="50800" lIns="50800" bIns="50800" rIns="50800"/>
            <a:lstStyle/>
            <a:p>
              <a:pPr algn="l">
                <a:lnSpc>
                  <a:spcPts val="3120"/>
                </a:lnSpc>
              </a:pPr>
              <a:r>
                <a:rPr lang="en-US" sz="2600" spc="23">
                  <a:solidFill>
                    <a:srgbClr val="000000"/>
                  </a:solidFill>
                  <a:latin typeface="TT Rounds Condensed"/>
                  <a:ea typeface="TT Rounds Condensed"/>
                  <a:cs typeface="TT Rounds Condensed"/>
                  <a:sym typeface="TT Rounds Condensed"/>
                </a:rPr>
                <a:t>1. </a:t>
              </a:r>
              <a:r>
                <a:rPr lang="en-US" sz="2600" spc="23" b="true">
                  <a:solidFill>
                    <a:srgbClr val="000000"/>
                  </a:solidFill>
                  <a:latin typeface="TT Rounds Condensed Bold"/>
                  <a:ea typeface="TT Rounds Condensed Bold"/>
                  <a:cs typeface="TT Rounds Condensed Bold"/>
                  <a:sym typeface="TT Rounds Condensed Bold"/>
                </a:rPr>
                <a:t>AI &amp; IoT for Enhanced Safety</a:t>
              </a:r>
            </a:p>
            <a:p>
              <a:pPr algn="l" marL="561342" indent="-280671" lvl="1">
                <a:lnSpc>
                  <a:spcPts val="3120"/>
                </a:lnSpc>
                <a:buFont typeface="Arial"/>
                <a:buChar char="•"/>
              </a:pPr>
              <a:r>
                <a:rPr lang="en-US" sz="2600" spc="23">
                  <a:solidFill>
                    <a:srgbClr val="000000"/>
                  </a:solidFill>
                  <a:latin typeface="TT Rounds Condensed"/>
                  <a:ea typeface="TT Rounds Condensed"/>
                  <a:cs typeface="TT Rounds Condensed"/>
                  <a:sym typeface="TT Rounds Condensed"/>
                </a:rPr>
                <a:t>Integrates AI and IoT for real-time safety monitoring.  </a:t>
              </a:r>
            </a:p>
            <a:p>
              <a:pPr algn="l" marL="561342" indent="-280671" lvl="1">
                <a:lnSpc>
                  <a:spcPts val="3120"/>
                </a:lnSpc>
                <a:buFont typeface="Arial"/>
                <a:buChar char="•"/>
              </a:pPr>
              <a:r>
                <a:rPr lang="en-US" sz="2600" spc="23">
                  <a:solidFill>
                    <a:srgbClr val="000000"/>
                  </a:solidFill>
                  <a:latin typeface="TT Rounds Condensed"/>
                  <a:ea typeface="TT Rounds Condensed"/>
                  <a:cs typeface="TT Rounds Condensed"/>
                  <a:sym typeface="TT Rounds Condensed"/>
                </a:rPr>
                <a:t>Detects theft, fire, gas leaks, and medical emergencies.  </a:t>
              </a:r>
            </a:p>
            <a:p>
              <a:pPr algn="l">
                <a:lnSpc>
                  <a:spcPts val="3120"/>
                </a:lnSpc>
              </a:pPr>
              <a:r>
                <a:rPr lang="en-US" sz="2600" spc="23">
                  <a:solidFill>
                    <a:srgbClr val="000000"/>
                  </a:solidFill>
                  <a:latin typeface="TT Rounds Condensed"/>
                  <a:ea typeface="TT Rounds Condensed"/>
                  <a:cs typeface="TT Rounds Condensed"/>
                  <a:sym typeface="TT Rounds Condensed"/>
                </a:rPr>
                <a:t>2. </a:t>
              </a:r>
              <a:r>
                <a:rPr lang="en-US" sz="2600" spc="23" b="true">
                  <a:solidFill>
                    <a:srgbClr val="000000"/>
                  </a:solidFill>
                  <a:latin typeface="TT Rounds Condensed Bold"/>
                  <a:ea typeface="TT Rounds Condensed Bold"/>
                  <a:cs typeface="TT Rounds Condensed Bold"/>
                  <a:sym typeface="TT Rounds Condensed Bold"/>
                </a:rPr>
                <a:t>Smart Alert &amp; Response System </a:t>
              </a:r>
              <a:r>
                <a:rPr lang="en-US" sz="2600" spc="23">
                  <a:solidFill>
                    <a:srgbClr val="000000"/>
                  </a:solidFill>
                  <a:latin typeface="TT Rounds Condensed"/>
                  <a:ea typeface="TT Rounds Condensed"/>
                  <a:cs typeface="TT Rounds Condensed"/>
                  <a:sym typeface="TT Rounds Condensed"/>
                </a:rPr>
                <a:t> </a:t>
              </a:r>
            </a:p>
            <a:p>
              <a:pPr algn="l" marL="561342" indent="-280671" lvl="1">
                <a:lnSpc>
                  <a:spcPts val="3120"/>
                </a:lnSpc>
                <a:buFont typeface="Arial"/>
                <a:buChar char="•"/>
              </a:pPr>
              <a:r>
                <a:rPr lang="en-US" sz="2600" spc="23">
                  <a:solidFill>
                    <a:srgbClr val="000000"/>
                  </a:solidFill>
                  <a:latin typeface="TT Rounds Condensed"/>
                  <a:ea typeface="TT Rounds Condensed"/>
                  <a:cs typeface="TT Rounds Condensed"/>
                  <a:sym typeface="TT Rounds Condensed"/>
                </a:rPr>
                <a:t>Push-button or voice-activated emergency alerts.  </a:t>
              </a:r>
            </a:p>
            <a:p>
              <a:pPr algn="l" marL="561342" indent="-280671" lvl="1">
                <a:lnSpc>
                  <a:spcPts val="3120"/>
                </a:lnSpc>
                <a:buFont typeface="Arial"/>
                <a:buChar char="•"/>
              </a:pPr>
              <a:r>
                <a:rPr lang="en-US" sz="2600" spc="23">
                  <a:solidFill>
                    <a:srgbClr val="000000"/>
                  </a:solidFill>
                  <a:latin typeface="TT Rounds Condensed"/>
                  <a:ea typeface="TT Rounds Condensed"/>
                  <a:cs typeface="TT Rounds Condensed"/>
                  <a:sym typeface="TT Rounds Condensed"/>
                </a:rPr>
                <a:t>Sensors for fire, gas leaks, and air quality monitoring.  </a:t>
              </a:r>
            </a:p>
            <a:p>
              <a:pPr algn="l" marL="561342" indent="-280671" lvl="1">
                <a:lnSpc>
                  <a:spcPts val="3120"/>
                </a:lnSpc>
                <a:buFont typeface="Arial"/>
                <a:buChar char="•"/>
              </a:pPr>
              <a:r>
                <a:rPr lang="en-US" sz="2600" spc="23">
                  <a:solidFill>
                    <a:srgbClr val="000000"/>
                  </a:solidFill>
                  <a:latin typeface="TT Rounds Condensed"/>
                  <a:ea typeface="TT Rounds Condensed"/>
                  <a:cs typeface="TT Rounds Condensed"/>
                  <a:sym typeface="TT Rounds Condensed"/>
                </a:rPr>
                <a:t>Automatic alerts to neighbors and authorities. </a:t>
              </a:r>
            </a:p>
            <a:p>
              <a:pPr algn="l">
                <a:lnSpc>
                  <a:spcPts val="3120"/>
                </a:lnSpc>
              </a:pPr>
              <a:r>
                <a:rPr lang="en-US" sz="2600" spc="23">
                  <a:solidFill>
                    <a:srgbClr val="000000"/>
                  </a:solidFill>
                  <a:latin typeface="TT Rounds Condensed"/>
                  <a:ea typeface="TT Rounds Condensed"/>
                  <a:cs typeface="TT Rounds Condensed"/>
                  <a:sym typeface="TT Rounds Condensed"/>
                </a:rPr>
                <a:t>3. </a:t>
              </a:r>
              <a:r>
                <a:rPr lang="en-US" sz="2600" spc="23" b="true">
                  <a:solidFill>
                    <a:srgbClr val="000000"/>
                  </a:solidFill>
                  <a:latin typeface="TT Rounds Condensed Bold"/>
                  <a:ea typeface="TT Rounds Condensed Bold"/>
                  <a:cs typeface="TT Rounds Condensed Bold"/>
                  <a:sym typeface="TT Rounds Condensed Bold"/>
                </a:rPr>
                <a:t>Real-Time Wireless Communication</a:t>
              </a:r>
            </a:p>
            <a:p>
              <a:pPr algn="l" marL="561342" indent="-280671" lvl="1">
                <a:lnSpc>
                  <a:spcPts val="3120"/>
                </a:lnSpc>
                <a:buFont typeface="Arial"/>
                <a:buChar char="•"/>
              </a:pPr>
              <a:r>
                <a:rPr lang="en-US" sz="2600" spc="23">
                  <a:solidFill>
                    <a:srgbClr val="000000"/>
                  </a:solidFill>
                  <a:latin typeface="TT Rounds Condensed"/>
                  <a:ea typeface="TT Rounds Condensed"/>
                  <a:cs typeface="TT Rounds Condensed"/>
                  <a:sym typeface="TT Rounds Condensed"/>
                </a:rPr>
                <a:t>Operates on Wi-Fi (IEEE 802.11) and MQTT for instant notifications.  </a:t>
              </a:r>
            </a:p>
            <a:p>
              <a:pPr algn="l" marL="561342" indent="-280671" lvl="1">
                <a:lnSpc>
                  <a:spcPts val="3120"/>
                </a:lnSpc>
                <a:buFont typeface="Arial"/>
                <a:buChar char="•"/>
              </a:pPr>
              <a:r>
                <a:rPr lang="en-US" sz="2600" spc="23">
                  <a:solidFill>
                    <a:srgbClr val="000000"/>
                  </a:solidFill>
                  <a:latin typeface="TT Rounds Condensed"/>
                  <a:ea typeface="TT Rounds Condensed"/>
                  <a:cs typeface="TT Rounds Condensed"/>
                  <a:sym typeface="TT Rounds Condensed"/>
                </a:rPr>
                <a:t>Blynk app integration for remote monitoring and alerts.  </a:t>
              </a:r>
            </a:p>
            <a:p>
              <a:pPr algn="l">
                <a:lnSpc>
                  <a:spcPts val="3120"/>
                </a:lnSpc>
              </a:pPr>
              <a:r>
                <a:rPr lang="en-US" sz="2600" spc="23">
                  <a:solidFill>
                    <a:srgbClr val="000000"/>
                  </a:solidFill>
                  <a:latin typeface="TT Rounds Condensed"/>
                  <a:ea typeface="TT Rounds Condensed"/>
                  <a:cs typeface="TT Rounds Condensed"/>
                  <a:sym typeface="TT Rounds Condensed"/>
                </a:rPr>
                <a:t>4. </a:t>
              </a:r>
              <a:r>
                <a:rPr lang="en-US" sz="2600" spc="23" b="true">
                  <a:solidFill>
                    <a:srgbClr val="000000"/>
                  </a:solidFill>
                  <a:latin typeface="TT Rounds Condensed Bold"/>
                  <a:ea typeface="TT Rounds Condensed Bold"/>
                  <a:cs typeface="TT Rounds Condensed Bold"/>
                  <a:sym typeface="TT Rounds Condensed Bold"/>
                </a:rPr>
                <a:t>Smart Alarm &amp; Notification Mechanism</a:t>
              </a:r>
            </a:p>
            <a:p>
              <a:pPr algn="l" marL="561342" indent="-280671" lvl="1">
                <a:lnSpc>
                  <a:spcPts val="3120"/>
                </a:lnSpc>
                <a:buFont typeface="Arial"/>
                <a:buChar char="•"/>
              </a:pPr>
              <a:r>
                <a:rPr lang="en-US" sz="2600" spc="23">
                  <a:solidFill>
                    <a:srgbClr val="000000"/>
                  </a:solidFill>
                  <a:latin typeface="TT Rounds Condensed"/>
                  <a:ea typeface="TT Rounds Condensed"/>
                  <a:cs typeface="TT Rounds Condensed"/>
                  <a:sym typeface="TT Rounds Condensed"/>
                </a:rPr>
                <a:t>Triggers alarms, solar-powered lights, and emergency messages.  </a:t>
              </a:r>
            </a:p>
            <a:p>
              <a:pPr algn="l" marL="561342" indent="-280671" lvl="1">
                <a:lnSpc>
                  <a:spcPts val="3120"/>
                </a:lnSpc>
                <a:buFont typeface="Arial"/>
                <a:buChar char="•"/>
              </a:pPr>
              <a:r>
                <a:rPr lang="en-US" sz="2600" spc="23">
                  <a:solidFill>
                    <a:srgbClr val="000000"/>
                  </a:solidFill>
                  <a:latin typeface="TT Rounds Condensed"/>
                  <a:ea typeface="TT Rounds Condensed"/>
                  <a:cs typeface="TT Rounds Condensed"/>
                  <a:sym typeface="TT Rounds Condensed"/>
                </a:rPr>
                <a:t>OLED display for real-time hazard alerts.  </a:t>
              </a:r>
            </a:p>
            <a:p>
              <a:pPr algn="l" marL="561342" indent="-280671" lvl="1">
                <a:lnSpc>
                  <a:spcPts val="3120"/>
                </a:lnSpc>
                <a:buFont typeface="Arial"/>
                <a:buChar char="•"/>
              </a:pPr>
              <a:r>
                <a:rPr lang="en-US" sz="2600" spc="23">
                  <a:solidFill>
                    <a:srgbClr val="000000"/>
                  </a:solidFill>
                  <a:latin typeface="TT Rounds Condensed"/>
                  <a:ea typeface="TT Rounds Condensed"/>
                  <a:cs typeface="TT Rounds Condensed"/>
                  <a:sym typeface="TT Rounds Condensed"/>
                </a:rPr>
                <a:t>Acknowledgment system to confirm emergency resolution. </a:t>
              </a:r>
            </a:p>
            <a:p>
              <a:pPr algn="l">
                <a:lnSpc>
                  <a:spcPts val="3120"/>
                </a:lnSpc>
              </a:pPr>
              <a:r>
                <a:rPr lang="en-US" sz="2600" spc="23">
                  <a:solidFill>
                    <a:srgbClr val="000000"/>
                  </a:solidFill>
                  <a:latin typeface="TT Rounds Condensed"/>
                  <a:ea typeface="TT Rounds Condensed"/>
                  <a:cs typeface="TT Rounds Condensed"/>
                  <a:sym typeface="TT Rounds Condensed"/>
                </a:rPr>
                <a:t>5. </a:t>
              </a:r>
              <a:r>
                <a:rPr lang="en-US" sz="2600" spc="23" b="true">
                  <a:solidFill>
                    <a:srgbClr val="000000"/>
                  </a:solidFill>
                  <a:latin typeface="TT Rounds Condensed Bold"/>
                  <a:ea typeface="TT Rounds Condensed Bold"/>
                  <a:cs typeface="TT Rounds Condensed Bold"/>
                  <a:sym typeface="TT Rounds Condensed Bold"/>
                </a:rPr>
                <a:t>Energy-Efficient &amp; Secure Design</a:t>
              </a:r>
              <a:r>
                <a:rPr lang="en-US" sz="2600" spc="23">
                  <a:solidFill>
                    <a:srgbClr val="000000"/>
                  </a:solidFill>
                  <a:latin typeface="TT Rounds Condensed"/>
                  <a:ea typeface="TT Rounds Condensed"/>
                  <a:cs typeface="TT Rounds Condensed"/>
                  <a:sym typeface="TT Rounds Condensed"/>
                </a:rPr>
                <a:t> </a:t>
              </a:r>
            </a:p>
            <a:p>
              <a:pPr algn="l" marL="561342" indent="-280671" lvl="1">
                <a:lnSpc>
                  <a:spcPts val="3120"/>
                </a:lnSpc>
                <a:buFont typeface="Arial"/>
                <a:buChar char="•"/>
              </a:pPr>
              <a:r>
                <a:rPr lang="en-US" sz="2600" spc="23">
                  <a:solidFill>
                    <a:srgbClr val="000000"/>
                  </a:solidFill>
                  <a:latin typeface="TT Rounds Condensed"/>
                  <a:ea typeface="TT Rounds Condensed"/>
                  <a:cs typeface="TT Rounds Condensed"/>
                  <a:sym typeface="TT Rounds Condensed"/>
                </a:rPr>
                <a:t>Runs on low-power ESP8266 with backup power options.  </a:t>
              </a:r>
            </a:p>
            <a:p>
              <a:pPr algn="l" marL="561342" indent="-280671" lvl="1">
                <a:lnSpc>
                  <a:spcPts val="3120"/>
                </a:lnSpc>
                <a:buFont typeface="Arial"/>
                <a:buChar char="•"/>
              </a:pPr>
              <a:r>
                <a:rPr lang="en-US" sz="2600" spc="23">
                  <a:solidFill>
                    <a:srgbClr val="000000"/>
                  </a:solidFill>
                  <a:latin typeface="TT Rounds Condensed"/>
                  <a:ea typeface="TT Rounds Condensed"/>
                  <a:cs typeface="TT Rounds Condensed"/>
                  <a:sym typeface="TT Rounds Condensed"/>
                </a:rPr>
                <a:t>Uses secure MQTT communication for data protection.  </a:t>
              </a:r>
            </a:p>
            <a:p>
              <a:pPr algn="l">
                <a:lnSpc>
                  <a:spcPts val="3120"/>
                </a:lnSpc>
              </a:pPr>
              <a:r>
                <a:rPr lang="en-US" sz="2600" spc="23">
                  <a:solidFill>
                    <a:srgbClr val="000000"/>
                  </a:solidFill>
                  <a:latin typeface="TT Rounds Condensed"/>
                  <a:ea typeface="TT Rounds Condensed"/>
                  <a:cs typeface="TT Rounds Condensed"/>
                  <a:sym typeface="TT Rounds Condensed"/>
                </a:rPr>
                <a:t>6. </a:t>
              </a:r>
              <a:r>
                <a:rPr lang="en-US" sz="2600" spc="23" b="true">
                  <a:solidFill>
                    <a:srgbClr val="000000"/>
                  </a:solidFill>
                  <a:latin typeface="TT Rounds Condensed Bold"/>
                  <a:ea typeface="TT Rounds Condensed Bold"/>
                  <a:cs typeface="TT Rounds Condensed Bold"/>
                  <a:sym typeface="TT Rounds Condensed Bold"/>
                </a:rPr>
                <a:t>Compliance with Safety Standards</a:t>
              </a:r>
            </a:p>
            <a:p>
              <a:pPr algn="l" marL="561342" indent="-280671" lvl="1">
                <a:lnSpc>
                  <a:spcPts val="3120"/>
                </a:lnSpc>
                <a:buFont typeface="Arial"/>
                <a:buChar char="•"/>
              </a:pPr>
              <a:r>
                <a:rPr lang="en-US" sz="2600" spc="23">
                  <a:solidFill>
                    <a:srgbClr val="000000"/>
                  </a:solidFill>
                  <a:latin typeface="TT Rounds Condensed"/>
                  <a:ea typeface="TT Rounds Condensed"/>
                  <a:cs typeface="TT Rounds Condensed"/>
                  <a:sym typeface="TT Rounds Condensed"/>
                </a:rPr>
                <a:t>IoT &amp; AI integration: IEEE P2413</a:t>
              </a:r>
            </a:p>
            <a:p>
              <a:pPr algn="l" marL="561342" indent="-280671" lvl="1">
                <a:lnSpc>
                  <a:spcPts val="3120"/>
                </a:lnSpc>
                <a:buFont typeface="Arial"/>
                <a:buChar char="•"/>
              </a:pPr>
              <a:r>
                <a:rPr lang="en-US" sz="2600" spc="23">
                  <a:solidFill>
                    <a:srgbClr val="000000"/>
                  </a:solidFill>
                  <a:latin typeface="TT Rounds Condensed"/>
                  <a:ea typeface="TT Rounds Condensed"/>
                  <a:cs typeface="TT Rounds Condensed"/>
                  <a:sym typeface="TT Rounds Condensed"/>
                </a:rPr>
                <a:t>Fire safety: ISO/IEC 23894:2023, NFPA 72  </a:t>
              </a:r>
            </a:p>
            <a:p>
              <a:pPr algn="l" marL="561342" indent="-280671" lvl="1">
                <a:lnSpc>
                  <a:spcPts val="3120"/>
                </a:lnSpc>
                <a:buFont typeface="Arial"/>
                <a:buChar char="•"/>
              </a:pPr>
              <a:r>
                <a:rPr lang="en-US" sz="2600" spc="23">
                  <a:solidFill>
                    <a:srgbClr val="000000"/>
                  </a:solidFill>
                  <a:latin typeface="TT Rounds Condensed"/>
                  <a:ea typeface="TT Rounds Condensed"/>
                  <a:cs typeface="TT Rounds Condensed"/>
                  <a:sym typeface="TT Rounds Condensed"/>
                </a:rPr>
                <a:t>Gas leak detection: UL 268  </a:t>
              </a:r>
            </a:p>
            <a:p>
              <a:pPr algn="l">
                <a:lnSpc>
                  <a:spcPts val="3120"/>
                </a:lnSpc>
              </a:pPr>
              <a:r>
                <a:rPr lang="en-US" sz="2600" spc="23">
                  <a:solidFill>
                    <a:srgbClr val="000000"/>
                  </a:solidFill>
                  <a:latin typeface="TT Rounds Condensed"/>
                  <a:ea typeface="TT Rounds Condensed"/>
                  <a:cs typeface="TT Rounds Condensed"/>
                  <a:sym typeface="TT Rounds Condensed"/>
                </a:rPr>
                <a:t>7. </a:t>
              </a:r>
              <a:r>
                <a:rPr lang="en-US" sz="2600" spc="23" b="true">
                  <a:solidFill>
                    <a:srgbClr val="000000"/>
                  </a:solidFill>
                  <a:latin typeface="TT Rounds Condensed Bold"/>
                  <a:ea typeface="TT Rounds Condensed Bold"/>
                  <a:cs typeface="TT Rounds Condensed Bold"/>
                  <a:sym typeface="TT Rounds Condensed Bold"/>
                </a:rPr>
                <a:t>Contribution to Sustainable Development Goals</a:t>
              </a:r>
            </a:p>
            <a:p>
              <a:pPr algn="l" marL="561342" indent="-280671" lvl="1">
                <a:lnSpc>
                  <a:spcPts val="3120"/>
                </a:lnSpc>
                <a:buFont typeface="Arial"/>
                <a:buChar char="•"/>
              </a:pPr>
              <a:r>
                <a:rPr lang="en-US" sz="2600" spc="23">
                  <a:solidFill>
                    <a:srgbClr val="000000"/>
                  </a:solidFill>
                  <a:latin typeface="TT Rounds Condensed"/>
                  <a:ea typeface="TT Rounds Condensed"/>
                  <a:cs typeface="TT Rounds Condensed"/>
                  <a:sym typeface="TT Rounds Condensed"/>
                </a:rPr>
                <a:t>SDG 3 &amp; SDG 11</a:t>
              </a:r>
            </a:p>
          </p:txBody>
        </p:sp>
      </p:grpSp>
      <p:grpSp>
        <p:nvGrpSpPr>
          <p:cNvPr name="Group 43" id="43"/>
          <p:cNvGrpSpPr/>
          <p:nvPr/>
        </p:nvGrpSpPr>
        <p:grpSpPr>
          <a:xfrm rot="0">
            <a:off x="20159134" y="15185008"/>
            <a:ext cx="8432976" cy="1026351"/>
            <a:chOff x="0" y="0"/>
            <a:chExt cx="11243968" cy="1368468"/>
          </a:xfrm>
        </p:grpSpPr>
        <p:sp>
          <p:nvSpPr>
            <p:cNvPr name="Freeform 44" id="44"/>
            <p:cNvSpPr/>
            <p:nvPr/>
          </p:nvSpPr>
          <p:spPr>
            <a:xfrm flipH="false" flipV="false" rot="0">
              <a:off x="16891" y="18906"/>
              <a:ext cx="11210163" cy="1330550"/>
            </a:xfrm>
            <a:custGeom>
              <a:avLst/>
              <a:gdLst/>
              <a:ahLst/>
              <a:cxnLst/>
              <a:rect r="r" b="b" t="t" l="l"/>
              <a:pathLst>
                <a:path h="1330550" w="11210163">
                  <a:moveTo>
                    <a:pt x="0" y="0"/>
                  </a:moveTo>
                  <a:lnTo>
                    <a:pt x="11210163" y="0"/>
                  </a:lnTo>
                  <a:lnTo>
                    <a:pt x="11210163" y="1330550"/>
                  </a:lnTo>
                  <a:lnTo>
                    <a:pt x="0" y="1330550"/>
                  </a:lnTo>
                  <a:close/>
                </a:path>
              </a:pathLst>
            </a:custGeom>
            <a:gradFill rotWithShape="true">
              <a:gsLst>
                <a:gs pos="0">
                  <a:srgbClr val="004AAD">
                    <a:alpha val="100000"/>
                  </a:srgbClr>
                </a:gs>
                <a:gs pos="100000">
                  <a:srgbClr val="CB6CE6">
                    <a:alpha val="100000"/>
                  </a:srgbClr>
                </a:gs>
              </a:gsLst>
              <a:lin ang="0"/>
            </a:gradFill>
          </p:spPr>
        </p:sp>
        <p:sp>
          <p:nvSpPr>
            <p:cNvPr name="Freeform 45" id="45"/>
            <p:cNvSpPr/>
            <p:nvPr/>
          </p:nvSpPr>
          <p:spPr>
            <a:xfrm flipH="false" flipV="false" rot="0">
              <a:off x="0" y="0"/>
              <a:ext cx="11243945" cy="1368500"/>
            </a:xfrm>
            <a:custGeom>
              <a:avLst/>
              <a:gdLst/>
              <a:ahLst/>
              <a:cxnLst/>
              <a:rect r="r" b="b" t="t" l="l"/>
              <a:pathLst>
                <a:path h="1368500" w="11243945">
                  <a:moveTo>
                    <a:pt x="16891" y="0"/>
                  </a:moveTo>
                  <a:lnTo>
                    <a:pt x="11227054" y="0"/>
                  </a:lnTo>
                  <a:cubicBezTo>
                    <a:pt x="11236452" y="0"/>
                    <a:pt x="11243945" y="8529"/>
                    <a:pt x="11243945" y="18906"/>
                  </a:cubicBezTo>
                  <a:lnTo>
                    <a:pt x="11243945" y="1349456"/>
                  </a:lnTo>
                  <a:cubicBezTo>
                    <a:pt x="11243945" y="1359975"/>
                    <a:pt x="11236325" y="1368362"/>
                    <a:pt x="11227054" y="1368362"/>
                  </a:cubicBezTo>
                  <a:lnTo>
                    <a:pt x="16891" y="1368362"/>
                  </a:lnTo>
                  <a:cubicBezTo>
                    <a:pt x="7620" y="1368500"/>
                    <a:pt x="0" y="1359975"/>
                    <a:pt x="0" y="1349456"/>
                  </a:cubicBezTo>
                  <a:lnTo>
                    <a:pt x="0" y="18906"/>
                  </a:lnTo>
                  <a:cubicBezTo>
                    <a:pt x="0" y="8529"/>
                    <a:pt x="7620" y="0"/>
                    <a:pt x="16891" y="0"/>
                  </a:cubicBezTo>
                  <a:moveTo>
                    <a:pt x="16891" y="37955"/>
                  </a:moveTo>
                  <a:lnTo>
                    <a:pt x="16891" y="18906"/>
                  </a:lnTo>
                  <a:lnTo>
                    <a:pt x="33909" y="18906"/>
                  </a:lnTo>
                  <a:lnTo>
                    <a:pt x="33909" y="1349456"/>
                  </a:lnTo>
                  <a:lnTo>
                    <a:pt x="16891" y="1349456"/>
                  </a:lnTo>
                  <a:lnTo>
                    <a:pt x="16891" y="1330550"/>
                  </a:lnTo>
                  <a:lnTo>
                    <a:pt x="11227054" y="1330550"/>
                  </a:lnTo>
                  <a:lnTo>
                    <a:pt x="11227054" y="1349456"/>
                  </a:lnTo>
                  <a:lnTo>
                    <a:pt x="11210163" y="1349456"/>
                  </a:lnTo>
                  <a:lnTo>
                    <a:pt x="11210163" y="18906"/>
                  </a:lnTo>
                  <a:lnTo>
                    <a:pt x="11227054" y="18906"/>
                  </a:lnTo>
                  <a:lnTo>
                    <a:pt x="11227054" y="37955"/>
                  </a:lnTo>
                  <a:lnTo>
                    <a:pt x="16891" y="37955"/>
                  </a:lnTo>
                  <a:close/>
                </a:path>
              </a:pathLst>
            </a:custGeom>
            <a:solidFill>
              <a:srgbClr val="385D8A"/>
            </a:solidFill>
          </p:spPr>
        </p:sp>
        <p:sp>
          <p:nvSpPr>
            <p:cNvPr name="TextBox 46" id="46"/>
            <p:cNvSpPr txBox="true"/>
            <p:nvPr/>
          </p:nvSpPr>
          <p:spPr>
            <a:xfrm>
              <a:off x="0" y="-9525"/>
              <a:ext cx="11243968" cy="1377993"/>
            </a:xfrm>
            <a:prstGeom prst="rect">
              <a:avLst/>
            </a:prstGeom>
          </p:spPr>
          <p:txBody>
            <a:bodyPr anchor="ctr" rtlCol="false" tIns="50800" lIns="50800" bIns="50800" rIns="50800"/>
            <a:lstStyle/>
            <a:p>
              <a:pPr algn="ctr">
                <a:lnSpc>
                  <a:spcPts val="5640"/>
                </a:lnSpc>
              </a:pPr>
              <a:r>
                <a:rPr lang="en-US" b="true" sz="4700" spc="43">
                  <a:solidFill>
                    <a:srgbClr val="EBF1DE"/>
                  </a:solidFill>
                  <a:latin typeface="TT Rounds Condensed Bold"/>
                  <a:ea typeface="TT Rounds Condensed Bold"/>
                  <a:cs typeface="TT Rounds Condensed Bold"/>
                  <a:sym typeface="TT Rounds Condensed Bold"/>
                </a:rPr>
                <a:t>Overview of Proposed  System</a:t>
              </a:r>
            </a:p>
          </p:txBody>
        </p:sp>
      </p:grpSp>
      <p:grpSp>
        <p:nvGrpSpPr>
          <p:cNvPr name="Group 47" id="47"/>
          <p:cNvGrpSpPr/>
          <p:nvPr/>
        </p:nvGrpSpPr>
        <p:grpSpPr>
          <a:xfrm rot="0">
            <a:off x="20171834" y="27631596"/>
            <a:ext cx="8420276" cy="8535096"/>
            <a:chOff x="0" y="0"/>
            <a:chExt cx="11227035" cy="11380128"/>
          </a:xfrm>
        </p:grpSpPr>
        <p:sp>
          <p:nvSpPr>
            <p:cNvPr name="Freeform 48" id="48"/>
            <p:cNvSpPr/>
            <p:nvPr/>
          </p:nvSpPr>
          <p:spPr>
            <a:xfrm flipH="false" flipV="false" rot="0">
              <a:off x="8509" y="8509"/>
              <a:ext cx="11210036" cy="11363198"/>
            </a:xfrm>
            <a:custGeom>
              <a:avLst/>
              <a:gdLst/>
              <a:ahLst/>
              <a:cxnLst/>
              <a:rect r="r" b="b" t="t" l="l"/>
              <a:pathLst>
                <a:path h="11363198" w="11210036">
                  <a:moveTo>
                    <a:pt x="0" y="0"/>
                  </a:moveTo>
                  <a:lnTo>
                    <a:pt x="11210036" y="0"/>
                  </a:lnTo>
                  <a:lnTo>
                    <a:pt x="11210036" y="11363198"/>
                  </a:lnTo>
                  <a:lnTo>
                    <a:pt x="0" y="11363198"/>
                  </a:lnTo>
                  <a:close/>
                </a:path>
              </a:pathLst>
            </a:custGeom>
            <a:solidFill>
              <a:srgbClr val="FFFFFF"/>
            </a:solidFill>
          </p:spPr>
        </p:sp>
        <p:sp>
          <p:nvSpPr>
            <p:cNvPr name="Freeform 49" id="49"/>
            <p:cNvSpPr/>
            <p:nvPr/>
          </p:nvSpPr>
          <p:spPr>
            <a:xfrm flipH="false" flipV="false" rot="0">
              <a:off x="0" y="0"/>
              <a:ext cx="11227053" cy="11380215"/>
            </a:xfrm>
            <a:custGeom>
              <a:avLst/>
              <a:gdLst/>
              <a:ahLst/>
              <a:cxnLst/>
              <a:rect r="r" b="b" t="t" l="l"/>
              <a:pathLst>
                <a:path h="11380215" w="11227053">
                  <a:moveTo>
                    <a:pt x="8509" y="0"/>
                  </a:moveTo>
                  <a:lnTo>
                    <a:pt x="11218545" y="0"/>
                  </a:lnTo>
                  <a:cubicBezTo>
                    <a:pt x="11223244" y="0"/>
                    <a:pt x="11227053" y="3810"/>
                    <a:pt x="11227053" y="8509"/>
                  </a:cubicBezTo>
                  <a:lnTo>
                    <a:pt x="11227053" y="11371707"/>
                  </a:lnTo>
                  <a:cubicBezTo>
                    <a:pt x="11227053" y="11376406"/>
                    <a:pt x="11223244" y="11380215"/>
                    <a:pt x="11218545" y="11380215"/>
                  </a:cubicBezTo>
                  <a:lnTo>
                    <a:pt x="8509" y="11380215"/>
                  </a:lnTo>
                  <a:cubicBezTo>
                    <a:pt x="3810" y="11380215"/>
                    <a:pt x="0" y="11376406"/>
                    <a:pt x="0" y="11371707"/>
                  </a:cubicBezTo>
                  <a:lnTo>
                    <a:pt x="0" y="8509"/>
                  </a:lnTo>
                  <a:cubicBezTo>
                    <a:pt x="0" y="3810"/>
                    <a:pt x="3810" y="0"/>
                    <a:pt x="8509" y="0"/>
                  </a:cubicBezTo>
                  <a:moveTo>
                    <a:pt x="8509" y="16891"/>
                  </a:moveTo>
                  <a:lnTo>
                    <a:pt x="8509" y="8509"/>
                  </a:lnTo>
                  <a:lnTo>
                    <a:pt x="17018" y="8509"/>
                  </a:lnTo>
                  <a:lnTo>
                    <a:pt x="17018" y="11371707"/>
                  </a:lnTo>
                  <a:lnTo>
                    <a:pt x="8509" y="11371707"/>
                  </a:lnTo>
                  <a:lnTo>
                    <a:pt x="8509" y="11363198"/>
                  </a:lnTo>
                  <a:lnTo>
                    <a:pt x="11218545" y="11363198"/>
                  </a:lnTo>
                  <a:lnTo>
                    <a:pt x="11218545" y="11371707"/>
                  </a:lnTo>
                  <a:lnTo>
                    <a:pt x="11210036" y="11371707"/>
                  </a:lnTo>
                  <a:lnTo>
                    <a:pt x="11210036" y="8509"/>
                  </a:lnTo>
                  <a:lnTo>
                    <a:pt x="11218545" y="8509"/>
                  </a:lnTo>
                  <a:lnTo>
                    <a:pt x="11218545" y="17018"/>
                  </a:lnTo>
                  <a:lnTo>
                    <a:pt x="8509" y="17018"/>
                  </a:lnTo>
                  <a:close/>
                </a:path>
              </a:pathLst>
            </a:custGeom>
            <a:gradFill rotWithShape="true">
              <a:gsLst>
                <a:gs pos="0">
                  <a:srgbClr val="004AAD">
                    <a:alpha val="100000"/>
                  </a:srgbClr>
                </a:gs>
                <a:gs pos="100000">
                  <a:srgbClr val="CB6CE6">
                    <a:alpha val="100000"/>
                  </a:srgbClr>
                </a:gs>
              </a:gsLst>
              <a:lin ang="0"/>
            </a:gradFill>
          </p:spPr>
        </p:sp>
        <p:sp>
          <p:nvSpPr>
            <p:cNvPr name="TextBox 50" id="50"/>
            <p:cNvSpPr txBox="true"/>
            <p:nvPr/>
          </p:nvSpPr>
          <p:spPr>
            <a:xfrm>
              <a:off x="0" y="-9525"/>
              <a:ext cx="11227035" cy="11389653"/>
            </a:xfrm>
            <a:prstGeom prst="rect">
              <a:avLst/>
            </a:prstGeom>
          </p:spPr>
          <p:txBody>
            <a:bodyPr anchor="t" rtlCol="false" tIns="50800" lIns="50800" bIns="50800" rIns="50800"/>
            <a:lstStyle/>
            <a:p>
              <a:pPr algn="l">
                <a:lnSpc>
                  <a:spcPts val="3600"/>
                </a:lnSpc>
              </a:pPr>
              <a:r>
                <a:rPr lang="en-US" sz="3000" spc="27">
                  <a:solidFill>
                    <a:srgbClr val="000000"/>
                  </a:solidFill>
                  <a:latin typeface="TT Rounds Condensed"/>
                  <a:ea typeface="TT Rounds Condensed"/>
                  <a:cs typeface="TT Rounds Condensed"/>
                  <a:sym typeface="TT Rounds Condensed"/>
                </a:rPr>
                <a:t>The proposed Home and Community Protection System represents a significant advancement in addressing emergency management and community safety. Based on a survey of 408 respondents, over 65.2% reported experiencing or knowing someone affected by theft, highlighting the need for improved security measures. Additionally, 55.6% of participants were concerned about gas leaks, a risk mitigated by the system’s AI-driven air quality monitoring and alert features. Positive feedback on the effectiveness of AI safety devices suggests strong future potential. The system aligns with Sustainable Development Goals (SDG 11), contributing to safer, more resilient urban communities. Future work will focus on enhancing the system’s design, scalability, and sensor capabilities.</a:t>
              </a:r>
            </a:p>
            <a:p>
              <a:pPr algn="l">
                <a:lnSpc>
                  <a:spcPts val="3600"/>
                </a:lnSpc>
              </a:pPr>
            </a:p>
          </p:txBody>
        </p:sp>
      </p:grpSp>
      <p:grpSp>
        <p:nvGrpSpPr>
          <p:cNvPr name="Group 51" id="51"/>
          <p:cNvGrpSpPr/>
          <p:nvPr/>
        </p:nvGrpSpPr>
        <p:grpSpPr>
          <a:xfrm rot="0">
            <a:off x="20165484" y="26733699"/>
            <a:ext cx="8432976" cy="916947"/>
            <a:chOff x="0" y="0"/>
            <a:chExt cx="11243968" cy="1222596"/>
          </a:xfrm>
        </p:grpSpPr>
        <p:sp>
          <p:nvSpPr>
            <p:cNvPr name="Freeform 52" id="52"/>
            <p:cNvSpPr/>
            <p:nvPr/>
          </p:nvSpPr>
          <p:spPr>
            <a:xfrm flipH="false" flipV="false" rot="0">
              <a:off x="16891" y="16891"/>
              <a:ext cx="11210163" cy="1188720"/>
            </a:xfrm>
            <a:custGeom>
              <a:avLst/>
              <a:gdLst/>
              <a:ahLst/>
              <a:cxnLst/>
              <a:rect r="r" b="b" t="t" l="l"/>
              <a:pathLst>
                <a:path h="1188720" w="11210163">
                  <a:moveTo>
                    <a:pt x="0" y="0"/>
                  </a:moveTo>
                  <a:lnTo>
                    <a:pt x="11210163" y="0"/>
                  </a:lnTo>
                  <a:lnTo>
                    <a:pt x="11210163" y="1188720"/>
                  </a:lnTo>
                  <a:lnTo>
                    <a:pt x="0" y="1188720"/>
                  </a:lnTo>
                  <a:close/>
                </a:path>
              </a:pathLst>
            </a:custGeom>
            <a:gradFill rotWithShape="true">
              <a:gsLst>
                <a:gs pos="0">
                  <a:srgbClr val="004AAD">
                    <a:alpha val="100000"/>
                  </a:srgbClr>
                </a:gs>
                <a:gs pos="100000">
                  <a:srgbClr val="CB6CE6">
                    <a:alpha val="100000"/>
                  </a:srgbClr>
                </a:gs>
              </a:gsLst>
              <a:lin ang="0"/>
            </a:gradFill>
          </p:spPr>
        </p:sp>
        <p:sp>
          <p:nvSpPr>
            <p:cNvPr name="Freeform 53" id="53"/>
            <p:cNvSpPr/>
            <p:nvPr/>
          </p:nvSpPr>
          <p:spPr>
            <a:xfrm flipH="false" flipV="false" rot="0">
              <a:off x="0" y="0"/>
              <a:ext cx="11243945" cy="1222629"/>
            </a:xfrm>
            <a:custGeom>
              <a:avLst/>
              <a:gdLst/>
              <a:ahLst/>
              <a:cxnLst/>
              <a:rect r="r" b="b" t="t" l="l"/>
              <a:pathLst>
                <a:path h="1222629" w="11243945">
                  <a:moveTo>
                    <a:pt x="16891" y="0"/>
                  </a:moveTo>
                  <a:lnTo>
                    <a:pt x="11227054" y="0"/>
                  </a:lnTo>
                  <a:cubicBezTo>
                    <a:pt x="11236452" y="0"/>
                    <a:pt x="11243945" y="7620"/>
                    <a:pt x="11243945" y="16891"/>
                  </a:cubicBezTo>
                  <a:lnTo>
                    <a:pt x="11243945" y="1205611"/>
                  </a:lnTo>
                  <a:cubicBezTo>
                    <a:pt x="11243945" y="1215009"/>
                    <a:pt x="11236325" y="1222502"/>
                    <a:pt x="11227054" y="1222502"/>
                  </a:cubicBezTo>
                  <a:lnTo>
                    <a:pt x="16891" y="1222502"/>
                  </a:lnTo>
                  <a:cubicBezTo>
                    <a:pt x="7620" y="1222629"/>
                    <a:pt x="0" y="1215009"/>
                    <a:pt x="0" y="1205611"/>
                  </a:cubicBezTo>
                  <a:lnTo>
                    <a:pt x="0" y="16891"/>
                  </a:lnTo>
                  <a:cubicBezTo>
                    <a:pt x="0" y="7620"/>
                    <a:pt x="7620" y="0"/>
                    <a:pt x="16891" y="0"/>
                  </a:cubicBezTo>
                  <a:moveTo>
                    <a:pt x="16891" y="33909"/>
                  </a:moveTo>
                  <a:lnTo>
                    <a:pt x="16891" y="16891"/>
                  </a:lnTo>
                  <a:lnTo>
                    <a:pt x="33909" y="16891"/>
                  </a:lnTo>
                  <a:lnTo>
                    <a:pt x="33909" y="1205611"/>
                  </a:lnTo>
                  <a:lnTo>
                    <a:pt x="16891" y="1205611"/>
                  </a:lnTo>
                  <a:lnTo>
                    <a:pt x="16891" y="1188720"/>
                  </a:lnTo>
                  <a:lnTo>
                    <a:pt x="11227054" y="1188720"/>
                  </a:lnTo>
                  <a:lnTo>
                    <a:pt x="11227054" y="1205611"/>
                  </a:lnTo>
                  <a:lnTo>
                    <a:pt x="11210163" y="1205611"/>
                  </a:lnTo>
                  <a:lnTo>
                    <a:pt x="11210163" y="16891"/>
                  </a:lnTo>
                  <a:lnTo>
                    <a:pt x="11227054" y="16891"/>
                  </a:lnTo>
                  <a:lnTo>
                    <a:pt x="11227054" y="33909"/>
                  </a:lnTo>
                  <a:lnTo>
                    <a:pt x="16891" y="33909"/>
                  </a:lnTo>
                  <a:close/>
                </a:path>
              </a:pathLst>
            </a:custGeom>
            <a:solidFill>
              <a:srgbClr val="385D8A"/>
            </a:solidFill>
          </p:spPr>
        </p:sp>
        <p:sp>
          <p:nvSpPr>
            <p:cNvPr name="TextBox 54" id="54"/>
            <p:cNvSpPr txBox="true"/>
            <p:nvPr/>
          </p:nvSpPr>
          <p:spPr>
            <a:xfrm>
              <a:off x="0" y="0"/>
              <a:ext cx="11243968" cy="1222596"/>
            </a:xfrm>
            <a:prstGeom prst="rect">
              <a:avLst/>
            </a:prstGeom>
          </p:spPr>
          <p:txBody>
            <a:bodyPr anchor="ctr" rtlCol="false" tIns="50800" lIns="50800" bIns="50800" rIns="50800"/>
            <a:lstStyle/>
            <a:p>
              <a:pPr algn="ctr">
                <a:lnSpc>
                  <a:spcPts val="6480"/>
                </a:lnSpc>
              </a:pPr>
              <a:r>
                <a:rPr lang="en-US" b="true" sz="5400" spc="50">
                  <a:solidFill>
                    <a:srgbClr val="EBF1DE"/>
                  </a:solidFill>
                  <a:latin typeface="TT Rounds Condensed Bold"/>
                  <a:ea typeface="TT Rounds Condensed Bold"/>
                  <a:cs typeface="TT Rounds Condensed Bold"/>
                  <a:sym typeface="TT Rounds Condensed Bold"/>
                </a:rPr>
                <a:t>Conclusions</a:t>
              </a:r>
            </a:p>
          </p:txBody>
        </p:sp>
      </p:grpSp>
      <p:grpSp>
        <p:nvGrpSpPr>
          <p:cNvPr name="Group 55" id="55"/>
          <p:cNvGrpSpPr/>
          <p:nvPr/>
        </p:nvGrpSpPr>
        <p:grpSpPr>
          <a:xfrm rot="0">
            <a:off x="1675165" y="17442294"/>
            <a:ext cx="8420276" cy="8610460"/>
            <a:chOff x="0" y="0"/>
            <a:chExt cx="11227035" cy="11480613"/>
          </a:xfrm>
        </p:grpSpPr>
        <p:sp>
          <p:nvSpPr>
            <p:cNvPr name="Freeform 56" id="56"/>
            <p:cNvSpPr/>
            <p:nvPr/>
          </p:nvSpPr>
          <p:spPr>
            <a:xfrm flipH="false" flipV="false" rot="0">
              <a:off x="8509" y="8447"/>
              <a:ext cx="11210036" cy="11463716"/>
            </a:xfrm>
            <a:custGeom>
              <a:avLst/>
              <a:gdLst/>
              <a:ahLst/>
              <a:cxnLst/>
              <a:rect r="r" b="b" t="t" l="l"/>
              <a:pathLst>
                <a:path h="11463716" w="11210036">
                  <a:moveTo>
                    <a:pt x="0" y="0"/>
                  </a:moveTo>
                  <a:lnTo>
                    <a:pt x="11210036" y="0"/>
                  </a:lnTo>
                  <a:lnTo>
                    <a:pt x="11210036" y="11463716"/>
                  </a:lnTo>
                  <a:lnTo>
                    <a:pt x="0" y="11463716"/>
                  </a:lnTo>
                  <a:close/>
                </a:path>
              </a:pathLst>
            </a:custGeom>
            <a:solidFill>
              <a:srgbClr val="FFFFFF"/>
            </a:solidFill>
          </p:spPr>
        </p:sp>
        <p:sp>
          <p:nvSpPr>
            <p:cNvPr name="Freeform 57" id="57"/>
            <p:cNvSpPr/>
            <p:nvPr/>
          </p:nvSpPr>
          <p:spPr>
            <a:xfrm flipH="false" flipV="false" rot="0">
              <a:off x="0" y="0"/>
              <a:ext cx="11227053" cy="11480609"/>
            </a:xfrm>
            <a:custGeom>
              <a:avLst/>
              <a:gdLst/>
              <a:ahLst/>
              <a:cxnLst/>
              <a:rect r="r" b="b" t="t" l="l"/>
              <a:pathLst>
                <a:path h="11480609" w="11227053">
                  <a:moveTo>
                    <a:pt x="8509" y="0"/>
                  </a:moveTo>
                  <a:lnTo>
                    <a:pt x="11218545" y="0"/>
                  </a:lnTo>
                  <a:cubicBezTo>
                    <a:pt x="11223244" y="0"/>
                    <a:pt x="11227053" y="3782"/>
                    <a:pt x="11227053" y="8447"/>
                  </a:cubicBezTo>
                  <a:lnTo>
                    <a:pt x="11227053" y="11472163"/>
                  </a:lnTo>
                  <a:cubicBezTo>
                    <a:pt x="11227053" y="11476827"/>
                    <a:pt x="11223244" y="11480609"/>
                    <a:pt x="11218545" y="11480609"/>
                  </a:cubicBezTo>
                  <a:lnTo>
                    <a:pt x="8509" y="11480609"/>
                  </a:lnTo>
                  <a:cubicBezTo>
                    <a:pt x="3810" y="11480609"/>
                    <a:pt x="0" y="11476827"/>
                    <a:pt x="0" y="11472163"/>
                  </a:cubicBezTo>
                  <a:lnTo>
                    <a:pt x="0" y="8447"/>
                  </a:lnTo>
                  <a:cubicBezTo>
                    <a:pt x="0" y="3782"/>
                    <a:pt x="3810" y="0"/>
                    <a:pt x="8509" y="0"/>
                  </a:cubicBezTo>
                  <a:moveTo>
                    <a:pt x="8509" y="16767"/>
                  </a:moveTo>
                  <a:lnTo>
                    <a:pt x="8509" y="8447"/>
                  </a:lnTo>
                  <a:lnTo>
                    <a:pt x="17018" y="8447"/>
                  </a:lnTo>
                  <a:lnTo>
                    <a:pt x="17018" y="11472163"/>
                  </a:lnTo>
                  <a:lnTo>
                    <a:pt x="8509" y="11472163"/>
                  </a:lnTo>
                  <a:lnTo>
                    <a:pt x="8509" y="11463717"/>
                  </a:lnTo>
                  <a:lnTo>
                    <a:pt x="11218545" y="11463717"/>
                  </a:lnTo>
                  <a:lnTo>
                    <a:pt x="11218545" y="11472163"/>
                  </a:lnTo>
                  <a:lnTo>
                    <a:pt x="11210036" y="11472163"/>
                  </a:lnTo>
                  <a:lnTo>
                    <a:pt x="11210036" y="8447"/>
                  </a:lnTo>
                  <a:lnTo>
                    <a:pt x="11218545" y="8447"/>
                  </a:lnTo>
                  <a:lnTo>
                    <a:pt x="11218545" y="16893"/>
                  </a:lnTo>
                  <a:lnTo>
                    <a:pt x="8509" y="16893"/>
                  </a:lnTo>
                  <a:close/>
                </a:path>
              </a:pathLst>
            </a:custGeom>
            <a:gradFill rotWithShape="true">
              <a:gsLst>
                <a:gs pos="0">
                  <a:srgbClr val="004AAD">
                    <a:alpha val="100000"/>
                  </a:srgbClr>
                </a:gs>
                <a:gs pos="100000">
                  <a:srgbClr val="CB6CE6">
                    <a:alpha val="100000"/>
                  </a:srgbClr>
                </a:gs>
              </a:gsLst>
              <a:lin ang="0"/>
            </a:gradFill>
          </p:spPr>
        </p:sp>
        <p:sp>
          <p:nvSpPr>
            <p:cNvPr name="TextBox 58" id="58"/>
            <p:cNvSpPr txBox="true"/>
            <p:nvPr/>
          </p:nvSpPr>
          <p:spPr>
            <a:xfrm>
              <a:off x="0" y="-9525"/>
              <a:ext cx="11227035" cy="11490138"/>
            </a:xfrm>
            <a:prstGeom prst="rect">
              <a:avLst/>
            </a:prstGeom>
          </p:spPr>
          <p:txBody>
            <a:bodyPr anchor="t" rtlCol="false" tIns="50800" lIns="50800" bIns="50800" rIns="50800"/>
            <a:lstStyle/>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65.2% of respondents reported being direct victims of theft or knowing someone affected, indicating a major safety issue in Chennai.</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83.5% of theft incidents occurred outside homes, emphasizing the need for enhanced safety measures in public and communal areas.</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Urban theft is a growing concern.</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AI-based safety devices received positive feedback.</a:t>
              </a:r>
            </a:p>
            <a:p>
              <a:pPr algn="l">
                <a:lnSpc>
                  <a:spcPts val="3600"/>
                </a:lnSpc>
              </a:pPr>
            </a:p>
          </p:txBody>
        </p:sp>
      </p:grpSp>
      <p:grpSp>
        <p:nvGrpSpPr>
          <p:cNvPr name="Group 59" id="59"/>
          <p:cNvGrpSpPr/>
          <p:nvPr/>
        </p:nvGrpSpPr>
        <p:grpSpPr>
          <a:xfrm rot="0">
            <a:off x="10679404" y="23065656"/>
            <a:ext cx="8959018" cy="1277756"/>
            <a:chOff x="0" y="0"/>
            <a:chExt cx="11945357" cy="1703674"/>
          </a:xfrm>
        </p:grpSpPr>
        <p:sp>
          <p:nvSpPr>
            <p:cNvPr name="Freeform 60" id="60"/>
            <p:cNvSpPr/>
            <p:nvPr/>
          </p:nvSpPr>
          <p:spPr>
            <a:xfrm flipH="false" flipV="false" rot="0">
              <a:off x="17945" y="23537"/>
              <a:ext cx="11909444" cy="1656468"/>
            </a:xfrm>
            <a:custGeom>
              <a:avLst/>
              <a:gdLst/>
              <a:ahLst/>
              <a:cxnLst/>
              <a:rect r="r" b="b" t="t" l="l"/>
              <a:pathLst>
                <a:path h="1656468" w="11909444">
                  <a:moveTo>
                    <a:pt x="0" y="0"/>
                  </a:moveTo>
                  <a:lnTo>
                    <a:pt x="11909443" y="0"/>
                  </a:lnTo>
                  <a:lnTo>
                    <a:pt x="11909443" y="1656469"/>
                  </a:lnTo>
                  <a:lnTo>
                    <a:pt x="0" y="1656469"/>
                  </a:lnTo>
                  <a:close/>
                </a:path>
              </a:pathLst>
            </a:custGeom>
            <a:gradFill rotWithShape="true">
              <a:gsLst>
                <a:gs pos="0">
                  <a:srgbClr val="004AAD">
                    <a:alpha val="100000"/>
                  </a:srgbClr>
                </a:gs>
                <a:gs pos="100000">
                  <a:srgbClr val="CB6CE6">
                    <a:alpha val="100000"/>
                  </a:srgbClr>
                </a:gs>
              </a:gsLst>
              <a:lin ang="0"/>
            </a:gradFill>
          </p:spPr>
        </p:sp>
        <p:sp>
          <p:nvSpPr>
            <p:cNvPr name="Freeform 61" id="61"/>
            <p:cNvSpPr/>
            <p:nvPr/>
          </p:nvSpPr>
          <p:spPr>
            <a:xfrm flipH="false" flipV="false" rot="0">
              <a:off x="0" y="0"/>
              <a:ext cx="11945334" cy="1703707"/>
            </a:xfrm>
            <a:custGeom>
              <a:avLst/>
              <a:gdLst/>
              <a:ahLst/>
              <a:cxnLst/>
              <a:rect r="r" b="b" t="t" l="l"/>
              <a:pathLst>
                <a:path h="1703707" w="11945334">
                  <a:moveTo>
                    <a:pt x="17945" y="0"/>
                  </a:moveTo>
                  <a:lnTo>
                    <a:pt x="11927388" y="0"/>
                  </a:lnTo>
                  <a:cubicBezTo>
                    <a:pt x="11937373" y="0"/>
                    <a:pt x="11945334" y="10618"/>
                    <a:pt x="11945334" y="23537"/>
                  </a:cubicBezTo>
                  <a:lnTo>
                    <a:pt x="11945334" y="1680006"/>
                  </a:lnTo>
                  <a:cubicBezTo>
                    <a:pt x="11945334" y="1693102"/>
                    <a:pt x="11937237" y="1703543"/>
                    <a:pt x="11927388" y="1703543"/>
                  </a:cubicBezTo>
                  <a:lnTo>
                    <a:pt x="17945" y="1703543"/>
                  </a:lnTo>
                  <a:cubicBezTo>
                    <a:pt x="8095" y="1703707"/>
                    <a:pt x="0" y="1693102"/>
                    <a:pt x="0" y="1680006"/>
                  </a:cubicBezTo>
                  <a:lnTo>
                    <a:pt x="0" y="23537"/>
                  </a:lnTo>
                  <a:cubicBezTo>
                    <a:pt x="0" y="10618"/>
                    <a:pt x="8095" y="0"/>
                    <a:pt x="17945" y="0"/>
                  </a:cubicBezTo>
                  <a:moveTo>
                    <a:pt x="17945" y="47252"/>
                  </a:moveTo>
                  <a:lnTo>
                    <a:pt x="17945" y="23537"/>
                  </a:lnTo>
                  <a:lnTo>
                    <a:pt x="36024" y="23537"/>
                  </a:lnTo>
                  <a:lnTo>
                    <a:pt x="36024" y="1680006"/>
                  </a:lnTo>
                  <a:lnTo>
                    <a:pt x="17945" y="1680006"/>
                  </a:lnTo>
                  <a:lnTo>
                    <a:pt x="17945" y="1656468"/>
                  </a:lnTo>
                  <a:lnTo>
                    <a:pt x="11927388" y="1656468"/>
                  </a:lnTo>
                  <a:lnTo>
                    <a:pt x="11927388" y="1680006"/>
                  </a:lnTo>
                  <a:lnTo>
                    <a:pt x="11909444" y="1680006"/>
                  </a:lnTo>
                  <a:lnTo>
                    <a:pt x="11909444" y="23537"/>
                  </a:lnTo>
                  <a:lnTo>
                    <a:pt x="11927388" y="23537"/>
                  </a:lnTo>
                  <a:lnTo>
                    <a:pt x="11927388" y="47252"/>
                  </a:lnTo>
                  <a:lnTo>
                    <a:pt x="17945" y="47252"/>
                  </a:lnTo>
                  <a:close/>
                </a:path>
              </a:pathLst>
            </a:custGeom>
            <a:solidFill>
              <a:srgbClr val="385D8A"/>
            </a:solidFill>
          </p:spPr>
        </p:sp>
        <p:sp>
          <p:nvSpPr>
            <p:cNvPr name="TextBox 62" id="62"/>
            <p:cNvSpPr txBox="true"/>
            <p:nvPr/>
          </p:nvSpPr>
          <p:spPr>
            <a:xfrm>
              <a:off x="0" y="-9525"/>
              <a:ext cx="11945357" cy="1713199"/>
            </a:xfrm>
            <a:prstGeom prst="rect">
              <a:avLst/>
            </a:prstGeom>
          </p:spPr>
          <p:txBody>
            <a:bodyPr anchor="ctr" rtlCol="false" tIns="50800" lIns="50800" bIns="50800" rIns="50800"/>
            <a:lstStyle/>
            <a:p>
              <a:pPr algn="ctr">
                <a:lnSpc>
                  <a:spcPts val="5640"/>
                </a:lnSpc>
              </a:pPr>
              <a:r>
                <a:rPr lang="en-US" b="true" sz="4700" spc="43">
                  <a:solidFill>
                    <a:srgbClr val="EBF1DE"/>
                  </a:solidFill>
                  <a:latin typeface="TT Rounds Condensed Bold"/>
                  <a:ea typeface="TT Rounds Condensed Bold"/>
                  <a:cs typeface="TT Rounds Condensed Bold"/>
                  <a:sym typeface="TT Rounds Condensed Bold"/>
                </a:rPr>
                <a:t>Awareness of SDGs</a:t>
              </a:r>
            </a:p>
          </p:txBody>
        </p:sp>
      </p:grpSp>
      <p:grpSp>
        <p:nvGrpSpPr>
          <p:cNvPr name="Group 63" id="63"/>
          <p:cNvGrpSpPr/>
          <p:nvPr/>
        </p:nvGrpSpPr>
        <p:grpSpPr>
          <a:xfrm rot="0">
            <a:off x="1668815" y="26437506"/>
            <a:ext cx="8432976" cy="1062661"/>
            <a:chOff x="0" y="0"/>
            <a:chExt cx="11243968" cy="1416881"/>
          </a:xfrm>
        </p:grpSpPr>
        <p:sp>
          <p:nvSpPr>
            <p:cNvPr name="Freeform 64" id="64"/>
            <p:cNvSpPr/>
            <p:nvPr/>
          </p:nvSpPr>
          <p:spPr>
            <a:xfrm flipH="false" flipV="false" rot="0">
              <a:off x="16891" y="19575"/>
              <a:ext cx="11210163" cy="1377622"/>
            </a:xfrm>
            <a:custGeom>
              <a:avLst/>
              <a:gdLst/>
              <a:ahLst/>
              <a:cxnLst/>
              <a:rect r="r" b="b" t="t" l="l"/>
              <a:pathLst>
                <a:path h="1377622" w="11210163">
                  <a:moveTo>
                    <a:pt x="0" y="0"/>
                  </a:moveTo>
                  <a:lnTo>
                    <a:pt x="11210163" y="0"/>
                  </a:lnTo>
                  <a:lnTo>
                    <a:pt x="11210163" y="1377622"/>
                  </a:lnTo>
                  <a:lnTo>
                    <a:pt x="0" y="1377622"/>
                  </a:lnTo>
                  <a:close/>
                </a:path>
              </a:pathLst>
            </a:custGeom>
            <a:gradFill rotWithShape="true">
              <a:gsLst>
                <a:gs pos="0">
                  <a:srgbClr val="004AAD">
                    <a:alpha val="100000"/>
                  </a:srgbClr>
                </a:gs>
                <a:gs pos="100000">
                  <a:srgbClr val="CB6CE6">
                    <a:alpha val="100000"/>
                  </a:srgbClr>
                </a:gs>
              </a:gsLst>
              <a:lin ang="0"/>
            </a:gradFill>
          </p:spPr>
        </p:sp>
        <p:sp>
          <p:nvSpPr>
            <p:cNvPr name="Freeform 65" id="65"/>
            <p:cNvSpPr/>
            <p:nvPr/>
          </p:nvSpPr>
          <p:spPr>
            <a:xfrm flipH="false" flipV="false" rot="0">
              <a:off x="0" y="0"/>
              <a:ext cx="11243945" cy="1416914"/>
            </a:xfrm>
            <a:custGeom>
              <a:avLst/>
              <a:gdLst/>
              <a:ahLst/>
              <a:cxnLst/>
              <a:rect r="r" b="b" t="t" l="l"/>
              <a:pathLst>
                <a:path h="1416914" w="11243945">
                  <a:moveTo>
                    <a:pt x="16891" y="0"/>
                  </a:moveTo>
                  <a:lnTo>
                    <a:pt x="11227054" y="0"/>
                  </a:lnTo>
                  <a:cubicBezTo>
                    <a:pt x="11236452" y="0"/>
                    <a:pt x="11243945" y="8831"/>
                    <a:pt x="11243945" y="19575"/>
                  </a:cubicBezTo>
                  <a:lnTo>
                    <a:pt x="11243945" y="1397197"/>
                  </a:lnTo>
                  <a:cubicBezTo>
                    <a:pt x="11243945" y="1408088"/>
                    <a:pt x="11236325" y="1416772"/>
                    <a:pt x="11227054" y="1416772"/>
                  </a:cubicBezTo>
                  <a:lnTo>
                    <a:pt x="16891" y="1416772"/>
                  </a:lnTo>
                  <a:cubicBezTo>
                    <a:pt x="7620" y="1416914"/>
                    <a:pt x="0" y="1408088"/>
                    <a:pt x="0" y="1397197"/>
                  </a:cubicBezTo>
                  <a:lnTo>
                    <a:pt x="0" y="19575"/>
                  </a:lnTo>
                  <a:cubicBezTo>
                    <a:pt x="0" y="8831"/>
                    <a:pt x="7620" y="0"/>
                    <a:pt x="16891" y="0"/>
                  </a:cubicBezTo>
                  <a:moveTo>
                    <a:pt x="16891" y="39298"/>
                  </a:moveTo>
                  <a:lnTo>
                    <a:pt x="16891" y="19575"/>
                  </a:lnTo>
                  <a:lnTo>
                    <a:pt x="33909" y="19575"/>
                  </a:lnTo>
                  <a:lnTo>
                    <a:pt x="33909" y="1397197"/>
                  </a:lnTo>
                  <a:lnTo>
                    <a:pt x="16891" y="1397197"/>
                  </a:lnTo>
                  <a:lnTo>
                    <a:pt x="16891" y="1377622"/>
                  </a:lnTo>
                  <a:lnTo>
                    <a:pt x="11227054" y="1377622"/>
                  </a:lnTo>
                  <a:lnTo>
                    <a:pt x="11227054" y="1397197"/>
                  </a:lnTo>
                  <a:lnTo>
                    <a:pt x="11210163" y="1397197"/>
                  </a:lnTo>
                  <a:lnTo>
                    <a:pt x="11210163" y="19575"/>
                  </a:lnTo>
                  <a:lnTo>
                    <a:pt x="11227054" y="19575"/>
                  </a:lnTo>
                  <a:lnTo>
                    <a:pt x="11227054" y="39298"/>
                  </a:lnTo>
                  <a:lnTo>
                    <a:pt x="16891" y="39298"/>
                  </a:lnTo>
                  <a:close/>
                </a:path>
              </a:pathLst>
            </a:custGeom>
            <a:solidFill>
              <a:srgbClr val="385D8A"/>
            </a:solidFill>
          </p:spPr>
        </p:sp>
        <p:sp>
          <p:nvSpPr>
            <p:cNvPr name="TextBox 66" id="66"/>
            <p:cNvSpPr txBox="true"/>
            <p:nvPr/>
          </p:nvSpPr>
          <p:spPr>
            <a:xfrm>
              <a:off x="0" y="0"/>
              <a:ext cx="11243968" cy="1416881"/>
            </a:xfrm>
            <a:prstGeom prst="rect">
              <a:avLst/>
            </a:prstGeom>
          </p:spPr>
          <p:txBody>
            <a:bodyPr anchor="ctr" rtlCol="false" tIns="50800" lIns="50800" bIns="50800" rIns="50800"/>
            <a:lstStyle/>
            <a:p>
              <a:pPr algn="ctr">
                <a:lnSpc>
                  <a:spcPts val="4835"/>
                </a:lnSpc>
              </a:pPr>
              <a:r>
                <a:rPr lang="en-US" b="true" sz="4029" spc="37">
                  <a:solidFill>
                    <a:srgbClr val="EBF1DE"/>
                  </a:solidFill>
                  <a:latin typeface="TT Rounds Condensed Bold"/>
                  <a:ea typeface="TT Rounds Condensed Bold"/>
                  <a:cs typeface="TT Rounds Condensed Bold"/>
                  <a:sym typeface="TT Rounds Condensed Bold"/>
                </a:rPr>
                <a:t>Preferred Methods for Reporting Theft</a:t>
              </a:r>
            </a:p>
          </p:txBody>
        </p:sp>
      </p:grpSp>
      <p:grpSp>
        <p:nvGrpSpPr>
          <p:cNvPr name="Group 67" id="67"/>
          <p:cNvGrpSpPr/>
          <p:nvPr/>
        </p:nvGrpSpPr>
        <p:grpSpPr>
          <a:xfrm rot="0">
            <a:off x="1675165" y="27500167"/>
            <a:ext cx="8420276" cy="8673944"/>
            <a:chOff x="0" y="0"/>
            <a:chExt cx="11227035" cy="11565259"/>
          </a:xfrm>
        </p:grpSpPr>
        <p:sp>
          <p:nvSpPr>
            <p:cNvPr name="Freeform 68" id="68"/>
            <p:cNvSpPr/>
            <p:nvPr/>
          </p:nvSpPr>
          <p:spPr>
            <a:xfrm flipH="false" flipV="false" rot="0">
              <a:off x="8509" y="8509"/>
              <a:ext cx="11210036" cy="11548237"/>
            </a:xfrm>
            <a:custGeom>
              <a:avLst/>
              <a:gdLst/>
              <a:ahLst/>
              <a:cxnLst/>
              <a:rect r="r" b="b" t="t" l="l"/>
              <a:pathLst>
                <a:path h="11548237" w="11210036">
                  <a:moveTo>
                    <a:pt x="0" y="0"/>
                  </a:moveTo>
                  <a:lnTo>
                    <a:pt x="11210036" y="0"/>
                  </a:lnTo>
                  <a:lnTo>
                    <a:pt x="11210036" y="11548237"/>
                  </a:lnTo>
                  <a:lnTo>
                    <a:pt x="0" y="11548237"/>
                  </a:lnTo>
                  <a:close/>
                </a:path>
              </a:pathLst>
            </a:custGeom>
            <a:solidFill>
              <a:srgbClr val="FFFFFF"/>
            </a:solidFill>
          </p:spPr>
        </p:sp>
        <p:sp>
          <p:nvSpPr>
            <p:cNvPr name="Freeform 69" id="69"/>
            <p:cNvSpPr/>
            <p:nvPr/>
          </p:nvSpPr>
          <p:spPr>
            <a:xfrm flipH="false" flipV="false" rot="0">
              <a:off x="0" y="0"/>
              <a:ext cx="11227053" cy="11565255"/>
            </a:xfrm>
            <a:custGeom>
              <a:avLst/>
              <a:gdLst/>
              <a:ahLst/>
              <a:cxnLst/>
              <a:rect r="r" b="b" t="t" l="l"/>
              <a:pathLst>
                <a:path h="11565255" w="11227053">
                  <a:moveTo>
                    <a:pt x="8509" y="0"/>
                  </a:moveTo>
                  <a:lnTo>
                    <a:pt x="11218545" y="0"/>
                  </a:lnTo>
                  <a:cubicBezTo>
                    <a:pt x="11223244" y="0"/>
                    <a:pt x="11227053" y="3810"/>
                    <a:pt x="11227053" y="8509"/>
                  </a:cubicBezTo>
                  <a:lnTo>
                    <a:pt x="11227053" y="11556746"/>
                  </a:lnTo>
                  <a:cubicBezTo>
                    <a:pt x="11227053" y="11561445"/>
                    <a:pt x="11223244" y="11565255"/>
                    <a:pt x="11218545" y="11565255"/>
                  </a:cubicBezTo>
                  <a:lnTo>
                    <a:pt x="8509" y="11565255"/>
                  </a:lnTo>
                  <a:cubicBezTo>
                    <a:pt x="3810" y="11565255"/>
                    <a:pt x="0" y="11561445"/>
                    <a:pt x="0" y="11556746"/>
                  </a:cubicBezTo>
                  <a:lnTo>
                    <a:pt x="0" y="8509"/>
                  </a:lnTo>
                  <a:cubicBezTo>
                    <a:pt x="0" y="3810"/>
                    <a:pt x="3810" y="0"/>
                    <a:pt x="8509" y="0"/>
                  </a:cubicBezTo>
                  <a:moveTo>
                    <a:pt x="8509" y="16891"/>
                  </a:moveTo>
                  <a:lnTo>
                    <a:pt x="8509" y="8509"/>
                  </a:lnTo>
                  <a:lnTo>
                    <a:pt x="17018" y="8509"/>
                  </a:lnTo>
                  <a:lnTo>
                    <a:pt x="17018" y="11556746"/>
                  </a:lnTo>
                  <a:lnTo>
                    <a:pt x="8509" y="11556746"/>
                  </a:lnTo>
                  <a:lnTo>
                    <a:pt x="8509" y="11548237"/>
                  </a:lnTo>
                  <a:lnTo>
                    <a:pt x="11218545" y="11548237"/>
                  </a:lnTo>
                  <a:lnTo>
                    <a:pt x="11218545" y="11556746"/>
                  </a:lnTo>
                  <a:lnTo>
                    <a:pt x="11210036" y="11556746"/>
                  </a:lnTo>
                  <a:lnTo>
                    <a:pt x="11210036" y="8509"/>
                  </a:lnTo>
                  <a:lnTo>
                    <a:pt x="11218545" y="8509"/>
                  </a:lnTo>
                  <a:lnTo>
                    <a:pt x="11218545" y="17018"/>
                  </a:lnTo>
                  <a:lnTo>
                    <a:pt x="8509" y="17018"/>
                  </a:lnTo>
                  <a:close/>
                </a:path>
              </a:pathLst>
            </a:custGeom>
            <a:gradFill rotWithShape="true">
              <a:gsLst>
                <a:gs pos="0">
                  <a:srgbClr val="004AAD">
                    <a:alpha val="100000"/>
                  </a:srgbClr>
                </a:gs>
                <a:gs pos="100000">
                  <a:srgbClr val="CB6CE6">
                    <a:alpha val="100000"/>
                  </a:srgbClr>
                </a:gs>
              </a:gsLst>
              <a:lin ang="0"/>
            </a:gradFill>
          </p:spPr>
        </p:sp>
        <p:sp>
          <p:nvSpPr>
            <p:cNvPr name="TextBox 70" id="70"/>
            <p:cNvSpPr txBox="true"/>
            <p:nvPr/>
          </p:nvSpPr>
          <p:spPr>
            <a:xfrm>
              <a:off x="0" y="-9525"/>
              <a:ext cx="11227035" cy="11574784"/>
            </a:xfrm>
            <a:prstGeom prst="rect">
              <a:avLst/>
            </a:prstGeom>
          </p:spPr>
          <p:txBody>
            <a:bodyPr anchor="t" rtlCol="false" tIns="50800" lIns="50800" bIns="50800" rIns="50800"/>
            <a:lstStyle/>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48.1% preferred calling the nearest neighbor to report theft.</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24.4% chose to call the police.</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18.4% contacted neighbors via phone.</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Only 9% used social media or community apps.</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H</a:t>
              </a:r>
              <a:r>
                <a:rPr lang="en-US" sz="3000" spc="27">
                  <a:solidFill>
                    <a:srgbClr val="000000"/>
                  </a:solidFill>
                  <a:latin typeface="TT Rounds Condensed"/>
                  <a:ea typeface="TT Rounds Condensed"/>
                  <a:cs typeface="TT Rounds Condensed"/>
                  <a:sym typeface="TT Rounds Condensed"/>
                </a:rPr>
                <a:t>ighlights the need for timely, localized communication.</a:t>
              </a:r>
            </a:p>
            <a:p>
              <a:pPr algn="l">
                <a:lnSpc>
                  <a:spcPts val="3600"/>
                </a:lnSpc>
              </a:pPr>
            </a:p>
            <a:p>
              <a:pPr algn="l">
                <a:lnSpc>
                  <a:spcPts val="3600"/>
                </a:lnSpc>
              </a:pPr>
            </a:p>
            <a:p>
              <a:pPr algn="l">
                <a:lnSpc>
                  <a:spcPts val="3600"/>
                </a:lnSpc>
              </a:pPr>
            </a:p>
          </p:txBody>
        </p:sp>
      </p:grpSp>
      <p:grpSp>
        <p:nvGrpSpPr>
          <p:cNvPr name="Group 71" id="71"/>
          <p:cNvGrpSpPr/>
          <p:nvPr/>
        </p:nvGrpSpPr>
        <p:grpSpPr>
          <a:xfrm rot="0">
            <a:off x="20178184" y="6232797"/>
            <a:ext cx="8432976" cy="1026351"/>
            <a:chOff x="0" y="0"/>
            <a:chExt cx="11243968" cy="1368468"/>
          </a:xfrm>
        </p:grpSpPr>
        <p:sp>
          <p:nvSpPr>
            <p:cNvPr name="Freeform 72" id="72"/>
            <p:cNvSpPr/>
            <p:nvPr/>
          </p:nvSpPr>
          <p:spPr>
            <a:xfrm flipH="false" flipV="false" rot="0">
              <a:off x="16891" y="18906"/>
              <a:ext cx="11210163" cy="1330550"/>
            </a:xfrm>
            <a:custGeom>
              <a:avLst/>
              <a:gdLst/>
              <a:ahLst/>
              <a:cxnLst/>
              <a:rect r="r" b="b" t="t" l="l"/>
              <a:pathLst>
                <a:path h="1330550" w="11210163">
                  <a:moveTo>
                    <a:pt x="0" y="0"/>
                  </a:moveTo>
                  <a:lnTo>
                    <a:pt x="11210163" y="0"/>
                  </a:lnTo>
                  <a:lnTo>
                    <a:pt x="11210163" y="1330550"/>
                  </a:lnTo>
                  <a:lnTo>
                    <a:pt x="0" y="1330550"/>
                  </a:lnTo>
                  <a:close/>
                </a:path>
              </a:pathLst>
            </a:custGeom>
            <a:gradFill rotWithShape="true">
              <a:gsLst>
                <a:gs pos="0">
                  <a:srgbClr val="004AAD">
                    <a:alpha val="100000"/>
                  </a:srgbClr>
                </a:gs>
                <a:gs pos="100000">
                  <a:srgbClr val="CB6CE6">
                    <a:alpha val="100000"/>
                  </a:srgbClr>
                </a:gs>
              </a:gsLst>
              <a:lin ang="0"/>
            </a:gradFill>
          </p:spPr>
        </p:sp>
        <p:sp>
          <p:nvSpPr>
            <p:cNvPr name="Freeform 73" id="73"/>
            <p:cNvSpPr/>
            <p:nvPr/>
          </p:nvSpPr>
          <p:spPr>
            <a:xfrm flipH="false" flipV="false" rot="0">
              <a:off x="0" y="0"/>
              <a:ext cx="11243945" cy="1368500"/>
            </a:xfrm>
            <a:custGeom>
              <a:avLst/>
              <a:gdLst/>
              <a:ahLst/>
              <a:cxnLst/>
              <a:rect r="r" b="b" t="t" l="l"/>
              <a:pathLst>
                <a:path h="1368500" w="11243945">
                  <a:moveTo>
                    <a:pt x="16891" y="0"/>
                  </a:moveTo>
                  <a:lnTo>
                    <a:pt x="11227054" y="0"/>
                  </a:lnTo>
                  <a:cubicBezTo>
                    <a:pt x="11236452" y="0"/>
                    <a:pt x="11243945" y="8529"/>
                    <a:pt x="11243945" y="18906"/>
                  </a:cubicBezTo>
                  <a:lnTo>
                    <a:pt x="11243945" y="1349456"/>
                  </a:lnTo>
                  <a:cubicBezTo>
                    <a:pt x="11243945" y="1359975"/>
                    <a:pt x="11236325" y="1368362"/>
                    <a:pt x="11227054" y="1368362"/>
                  </a:cubicBezTo>
                  <a:lnTo>
                    <a:pt x="16891" y="1368362"/>
                  </a:lnTo>
                  <a:cubicBezTo>
                    <a:pt x="7620" y="1368500"/>
                    <a:pt x="0" y="1359975"/>
                    <a:pt x="0" y="1349456"/>
                  </a:cubicBezTo>
                  <a:lnTo>
                    <a:pt x="0" y="18906"/>
                  </a:lnTo>
                  <a:cubicBezTo>
                    <a:pt x="0" y="8529"/>
                    <a:pt x="7620" y="0"/>
                    <a:pt x="16891" y="0"/>
                  </a:cubicBezTo>
                  <a:moveTo>
                    <a:pt x="16891" y="37955"/>
                  </a:moveTo>
                  <a:lnTo>
                    <a:pt x="16891" y="18906"/>
                  </a:lnTo>
                  <a:lnTo>
                    <a:pt x="33909" y="18906"/>
                  </a:lnTo>
                  <a:lnTo>
                    <a:pt x="33909" y="1349456"/>
                  </a:lnTo>
                  <a:lnTo>
                    <a:pt x="16891" y="1349456"/>
                  </a:lnTo>
                  <a:lnTo>
                    <a:pt x="16891" y="1330550"/>
                  </a:lnTo>
                  <a:lnTo>
                    <a:pt x="11227054" y="1330550"/>
                  </a:lnTo>
                  <a:lnTo>
                    <a:pt x="11227054" y="1349456"/>
                  </a:lnTo>
                  <a:lnTo>
                    <a:pt x="11210163" y="1349456"/>
                  </a:lnTo>
                  <a:lnTo>
                    <a:pt x="11210163" y="18906"/>
                  </a:lnTo>
                  <a:lnTo>
                    <a:pt x="11227054" y="18906"/>
                  </a:lnTo>
                  <a:lnTo>
                    <a:pt x="11227054" y="37955"/>
                  </a:lnTo>
                  <a:lnTo>
                    <a:pt x="16891" y="37955"/>
                  </a:lnTo>
                  <a:close/>
                </a:path>
              </a:pathLst>
            </a:custGeom>
            <a:solidFill>
              <a:srgbClr val="385D8A"/>
            </a:solidFill>
          </p:spPr>
        </p:sp>
        <p:sp>
          <p:nvSpPr>
            <p:cNvPr name="TextBox 74" id="74"/>
            <p:cNvSpPr txBox="true"/>
            <p:nvPr/>
          </p:nvSpPr>
          <p:spPr>
            <a:xfrm>
              <a:off x="0" y="-9525"/>
              <a:ext cx="11243968" cy="1377993"/>
            </a:xfrm>
            <a:prstGeom prst="rect">
              <a:avLst/>
            </a:prstGeom>
          </p:spPr>
          <p:txBody>
            <a:bodyPr anchor="ctr" rtlCol="false" tIns="50800" lIns="50800" bIns="50800" rIns="50800"/>
            <a:lstStyle/>
            <a:p>
              <a:pPr algn="ctr">
                <a:lnSpc>
                  <a:spcPts val="5640"/>
                </a:lnSpc>
              </a:pPr>
              <a:r>
                <a:rPr lang="en-US" b="true" sz="4700" spc="43">
                  <a:solidFill>
                    <a:srgbClr val="EBF1DE"/>
                  </a:solidFill>
                  <a:latin typeface="TT Rounds Condensed Bold"/>
                  <a:ea typeface="TT Rounds Condensed Bold"/>
                  <a:cs typeface="TT Rounds Condensed Bold"/>
                  <a:sym typeface="TT Rounds Condensed Bold"/>
                </a:rPr>
                <a:t>Feedback on AI-CSD PROJECT</a:t>
              </a:r>
            </a:p>
          </p:txBody>
        </p:sp>
      </p:grpSp>
      <p:grpSp>
        <p:nvGrpSpPr>
          <p:cNvPr name="Group 75" id="75"/>
          <p:cNvGrpSpPr/>
          <p:nvPr/>
        </p:nvGrpSpPr>
        <p:grpSpPr>
          <a:xfrm rot="0">
            <a:off x="20184534" y="7130694"/>
            <a:ext cx="8420276" cy="7869896"/>
            <a:chOff x="0" y="0"/>
            <a:chExt cx="11227035" cy="10493194"/>
          </a:xfrm>
        </p:grpSpPr>
        <p:sp>
          <p:nvSpPr>
            <p:cNvPr name="Freeform 76" id="76"/>
            <p:cNvSpPr/>
            <p:nvPr/>
          </p:nvSpPr>
          <p:spPr>
            <a:xfrm flipH="false" flipV="false" rot="0">
              <a:off x="8509" y="7720"/>
              <a:ext cx="11210036" cy="10477750"/>
            </a:xfrm>
            <a:custGeom>
              <a:avLst/>
              <a:gdLst/>
              <a:ahLst/>
              <a:cxnLst/>
              <a:rect r="r" b="b" t="t" l="l"/>
              <a:pathLst>
                <a:path h="10477750" w="11210036">
                  <a:moveTo>
                    <a:pt x="0" y="0"/>
                  </a:moveTo>
                  <a:lnTo>
                    <a:pt x="11210036" y="0"/>
                  </a:lnTo>
                  <a:lnTo>
                    <a:pt x="11210036" y="10477750"/>
                  </a:lnTo>
                  <a:lnTo>
                    <a:pt x="0" y="10477750"/>
                  </a:lnTo>
                  <a:close/>
                </a:path>
              </a:pathLst>
            </a:custGeom>
            <a:solidFill>
              <a:srgbClr val="FFFFFF"/>
            </a:solidFill>
          </p:spPr>
        </p:sp>
        <p:sp>
          <p:nvSpPr>
            <p:cNvPr name="Freeform 77" id="77"/>
            <p:cNvSpPr/>
            <p:nvPr/>
          </p:nvSpPr>
          <p:spPr>
            <a:xfrm flipH="false" flipV="false" rot="0">
              <a:off x="0" y="0"/>
              <a:ext cx="11227053" cy="10493191"/>
            </a:xfrm>
            <a:custGeom>
              <a:avLst/>
              <a:gdLst/>
              <a:ahLst/>
              <a:cxnLst/>
              <a:rect r="r" b="b" t="t" l="l"/>
              <a:pathLst>
                <a:path h="10493191" w="11227053">
                  <a:moveTo>
                    <a:pt x="8509" y="0"/>
                  </a:moveTo>
                  <a:lnTo>
                    <a:pt x="11218545" y="0"/>
                  </a:lnTo>
                  <a:cubicBezTo>
                    <a:pt x="11223244" y="0"/>
                    <a:pt x="11227053" y="3457"/>
                    <a:pt x="11227053" y="7720"/>
                  </a:cubicBezTo>
                  <a:lnTo>
                    <a:pt x="11227053" y="10485470"/>
                  </a:lnTo>
                  <a:cubicBezTo>
                    <a:pt x="11227053" y="10489733"/>
                    <a:pt x="11223244" y="10493191"/>
                    <a:pt x="11218545" y="10493191"/>
                  </a:cubicBezTo>
                  <a:lnTo>
                    <a:pt x="8509" y="10493191"/>
                  </a:lnTo>
                  <a:cubicBezTo>
                    <a:pt x="3810" y="10493191"/>
                    <a:pt x="0" y="10489733"/>
                    <a:pt x="0" y="10485470"/>
                  </a:cubicBezTo>
                  <a:lnTo>
                    <a:pt x="0" y="7720"/>
                  </a:lnTo>
                  <a:cubicBezTo>
                    <a:pt x="0" y="3457"/>
                    <a:pt x="3810" y="0"/>
                    <a:pt x="8509" y="0"/>
                  </a:cubicBezTo>
                  <a:moveTo>
                    <a:pt x="8509" y="15325"/>
                  </a:moveTo>
                  <a:lnTo>
                    <a:pt x="8509" y="7720"/>
                  </a:lnTo>
                  <a:lnTo>
                    <a:pt x="17018" y="7720"/>
                  </a:lnTo>
                  <a:lnTo>
                    <a:pt x="17018" y="10485470"/>
                  </a:lnTo>
                  <a:lnTo>
                    <a:pt x="8509" y="10485470"/>
                  </a:lnTo>
                  <a:lnTo>
                    <a:pt x="8509" y="10477750"/>
                  </a:lnTo>
                  <a:lnTo>
                    <a:pt x="11218545" y="10477750"/>
                  </a:lnTo>
                  <a:lnTo>
                    <a:pt x="11218545" y="10485470"/>
                  </a:lnTo>
                  <a:lnTo>
                    <a:pt x="11210036" y="10485470"/>
                  </a:lnTo>
                  <a:lnTo>
                    <a:pt x="11210036" y="7720"/>
                  </a:lnTo>
                  <a:lnTo>
                    <a:pt x="11218545" y="7720"/>
                  </a:lnTo>
                  <a:lnTo>
                    <a:pt x="11218545" y="15440"/>
                  </a:lnTo>
                  <a:lnTo>
                    <a:pt x="8509" y="15440"/>
                  </a:lnTo>
                  <a:close/>
                </a:path>
              </a:pathLst>
            </a:custGeom>
            <a:gradFill rotWithShape="true">
              <a:gsLst>
                <a:gs pos="0">
                  <a:srgbClr val="004AAD">
                    <a:alpha val="100000"/>
                  </a:srgbClr>
                </a:gs>
                <a:gs pos="100000">
                  <a:srgbClr val="CB6CE6">
                    <a:alpha val="100000"/>
                  </a:srgbClr>
                </a:gs>
              </a:gsLst>
              <a:lin ang="0"/>
            </a:gradFill>
          </p:spPr>
        </p:sp>
        <p:sp>
          <p:nvSpPr>
            <p:cNvPr name="TextBox 78" id="78"/>
            <p:cNvSpPr txBox="true"/>
            <p:nvPr/>
          </p:nvSpPr>
          <p:spPr>
            <a:xfrm>
              <a:off x="0" y="-9525"/>
              <a:ext cx="11227035" cy="10502719"/>
            </a:xfrm>
            <a:prstGeom prst="rect">
              <a:avLst/>
            </a:prstGeom>
          </p:spPr>
          <p:txBody>
            <a:bodyPr anchor="t" rtlCol="false" tIns="50800" lIns="50800" bIns="50800" rIns="50800"/>
            <a:lstStyle/>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67.4% considered AI safety devices highly effective.</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23.8% rated them very effective.</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2.2% found them moderately effective.</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2% considered them ineffective.</a:t>
              </a:r>
            </a:p>
            <a:p>
              <a:pPr algn="l" marL="647700" indent="-323850" lvl="1">
                <a:lnSpc>
                  <a:spcPts val="3600"/>
                </a:lnSpc>
                <a:buFont typeface="Arial"/>
                <a:buChar char="•"/>
              </a:pPr>
              <a:r>
                <a:rPr lang="en-US" sz="3000" spc="27">
                  <a:solidFill>
                    <a:srgbClr val="000000"/>
                  </a:solidFill>
                  <a:latin typeface="TT Rounds Condensed"/>
                  <a:ea typeface="TT Rounds Condensed"/>
                  <a:cs typeface="TT Rounds Condensed"/>
                  <a:sym typeface="TT Rounds Condensed"/>
                </a:rPr>
                <a:t>79.7% expressed interest in testing or providing feedback.</a:t>
              </a:r>
            </a:p>
            <a:p>
              <a:pPr algn="l" marL="647700" indent="-323850" lvl="1">
                <a:lnSpc>
                  <a:spcPts val="3600"/>
                </a:lnSpc>
                <a:buFont typeface="Arial"/>
                <a:buChar char="•"/>
              </a:pPr>
              <a:r>
                <a:rPr lang="en-US" sz="3000" spc="28">
                  <a:solidFill>
                    <a:srgbClr val="000000"/>
                  </a:solidFill>
                  <a:latin typeface="TT Rounds Condensed"/>
                  <a:ea typeface="TT Rounds Condensed"/>
                  <a:cs typeface="TT Rounds Condensed"/>
                  <a:sym typeface="TT Rounds Condensed"/>
                </a:rPr>
                <a:t>Highlights strong support for AI-based safety solutions.</a:t>
              </a:r>
            </a:p>
            <a:p>
              <a:pPr algn="l">
                <a:lnSpc>
                  <a:spcPts val="3600"/>
                </a:lnSpc>
              </a:pPr>
            </a:p>
          </p:txBody>
        </p:sp>
      </p:grpSp>
      <p:sp>
        <p:nvSpPr>
          <p:cNvPr name="Freeform 79" id="79"/>
          <p:cNvSpPr/>
          <p:nvPr/>
        </p:nvSpPr>
        <p:spPr>
          <a:xfrm flipH="false" flipV="false" rot="0">
            <a:off x="1759655" y="22355362"/>
            <a:ext cx="8239920" cy="2528596"/>
          </a:xfrm>
          <a:custGeom>
            <a:avLst/>
            <a:gdLst/>
            <a:ahLst/>
            <a:cxnLst/>
            <a:rect r="r" b="b" t="t" l="l"/>
            <a:pathLst>
              <a:path h="2528596" w="8239920">
                <a:moveTo>
                  <a:pt x="0" y="0"/>
                </a:moveTo>
                <a:lnTo>
                  <a:pt x="8239920" y="0"/>
                </a:lnTo>
                <a:lnTo>
                  <a:pt x="8239920" y="2528597"/>
                </a:lnTo>
                <a:lnTo>
                  <a:pt x="0" y="2528597"/>
                </a:lnTo>
                <a:lnTo>
                  <a:pt x="0" y="0"/>
                </a:lnTo>
                <a:close/>
              </a:path>
            </a:pathLst>
          </a:custGeom>
          <a:blipFill>
            <a:blip r:embed="rId4"/>
            <a:stretch>
              <a:fillRect l="-7355" t="-82757" r="-8653" b="-100771"/>
            </a:stretch>
          </a:blipFill>
        </p:spPr>
      </p:sp>
      <p:sp>
        <p:nvSpPr>
          <p:cNvPr name="Freeform 80" id="80"/>
          <p:cNvSpPr/>
          <p:nvPr/>
        </p:nvSpPr>
        <p:spPr>
          <a:xfrm flipH="false" flipV="false" rot="0">
            <a:off x="1759655" y="31578202"/>
            <a:ext cx="8251295" cy="4149806"/>
          </a:xfrm>
          <a:custGeom>
            <a:avLst/>
            <a:gdLst/>
            <a:ahLst/>
            <a:cxnLst/>
            <a:rect r="r" b="b" t="t" l="l"/>
            <a:pathLst>
              <a:path h="4149806" w="8251295">
                <a:moveTo>
                  <a:pt x="0" y="0"/>
                </a:moveTo>
                <a:lnTo>
                  <a:pt x="8251296" y="0"/>
                </a:lnTo>
                <a:lnTo>
                  <a:pt x="8251296" y="4149806"/>
                </a:lnTo>
                <a:lnTo>
                  <a:pt x="0" y="4149806"/>
                </a:lnTo>
                <a:lnTo>
                  <a:pt x="0" y="0"/>
                </a:lnTo>
                <a:close/>
              </a:path>
            </a:pathLst>
          </a:custGeom>
          <a:blipFill>
            <a:blip r:embed="rId5"/>
            <a:stretch>
              <a:fillRect l="0" t="-26432" r="-943" b="-24100"/>
            </a:stretch>
          </a:blipFill>
        </p:spPr>
      </p:sp>
      <p:sp>
        <p:nvSpPr>
          <p:cNvPr name="Freeform 81" id="81"/>
          <p:cNvSpPr/>
          <p:nvPr/>
        </p:nvSpPr>
        <p:spPr>
          <a:xfrm flipH="false" flipV="false" rot="0">
            <a:off x="10960509" y="15530781"/>
            <a:ext cx="8294102" cy="7163004"/>
          </a:xfrm>
          <a:custGeom>
            <a:avLst/>
            <a:gdLst/>
            <a:ahLst/>
            <a:cxnLst/>
            <a:rect r="r" b="b" t="t" l="l"/>
            <a:pathLst>
              <a:path h="7163004" w="8294102">
                <a:moveTo>
                  <a:pt x="0" y="0"/>
                </a:moveTo>
                <a:lnTo>
                  <a:pt x="8294102" y="0"/>
                </a:lnTo>
                <a:lnTo>
                  <a:pt x="8294102" y="7163004"/>
                </a:lnTo>
                <a:lnTo>
                  <a:pt x="0" y="7163004"/>
                </a:lnTo>
                <a:lnTo>
                  <a:pt x="0" y="0"/>
                </a:lnTo>
                <a:close/>
              </a:path>
            </a:pathLst>
          </a:custGeom>
          <a:blipFill>
            <a:blip r:embed="rId6"/>
            <a:stretch>
              <a:fillRect l="-2166" t="0" r="-5004" b="0"/>
            </a:stretch>
          </a:blipFill>
        </p:spPr>
      </p:sp>
      <p:sp>
        <p:nvSpPr>
          <p:cNvPr name="Freeform 82" id="82"/>
          <p:cNvSpPr/>
          <p:nvPr/>
        </p:nvSpPr>
        <p:spPr>
          <a:xfrm flipH="false" flipV="false" rot="0">
            <a:off x="11430497" y="10743933"/>
            <a:ext cx="7348866" cy="4598213"/>
          </a:xfrm>
          <a:custGeom>
            <a:avLst/>
            <a:gdLst/>
            <a:ahLst/>
            <a:cxnLst/>
            <a:rect r="r" b="b" t="t" l="l"/>
            <a:pathLst>
              <a:path h="4598213" w="7348866">
                <a:moveTo>
                  <a:pt x="0" y="0"/>
                </a:moveTo>
                <a:lnTo>
                  <a:pt x="7348867" y="0"/>
                </a:lnTo>
                <a:lnTo>
                  <a:pt x="7348867" y="4598213"/>
                </a:lnTo>
                <a:lnTo>
                  <a:pt x="0" y="4598213"/>
                </a:lnTo>
                <a:lnTo>
                  <a:pt x="0" y="0"/>
                </a:lnTo>
                <a:close/>
              </a:path>
            </a:pathLst>
          </a:custGeom>
          <a:blipFill>
            <a:blip r:embed="rId7"/>
            <a:stretch>
              <a:fillRect l="-14107" t="-89018" r="-111928" b="-81918"/>
            </a:stretch>
          </a:blipFill>
        </p:spPr>
      </p:sp>
      <p:sp>
        <p:nvSpPr>
          <p:cNvPr name="Freeform 83" id="83"/>
          <p:cNvSpPr/>
          <p:nvPr/>
        </p:nvSpPr>
        <p:spPr>
          <a:xfrm flipH="false" flipV="false" rot="0">
            <a:off x="10937770" y="29764516"/>
            <a:ext cx="8383164" cy="5169959"/>
          </a:xfrm>
          <a:custGeom>
            <a:avLst/>
            <a:gdLst/>
            <a:ahLst/>
            <a:cxnLst/>
            <a:rect r="r" b="b" t="t" l="l"/>
            <a:pathLst>
              <a:path h="5169959" w="8383164">
                <a:moveTo>
                  <a:pt x="0" y="0"/>
                </a:moveTo>
                <a:lnTo>
                  <a:pt x="8383164" y="0"/>
                </a:lnTo>
                <a:lnTo>
                  <a:pt x="8383164" y="5169959"/>
                </a:lnTo>
                <a:lnTo>
                  <a:pt x="0" y="5169959"/>
                </a:lnTo>
                <a:lnTo>
                  <a:pt x="0" y="0"/>
                </a:lnTo>
                <a:close/>
              </a:path>
            </a:pathLst>
          </a:custGeom>
          <a:blipFill>
            <a:blip r:embed="rId8"/>
            <a:stretch>
              <a:fillRect l="-8112" t="-17951" r="-6453" b="-21375"/>
            </a:stretch>
          </a:blipFill>
        </p:spPr>
      </p:sp>
      <p:sp>
        <p:nvSpPr>
          <p:cNvPr name="Freeform 84" id="84"/>
          <p:cNvSpPr/>
          <p:nvPr/>
        </p:nvSpPr>
        <p:spPr>
          <a:xfrm flipH="false" flipV="false" rot="0">
            <a:off x="21634264" y="11270943"/>
            <a:ext cx="5600568" cy="3544192"/>
          </a:xfrm>
          <a:custGeom>
            <a:avLst/>
            <a:gdLst/>
            <a:ahLst/>
            <a:cxnLst/>
            <a:rect r="r" b="b" t="t" l="l"/>
            <a:pathLst>
              <a:path h="3544192" w="5600568">
                <a:moveTo>
                  <a:pt x="0" y="0"/>
                </a:moveTo>
                <a:lnTo>
                  <a:pt x="5600569" y="0"/>
                </a:lnTo>
                <a:lnTo>
                  <a:pt x="5600569" y="3544192"/>
                </a:lnTo>
                <a:lnTo>
                  <a:pt x="0" y="3544192"/>
                </a:lnTo>
                <a:lnTo>
                  <a:pt x="0" y="0"/>
                </a:lnTo>
                <a:close/>
              </a:path>
            </a:pathLst>
          </a:custGeom>
          <a:blipFill>
            <a:blip r:embed="rId9"/>
            <a:stretch>
              <a:fillRect l="-140503" t="-92194" r="0" b="-92840"/>
            </a:stretch>
          </a:blipFill>
        </p:spPr>
      </p:sp>
      <p:grpSp>
        <p:nvGrpSpPr>
          <p:cNvPr name="Group 85" id="85"/>
          <p:cNvGrpSpPr/>
          <p:nvPr/>
        </p:nvGrpSpPr>
        <p:grpSpPr>
          <a:xfrm rot="0">
            <a:off x="8855990" y="38396740"/>
            <a:ext cx="20564177" cy="3427095"/>
            <a:chOff x="0" y="0"/>
            <a:chExt cx="27418903" cy="4569460"/>
          </a:xfrm>
        </p:grpSpPr>
        <p:sp>
          <p:nvSpPr>
            <p:cNvPr name="Freeform 86" id="86"/>
            <p:cNvSpPr/>
            <p:nvPr/>
          </p:nvSpPr>
          <p:spPr>
            <a:xfrm flipH="false" flipV="false" rot="0">
              <a:off x="0" y="0"/>
              <a:ext cx="27418553" cy="4569452"/>
            </a:xfrm>
            <a:custGeom>
              <a:avLst/>
              <a:gdLst/>
              <a:ahLst/>
              <a:cxnLst/>
              <a:rect r="r" b="b" t="t" l="l"/>
              <a:pathLst>
                <a:path h="4569452" w="27418553">
                  <a:moveTo>
                    <a:pt x="0" y="0"/>
                  </a:moveTo>
                  <a:lnTo>
                    <a:pt x="27418553" y="0"/>
                  </a:lnTo>
                  <a:lnTo>
                    <a:pt x="27418553" y="4569452"/>
                  </a:lnTo>
                  <a:lnTo>
                    <a:pt x="0" y="4569452"/>
                  </a:lnTo>
                  <a:close/>
                </a:path>
              </a:pathLst>
            </a:custGeom>
            <a:solidFill>
              <a:srgbClr val="FFFFFF"/>
            </a:solidFill>
          </p:spPr>
        </p:sp>
        <p:sp>
          <p:nvSpPr>
            <p:cNvPr name="TextBox 87" id="87"/>
            <p:cNvSpPr txBox="true"/>
            <p:nvPr/>
          </p:nvSpPr>
          <p:spPr>
            <a:xfrm>
              <a:off x="0" y="-9525"/>
              <a:ext cx="27418903" cy="4578985"/>
            </a:xfrm>
            <a:prstGeom prst="rect">
              <a:avLst/>
            </a:prstGeom>
          </p:spPr>
          <p:txBody>
            <a:bodyPr anchor="t" rtlCol="false" tIns="50800" lIns="50800" bIns="50800" rIns="50800"/>
            <a:lstStyle/>
            <a:p>
              <a:pPr algn="l">
                <a:lnSpc>
                  <a:spcPts val="3600"/>
                </a:lnSpc>
              </a:pPr>
              <a:r>
                <a:rPr lang="en-US" sz="3000" spc="27">
                  <a:solidFill>
                    <a:srgbClr val="000000"/>
                  </a:solidFill>
                  <a:latin typeface="TT Rounds Condensed"/>
                  <a:ea typeface="TT Rounds Condensed"/>
                  <a:cs typeface="TT Rounds Condensed"/>
                  <a:sym typeface="TT Rounds Condensed"/>
                </a:rPr>
                <a:t>[1] A. Sherif, S. Sherif, C. P. Ooi, and W. H. Tan, "A LoRa- driven home security system for a residential community in a retirement township," International Journal of Technology, vol. 10, no. 7, pp. 1297-1306, 2019</a:t>
              </a:r>
            </a:p>
            <a:p>
              <a:pPr algn="l">
                <a:lnSpc>
                  <a:spcPts val="3600"/>
                </a:lnSpc>
              </a:pPr>
              <a:r>
                <a:rPr lang="en-US" sz="3000" spc="27">
                  <a:solidFill>
                    <a:srgbClr val="000000"/>
                  </a:solidFill>
                  <a:latin typeface="TT Rounds Condensed"/>
                  <a:ea typeface="TT Rounds Condensed"/>
                  <a:cs typeface="TT Rounds Condensed"/>
                  <a:sym typeface="TT Rounds Condensed"/>
                </a:rPr>
                <a:t>[2] M. E. E. Alahi, A. Sukkuea, F. W. Tina, A. Nag, W. Kurdthongmee, K. Suwannarat, and S. C. Mukhopadhyay, "Integration of IoT-enabled technologies and artificial intelligence (AI) for smart city scenario: Recent advancements and future trends," Sensors, vol. 23, no. 11, p. 5206, May 2023 https://doi.org/10.3390/s23115206</a:t>
              </a:r>
            </a:p>
            <a:p>
              <a:pPr algn="l">
                <a:lnSpc>
                  <a:spcPts val="3600"/>
                </a:lnSpc>
              </a:pPr>
              <a:r>
                <a:rPr lang="en-US" sz="3000" spc="28">
                  <a:solidFill>
                    <a:srgbClr val="000000"/>
                  </a:solidFill>
                  <a:latin typeface="TT Rounds Condensed"/>
                  <a:ea typeface="TT Rounds Condensed"/>
                  <a:cs typeface="TT Rounds Condensed"/>
                  <a:sym typeface="TT Rounds Condensed"/>
                </a:rPr>
                <a:t>[3] X. Li, R. Lu, X. Liang, X. (S.) Shen, J. Chen, and X. Lin, "Smart community: An Internet of Things application," IEEE Communications Magazine, vol. 49, no. 11, pp. 12-13, Nov. 2011. doi: https://10.1109/MCOM.2011.6069779</a:t>
              </a:r>
            </a:p>
          </p:txBody>
        </p:sp>
      </p:grpSp>
      <p:grpSp>
        <p:nvGrpSpPr>
          <p:cNvPr name="Group 88" id="88"/>
          <p:cNvGrpSpPr/>
          <p:nvPr/>
        </p:nvGrpSpPr>
        <p:grpSpPr>
          <a:xfrm rot="0">
            <a:off x="940558" y="38396740"/>
            <a:ext cx="7809283" cy="3454439"/>
            <a:chOff x="0" y="0"/>
            <a:chExt cx="10412377" cy="4605919"/>
          </a:xfrm>
        </p:grpSpPr>
        <p:sp>
          <p:nvSpPr>
            <p:cNvPr name="Freeform 89" id="89"/>
            <p:cNvSpPr/>
            <p:nvPr/>
          </p:nvSpPr>
          <p:spPr>
            <a:xfrm flipH="false" flipV="false" rot="0">
              <a:off x="0" y="0"/>
              <a:ext cx="10412244" cy="4605911"/>
            </a:xfrm>
            <a:custGeom>
              <a:avLst/>
              <a:gdLst/>
              <a:ahLst/>
              <a:cxnLst/>
              <a:rect r="r" b="b" t="t" l="l"/>
              <a:pathLst>
                <a:path h="4605911" w="10412244">
                  <a:moveTo>
                    <a:pt x="0" y="0"/>
                  </a:moveTo>
                  <a:lnTo>
                    <a:pt x="10412244" y="0"/>
                  </a:lnTo>
                  <a:lnTo>
                    <a:pt x="10412244" y="4605911"/>
                  </a:lnTo>
                  <a:lnTo>
                    <a:pt x="0" y="4605911"/>
                  </a:lnTo>
                  <a:close/>
                </a:path>
              </a:pathLst>
            </a:custGeom>
            <a:solidFill>
              <a:srgbClr val="FFFFFF"/>
            </a:solidFill>
          </p:spPr>
        </p:sp>
        <p:sp>
          <p:nvSpPr>
            <p:cNvPr name="TextBox 90" id="90"/>
            <p:cNvSpPr txBox="true"/>
            <p:nvPr/>
          </p:nvSpPr>
          <p:spPr>
            <a:xfrm>
              <a:off x="0" y="-9525"/>
              <a:ext cx="10412377" cy="4615444"/>
            </a:xfrm>
            <a:prstGeom prst="rect">
              <a:avLst/>
            </a:prstGeom>
          </p:spPr>
          <p:txBody>
            <a:bodyPr anchor="t" rtlCol="false" tIns="50800" lIns="50800" bIns="50800" rIns="50800"/>
            <a:lstStyle/>
            <a:p>
              <a:pPr algn="l">
                <a:lnSpc>
                  <a:spcPts val="2880"/>
                </a:lnSpc>
              </a:pPr>
              <a:r>
                <a:rPr lang="en-US" sz="2400" spc="21">
                  <a:solidFill>
                    <a:srgbClr val="000000"/>
                  </a:solidFill>
                  <a:latin typeface="TT Rounds Condensed"/>
                  <a:ea typeface="TT Rounds Condensed"/>
                  <a:cs typeface="TT Rounds Condensed"/>
                  <a:sym typeface="TT Rounds Condensed"/>
                </a:rPr>
                <a:t>A) ISO/IEC 23894:2023: International standard for</a:t>
              </a:r>
              <a:r>
                <a:rPr lang="en-US" sz="2400" spc="21">
                  <a:solidFill>
                    <a:srgbClr val="000000"/>
                  </a:solidFill>
                  <a:latin typeface="TT Rounds Condensed"/>
                  <a:ea typeface="TT Rounds Condensed"/>
                  <a:cs typeface="TT Rounds Condensed"/>
                  <a:sym typeface="TT Rounds Condensed"/>
                </a:rPr>
                <a:t> AI system safety and risk management.</a:t>
              </a:r>
            </a:p>
            <a:p>
              <a:pPr algn="l">
                <a:lnSpc>
                  <a:spcPts val="2880"/>
                </a:lnSpc>
              </a:pPr>
              <a:r>
                <a:rPr lang="en-US" sz="2400" spc="21">
                  <a:solidFill>
                    <a:srgbClr val="000000"/>
                  </a:solidFill>
                  <a:latin typeface="TT Rounds Condensed"/>
                  <a:ea typeface="TT Rounds Condensed"/>
                  <a:cs typeface="TT Rounds Condensed"/>
                  <a:sym typeface="TT Rounds Condensed"/>
                </a:rPr>
                <a:t>B) IEEE 802.11: Standard for wireless local area network (Wi-Fi) communication.</a:t>
              </a:r>
            </a:p>
            <a:p>
              <a:pPr algn="l">
                <a:lnSpc>
                  <a:spcPts val="2880"/>
                </a:lnSpc>
              </a:pPr>
              <a:r>
                <a:rPr lang="en-US" sz="2400" spc="21">
                  <a:solidFill>
                    <a:srgbClr val="000000"/>
                  </a:solidFill>
                  <a:latin typeface="TT Rounds Condensed"/>
                  <a:ea typeface="TT Rounds Condensed"/>
                  <a:cs typeface="TT Rounds Condensed"/>
                  <a:sym typeface="TT Rounds Condensed"/>
                </a:rPr>
                <a:t>C) IEEE P2413: Architecture framework for the Internet of Things (IoT).</a:t>
              </a:r>
            </a:p>
            <a:p>
              <a:pPr algn="l">
                <a:lnSpc>
                  <a:spcPts val="2880"/>
                </a:lnSpc>
              </a:pPr>
              <a:r>
                <a:rPr lang="en-US" sz="2400" spc="21">
                  <a:solidFill>
                    <a:srgbClr val="000000"/>
                  </a:solidFill>
                  <a:latin typeface="TT Rounds Condensed"/>
                  <a:ea typeface="TT Rounds Condensed"/>
                  <a:cs typeface="TT Rounds Condensed"/>
                  <a:sym typeface="TT Rounds Condensed"/>
                </a:rPr>
                <a:t>D) NFTA 72: Standard for fire alarm and signaling systems.</a:t>
              </a:r>
            </a:p>
            <a:p>
              <a:pPr algn="l">
                <a:lnSpc>
                  <a:spcPts val="2880"/>
                </a:lnSpc>
              </a:pPr>
              <a:r>
                <a:rPr lang="en-US" sz="2400" spc="21">
                  <a:solidFill>
                    <a:srgbClr val="000000"/>
                  </a:solidFill>
                  <a:latin typeface="TT Rounds Condensed"/>
                  <a:ea typeface="TT Rounds Condensed"/>
                  <a:cs typeface="TT Rounds Condensed"/>
                  <a:sym typeface="TT Rounds Condensed"/>
                </a:rPr>
                <a:t>E) UL268: Standard for smoke detector testing and performance.</a:t>
              </a:r>
            </a:p>
          </p:txBody>
        </p:sp>
      </p:grpSp>
      <p:sp>
        <p:nvSpPr>
          <p:cNvPr name="TextBox 91" id="91"/>
          <p:cNvSpPr txBox="true"/>
          <p:nvPr/>
        </p:nvSpPr>
        <p:spPr>
          <a:xfrm rot="0">
            <a:off x="12248266" y="838386"/>
            <a:ext cx="17178251" cy="1104900"/>
          </a:xfrm>
          <a:prstGeom prst="rect">
            <a:avLst/>
          </a:prstGeom>
        </p:spPr>
        <p:txBody>
          <a:bodyPr anchor="t" rtlCol="false" tIns="0" lIns="0" bIns="0" rIns="0">
            <a:spAutoFit/>
          </a:bodyPr>
          <a:lstStyle/>
          <a:p>
            <a:pPr algn="ctr">
              <a:lnSpc>
                <a:spcPts val="8760"/>
              </a:lnSpc>
            </a:pPr>
            <a:r>
              <a:rPr lang="en-US" b="true" sz="7300" spc="68">
                <a:solidFill>
                  <a:srgbClr val="EBF1DE"/>
                </a:solidFill>
                <a:latin typeface="TT Rounds Condensed Bold"/>
                <a:ea typeface="TT Rounds Condensed Bold"/>
                <a:cs typeface="TT Rounds Condensed Bold"/>
                <a:sym typeface="TT Rounds Condensed Bold"/>
              </a:rPr>
              <a:t>AI-Integrated Community Safety Solutions</a:t>
            </a:r>
          </a:p>
        </p:txBody>
      </p:sp>
      <p:sp>
        <p:nvSpPr>
          <p:cNvPr name="TextBox 92" id="92"/>
          <p:cNvSpPr txBox="true"/>
          <p:nvPr/>
        </p:nvSpPr>
        <p:spPr>
          <a:xfrm rot="0">
            <a:off x="12502819" y="2072493"/>
            <a:ext cx="16917348" cy="2438400"/>
          </a:xfrm>
          <a:prstGeom prst="rect">
            <a:avLst/>
          </a:prstGeom>
        </p:spPr>
        <p:txBody>
          <a:bodyPr anchor="t" rtlCol="false" tIns="0" lIns="0" bIns="0" rIns="0">
            <a:spAutoFit/>
          </a:bodyPr>
          <a:lstStyle/>
          <a:p>
            <a:pPr algn="ctr">
              <a:lnSpc>
                <a:spcPts val="6433"/>
              </a:lnSpc>
            </a:pPr>
            <a:r>
              <a:rPr lang="en-US" sz="5361" spc="48">
                <a:solidFill>
                  <a:srgbClr val="EBF1DE"/>
                </a:solidFill>
                <a:latin typeface="TT Rounds Condensed"/>
                <a:ea typeface="TT Rounds Condensed"/>
                <a:cs typeface="TT Rounds Condensed"/>
                <a:sym typeface="TT Rounds Condensed"/>
              </a:rPr>
              <a:t>Santhosh.R, Thanush.K, Pious Niranjan A</a:t>
            </a:r>
          </a:p>
          <a:p>
            <a:pPr algn="ctr">
              <a:lnSpc>
                <a:spcPts val="6433"/>
              </a:lnSpc>
            </a:pPr>
            <a:r>
              <a:rPr lang="en-US" sz="5361" spc="50">
                <a:solidFill>
                  <a:srgbClr val="EBF1DE"/>
                </a:solidFill>
                <a:latin typeface="TT Rounds Condensed"/>
                <a:ea typeface="TT Rounds Condensed"/>
                <a:cs typeface="TT Rounds Condensed"/>
                <a:sym typeface="TT Rounds Condensed"/>
              </a:rPr>
              <a:t>Department of CSE &amp; CIVIL, Dr. M.G.R. Educational and Research Institute, Chennai, India</a:t>
            </a:r>
          </a:p>
        </p:txBody>
      </p:sp>
      <p:grpSp>
        <p:nvGrpSpPr>
          <p:cNvPr name="Group 93" id="93"/>
          <p:cNvGrpSpPr/>
          <p:nvPr/>
        </p:nvGrpSpPr>
        <p:grpSpPr>
          <a:xfrm rot="0">
            <a:off x="840758" y="1055431"/>
            <a:ext cx="11407508" cy="3238417"/>
            <a:chOff x="0" y="0"/>
            <a:chExt cx="15210011" cy="4317890"/>
          </a:xfrm>
        </p:grpSpPr>
        <p:grpSp>
          <p:nvGrpSpPr>
            <p:cNvPr name="Group 94" id="94"/>
            <p:cNvGrpSpPr/>
            <p:nvPr/>
          </p:nvGrpSpPr>
          <p:grpSpPr>
            <a:xfrm rot="0">
              <a:off x="6607" y="183111"/>
              <a:ext cx="15203404" cy="3951667"/>
              <a:chOff x="0" y="0"/>
              <a:chExt cx="1020898" cy="265352"/>
            </a:xfrm>
          </p:grpSpPr>
          <p:sp>
            <p:nvSpPr>
              <p:cNvPr name="Freeform 95" id="95"/>
              <p:cNvSpPr/>
              <p:nvPr/>
            </p:nvSpPr>
            <p:spPr>
              <a:xfrm flipH="false" flipV="false" rot="0">
                <a:off x="0" y="0"/>
                <a:ext cx="1020898" cy="265352"/>
              </a:xfrm>
              <a:custGeom>
                <a:avLst/>
                <a:gdLst/>
                <a:ahLst/>
                <a:cxnLst/>
                <a:rect r="r" b="b" t="t" l="l"/>
                <a:pathLst>
                  <a:path h="265352" w="1020898">
                    <a:moveTo>
                      <a:pt x="0" y="0"/>
                    </a:moveTo>
                    <a:lnTo>
                      <a:pt x="1020898" y="0"/>
                    </a:lnTo>
                    <a:lnTo>
                      <a:pt x="1020898" y="265352"/>
                    </a:lnTo>
                    <a:lnTo>
                      <a:pt x="0" y="265352"/>
                    </a:lnTo>
                    <a:close/>
                  </a:path>
                </a:pathLst>
              </a:custGeom>
              <a:solidFill>
                <a:srgbClr val="FFFFFF"/>
              </a:solidFill>
            </p:spPr>
          </p:sp>
          <p:sp>
            <p:nvSpPr>
              <p:cNvPr name="TextBox 96" id="96"/>
              <p:cNvSpPr txBox="true"/>
              <p:nvPr/>
            </p:nvSpPr>
            <p:spPr>
              <a:xfrm>
                <a:off x="0" y="-9525"/>
                <a:ext cx="1020898" cy="274877"/>
              </a:xfrm>
              <a:prstGeom prst="rect">
                <a:avLst/>
              </a:prstGeom>
            </p:spPr>
            <p:txBody>
              <a:bodyPr anchor="ctr" rtlCol="false" tIns="50800" lIns="50800" bIns="50800" rIns="50800"/>
              <a:lstStyle/>
              <a:p>
                <a:pPr algn="ctr">
                  <a:lnSpc>
                    <a:spcPts val="5640"/>
                  </a:lnSpc>
                </a:pPr>
              </a:p>
            </p:txBody>
          </p:sp>
        </p:grpSp>
        <p:sp>
          <p:nvSpPr>
            <p:cNvPr name="Freeform 97" id="97"/>
            <p:cNvSpPr/>
            <p:nvPr/>
          </p:nvSpPr>
          <p:spPr>
            <a:xfrm flipH="false" flipV="false" rot="0">
              <a:off x="0" y="0"/>
              <a:ext cx="15210011" cy="4317890"/>
            </a:xfrm>
            <a:custGeom>
              <a:avLst/>
              <a:gdLst/>
              <a:ahLst/>
              <a:cxnLst/>
              <a:rect r="r" b="b" t="t" l="l"/>
              <a:pathLst>
                <a:path h="4317890" w="15210011">
                  <a:moveTo>
                    <a:pt x="0" y="0"/>
                  </a:moveTo>
                  <a:lnTo>
                    <a:pt x="15210011" y="0"/>
                  </a:lnTo>
                  <a:lnTo>
                    <a:pt x="15210011" y="4317890"/>
                  </a:lnTo>
                  <a:lnTo>
                    <a:pt x="0" y="4317890"/>
                  </a:lnTo>
                  <a:lnTo>
                    <a:pt x="0" y="0"/>
                  </a:lnTo>
                  <a:close/>
                </a:path>
              </a:pathLst>
            </a:custGeom>
            <a:blipFill>
              <a:blip r:embed="rId10"/>
              <a:stretch>
                <a:fillRect l="0" t="0" r="0" b="0"/>
              </a:stretch>
            </a:blipFill>
          </p:spPr>
        </p:sp>
      </p:grpSp>
      <p:sp>
        <p:nvSpPr>
          <p:cNvPr name="TextBox 98" id="98"/>
          <p:cNvSpPr txBox="true"/>
          <p:nvPr/>
        </p:nvSpPr>
        <p:spPr>
          <a:xfrm rot="0">
            <a:off x="2531648" y="41947660"/>
            <a:ext cx="1899509" cy="628650"/>
          </a:xfrm>
          <a:prstGeom prst="rect">
            <a:avLst/>
          </a:prstGeom>
        </p:spPr>
        <p:txBody>
          <a:bodyPr anchor="t" rtlCol="false" tIns="0" lIns="0" bIns="0" rIns="0">
            <a:spAutoFit/>
          </a:bodyPr>
          <a:lstStyle/>
          <a:p>
            <a:pPr algn="ctr">
              <a:lnSpc>
                <a:spcPts val="4920"/>
              </a:lnSpc>
            </a:pPr>
            <a:r>
              <a:rPr lang="en-US" b="true" sz="4100" spc="38">
                <a:solidFill>
                  <a:srgbClr val="000000"/>
                </a:solidFill>
                <a:latin typeface="TT Rounds Condensed Bold"/>
                <a:ea typeface="TT Rounds Condensed Bold"/>
                <a:cs typeface="TT Rounds Condensed Bold"/>
                <a:sym typeface="TT Rounds Condensed Bold"/>
              </a:rPr>
              <a:t>Contact</a:t>
            </a:r>
          </a:p>
        </p:txBody>
      </p:sp>
      <p:sp>
        <p:nvSpPr>
          <p:cNvPr name="TextBox 99" id="99"/>
          <p:cNvSpPr txBox="true"/>
          <p:nvPr/>
        </p:nvSpPr>
        <p:spPr>
          <a:xfrm rot="0">
            <a:off x="8855990" y="37587081"/>
            <a:ext cx="3646829" cy="676275"/>
          </a:xfrm>
          <a:prstGeom prst="rect">
            <a:avLst/>
          </a:prstGeom>
        </p:spPr>
        <p:txBody>
          <a:bodyPr anchor="t" rtlCol="false" tIns="0" lIns="0" bIns="0" rIns="0">
            <a:spAutoFit/>
          </a:bodyPr>
          <a:lstStyle/>
          <a:p>
            <a:pPr algn="l">
              <a:lnSpc>
                <a:spcPts val="5280"/>
              </a:lnSpc>
            </a:pPr>
            <a:r>
              <a:rPr lang="en-US" b="true" sz="4400" spc="41">
                <a:solidFill>
                  <a:srgbClr val="000000"/>
                </a:solidFill>
                <a:latin typeface="TT Rounds Condensed Bold"/>
                <a:ea typeface="TT Rounds Condensed Bold"/>
                <a:cs typeface="TT Rounds Condensed Bold"/>
                <a:sym typeface="TT Rounds Condensed Bold"/>
              </a:rPr>
              <a:t>References</a:t>
            </a:r>
          </a:p>
        </p:txBody>
      </p:sp>
      <p:sp>
        <p:nvSpPr>
          <p:cNvPr name="TextBox 100" id="100"/>
          <p:cNvSpPr txBox="true"/>
          <p:nvPr/>
        </p:nvSpPr>
        <p:spPr>
          <a:xfrm rot="0">
            <a:off x="940558" y="37587081"/>
            <a:ext cx="3490600" cy="676275"/>
          </a:xfrm>
          <a:prstGeom prst="rect">
            <a:avLst/>
          </a:prstGeom>
        </p:spPr>
        <p:txBody>
          <a:bodyPr anchor="t" rtlCol="false" tIns="0" lIns="0" bIns="0" rIns="0">
            <a:spAutoFit/>
          </a:bodyPr>
          <a:lstStyle/>
          <a:p>
            <a:pPr algn="l">
              <a:lnSpc>
                <a:spcPts val="5280"/>
              </a:lnSpc>
            </a:pPr>
            <a:r>
              <a:rPr lang="en-US" b="true" sz="4400" spc="41">
                <a:solidFill>
                  <a:srgbClr val="000000"/>
                </a:solidFill>
                <a:latin typeface="TT Rounds Condensed Bold"/>
                <a:ea typeface="TT Rounds Condensed Bold"/>
                <a:cs typeface="TT Rounds Condensed Bold"/>
                <a:sym typeface="TT Rounds Condensed Bold"/>
              </a:rPr>
              <a:t>Standards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426517" y="0"/>
            <a:ext cx="840758" cy="42794238"/>
            <a:chOff x="0" y="0"/>
            <a:chExt cx="1121011" cy="57058984"/>
          </a:xfrm>
        </p:grpSpPr>
        <p:sp>
          <p:nvSpPr>
            <p:cNvPr name="Freeform 3" id="3"/>
            <p:cNvSpPr/>
            <p:nvPr/>
          </p:nvSpPr>
          <p:spPr>
            <a:xfrm flipH="false" flipV="false" rot="0">
              <a:off x="0" y="0"/>
              <a:ext cx="1121029" cy="57058942"/>
            </a:xfrm>
            <a:custGeom>
              <a:avLst/>
              <a:gdLst/>
              <a:ahLst/>
              <a:cxnLst/>
              <a:rect r="r" b="b" t="t" l="l"/>
              <a:pathLst>
                <a:path h="57058942" w="1121029">
                  <a:moveTo>
                    <a:pt x="0" y="0"/>
                  </a:moveTo>
                  <a:lnTo>
                    <a:pt x="1121029" y="0"/>
                  </a:lnTo>
                  <a:lnTo>
                    <a:pt x="1121029" y="57058942"/>
                  </a:lnTo>
                  <a:lnTo>
                    <a:pt x="0" y="57058942"/>
                  </a:lnTo>
                  <a:close/>
                </a:path>
              </a:pathLst>
            </a:custGeom>
            <a:solidFill>
              <a:srgbClr val="A6A6A6"/>
            </a:solidFill>
          </p:spPr>
        </p:sp>
      </p:grpSp>
      <p:grpSp>
        <p:nvGrpSpPr>
          <p:cNvPr name="Group 4" id="4"/>
          <p:cNvGrpSpPr/>
          <p:nvPr/>
        </p:nvGrpSpPr>
        <p:grpSpPr>
          <a:xfrm rot="0">
            <a:off x="0" y="0"/>
            <a:ext cx="840758" cy="42794238"/>
            <a:chOff x="0" y="0"/>
            <a:chExt cx="1121011" cy="57058984"/>
          </a:xfrm>
        </p:grpSpPr>
        <p:sp>
          <p:nvSpPr>
            <p:cNvPr name="Freeform 5" id="5"/>
            <p:cNvSpPr/>
            <p:nvPr/>
          </p:nvSpPr>
          <p:spPr>
            <a:xfrm flipH="false" flipV="false" rot="0">
              <a:off x="0" y="0"/>
              <a:ext cx="1121029" cy="57058942"/>
            </a:xfrm>
            <a:custGeom>
              <a:avLst/>
              <a:gdLst/>
              <a:ahLst/>
              <a:cxnLst/>
              <a:rect r="r" b="b" t="t" l="l"/>
              <a:pathLst>
                <a:path h="57058942" w="1121029">
                  <a:moveTo>
                    <a:pt x="0" y="0"/>
                  </a:moveTo>
                  <a:lnTo>
                    <a:pt x="1121029" y="0"/>
                  </a:lnTo>
                  <a:lnTo>
                    <a:pt x="1121029" y="57058942"/>
                  </a:lnTo>
                  <a:lnTo>
                    <a:pt x="0" y="57058942"/>
                  </a:lnTo>
                  <a:close/>
                </a:path>
              </a:pathLst>
            </a:custGeom>
            <a:solidFill>
              <a:srgbClr val="A6A6A6"/>
            </a:solidFill>
          </p:spPr>
        </p:sp>
      </p:grpSp>
      <p:grpSp>
        <p:nvGrpSpPr>
          <p:cNvPr name="Group 6" id="6"/>
          <p:cNvGrpSpPr/>
          <p:nvPr/>
        </p:nvGrpSpPr>
        <p:grpSpPr>
          <a:xfrm rot="0">
            <a:off x="0" y="0"/>
            <a:ext cx="30267275" cy="5349279"/>
            <a:chOff x="0" y="0"/>
            <a:chExt cx="40356367" cy="7132372"/>
          </a:xfrm>
        </p:grpSpPr>
        <p:sp>
          <p:nvSpPr>
            <p:cNvPr name="Freeform 7" id="7"/>
            <p:cNvSpPr/>
            <p:nvPr/>
          </p:nvSpPr>
          <p:spPr>
            <a:xfrm flipH="false" flipV="false" rot="0">
              <a:off x="0" y="0"/>
              <a:ext cx="40356408" cy="7132320"/>
            </a:xfrm>
            <a:custGeom>
              <a:avLst/>
              <a:gdLst/>
              <a:ahLst/>
              <a:cxnLst/>
              <a:rect r="r" b="b" t="t" l="l"/>
              <a:pathLst>
                <a:path h="7132320" w="40356408">
                  <a:moveTo>
                    <a:pt x="0" y="0"/>
                  </a:moveTo>
                  <a:lnTo>
                    <a:pt x="40356408" y="0"/>
                  </a:lnTo>
                  <a:lnTo>
                    <a:pt x="40356408" y="7132320"/>
                  </a:lnTo>
                  <a:lnTo>
                    <a:pt x="0" y="7132320"/>
                  </a:lnTo>
                  <a:close/>
                </a:path>
              </a:pathLst>
            </a:custGeom>
            <a:gradFill rotWithShape="true">
              <a:gsLst>
                <a:gs pos="0">
                  <a:srgbClr val="004AAD">
                    <a:alpha val="100000"/>
                  </a:srgbClr>
                </a:gs>
                <a:gs pos="100000">
                  <a:srgbClr val="CB6CE6">
                    <a:alpha val="100000"/>
                  </a:srgbClr>
                </a:gs>
              </a:gsLst>
              <a:lin ang="0"/>
            </a:gradFill>
          </p:spPr>
        </p:sp>
      </p:grpSp>
      <p:grpSp>
        <p:nvGrpSpPr>
          <p:cNvPr name="Group 8" id="8"/>
          <p:cNvGrpSpPr/>
          <p:nvPr/>
        </p:nvGrpSpPr>
        <p:grpSpPr>
          <a:xfrm rot="0">
            <a:off x="-6350" y="37248204"/>
            <a:ext cx="30267275" cy="6144824"/>
            <a:chOff x="0" y="0"/>
            <a:chExt cx="40356367" cy="8193099"/>
          </a:xfrm>
        </p:grpSpPr>
        <p:sp>
          <p:nvSpPr>
            <p:cNvPr name="Freeform 9" id="9"/>
            <p:cNvSpPr/>
            <p:nvPr/>
          </p:nvSpPr>
          <p:spPr>
            <a:xfrm flipH="false" flipV="false" rot="0">
              <a:off x="0" y="0"/>
              <a:ext cx="40356408" cy="8193039"/>
            </a:xfrm>
            <a:custGeom>
              <a:avLst/>
              <a:gdLst/>
              <a:ahLst/>
              <a:cxnLst/>
              <a:rect r="r" b="b" t="t" l="l"/>
              <a:pathLst>
                <a:path h="8193039" w="40356408">
                  <a:moveTo>
                    <a:pt x="0" y="0"/>
                  </a:moveTo>
                  <a:lnTo>
                    <a:pt x="40356408" y="0"/>
                  </a:lnTo>
                  <a:lnTo>
                    <a:pt x="40356408" y="8193039"/>
                  </a:lnTo>
                  <a:lnTo>
                    <a:pt x="0" y="8193039"/>
                  </a:lnTo>
                  <a:close/>
                </a:path>
              </a:pathLst>
            </a:custGeom>
            <a:solidFill>
              <a:srgbClr val="E8A6D2"/>
            </a:solidFill>
          </p:spPr>
        </p:sp>
      </p:grpSp>
      <p:sp>
        <p:nvSpPr>
          <p:cNvPr name="Freeform 10" id="10"/>
          <p:cNvSpPr/>
          <p:nvPr/>
        </p:nvSpPr>
        <p:spPr>
          <a:xfrm flipH="false" flipV="false" rot="0">
            <a:off x="31520451" y="8214519"/>
            <a:ext cx="10945770" cy="9990827"/>
          </a:xfrm>
          <a:custGeom>
            <a:avLst/>
            <a:gdLst/>
            <a:ahLst/>
            <a:cxnLst/>
            <a:rect r="r" b="b" t="t" l="l"/>
            <a:pathLst>
              <a:path h="9990827" w="10945770">
                <a:moveTo>
                  <a:pt x="0" y="0"/>
                </a:moveTo>
                <a:lnTo>
                  <a:pt x="10945770" y="0"/>
                </a:lnTo>
                <a:lnTo>
                  <a:pt x="10945770" y="9990827"/>
                </a:lnTo>
                <a:lnTo>
                  <a:pt x="0" y="9990827"/>
                </a:lnTo>
                <a:lnTo>
                  <a:pt x="0" y="0"/>
                </a:lnTo>
                <a:close/>
              </a:path>
            </a:pathLst>
          </a:custGeom>
          <a:blipFill>
            <a:blip r:embed="rId2"/>
            <a:stretch>
              <a:fillRect l="-3020" t="0" r="-3020" b="0"/>
            </a:stretch>
          </a:blipFill>
        </p:spPr>
      </p:sp>
      <p:sp>
        <p:nvSpPr>
          <p:cNvPr name="Freeform 11" id="11"/>
          <p:cNvSpPr/>
          <p:nvPr/>
        </p:nvSpPr>
        <p:spPr>
          <a:xfrm flipH="false" flipV="false" rot="0">
            <a:off x="24811037" y="42504519"/>
            <a:ext cx="5297435" cy="185928"/>
          </a:xfrm>
          <a:custGeom>
            <a:avLst/>
            <a:gdLst/>
            <a:ahLst/>
            <a:cxnLst/>
            <a:rect r="r" b="b" t="t" l="l"/>
            <a:pathLst>
              <a:path h="185928" w="5297435">
                <a:moveTo>
                  <a:pt x="0" y="0"/>
                </a:moveTo>
                <a:lnTo>
                  <a:pt x="5297435" y="0"/>
                </a:lnTo>
                <a:lnTo>
                  <a:pt x="5297435" y="185928"/>
                </a:lnTo>
                <a:lnTo>
                  <a:pt x="0" y="185928"/>
                </a:lnTo>
                <a:lnTo>
                  <a:pt x="0" y="0"/>
                </a:lnTo>
                <a:close/>
              </a:path>
            </a:pathLst>
          </a:custGeom>
          <a:blipFill>
            <a:blip r:embed="rId3"/>
            <a:stretch>
              <a:fillRect l="0" t="0" r="0" b="0"/>
            </a:stretch>
          </a:blipFill>
        </p:spPr>
      </p:sp>
      <p:grpSp>
        <p:nvGrpSpPr>
          <p:cNvPr name="Group 12" id="12"/>
          <p:cNvGrpSpPr/>
          <p:nvPr/>
        </p:nvGrpSpPr>
        <p:grpSpPr>
          <a:xfrm rot="0">
            <a:off x="1351991" y="41957185"/>
            <a:ext cx="27550593" cy="753327"/>
            <a:chOff x="0" y="0"/>
            <a:chExt cx="36734124" cy="1004436"/>
          </a:xfrm>
        </p:grpSpPr>
        <p:sp>
          <p:nvSpPr>
            <p:cNvPr name="Freeform 13" id="13"/>
            <p:cNvSpPr/>
            <p:nvPr/>
          </p:nvSpPr>
          <p:spPr>
            <a:xfrm flipH="false" flipV="false" rot="0">
              <a:off x="0" y="0"/>
              <a:ext cx="36733655" cy="1004435"/>
            </a:xfrm>
            <a:custGeom>
              <a:avLst/>
              <a:gdLst/>
              <a:ahLst/>
              <a:cxnLst/>
              <a:rect r="r" b="b" t="t" l="l"/>
              <a:pathLst>
                <a:path h="1004435" w="36733655">
                  <a:moveTo>
                    <a:pt x="0" y="0"/>
                  </a:moveTo>
                  <a:lnTo>
                    <a:pt x="36733655" y="0"/>
                  </a:lnTo>
                  <a:lnTo>
                    <a:pt x="36733655" y="1004435"/>
                  </a:lnTo>
                  <a:lnTo>
                    <a:pt x="0" y="1004435"/>
                  </a:lnTo>
                  <a:close/>
                </a:path>
              </a:pathLst>
            </a:custGeom>
            <a:solidFill>
              <a:srgbClr val="E8A6D2"/>
            </a:solidFill>
          </p:spPr>
        </p:sp>
        <p:sp>
          <p:nvSpPr>
            <p:cNvPr name="TextBox 14" id="14"/>
            <p:cNvSpPr txBox="true"/>
            <p:nvPr/>
          </p:nvSpPr>
          <p:spPr>
            <a:xfrm>
              <a:off x="0" y="-9525"/>
              <a:ext cx="36734124" cy="1013961"/>
            </a:xfrm>
            <a:prstGeom prst="rect">
              <a:avLst/>
            </a:prstGeom>
          </p:spPr>
          <p:txBody>
            <a:bodyPr anchor="t" rtlCol="false" tIns="50800" lIns="50800" bIns="50800" rIns="50800"/>
            <a:lstStyle/>
            <a:p>
              <a:pPr algn="ctr">
                <a:lnSpc>
                  <a:spcPts val="3600"/>
                </a:lnSpc>
              </a:pPr>
              <a:r>
                <a:rPr lang="en-US" sz="3000" spc="28">
                  <a:solidFill>
                    <a:srgbClr val="000000"/>
                  </a:solidFill>
                  <a:latin typeface="TT Rounds Condensed"/>
                  <a:ea typeface="TT Rounds Condensed"/>
                  <a:cs typeface="TT Rounds Condensed"/>
                  <a:sym typeface="TT Rounds Condensed"/>
                </a:rPr>
                <a:t>Thanush, Santhosh, Pious Niranjan, </a:t>
              </a:r>
              <a:r>
                <a:rPr lang="en-US" sz="3000" spc="28">
                  <a:solidFill>
                    <a:srgbClr val="000000"/>
                  </a:solidFill>
                  <a:latin typeface="TT Rounds Condensed"/>
                  <a:ea typeface="TT Rounds Condensed"/>
                  <a:cs typeface="TT Rounds Condensed"/>
                  <a:sym typeface="TT Rounds Condensed"/>
                </a:rPr>
                <a:t>Dr. M.G.R. Educational and Research Institute ,Email: igenkthanush@gmail.com, Phone: 9791059466</a:t>
              </a:r>
            </a:p>
          </p:txBody>
        </p:sp>
      </p:grpSp>
      <p:grpSp>
        <p:nvGrpSpPr>
          <p:cNvPr name="Group 15" id="15"/>
          <p:cNvGrpSpPr/>
          <p:nvPr/>
        </p:nvGrpSpPr>
        <p:grpSpPr>
          <a:xfrm rot="0">
            <a:off x="1351991" y="7126023"/>
            <a:ext cx="27550593" cy="29464956"/>
            <a:chOff x="0" y="0"/>
            <a:chExt cx="36734124" cy="39286608"/>
          </a:xfrm>
        </p:grpSpPr>
        <p:sp>
          <p:nvSpPr>
            <p:cNvPr name="Freeform 16" id="16"/>
            <p:cNvSpPr/>
            <p:nvPr/>
          </p:nvSpPr>
          <p:spPr>
            <a:xfrm flipH="false" flipV="false" rot="0">
              <a:off x="27841" y="28905"/>
              <a:ext cx="36678505" cy="39228786"/>
            </a:xfrm>
            <a:custGeom>
              <a:avLst/>
              <a:gdLst/>
              <a:ahLst/>
              <a:cxnLst/>
              <a:rect r="r" b="b" t="t" l="l"/>
              <a:pathLst>
                <a:path h="39228786" w="36678505">
                  <a:moveTo>
                    <a:pt x="0" y="0"/>
                  </a:moveTo>
                  <a:lnTo>
                    <a:pt x="36678505" y="0"/>
                  </a:lnTo>
                  <a:lnTo>
                    <a:pt x="36678505" y="39228786"/>
                  </a:lnTo>
                  <a:lnTo>
                    <a:pt x="0" y="39228786"/>
                  </a:lnTo>
                  <a:close/>
                </a:path>
              </a:pathLst>
            </a:custGeom>
            <a:solidFill>
              <a:srgbClr val="FFFFFF"/>
            </a:solidFill>
          </p:spPr>
        </p:sp>
        <p:sp>
          <p:nvSpPr>
            <p:cNvPr name="Freeform 17" id="17"/>
            <p:cNvSpPr/>
            <p:nvPr/>
          </p:nvSpPr>
          <p:spPr>
            <a:xfrm flipH="false" flipV="false" rot="0">
              <a:off x="0" y="0"/>
              <a:ext cx="36734142" cy="39286594"/>
            </a:xfrm>
            <a:custGeom>
              <a:avLst/>
              <a:gdLst/>
              <a:ahLst/>
              <a:cxnLst/>
              <a:rect r="r" b="b" t="t" l="l"/>
              <a:pathLst>
                <a:path h="39286594" w="36734142">
                  <a:moveTo>
                    <a:pt x="27841" y="0"/>
                  </a:moveTo>
                  <a:lnTo>
                    <a:pt x="36706346" y="0"/>
                  </a:lnTo>
                  <a:cubicBezTo>
                    <a:pt x="36721721" y="0"/>
                    <a:pt x="36734142" y="12942"/>
                    <a:pt x="36734142" y="28905"/>
                  </a:cubicBezTo>
                  <a:lnTo>
                    <a:pt x="36734142" y="39257691"/>
                  </a:lnTo>
                  <a:cubicBezTo>
                    <a:pt x="36734142" y="39273652"/>
                    <a:pt x="36721721" y="39286594"/>
                    <a:pt x="36706346" y="39286594"/>
                  </a:cubicBezTo>
                  <a:lnTo>
                    <a:pt x="27841" y="39286594"/>
                  </a:lnTo>
                  <a:cubicBezTo>
                    <a:pt x="12466" y="39286594"/>
                    <a:pt x="0" y="39273652"/>
                    <a:pt x="0" y="39257691"/>
                  </a:cubicBezTo>
                  <a:lnTo>
                    <a:pt x="0" y="28905"/>
                  </a:lnTo>
                  <a:cubicBezTo>
                    <a:pt x="0" y="12942"/>
                    <a:pt x="12466" y="0"/>
                    <a:pt x="27841" y="0"/>
                  </a:cubicBezTo>
                  <a:moveTo>
                    <a:pt x="27841" y="57378"/>
                  </a:moveTo>
                  <a:lnTo>
                    <a:pt x="27841" y="28905"/>
                  </a:lnTo>
                  <a:lnTo>
                    <a:pt x="55682" y="28905"/>
                  </a:lnTo>
                  <a:lnTo>
                    <a:pt x="55682" y="39257691"/>
                  </a:lnTo>
                  <a:lnTo>
                    <a:pt x="27841" y="39257691"/>
                  </a:lnTo>
                  <a:lnTo>
                    <a:pt x="27841" y="39228787"/>
                  </a:lnTo>
                  <a:lnTo>
                    <a:pt x="36706346" y="39228787"/>
                  </a:lnTo>
                  <a:lnTo>
                    <a:pt x="36706346" y="39257691"/>
                  </a:lnTo>
                  <a:lnTo>
                    <a:pt x="36678505" y="39257691"/>
                  </a:lnTo>
                  <a:lnTo>
                    <a:pt x="36678505" y="28905"/>
                  </a:lnTo>
                  <a:lnTo>
                    <a:pt x="36706346" y="28905"/>
                  </a:lnTo>
                  <a:lnTo>
                    <a:pt x="36706346" y="57809"/>
                  </a:lnTo>
                  <a:lnTo>
                    <a:pt x="27841" y="57809"/>
                  </a:lnTo>
                  <a:close/>
                </a:path>
              </a:pathLst>
            </a:custGeom>
            <a:gradFill rotWithShape="true">
              <a:gsLst>
                <a:gs pos="0">
                  <a:srgbClr val="004AAD">
                    <a:alpha val="100000"/>
                  </a:srgbClr>
                </a:gs>
                <a:gs pos="100000">
                  <a:srgbClr val="CB6CE6">
                    <a:alpha val="100000"/>
                  </a:srgbClr>
                </a:gs>
              </a:gsLst>
              <a:lin ang="0"/>
            </a:gradFill>
          </p:spPr>
        </p:sp>
        <p:sp>
          <p:nvSpPr>
            <p:cNvPr name="TextBox 18" id="18"/>
            <p:cNvSpPr txBox="true"/>
            <p:nvPr/>
          </p:nvSpPr>
          <p:spPr>
            <a:xfrm>
              <a:off x="0" y="-9525"/>
              <a:ext cx="36734124" cy="39296133"/>
            </a:xfrm>
            <a:prstGeom prst="rect">
              <a:avLst/>
            </a:prstGeom>
          </p:spPr>
          <p:txBody>
            <a:bodyPr anchor="t" rtlCol="false" tIns="50800" lIns="50800" bIns="50800" rIns="50800"/>
            <a:lstStyle/>
            <a:p>
              <a:pPr algn="l" marL="647700" indent="-323850" lvl="1">
                <a:lnSpc>
                  <a:spcPts val="3600"/>
                </a:lnSpc>
                <a:buFont typeface="Arial"/>
                <a:buChar char="•"/>
              </a:pPr>
            </a:p>
            <a:p>
              <a:pPr algn="l" marL="647700" indent="-323850" lvl="1">
                <a:lnSpc>
                  <a:spcPts val="3600"/>
                </a:lnSpc>
                <a:buFont typeface="Arial"/>
                <a:buChar char="•"/>
              </a:pPr>
            </a:p>
          </p:txBody>
        </p:sp>
      </p:grpSp>
      <p:grpSp>
        <p:nvGrpSpPr>
          <p:cNvPr name="Group 19" id="19"/>
          <p:cNvGrpSpPr/>
          <p:nvPr/>
        </p:nvGrpSpPr>
        <p:grpSpPr>
          <a:xfrm rot="0">
            <a:off x="10679404" y="6228126"/>
            <a:ext cx="8959018" cy="1040893"/>
            <a:chOff x="0" y="0"/>
            <a:chExt cx="11945357" cy="1387857"/>
          </a:xfrm>
        </p:grpSpPr>
        <p:sp>
          <p:nvSpPr>
            <p:cNvPr name="Freeform 20" id="20"/>
            <p:cNvSpPr/>
            <p:nvPr/>
          </p:nvSpPr>
          <p:spPr>
            <a:xfrm flipH="false" flipV="false" rot="0">
              <a:off x="17945" y="19174"/>
              <a:ext cx="11909444" cy="1349402"/>
            </a:xfrm>
            <a:custGeom>
              <a:avLst/>
              <a:gdLst/>
              <a:ahLst/>
              <a:cxnLst/>
              <a:rect r="r" b="b" t="t" l="l"/>
              <a:pathLst>
                <a:path h="1349402" w="11909444">
                  <a:moveTo>
                    <a:pt x="0" y="0"/>
                  </a:moveTo>
                  <a:lnTo>
                    <a:pt x="11909443" y="0"/>
                  </a:lnTo>
                  <a:lnTo>
                    <a:pt x="11909443" y="1349402"/>
                  </a:lnTo>
                  <a:lnTo>
                    <a:pt x="0" y="1349402"/>
                  </a:lnTo>
                  <a:close/>
                </a:path>
              </a:pathLst>
            </a:custGeom>
            <a:gradFill rotWithShape="true">
              <a:gsLst>
                <a:gs pos="0">
                  <a:srgbClr val="004AAD">
                    <a:alpha val="100000"/>
                  </a:srgbClr>
                </a:gs>
                <a:gs pos="100000">
                  <a:srgbClr val="CB6CE6">
                    <a:alpha val="100000"/>
                  </a:srgbClr>
                </a:gs>
              </a:gsLst>
              <a:lin ang="0"/>
            </a:gradFill>
          </p:spPr>
        </p:sp>
        <p:sp>
          <p:nvSpPr>
            <p:cNvPr name="Freeform 21" id="21"/>
            <p:cNvSpPr/>
            <p:nvPr/>
          </p:nvSpPr>
          <p:spPr>
            <a:xfrm flipH="false" flipV="false" rot="0">
              <a:off x="0" y="0"/>
              <a:ext cx="11945334" cy="1387890"/>
            </a:xfrm>
            <a:custGeom>
              <a:avLst/>
              <a:gdLst/>
              <a:ahLst/>
              <a:cxnLst/>
              <a:rect r="r" b="b" t="t" l="l"/>
              <a:pathLst>
                <a:path h="1387890" w="11945334">
                  <a:moveTo>
                    <a:pt x="17945" y="0"/>
                  </a:moveTo>
                  <a:lnTo>
                    <a:pt x="11927388" y="0"/>
                  </a:lnTo>
                  <a:cubicBezTo>
                    <a:pt x="11937373" y="0"/>
                    <a:pt x="11945334" y="8650"/>
                    <a:pt x="11945334" y="19174"/>
                  </a:cubicBezTo>
                  <a:lnTo>
                    <a:pt x="11945334" y="1368576"/>
                  </a:lnTo>
                  <a:cubicBezTo>
                    <a:pt x="11945334" y="1379244"/>
                    <a:pt x="11937237" y="1387750"/>
                    <a:pt x="11927388" y="1387750"/>
                  </a:cubicBezTo>
                  <a:lnTo>
                    <a:pt x="17945" y="1387750"/>
                  </a:lnTo>
                  <a:cubicBezTo>
                    <a:pt x="8095" y="1387890"/>
                    <a:pt x="0" y="1379244"/>
                    <a:pt x="0" y="1368576"/>
                  </a:cubicBezTo>
                  <a:lnTo>
                    <a:pt x="0" y="19174"/>
                  </a:lnTo>
                  <a:cubicBezTo>
                    <a:pt x="0" y="8650"/>
                    <a:pt x="8095" y="0"/>
                    <a:pt x="17945" y="0"/>
                  </a:cubicBezTo>
                  <a:moveTo>
                    <a:pt x="17945" y="38493"/>
                  </a:moveTo>
                  <a:lnTo>
                    <a:pt x="17945" y="19174"/>
                  </a:lnTo>
                  <a:lnTo>
                    <a:pt x="36024" y="19174"/>
                  </a:lnTo>
                  <a:lnTo>
                    <a:pt x="36024" y="1368576"/>
                  </a:lnTo>
                  <a:lnTo>
                    <a:pt x="17945" y="1368576"/>
                  </a:lnTo>
                  <a:lnTo>
                    <a:pt x="17945" y="1349402"/>
                  </a:lnTo>
                  <a:lnTo>
                    <a:pt x="11927388" y="1349402"/>
                  </a:lnTo>
                  <a:lnTo>
                    <a:pt x="11927388" y="1368576"/>
                  </a:lnTo>
                  <a:lnTo>
                    <a:pt x="11909444" y="1368576"/>
                  </a:lnTo>
                  <a:lnTo>
                    <a:pt x="11909444" y="19174"/>
                  </a:lnTo>
                  <a:lnTo>
                    <a:pt x="11927388" y="19174"/>
                  </a:lnTo>
                  <a:lnTo>
                    <a:pt x="11927388" y="38493"/>
                  </a:lnTo>
                  <a:lnTo>
                    <a:pt x="17945" y="38493"/>
                  </a:lnTo>
                  <a:close/>
                </a:path>
              </a:pathLst>
            </a:custGeom>
            <a:solidFill>
              <a:srgbClr val="385D8A"/>
            </a:solidFill>
          </p:spPr>
        </p:sp>
        <p:sp>
          <p:nvSpPr>
            <p:cNvPr name="TextBox 22" id="22"/>
            <p:cNvSpPr txBox="true"/>
            <p:nvPr/>
          </p:nvSpPr>
          <p:spPr>
            <a:xfrm>
              <a:off x="0" y="0"/>
              <a:ext cx="11945357" cy="1387857"/>
            </a:xfrm>
            <a:prstGeom prst="rect">
              <a:avLst/>
            </a:prstGeom>
          </p:spPr>
          <p:txBody>
            <a:bodyPr anchor="ctr" rtlCol="false" tIns="50800" lIns="50800" bIns="50800" rIns="50800"/>
            <a:lstStyle/>
            <a:p>
              <a:pPr algn="ctr">
                <a:lnSpc>
                  <a:spcPts val="5760"/>
                </a:lnSpc>
              </a:pPr>
              <a:r>
                <a:rPr lang="en-US" b="true" sz="4800" spc="44">
                  <a:solidFill>
                    <a:srgbClr val="EBF1DE"/>
                  </a:solidFill>
                  <a:latin typeface="TT Rounds Condensed Bold"/>
                  <a:ea typeface="TT Rounds Condensed Bold"/>
                  <a:cs typeface="TT Rounds Condensed Bold"/>
                  <a:sym typeface="TT Rounds Condensed Bold"/>
                </a:rPr>
                <a:t>Prototype Architecture Diagram</a:t>
              </a:r>
            </a:p>
          </p:txBody>
        </p:sp>
      </p:grpSp>
      <p:grpSp>
        <p:nvGrpSpPr>
          <p:cNvPr name="Group 23" id="23"/>
          <p:cNvGrpSpPr/>
          <p:nvPr/>
        </p:nvGrpSpPr>
        <p:grpSpPr>
          <a:xfrm rot="0">
            <a:off x="8855990" y="38396740"/>
            <a:ext cx="20564177" cy="3427095"/>
            <a:chOff x="0" y="0"/>
            <a:chExt cx="27418903" cy="4569460"/>
          </a:xfrm>
        </p:grpSpPr>
        <p:sp>
          <p:nvSpPr>
            <p:cNvPr name="Freeform 24" id="24"/>
            <p:cNvSpPr/>
            <p:nvPr/>
          </p:nvSpPr>
          <p:spPr>
            <a:xfrm flipH="false" flipV="false" rot="0">
              <a:off x="0" y="0"/>
              <a:ext cx="27418553" cy="4569452"/>
            </a:xfrm>
            <a:custGeom>
              <a:avLst/>
              <a:gdLst/>
              <a:ahLst/>
              <a:cxnLst/>
              <a:rect r="r" b="b" t="t" l="l"/>
              <a:pathLst>
                <a:path h="4569452" w="27418553">
                  <a:moveTo>
                    <a:pt x="0" y="0"/>
                  </a:moveTo>
                  <a:lnTo>
                    <a:pt x="27418553" y="0"/>
                  </a:lnTo>
                  <a:lnTo>
                    <a:pt x="27418553" y="4569452"/>
                  </a:lnTo>
                  <a:lnTo>
                    <a:pt x="0" y="4569452"/>
                  </a:lnTo>
                  <a:close/>
                </a:path>
              </a:pathLst>
            </a:custGeom>
            <a:solidFill>
              <a:srgbClr val="FFFFFF"/>
            </a:solidFill>
          </p:spPr>
        </p:sp>
        <p:sp>
          <p:nvSpPr>
            <p:cNvPr name="TextBox 25" id="25"/>
            <p:cNvSpPr txBox="true"/>
            <p:nvPr/>
          </p:nvSpPr>
          <p:spPr>
            <a:xfrm>
              <a:off x="0" y="-9525"/>
              <a:ext cx="27418903" cy="4578985"/>
            </a:xfrm>
            <a:prstGeom prst="rect">
              <a:avLst/>
            </a:prstGeom>
          </p:spPr>
          <p:txBody>
            <a:bodyPr anchor="t" rtlCol="false" tIns="50800" lIns="50800" bIns="50800" rIns="50800"/>
            <a:lstStyle/>
            <a:p>
              <a:pPr algn="l">
                <a:lnSpc>
                  <a:spcPts val="3600"/>
                </a:lnSpc>
              </a:pPr>
              <a:r>
                <a:rPr lang="en-US" sz="3000" spc="27">
                  <a:solidFill>
                    <a:srgbClr val="000000"/>
                  </a:solidFill>
                  <a:latin typeface="TT Rounds Condensed"/>
                  <a:ea typeface="TT Rounds Condensed"/>
                  <a:cs typeface="TT Rounds Condensed"/>
                  <a:sym typeface="TT Rounds Condensed"/>
                </a:rPr>
                <a:t>[1] A. Sherif, S. Sherif, C. P. Ooi, and W. H. Tan, "A LoRa- driven home security system for a residential community in a retirement township," International Journal of Technology, vol. 10, no. 7, pp. 1297-1306, 2019</a:t>
              </a:r>
            </a:p>
            <a:p>
              <a:pPr algn="l">
                <a:lnSpc>
                  <a:spcPts val="3600"/>
                </a:lnSpc>
              </a:pPr>
              <a:r>
                <a:rPr lang="en-US" sz="3000" spc="27">
                  <a:solidFill>
                    <a:srgbClr val="000000"/>
                  </a:solidFill>
                  <a:latin typeface="TT Rounds Condensed"/>
                  <a:ea typeface="TT Rounds Condensed"/>
                  <a:cs typeface="TT Rounds Condensed"/>
                  <a:sym typeface="TT Rounds Condensed"/>
                </a:rPr>
                <a:t>[2] M. E. E. Alahi, A. Sukkuea, F. W. Tina, A. Nag, W. Kurdthongmee, K. Suwannarat, and S. C. Mukhopadhyay, "Integration of IoT-enabled technologies and artificial intelligence (AI) for smart city scenario: Recent advancements and future trends," Sensors, vol. 23, no. 11, p. 5206, May 2023 https://doi.org/10.3390/s23115206</a:t>
              </a:r>
            </a:p>
            <a:p>
              <a:pPr algn="l">
                <a:lnSpc>
                  <a:spcPts val="3600"/>
                </a:lnSpc>
              </a:pPr>
              <a:r>
                <a:rPr lang="en-US" sz="3000" spc="28">
                  <a:solidFill>
                    <a:srgbClr val="000000"/>
                  </a:solidFill>
                  <a:latin typeface="TT Rounds Condensed"/>
                  <a:ea typeface="TT Rounds Condensed"/>
                  <a:cs typeface="TT Rounds Condensed"/>
                  <a:sym typeface="TT Rounds Condensed"/>
                </a:rPr>
                <a:t>[3] X. Li, R. Lu, X. Liang, X. (S.) Shen, J. Chen, and X. Lin, "Smart community: An Internet of Things application," IEEE Communications Magazine, vol. 49, no. 11, pp. 12-13, Nov. 2011. doi: https://10.1109/MCOM.2011.6069779</a:t>
              </a:r>
            </a:p>
          </p:txBody>
        </p:sp>
      </p:grpSp>
      <p:grpSp>
        <p:nvGrpSpPr>
          <p:cNvPr name="Group 26" id="26"/>
          <p:cNvGrpSpPr/>
          <p:nvPr/>
        </p:nvGrpSpPr>
        <p:grpSpPr>
          <a:xfrm rot="0">
            <a:off x="940558" y="38396740"/>
            <a:ext cx="7809283" cy="3454439"/>
            <a:chOff x="0" y="0"/>
            <a:chExt cx="10412377" cy="4605919"/>
          </a:xfrm>
        </p:grpSpPr>
        <p:sp>
          <p:nvSpPr>
            <p:cNvPr name="Freeform 27" id="27"/>
            <p:cNvSpPr/>
            <p:nvPr/>
          </p:nvSpPr>
          <p:spPr>
            <a:xfrm flipH="false" flipV="false" rot="0">
              <a:off x="0" y="0"/>
              <a:ext cx="10412244" cy="4605911"/>
            </a:xfrm>
            <a:custGeom>
              <a:avLst/>
              <a:gdLst/>
              <a:ahLst/>
              <a:cxnLst/>
              <a:rect r="r" b="b" t="t" l="l"/>
              <a:pathLst>
                <a:path h="4605911" w="10412244">
                  <a:moveTo>
                    <a:pt x="0" y="0"/>
                  </a:moveTo>
                  <a:lnTo>
                    <a:pt x="10412244" y="0"/>
                  </a:lnTo>
                  <a:lnTo>
                    <a:pt x="10412244" y="4605911"/>
                  </a:lnTo>
                  <a:lnTo>
                    <a:pt x="0" y="4605911"/>
                  </a:lnTo>
                  <a:close/>
                </a:path>
              </a:pathLst>
            </a:custGeom>
            <a:solidFill>
              <a:srgbClr val="FFFFFF"/>
            </a:solidFill>
          </p:spPr>
        </p:sp>
        <p:sp>
          <p:nvSpPr>
            <p:cNvPr name="TextBox 28" id="28"/>
            <p:cNvSpPr txBox="true"/>
            <p:nvPr/>
          </p:nvSpPr>
          <p:spPr>
            <a:xfrm>
              <a:off x="0" y="-9525"/>
              <a:ext cx="10412377" cy="4615444"/>
            </a:xfrm>
            <a:prstGeom prst="rect">
              <a:avLst/>
            </a:prstGeom>
          </p:spPr>
          <p:txBody>
            <a:bodyPr anchor="t" rtlCol="false" tIns="50800" lIns="50800" bIns="50800" rIns="50800"/>
            <a:lstStyle/>
            <a:p>
              <a:pPr algn="l">
                <a:lnSpc>
                  <a:spcPts val="2880"/>
                </a:lnSpc>
              </a:pPr>
              <a:r>
                <a:rPr lang="en-US" sz="2400" spc="21">
                  <a:solidFill>
                    <a:srgbClr val="000000"/>
                  </a:solidFill>
                  <a:latin typeface="TT Rounds Condensed"/>
                  <a:ea typeface="TT Rounds Condensed"/>
                  <a:cs typeface="TT Rounds Condensed"/>
                  <a:sym typeface="TT Rounds Condensed"/>
                </a:rPr>
                <a:t>A) ISO/IEC 23894:2023: International standard for</a:t>
              </a:r>
              <a:r>
                <a:rPr lang="en-US" sz="2400" spc="21">
                  <a:solidFill>
                    <a:srgbClr val="000000"/>
                  </a:solidFill>
                  <a:latin typeface="TT Rounds Condensed"/>
                  <a:ea typeface="TT Rounds Condensed"/>
                  <a:cs typeface="TT Rounds Condensed"/>
                  <a:sym typeface="TT Rounds Condensed"/>
                </a:rPr>
                <a:t> AI system safety and risk management.</a:t>
              </a:r>
            </a:p>
            <a:p>
              <a:pPr algn="l">
                <a:lnSpc>
                  <a:spcPts val="2880"/>
                </a:lnSpc>
              </a:pPr>
              <a:r>
                <a:rPr lang="en-US" sz="2400" spc="21">
                  <a:solidFill>
                    <a:srgbClr val="000000"/>
                  </a:solidFill>
                  <a:latin typeface="TT Rounds Condensed"/>
                  <a:ea typeface="TT Rounds Condensed"/>
                  <a:cs typeface="TT Rounds Condensed"/>
                  <a:sym typeface="TT Rounds Condensed"/>
                </a:rPr>
                <a:t>B) IEEE 802.11: Standard for wireless local area network (Wi-Fi) communication.</a:t>
              </a:r>
            </a:p>
            <a:p>
              <a:pPr algn="l">
                <a:lnSpc>
                  <a:spcPts val="2880"/>
                </a:lnSpc>
              </a:pPr>
              <a:r>
                <a:rPr lang="en-US" sz="2400" spc="21">
                  <a:solidFill>
                    <a:srgbClr val="000000"/>
                  </a:solidFill>
                  <a:latin typeface="TT Rounds Condensed"/>
                  <a:ea typeface="TT Rounds Condensed"/>
                  <a:cs typeface="TT Rounds Condensed"/>
                  <a:sym typeface="TT Rounds Condensed"/>
                </a:rPr>
                <a:t>C) IEEE P2413: Architecture framework for the Internet of Things (IoT).</a:t>
              </a:r>
            </a:p>
            <a:p>
              <a:pPr algn="l">
                <a:lnSpc>
                  <a:spcPts val="2880"/>
                </a:lnSpc>
              </a:pPr>
              <a:r>
                <a:rPr lang="en-US" sz="2400" spc="21">
                  <a:solidFill>
                    <a:srgbClr val="000000"/>
                  </a:solidFill>
                  <a:latin typeface="TT Rounds Condensed"/>
                  <a:ea typeface="TT Rounds Condensed"/>
                  <a:cs typeface="TT Rounds Condensed"/>
                  <a:sym typeface="TT Rounds Condensed"/>
                </a:rPr>
                <a:t>D) NFTA 72: Standard for fire alarm and signaling systems.</a:t>
              </a:r>
            </a:p>
            <a:p>
              <a:pPr algn="l">
                <a:lnSpc>
                  <a:spcPts val="2880"/>
                </a:lnSpc>
              </a:pPr>
              <a:r>
                <a:rPr lang="en-US" sz="2400" spc="21">
                  <a:solidFill>
                    <a:srgbClr val="000000"/>
                  </a:solidFill>
                  <a:latin typeface="TT Rounds Condensed"/>
                  <a:ea typeface="TT Rounds Condensed"/>
                  <a:cs typeface="TT Rounds Condensed"/>
                  <a:sym typeface="TT Rounds Condensed"/>
                </a:rPr>
                <a:t>E) UL268: Standard for smoke detector testing and performance.</a:t>
              </a:r>
            </a:p>
          </p:txBody>
        </p:sp>
      </p:grpSp>
      <p:grpSp>
        <p:nvGrpSpPr>
          <p:cNvPr name="Group 29" id="29"/>
          <p:cNvGrpSpPr/>
          <p:nvPr/>
        </p:nvGrpSpPr>
        <p:grpSpPr>
          <a:xfrm rot="0">
            <a:off x="840758" y="1055431"/>
            <a:ext cx="11407508" cy="3238417"/>
            <a:chOff x="0" y="0"/>
            <a:chExt cx="15210011" cy="4317890"/>
          </a:xfrm>
        </p:grpSpPr>
        <p:grpSp>
          <p:nvGrpSpPr>
            <p:cNvPr name="Group 30" id="30"/>
            <p:cNvGrpSpPr/>
            <p:nvPr/>
          </p:nvGrpSpPr>
          <p:grpSpPr>
            <a:xfrm rot="0">
              <a:off x="6607" y="183111"/>
              <a:ext cx="15203404" cy="3951667"/>
              <a:chOff x="0" y="0"/>
              <a:chExt cx="1020898" cy="265352"/>
            </a:xfrm>
          </p:grpSpPr>
          <p:sp>
            <p:nvSpPr>
              <p:cNvPr name="Freeform 31" id="31"/>
              <p:cNvSpPr/>
              <p:nvPr/>
            </p:nvSpPr>
            <p:spPr>
              <a:xfrm flipH="false" flipV="false" rot="0">
                <a:off x="0" y="0"/>
                <a:ext cx="1020898" cy="265352"/>
              </a:xfrm>
              <a:custGeom>
                <a:avLst/>
                <a:gdLst/>
                <a:ahLst/>
                <a:cxnLst/>
                <a:rect r="r" b="b" t="t" l="l"/>
                <a:pathLst>
                  <a:path h="265352" w="1020898">
                    <a:moveTo>
                      <a:pt x="0" y="0"/>
                    </a:moveTo>
                    <a:lnTo>
                      <a:pt x="1020898" y="0"/>
                    </a:lnTo>
                    <a:lnTo>
                      <a:pt x="1020898" y="265352"/>
                    </a:lnTo>
                    <a:lnTo>
                      <a:pt x="0" y="265352"/>
                    </a:lnTo>
                    <a:close/>
                  </a:path>
                </a:pathLst>
              </a:custGeom>
              <a:solidFill>
                <a:srgbClr val="FFFFFF"/>
              </a:solidFill>
            </p:spPr>
          </p:sp>
          <p:sp>
            <p:nvSpPr>
              <p:cNvPr name="TextBox 32" id="32"/>
              <p:cNvSpPr txBox="true"/>
              <p:nvPr/>
            </p:nvSpPr>
            <p:spPr>
              <a:xfrm>
                <a:off x="0" y="-9525"/>
                <a:ext cx="1020898" cy="274877"/>
              </a:xfrm>
              <a:prstGeom prst="rect">
                <a:avLst/>
              </a:prstGeom>
            </p:spPr>
            <p:txBody>
              <a:bodyPr anchor="ctr" rtlCol="false" tIns="50800" lIns="50800" bIns="50800" rIns="50800"/>
              <a:lstStyle/>
              <a:p>
                <a:pPr algn="ctr">
                  <a:lnSpc>
                    <a:spcPts val="5640"/>
                  </a:lnSpc>
                </a:pPr>
              </a:p>
            </p:txBody>
          </p:sp>
        </p:grpSp>
        <p:sp>
          <p:nvSpPr>
            <p:cNvPr name="Freeform 33" id="33"/>
            <p:cNvSpPr/>
            <p:nvPr/>
          </p:nvSpPr>
          <p:spPr>
            <a:xfrm flipH="false" flipV="false" rot="0">
              <a:off x="0" y="0"/>
              <a:ext cx="15210011" cy="4317890"/>
            </a:xfrm>
            <a:custGeom>
              <a:avLst/>
              <a:gdLst/>
              <a:ahLst/>
              <a:cxnLst/>
              <a:rect r="r" b="b" t="t" l="l"/>
              <a:pathLst>
                <a:path h="4317890" w="15210011">
                  <a:moveTo>
                    <a:pt x="0" y="0"/>
                  </a:moveTo>
                  <a:lnTo>
                    <a:pt x="15210011" y="0"/>
                  </a:lnTo>
                  <a:lnTo>
                    <a:pt x="15210011" y="4317890"/>
                  </a:lnTo>
                  <a:lnTo>
                    <a:pt x="0" y="4317890"/>
                  </a:lnTo>
                  <a:lnTo>
                    <a:pt x="0" y="0"/>
                  </a:lnTo>
                  <a:close/>
                </a:path>
              </a:pathLst>
            </a:custGeom>
            <a:blipFill>
              <a:blip r:embed="rId4"/>
              <a:stretch>
                <a:fillRect l="0" t="0" r="0" b="0"/>
              </a:stretch>
            </a:blipFill>
          </p:spPr>
        </p:sp>
      </p:grpSp>
      <p:sp>
        <p:nvSpPr>
          <p:cNvPr name="Freeform 34" id="34"/>
          <p:cNvSpPr/>
          <p:nvPr/>
        </p:nvSpPr>
        <p:spPr>
          <a:xfrm flipH="false" flipV="false" rot="0">
            <a:off x="4747532" y="8214519"/>
            <a:ext cx="20759511" cy="15945908"/>
          </a:xfrm>
          <a:custGeom>
            <a:avLst/>
            <a:gdLst/>
            <a:ahLst/>
            <a:cxnLst/>
            <a:rect r="r" b="b" t="t" l="l"/>
            <a:pathLst>
              <a:path h="15945908" w="20759511">
                <a:moveTo>
                  <a:pt x="0" y="0"/>
                </a:moveTo>
                <a:lnTo>
                  <a:pt x="20759511" y="0"/>
                </a:lnTo>
                <a:lnTo>
                  <a:pt x="20759511" y="15945908"/>
                </a:lnTo>
                <a:lnTo>
                  <a:pt x="0" y="15945908"/>
                </a:lnTo>
                <a:lnTo>
                  <a:pt x="0" y="0"/>
                </a:lnTo>
                <a:close/>
              </a:path>
            </a:pathLst>
          </a:custGeom>
          <a:blipFill>
            <a:blip r:embed="rId5"/>
            <a:stretch>
              <a:fillRect l="0" t="-14913" r="0" b="-15273"/>
            </a:stretch>
          </a:blipFill>
        </p:spPr>
      </p:sp>
      <p:sp>
        <p:nvSpPr>
          <p:cNvPr name="Freeform 35" id="35"/>
          <p:cNvSpPr/>
          <p:nvPr/>
        </p:nvSpPr>
        <p:spPr>
          <a:xfrm flipH="false" flipV="false" rot="0">
            <a:off x="4750164" y="24160427"/>
            <a:ext cx="20817498" cy="11709843"/>
          </a:xfrm>
          <a:custGeom>
            <a:avLst/>
            <a:gdLst/>
            <a:ahLst/>
            <a:cxnLst/>
            <a:rect r="r" b="b" t="t" l="l"/>
            <a:pathLst>
              <a:path h="11709843" w="20817498">
                <a:moveTo>
                  <a:pt x="0" y="0"/>
                </a:moveTo>
                <a:lnTo>
                  <a:pt x="20817498" y="0"/>
                </a:lnTo>
                <a:lnTo>
                  <a:pt x="20817498" y="11709842"/>
                </a:lnTo>
                <a:lnTo>
                  <a:pt x="0" y="11709842"/>
                </a:lnTo>
                <a:lnTo>
                  <a:pt x="0" y="0"/>
                </a:lnTo>
                <a:close/>
              </a:path>
            </a:pathLst>
          </a:custGeom>
          <a:blipFill>
            <a:blip r:embed="rId6"/>
            <a:stretch>
              <a:fillRect l="0" t="0" r="0" b="0"/>
            </a:stretch>
          </a:blipFill>
        </p:spPr>
      </p:sp>
      <p:sp>
        <p:nvSpPr>
          <p:cNvPr name="TextBox 36" id="36"/>
          <p:cNvSpPr txBox="true"/>
          <p:nvPr/>
        </p:nvSpPr>
        <p:spPr>
          <a:xfrm rot="0">
            <a:off x="12248266" y="838386"/>
            <a:ext cx="17178251" cy="1104900"/>
          </a:xfrm>
          <a:prstGeom prst="rect">
            <a:avLst/>
          </a:prstGeom>
        </p:spPr>
        <p:txBody>
          <a:bodyPr anchor="t" rtlCol="false" tIns="0" lIns="0" bIns="0" rIns="0">
            <a:spAutoFit/>
          </a:bodyPr>
          <a:lstStyle/>
          <a:p>
            <a:pPr algn="ctr">
              <a:lnSpc>
                <a:spcPts val="8760"/>
              </a:lnSpc>
            </a:pPr>
            <a:r>
              <a:rPr lang="en-US" b="true" sz="7300" spc="68">
                <a:solidFill>
                  <a:srgbClr val="EBF1DE"/>
                </a:solidFill>
                <a:latin typeface="TT Rounds Condensed Bold"/>
                <a:ea typeface="TT Rounds Condensed Bold"/>
                <a:cs typeface="TT Rounds Condensed Bold"/>
                <a:sym typeface="TT Rounds Condensed Bold"/>
              </a:rPr>
              <a:t>AI-Integrated Community Safety Solutions</a:t>
            </a:r>
          </a:p>
        </p:txBody>
      </p:sp>
      <p:sp>
        <p:nvSpPr>
          <p:cNvPr name="TextBox 37" id="37"/>
          <p:cNvSpPr txBox="true"/>
          <p:nvPr/>
        </p:nvSpPr>
        <p:spPr>
          <a:xfrm rot="0">
            <a:off x="12502819" y="2072493"/>
            <a:ext cx="16917348" cy="2438400"/>
          </a:xfrm>
          <a:prstGeom prst="rect">
            <a:avLst/>
          </a:prstGeom>
        </p:spPr>
        <p:txBody>
          <a:bodyPr anchor="t" rtlCol="false" tIns="0" lIns="0" bIns="0" rIns="0">
            <a:spAutoFit/>
          </a:bodyPr>
          <a:lstStyle/>
          <a:p>
            <a:pPr algn="ctr">
              <a:lnSpc>
                <a:spcPts val="6433"/>
              </a:lnSpc>
            </a:pPr>
            <a:r>
              <a:rPr lang="en-US" sz="5361" spc="48">
                <a:solidFill>
                  <a:srgbClr val="EBF1DE"/>
                </a:solidFill>
                <a:latin typeface="TT Rounds Condensed"/>
                <a:ea typeface="TT Rounds Condensed"/>
                <a:cs typeface="TT Rounds Condensed"/>
                <a:sym typeface="TT Rounds Condensed"/>
              </a:rPr>
              <a:t>Santhosh.R, Thanush.K, Pious Niranjan A</a:t>
            </a:r>
          </a:p>
          <a:p>
            <a:pPr algn="ctr">
              <a:lnSpc>
                <a:spcPts val="6433"/>
              </a:lnSpc>
            </a:pPr>
            <a:r>
              <a:rPr lang="en-US" sz="5361" spc="50">
                <a:solidFill>
                  <a:srgbClr val="EBF1DE"/>
                </a:solidFill>
                <a:latin typeface="TT Rounds Condensed"/>
                <a:ea typeface="TT Rounds Condensed"/>
                <a:cs typeface="TT Rounds Condensed"/>
                <a:sym typeface="TT Rounds Condensed"/>
              </a:rPr>
              <a:t>Department of CSE &amp; CIVIL, Dr. M.G.R. Educational and Research Institute, Chennai, India</a:t>
            </a:r>
          </a:p>
        </p:txBody>
      </p:sp>
      <p:sp>
        <p:nvSpPr>
          <p:cNvPr name="TextBox 38" id="38"/>
          <p:cNvSpPr txBox="true"/>
          <p:nvPr/>
        </p:nvSpPr>
        <p:spPr>
          <a:xfrm rot="0">
            <a:off x="2531648" y="41947660"/>
            <a:ext cx="1899509" cy="628650"/>
          </a:xfrm>
          <a:prstGeom prst="rect">
            <a:avLst/>
          </a:prstGeom>
        </p:spPr>
        <p:txBody>
          <a:bodyPr anchor="t" rtlCol="false" tIns="0" lIns="0" bIns="0" rIns="0">
            <a:spAutoFit/>
          </a:bodyPr>
          <a:lstStyle/>
          <a:p>
            <a:pPr algn="ctr">
              <a:lnSpc>
                <a:spcPts val="4920"/>
              </a:lnSpc>
            </a:pPr>
            <a:r>
              <a:rPr lang="en-US" b="true" sz="4100" spc="38">
                <a:solidFill>
                  <a:srgbClr val="000000"/>
                </a:solidFill>
                <a:latin typeface="TT Rounds Condensed Bold"/>
                <a:ea typeface="TT Rounds Condensed Bold"/>
                <a:cs typeface="TT Rounds Condensed Bold"/>
                <a:sym typeface="TT Rounds Condensed Bold"/>
              </a:rPr>
              <a:t>Contact</a:t>
            </a:r>
          </a:p>
        </p:txBody>
      </p:sp>
      <p:sp>
        <p:nvSpPr>
          <p:cNvPr name="TextBox 39" id="39"/>
          <p:cNvSpPr txBox="true"/>
          <p:nvPr/>
        </p:nvSpPr>
        <p:spPr>
          <a:xfrm rot="0">
            <a:off x="8855990" y="37587081"/>
            <a:ext cx="3646829" cy="676275"/>
          </a:xfrm>
          <a:prstGeom prst="rect">
            <a:avLst/>
          </a:prstGeom>
        </p:spPr>
        <p:txBody>
          <a:bodyPr anchor="t" rtlCol="false" tIns="0" lIns="0" bIns="0" rIns="0">
            <a:spAutoFit/>
          </a:bodyPr>
          <a:lstStyle/>
          <a:p>
            <a:pPr algn="l">
              <a:lnSpc>
                <a:spcPts val="5280"/>
              </a:lnSpc>
            </a:pPr>
            <a:r>
              <a:rPr lang="en-US" b="true" sz="4400" spc="41">
                <a:solidFill>
                  <a:srgbClr val="000000"/>
                </a:solidFill>
                <a:latin typeface="TT Rounds Condensed Bold"/>
                <a:ea typeface="TT Rounds Condensed Bold"/>
                <a:cs typeface="TT Rounds Condensed Bold"/>
                <a:sym typeface="TT Rounds Condensed Bold"/>
              </a:rPr>
              <a:t>References</a:t>
            </a:r>
          </a:p>
        </p:txBody>
      </p:sp>
      <p:sp>
        <p:nvSpPr>
          <p:cNvPr name="TextBox 40" id="40"/>
          <p:cNvSpPr txBox="true"/>
          <p:nvPr/>
        </p:nvSpPr>
        <p:spPr>
          <a:xfrm rot="0">
            <a:off x="940558" y="37587081"/>
            <a:ext cx="3490600" cy="676275"/>
          </a:xfrm>
          <a:prstGeom prst="rect">
            <a:avLst/>
          </a:prstGeom>
        </p:spPr>
        <p:txBody>
          <a:bodyPr anchor="t" rtlCol="false" tIns="0" lIns="0" bIns="0" rIns="0">
            <a:spAutoFit/>
          </a:bodyPr>
          <a:lstStyle/>
          <a:p>
            <a:pPr algn="l">
              <a:lnSpc>
                <a:spcPts val="5280"/>
              </a:lnSpc>
            </a:pPr>
            <a:r>
              <a:rPr lang="en-US" b="true" sz="4400" spc="41">
                <a:solidFill>
                  <a:srgbClr val="000000"/>
                </a:solidFill>
                <a:latin typeface="TT Rounds Condensed Bold"/>
                <a:ea typeface="TT Rounds Condensed Bold"/>
                <a:cs typeface="TT Rounds Condensed Bold"/>
                <a:sym typeface="TT Rounds Condensed Bold"/>
              </a:rPr>
              <a:t>Standards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DAGYTduUv-I</dc:identifier>
  <dcterms:modified xsi:type="dcterms:W3CDTF">2011-08-01T06:04:30Z</dcterms:modified>
  <cp:revision>1</cp:revision>
  <dc:title>PT Model 1.pptx</dc:title>
</cp:coreProperties>
</file>