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nva Sans" panose="020B0604020202020204" charset="0"/>
      <p:regular r:id="rId19"/>
    </p:embeddedFont>
    <p:embeddedFont>
      <p:font typeface="Times New Roman Bold"/>
      <p:regular r:id="rId20"/>
      <p:bold r:id="rId21"/>
    </p:embeddedFont>
    <p:embeddedFont>
      <p:font typeface="Times New Roman Bold Italics" panose="020B0604020202020204" charset="0"/>
      <p:regular r:id="rId22"/>
    </p:embeddedFont>
    <p:embeddedFont>
      <p:font typeface="Times New Roman Italics" panose="020B0604020202020204" charset="0"/>
      <p:regular r:id="rId23"/>
    </p:embeddedFont>
    <p:embeddedFont>
      <p:font typeface="TT Rounds Condense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87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007945" y="476815"/>
            <a:ext cx="10272111" cy="2026334"/>
            <a:chOff x="0" y="0"/>
            <a:chExt cx="13696148" cy="2701779"/>
          </a:xfrm>
        </p:grpSpPr>
        <p:sp>
          <p:nvSpPr>
            <p:cNvPr id="3" name="Freeform 3"/>
            <p:cNvSpPr/>
            <p:nvPr/>
          </p:nvSpPr>
          <p:spPr>
            <a:xfrm>
              <a:off x="0" y="0"/>
              <a:ext cx="13696187" cy="2701798"/>
            </a:xfrm>
            <a:custGeom>
              <a:avLst/>
              <a:gdLst/>
              <a:ahLst/>
              <a:cxnLst/>
              <a:rect l="l" t="t" r="r" b="b"/>
              <a:pathLst>
                <a:path w="13696187" h="2701798">
                  <a:moveTo>
                    <a:pt x="0" y="0"/>
                  </a:moveTo>
                  <a:lnTo>
                    <a:pt x="13696187" y="0"/>
                  </a:lnTo>
                  <a:lnTo>
                    <a:pt x="13696187" y="2701798"/>
                  </a:lnTo>
                  <a:lnTo>
                    <a:pt x="0" y="2701798"/>
                  </a:lnTo>
                  <a:lnTo>
                    <a:pt x="0" y="0"/>
                  </a:lnTo>
                  <a:close/>
                </a:path>
              </a:pathLst>
            </a:custGeom>
            <a:blipFill>
              <a:blip r:embed="rId2"/>
              <a:stretch>
                <a:fillRect/>
              </a:stretch>
            </a:blipFill>
          </p:spPr>
        </p:sp>
      </p:grpSp>
      <p:sp>
        <p:nvSpPr>
          <p:cNvPr id="4" name="TextBox 4"/>
          <p:cNvSpPr txBox="1"/>
          <p:nvPr/>
        </p:nvSpPr>
        <p:spPr>
          <a:xfrm>
            <a:off x="1704295" y="3815080"/>
            <a:ext cx="14879411" cy="1621765"/>
          </a:xfrm>
          <a:prstGeom prst="rect">
            <a:avLst/>
          </a:prstGeom>
        </p:spPr>
        <p:txBody>
          <a:bodyPr lIns="0" tIns="0" rIns="0" bIns="0" rtlCol="0" anchor="t">
            <a:spAutoFit/>
          </a:bodyPr>
          <a:lstStyle/>
          <a:p>
            <a:pPr algn="ctr">
              <a:lnSpc>
                <a:spcPts val="6159"/>
              </a:lnSpc>
            </a:pPr>
            <a:r>
              <a:rPr lang="en-US" sz="4399">
                <a:solidFill>
                  <a:srgbClr val="000000"/>
                </a:solidFill>
                <a:latin typeface="Times New Roman Bold"/>
                <a:ea typeface="Times New Roman Bold"/>
                <a:cs typeface="Times New Roman Bold"/>
                <a:sym typeface="Times New Roman Bold"/>
              </a:rPr>
              <a:t>AI-INTEGRATED HOME AND COMMUNITY PROTECTION SYSTEM SUPPORT SDG 11</a:t>
            </a:r>
          </a:p>
        </p:txBody>
      </p:sp>
      <p:sp>
        <p:nvSpPr>
          <p:cNvPr id="5" name="TextBox 5"/>
          <p:cNvSpPr txBox="1"/>
          <p:nvPr/>
        </p:nvSpPr>
        <p:spPr>
          <a:xfrm>
            <a:off x="12039599" y="8389144"/>
            <a:ext cx="5219701" cy="464820"/>
          </a:xfrm>
          <a:prstGeom prst="rect">
            <a:avLst/>
          </a:prstGeom>
        </p:spPr>
        <p:txBody>
          <a:bodyPr lIns="0" tIns="0" rIns="0" bIns="0" rtlCol="0" anchor="t">
            <a:spAutoFit/>
          </a:bodyPr>
          <a:lstStyle/>
          <a:p>
            <a:pPr algn="r">
              <a:lnSpc>
                <a:spcPts val="3780"/>
              </a:lnSpc>
            </a:pPr>
            <a:r>
              <a:rPr lang="en-US" sz="2700" dirty="0">
                <a:solidFill>
                  <a:srgbClr val="000000"/>
                </a:solidFill>
                <a:latin typeface="Canva Sans"/>
                <a:ea typeface="Canva Sans"/>
                <a:cs typeface="Canva Sans"/>
                <a:sym typeface="Canva Sans"/>
              </a:rPr>
              <a:t>    Santhosh R - 211191101131</a:t>
            </a:r>
          </a:p>
        </p:txBody>
      </p:sp>
      <p:sp>
        <p:nvSpPr>
          <p:cNvPr id="6" name="TextBox 6"/>
          <p:cNvSpPr txBox="1"/>
          <p:nvPr/>
        </p:nvSpPr>
        <p:spPr>
          <a:xfrm>
            <a:off x="12039599" y="7806690"/>
            <a:ext cx="5219700" cy="464820"/>
          </a:xfrm>
          <a:prstGeom prst="rect">
            <a:avLst/>
          </a:prstGeom>
        </p:spPr>
        <p:txBody>
          <a:bodyPr lIns="0" tIns="0" rIns="0" bIns="0" rtlCol="0" anchor="t">
            <a:spAutoFit/>
          </a:bodyPr>
          <a:lstStyle/>
          <a:p>
            <a:pPr algn="r">
              <a:lnSpc>
                <a:spcPts val="3780"/>
              </a:lnSpc>
            </a:pPr>
            <a:r>
              <a:rPr lang="en-US" sz="2700" dirty="0">
                <a:solidFill>
                  <a:srgbClr val="000000"/>
                </a:solidFill>
                <a:latin typeface="Canva Sans"/>
                <a:ea typeface="Canva Sans"/>
                <a:cs typeface="Canva Sans"/>
                <a:sym typeface="Canva Sans"/>
              </a:rPr>
              <a:t>Thanush K - 211191101159</a:t>
            </a:r>
          </a:p>
        </p:txBody>
      </p:sp>
      <p:sp>
        <p:nvSpPr>
          <p:cNvPr id="7" name="TextBox 7"/>
          <p:cNvSpPr txBox="1"/>
          <p:nvPr/>
        </p:nvSpPr>
        <p:spPr>
          <a:xfrm>
            <a:off x="1028700" y="8341519"/>
            <a:ext cx="5512425" cy="512445"/>
          </a:xfrm>
          <a:prstGeom prst="rect">
            <a:avLst/>
          </a:prstGeom>
        </p:spPr>
        <p:txBody>
          <a:bodyPr lIns="0" tIns="0" rIns="0" bIns="0" rtlCol="0" anchor="t">
            <a:spAutoFit/>
          </a:bodyPr>
          <a:lstStyle/>
          <a:p>
            <a:pPr algn="l">
              <a:lnSpc>
                <a:spcPts val="3780"/>
              </a:lnSpc>
            </a:pPr>
            <a:r>
              <a:rPr lang="en-US" sz="2700" dirty="0">
                <a:solidFill>
                  <a:srgbClr val="000000"/>
                </a:solidFill>
                <a:latin typeface="Times New Roman"/>
                <a:ea typeface="Times New Roman"/>
                <a:cs typeface="Times New Roman"/>
                <a:sym typeface="Times New Roman"/>
              </a:rPr>
              <a:t>Project Guide: </a:t>
            </a:r>
            <a:r>
              <a:rPr lang="en-US" sz="2700" dirty="0" err="1">
                <a:solidFill>
                  <a:srgbClr val="000000"/>
                </a:solidFill>
                <a:latin typeface="Times New Roman"/>
                <a:ea typeface="Times New Roman"/>
                <a:cs typeface="Times New Roman"/>
                <a:sym typeface="Times New Roman"/>
              </a:rPr>
              <a:t>Ms.A.MAHESWARI</a:t>
            </a:r>
            <a:endParaRPr lang="en-US" sz="2700" dirty="0">
              <a:solidFill>
                <a:srgbClr val="000000"/>
              </a:solidFill>
              <a:latin typeface="Times New Roman"/>
              <a:ea typeface="Times New Roman"/>
              <a:cs typeface="Times New Roman"/>
              <a:sym typeface="Times New Roman"/>
            </a:endParaRPr>
          </a:p>
        </p:txBody>
      </p:sp>
      <p:sp>
        <p:nvSpPr>
          <p:cNvPr id="8" name="TextBox 8"/>
          <p:cNvSpPr txBox="1"/>
          <p:nvPr/>
        </p:nvSpPr>
        <p:spPr>
          <a:xfrm>
            <a:off x="1028700" y="7759065"/>
            <a:ext cx="4764966" cy="512445"/>
          </a:xfrm>
          <a:prstGeom prst="rect">
            <a:avLst/>
          </a:prstGeom>
        </p:spPr>
        <p:txBody>
          <a:bodyPr lIns="0" tIns="0" rIns="0" bIns="0" rtlCol="0" anchor="t">
            <a:spAutoFit/>
          </a:bodyPr>
          <a:lstStyle/>
          <a:p>
            <a:pPr algn="l">
              <a:lnSpc>
                <a:spcPts val="3780"/>
              </a:lnSpc>
            </a:pPr>
            <a:r>
              <a:rPr lang="en-US" sz="2700">
                <a:solidFill>
                  <a:srgbClr val="000000"/>
                </a:solidFill>
                <a:latin typeface="Times New Roman"/>
                <a:ea typeface="Times New Roman"/>
                <a:cs typeface="Times New Roman"/>
                <a:sym typeface="Times New Roman"/>
              </a:rPr>
              <a:t>Project Coordinator: Arun M</a:t>
            </a:r>
          </a:p>
        </p:txBody>
      </p:sp>
      <p:sp>
        <p:nvSpPr>
          <p:cNvPr id="9" name="Freeform 9" descr="An Antidote for SDG-Washing: 5 Key ..."/>
          <p:cNvSpPr/>
          <p:nvPr/>
        </p:nvSpPr>
        <p:spPr>
          <a:xfrm>
            <a:off x="1028700" y="3820161"/>
            <a:ext cx="2031999" cy="1793941"/>
          </a:xfrm>
          <a:custGeom>
            <a:avLst/>
            <a:gdLst/>
            <a:ahLst/>
            <a:cxnLst/>
            <a:rect l="l" t="t" r="r" b="b"/>
            <a:pathLst>
              <a:path w="2031999" h="1793941">
                <a:moveTo>
                  <a:pt x="0" y="0"/>
                </a:moveTo>
                <a:lnTo>
                  <a:pt x="2031999" y="0"/>
                </a:lnTo>
                <a:lnTo>
                  <a:pt x="2031999" y="1793941"/>
                </a:lnTo>
                <a:lnTo>
                  <a:pt x="0" y="1793941"/>
                </a:lnTo>
                <a:lnTo>
                  <a:pt x="0" y="0"/>
                </a:lnTo>
                <a:close/>
              </a:path>
            </a:pathLst>
          </a:custGeom>
          <a:blipFill>
            <a:blip r:embed="rId3"/>
            <a:stretch>
              <a:fillRect/>
            </a:stretch>
          </a:blipFill>
        </p:spPr>
      </p:sp>
      <p:grpSp>
        <p:nvGrpSpPr>
          <p:cNvPr id="10" name="Group 10"/>
          <p:cNvGrpSpPr/>
          <p:nvPr/>
        </p:nvGrpSpPr>
        <p:grpSpPr>
          <a:xfrm>
            <a:off x="1495381" y="4255652"/>
            <a:ext cx="1077638" cy="918627"/>
            <a:chOff x="0" y="0"/>
            <a:chExt cx="1436851" cy="1224836"/>
          </a:xfrm>
        </p:grpSpPr>
        <p:sp>
          <p:nvSpPr>
            <p:cNvPr id="11" name="Freeform 11"/>
            <p:cNvSpPr/>
            <p:nvPr/>
          </p:nvSpPr>
          <p:spPr>
            <a:xfrm>
              <a:off x="0" y="0"/>
              <a:ext cx="1436878" cy="1224788"/>
            </a:xfrm>
            <a:custGeom>
              <a:avLst/>
              <a:gdLst/>
              <a:ahLst/>
              <a:cxnLst/>
              <a:rect l="l" t="t" r="r" b="b"/>
              <a:pathLst>
                <a:path w="1436878" h="1224788">
                  <a:moveTo>
                    <a:pt x="0" y="0"/>
                  </a:moveTo>
                  <a:lnTo>
                    <a:pt x="1436878" y="0"/>
                  </a:lnTo>
                  <a:lnTo>
                    <a:pt x="1436878" y="1224788"/>
                  </a:lnTo>
                  <a:lnTo>
                    <a:pt x="0" y="1224788"/>
                  </a:lnTo>
                  <a:lnTo>
                    <a:pt x="0" y="0"/>
                  </a:lnTo>
                  <a:close/>
                </a:path>
              </a:pathLst>
            </a:custGeom>
            <a:blipFill>
              <a:blip r:embed="rId4"/>
              <a:stretch>
                <a:fillRect t="-8655" r="1" b="-8659"/>
              </a:stretch>
            </a:blipFill>
          </p:spPr>
        </p:sp>
      </p:grpSp>
      <p:sp>
        <p:nvSpPr>
          <p:cNvPr id="12" name="Freeform 12" descr="An Antidote for SDG-Washing: 5 Key ..."/>
          <p:cNvSpPr/>
          <p:nvPr/>
        </p:nvSpPr>
        <p:spPr>
          <a:xfrm>
            <a:off x="15227301" y="3820161"/>
            <a:ext cx="2031999" cy="1793941"/>
          </a:xfrm>
          <a:custGeom>
            <a:avLst/>
            <a:gdLst/>
            <a:ahLst/>
            <a:cxnLst/>
            <a:rect l="l" t="t" r="r" b="b"/>
            <a:pathLst>
              <a:path w="2031999" h="1793941">
                <a:moveTo>
                  <a:pt x="0" y="0"/>
                </a:moveTo>
                <a:lnTo>
                  <a:pt x="2031999" y="0"/>
                </a:lnTo>
                <a:lnTo>
                  <a:pt x="2031999" y="1793941"/>
                </a:lnTo>
                <a:lnTo>
                  <a:pt x="0" y="1793941"/>
                </a:lnTo>
                <a:lnTo>
                  <a:pt x="0" y="0"/>
                </a:lnTo>
                <a:close/>
              </a:path>
            </a:pathLst>
          </a:custGeom>
          <a:blipFill>
            <a:blip r:embed="rId3"/>
            <a:stretch>
              <a:fillRect/>
            </a:stretch>
          </a:blipFill>
        </p:spPr>
      </p:sp>
      <p:grpSp>
        <p:nvGrpSpPr>
          <p:cNvPr id="13" name="Group 13"/>
          <p:cNvGrpSpPr/>
          <p:nvPr/>
        </p:nvGrpSpPr>
        <p:grpSpPr>
          <a:xfrm>
            <a:off x="15693982" y="4255652"/>
            <a:ext cx="1077638" cy="918627"/>
            <a:chOff x="0" y="0"/>
            <a:chExt cx="1436851" cy="1224836"/>
          </a:xfrm>
        </p:grpSpPr>
        <p:sp>
          <p:nvSpPr>
            <p:cNvPr id="14" name="Freeform 14"/>
            <p:cNvSpPr/>
            <p:nvPr/>
          </p:nvSpPr>
          <p:spPr>
            <a:xfrm>
              <a:off x="0" y="0"/>
              <a:ext cx="1436878" cy="1224788"/>
            </a:xfrm>
            <a:custGeom>
              <a:avLst/>
              <a:gdLst/>
              <a:ahLst/>
              <a:cxnLst/>
              <a:rect l="l" t="t" r="r" b="b"/>
              <a:pathLst>
                <a:path w="1436878" h="1224788">
                  <a:moveTo>
                    <a:pt x="0" y="0"/>
                  </a:moveTo>
                  <a:lnTo>
                    <a:pt x="1436878" y="0"/>
                  </a:lnTo>
                  <a:lnTo>
                    <a:pt x="1436878" y="1224788"/>
                  </a:lnTo>
                  <a:lnTo>
                    <a:pt x="0" y="1224788"/>
                  </a:lnTo>
                  <a:lnTo>
                    <a:pt x="0" y="0"/>
                  </a:lnTo>
                  <a:close/>
                </a:path>
              </a:pathLst>
            </a:custGeom>
            <a:blipFill>
              <a:blip r:embed="rId4"/>
              <a:stretch>
                <a:fillRect t="-8655" r="1" b="-8659"/>
              </a:stretch>
            </a:blipFill>
          </p:spPr>
        </p:sp>
      </p:grpSp>
      <p:sp>
        <p:nvSpPr>
          <p:cNvPr id="15" name="TextBox 6">
            <a:extLst>
              <a:ext uri="{FF2B5EF4-FFF2-40B4-BE49-F238E27FC236}">
                <a16:creationId xmlns:a16="http://schemas.microsoft.com/office/drawing/2014/main" id="{31B5B970-97E6-97B8-C0B0-ECA7D4855EE3}"/>
              </a:ext>
            </a:extLst>
          </p:cNvPr>
          <p:cNvSpPr txBox="1"/>
          <p:nvPr/>
        </p:nvSpPr>
        <p:spPr>
          <a:xfrm>
            <a:off x="12801600" y="8853964"/>
            <a:ext cx="5219700" cy="942181"/>
          </a:xfrm>
          <a:prstGeom prst="rect">
            <a:avLst/>
          </a:prstGeom>
        </p:spPr>
        <p:txBody>
          <a:bodyPr lIns="0" tIns="0" rIns="0" bIns="0" rtlCol="0" anchor="t">
            <a:spAutoFit/>
          </a:bodyPr>
          <a:lstStyle/>
          <a:p>
            <a:pPr>
              <a:lnSpc>
                <a:spcPts val="3780"/>
              </a:lnSpc>
            </a:pPr>
            <a:r>
              <a:rPr lang="en-US" sz="2700" dirty="0">
                <a:solidFill>
                  <a:srgbClr val="000000"/>
                </a:solidFill>
                <a:latin typeface="Canva Sans"/>
                <a:ea typeface="Canva Sans"/>
                <a:cs typeface="Canva Sans"/>
                <a:sym typeface="Canva Sans"/>
              </a:rPr>
              <a:t>Pious Niranjan</a:t>
            </a:r>
          </a:p>
          <a:p>
            <a:pPr>
              <a:lnSpc>
                <a:spcPts val="3780"/>
              </a:lnSpc>
            </a:pPr>
            <a:r>
              <a:rPr lang="en-US" sz="2700" dirty="0">
                <a:solidFill>
                  <a:srgbClr val="000000"/>
                </a:solidFill>
                <a:latin typeface="Canva Sans"/>
                <a:ea typeface="Canva Sans"/>
                <a:cs typeface="Canva Sans"/>
                <a:sym typeface="Canva Sans"/>
              </a:rPr>
              <a:t>Dhanush Raj</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10/17</a:t>
            </a:r>
          </a:p>
        </p:txBody>
      </p:sp>
      <p:sp>
        <p:nvSpPr>
          <p:cNvPr id="4" name="TextBox 4"/>
          <p:cNvSpPr txBox="1"/>
          <p:nvPr/>
        </p:nvSpPr>
        <p:spPr>
          <a:xfrm>
            <a:off x="1028700" y="666750"/>
            <a:ext cx="7419305" cy="890270"/>
          </a:xfrm>
          <a:prstGeom prst="rect">
            <a:avLst/>
          </a:prstGeom>
        </p:spPr>
        <p:txBody>
          <a:bodyPr lIns="0" tIns="0" rIns="0" bIns="0" rtlCol="0" anchor="t">
            <a:spAutoFit/>
          </a:bodyPr>
          <a:lstStyle/>
          <a:p>
            <a:pPr algn="ctr">
              <a:lnSpc>
                <a:spcPts val="6580"/>
              </a:lnSpc>
            </a:pPr>
            <a:r>
              <a:rPr lang="en-US" sz="4700">
                <a:solidFill>
                  <a:srgbClr val="000000"/>
                </a:solidFill>
                <a:latin typeface="Times New Roman Bold"/>
                <a:ea typeface="Times New Roman Bold"/>
                <a:cs typeface="Times New Roman Bold"/>
                <a:sym typeface="Times New Roman Bold"/>
              </a:rPr>
              <a:t>OVERVIEW OF PROJECT</a:t>
            </a:r>
          </a:p>
        </p:txBody>
      </p:sp>
      <p:sp>
        <p:nvSpPr>
          <p:cNvPr id="5" name="TextBox 5"/>
          <p:cNvSpPr txBox="1"/>
          <p:nvPr/>
        </p:nvSpPr>
        <p:spPr>
          <a:xfrm>
            <a:off x="1487391" y="2437878"/>
            <a:ext cx="15243521" cy="5895975"/>
          </a:xfrm>
          <a:prstGeom prst="rect">
            <a:avLst/>
          </a:prstGeom>
        </p:spPr>
        <p:txBody>
          <a:bodyPr lIns="0" tIns="0" rIns="0" bIns="0" rtlCol="0" anchor="t">
            <a:spAutoFit/>
          </a:bodyPr>
          <a:lstStyle/>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Purpose: </a:t>
            </a:r>
            <a:r>
              <a:rPr lang="en-US" sz="3200">
                <a:solidFill>
                  <a:srgbClr val="000000"/>
                </a:solidFill>
                <a:latin typeface="Times New Roman"/>
                <a:ea typeface="Times New Roman"/>
                <a:cs typeface="Times New Roman"/>
                <a:sym typeface="Times New Roman"/>
              </a:rPr>
              <a:t>Enhance community safety and resilience in urban areas.</a:t>
            </a: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Problem: </a:t>
            </a:r>
            <a:r>
              <a:rPr lang="en-US" sz="3200">
                <a:solidFill>
                  <a:srgbClr val="000000"/>
                </a:solidFill>
                <a:latin typeface="Times New Roman"/>
                <a:ea typeface="Times New Roman"/>
                <a:cs typeface="Times New Roman"/>
                <a:sym typeface="Times New Roman"/>
              </a:rPr>
              <a:t>Traditional emergency responses are often delayed and lack effective communication.</a:t>
            </a: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Solution:</a:t>
            </a:r>
            <a:r>
              <a:rPr lang="en-US" sz="3200">
                <a:solidFill>
                  <a:srgbClr val="000000"/>
                </a:solidFill>
                <a:latin typeface="Times New Roman"/>
                <a:ea typeface="Times New Roman"/>
                <a:cs typeface="Times New Roman"/>
                <a:sym typeface="Times New Roman"/>
              </a:rPr>
              <a:t> AI-Integrated Home and Community Protection System.</a:t>
            </a:r>
          </a:p>
          <a:p>
            <a:pPr algn="l">
              <a:lnSpc>
                <a:spcPts val="3840"/>
              </a:lnSpc>
            </a:pPr>
            <a:r>
              <a:rPr lang="en-US" sz="3200">
                <a:solidFill>
                  <a:srgbClr val="000000"/>
                </a:solidFill>
                <a:latin typeface="Times New Roman Bold"/>
                <a:ea typeface="Times New Roman Bold"/>
                <a:cs typeface="Times New Roman Bold"/>
                <a:sym typeface="Times New Roman Bold"/>
              </a:rPr>
              <a:t>Key Features:</a:t>
            </a:r>
          </a:p>
          <a:p>
            <a:pPr marL="386080" lvl="1" indent="-193040" algn="l">
              <a:lnSpc>
                <a:spcPts val="3840"/>
              </a:lnSpc>
              <a:buFont typeface="Arial"/>
              <a:buChar char="•"/>
            </a:pPr>
            <a:r>
              <a:rPr lang="en-US" sz="3200">
                <a:solidFill>
                  <a:srgbClr val="000000"/>
                </a:solidFill>
                <a:latin typeface="Times New Roman"/>
                <a:ea typeface="Times New Roman"/>
                <a:cs typeface="Times New Roman"/>
                <a:sym typeface="Times New Roman"/>
              </a:rPr>
              <a:t>Real-time monitoring and alerting for emergencies.</a:t>
            </a:r>
          </a:p>
          <a:p>
            <a:pPr marL="386080" lvl="1" indent="-193040" algn="l">
              <a:lnSpc>
                <a:spcPts val="3840"/>
              </a:lnSpc>
              <a:buFont typeface="Arial"/>
              <a:buChar char="•"/>
            </a:pPr>
            <a:r>
              <a:rPr lang="en-US" sz="3200">
                <a:solidFill>
                  <a:srgbClr val="000000"/>
                </a:solidFill>
                <a:latin typeface="Times New Roman"/>
                <a:ea typeface="Times New Roman"/>
                <a:cs typeface="Times New Roman"/>
                <a:sym typeface="Times New Roman"/>
              </a:rPr>
              <a:t>Smart devices with specific buttons and voice commands for Theft, Medical, Fire, and Air Quality emergencies.</a:t>
            </a:r>
          </a:p>
          <a:p>
            <a:pPr marL="386080" lvl="1" indent="-193040" algn="l">
              <a:lnSpc>
                <a:spcPts val="3840"/>
              </a:lnSpc>
              <a:buFont typeface="Arial"/>
              <a:buChar char="•"/>
            </a:pPr>
            <a:r>
              <a:rPr lang="en-US" sz="3200">
                <a:solidFill>
                  <a:srgbClr val="000000"/>
                </a:solidFill>
                <a:latin typeface="Times New Roman"/>
                <a:ea typeface="Times New Roman"/>
                <a:cs typeface="Times New Roman"/>
                <a:sym typeface="Times New Roman"/>
              </a:rPr>
              <a:t>Coordinated response within a 1 km radius, involving neighbors and authorities.</a:t>
            </a:r>
          </a:p>
          <a:p>
            <a:pPr marL="386080" lvl="1" indent="-193040" algn="l">
              <a:lnSpc>
                <a:spcPts val="3840"/>
              </a:lnSpc>
              <a:buFont typeface="Arial"/>
              <a:buChar char="•"/>
            </a:pPr>
            <a:r>
              <a:rPr lang="en-US" sz="3200">
                <a:solidFill>
                  <a:srgbClr val="000000"/>
                </a:solidFill>
                <a:latin typeface="Times New Roman"/>
                <a:ea typeface="Times New Roman"/>
                <a:cs typeface="Times New Roman"/>
                <a:sym typeface="Times New Roman"/>
              </a:rPr>
              <a:t>Serialized LAN network for reliable communication even if one line is compromised.</a:t>
            </a:r>
          </a:p>
          <a:p>
            <a:pPr algn="l">
              <a:lnSpc>
                <a:spcPts val="3840"/>
              </a:lnSpc>
            </a:pPr>
            <a:r>
              <a:rPr lang="en-US" sz="3200">
                <a:solidFill>
                  <a:srgbClr val="000000"/>
                </a:solidFill>
                <a:latin typeface="Times New Roman Bold"/>
                <a:ea typeface="Times New Roman Bold"/>
                <a:cs typeface="Times New Roman Bold"/>
                <a:sym typeface="Times New Roman Bold"/>
              </a:rPr>
              <a:t>Impact:</a:t>
            </a:r>
            <a:r>
              <a:rPr lang="en-US" sz="3200">
                <a:solidFill>
                  <a:srgbClr val="000000"/>
                </a:solidFill>
                <a:latin typeface="Times New Roman"/>
                <a:ea typeface="Times New Roman"/>
                <a:cs typeface="Times New Roman"/>
                <a:sym typeface="Times New Roman"/>
              </a:rPr>
              <a:t> Contributes to safer, more sustainable urban environments; supports UN SDG 11.</a:t>
            </a:r>
          </a:p>
        </p:txBody>
      </p:sp>
      <p:sp>
        <p:nvSpPr>
          <p:cNvPr id="6" name="TextBox 6"/>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7" name="TextBox 7"/>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647700"/>
            <a:ext cx="2661568" cy="11068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OUTPUT</a:t>
            </a:r>
          </a:p>
        </p:txBody>
      </p:sp>
      <p:sp>
        <p:nvSpPr>
          <p:cNvPr id="4" name="Freeform 4"/>
          <p:cNvSpPr/>
          <p:nvPr/>
        </p:nvSpPr>
        <p:spPr>
          <a:xfrm>
            <a:off x="4112826" y="1754505"/>
            <a:ext cx="10062347" cy="6551007"/>
          </a:xfrm>
          <a:custGeom>
            <a:avLst/>
            <a:gdLst/>
            <a:ahLst/>
            <a:cxnLst/>
            <a:rect l="l" t="t" r="r" b="b"/>
            <a:pathLst>
              <a:path w="10062347" h="6551007">
                <a:moveTo>
                  <a:pt x="0" y="0"/>
                </a:moveTo>
                <a:lnTo>
                  <a:pt x="10062348" y="0"/>
                </a:lnTo>
                <a:lnTo>
                  <a:pt x="10062348" y="6551007"/>
                </a:lnTo>
                <a:lnTo>
                  <a:pt x="0" y="6551007"/>
                </a:lnTo>
                <a:lnTo>
                  <a:pt x="0" y="0"/>
                </a:lnTo>
                <a:close/>
              </a:path>
            </a:pathLst>
          </a:custGeom>
          <a:blipFill>
            <a:blip r:embed="rId4"/>
            <a:stretch>
              <a:fillRect/>
            </a:stretch>
          </a:blipFill>
        </p:spPr>
      </p:sp>
      <p:sp>
        <p:nvSpPr>
          <p:cNvPr id="5" name="TextBox 5"/>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11/17</a:t>
            </a:r>
          </a:p>
        </p:txBody>
      </p:sp>
      <p:sp>
        <p:nvSpPr>
          <p:cNvPr id="6" name="TextBox 6"/>
          <p:cNvSpPr txBox="1"/>
          <p:nvPr/>
        </p:nvSpPr>
        <p:spPr>
          <a:xfrm>
            <a:off x="7799818" y="8038812"/>
            <a:ext cx="3055620" cy="541020"/>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No.2. Server Room</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192122" y="1564005"/>
            <a:ext cx="9846378" cy="7113049"/>
          </a:xfrm>
          <a:custGeom>
            <a:avLst/>
            <a:gdLst/>
            <a:ahLst/>
            <a:cxnLst/>
            <a:rect l="l" t="t" r="r" b="b"/>
            <a:pathLst>
              <a:path w="9846378" h="7113049">
                <a:moveTo>
                  <a:pt x="0" y="0"/>
                </a:moveTo>
                <a:lnTo>
                  <a:pt x="9846378" y="0"/>
                </a:lnTo>
                <a:lnTo>
                  <a:pt x="9846378" y="7113049"/>
                </a:lnTo>
                <a:lnTo>
                  <a:pt x="0" y="7113049"/>
                </a:lnTo>
                <a:lnTo>
                  <a:pt x="0" y="0"/>
                </a:lnTo>
                <a:close/>
              </a:path>
            </a:pathLst>
          </a:custGeom>
          <a:blipFill>
            <a:blip r:embed="rId4"/>
            <a:stretch>
              <a:fillRect/>
            </a:stretch>
          </a:blipFill>
        </p:spPr>
      </p:sp>
      <p:sp>
        <p:nvSpPr>
          <p:cNvPr id="4" name="TextBox 4"/>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12/17</a:t>
            </a:r>
          </a:p>
        </p:txBody>
      </p:sp>
      <p:sp>
        <p:nvSpPr>
          <p:cNvPr id="5" name="TextBox 5"/>
          <p:cNvSpPr txBox="1"/>
          <p:nvPr/>
        </p:nvSpPr>
        <p:spPr>
          <a:xfrm>
            <a:off x="1028700" y="647700"/>
            <a:ext cx="7086611" cy="916305"/>
          </a:xfrm>
          <a:prstGeom prst="rect">
            <a:avLst/>
          </a:prstGeom>
        </p:spPr>
        <p:txBody>
          <a:bodyPr lIns="0" tIns="0" rIns="0" bIns="0" rtlCol="0" anchor="t">
            <a:spAutoFit/>
          </a:bodyPr>
          <a:lstStyle/>
          <a:p>
            <a:pPr algn="l">
              <a:lnSpc>
                <a:spcPts val="6719"/>
              </a:lnSpc>
            </a:pPr>
            <a:r>
              <a:rPr lang="en-US" sz="4800">
                <a:solidFill>
                  <a:srgbClr val="000000"/>
                </a:solidFill>
                <a:latin typeface="Times New Roman Bold"/>
                <a:ea typeface="Times New Roman Bold"/>
                <a:cs typeface="Times New Roman Bold"/>
                <a:sym typeface="Times New Roman Bold"/>
              </a:rPr>
              <a:t>Work Flow DIAGRAM</a:t>
            </a:r>
          </a:p>
        </p:txBody>
      </p:sp>
      <p:sp>
        <p:nvSpPr>
          <p:cNvPr id="6" name="TextBox 6"/>
          <p:cNvSpPr txBox="1"/>
          <p:nvPr/>
        </p:nvSpPr>
        <p:spPr>
          <a:xfrm>
            <a:off x="6631767" y="8410354"/>
            <a:ext cx="3327713" cy="541020"/>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No.3. Work  Flow Diagram</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04484" y="838200"/>
            <a:ext cx="14513836" cy="10885377"/>
          </a:xfrm>
          <a:custGeom>
            <a:avLst/>
            <a:gdLst/>
            <a:ahLst/>
            <a:cxnLst/>
            <a:rect l="l" t="t" r="r" b="b"/>
            <a:pathLst>
              <a:path w="14513836" h="10885377">
                <a:moveTo>
                  <a:pt x="0" y="0"/>
                </a:moveTo>
                <a:lnTo>
                  <a:pt x="14513836" y="0"/>
                </a:lnTo>
                <a:lnTo>
                  <a:pt x="14513836" y="10885377"/>
                </a:lnTo>
                <a:lnTo>
                  <a:pt x="0" y="10885377"/>
                </a:lnTo>
                <a:lnTo>
                  <a:pt x="0" y="0"/>
                </a:lnTo>
                <a:close/>
              </a:path>
            </a:pathLst>
          </a:custGeom>
          <a:blipFill>
            <a:blip r:embed="rId4"/>
            <a:stretch>
              <a:fillRect/>
            </a:stretch>
          </a:blipFill>
        </p:spPr>
      </p:sp>
      <p:sp>
        <p:nvSpPr>
          <p:cNvPr id="4" name="TextBox 4"/>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13/17</a:t>
            </a:r>
          </a:p>
        </p:txBody>
      </p:sp>
      <p:sp>
        <p:nvSpPr>
          <p:cNvPr id="5" name="TextBox 5"/>
          <p:cNvSpPr txBox="1"/>
          <p:nvPr/>
        </p:nvSpPr>
        <p:spPr>
          <a:xfrm>
            <a:off x="1028700" y="647700"/>
            <a:ext cx="5110853" cy="11068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UML DIAGRAMS</a:t>
            </a:r>
          </a:p>
        </p:txBody>
      </p:sp>
      <p:sp>
        <p:nvSpPr>
          <p:cNvPr id="6" name="TextBox 6"/>
          <p:cNvSpPr txBox="1"/>
          <p:nvPr/>
        </p:nvSpPr>
        <p:spPr>
          <a:xfrm>
            <a:off x="1120140" y="4008120"/>
            <a:ext cx="3055620" cy="918027"/>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No.4. Use Case Diagram</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647700"/>
            <a:ext cx="5110853" cy="11068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UML DIAGRAMS</a:t>
            </a:r>
          </a:p>
        </p:txBody>
      </p:sp>
      <p:sp>
        <p:nvSpPr>
          <p:cNvPr id="4" name="Freeform 4"/>
          <p:cNvSpPr/>
          <p:nvPr/>
        </p:nvSpPr>
        <p:spPr>
          <a:xfrm>
            <a:off x="3499535" y="1521063"/>
            <a:ext cx="11136932" cy="7737237"/>
          </a:xfrm>
          <a:custGeom>
            <a:avLst/>
            <a:gdLst/>
            <a:ahLst/>
            <a:cxnLst/>
            <a:rect l="l" t="t" r="r" b="b"/>
            <a:pathLst>
              <a:path w="11136932" h="7737237">
                <a:moveTo>
                  <a:pt x="0" y="0"/>
                </a:moveTo>
                <a:lnTo>
                  <a:pt x="11136931" y="0"/>
                </a:lnTo>
                <a:lnTo>
                  <a:pt x="11136931" y="7737237"/>
                </a:lnTo>
                <a:lnTo>
                  <a:pt x="0" y="7737237"/>
                </a:lnTo>
                <a:lnTo>
                  <a:pt x="0" y="0"/>
                </a:lnTo>
                <a:close/>
              </a:path>
            </a:pathLst>
          </a:custGeom>
          <a:blipFill>
            <a:blip r:embed="rId4"/>
            <a:stretch>
              <a:fillRect/>
            </a:stretch>
          </a:blipFill>
        </p:spPr>
      </p:sp>
      <p:sp>
        <p:nvSpPr>
          <p:cNvPr id="5" name="TextBox 5"/>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14/17</a:t>
            </a:r>
          </a:p>
        </p:txBody>
      </p:sp>
      <p:sp>
        <p:nvSpPr>
          <p:cNvPr id="6" name="TextBox 6"/>
          <p:cNvSpPr txBox="1"/>
          <p:nvPr/>
        </p:nvSpPr>
        <p:spPr>
          <a:xfrm>
            <a:off x="1120140" y="4008120"/>
            <a:ext cx="3055620" cy="918027"/>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No.5. Activity Diagram</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438343" y="1694797"/>
            <a:ext cx="10855632" cy="7269521"/>
          </a:xfrm>
          <a:custGeom>
            <a:avLst/>
            <a:gdLst/>
            <a:ahLst/>
            <a:cxnLst/>
            <a:rect l="l" t="t" r="r" b="b"/>
            <a:pathLst>
              <a:path w="10855632" h="7269521">
                <a:moveTo>
                  <a:pt x="0" y="0"/>
                </a:moveTo>
                <a:lnTo>
                  <a:pt x="10855632" y="0"/>
                </a:lnTo>
                <a:lnTo>
                  <a:pt x="10855632" y="7269521"/>
                </a:lnTo>
                <a:lnTo>
                  <a:pt x="0" y="7269521"/>
                </a:lnTo>
                <a:lnTo>
                  <a:pt x="0" y="0"/>
                </a:lnTo>
                <a:close/>
              </a:path>
            </a:pathLst>
          </a:custGeom>
          <a:blipFill>
            <a:blip r:embed="rId4"/>
            <a:stretch>
              <a:fillRect/>
            </a:stretch>
          </a:blipFill>
        </p:spPr>
      </p:sp>
      <p:sp>
        <p:nvSpPr>
          <p:cNvPr id="4" name="TextBox 4"/>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15/17</a:t>
            </a:r>
          </a:p>
        </p:txBody>
      </p:sp>
      <p:sp>
        <p:nvSpPr>
          <p:cNvPr id="5" name="TextBox 5"/>
          <p:cNvSpPr txBox="1"/>
          <p:nvPr/>
        </p:nvSpPr>
        <p:spPr>
          <a:xfrm>
            <a:off x="1028700" y="647700"/>
            <a:ext cx="5110853" cy="11068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UML DIAGRAMS</a:t>
            </a:r>
          </a:p>
        </p:txBody>
      </p:sp>
      <p:sp>
        <p:nvSpPr>
          <p:cNvPr id="6" name="TextBox 6"/>
          <p:cNvSpPr txBox="1"/>
          <p:nvPr/>
        </p:nvSpPr>
        <p:spPr>
          <a:xfrm>
            <a:off x="1120140" y="4008120"/>
            <a:ext cx="3055620" cy="918027"/>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No.6. Sequential Diagram</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080971" y="2051245"/>
            <a:ext cx="12126058" cy="6184510"/>
          </a:xfrm>
          <a:custGeom>
            <a:avLst/>
            <a:gdLst/>
            <a:ahLst/>
            <a:cxnLst/>
            <a:rect l="l" t="t" r="r" b="b"/>
            <a:pathLst>
              <a:path w="12126058" h="6184510">
                <a:moveTo>
                  <a:pt x="0" y="0"/>
                </a:moveTo>
                <a:lnTo>
                  <a:pt x="12126058" y="0"/>
                </a:lnTo>
                <a:lnTo>
                  <a:pt x="12126058" y="6184510"/>
                </a:lnTo>
                <a:lnTo>
                  <a:pt x="0" y="6184510"/>
                </a:lnTo>
                <a:lnTo>
                  <a:pt x="0" y="0"/>
                </a:lnTo>
                <a:close/>
              </a:path>
            </a:pathLst>
          </a:custGeom>
          <a:blipFill>
            <a:blip r:embed="rId4"/>
            <a:stretch>
              <a:fillRect/>
            </a:stretch>
          </a:blipFill>
        </p:spPr>
      </p:sp>
      <p:sp>
        <p:nvSpPr>
          <p:cNvPr id="4" name="TextBox 4"/>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16/17</a:t>
            </a:r>
          </a:p>
        </p:txBody>
      </p:sp>
      <p:sp>
        <p:nvSpPr>
          <p:cNvPr id="5" name="TextBox 5"/>
          <p:cNvSpPr txBox="1"/>
          <p:nvPr/>
        </p:nvSpPr>
        <p:spPr>
          <a:xfrm>
            <a:off x="1028700" y="647700"/>
            <a:ext cx="5110853" cy="11068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UML DIAGRAMS</a:t>
            </a:r>
          </a:p>
        </p:txBody>
      </p:sp>
      <p:sp>
        <p:nvSpPr>
          <p:cNvPr id="6" name="TextBox 6"/>
          <p:cNvSpPr txBox="1"/>
          <p:nvPr/>
        </p:nvSpPr>
        <p:spPr>
          <a:xfrm>
            <a:off x="6433119" y="8287227"/>
            <a:ext cx="3284220" cy="541020"/>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No.7. Class Diagram</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915547" y="2289067"/>
            <a:ext cx="7580237" cy="5708866"/>
          </a:xfrm>
          <a:custGeom>
            <a:avLst/>
            <a:gdLst/>
            <a:ahLst/>
            <a:cxnLst/>
            <a:rect l="l" t="t" r="r" b="b"/>
            <a:pathLst>
              <a:path w="7580237" h="5708866">
                <a:moveTo>
                  <a:pt x="0" y="0"/>
                </a:moveTo>
                <a:lnTo>
                  <a:pt x="7580237" y="0"/>
                </a:lnTo>
                <a:lnTo>
                  <a:pt x="7580237" y="5708866"/>
                </a:lnTo>
                <a:lnTo>
                  <a:pt x="0" y="5708866"/>
                </a:lnTo>
                <a:lnTo>
                  <a:pt x="0" y="0"/>
                </a:lnTo>
                <a:close/>
              </a:path>
            </a:pathLst>
          </a:custGeom>
          <a:blipFill>
            <a:blip r:embed="rId4"/>
            <a:stretch>
              <a:fillRect/>
            </a:stretch>
          </a:blipFill>
        </p:spPr>
      </p:sp>
      <p:sp>
        <p:nvSpPr>
          <p:cNvPr id="4" name="Freeform 4"/>
          <p:cNvSpPr/>
          <p:nvPr/>
        </p:nvSpPr>
        <p:spPr>
          <a:xfrm>
            <a:off x="1028700" y="2289067"/>
            <a:ext cx="9029864" cy="6045256"/>
          </a:xfrm>
          <a:custGeom>
            <a:avLst/>
            <a:gdLst/>
            <a:ahLst/>
            <a:cxnLst/>
            <a:rect l="l" t="t" r="r" b="b"/>
            <a:pathLst>
              <a:path w="9029864" h="6045256">
                <a:moveTo>
                  <a:pt x="0" y="0"/>
                </a:moveTo>
                <a:lnTo>
                  <a:pt x="9029864" y="0"/>
                </a:lnTo>
                <a:lnTo>
                  <a:pt x="9029864" y="6045256"/>
                </a:lnTo>
                <a:lnTo>
                  <a:pt x="0" y="6045256"/>
                </a:lnTo>
                <a:lnTo>
                  <a:pt x="0" y="0"/>
                </a:lnTo>
                <a:close/>
              </a:path>
            </a:pathLst>
          </a:custGeom>
          <a:blipFill>
            <a:blip r:embed="rId5"/>
            <a:stretch>
              <a:fillRect/>
            </a:stretch>
          </a:blipFill>
        </p:spPr>
        <p:txBody>
          <a:bodyPr/>
          <a:lstStyle/>
          <a:p>
            <a:endParaRPr lang="en-IN" dirty="0"/>
          </a:p>
        </p:txBody>
      </p:sp>
      <p:sp>
        <p:nvSpPr>
          <p:cNvPr id="5" name="TextBox 5"/>
          <p:cNvSpPr txBox="1"/>
          <p:nvPr/>
        </p:nvSpPr>
        <p:spPr>
          <a:xfrm>
            <a:off x="16798001" y="9163893"/>
            <a:ext cx="1138651" cy="731819"/>
          </a:xfrm>
          <a:prstGeom prst="rect">
            <a:avLst/>
          </a:prstGeom>
        </p:spPr>
        <p:txBody>
          <a:bodyPr lIns="0" tIns="0" rIns="0" bIns="0" rtlCol="0" anchor="t">
            <a:spAutoFit/>
          </a:bodyPr>
          <a:lstStyle/>
          <a:p>
            <a:pPr algn="ctr">
              <a:lnSpc>
                <a:spcPts val="5032"/>
              </a:lnSpc>
            </a:pPr>
            <a:r>
              <a:rPr lang="en-US" sz="3595" dirty="0">
                <a:solidFill>
                  <a:srgbClr val="FFFFFF"/>
                </a:solidFill>
                <a:latin typeface="Times New Roman Bold"/>
                <a:ea typeface="Times New Roman Bold"/>
                <a:cs typeface="Times New Roman Bold"/>
                <a:sym typeface="Times New Roman Bold"/>
              </a:rPr>
              <a:t>17/17</a:t>
            </a:r>
          </a:p>
        </p:txBody>
      </p:sp>
      <p:sp>
        <p:nvSpPr>
          <p:cNvPr id="6" name="TextBox 6"/>
          <p:cNvSpPr txBox="1"/>
          <p:nvPr/>
        </p:nvSpPr>
        <p:spPr>
          <a:xfrm>
            <a:off x="1028700" y="647700"/>
            <a:ext cx="5110853" cy="11068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UML DIAGRAMS</a:t>
            </a:r>
          </a:p>
        </p:txBody>
      </p:sp>
      <p:sp>
        <p:nvSpPr>
          <p:cNvPr id="7" name="TextBox 7"/>
          <p:cNvSpPr txBox="1"/>
          <p:nvPr/>
        </p:nvSpPr>
        <p:spPr>
          <a:xfrm>
            <a:off x="8229433" y="8094900"/>
            <a:ext cx="3055620" cy="541020"/>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No.8. Architecture</a:t>
            </a:r>
          </a:p>
        </p:txBody>
      </p:sp>
      <p:sp>
        <p:nvSpPr>
          <p:cNvPr id="8" name="TextBox 8"/>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9" name="TextBox 9"/>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2/17</a:t>
            </a:r>
          </a:p>
        </p:txBody>
      </p:sp>
      <p:sp>
        <p:nvSpPr>
          <p:cNvPr id="4" name="TextBox 4"/>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5" name="TextBox 5"/>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
        <p:nvSpPr>
          <p:cNvPr id="6" name="TextBox 6"/>
          <p:cNvSpPr txBox="1"/>
          <p:nvPr/>
        </p:nvSpPr>
        <p:spPr>
          <a:xfrm>
            <a:off x="1028700" y="628650"/>
            <a:ext cx="3619500" cy="1058402"/>
          </a:xfrm>
          <a:prstGeom prst="rect">
            <a:avLst/>
          </a:prstGeom>
        </p:spPr>
        <p:txBody>
          <a:bodyPr lIns="0" tIns="0" rIns="0" bIns="0" rtlCol="0" anchor="t">
            <a:spAutoFit/>
          </a:bodyPr>
          <a:lstStyle/>
          <a:p>
            <a:pPr algn="ctr">
              <a:lnSpc>
                <a:spcPts val="7278"/>
              </a:lnSpc>
            </a:pPr>
            <a:r>
              <a:rPr lang="en-US" sz="5198">
                <a:solidFill>
                  <a:srgbClr val="000000"/>
                </a:solidFill>
                <a:latin typeface="Times New Roman Bold"/>
                <a:ea typeface="Times New Roman Bold"/>
                <a:cs typeface="Times New Roman Bold"/>
                <a:sym typeface="Times New Roman Bold"/>
              </a:rPr>
              <a:t>ABSTRACT</a:t>
            </a:r>
          </a:p>
        </p:txBody>
      </p:sp>
      <p:sp>
        <p:nvSpPr>
          <p:cNvPr id="7" name="TextBox 7"/>
          <p:cNvSpPr txBox="1"/>
          <p:nvPr/>
        </p:nvSpPr>
        <p:spPr>
          <a:xfrm>
            <a:off x="1524000" y="1543050"/>
            <a:ext cx="15386905" cy="5670947"/>
          </a:xfrm>
          <a:prstGeom prst="rect">
            <a:avLst/>
          </a:prstGeom>
        </p:spPr>
        <p:txBody>
          <a:bodyPr lIns="0" tIns="0" rIns="0" bIns="0" rtlCol="0" anchor="t">
            <a:spAutoFit/>
          </a:bodyPr>
          <a:lstStyle/>
          <a:p>
            <a:pPr marL="361950" lvl="1" indent="-180975" algn="just">
              <a:lnSpc>
                <a:spcPts val="3196"/>
              </a:lnSpc>
              <a:buFont typeface="Arial"/>
              <a:buChar char="•"/>
            </a:pPr>
            <a:r>
              <a:rPr lang="en-US" sz="3000">
                <a:solidFill>
                  <a:srgbClr val="000000"/>
                </a:solidFill>
                <a:latin typeface="Times New Roman"/>
                <a:ea typeface="Times New Roman"/>
                <a:cs typeface="Times New Roman"/>
                <a:sym typeface="Times New Roman"/>
              </a:rPr>
              <a:t>The AI-integrated home and Community Protection System is designed to enhance community safety and resilience by leveraging advanced AI and civil engineering principles. This system involves the installation of smart devices in individual homes throughout a community, each equipped with feature buttons and voice commands to address critical emergencies: theft, medical incidents, fire, and air quality issues. In an emergency, residents can trigger the system using a designated button or voice command, which activates a siren in all devices within a 1 km radius, alerting neighbors to the specific type of emergency and its location. Simultaneously, automated messages and calls are sent from a central server to relevant authorities, such as police, ambulance services, or fire departments, ensuring a swift response. Its serialized LAN connection further enhances The system's robustness, which guarantees uninterrupted communication even if one network line is compromised. By fostering collaboration among community members and enabling rapid emergency response, this project aims to create safer, more sustainable urban environments in alignment with Sustainable Development Goal 11.</a:t>
            </a:r>
          </a:p>
        </p:txBody>
      </p:sp>
      <p:sp>
        <p:nvSpPr>
          <p:cNvPr id="8" name="TextBox 8"/>
          <p:cNvSpPr txBox="1"/>
          <p:nvPr/>
        </p:nvSpPr>
        <p:spPr>
          <a:xfrm>
            <a:off x="838201" y="7324725"/>
            <a:ext cx="16539340" cy="1368463"/>
          </a:xfrm>
          <a:prstGeom prst="rect">
            <a:avLst/>
          </a:prstGeom>
        </p:spPr>
        <p:txBody>
          <a:bodyPr lIns="0" tIns="0" rIns="0" bIns="0" rtlCol="0" anchor="t">
            <a:spAutoFit/>
          </a:bodyPr>
          <a:lstStyle/>
          <a:p>
            <a:pPr algn="ctr">
              <a:lnSpc>
                <a:spcPts val="3414"/>
              </a:lnSpc>
            </a:pPr>
            <a:r>
              <a:rPr lang="en-US" sz="3200">
                <a:solidFill>
                  <a:srgbClr val="000000"/>
                </a:solidFill>
                <a:latin typeface="Times New Roman Bold"/>
                <a:ea typeface="Times New Roman Bold"/>
                <a:cs typeface="Times New Roman Bold"/>
                <a:sym typeface="Times New Roman Bold"/>
              </a:rPr>
              <a:t>KEYWORDS: </a:t>
            </a:r>
            <a:r>
              <a:rPr lang="en-US" sz="3200">
                <a:solidFill>
                  <a:srgbClr val="000000"/>
                </a:solidFill>
                <a:latin typeface="Times New Roman"/>
                <a:ea typeface="Times New Roman"/>
                <a:cs typeface="Times New Roman"/>
                <a:sym typeface="Times New Roman"/>
              </a:rPr>
              <a:t>AI-Integrated Systems, Community Protection, SDG 11, Emergency Response, LAN Network, Smart Home Technology, Urban Sustainability</a:t>
            </a:r>
          </a:p>
          <a:p>
            <a:pPr algn="ctr">
              <a:lnSpc>
                <a:spcPts val="3415"/>
              </a:lnSpc>
            </a:pPr>
            <a:endParaRPr lang="en-US" sz="320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3/17</a:t>
            </a:r>
          </a:p>
        </p:txBody>
      </p:sp>
      <p:sp>
        <p:nvSpPr>
          <p:cNvPr id="4" name="TextBox 4"/>
          <p:cNvSpPr txBox="1"/>
          <p:nvPr/>
        </p:nvSpPr>
        <p:spPr>
          <a:xfrm>
            <a:off x="1028700" y="628650"/>
            <a:ext cx="5462588" cy="1191895"/>
          </a:xfrm>
          <a:prstGeom prst="rect">
            <a:avLst/>
          </a:prstGeom>
        </p:spPr>
        <p:txBody>
          <a:bodyPr lIns="0" tIns="0" rIns="0" bIns="0" rtlCol="0" anchor="t">
            <a:spAutoFit/>
          </a:bodyPr>
          <a:lstStyle/>
          <a:p>
            <a:pPr algn="ctr">
              <a:lnSpc>
                <a:spcPts val="7278"/>
              </a:lnSpc>
            </a:pPr>
            <a:r>
              <a:rPr lang="en-US" sz="5198">
                <a:solidFill>
                  <a:srgbClr val="000000"/>
                </a:solidFill>
                <a:latin typeface="Times New Roman Bold"/>
                <a:ea typeface="Times New Roman Bold"/>
                <a:cs typeface="Times New Roman Bold"/>
                <a:sym typeface="Times New Roman Bold"/>
              </a:rPr>
              <a:t>INTRODUCTION</a:t>
            </a:r>
          </a:p>
        </p:txBody>
      </p:sp>
      <p:sp>
        <p:nvSpPr>
          <p:cNvPr id="5" name="TextBox 5"/>
          <p:cNvSpPr txBox="1"/>
          <p:nvPr/>
        </p:nvSpPr>
        <p:spPr>
          <a:xfrm>
            <a:off x="884748" y="1631480"/>
            <a:ext cx="17403252" cy="7024039"/>
          </a:xfrm>
          <a:prstGeom prst="rect">
            <a:avLst/>
          </a:prstGeom>
        </p:spPr>
        <p:txBody>
          <a:bodyPr wrap="square" lIns="0" tIns="0" rIns="0" bIns="0" rtlCol="0" anchor="t">
            <a:spAutoFit/>
          </a:bodyPr>
          <a:lstStyle/>
          <a:p>
            <a:pPr marL="386080" lvl="1" indent="-193040" algn="l">
              <a:lnSpc>
                <a:spcPts val="3840"/>
              </a:lnSpc>
              <a:buFont typeface="Arial"/>
              <a:buChar char="•"/>
            </a:pPr>
            <a:r>
              <a:rPr lang="en-US" sz="2800" dirty="0">
                <a:solidFill>
                  <a:srgbClr val="000000"/>
                </a:solidFill>
                <a:latin typeface="Times New Roman Bold"/>
                <a:ea typeface="Times New Roman Bold"/>
                <a:cs typeface="Times New Roman Bold"/>
                <a:sym typeface="Times New Roman Bold"/>
              </a:rPr>
              <a:t>Objective:</a:t>
            </a:r>
            <a:r>
              <a:rPr lang="en-US" sz="2800" dirty="0">
                <a:solidFill>
                  <a:srgbClr val="000000"/>
                </a:solidFill>
                <a:latin typeface="Times New Roman"/>
                <a:ea typeface="Times New Roman"/>
                <a:cs typeface="Times New Roman"/>
                <a:sym typeface="Times New Roman"/>
              </a:rPr>
              <a:t> </a:t>
            </a:r>
            <a:r>
              <a:rPr lang="en-US" sz="2400" dirty="0">
                <a:solidFill>
                  <a:srgbClr val="000000"/>
                </a:solidFill>
                <a:latin typeface="Times New Roman"/>
                <a:ea typeface="Times New Roman"/>
                <a:cs typeface="Times New Roman"/>
                <a:sym typeface="Times New Roman"/>
              </a:rPr>
              <a:t>Address urban safety challenges with advanced technology integration.</a:t>
            </a:r>
          </a:p>
          <a:p>
            <a:pPr marL="193040" lvl="1" algn="l">
              <a:lnSpc>
                <a:spcPts val="3840"/>
              </a:lnSpc>
            </a:pPr>
            <a:endParaRPr lang="en-US" sz="2400" dirty="0">
              <a:solidFill>
                <a:srgbClr val="000000"/>
              </a:solidFill>
              <a:latin typeface="Times New Roman"/>
              <a:ea typeface="Times New Roman"/>
              <a:cs typeface="Times New Roman"/>
              <a:sym typeface="Times New Roman"/>
            </a:endParaRPr>
          </a:p>
          <a:p>
            <a:pPr algn="l">
              <a:lnSpc>
                <a:spcPts val="3840"/>
              </a:lnSpc>
            </a:pPr>
            <a:r>
              <a:rPr lang="en-US" sz="2400" dirty="0">
                <a:solidFill>
                  <a:srgbClr val="000000"/>
                </a:solidFill>
                <a:latin typeface="Times New Roman Bold"/>
                <a:ea typeface="Times New Roman Bold"/>
                <a:cs typeface="Times New Roman Bold"/>
                <a:sym typeface="Times New Roman Bold"/>
              </a:rPr>
              <a:t>System Overview:</a:t>
            </a:r>
          </a:p>
          <a:p>
            <a:pPr algn="l"/>
            <a:endParaRPr lang="en-US" sz="2400" dirty="0">
              <a:solidFill>
                <a:srgbClr val="000000"/>
              </a:solidFill>
              <a:latin typeface="Times New Roman Bold"/>
              <a:ea typeface="Times New Roman Bold"/>
              <a:cs typeface="Times New Roman Bold"/>
              <a:sym typeface="Times New Roman Bold"/>
            </a:endParaRPr>
          </a:p>
          <a:p>
            <a:pPr marL="386080" lvl="1" indent="-193040" algn="l">
              <a:lnSpc>
                <a:spcPts val="3840"/>
              </a:lnSpc>
              <a:buFont typeface="Arial"/>
              <a:buChar char="•"/>
            </a:pPr>
            <a:r>
              <a:rPr lang="en-US" sz="2400" dirty="0">
                <a:solidFill>
                  <a:srgbClr val="000000"/>
                </a:solidFill>
                <a:latin typeface="Times New Roman Bold"/>
                <a:ea typeface="Times New Roman Bold"/>
                <a:cs typeface="Times New Roman Bold"/>
                <a:sym typeface="Times New Roman Bold"/>
              </a:rPr>
              <a:t>Smart Devices:</a:t>
            </a:r>
            <a:r>
              <a:rPr lang="en-US" sz="2400" dirty="0">
                <a:solidFill>
                  <a:srgbClr val="000000"/>
                </a:solidFill>
                <a:latin typeface="Times New Roman"/>
                <a:ea typeface="Times New Roman"/>
                <a:cs typeface="Times New Roman"/>
                <a:sym typeface="Times New Roman"/>
              </a:rPr>
              <a:t> Installed in homes, equipped with buttons and voice commands for quick emergency activation.</a:t>
            </a:r>
          </a:p>
          <a:p>
            <a:pPr marL="386080" lvl="1" indent="-193040" algn="l">
              <a:lnSpc>
                <a:spcPts val="3840"/>
              </a:lnSpc>
              <a:buFont typeface="Arial"/>
              <a:buChar char="•"/>
            </a:pPr>
            <a:r>
              <a:rPr lang="en-US" sz="2400" dirty="0">
                <a:solidFill>
                  <a:srgbClr val="000000"/>
                </a:solidFill>
                <a:latin typeface="Times New Roman Bold"/>
                <a:ea typeface="Times New Roman Bold"/>
                <a:cs typeface="Times New Roman Bold"/>
                <a:sym typeface="Times New Roman Bold"/>
              </a:rPr>
              <a:t>AI-Driven Response:</a:t>
            </a:r>
            <a:r>
              <a:rPr lang="en-US" sz="2400" dirty="0">
                <a:solidFill>
                  <a:srgbClr val="000000"/>
                </a:solidFill>
                <a:latin typeface="Times New Roman"/>
                <a:ea typeface="Times New Roman"/>
                <a:cs typeface="Times New Roman"/>
                <a:sym typeface="Times New Roman"/>
              </a:rPr>
              <a:t> Automates alerts and notifications to neighbors and authorities within a 1 km radius.</a:t>
            </a:r>
          </a:p>
          <a:p>
            <a:pPr marL="193040" lvl="1" algn="l">
              <a:lnSpc>
                <a:spcPts val="3840"/>
              </a:lnSpc>
            </a:pPr>
            <a:endParaRPr lang="en-US" sz="2400" dirty="0">
              <a:solidFill>
                <a:srgbClr val="000000"/>
              </a:solidFill>
              <a:latin typeface="Times New Roman"/>
              <a:ea typeface="Times New Roman"/>
              <a:cs typeface="Times New Roman"/>
              <a:sym typeface="Times New Roman"/>
            </a:endParaRPr>
          </a:p>
          <a:p>
            <a:pPr algn="l">
              <a:lnSpc>
                <a:spcPts val="3840"/>
              </a:lnSpc>
            </a:pPr>
            <a:r>
              <a:rPr lang="en-US" sz="2400" dirty="0">
                <a:solidFill>
                  <a:srgbClr val="000000"/>
                </a:solidFill>
                <a:latin typeface="Times New Roman Bold"/>
                <a:ea typeface="Times New Roman Bold"/>
                <a:cs typeface="Times New Roman Bold"/>
                <a:sym typeface="Times New Roman Bold"/>
              </a:rPr>
              <a:t>Key Innovations:</a:t>
            </a:r>
          </a:p>
          <a:p>
            <a:pPr algn="l"/>
            <a:endParaRPr lang="en-US" sz="2400" dirty="0">
              <a:solidFill>
                <a:srgbClr val="000000"/>
              </a:solidFill>
              <a:latin typeface="Times New Roman Bold"/>
              <a:ea typeface="Times New Roman Bold"/>
              <a:cs typeface="Times New Roman Bold"/>
              <a:sym typeface="Times New Roman Bold"/>
            </a:endParaRPr>
          </a:p>
          <a:p>
            <a:pPr marL="386080" lvl="1" indent="-193040" algn="l">
              <a:lnSpc>
                <a:spcPts val="3840"/>
              </a:lnSpc>
              <a:buFont typeface="Arial"/>
              <a:buChar char="•"/>
            </a:pPr>
            <a:r>
              <a:rPr lang="en-US" sz="2400" dirty="0">
                <a:solidFill>
                  <a:srgbClr val="000000"/>
                </a:solidFill>
                <a:latin typeface="Times New Roman Bold"/>
                <a:ea typeface="Times New Roman Bold"/>
                <a:cs typeface="Times New Roman Bold"/>
                <a:sym typeface="Times New Roman Bold"/>
              </a:rPr>
              <a:t>Serialized LAN Network:</a:t>
            </a:r>
            <a:r>
              <a:rPr lang="en-US" sz="2400" dirty="0">
                <a:solidFill>
                  <a:srgbClr val="000000"/>
                </a:solidFill>
                <a:latin typeface="Times New Roman"/>
                <a:ea typeface="Times New Roman"/>
                <a:cs typeface="Times New Roman"/>
                <a:sym typeface="Times New Roman"/>
              </a:rPr>
              <a:t> Ensures uninterrupted communication even if part of the network is compromised.</a:t>
            </a:r>
          </a:p>
          <a:p>
            <a:pPr marL="386080" lvl="1" indent="-193040" algn="l">
              <a:lnSpc>
                <a:spcPts val="3840"/>
              </a:lnSpc>
              <a:buFont typeface="Arial"/>
              <a:buChar char="•"/>
            </a:pPr>
            <a:r>
              <a:rPr lang="en-US" sz="2400" dirty="0">
                <a:solidFill>
                  <a:srgbClr val="000000"/>
                </a:solidFill>
                <a:latin typeface="Times New Roman Bold"/>
                <a:ea typeface="Times New Roman Bold"/>
                <a:cs typeface="Times New Roman Bold"/>
                <a:sym typeface="Times New Roman Bold"/>
              </a:rPr>
              <a:t>Multi-Emergency Management:</a:t>
            </a:r>
            <a:r>
              <a:rPr lang="en-US" sz="2400" dirty="0">
                <a:solidFill>
                  <a:srgbClr val="000000"/>
                </a:solidFill>
                <a:latin typeface="Times New Roman"/>
                <a:ea typeface="Times New Roman"/>
                <a:cs typeface="Times New Roman"/>
                <a:sym typeface="Times New Roman"/>
              </a:rPr>
              <a:t> Handles theft, medical incidents, fire, and air quality issues.</a:t>
            </a:r>
          </a:p>
          <a:p>
            <a:pPr marL="193040" lvl="1" algn="l">
              <a:lnSpc>
                <a:spcPts val="3840"/>
              </a:lnSpc>
            </a:pPr>
            <a:endParaRPr lang="en-US" sz="2400" dirty="0">
              <a:solidFill>
                <a:srgbClr val="000000"/>
              </a:solidFill>
              <a:latin typeface="Times New Roman"/>
              <a:ea typeface="Times New Roman"/>
              <a:cs typeface="Times New Roman"/>
              <a:sym typeface="Times New Roman"/>
            </a:endParaRPr>
          </a:p>
          <a:p>
            <a:pPr algn="l">
              <a:lnSpc>
                <a:spcPts val="3840"/>
              </a:lnSpc>
            </a:pPr>
            <a:r>
              <a:rPr lang="en-US" sz="2400" dirty="0">
                <a:solidFill>
                  <a:srgbClr val="000000"/>
                </a:solidFill>
                <a:latin typeface="Times New Roman Bold"/>
                <a:ea typeface="Times New Roman Bold"/>
                <a:cs typeface="Times New Roman Bold"/>
                <a:sym typeface="Times New Roman Bold"/>
              </a:rPr>
              <a:t>Impact:</a:t>
            </a:r>
          </a:p>
          <a:p>
            <a:pPr marL="386080" lvl="1" indent="-193040" algn="l">
              <a:lnSpc>
                <a:spcPts val="3840"/>
              </a:lnSpc>
              <a:buFont typeface="Arial"/>
              <a:buChar char="•"/>
            </a:pPr>
            <a:r>
              <a:rPr lang="en-US" sz="2400" dirty="0">
                <a:solidFill>
                  <a:srgbClr val="000000"/>
                </a:solidFill>
                <a:latin typeface="Times New Roman Bold"/>
                <a:ea typeface="Times New Roman Bold"/>
                <a:cs typeface="Times New Roman Bold"/>
                <a:sym typeface="Times New Roman Bold"/>
              </a:rPr>
              <a:t>Community Resilience:</a:t>
            </a:r>
            <a:r>
              <a:rPr lang="en-US" sz="2400" dirty="0">
                <a:solidFill>
                  <a:srgbClr val="000000"/>
                </a:solidFill>
                <a:latin typeface="Times New Roman"/>
                <a:ea typeface="Times New Roman"/>
                <a:cs typeface="Times New Roman"/>
                <a:sym typeface="Times New Roman"/>
              </a:rPr>
              <a:t> Strengthens collective safety and rapid response.</a:t>
            </a:r>
          </a:p>
          <a:p>
            <a:pPr marL="386080" lvl="1" indent="-193040" algn="l">
              <a:lnSpc>
                <a:spcPts val="3840"/>
              </a:lnSpc>
              <a:buFont typeface="Arial"/>
              <a:buChar char="•"/>
            </a:pPr>
            <a:r>
              <a:rPr lang="en-US" sz="2400" dirty="0">
                <a:solidFill>
                  <a:srgbClr val="000000"/>
                </a:solidFill>
                <a:latin typeface="Times New Roman Bold"/>
                <a:ea typeface="Times New Roman Bold"/>
                <a:cs typeface="Times New Roman Bold"/>
                <a:sym typeface="Times New Roman Bold"/>
              </a:rPr>
              <a:t>Sustainability:</a:t>
            </a:r>
            <a:r>
              <a:rPr lang="en-US" sz="2400" dirty="0">
                <a:solidFill>
                  <a:srgbClr val="000000"/>
                </a:solidFill>
                <a:latin typeface="Times New Roman"/>
                <a:ea typeface="Times New Roman"/>
                <a:cs typeface="Times New Roman"/>
                <a:sym typeface="Times New Roman"/>
              </a:rPr>
              <a:t> Contributes to safer urban environments in line with SDG 11</a:t>
            </a:r>
          </a:p>
        </p:txBody>
      </p:sp>
      <p:sp>
        <p:nvSpPr>
          <p:cNvPr id="6" name="TextBox 6"/>
          <p:cNvSpPr txBox="1"/>
          <p:nvPr/>
        </p:nvSpPr>
        <p:spPr>
          <a:xfrm>
            <a:off x="2348326"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7" name="TextBox 7"/>
          <p:cNvSpPr txBox="1"/>
          <p:nvPr/>
        </p:nvSpPr>
        <p:spPr>
          <a:xfrm>
            <a:off x="360872"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4/17</a:t>
            </a:r>
          </a:p>
        </p:txBody>
      </p:sp>
      <p:sp>
        <p:nvSpPr>
          <p:cNvPr id="4" name="TextBox 4"/>
          <p:cNvSpPr txBox="1"/>
          <p:nvPr/>
        </p:nvSpPr>
        <p:spPr>
          <a:xfrm>
            <a:off x="1028700" y="628650"/>
            <a:ext cx="7046491" cy="1158875"/>
          </a:xfrm>
          <a:prstGeom prst="rect">
            <a:avLst/>
          </a:prstGeom>
        </p:spPr>
        <p:txBody>
          <a:bodyPr lIns="0" tIns="0" rIns="0" bIns="0" rtlCol="0" anchor="t">
            <a:spAutoFit/>
          </a:bodyPr>
          <a:lstStyle/>
          <a:p>
            <a:pPr algn="ctr">
              <a:lnSpc>
                <a:spcPts val="7000"/>
              </a:lnSpc>
            </a:pPr>
            <a:r>
              <a:rPr lang="en-US" sz="4999">
                <a:solidFill>
                  <a:srgbClr val="000000"/>
                </a:solidFill>
                <a:latin typeface="Times New Roman Bold"/>
                <a:ea typeface="Times New Roman Bold"/>
                <a:cs typeface="Times New Roman Bold"/>
                <a:sym typeface="Times New Roman Bold"/>
              </a:rPr>
              <a:t>LITERATURE SURVEY</a:t>
            </a:r>
          </a:p>
        </p:txBody>
      </p:sp>
      <p:graphicFrame>
        <p:nvGraphicFramePr>
          <p:cNvPr id="5" name="Table 5"/>
          <p:cNvGraphicFramePr>
            <a:graphicFrameLocks noGrp="1"/>
          </p:cNvGraphicFramePr>
          <p:nvPr>
            <p:extLst>
              <p:ext uri="{D42A27DB-BD31-4B8C-83A1-F6EECF244321}">
                <p14:modId xmlns:p14="http://schemas.microsoft.com/office/powerpoint/2010/main" val="2209259343"/>
              </p:ext>
            </p:extLst>
          </p:nvPr>
        </p:nvGraphicFramePr>
        <p:xfrm>
          <a:off x="1231900" y="2136907"/>
          <a:ext cx="15824201" cy="6839087"/>
        </p:xfrm>
        <a:graphic>
          <a:graphicData uri="http://schemas.openxmlformats.org/drawingml/2006/table">
            <a:tbl>
              <a:tblPr/>
              <a:tblGrid>
                <a:gridCol w="1084671">
                  <a:extLst>
                    <a:ext uri="{9D8B030D-6E8A-4147-A177-3AD203B41FA5}">
                      <a16:colId xmlns:a16="http://schemas.microsoft.com/office/drawing/2014/main" val="20000"/>
                    </a:ext>
                  </a:extLst>
                </a:gridCol>
                <a:gridCol w="2136862">
                  <a:extLst>
                    <a:ext uri="{9D8B030D-6E8A-4147-A177-3AD203B41FA5}">
                      <a16:colId xmlns:a16="http://schemas.microsoft.com/office/drawing/2014/main" val="20001"/>
                    </a:ext>
                  </a:extLst>
                </a:gridCol>
                <a:gridCol w="4193899">
                  <a:extLst>
                    <a:ext uri="{9D8B030D-6E8A-4147-A177-3AD203B41FA5}">
                      <a16:colId xmlns:a16="http://schemas.microsoft.com/office/drawing/2014/main" val="20002"/>
                    </a:ext>
                  </a:extLst>
                </a:gridCol>
                <a:gridCol w="7126350">
                  <a:extLst>
                    <a:ext uri="{9D8B030D-6E8A-4147-A177-3AD203B41FA5}">
                      <a16:colId xmlns:a16="http://schemas.microsoft.com/office/drawing/2014/main" val="20003"/>
                    </a:ext>
                  </a:extLst>
                </a:gridCol>
                <a:gridCol w="1282419">
                  <a:extLst>
                    <a:ext uri="{9D8B030D-6E8A-4147-A177-3AD203B41FA5}">
                      <a16:colId xmlns:a16="http://schemas.microsoft.com/office/drawing/2014/main" val="20004"/>
                    </a:ext>
                  </a:extLst>
                </a:gridCol>
              </a:tblGrid>
              <a:tr h="710893">
                <a:tc>
                  <a:txBody>
                    <a:bodyPr/>
                    <a:lstStyle/>
                    <a:p>
                      <a:pPr algn="l">
                        <a:lnSpc>
                          <a:spcPts val="3081"/>
                        </a:lnSpc>
                        <a:defRPr/>
                      </a:pPr>
                      <a:r>
                        <a:rPr lang="en-US" sz="2400" b="1" dirty="0">
                          <a:solidFill>
                            <a:srgbClr val="000000"/>
                          </a:solidFill>
                          <a:latin typeface="Times New Roman"/>
                          <a:ea typeface="Times New Roman"/>
                          <a:cs typeface="Times New Roman"/>
                          <a:sym typeface="Times New Roman"/>
                        </a:rPr>
                        <a:t>S.NO</a:t>
                      </a:r>
                      <a:endParaRPr lang="en-US" sz="1100" b="1" dirty="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b="1" dirty="0">
                          <a:solidFill>
                            <a:srgbClr val="000000"/>
                          </a:solidFill>
                          <a:latin typeface="Times New Roman"/>
                          <a:ea typeface="Times New Roman"/>
                          <a:cs typeface="Times New Roman"/>
                          <a:sym typeface="Times New Roman"/>
                        </a:rPr>
                        <a:t>AUTHORS</a:t>
                      </a:r>
                      <a:endParaRPr lang="en-US" sz="1100" b="1" dirty="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b="1" dirty="0">
                          <a:solidFill>
                            <a:srgbClr val="000000"/>
                          </a:solidFill>
                          <a:latin typeface="Times New Roman"/>
                          <a:ea typeface="Times New Roman"/>
                          <a:cs typeface="Times New Roman"/>
                          <a:sym typeface="Times New Roman"/>
                        </a:rPr>
                        <a:t>METHOD USED</a:t>
                      </a:r>
                      <a:endParaRPr lang="en-US" sz="1100" b="1" dirty="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b="1" dirty="0">
                          <a:solidFill>
                            <a:srgbClr val="000000"/>
                          </a:solidFill>
                          <a:latin typeface="Times New Roman"/>
                          <a:ea typeface="Times New Roman"/>
                          <a:cs typeface="Times New Roman"/>
                          <a:sym typeface="Times New Roman"/>
                        </a:rPr>
                        <a:t>METHOD DESCRIPTION</a:t>
                      </a:r>
                      <a:endParaRPr lang="en-US" sz="1100" b="1" dirty="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b="1" dirty="0">
                          <a:solidFill>
                            <a:srgbClr val="000000"/>
                          </a:solidFill>
                          <a:latin typeface="Times New Roman"/>
                          <a:ea typeface="Times New Roman"/>
                          <a:cs typeface="Times New Roman"/>
                          <a:sym typeface="Times New Roman"/>
                        </a:rPr>
                        <a:t>YEAR</a:t>
                      </a:r>
                      <a:endParaRPr lang="en-US" sz="1100" b="1" dirty="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82416">
                <a:tc>
                  <a:txBody>
                    <a:bodyPr/>
                    <a:lstStyle/>
                    <a:p>
                      <a:pPr algn="l">
                        <a:lnSpc>
                          <a:spcPts val="3081"/>
                        </a:lnSpc>
                        <a:defRPr/>
                      </a:pPr>
                      <a:r>
                        <a:rPr lang="en-US" sz="2400">
                          <a:solidFill>
                            <a:srgbClr val="000000"/>
                          </a:solidFill>
                          <a:latin typeface="Times New Roman"/>
                          <a:ea typeface="Times New Roman"/>
                          <a:cs typeface="Times New Roman"/>
                          <a:sym typeface="Times New Roman"/>
                        </a:rPr>
                        <a:t>1</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dirty="0">
                          <a:solidFill>
                            <a:srgbClr val="000000"/>
                          </a:solidFill>
                          <a:latin typeface="Times New Roman"/>
                          <a:ea typeface="Times New Roman"/>
                          <a:cs typeface="Times New Roman"/>
                          <a:sym typeface="Times New Roman"/>
                        </a:rPr>
                        <a:t>Abubaker Sherif [</a:t>
                      </a:r>
                      <a:r>
                        <a:rPr lang="en-US" sz="2400" dirty="0" err="1">
                          <a:solidFill>
                            <a:srgbClr val="000000"/>
                          </a:solidFill>
                          <a:latin typeface="Times New Roman"/>
                          <a:ea typeface="Times New Roman"/>
                          <a:cs typeface="Times New Roman"/>
                          <a:sym typeface="Times New Roman"/>
                        </a:rPr>
                        <a:t>Et.,al</a:t>
                      </a:r>
                      <a:r>
                        <a:rPr lang="en-US" sz="2400" dirty="0">
                          <a:solidFill>
                            <a:srgbClr val="000000"/>
                          </a:solidFill>
                          <a:latin typeface="Times New Roman"/>
                          <a:ea typeface="Times New Roman"/>
                          <a:cs typeface="Times New Roman"/>
                          <a:sym typeface="Times New Roman"/>
                        </a:rPr>
                        <a:t>]</a:t>
                      </a:r>
                      <a:endParaRPr lang="en-US" sz="1100" dirty="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Long Range (LoRa) wireless communication, panic button, embedded sensors, mobile and web applications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Development of a LoRa-driven home security system for a retirement township, with manual and automatic alerts and security management features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2019</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63362">
                <a:tc>
                  <a:txBody>
                    <a:bodyPr/>
                    <a:lstStyle/>
                    <a:p>
                      <a:pPr algn="l">
                        <a:lnSpc>
                          <a:spcPts val="3081"/>
                        </a:lnSpc>
                        <a:defRPr/>
                      </a:pPr>
                      <a:r>
                        <a:rPr lang="en-US" sz="2400">
                          <a:solidFill>
                            <a:srgbClr val="000000"/>
                          </a:solidFill>
                          <a:latin typeface="Times New Roman"/>
                          <a:ea typeface="Times New Roman"/>
                          <a:cs typeface="Times New Roman"/>
                          <a:sym typeface="Times New Roman"/>
                        </a:rPr>
                        <a:t>2</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Md Eshrat E. Alahi [Et.,al]</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IoT-enabled technologies, Artificial Intelligence (AI), 5G networks, communication technologies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Review of IoT and AI integration for smart cities, covering wireless communication technologies, AI algorithms, and their potential impact on urban environments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2023</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2416">
                <a:tc>
                  <a:txBody>
                    <a:bodyPr/>
                    <a:lstStyle/>
                    <a:p>
                      <a:pPr algn="l">
                        <a:lnSpc>
                          <a:spcPts val="3081"/>
                        </a:lnSpc>
                        <a:defRPr/>
                      </a:pPr>
                      <a:r>
                        <a:rPr lang="en-US" sz="2400">
                          <a:solidFill>
                            <a:srgbClr val="000000"/>
                          </a:solidFill>
                          <a:latin typeface="Times New Roman"/>
                          <a:ea typeface="Times New Roman"/>
                          <a:cs typeface="Times New Roman"/>
                          <a:sym typeface="Times New Roman"/>
                        </a:rPr>
                        <a:t>3</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Md Eshrat E. Alahi [Et.,al]</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Internet of Things (IoT), wireless communications, networking technologies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Introduction of the smart community concept, including secure networking among smart homes and applications like Neighborhood Watch and Pervasive Healthcare.</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dirty="0">
                          <a:solidFill>
                            <a:srgbClr val="000000"/>
                          </a:solidFill>
                          <a:latin typeface="Times New Roman"/>
                          <a:ea typeface="Times New Roman"/>
                          <a:cs typeface="Times New Roman"/>
                          <a:sym typeface="Times New Roman"/>
                        </a:rPr>
                        <a:t>2021</a:t>
                      </a:r>
                      <a:endParaRPr lang="en-US" sz="1100" dirty="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6"/>
          <p:cNvSpPr txBox="1"/>
          <p:nvPr/>
        </p:nvSpPr>
        <p:spPr>
          <a:xfrm>
            <a:off x="1120140" y="1820915"/>
            <a:ext cx="1190573" cy="277892"/>
          </a:xfrm>
          <a:prstGeom prst="rect">
            <a:avLst/>
          </a:prstGeom>
        </p:spPr>
        <p:txBody>
          <a:bodyPr lIns="0" tIns="0" rIns="0" bIns="0" rtlCol="0" anchor="t">
            <a:spAutoFit/>
          </a:bodyPr>
          <a:lstStyle/>
          <a:p>
            <a:pPr algn="l">
              <a:lnSpc>
                <a:spcPts val="2160"/>
              </a:lnSpc>
            </a:pPr>
            <a:r>
              <a:rPr lang="en-US" sz="1800" spc="16">
                <a:solidFill>
                  <a:srgbClr val="000000"/>
                </a:solidFill>
                <a:latin typeface="TT Rounds Condensed"/>
                <a:ea typeface="TT Rounds Condensed"/>
                <a:cs typeface="TT Rounds Condensed"/>
                <a:sym typeface="TT Rounds Condensed"/>
              </a:rPr>
              <a:t>Table. No.1</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5/17</a:t>
            </a:r>
          </a:p>
        </p:txBody>
      </p:sp>
      <p:graphicFrame>
        <p:nvGraphicFramePr>
          <p:cNvPr id="4" name="Table 4"/>
          <p:cNvGraphicFramePr>
            <a:graphicFrameLocks noGrp="1"/>
          </p:cNvGraphicFramePr>
          <p:nvPr/>
        </p:nvGraphicFramePr>
        <p:xfrm>
          <a:off x="1243012" y="1181100"/>
          <a:ext cx="15684500" cy="7903327"/>
        </p:xfrm>
        <a:graphic>
          <a:graphicData uri="http://schemas.openxmlformats.org/drawingml/2006/table">
            <a:tbl>
              <a:tblPr/>
              <a:tblGrid>
                <a:gridCol w="1053112">
                  <a:extLst>
                    <a:ext uri="{9D8B030D-6E8A-4147-A177-3AD203B41FA5}">
                      <a16:colId xmlns:a16="http://schemas.microsoft.com/office/drawing/2014/main" val="20000"/>
                    </a:ext>
                  </a:extLst>
                </a:gridCol>
                <a:gridCol w="2121185">
                  <a:extLst>
                    <a:ext uri="{9D8B030D-6E8A-4147-A177-3AD203B41FA5}">
                      <a16:colId xmlns:a16="http://schemas.microsoft.com/office/drawing/2014/main" val="20001"/>
                    </a:ext>
                  </a:extLst>
                </a:gridCol>
                <a:gridCol w="3981803">
                  <a:extLst>
                    <a:ext uri="{9D8B030D-6E8A-4147-A177-3AD203B41FA5}">
                      <a16:colId xmlns:a16="http://schemas.microsoft.com/office/drawing/2014/main" val="20002"/>
                    </a:ext>
                  </a:extLst>
                </a:gridCol>
                <a:gridCol w="7255390">
                  <a:extLst>
                    <a:ext uri="{9D8B030D-6E8A-4147-A177-3AD203B41FA5}">
                      <a16:colId xmlns:a16="http://schemas.microsoft.com/office/drawing/2014/main" val="20003"/>
                    </a:ext>
                  </a:extLst>
                </a:gridCol>
                <a:gridCol w="1273010">
                  <a:extLst>
                    <a:ext uri="{9D8B030D-6E8A-4147-A177-3AD203B41FA5}">
                      <a16:colId xmlns:a16="http://schemas.microsoft.com/office/drawing/2014/main" val="20004"/>
                    </a:ext>
                  </a:extLst>
                </a:gridCol>
              </a:tblGrid>
              <a:tr h="1782249">
                <a:tc>
                  <a:txBody>
                    <a:bodyPr/>
                    <a:lstStyle/>
                    <a:p>
                      <a:pPr algn="l">
                        <a:lnSpc>
                          <a:spcPts val="3081"/>
                        </a:lnSpc>
                        <a:defRPr/>
                      </a:pPr>
                      <a:r>
                        <a:rPr lang="en-US" sz="2400">
                          <a:solidFill>
                            <a:srgbClr val="000000"/>
                          </a:solidFill>
                          <a:latin typeface="Times New Roman"/>
                          <a:ea typeface="Times New Roman"/>
                          <a:cs typeface="Times New Roman"/>
                          <a:sym typeface="Times New Roman"/>
                        </a:rPr>
                        <a:t>4</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Rui Yu, Minyuan Zhang[Et.,al]</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IoT security analysis, smart home security, malware detection, router-based system</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Smart home security system for detecting and defending against contactless attacks with minimal network impact; future plans include machine learning integration for enhanced anomaly detection.</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2021</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65820">
                <a:tc>
                  <a:txBody>
                    <a:bodyPr/>
                    <a:lstStyle/>
                    <a:p>
                      <a:pPr algn="l">
                        <a:lnSpc>
                          <a:spcPts val="3081"/>
                        </a:lnSpc>
                        <a:defRPr/>
                      </a:pPr>
                      <a:r>
                        <a:rPr lang="en-US" sz="2400">
                          <a:solidFill>
                            <a:srgbClr val="000000"/>
                          </a:solidFill>
                          <a:latin typeface="Times New Roman"/>
                          <a:ea typeface="Times New Roman"/>
                          <a:cs typeface="Times New Roman"/>
                          <a:sym typeface="Times New Roman"/>
                        </a:rPr>
                        <a:t>5</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Vijaya Bhasker Reddy[Et.,al]</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AI algorithms, Arduino controller, electronic sensors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Discusses integrating AI with IoT for home automation using sensors connected to an Arduino controller. The system automates appliances like fans, doors, and water pumps based on environmental data.</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2024</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3009">
                <a:tc>
                  <a:txBody>
                    <a:bodyPr/>
                    <a:lstStyle/>
                    <a:p>
                      <a:pPr algn="l">
                        <a:lnSpc>
                          <a:spcPts val="3081"/>
                        </a:lnSpc>
                        <a:defRPr/>
                      </a:pPr>
                      <a:r>
                        <a:rPr lang="en-US" sz="2400">
                          <a:solidFill>
                            <a:srgbClr val="000000"/>
                          </a:solidFill>
                          <a:latin typeface="Times New Roman"/>
                          <a:ea typeface="Times New Roman"/>
                          <a:cs typeface="Times New Roman"/>
                          <a:sym typeface="Times New Roman"/>
                        </a:rPr>
                        <a:t>6</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Mageshkumar Naarayanasamy Varadarajan [Et.,al]</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AI algorithms, IoT sensors, data analysis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Explores integrating AI with IoT for smart home automation, focusing on AI's role in analyzing IoT sensor data to automate tasks, improve energy management, and enhance security, while addressing challenges like privacy and interoperability.</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2024</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2249">
                <a:tc>
                  <a:txBody>
                    <a:bodyPr/>
                    <a:lstStyle/>
                    <a:p>
                      <a:pPr algn="l">
                        <a:lnSpc>
                          <a:spcPts val="3081"/>
                        </a:lnSpc>
                        <a:defRPr/>
                      </a:pPr>
                      <a:r>
                        <a:rPr lang="en-US" sz="2400">
                          <a:solidFill>
                            <a:srgbClr val="000000"/>
                          </a:solidFill>
                          <a:latin typeface="Times New Roman"/>
                          <a:ea typeface="Times New Roman"/>
                          <a:cs typeface="Times New Roman"/>
                          <a:sym typeface="Times New Roman"/>
                        </a:rPr>
                        <a:t>7</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Jinsoo Han[Et.,al]</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Home-to-home (H2H) communication, wireless communication, centralized and distributed architectures</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The paper compares centralized and distributed H2H communication architectures for smart communities, using clustering to reduce traffic and improve reliability.</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081"/>
                        </a:lnSpc>
                        <a:defRPr/>
                      </a:pPr>
                      <a:r>
                        <a:rPr lang="en-US" sz="2400">
                          <a:solidFill>
                            <a:srgbClr val="000000"/>
                          </a:solidFill>
                          <a:latin typeface="Times New Roman"/>
                          <a:ea typeface="Times New Roman"/>
                          <a:cs typeface="Times New Roman"/>
                          <a:sym typeface="Times New Roman"/>
                        </a:rPr>
                        <a:t>2017</a:t>
                      </a:r>
                      <a:endParaRPr lang="en-US" sz="1100"/>
                    </a:p>
                  </a:txBody>
                  <a:tcPr marL="68580" marR="68580" marT="68580" marB="6858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6" name="TextBox 6"/>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6/17</a:t>
            </a:r>
          </a:p>
        </p:txBody>
      </p:sp>
      <p:sp>
        <p:nvSpPr>
          <p:cNvPr id="4" name="TextBox 4"/>
          <p:cNvSpPr txBox="1"/>
          <p:nvPr/>
        </p:nvSpPr>
        <p:spPr>
          <a:xfrm>
            <a:off x="1028700" y="647700"/>
            <a:ext cx="7235354" cy="9163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PROBLEM STATEMENT</a:t>
            </a:r>
          </a:p>
        </p:txBody>
      </p:sp>
      <p:sp>
        <p:nvSpPr>
          <p:cNvPr id="5" name="TextBox 5"/>
          <p:cNvSpPr txBox="1"/>
          <p:nvPr/>
        </p:nvSpPr>
        <p:spPr>
          <a:xfrm>
            <a:off x="1615440" y="2226945"/>
            <a:ext cx="14945559" cy="6867525"/>
          </a:xfrm>
          <a:prstGeom prst="rect">
            <a:avLst/>
          </a:prstGeom>
        </p:spPr>
        <p:txBody>
          <a:bodyPr lIns="0" tIns="0" rIns="0" bIns="0" rtlCol="0" anchor="t">
            <a:spAutoFit/>
          </a:bodyPr>
          <a:lstStyle/>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Urban Safety Challenges:</a:t>
            </a:r>
            <a:r>
              <a:rPr lang="en-US" sz="3200">
                <a:solidFill>
                  <a:srgbClr val="000000"/>
                </a:solidFill>
                <a:latin typeface="Times New Roman"/>
                <a:ea typeface="Times New Roman"/>
                <a:cs typeface="Times New Roman"/>
                <a:sym typeface="Times New Roman"/>
              </a:rPr>
              <a:t> Traditional emergency response systems in rapidly urbanizing areas often face delays and communication breakdowns, leading to increased risks and damages.</a:t>
            </a:r>
          </a:p>
          <a:p>
            <a:pPr algn="l">
              <a:lnSpc>
                <a:spcPts val="3840"/>
              </a:lnSpc>
            </a:pPr>
            <a:endParaRPr lang="en-US" sz="3200">
              <a:solidFill>
                <a:srgbClr val="000000"/>
              </a:solidFill>
              <a:latin typeface="Times New Roman"/>
              <a:ea typeface="Times New Roman"/>
              <a:cs typeface="Times New Roman"/>
              <a:sym typeface="Times New Roman"/>
            </a:endParaRP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Fragmented Emergency Responses:</a:t>
            </a:r>
            <a:r>
              <a:rPr lang="en-US" sz="3200">
                <a:solidFill>
                  <a:srgbClr val="000000"/>
                </a:solidFill>
                <a:latin typeface="Times New Roman"/>
                <a:ea typeface="Times New Roman"/>
                <a:cs typeface="Times New Roman"/>
                <a:sym typeface="Times New Roman"/>
              </a:rPr>
              <a:t> Lack of coordination among community members and authorities exacerbates the situation during emergencies.</a:t>
            </a:r>
          </a:p>
          <a:p>
            <a:pPr algn="l">
              <a:lnSpc>
                <a:spcPts val="3840"/>
              </a:lnSpc>
            </a:pPr>
            <a:endParaRPr lang="en-US" sz="3200">
              <a:solidFill>
                <a:srgbClr val="000000"/>
              </a:solidFill>
              <a:latin typeface="Times New Roman"/>
              <a:ea typeface="Times New Roman"/>
              <a:cs typeface="Times New Roman"/>
              <a:sym typeface="Times New Roman"/>
            </a:endParaRP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Technological Gaps:</a:t>
            </a:r>
            <a:r>
              <a:rPr lang="en-US" sz="3200">
                <a:solidFill>
                  <a:srgbClr val="000000"/>
                </a:solidFill>
                <a:latin typeface="Times New Roman"/>
                <a:ea typeface="Times New Roman"/>
                <a:cs typeface="Times New Roman"/>
                <a:sym typeface="Times New Roman"/>
              </a:rPr>
              <a:t> Existing safety measures fail to leverage modern technologies like AI and IoT, resulting in inefficient and slow emergency management.</a:t>
            </a:r>
          </a:p>
          <a:p>
            <a:pPr algn="l">
              <a:lnSpc>
                <a:spcPts val="3840"/>
              </a:lnSpc>
            </a:pPr>
            <a:endParaRPr lang="en-US" sz="3200">
              <a:solidFill>
                <a:srgbClr val="000000"/>
              </a:solidFill>
              <a:latin typeface="Times New Roman"/>
              <a:ea typeface="Times New Roman"/>
              <a:cs typeface="Times New Roman"/>
              <a:sym typeface="Times New Roman"/>
            </a:endParaRP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Need for Resilience:</a:t>
            </a:r>
            <a:r>
              <a:rPr lang="en-US" sz="3200">
                <a:solidFill>
                  <a:srgbClr val="000000"/>
                </a:solidFill>
                <a:latin typeface="Times New Roman"/>
                <a:ea typeface="Times New Roman"/>
                <a:cs typeface="Times New Roman"/>
                <a:sym typeface="Times New Roman"/>
              </a:rPr>
              <a:t> Communities require a robust, interconnected system that can provide real-time monitoring, swift alerts, and coordinated responses to various emergencies.</a:t>
            </a:r>
          </a:p>
          <a:p>
            <a:pPr algn="l">
              <a:lnSpc>
                <a:spcPts val="3840"/>
              </a:lnSpc>
            </a:pPr>
            <a:endParaRPr lang="en-US" sz="3200">
              <a:solidFill>
                <a:srgbClr val="000000"/>
              </a:solidFill>
              <a:latin typeface="Times New Roman"/>
              <a:ea typeface="Times New Roman"/>
              <a:cs typeface="Times New Roman"/>
              <a:sym typeface="Times New Roman"/>
            </a:endParaRPr>
          </a:p>
        </p:txBody>
      </p:sp>
      <p:sp>
        <p:nvSpPr>
          <p:cNvPr id="6" name="TextBox 6"/>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7" name="TextBox 7"/>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7/17</a:t>
            </a:r>
          </a:p>
        </p:txBody>
      </p:sp>
      <p:sp>
        <p:nvSpPr>
          <p:cNvPr id="4" name="TextBox 4"/>
          <p:cNvSpPr txBox="1"/>
          <p:nvPr/>
        </p:nvSpPr>
        <p:spPr>
          <a:xfrm>
            <a:off x="1028700" y="647700"/>
            <a:ext cx="6243563" cy="916305"/>
          </a:xfrm>
          <a:prstGeom prst="rect">
            <a:avLst/>
          </a:prstGeom>
        </p:spPr>
        <p:txBody>
          <a:bodyPr lIns="0" tIns="0" rIns="0" bIns="0" rtlCol="0" anchor="t">
            <a:spAutoFit/>
          </a:bodyPr>
          <a:lstStyle/>
          <a:p>
            <a:pPr algn="ctr">
              <a:lnSpc>
                <a:spcPts val="6719"/>
              </a:lnSpc>
            </a:pPr>
            <a:r>
              <a:rPr lang="en-US" sz="4800">
                <a:solidFill>
                  <a:srgbClr val="000000"/>
                </a:solidFill>
                <a:latin typeface="Times New Roman Bold"/>
                <a:ea typeface="Times New Roman Bold"/>
                <a:cs typeface="Times New Roman Bold"/>
                <a:sym typeface="Times New Roman Bold"/>
              </a:rPr>
              <a:t>PROPOSED SYSTEM</a:t>
            </a:r>
          </a:p>
        </p:txBody>
      </p:sp>
      <p:sp>
        <p:nvSpPr>
          <p:cNvPr id="5" name="TextBox 5"/>
          <p:cNvSpPr txBox="1"/>
          <p:nvPr/>
        </p:nvSpPr>
        <p:spPr>
          <a:xfrm>
            <a:off x="1615440" y="2156619"/>
            <a:ext cx="14904720" cy="6381750"/>
          </a:xfrm>
          <a:prstGeom prst="rect">
            <a:avLst/>
          </a:prstGeom>
        </p:spPr>
        <p:txBody>
          <a:bodyPr lIns="0" tIns="0" rIns="0" bIns="0" rtlCol="0" anchor="t">
            <a:spAutoFit/>
          </a:bodyPr>
          <a:lstStyle/>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AI-Integrated Protection: </a:t>
            </a:r>
            <a:r>
              <a:rPr lang="en-US" sz="3200">
                <a:solidFill>
                  <a:srgbClr val="000000"/>
                </a:solidFill>
                <a:latin typeface="Times New Roman"/>
                <a:ea typeface="Times New Roman"/>
                <a:cs typeface="Times New Roman"/>
                <a:sym typeface="Times New Roman"/>
              </a:rPr>
              <a:t>The AI-Integrated Home and Community Protection System leverages advanced AI and IoT technologies to enhance community safety and emergency response.</a:t>
            </a: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Smart Devices: </a:t>
            </a:r>
            <a:r>
              <a:rPr lang="en-US" sz="3200">
                <a:solidFill>
                  <a:srgbClr val="000000"/>
                </a:solidFill>
                <a:latin typeface="Times New Roman"/>
                <a:ea typeface="Times New Roman"/>
                <a:cs typeface="Times New Roman"/>
                <a:sym typeface="Times New Roman"/>
              </a:rPr>
              <a:t>Equipped with feature buttons and voice commands for theft, medical, fire, and air quality emergencies, these devices are installed in homes across the community.</a:t>
            </a: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Real-Time Alerts:</a:t>
            </a:r>
            <a:r>
              <a:rPr lang="en-US" sz="3200">
                <a:solidFill>
                  <a:srgbClr val="000000"/>
                </a:solidFill>
                <a:latin typeface="Times New Roman"/>
                <a:ea typeface="Times New Roman"/>
                <a:cs typeface="Times New Roman"/>
                <a:sym typeface="Times New Roman"/>
              </a:rPr>
              <a:t> In the event of an emergency, the system triggers coordinated alerts within a 1 km radius, using sirens, lights, and automatic notifications to relevant authorities.</a:t>
            </a: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Serialized LAN Network:</a:t>
            </a:r>
            <a:r>
              <a:rPr lang="en-US" sz="3200">
                <a:solidFill>
                  <a:srgbClr val="000000"/>
                </a:solidFill>
                <a:latin typeface="Times New Roman"/>
                <a:ea typeface="Times New Roman"/>
                <a:cs typeface="Times New Roman"/>
                <a:sym typeface="Times New Roman"/>
              </a:rPr>
              <a:t> Ensures continuous communication even if one network line is compromised, providing a reliable and resilient emergency response system.</a:t>
            </a:r>
          </a:p>
          <a:p>
            <a:pPr marL="386080" lvl="1" indent="-193040" algn="l">
              <a:lnSpc>
                <a:spcPts val="3840"/>
              </a:lnSpc>
              <a:buFont typeface="Arial"/>
              <a:buChar char="•"/>
            </a:pPr>
            <a:r>
              <a:rPr lang="en-US" sz="3200">
                <a:solidFill>
                  <a:srgbClr val="000000"/>
                </a:solidFill>
                <a:latin typeface="Times New Roman Bold"/>
                <a:ea typeface="Times New Roman Bold"/>
                <a:cs typeface="Times New Roman Bold"/>
                <a:sym typeface="Times New Roman Bold"/>
              </a:rPr>
              <a:t>Community Collaboration:</a:t>
            </a:r>
            <a:r>
              <a:rPr lang="en-US" sz="3200">
                <a:solidFill>
                  <a:srgbClr val="000000"/>
                </a:solidFill>
                <a:latin typeface="Times New Roman"/>
                <a:ea typeface="Times New Roman"/>
                <a:cs typeface="Times New Roman"/>
                <a:sym typeface="Times New Roman"/>
              </a:rPr>
              <a:t> The system fosters cooperation among community members and authorities, reducing response times and improving overall safety.</a:t>
            </a:r>
          </a:p>
        </p:txBody>
      </p:sp>
      <p:sp>
        <p:nvSpPr>
          <p:cNvPr id="6" name="TextBox 6"/>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7" name="TextBox 7"/>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8/17</a:t>
            </a:r>
          </a:p>
        </p:txBody>
      </p:sp>
      <p:sp>
        <p:nvSpPr>
          <p:cNvPr id="4" name="TextBox 4"/>
          <p:cNvSpPr txBox="1"/>
          <p:nvPr/>
        </p:nvSpPr>
        <p:spPr>
          <a:xfrm>
            <a:off x="1028700" y="685800"/>
            <a:ext cx="11986968" cy="824230"/>
          </a:xfrm>
          <a:prstGeom prst="rect">
            <a:avLst/>
          </a:prstGeom>
        </p:spPr>
        <p:txBody>
          <a:bodyPr lIns="0" tIns="0" rIns="0" bIns="0" rtlCol="0" anchor="t">
            <a:spAutoFit/>
          </a:bodyPr>
          <a:lstStyle/>
          <a:p>
            <a:pPr algn="ctr">
              <a:lnSpc>
                <a:spcPts val="6020"/>
              </a:lnSpc>
            </a:pPr>
            <a:r>
              <a:rPr lang="en-US" sz="4300">
                <a:solidFill>
                  <a:srgbClr val="000000"/>
                </a:solidFill>
                <a:latin typeface="Times New Roman Bold"/>
                <a:ea typeface="Times New Roman Bold"/>
                <a:cs typeface="Times New Roman Bold"/>
                <a:sym typeface="Times New Roman Bold"/>
              </a:rPr>
              <a:t>HARDWARE &amp; SOFTWARE REQUIREMENTS</a:t>
            </a:r>
          </a:p>
        </p:txBody>
      </p:sp>
      <p:sp>
        <p:nvSpPr>
          <p:cNvPr id="5" name="TextBox 5"/>
          <p:cNvSpPr txBox="1"/>
          <p:nvPr/>
        </p:nvSpPr>
        <p:spPr>
          <a:xfrm>
            <a:off x="7498080" y="2238034"/>
            <a:ext cx="9445482" cy="5467350"/>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Bold Italics"/>
                <a:ea typeface="Times New Roman Bold Italics"/>
                <a:cs typeface="Times New Roman Bold Italics"/>
                <a:sym typeface="Times New Roman Bold Italics"/>
              </a:rPr>
              <a:t>SOFTWARE REQUIREMENTS:</a:t>
            </a:r>
          </a:p>
          <a:p>
            <a:pPr algn="l">
              <a:lnSpc>
                <a:spcPts val="3359"/>
              </a:lnSpc>
            </a:pPr>
            <a:endParaRPr lang="en-US" sz="2799" dirty="0">
              <a:solidFill>
                <a:srgbClr val="000000"/>
              </a:solidFill>
              <a:latin typeface="Times New Roman Bold Italics"/>
              <a:ea typeface="Times New Roman Bold Italics"/>
              <a:cs typeface="Times New Roman Bold Italics"/>
              <a:sym typeface="Times New Roman Bold Italics"/>
            </a:endParaRPr>
          </a:p>
          <a:p>
            <a:pPr marL="301626" lvl="1" indent="-150813" algn="l">
              <a:lnSpc>
                <a:spcPts val="3000"/>
              </a:lnSpc>
              <a:buFont typeface="Arial"/>
              <a:buChar char="•"/>
            </a:pPr>
            <a:r>
              <a:rPr lang="en-US" sz="2500" dirty="0">
                <a:solidFill>
                  <a:srgbClr val="000000"/>
                </a:solidFill>
                <a:latin typeface="Times New Roman Bold Italics"/>
                <a:ea typeface="Times New Roman Bold Italics"/>
                <a:cs typeface="Times New Roman Bold Italics"/>
                <a:sym typeface="Times New Roman Bold Italics"/>
              </a:rPr>
              <a:t>AI Algorithms: </a:t>
            </a:r>
            <a:r>
              <a:rPr lang="en-US" sz="2500" dirty="0">
                <a:solidFill>
                  <a:srgbClr val="000000"/>
                </a:solidFill>
                <a:latin typeface="Times New Roman Italics"/>
                <a:ea typeface="Times New Roman Italics"/>
                <a:cs typeface="Times New Roman Italics"/>
                <a:sym typeface="Times New Roman Italics"/>
              </a:rPr>
              <a:t>For analyzing sensor data and triggering appropriate responses.</a:t>
            </a:r>
          </a:p>
          <a:p>
            <a:pPr marL="301626" lvl="1" indent="-150813" algn="l">
              <a:lnSpc>
                <a:spcPts val="3000"/>
              </a:lnSpc>
              <a:buFont typeface="Arial"/>
              <a:buChar char="•"/>
            </a:pPr>
            <a:r>
              <a:rPr lang="en-US" sz="2500" dirty="0">
                <a:solidFill>
                  <a:srgbClr val="000000"/>
                </a:solidFill>
                <a:latin typeface="Times New Roman Bold Italics"/>
                <a:ea typeface="Times New Roman Bold Italics"/>
                <a:cs typeface="Times New Roman Bold Italics"/>
                <a:sym typeface="Times New Roman Bold Italics"/>
              </a:rPr>
              <a:t>IoT Management Platform:</a:t>
            </a:r>
            <a:r>
              <a:rPr lang="en-US" sz="2500" dirty="0">
                <a:solidFill>
                  <a:srgbClr val="000000"/>
                </a:solidFill>
                <a:latin typeface="Times New Roman Italics"/>
                <a:ea typeface="Times New Roman Italics"/>
                <a:cs typeface="Times New Roman Italics"/>
                <a:sym typeface="Times New Roman Italics"/>
              </a:rPr>
              <a:t> For integrating and managing all smart devices and sensors in the network.</a:t>
            </a:r>
          </a:p>
          <a:p>
            <a:pPr marL="301626" lvl="1" indent="-150813" algn="l">
              <a:lnSpc>
                <a:spcPts val="3000"/>
              </a:lnSpc>
              <a:buFont typeface="Arial"/>
              <a:buChar char="•"/>
            </a:pPr>
            <a:r>
              <a:rPr lang="en-US" sz="2500" dirty="0">
                <a:solidFill>
                  <a:srgbClr val="000000"/>
                </a:solidFill>
                <a:latin typeface="Times New Roman Bold Italics"/>
                <a:ea typeface="Times New Roman Bold Italics"/>
                <a:cs typeface="Times New Roman Bold Italics"/>
                <a:sym typeface="Times New Roman Bold Italics"/>
              </a:rPr>
              <a:t>Embedded System Software: </a:t>
            </a:r>
            <a:r>
              <a:rPr lang="en-US" sz="2500" dirty="0">
                <a:solidFill>
                  <a:srgbClr val="000000"/>
                </a:solidFill>
                <a:latin typeface="Times New Roman Italics"/>
                <a:ea typeface="Times New Roman Italics"/>
                <a:cs typeface="Times New Roman Italics"/>
                <a:sym typeface="Times New Roman Italics"/>
              </a:rPr>
              <a:t>For running real-time operations on microcontrollers like Arduino, enabling communication between sensors and the control system.</a:t>
            </a:r>
          </a:p>
          <a:p>
            <a:pPr marL="301626" lvl="1" indent="-150813" algn="l">
              <a:lnSpc>
                <a:spcPts val="3000"/>
              </a:lnSpc>
              <a:buFont typeface="Arial"/>
              <a:buChar char="•"/>
            </a:pPr>
            <a:r>
              <a:rPr lang="en-US" sz="2500" dirty="0">
                <a:solidFill>
                  <a:srgbClr val="000000"/>
                </a:solidFill>
                <a:latin typeface="Times New Roman Bold Italics"/>
                <a:ea typeface="Times New Roman Bold Italics"/>
                <a:cs typeface="Times New Roman Bold Italics"/>
                <a:sym typeface="Times New Roman Bold Italics"/>
              </a:rPr>
              <a:t>Networking Protocols: </a:t>
            </a:r>
            <a:r>
              <a:rPr lang="en-US" sz="2500" dirty="0">
                <a:solidFill>
                  <a:srgbClr val="000000"/>
                </a:solidFill>
                <a:latin typeface="Times New Roman Italics"/>
                <a:ea typeface="Times New Roman Italics"/>
                <a:cs typeface="Times New Roman Italics"/>
                <a:sym typeface="Times New Roman Italics"/>
              </a:rPr>
              <a:t>Such as MQTT or CoAP, for secure and efficient communication between devices within the LAN network.</a:t>
            </a:r>
          </a:p>
          <a:p>
            <a:pPr marL="301626" lvl="1" indent="-150813" algn="l">
              <a:lnSpc>
                <a:spcPts val="3000"/>
              </a:lnSpc>
              <a:buFont typeface="Arial"/>
              <a:buChar char="•"/>
            </a:pPr>
            <a:r>
              <a:rPr lang="en-US" sz="2500" dirty="0">
                <a:solidFill>
                  <a:srgbClr val="000000"/>
                </a:solidFill>
                <a:latin typeface="Times New Roman Bold Italics"/>
                <a:ea typeface="Times New Roman Bold Italics"/>
                <a:cs typeface="Times New Roman Bold Italics"/>
                <a:sym typeface="Times New Roman Bold Italics"/>
              </a:rPr>
              <a:t>Mobile &amp; Web Applications:</a:t>
            </a:r>
            <a:r>
              <a:rPr lang="en-US" sz="2500" dirty="0">
                <a:solidFill>
                  <a:srgbClr val="000000"/>
                </a:solidFill>
                <a:latin typeface="Times New Roman Italics"/>
                <a:ea typeface="Times New Roman Italics"/>
                <a:cs typeface="Times New Roman Italics"/>
                <a:sym typeface="Times New Roman Italics"/>
              </a:rPr>
              <a:t> For monitoring system status, receiving alerts, and controlling devices remotely.</a:t>
            </a:r>
          </a:p>
          <a:p>
            <a:pPr algn="l">
              <a:lnSpc>
                <a:spcPts val="3000"/>
              </a:lnSpc>
            </a:pPr>
            <a:endParaRPr lang="en-US" sz="2500" dirty="0">
              <a:solidFill>
                <a:srgbClr val="000000"/>
              </a:solidFill>
              <a:latin typeface="Times New Roman Italics"/>
              <a:ea typeface="Times New Roman Italics"/>
              <a:cs typeface="Times New Roman Italics"/>
              <a:sym typeface="Times New Roman Italics"/>
            </a:endParaRPr>
          </a:p>
        </p:txBody>
      </p:sp>
      <p:sp>
        <p:nvSpPr>
          <p:cNvPr id="6" name="TextBox 6"/>
          <p:cNvSpPr txBox="1"/>
          <p:nvPr/>
        </p:nvSpPr>
        <p:spPr>
          <a:xfrm>
            <a:off x="1227464" y="2218984"/>
            <a:ext cx="5794720" cy="6610350"/>
          </a:xfrm>
          <a:prstGeom prst="rect">
            <a:avLst/>
          </a:prstGeom>
        </p:spPr>
        <p:txBody>
          <a:bodyPr lIns="0" tIns="0" rIns="0" bIns="0" rtlCol="0" anchor="t">
            <a:spAutoFit/>
          </a:bodyPr>
          <a:lstStyle/>
          <a:p>
            <a:pPr algn="l">
              <a:lnSpc>
                <a:spcPts val="3359"/>
              </a:lnSpc>
            </a:pPr>
            <a:r>
              <a:rPr lang="en-US" sz="2799">
                <a:solidFill>
                  <a:srgbClr val="000000"/>
                </a:solidFill>
                <a:latin typeface="Times New Roman Bold Italics"/>
                <a:ea typeface="Times New Roman Bold Italics"/>
                <a:cs typeface="Times New Roman Bold Italics"/>
                <a:sym typeface="Times New Roman Bold Italics"/>
              </a:rPr>
              <a:t>HARDWARE REQUIREMENTS:</a:t>
            </a:r>
          </a:p>
          <a:p>
            <a:pPr algn="l">
              <a:lnSpc>
                <a:spcPts val="3359"/>
              </a:lnSpc>
            </a:pPr>
            <a:endParaRPr lang="en-US" sz="2799">
              <a:solidFill>
                <a:srgbClr val="000000"/>
              </a:solidFill>
              <a:latin typeface="Times New Roman Bold Italics"/>
              <a:ea typeface="Times New Roman Bold Italics"/>
              <a:cs typeface="Times New Roman Bold Italics"/>
              <a:sym typeface="Times New Roman Bold Italics"/>
            </a:endParaRPr>
          </a:p>
          <a:p>
            <a:pPr marL="301626" lvl="1" indent="-150813" algn="l">
              <a:lnSpc>
                <a:spcPts val="3000"/>
              </a:lnSpc>
              <a:buFont typeface="Arial"/>
              <a:buChar char="•"/>
            </a:pPr>
            <a:r>
              <a:rPr lang="en-US" sz="2500">
                <a:solidFill>
                  <a:srgbClr val="000000"/>
                </a:solidFill>
                <a:latin typeface="Times New Roman Bold Italics"/>
                <a:ea typeface="Times New Roman Bold Italics"/>
                <a:cs typeface="Times New Roman Bold Italics"/>
                <a:sym typeface="Times New Roman Bold Italics"/>
              </a:rPr>
              <a:t>Smart Devices:</a:t>
            </a:r>
            <a:r>
              <a:rPr lang="en-US" sz="2500">
                <a:solidFill>
                  <a:srgbClr val="000000"/>
                </a:solidFill>
                <a:latin typeface="Times New Roman Italics"/>
                <a:ea typeface="Times New Roman Italics"/>
                <a:cs typeface="Times New Roman Italics"/>
                <a:sym typeface="Times New Roman Italics"/>
              </a:rPr>
              <a:t> IoT-enabled devices with feature buttons, voice command capabilities, and sensors for fire and air quality.</a:t>
            </a:r>
          </a:p>
          <a:p>
            <a:pPr marL="301626" lvl="1" indent="-150813" algn="l">
              <a:lnSpc>
                <a:spcPts val="3000"/>
              </a:lnSpc>
              <a:buFont typeface="Arial"/>
              <a:buChar char="•"/>
            </a:pPr>
            <a:r>
              <a:rPr lang="en-US" sz="2500">
                <a:solidFill>
                  <a:srgbClr val="000000"/>
                </a:solidFill>
                <a:latin typeface="Times New Roman Bold Italics"/>
                <a:ea typeface="Times New Roman Bold Italics"/>
                <a:cs typeface="Times New Roman Bold Italics"/>
                <a:sym typeface="Times New Roman Bold Italics"/>
              </a:rPr>
              <a:t>LAN Networking Equipment: </a:t>
            </a:r>
            <a:r>
              <a:rPr lang="en-US" sz="2500">
                <a:solidFill>
                  <a:srgbClr val="000000"/>
                </a:solidFill>
                <a:latin typeface="Times New Roman Italics"/>
                <a:ea typeface="Times New Roman Italics"/>
                <a:cs typeface="Times New Roman Italics"/>
                <a:sym typeface="Times New Roman Italics"/>
              </a:rPr>
              <a:t>Serialized LAN cables and routers for maintaining communication across the community network.</a:t>
            </a:r>
          </a:p>
          <a:p>
            <a:pPr marL="301626" lvl="1" indent="-150813" algn="l">
              <a:lnSpc>
                <a:spcPts val="3000"/>
              </a:lnSpc>
              <a:buFont typeface="Arial"/>
              <a:buChar char="•"/>
            </a:pPr>
            <a:r>
              <a:rPr lang="en-US" sz="2500">
                <a:solidFill>
                  <a:srgbClr val="000000"/>
                </a:solidFill>
                <a:latin typeface="Times New Roman Bold Italics"/>
                <a:ea typeface="Times New Roman Bold Italics"/>
                <a:cs typeface="Times New Roman Bold Italics"/>
                <a:sym typeface="Times New Roman Bold Italics"/>
              </a:rPr>
              <a:t>Sensors:</a:t>
            </a:r>
            <a:r>
              <a:rPr lang="en-US" sz="2500">
                <a:solidFill>
                  <a:srgbClr val="000000"/>
                </a:solidFill>
                <a:latin typeface="Times New Roman Italics"/>
                <a:ea typeface="Times New Roman Italics"/>
                <a:cs typeface="Times New Roman Italics"/>
                <a:sym typeface="Times New Roman Italics"/>
              </a:rPr>
              <a:t> Air quality sensors,  for real-time monitoring.</a:t>
            </a:r>
          </a:p>
          <a:p>
            <a:pPr marL="301626" lvl="1" indent="-150813" algn="l">
              <a:lnSpc>
                <a:spcPts val="3000"/>
              </a:lnSpc>
              <a:buFont typeface="Arial"/>
              <a:buChar char="•"/>
            </a:pPr>
            <a:r>
              <a:rPr lang="en-US" sz="2500">
                <a:solidFill>
                  <a:srgbClr val="000000"/>
                </a:solidFill>
                <a:latin typeface="Times New Roman Bold Italics"/>
                <a:ea typeface="Times New Roman Bold Italics"/>
                <a:cs typeface="Times New Roman Bold Italics"/>
                <a:sym typeface="Times New Roman Bold Italics"/>
              </a:rPr>
              <a:t>Siren and Light Systems:</a:t>
            </a:r>
            <a:r>
              <a:rPr lang="en-US" sz="2500">
                <a:solidFill>
                  <a:srgbClr val="000000"/>
                </a:solidFill>
                <a:latin typeface="Times New Roman Italics"/>
                <a:ea typeface="Times New Roman Italics"/>
                <a:cs typeface="Times New Roman Italics"/>
                <a:sym typeface="Times New Roman Italics"/>
              </a:rPr>
              <a:t> Installed in homes for alerting community members during emergencies.</a:t>
            </a:r>
          </a:p>
          <a:p>
            <a:pPr marL="301626" lvl="1" indent="-150813" algn="l">
              <a:lnSpc>
                <a:spcPts val="3000"/>
              </a:lnSpc>
              <a:buFont typeface="Arial"/>
              <a:buChar char="•"/>
            </a:pPr>
            <a:r>
              <a:rPr lang="en-US" sz="2500">
                <a:solidFill>
                  <a:srgbClr val="000000"/>
                </a:solidFill>
                <a:latin typeface="Times New Roman Bold Italics"/>
                <a:ea typeface="Times New Roman Bold Italics"/>
                <a:cs typeface="Times New Roman Bold Italics"/>
                <a:sym typeface="Times New Roman Bold Italics"/>
              </a:rPr>
              <a:t>Arduino or Similar Microcontrollers:</a:t>
            </a:r>
            <a:r>
              <a:rPr lang="en-US" sz="2500">
                <a:solidFill>
                  <a:srgbClr val="000000"/>
                </a:solidFill>
                <a:latin typeface="Times New Roman Italics"/>
                <a:ea typeface="Times New Roman Italics"/>
                <a:cs typeface="Times New Roman Italics"/>
                <a:sym typeface="Times New Roman Italics"/>
              </a:rPr>
              <a:t> For controlling and managing IoT devices</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98001" y="9205254"/>
            <a:ext cx="1138651" cy="755745"/>
          </a:xfrm>
          <a:custGeom>
            <a:avLst/>
            <a:gdLst/>
            <a:ahLst/>
            <a:cxnLst/>
            <a:rect l="l" t="t" r="r" b="b"/>
            <a:pathLst>
              <a:path w="1138651" h="755745">
                <a:moveTo>
                  <a:pt x="0" y="0"/>
                </a:moveTo>
                <a:lnTo>
                  <a:pt x="1138651" y="0"/>
                </a:lnTo>
                <a:lnTo>
                  <a:pt x="1138651" y="755745"/>
                </a:lnTo>
                <a:lnTo>
                  <a:pt x="0" y="7557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098469" y="1540510"/>
            <a:ext cx="11710210" cy="7287737"/>
          </a:xfrm>
          <a:custGeom>
            <a:avLst/>
            <a:gdLst/>
            <a:ahLst/>
            <a:cxnLst/>
            <a:rect l="l" t="t" r="r" b="b"/>
            <a:pathLst>
              <a:path w="11710210" h="7287737">
                <a:moveTo>
                  <a:pt x="0" y="0"/>
                </a:moveTo>
                <a:lnTo>
                  <a:pt x="11710210" y="0"/>
                </a:lnTo>
                <a:lnTo>
                  <a:pt x="11710210" y="7287737"/>
                </a:lnTo>
                <a:lnTo>
                  <a:pt x="0" y="7287737"/>
                </a:lnTo>
                <a:lnTo>
                  <a:pt x="0" y="0"/>
                </a:lnTo>
                <a:close/>
              </a:path>
            </a:pathLst>
          </a:custGeom>
          <a:blipFill>
            <a:blip r:embed="rId4"/>
            <a:stretch>
              <a:fillRect/>
            </a:stretch>
          </a:blipFill>
        </p:spPr>
      </p:sp>
      <p:sp>
        <p:nvSpPr>
          <p:cNvPr id="4" name="TextBox 4"/>
          <p:cNvSpPr txBox="1"/>
          <p:nvPr/>
        </p:nvSpPr>
        <p:spPr>
          <a:xfrm>
            <a:off x="16943562" y="9163893"/>
            <a:ext cx="847528" cy="731819"/>
          </a:xfrm>
          <a:prstGeom prst="rect">
            <a:avLst/>
          </a:prstGeom>
        </p:spPr>
        <p:txBody>
          <a:bodyPr lIns="0" tIns="0" rIns="0" bIns="0" rtlCol="0" anchor="t">
            <a:spAutoFit/>
          </a:bodyPr>
          <a:lstStyle/>
          <a:p>
            <a:pPr algn="ctr">
              <a:lnSpc>
                <a:spcPts val="5032"/>
              </a:lnSpc>
            </a:pPr>
            <a:r>
              <a:rPr lang="en-US" sz="3595">
                <a:solidFill>
                  <a:srgbClr val="FFFFFF"/>
                </a:solidFill>
                <a:latin typeface="Times New Roman Bold"/>
                <a:ea typeface="Times New Roman Bold"/>
                <a:cs typeface="Times New Roman Bold"/>
                <a:sym typeface="Times New Roman Bold"/>
              </a:rPr>
              <a:t>9/17</a:t>
            </a:r>
          </a:p>
        </p:txBody>
      </p:sp>
      <p:sp>
        <p:nvSpPr>
          <p:cNvPr id="5" name="TextBox 5"/>
          <p:cNvSpPr txBox="1"/>
          <p:nvPr/>
        </p:nvSpPr>
        <p:spPr>
          <a:xfrm>
            <a:off x="1028700" y="666750"/>
            <a:ext cx="7924874" cy="873760"/>
          </a:xfrm>
          <a:prstGeom prst="rect">
            <a:avLst/>
          </a:prstGeom>
        </p:spPr>
        <p:txBody>
          <a:bodyPr lIns="0" tIns="0" rIns="0" bIns="0" rtlCol="0" anchor="t">
            <a:spAutoFit/>
          </a:bodyPr>
          <a:lstStyle/>
          <a:p>
            <a:pPr algn="ctr">
              <a:lnSpc>
                <a:spcPts val="6440"/>
              </a:lnSpc>
            </a:pPr>
            <a:r>
              <a:rPr lang="en-US" sz="4600">
                <a:solidFill>
                  <a:srgbClr val="000000"/>
                </a:solidFill>
                <a:latin typeface="Times New Roman Bold"/>
                <a:ea typeface="Times New Roman Bold"/>
                <a:cs typeface="Times New Roman Bold"/>
                <a:sym typeface="Times New Roman Bold"/>
              </a:rPr>
              <a:t>ARCHITECTURE DIAGRAM</a:t>
            </a:r>
          </a:p>
        </p:txBody>
      </p:sp>
      <p:sp>
        <p:nvSpPr>
          <p:cNvPr id="6" name="TextBox 6"/>
          <p:cNvSpPr txBox="1"/>
          <p:nvPr/>
        </p:nvSpPr>
        <p:spPr>
          <a:xfrm>
            <a:off x="2172703" y="8287227"/>
            <a:ext cx="13561741" cy="541020"/>
          </a:xfrm>
          <a:prstGeom prst="rect">
            <a:avLst/>
          </a:prstGeom>
        </p:spPr>
        <p:txBody>
          <a:bodyPr lIns="0" tIns="0" rIns="0" bIns="0" rtlCol="0" anchor="t">
            <a:spAutoFit/>
          </a:bodyPr>
          <a:lstStyle/>
          <a:p>
            <a:pPr algn="ctr">
              <a:lnSpc>
                <a:spcPts val="4500"/>
              </a:lnSpc>
            </a:pPr>
            <a:r>
              <a:rPr lang="en-US" sz="1800">
                <a:solidFill>
                  <a:srgbClr val="000000"/>
                </a:solidFill>
                <a:latin typeface="Times New Roman Bold"/>
                <a:ea typeface="Times New Roman Bold"/>
                <a:cs typeface="Times New Roman Bold"/>
                <a:sym typeface="Times New Roman Bold"/>
              </a:rPr>
              <a:t>Fig. No.1. Architectural Diagram of community</a:t>
            </a:r>
          </a:p>
        </p:txBody>
      </p:sp>
      <p:sp>
        <p:nvSpPr>
          <p:cNvPr id="7" name="TextBox 7"/>
          <p:cNvSpPr txBox="1"/>
          <p:nvPr/>
        </p:nvSpPr>
        <p:spPr>
          <a:xfrm>
            <a:off x="2338801" y="9281343"/>
            <a:ext cx="13538139" cy="436880"/>
          </a:xfrm>
          <a:prstGeom prst="rect">
            <a:avLst/>
          </a:prstGeom>
        </p:spPr>
        <p:txBody>
          <a:bodyPr lIns="0" tIns="0" rIns="0" bIns="0" rtlCol="0" anchor="t">
            <a:spAutoFit/>
          </a:bodyPr>
          <a:lstStyle/>
          <a:p>
            <a:pPr algn="ctr">
              <a:lnSpc>
                <a:spcPts val="3220"/>
              </a:lnSpc>
            </a:pPr>
            <a:r>
              <a:rPr lang="en-US" sz="2300">
                <a:solidFill>
                  <a:srgbClr val="2EE6E3"/>
                </a:solidFill>
                <a:latin typeface="Times New Roman"/>
                <a:ea typeface="Times New Roman"/>
                <a:cs typeface="Times New Roman"/>
                <a:sym typeface="Times New Roman"/>
              </a:rPr>
              <a:t>AI-INTEGRATED HOME AND COMMUNITY PROTECTION SYSTEM SUPPORT SDG 11</a:t>
            </a:r>
          </a:p>
        </p:txBody>
      </p:sp>
      <p:sp>
        <p:nvSpPr>
          <p:cNvPr id="8" name="TextBox 8"/>
          <p:cNvSpPr txBox="1"/>
          <p:nvPr/>
        </p:nvSpPr>
        <p:spPr>
          <a:xfrm>
            <a:off x="351347" y="9176679"/>
            <a:ext cx="1628699" cy="594131"/>
          </a:xfrm>
          <a:prstGeom prst="rect">
            <a:avLst/>
          </a:prstGeom>
        </p:spPr>
        <p:txBody>
          <a:bodyPr lIns="0" tIns="0" rIns="0" bIns="0" rtlCol="0" anchor="t">
            <a:spAutoFit/>
          </a:bodyPr>
          <a:lstStyle/>
          <a:p>
            <a:pPr algn="l">
              <a:lnSpc>
                <a:spcPts val="2430"/>
              </a:lnSpc>
            </a:pPr>
            <a:r>
              <a:rPr lang="en-US" sz="1736">
                <a:solidFill>
                  <a:srgbClr val="2EE6E3"/>
                </a:solidFill>
                <a:latin typeface="Canva Sans"/>
                <a:ea typeface="Canva Sans"/>
                <a:cs typeface="Canva Sans"/>
                <a:sym typeface="Canva Sans"/>
              </a:rPr>
              <a:t>1159- Thanush</a:t>
            </a:r>
          </a:p>
          <a:p>
            <a:pPr algn="l">
              <a:lnSpc>
                <a:spcPts val="2430"/>
              </a:lnSpc>
            </a:pPr>
            <a:r>
              <a:rPr lang="en-US" sz="1736">
                <a:solidFill>
                  <a:srgbClr val="2EE6E3"/>
                </a:solidFill>
                <a:latin typeface="Canva Sans"/>
                <a:ea typeface="Canva Sans"/>
                <a:cs typeface="Canva Sans"/>
                <a:sym typeface="Canva Sans"/>
              </a:rPr>
              <a:t>1131- Santhosh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1544</Words>
  <Application>Microsoft Office PowerPoint</Application>
  <PresentationFormat>Custom</PresentationFormat>
  <Paragraphs>187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Times New Roman Italics</vt:lpstr>
      <vt:lpstr>TT Rounds Condensed</vt:lpstr>
      <vt:lpstr>Times New Roman</vt:lpstr>
      <vt:lpstr>Calibri</vt:lpstr>
      <vt:lpstr>Times New Roman Bold</vt:lpstr>
      <vt:lpstr>Canva Sans</vt:lpstr>
      <vt:lpstr>Times New Roman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19.pptx</dc:title>
  <dc:creator>Thanush</dc:creator>
  <cp:lastModifiedBy>Thanush K</cp:lastModifiedBy>
  <cp:revision>5</cp:revision>
  <dcterms:created xsi:type="dcterms:W3CDTF">2006-08-16T00:00:00Z</dcterms:created>
  <dcterms:modified xsi:type="dcterms:W3CDTF">2025-04-14T14:36:41Z</dcterms:modified>
  <dc:identifier>DAGN8H8iYcc</dc:identifier>
</cp:coreProperties>
</file>