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Arial Bold" charset="1" panose="020B0802020202020204"/>
      <p:regular r:id="rId20"/>
    </p:embeddedFont>
    <p:embeddedFont>
      <p:font typeface="Saira Bold" charset="1" panose="00000800000000000000"/>
      <p:regular r:id="rId21"/>
    </p:embeddedFont>
    <p:embeddedFont>
      <p:font typeface="Arial" charset="1" panose="020B0502020202020204"/>
      <p:regular r:id="rId22"/>
    </p:embeddedFont>
    <p:embeddedFont>
      <p:font typeface="Garet" charset="1" panose="00000000000000000000"/>
      <p:regular r:id="rId23"/>
    </p:embeddedFont>
    <p:embeddedFont>
      <p:font typeface="Archivo Black" charset="1" panose="020B0A03020202020B04"/>
      <p:regular r:id="rId24"/>
    </p:embeddedFont>
    <p:embeddedFont>
      <p:font typeface="Saira" charset="1" panose="00000500000000000000"/>
      <p:regular r:id="rId25"/>
    </p:embeddedFont>
    <p:embeddedFont>
      <p:font typeface="League Spartan" charset="1" panose="000008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ithub.com/Vismaya251/railway_complaint_AI.git" TargetMode="External" Type="http://schemas.openxmlformats.org/officeDocument/2006/relationships/hyperlink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97382" y="-23841"/>
            <a:ext cx="9293759" cy="9282141"/>
            <a:chOff x="0" y="0"/>
            <a:chExt cx="12391678" cy="123761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391678" cy="12376188"/>
            </a:xfrm>
            <a:custGeom>
              <a:avLst/>
              <a:gdLst/>
              <a:ahLst/>
              <a:cxnLst/>
              <a:rect r="r" b="b" t="t" l="l"/>
              <a:pathLst>
                <a:path h="12376188" w="12391678">
                  <a:moveTo>
                    <a:pt x="0" y="0"/>
                  </a:moveTo>
                  <a:lnTo>
                    <a:pt x="12391678" y="0"/>
                  </a:lnTo>
                  <a:lnTo>
                    <a:pt x="12391678" y="12376188"/>
                  </a:lnTo>
                  <a:lnTo>
                    <a:pt x="0" y="123761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grpSp>
          <p:nvGrpSpPr>
            <p:cNvPr name="Group 4" id="4"/>
            <p:cNvGrpSpPr>
              <a:grpSpLocks noChangeAspect="true"/>
            </p:cNvGrpSpPr>
            <p:nvPr/>
          </p:nvGrpSpPr>
          <p:grpSpPr>
            <a:xfrm rot="0">
              <a:off x="0" y="196544"/>
              <a:ext cx="11075404" cy="11075404"/>
              <a:chOff x="0" y="0"/>
              <a:chExt cx="6350000" cy="63500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-156812" y="-5088"/>
                <a:ext cx="6663624" cy="6360176"/>
              </a:xfrm>
              <a:custGeom>
                <a:avLst/>
                <a:gdLst/>
                <a:ahLst/>
                <a:cxnLst/>
                <a:rect r="r" b="b" t="t" l="l"/>
                <a:pathLst>
                  <a:path h="6360176" w="6663624">
                    <a:moveTo>
                      <a:pt x="3331812" y="5088"/>
                    </a:moveTo>
                    <a:lnTo>
                      <a:pt x="3331812" y="5088"/>
                    </a:lnTo>
                    <a:cubicBezTo>
                      <a:pt x="2194111" y="0"/>
                      <a:pt x="1140649" y="604036"/>
                      <a:pt x="570324" y="1588475"/>
                    </a:cubicBezTo>
                    <a:cubicBezTo>
                      <a:pt x="0" y="2572913"/>
                      <a:pt x="0" y="3787263"/>
                      <a:pt x="570324" y="4771701"/>
                    </a:cubicBezTo>
                    <a:cubicBezTo>
                      <a:pt x="1140649" y="5756140"/>
                      <a:pt x="2194111" y="6360176"/>
                      <a:pt x="3331812" y="6355088"/>
                    </a:cubicBezTo>
                    <a:cubicBezTo>
                      <a:pt x="4469513" y="6360176"/>
                      <a:pt x="5522976" y="5756140"/>
                      <a:pt x="6093300" y="4771701"/>
                    </a:cubicBezTo>
                    <a:cubicBezTo>
                      <a:pt x="6663624" y="3787263"/>
                      <a:pt x="6663624" y="2572913"/>
                      <a:pt x="6093300" y="1588475"/>
                    </a:cubicBezTo>
                    <a:cubicBezTo>
                      <a:pt x="5522976" y="604036"/>
                      <a:pt x="4469513" y="0"/>
                      <a:pt x="3331812" y="5088"/>
                    </a:cubicBezTo>
                    <a:close/>
                  </a:path>
                </a:pathLst>
              </a:custGeom>
              <a:solidFill>
                <a:srgbClr val="AC8B79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 flipH="false" flipV="false" rot="0">
                <a:off x="284320" y="415956"/>
                <a:ext cx="5781360" cy="5518089"/>
              </a:xfrm>
              <a:custGeom>
                <a:avLst/>
                <a:gdLst/>
                <a:ahLst/>
                <a:cxnLst/>
                <a:rect r="r" b="b" t="t" l="l"/>
                <a:pathLst>
                  <a:path h="5518089" w="5781360">
                    <a:moveTo>
                      <a:pt x="2890680" y="4414"/>
                    </a:moveTo>
                    <a:cubicBezTo>
                      <a:pt x="1903611" y="0"/>
                      <a:pt x="989627" y="524062"/>
                      <a:pt x="494813" y="1378160"/>
                    </a:cubicBezTo>
                    <a:cubicBezTo>
                      <a:pt x="0" y="2232259"/>
                      <a:pt x="0" y="3285829"/>
                      <a:pt x="494813" y="4139928"/>
                    </a:cubicBezTo>
                    <a:cubicBezTo>
                      <a:pt x="989627" y="4994026"/>
                      <a:pt x="1903611" y="5518088"/>
                      <a:pt x="2890680" y="5513674"/>
                    </a:cubicBezTo>
                    <a:cubicBezTo>
                      <a:pt x="3877749" y="5518088"/>
                      <a:pt x="4791733" y="4994026"/>
                      <a:pt x="5286547" y="4139928"/>
                    </a:cubicBezTo>
                    <a:cubicBezTo>
                      <a:pt x="5781360" y="3285829"/>
                      <a:pt x="5781360" y="2232259"/>
                      <a:pt x="5286547" y="1378161"/>
                    </a:cubicBezTo>
                    <a:cubicBezTo>
                      <a:pt x="4791733" y="524062"/>
                      <a:pt x="3877749" y="0"/>
                      <a:pt x="2890680" y="4414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 l="-60931" t="0" r="-60931" b="-892"/>
                </a:stretch>
              </a:blipFill>
            </p:spPr>
          </p:sp>
        </p:grpSp>
      </p:grpSp>
      <p:grpSp>
        <p:nvGrpSpPr>
          <p:cNvPr name="Group 7" id="7"/>
          <p:cNvGrpSpPr/>
          <p:nvPr/>
        </p:nvGrpSpPr>
        <p:grpSpPr>
          <a:xfrm rot="0">
            <a:off x="14328533" y="6839605"/>
            <a:ext cx="4473817" cy="447381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161925"/>
              <a:ext cx="660400" cy="574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641708" y="7315703"/>
            <a:ext cx="2454668" cy="245466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>
                <a:alpha val="27843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161925"/>
              <a:ext cx="660400" cy="574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246879" y="1059781"/>
            <a:ext cx="1233501" cy="123350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>
                <a:alpha val="27843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161925"/>
              <a:ext cx="660400" cy="574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5869042" y="2293282"/>
            <a:ext cx="12128400" cy="5389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70"/>
              </a:lnSpc>
            </a:pPr>
            <a:r>
              <a:rPr lang="en-US" sz="8170" spc="-424" b="true">
                <a:solidFill>
                  <a:srgbClr val="50392B"/>
                </a:solidFill>
                <a:latin typeface="Arial Bold"/>
                <a:ea typeface="Arial Bold"/>
                <a:cs typeface="Arial Bold"/>
                <a:sym typeface="Arial Bold"/>
              </a:rPr>
              <a:t>Voice to text and bucketing of complaints into correct type/sub types through AI for Indian Railways</a:t>
            </a:r>
          </a:p>
          <a:p>
            <a:pPr algn="l">
              <a:lnSpc>
                <a:spcPts val="817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70062" y="9722747"/>
            <a:ext cx="13852629" cy="373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65"/>
              </a:lnSpc>
              <a:spcBef>
                <a:spcPct val="0"/>
              </a:spcBef>
            </a:pPr>
            <a:r>
              <a:rPr lang="en-US" b="true" sz="2189">
                <a:solidFill>
                  <a:srgbClr val="50392B"/>
                </a:solidFill>
                <a:latin typeface="Saira Bold"/>
                <a:ea typeface="Saira Bold"/>
                <a:cs typeface="Saira Bold"/>
                <a:sym typeface="Saira Bold"/>
              </a:rPr>
              <a:t>Presented By- Vismaya MP, Thanushree NH, Manjushree MR, Sania Naveed, Mohit Varma M, Phalguna 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FFD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94948" y="8855318"/>
            <a:ext cx="2532086" cy="253208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61925"/>
              <a:ext cx="660400" cy="574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019742" y="1601737"/>
            <a:ext cx="1959096" cy="195909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>
                <a:alpha val="27843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61925"/>
              <a:ext cx="660400" cy="574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080348" y="9162594"/>
            <a:ext cx="584771" cy="58477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>
                <a:alpha val="27843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61925"/>
              <a:ext cx="660400" cy="574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10399"/>
            <a:ext cx="15774164" cy="1281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37"/>
              </a:lnSpc>
            </a:pPr>
            <a:r>
              <a:rPr lang="en-US" sz="8437" spc="-438" b="true">
                <a:solidFill>
                  <a:srgbClr val="50392B"/>
                </a:solidFill>
                <a:latin typeface="Arial Bold"/>
                <a:ea typeface="Arial Bold"/>
                <a:cs typeface="Arial Bold"/>
                <a:sym typeface="Arial Bold"/>
              </a:rPr>
              <a:t>Impact of the Solution Proposed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7492" y="1364062"/>
            <a:ext cx="8381086" cy="8922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4"/>
              </a:lnSpc>
            </a:pPr>
          </a:p>
          <a:p>
            <a:pPr algn="l" marL="661324" indent="-330662" lvl="1">
              <a:lnSpc>
                <a:spcPts val="4288"/>
              </a:lnSpc>
              <a:buAutoNum type="arabicPeriod" startAt="1"/>
            </a:pPr>
            <a:r>
              <a:rPr lang="en-US" sz="306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Faster &amp; More Efficient Complaint Handling</a:t>
            </a:r>
          </a:p>
          <a:p>
            <a:pPr algn="l" marL="661324" indent="-330662" lvl="1">
              <a:lnSpc>
                <a:spcPts val="4288"/>
              </a:lnSpc>
              <a:buFont typeface="Arial"/>
              <a:buChar char="•"/>
            </a:pPr>
            <a:r>
              <a:rPr lang="en-US" sz="306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Automated speech-to-text for quick complaint registration</a:t>
            </a:r>
          </a:p>
          <a:p>
            <a:pPr algn="l" marL="661324" indent="-330662" lvl="1">
              <a:lnSpc>
                <a:spcPts val="4288"/>
              </a:lnSpc>
              <a:buFont typeface="Arial"/>
              <a:buChar char="•"/>
            </a:pPr>
            <a:r>
              <a:rPr lang="en-US" sz="306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Categorization &amp; subcategorization ensures complaints reach the right department</a:t>
            </a:r>
          </a:p>
          <a:p>
            <a:pPr algn="l">
              <a:lnSpc>
                <a:spcPts val="4288"/>
              </a:lnSpc>
            </a:pPr>
            <a:r>
              <a:rPr lang="en-US" sz="306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2. </a:t>
            </a:r>
            <a:r>
              <a:rPr lang="en-US" sz="306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Improved Accessibility &amp; User Experience</a:t>
            </a:r>
          </a:p>
          <a:p>
            <a:pPr algn="l" marL="661324" indent="-330662" lvl="1">
              <a:lnSpc>
                <a:spcPts val="4288"/>
              </a:lnSpc>
              <a:buFont typeface="Arial"/>
              <a:buChar char="•"/>
            </a:pPr>
            <a:r>
              <a:rPr lang="en-US" sz="306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Multilingual support for diverse passengers</a:t>
            </a:r>
          </a:p>
          <a:p>
            <a:pPr algn="l" marL="661324" indent="-330662" lvl="1">
              <a:lnSpc>
                <a:spcPts val="3614"/>
              </a:lnSpc>
              <a:buFont typeface="Arial"/>
              <a:buChar char="•"/>
            </a:pPr>
            <a:r>
              <a:rPr lang="en-US" sz="306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Voice-based complaint filing for easy access</a:t>
            </a:r>
          </a:p>
          <a:p>
            <a:pPr algn="l">
              <a:lnSpc>
                <a:spcPts val="3614"/>
              </a:lnSpc>
            </a:pPr>
            <a:r>
              <a:rPr lang="en-US" sz="306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306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Centralized &amp; Organized Complaint   Management</a:t>
            </a:r>
          </a:p>
          <a:p>
            <a:pPr algn="l" marL="661324" indent="-330662" lvl="1">
              <a:lnSpc>
                <a:spcPts val="3614"/>
              </a:lnSpc>
              <a:buFont typeface="Arial"/>
              <a:buChar char="•"/>
            </a:pPr>
            <a:r>
              <a:rPr lang="en-US" sz="306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Database integration (SQLite) for structured storage</a:t>
            </a:r>
          </a:p>
          <a:p>
            <a:pPr algn="l" marL="661324" indent="-330662" lvl="1">
              <a:lnSpc>
                <a:spcPts val="3614"/>
              </a:lnSpc>
              <a:buFont typeface="Arial"/>
              <a:buChar char="•"/>
            </a:pPr>
            <a:r>
              <a:rPr lang="en-US" sz="306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Admin panel for tracking &amp; resolving complaints efficiently</a:t>
            </a:r>
          </a:p>
          <a:p>
            <a:pPr algn="just">
              <a:lnSpc>
                <a:spcPts val="3784"/>
              </a:lnSpc>
            </a:pPr>
          </a:p>
          <a:p>
            <a:pPr algn="just">
              <a:lnSpc>
                <a:spcPts val="3784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8759694" y="1850975"/>
            <a:ext cx="9239595" cy="7896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0"/>
              </a:lnSpc>
            </a:pPr>
            <a:r>
              <a:rPr lang="en-US" sz="299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Real-time Updates &amp; Notifications</a:t>
            </a:r>
          </a:p>
          <a:p>
            <a:pPr algn="l" marL="646296" indent="-323148" lvl="1">
              <a:lnSpc>
                <a:spcPts val="4190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Automated email forwarding to relevant authorities</a:t>
            </a:r>
          </a:p>
          <a:p>
            <a:pPr algn="l">
              <a:lnSpc>
                <a:spcPts val="4190"/>
              </a:lnSpc>
            </a:pPr>
            <a:r>
              <a:rPr lang="en-US" sz="299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5.Scalability &amp; Future Enhancements</a:t>
            </a:r>
          </a:p>
          <a:p>
            <a:pPr algn="l" marL="646296" indent="-323148" lvl="1">
              <a:lnSpc>
                <a:spcPts val="4190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handle thousands of complaints daily</a:t>
            </a:r>
          </a:p>
          <a:p>
            <a:pPr algn="l" marL="646296" indent="-323148" lvl="1">
              <a:lnSpc>
                <a:spcPts val="4190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AI enhancements for better categorization &amp; sentiment analysis</a:t>
            </a:r>
          </a:p>
          <a:p>
            <a:pPr algn="l">
              <a:lnSpc>
                <a:spcPts val="4190"/>
              </a:lnSpc>
            </a:pPr>
            <a:r>
              <a:rPr lang="en-US" sz="299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Reduction in Manual Work &amp; Costs</a:t>
            </a:r>
          </a:p>
          <a:p>
            <a:pPr algn="l" marL="646296" indent="-323148" lvl="1">
              <a:lnSpc>
                <a:spcPts val="4190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Automated processing reduces manual workload</a:t>
            </a:r>
          </a:p>
          <a:p>
            <a:pPr algn="l" marL="646296" indent="-323148" lvl="1">
              <a:lnSpc>
                <a:spcPts val="4190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Helps railway authorities focus on resolutions</a:t>
            </a:r>
          </a:p>
          <a:p>
            <a:pPr algn="l">
              <a:lnSpc>
                <a:spcPts val="4190"/>
              </a:lnSpc>
            </a:pPr>
            <a:r>
              <a:rPr lang="en-US" sz="299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Data-Driven Decision Making</a:t>
            </a:r>
          </a:p>
          <a:p>
            <a:pPr algn="l" marL="646296" indent="-323148" lvl="1">
              <a:lnSpc>
                <a:spcPts val="4190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Identifies common complaint trends for service improvements</a:t>
            </a:r>
          </a:p>
          <a:p>
            <a:pPr algn="l" marL="646296" indent="-323148" lvl="1">
              <a:lnSpc>
                <a:spcPts val="4190"/>
              </a:lnSpc>
              <a:buFont typeface="Arial"/>
              <a:buChar char="•"/>
            </a:pPr>
            <a:r>
              <a:rPr lang="en-US" sz="299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Helps in infrastructure planning based on real data</a:t>
            </a:r>
          </a:p>
          <a:p>
            <a:pPr algn="l">
              <a:lnSpc>
                <a:spcPts val="4190"/>
              </a:lnSpc>
            </a:pPr>
          </a:p>
        </p:txBody>
      </p:sp>
      <p:sp>
        <p:nvSpPr>
          <p:cNvPr name="AutoShape 14" id="14"/>
          <p:cNvSpPr/>
          <p:nvPr/>
        </p:nvSpPr>
        <p:spPr>
          <a:xfrm flipV="true">
            <a:off x="8548578" y="1601737"/>
            <a:ext cx="0" cy="858954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5821903" y="1451228"/>
            <a:ext cx="8222485" cy="8222485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AC8B79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84320" y="415956"/>
              <a:ext cx="5781360" cy="5518089"/>
            </a:xfrm>
            <a:custGeom>
              <a:avLst/>
              <a:gdLst/>
              <a:ahLst/>
              <a:cxnLst/>
              <a:rect r="r" b="b" t="t" l="l"/>
              <a:pathLst>
                <a:path h="5518089" w="5781360">
                  <a:moveTo>
                    <a:pt x="2890680" y="4414"/>
                  </a:moveTo>
                  <a:cubicBezTo>
                    <a:pt x="1903611" y="0"/>
                    <a:pt x="989627" y="524062"/>
                    <a:pt x="494813" y="1378160"/>
                  </a:cubicBezTo>
                  <a:cubicBezTo>
                    <a:pt x="0" y="2232259"/>
                    <a:pt x="0" y="3285829"/>
                    <a:pt x="494813" y="4139928"/>
                  </a:cubicBezTo>
                  <a:cubicBezTo>
                    <a:pt x="989627" y="4994026"/>
                    <a:pt x="1903611" y="5518088"/>
                    <a:pt x="2890680" y="5513674"/>
                  </a:cubicBezTo>
                  <a:cubicBezTo>
                    <a:pt x="3877749" y="5518088"/>
                    <a:pt x="4791733" y="4994026"/>
                    <a:pt x="5286547" y="4139928"/>
                  </a:cubicBezTo>
                  <a:cubicBezTo>
                    <a:pt x="5781360" y="3285829"/>
                    <a:pt x="5781360" y="2232259"/>
                    <a:pt x="5286547" y="1378161"/>
                  </a:cubicBezTo>
                  <a:cubicBezTo>
                    <a:pt x="4791733" y="524062"/>
                    <a:pt x="3877749" y="0"/>
                    <a:pt x="2890680" y="4414"/>
                  </a:cubicBezTo>
                  <a:close/>
                </a:path>
              </a:pathLst>
            </a:custGeom>
            <a:blipFill>
              <a:blip r:embed="rId2"/>
              <a:stretch>
                <a:fillRect l="160" t="0" r="16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460559" y="8743950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61925"/>
              <a:ext cx="660400" cy="574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556446" y="8743950"/>
            <a:ext cx="2170523" cy="217052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>
                <a:alpha val="27843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61925"/>
              <a:ext cx="660400" cy="574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246879" y="834478"/>
            <a:ext cx="1233501" cy="123350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>
                <a:alpha val="27843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61925"/>
              <a:ext cx="660400" cy="574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721742" y="379582"/>
            <a:ext cx="12738816" cy="2495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92"/>
              </a:lnSpc>
            </a:pPr>
            <a:r>
              <a:rPr lang="en-US" b="true" sz="8992" spc="-467">
                <a:solidFill>
                  <a:srgbClr val="50392B"/>
                </a:solidFill>
                <a:latin typeface="Arial Bold"/>
                <a:ea typeface="Arial Bold"/>
                <a:cs typeface="Arial Bold"/>
                <a:sym typeface="Arial Bold"/>
              </a:rPr>
              <a:t>Future Outlook  </a:t>
            </a:r>
          </a:p>
          <a:p>
            <a:pPr algn="ctr">
              <a:lnSpc>
                <a:spcPts val="8992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2617145" y="1653321"/>
            <a:ext cx="15603027" cy="8394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5"/>
              </a:lnSpc>
              <a:spcBef>
                <a:spcPct val="0"/>
              </a:spcBef>
            </a:pPr>
            <a:r>
              <a:rPr lang="en-US" sz="29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AI-Powered Complaint Resolution</a:t>
            </a:r>
          </a:p>
          <a:p>
            <a:pPr algn="l" marL="645503" indent="-322751" lvl="1">
              <a:lnSpc>
                <a:spcPts val="4185"/>
              </a:lnSpc>
              <a:buFont typeface="Arial"/>
              <a:buChar char="•"/>
            </a:pPr>
            <a:r>
              <a:rPr lang="en-US" sz="29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Implement AI chatbots to provide instant responses for common complaints.</a:t>
            </a:r>
          </a:p>
          <a:p>
            <a:pPr algn="l" marL="645503" indent="-322751" lvl="1">
              <a:lnSpc>
                <a:spcPts val="4185"/>
              </a:lnSpc>
              <a:buFont typeface="Arial"/>
              <a:buChar char="•"/>
            </a:pPr>
            <a:r>
              <a:rPr lang="en-US" sz="29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Natural Language Processing (NLP) to suggest solutions before forwarding to admins.</a:t>
            </a:r>
          </a:p>
          <a:p>
            <a:pPr algn="l">
              <a:lnSpc>
                <a:spcPts val="4185"/>
              </a:lnSpc>
              <a:spcBef>
                <a:spcPct val="0"/>
              </a:spcBef>
            </a:pPr>
            <a:r>
              <a:rPr lang="en-US" sz="29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2. Predictive Analytics for Issue Prevention</a:t>
            </a:r>
          </a:p>
          <a:p>
            <a:pPr algn="l" marL="645503" indent="-322751" lvl="1">
              <a:lnSpc>
                <a:spcPts val="4185"/>
              </a:lnSpc>
              <a:buFont typeface="Arial"/>
              <a:buChar char="•"/>
            </a:pPr>
            <a:r>
              <a:rPr lang="en-US" sz="29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Analyze complaint trends to identify recurring problems.</a:t>
            </a:r>
          </a:p>
          <a:p>
            <a:pPr algn="l" marL="645503" indent="-322751" lvl="1">
              <a:lnSpc>
                <a:spcPts val="4185"/>
              </a:lnSpc>
              <a:buFont typeface="Arial"/>
              <a:buChar char="•"/>
            </a:pPr>
            <a:r>
              <a:rPr lang="en-US" sz="29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Machine Learning to predict &amp; prevent issues (e.g., frequent train delays, station maintenance).</a:t>
            </a:r>
          </a:p>
          <a:p>
            <a:pPr algn="l">
              <a:lnSpc>
                <a:spcPts val="4185"/>
              </a:lnSpc>
              <a:spcBef>
                <a:spcPct val="0"/>
              </a:spcBef>
            </a:pPr>
            <a:r>
              <a:rPr lang="en-US" sz="29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3. Mobile App Integration </a:t>
            </a:r>
          </a:p>
          <a:p>
            <a:pPr algn="l" marL="645503" indent="-322751" lvl="1">
              <a:lnSpc>
                <a:spcPts val="4185"/>
              </a:lnSpc>
              <a:buFont typeface="Arial"/>
              <a:buChar char="•"/>
            </a:pPr>
            <a:r>
              <a:rPr lang="en-US" sz="29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Develop a dedicated mobile app for easier complaint registration.</a:t>
            </a:r>
          </a:p>
          <a:p>
            <a:pPr algn="l" marL="645503" indent="-322751" lvl="1">
              <a:lnSpc>
                <a:spcPts val="4185"/>
              </a:lnSpc>
              <a:buFont typeface="Arial"/>
              <a:buChar char="•"/>
            </a:pPr>
            <a:r>
              <a:rPr lang="en-US" sz="29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Enable push notifications for real-time updates on complaint status.</a:t>
            </a:r>
          </a:p>
          <a:p>
            <a:pPr algn="l">
              <a:lnSpc>
                <a:spcPts val="4185"/>
              </a:lnSpc>
              <a:spcBef>
                <a:spcPct val="0"/>
              </a:spcBef>
            </a:pPr>
            <a:r>
              <a:rPr lang="en-US" sz="29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Integration with Railway Systems </a:t>
            </a:r>
          </a:p>
          <a:p>
            <a:pPr algn="l" marL="645503" indent="-322751" lvl="1">
              <a:lnSpc>
                <a:spcPts val="4185"/>
              </a:lnSpc>
              <a:buFont typeface="Arial"/>
              <a:buChar char="•"/>
            </a:pPr>
            <a:r>
              <a:rPr lang="en-US" sz="29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 with railway databases to fetch real-time train status and PNR verification.</a:t>
            </a:r>
          </a:p>
          <a:p>
            <a:pPr algn="l" marL="645503" indent="-322751" lvl="1">
              <a:lnSpc>
                <a:spcPts val="4185"/>
              </a:lnSpc>
              <a:buFont typeface="Arial"/>
              <a:buChar char="•"/>
            </a:pPr>
            <a:r>
              <a:rPr lang="en-US" sz="298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Enable auto-filing of complaints for delays, cleanliness, or safety issues detected by railway staff.</a:t>
            </a:r>
          </a:p>
          <a:p>
            <a:pPr algn="l">
              <a:lnSpc>
                <a:spcPts val="3905"/>
              </a:lnSpc>
              <a:spcBef>
                <a:spcPct val="0"/>
              </a:spcBef>
            </a:pPr>
            <a:r>
              <a:rPr lang="en-US" sz="2789">
                <a:solidFill>
                  <a:srgbClr val="50392B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646717" y="4933853"/>
            <a:ext cx="9199699" cy="9188200"/>
          </a:xfrm>
          <a:custGeom>
            <a:avLst/>
            <a:gdLst/>
            <a:ahLst/>
            <a:cxnLst/>
            <a:rect r="r" b="b" t="t" l="l"/>
            <a:pathLst>
              <a:path h="9188200" w="9199699">
                <a:moveTo>
                  <a:pt x="0" y="0"/>
                </a:moveTo>
                <a:lnTo>
                  <a:pt x="9199699" y="0"/>
                </a:lnTo>
                <a:lnTo>
                  <a:pt x="9199699" y="9188199"/>
                </a:lnTo>
                <a:lnTo>
                  <a:pt x="0" y="91881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460559" y="8743950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161925"/>
              <a:ext cx="660400" cy="574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556446" y="8743950"/>
            <a:ext cx="2170523" cy="217052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>
                <a:alpha val="27843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161925"/>
              <a:ext cx="660400" cy="574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246879" y="834478"/>
            <a:ext cx="1233501" cy="123350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>
                <a:alpha val="27843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61925"/>
              <a:ext cx="660400" cy="574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64152" y="1210576"/>
            <a:ext cx="18023848" cy="8047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99"/>
              </a:lnSpc>
            </a:pPr>
            <a:r>
              <a:rPr lang="en-US" sz="37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Multi-Channel Support </a:t>
            </a:r>
          </a:p>
          <a:p>
            <a:pPr algn="l" marL="817284" indent="-408642" lvl="1">
              <a:lnSpc>
                <a:spcPts val="5299"/>
              </a:lnSpc>
              <a:buFont typeface="Arial"/>
              <a:buChar char="•"/>
            </a:pPr>
            <a:r>
              <a:rPr lang="en-US" sz="37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Extend support to WhatsApp, Telegram &amp; IVR (Interactive Voice Response) for complaint filing.</a:t>
            </a:r>
          </a:p>
          <a:p>
            <a:pPr algn="l" marL="817284" indent="-408642" lvl="1">
              <a:lnSpc>
                <a:spcPts val="5299"/>
              </a:lnSpc>
              <a:buFont typeface="Arial"/>
              <a:buChar char="•"/>
            </a:pPr>
            <a:r>
              <a:rPr lang="en-US" sz="37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Allow users to file complaints via social media integration (Twitter/X &amp; Facebook).</a:t>
            </a:r>
          </a:p>
          <a:p>
            <a:pPr algn="l">
              <a:lnSpc>
                <a:spcPts val="5299"/>
              </a:lnSpc>
            </a:pPr>
            <a:r>
              <a:rPr lang="en-US" sz="37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Sentiment Analysis for Urgency Detection </a:t>
            </a:r>
          </a:p>
          <a:p>
            <a:pPr algn="l" marL="817284" indent="-408642" lvl="1">
              <a:lnSpc>
                <a:spcPts val="5299"/>
              </a:lnSpc>
              <a:buFont typeface="Arial"/>
              <a:buChar char="•"/>
            </a:pPr>
            <a:r>
              <a:rPr lang="en-US" sz="37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AI to detect urgency in complaints based on tone &amp; keywords.</a:t>
            </a:r>
          </a:p>
          <a:p>
            <a:pPr algn="l" marL="817284" indent="-408642" lvl="1">
              <a:lnSpc>
                <a:spcPts val="5299"/>
              </a:lnSpc>
              <a:buFont typeface="Arial"/>
              <a:buChar char="•"/>
            </a:pPr>
            <a:r>
              <a:rPr lang="en-US" sz="37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Prioritize high-severity issues (e.g., security threats, medical emergencies).</a:t>
            </a:r>
          </a:p>
          <a:p>
            <a:pPr algn="l">
              <a:lnSpc>
                <a:spcPts val="5299"/>
              </a:lnSpc>
            </a:pPr>
            <a:r>
              <a:rPr lang="en-US" sz="37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7. Blockchain for Transparency &amp; Security </a:t>
            </a:r>
          </a:p>
          <a:p>
            <a:pPr algn="l" marL="817284" indent="-408642" lvl="1">
              <a:lnSpc>
                <a:spcPts val="5299"/>
              </a:lnSpc>
              <a:buFont typeface="Arial"/>
              <a:buChar char="•"/>
            </a:pPr>
            <a:r>
              <a:rPr lang="en-US" sz="378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Implement blockchain-based complaint tracking for secure and tamper-proof records.</a:t>
            </a:r>
          </a:p>
          <a:p>
            <a:pPr algn="l">
              <a:lnSpc>
                <a:spcPts val="52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859504" y="-1266043"/>
            <a:ext cx="2532086" cy="253208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61925"/>
              <a:ext cx="660400" cy="574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043829" y="9258300"/>
            <a:ext cx="2532086" cy="253208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61925"/>
              <a:ext cx="660400" cy="574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259300" y="6288638"/>
            <a:ext cx="1896491" cy="189649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>
                <a:alpha val="27843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61925"/>
              <a:ext cx="660400" cy="574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29955" y="776142"/>
            <a:ext cx="927225" cy="92722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>
                <a:alpha val="27843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61925"/>
              <a:ext cx="660400" cy="574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0" y="680892"/>
            <a:ext cx="17535318" cy="500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7"/>
              </a:lnSpc>
            </a:pPr>
            <a:r>
              <a:rPr lang="en-US" sz="4719" b="true">
                <a:solidFill>
                  <a:srgbClr val="000000"/>
                </a:solidFill>
                <a:latin typeface="Saira Bold"/>
                <a:ea typeface="Saira Bold"/>
                <a:cs typeface="Saira Bold"/>
                <a:sym typeface="Saira Bold"/>
              </a:rPr>
              <a:t>Demo link  </a:t>
            </a:r>
          </a:p>
          <a:p>
            <a:pPr algn="ctr">
              <a:lnSpc>
                <a:spcPts val="6607"/>
              </a:lnSpc>
            </a:pPr>
            <a:r>
              <a:rPr lang="en-US" sz="4719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https://drive.google.com/drive/folders/1MAYDAIQLHCv9H5JOiPobE0sAAai7B9eb?usp=drive_link</a:t>
            </a:r>
          </a:p>
          <a:p>
            <a:pPr algn="ctr">
              <a:lnSpc>
                <a:spcPts val="6607"/>
              </a:lnSpc>
            </a:pPr>
          </a:p>
          <a:p>
            <a:pPr algn="ctr">
              <a:lnSpc>
                <a:spcPts val="6607"/>
              </a:lnSpc>
            </a:pPr>
          </a:p>
          <a:p>
            <a:pPr algn="ctr">
              <a:lnSpc>
                <a:spcPts val="6607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-5887897" y="3145078"/>
            <a:ext cx="17535318" cy="787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67"/>
              </a:lnSpc>
              <a:spcBef>
                <a:spcPct val="0"/>
              </a:spcBef>
            </a:pPr>
            <a:r>
              <a:rPr lang="en-US" b="true" sz="4619">
                <a:solidFill>
                  <a:srgbClr val="000000"/>
                </a:solidFill>
                <a:latin typeface="Saira Bold"/>
                <a:ea typeface="Saira Bold"/>
                <a:cs typeface="Saira Bold"/>
                <a:sym typeface="Saira Bold"/>
              </a:rPr>
              <a:t>Repository link:-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-270120" y="4464983"/>
            <a:ext cx="18558120" cy="4194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2772" indent="-431386" lvl="1">
              <a:lnSpc>
                <a:spcPts val="5594"/>
              </a:lnSpc>
              <a:buFont typeface="Arial"/>
              <a:buChar char="•"/>
            </a:pPr>
            <a:r>
              <a:rPr lang="en-US" sz="3996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Vismaya - </a:t>
            </a:r>
            <a:r>
              <a:rPr lang="en-US" sz="3996" u="sng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  <a:hlinkClick r:id="rId2" tooltip="https://github.com/Vismaya251/railway_complaint_AI.git"/>
              </a:rPr>
              <a:t>https://github.com/Vismaya251/railway_complaint_AI.git</a:t>
            </a:r>
          </a:p>
          <a:p>
            <a:pPr algn="l" marL="862772" indent="-431386" lvl="1">
              <a:lnSpc>
                <a:spcPts val="5594"/>
              </a:lnSpc>
              <a:buFont typeface="Arial"/>
              <a:buChar char="•"/>
            </a:pPr>
            <a:r>
              <a:rPr lang="en-US" sz="3996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Thanushree NH-https://github.com/Vismaya251/railway_complaint_AI.git  </a:t>
            </a:r>
          </a:p>
          <a:p>
            <a:pPr algn="l" marL="862772" indent="-431386" lvl="1">
              <a:lnSpc>
                <a:spcPts val="5594"/>
              </a:lnSpc>
              <a:buFont typeface="Arial"/>
              <a:buChar char="•"/>
            </a:pPr>
            <a:r>
              <a:rPr lang="en-US" sz="3996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Sania - https://github.com/sanianaveed700/railway-complaints-.git</a:t>
            </a:r>
          </a:p>
          <a:p>
            <a:pPr algn="l" marL="862772" indent="-431386" lvl="1">
              <a:lnSpc>
                <a:spcPts val="5594"/>
              </a:lnSpc>
              <a:buFont typeface="Arial"/>
              <a:buChar char="•"/>
            </a:pPr>
            <a:r>
              <a:rPr lang="en-US" sz="3996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Manjushree - https://github.com/Manjushree2006/railway_complanits-123</a:t>
            </a:r>
          </a:p>
          <a:p>
            <a:pPr algn="l" marL="862772" indent="-431386" lvl="1">
              <a:lnSpc>
                <a:spcPts val="5594"/>
              </a:lnSpc>
              <a:buFont typeface="Arial"/>
              <a:buChar char="•"/>
            </a:pPr>
            <a:r>
              <a:rPr lang="en-US" sz="3996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Mohit - https://github.com/MOHIT11118888/Railwaycomplaint.git</a:t>
            </a:r>
          </a:p>
          <a:p>
            <a:pPr algn="l" marL="862772" indent="-431386" lvl="1">
              <a:lnSpc>
                <a:spcPts val="5594"/>
              </a:lnSpc>
              <a:buFont typeface="Arial"/>
              <a:buChar char="•"/>
            </a:pPr>
            <a:r>
              <a:rPr lang="en-US" sz="3996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Phalguna - https://github.com/SPhalguna17/railwaycomplaint.git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08135" y="-2824654"/>
            <a:ext cx="8502330" cy="8491702"/>
          </a:xfrm>
          <a:custGeom>
            <a:avLst/>
            <a:gdLst/>
            <a:ahLst/>
            <a:cxnLst/>
            <a:rect r="r" b="b" t="t" l="l"/>
            <a:pathLst>
              <a:path h="8491702" w="8502330">
                <a:moveTo>
                  <a:pt x="0" y="0"/>
                </a:moveTo>
                <a:lnTo>
                  <a:pt x="8502330" y="0"/>
                </a:lnTo>
                <a:lnTo>
                  <a:pt x="8502330" y="8491702"/>
                </a:lnTo>
                <a:lnTo>
                  <a:pt x="0" y="84917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4215397" y="0"/>
            <a:ext cx="19375799" cy="17634658"/>
            <a:chOff x="0" y="0"/>
            <a:chExt cx="983036" cy="8946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83036" cy="894698"/>
            </a:xfrm>
            <a:custGeom>
              <a:avLst/>
              <a:gdLst/>
              <a:ahLst/>
              <a:cxnLst/>
              <a:rect r="r" b="b" t="t" l="l"/>
              <a:pathLst>
                <a:path h="894698" w="983036">
                  <a:moveTo>
                    <a:pt x="491518" y="0"/>
                  </a:moveTo>
                  <a:cubicBezTo>
                    <a:pt x="220060" y="0"/>
                    <a:pt x="0" y="200285"/>
                    <a:pt x="0" y="447349"/>
                  </a:cubicBezTo>
                  <a:cubicBezTo>
                    <a:pt x="0" y="694413"/>
                    <a:pt x="220060" y="894698"/>
                    <a:pt x="491518" y="894698"/>
                  </a:cubicBezTo>
                  <a:cubicBezTo>
                    <a:pt x="762976" y="894698"/>
                    <a:pt x="983036" y="694413"/>
                    <a:pt x="983036" y="447349"/>
                  </a:cubicBezTo>
                  <a:cubicBezTo>
                    <a:pt x="983036" y="200285"/>
                    <a:pt x="762976" y="0"/>
                    <a:pt x="491518" y="0"/>
                  </a:cubicBezTo>
                  <a:close/>
                </a:path>
              </a:pathLst>
            </a:custGeom>
            <a:solidFill>
              <a:srgbClr val="AC8B7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92160" y="169603"/>
              <a:ext cx="798717" cy="6412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103648" y="1028700"/>
            <a:ext cx="1695441" cy="169544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>
                <a:alpha val="27843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161925"/>
              <a:ext cx="660400" cy="574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527406" y="8817329"/>
            <a:ext cx="2098898" cy="2098898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>
                <a:alpha val="27843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61925"/>
              <a:ext cx="660400" cy="574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833875" y="5143500"/>
            <a:ext cx="9930428" cy="2113499"/>
            <a:chOff x="0" y="0"/>
            <a:chExt cx="13240571" cy="2817999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247650"/>
              <a:ext cx="13240571" cy="1885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975"/>
                </a:lnSpc>
              </a:pPr>
              <a:r>
                <a:rPr lang="en-US" sz="10500" spc="-525">
                  <a:solidFill>
                    <a:srgbClr val="FFFDFB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THANK YOU!!!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2330319"/>
              <a:ext cx="13240571" cy="4876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22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08135" y="-2824654"/>
            <a:ext cx="8502330" cy="8491702"/>
          </a:xfrm>
          <a:custGeom>
            <a:avLst/>
            <a:gdLst/>
            <a:ahLst/>
            <a:cxnLst/>
            <a:rect r="r" b="b" t="t" l="l"/>
            <a:pathLst>
              <a:path h="8491702" w="8502330">
                <a:moveTo>
                  <a:pt x="0" y="0"/>
                </a:moveTo>
                <a:lnTo>
                  <a:pt x="8502330" y="0"/>
                </a:lnTo>
                <a:lnTo>
                  <a:pt x="8502330" y="8491702"/>
                </a:lnTo>
                <a:lnTo>
                  <a:pt x="0" y="84917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4215397" y="0"/>
            <a:ext cx="19375799" cy="17634658"/>
            <a:chOff x="0" y="0"/>
            <a:chExt cx="983036" cy="8946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83036" cy="894698"/>
            </a:xfrm>
            <a:custGeom>
              <a:avLst/>
              <a:gdLst/>
              <a:ahLst/>
              <a:cxnLst/>
              <a:rect r="r" b="b" t="t" l="l"/>
              <a:pathLst>
                <a:path h="894698" w="983036">
                  <a:moveTo>
                    <a:pt x="491518" y="0"/>
                  </a:moveTo>
                  <a:cubicBezTo>
                    <a:pt x="220060" y="0"/>
                    <a:pt x="0" y="200285"/>
                    <a:pt x="0" y="447349"/>
                  </a:cubicBezTo>
                  <a:cubicBezTo>
                    <a:pt x="0" y="694413"/>
                    <a:pt x="220060" y="894698"/>
                    <a:pt x="491518" y="894698"/>
                  </a:cubicBezTo>
                  <a:cubicBezTo>
                    <a:pt x="762976" y="894698"/>
                    <a:pt x="983036" y="694413"/>
                    <a:pt x="983036" y="447349"/>
                  </a:cubicBezTo>
                  <a:cubicBezTo>
                    <a:pt x="983036" y="200285"/>
                    <a:pt x="762976" y="0"/>
                    <a:pt x="491518" y="0"/>
                  </a:cubicBezTo>
                  <a:close/>
                </a:path>
              </a:pathLst>
            </a:custGeom>
            <a:solidFill>
              <a:srgbClr val="AC8B7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92160" y="169603"/>
              <a:ext cx="798717" cy="6412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103648" y="1028700"/>
            <a:ext cx="1695441" cy="169544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>
                <a:alpha val="27843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161925"/>
              <a:ext cx="660400" cy="574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527406" y="8817329"/>
            <a:ext cx="2098898" cy="2098898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>
                <a:alpha val="27843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61925"/>
              <a:ext cx="660400" cy="574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28532" y="3549729"/>
            <a:ext cx="12741113" cy="6574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13417" indent="-456709" lvl="1">
              <a:lnSpc>
                <a:spcPts val="5923"/>
              </a:lnSpc>
              <a:buFont typeface="Arial"/>
              <a:buChar char="•"/>
            </a:pPr>
            <a:r>
              <a:rPr lang="en-US" sz="423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Railway stations face issues: uncleanliness, faulty infrastructure, staff behavior  </a:t>
            </a:r>
          </a:p>
          <a:p>
            <a:pPr algn="just" marL="913417" indent="-456709" lvl="1">
              <a:lnSpc>
                <a:spcPts val="5923"/>
              </a:lnSpc>
              <a:buFont typeface="Arial"/>
              <a:buChar char="•"/>
            </a:pPr>
            <a:r>
              <a:rPr lang="en-US" sz="423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Current systems: Manual complaint filing is time-consuming  </a:t>
            </a:r>
          </a:p>
          <a:p>
            <a:pPr algn="just" marL="913417" indent="-456709" lvl="1">
              <a:lnSpc>
                <a:spcPts val="5923"/>
              </a:lnSpc>
              <a:buFont typeface="Arial"/>
              <a:buChar char="•"/>
            </a:pPr>
            <a:r>
              <a:rPr lang="en-US" sz="423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Limited language support excludes diverse users Irrelevant complaints overload authorities  </a:t>
            </a:r>
          </a:p>
          <a:p>
            <a:pPr algn="just" marL="913417" indent="-456709" lvl="1">
              <a:lnSpc>
                <a:spcPts val="5923"/>
              </a:lnSpc>
              <a:buFont typeface="Arial"/>
              <a:buChar char="•"/>
            </a:pPr>
            <a:r>
              <a:rPr lang="en-US" sz="423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Goal: Simplify complaint process, ensure authenticity, and improve resolution efficiency  </a:t>
            </a:r>
          </a:p>
          <a:p>
            <a:pPr algn="just">
              <a:lnSpc>
                <a:spcPts val="4383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67022" y="2405443"/>
            <a:ext cx="9877416" cy="2148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14"/>
              </a:lnSpc>
            </a:pPr>
            <a:r>
              <a:rPr lang="en-US" sz="8614" spc="-447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  </a:t>
            </a:r>
          </a:p>
          <a:p>
            <a:pPr algn="l">
              <a:lnSpc>
                <a:spcPts val="6815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1670051" y="767170"/>
            <a:ext cx="8229600" cy="8229600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AC8B79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84320" y="415956"/>
              <a:ext cx="5781360" cy="5518089"/>
            </a:xfrm>
            <a:custGeom>
              <a:avLst/>
              <a:gdLst/>
              <a:ahLst/>
              <a:cxnLst/>
              <a:rect r="r" b="b" t="t" l="l"/>
              <a:pathLst>
                <a:path h="5518089" w="5781360">
                  <a:moveTo>
                    <a:pt x="2890680" y="4414"/>
                  </a:moveTo>
                  <a:cubicBezTo>
                    <a:pt x="1903611" y="0"/>
                    <a:pt x="989627" y="524062"/>
                    <a:pt x="494813" y="1378160"/>
                  </a:cubicBezTo>
                  <a:cubicBezTo>
                    <a:pt x="0" y="2232259"/>
                    <a:pt x="0" y="3285829"/>
                    <a:pt x="494813" y="4139928"/>
                  </a:cubicBezTo>
                  <a:cubicBezTo>
                    <a:pt x="989627" y="4994026"/>
                    <a:pt x="1903611" y="5518088"/>
                    <a:pt x="2890680" y="5513674"/>
                  </a:cubicBezTo>
                  <a:cubicBezTo>
                    <a:pt x="3877749" y="5518088"/>
                    <a:pt x="4791733" y="4994026"/>
                    <a:pt x="5286547" y="4139928"/>
                  </a:cubicBezTo>
                  <a:cubicBezTo>
                    <a:pt x="5781360" y="3285829"/>
                    <a:pt x="5781360" y="2232259"/>
                    <a:pt x="5286547" y="1378161"/>
                  </a:cubicBezTo>
                  <a:cubicBezTo>
                    <a:pt x="4791733" y="524062"/>
                    <a:pt x="3877749" y="0"/>
                    <a:pt x="2890680" y="4414"/>
                  </a:cubicBezTo>
                  <a:close/>
                </a:path>
              </a:pathLst>
            </a:custGeom>
            <a:blipFill>
              <a:blip r:embed="rId2"/>
              <a:stretch>
                <a:fillRect l="-15791" t="-19179" r="-23613" b="-77122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723417" y="8996770"/>
            <a:ext cx="6382506" cy="6374528"/>
          </a:xfrm>
          <a:custGeom>
            <a:avLst/>
            <a:gdLst/>
            <a:ahLst/>
            <a:cxnLst/>
            <a:rect r="r" b="b" t="t" l="l"/>
            <a:pathLst>
              <a:path h="6374528" w="6382506">
                <a:moveTo>
                  <a:pt x="0" y="0"/>
                </a:moveTo>
                <a:lnTo>
                  <a:pt x="6382506" y="0"/>
                </a:lnTo>
                <a:lnTo>
                  <a:pt x="6382506" y="6374527"/>
                </a:lnTo>
                <a:lnTo>
                  <a:pt x="0" y="63745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2623086" y="1435665"/>
            <a:ext cx="1359284" cy="135928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>
                <a:alpha val="27843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161925"/>
              <a:ext cx="660400" cy="574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494925" y="-494925"/>
            <a:ext cx="1523625" cy="1523625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61925"/>
              <a:ext cx="660400" cy="574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997770" y="8996770"/>
            <a:ext cx="1785156" cy="1785156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161925"/>
              <a:ext cx="660400" cy="574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28700" y="2604448"/>
            <a:ext cx="12619990" cy="8071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172"/>
              </a:lnSpc>
            </a:pPr>
            <a:r>
              <a:rPr lang="en-US" sz="51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  </a:t>
            </a:r>
          </a:p>
          <a:p>
            <a:pPr algn="just">
              <a:lnSpc>
                <a:spcPts val="7172"/>
              </a:lnSpc>
            </a:pPr>
            <a:r>
              <a:rPr lang="en-US" sz="51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Overall Solution Diagram  </a:t>
            </a:r>
          </a:p>
          <a:p>
            <a:pPr algn="just">
              <a:lnSpc>
                <a:spcPts val="7172"/>
              </a:lnSpc>
            </a:pPr>
            <a:r>
              <a:rPr lang="en-US" sz="51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Approach &amp; Innovations  </a:t>
            </a:r>
          </a:p>
          <a:p>
            <a:pPr algn="just">
              <a:lnSpc>
                <a:spcPts val="7172"/>
              </a:lnSpc>
            </a:pPr>
            <a:r>
              <a:rPr lang="en-US" sz="51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Technical Stack  </a:t>
            </a:r>
          </a:p>
          <a:p>
            <a:pPr algn="just">
              <a:lnSpc>
                <a:spcPts val="7172"/>
              </a:lnSpc>
            </a:pPr>
            <a:r>
              <a:rPr lang="en-US" sz="51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LLM Integration &amp; Challenges  </a:t>
            </a:r>
          </a:p>
          <a:p>
            <a:pPr algn="just">
              <a:lnSpc>
                <a:spcPts val="7172"/>
              </a:lnSpc>
            </a:pPr>
            <a:r>
              <a:rPr lang="en-US" sz="51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Individual Contributions  </a:t>
            </a:r>
          </a:p>
          <a:p>
            <a:pPr algn="just">
              <a:lnSpc>
                <a:spcPts val="7172"/>
              </a:lnSpc>
            </a:pPr>
            <a:r>
              <a:rPr lang="en-US" sz="51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Impact of the Solution  </a:t>
            </a:r>
          </a:p>
          <a:p>
            <a:pPr algn="just">
              <a:lnSpc>
                <a:spcPts val="7172"/>
              </a:lnSpc>
            </a:pPr>
            <a:r>
              <a:rPr lang="en-US" sz="512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Future Outlook  </a:t>
            </a:r>
          </a:p>
          <a:p>
            <a:pPr algn="just">
              <a:lnSpc>
                <a:spcPts val="6052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1019175"/>
            <a:ext cx="9624498" cy="1775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17"/>
              </a:lnSpc>
            </a:pPr>
            <a:r>
              <a:rPr lang="en-US" sz="11617" spc="-604" b="true">
                <a:solidFill>
                  <a:srgbClr val="50392B"/>
                </a:solidFill>
                <a:latin typeface="Arial Bold"/>
                <a:ea typeface="Arial Bold"/>
                <a:cs typeface="Arial Bold"/>
                <a:sym typeface="Arial Bold"/>
              </a:rPr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FFD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01853" y="8205507"/>
            <a:ext cx="3189453" cy="318945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61925"/>
              <a:ext cx="660400" cy="574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483951" y="9670250"/>
            <a:ext cx="1233501" cy="123350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>
                <a:alpha val="27843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61925"/>
              <a:ext cx="660400" cy="574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570549" y="1818281"/>
            <a:ext cx="13146902" cy="7981953"/>
            <a:chOff x="0" y="0"/>
            <a:chExt cx="17529203" cy="10642604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634035"/>
              <a:ext cx="3159935" cy="1354772"/>
              <a:chOff x="0" y="0"/>
              <a:chExt cx="1535234" cy="658207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535234" cy="658207"/>
              </a:xfrm>
              <a:custGeom>
                <a:avLst/>
                <a:gdLst/>
                <a:ahLst/>
                <a:cxnLst/>
                <a:rect r="r" b="b" t="t" l="l"/>
                <a:pathLst>
                  <a:path h="658207" w="1535234">
                    <a:moveTo>
                      <a:pt x="59448" y="0"/>
                    </a:moveTo>
                    <a:lnTo>
                      <a:pt x="1475786" y="0"/>
                    </a:lnTo>
                    <a:cubicBezTo>
                      <a:pt x="1508618" y="0"/>
                      <a:pt x="1535234" y="26616"/>
                      <a:pt x="1535234" y="59448"/>
                    </a:cubicBezTo>
                    <a:lnTo>
                      <a:pt x="1535234" y="598759"/>
                    </a:lnTo>
                    <a:cubicBezTo>
                      <a:pt x="1535234" y="614526"/>
                      <a:pt x="1528971" y="629647"/>
                      <a:pt x="1517822" y="640795"/>
                    </a:cubicBezTo>
                    <a:cubicBezTo>
                      <a:pt x="1506674" y="651944"/>
                      <a:pt x="1491553" y="658207"/>
                      <a:pt x="1475786" y="658207"/>
                    </a:cubicBezTo>
                    <a:lnTo>
                      <a:pt x="59448" y="658207"/>
                    </a:lnTo>
                    <a:cubicBezTo>
                      <a:pt x="26616" y="658207"/>
                      <a:pt x="0" y="631592"/>
                      <a:pt x="0" y="598759"/>
                    </a:cubicBezTo>
                    <a:lnTo>
                      <a:pt x="0" y="59448"/>
                    </a:lnTo>
                    <a:cubicBezTo>
                      <a:pt x="0" y="26616"/>
                      <a:pt x="26616" y="0"/>
                      <a:pt x="59448" y="0"/>
                    </a:cubicBezTo>
                    <a:close/>
                  </a:path>
                </a:pathLst>
              </a:custGeom>
              <a:solidFill>
                <a:srgbClr val="AC8B7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9525"/>
                <a:ext cx="1535234" cy="667732"/>
              </a:xfrm>
              <a:prstGeom prst="rect">
                <a:avLst/>
              </a:prstGeom>
            </p:spPr>
            <p:txBody>
              <a:bodyPr anchor="ctr" rtlCol="false" tIns="24230" lIns="24230" bIns="24230" rIns="24230"/>
              <a:lstStyle/>
              <a:p>
                <a:pPr algn="ctr">
                  <a:lnSpc>
                    <a:spcPts val="634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6673" y="910813"/>
              <a:ext cx="2826129" cy="7726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83"/>
                </a:lnSpc>
                <a:spcBef>
                  <a:spcPct val="0"/>
                </a:spcBef>
              </a:pPr>
              <a:r>
                <a:rPr lang="en-US" sz="1702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USER ACCESS WEBSITE</a:t>
              </a:r>
            </a:p>
          </p:txBody>
        </p:sp>
        <p:grpSp>
          <p:nvGrpSpPr>
            <p:cNvPr name="Group 13" id="13"/>
            <p:cNvGrpSpPr/>
            <p:nvPr/>
          </p:nvGrpSpPr>
          <p:grpSpPr>
            <a:xfrm rot="0">
              <a:off x="13346" y="5134265"/>
              <a:ext cx="3153262" cy="1363022"/>
              <a:chOff x="0" y="0"/>
              <a:chExt cx="1531992" cy="662215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531992" cy="662215"/>
              </a:xfrm>
              <a:custGeom>
                <a:avLst/>
                <a:gdLst/>
                <a:ahLst/>
                <a:cxnLst/>
                <a:rect r="r" b="b" t="t" l="l"/>
                <a:pathLst>
                  <a:path h="662215" w="1531992">
                    <a:moveTo>
                      <a:pt x="59573" y="0"/>
                    </a:moveTo>
                    <a:lnTo>
                      <a:pt x="1472419" y="0"/>
                    </a:lnTo>
                    <a:cubicBezTo>
                      <a:pt x="1505320" y="0"/>
                      <a:pt x="1531992" y="26672"/>
                      <a:pt x="1531992" y="59573"/>
                    </a:cubicBezTo>
                    <a:lnTo>
                      <a:pt x="1531992" y="602642"/>
                    </a:lnTo>
                    <a:cubicBezTo>
                      <a:pt x="1531992" y="618442"/>
                      <a:pt x="1525716" y="633595"/>
                      <a:pt x="1514543" y="644767"/>
                    </a:cubicBezTo>
                    <a:cubicBezTo>
                      <a:pt x="1503371" y="655939"/>
                      <a:pt x="1488218" y="662215"/>
                      <a:pt x="1472419" y="662215"/>
                    </a:cubicBezTo>
                    <a:lnTo>
                      <a:pt x="59573" y="662215"/>
                    </a:lnTo>
                    <a:cubicBezTo>
                      <a:pt x="26672" y="662215"/>
                      <a:pt x="0" y="635543"/>
                      <a:pt x="0" y="602642"/>
                    </a:cubicBezTo>
                    <a:lnTo>
                      <a:pt x="0" y="59573"/>
                    </a:lnTo>
                    <a:cubicBezTo>
                      <a:pt x="0" y="26672"/>
                      <a:pt x="26672" y="0"/>
                      <a:pt x="59573" y="0"/>
                    </a:cubicBezTo>
                    <a:close/>
                  </a:path>
                </a:pathLst>
              </a:custGeom>
              <a:solidFill>
                <a:srgbClr val="AC8B7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9525"/>
                <a:ext cx="1531992" cy="671740"/>
              </a:xfrm>
              <a:prstGeom prst="rect">
                <a:avLst/>
              </a:prstGeom>
            </p:spPr>
            <p:txBody>
              <a:bodyPr anchor="ctr" rtlCol="false" tIns="24230" lIns="24230" bIns="24230" rIns="24230"/>
              <a:lstStyle/>
              <a:p>
                <a:pPr algn="ctr">
                  <a:lnSpc>
                    <a:spcPts val="634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173576" y="5295982"/>
              <a:ext cx="2826129" cy="10205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98"/>
                </a:lnSpc>
              </a:pPr>
              <a:r>
                <a:rPr lang="en-US" sz="14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INPUT COMPLAINT</a:t>
              </a:r>
            </a:p>
            <a:p>
              <a:pPr algn="ctr">
                <a:lnSpc>
                  <a:spcPts val="2098"/>
                </a:lnSpc>
                <a:spcBef>
                  <a:spcPct val="0"/>
                </a:spcBef>
              </a:pPr>
              <a:r>
                <a:rPr lang="en-US" sz="14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(RECORD/UPLOAD AUDIO/TEXT)</a:t>
              </a:r>
            </a:p>
          </p:txBody>
        </p:sp>
        <p:grpSp>
          <p:nvGrpSpPr>
            <p:cNvPr name="Group 17" id="17"/>
            <p:cNvGrpSpPr/>
            <p:nvPr/>
          </p:nvGrpSpPr>
          <p:grpSpPr>
            <a:xfrm rot="0">
              <a:off x="0" y="2879325"/>
              <a:ext cx="3153262" cy="1363022"/>
              <a:chOff x="0" y="0"/>
              <a:chExt cx="1531992" cy="662215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531992" cy="662215"/>
              </a:xfrm>
              <a:custGeom>
                <a:avLst/>
                <a:gdLst/>
                <a:ahLst/>
                <a:cxnLst/>
                <a:rect r="r" b="b" t="t" l="l"/>
                <a:pathLst>
                  <a:path h="662215" w="1531992">
                    <a:moveTo>
                      <a:pt x="59573" y="0"/>
                    </a:moveTo>
                    <a:lnTo>
                      <a:pt x="1472419" y="0"/>
                    </a:lnTo>
                    <a:cubicBezTo>
                      <a:pt x="1505320" y="0"/>
                      <a:pt x="1531992" y="26672"/>
                      <a:pt x="1531992" y="59573"/>
                    </a:cubicBezTo>
                    <a:lnTo>
                      <a:pt x="1531992" y="602642"/>
                    </a:lnTo>
                    <a:cubicBezTo>
                      <a:pt x="1531992" y="618442"/>
                      <a:pt x="1525716" y="633595"/>
                      <a:pt x="1514543" y="644767"/>
                    </a:cubicBezTo>
                    <a:cubicBezTo>
                      <a:pt x="1503371" y="655939"/>
                      <a:pt x="1488218" y="662215"/>
                      <a:pt x="1472419" y="662215"/>
                    </a:cubicBezTo>
                    <a:lnTo>
                      <a:pt x="59573" y="662215"/>
                    </a:lnTo>
                    <a:cubicBezTo>
                      <a:pt x="26672" y="662215"/>
                      <a:pt x="0" y="635543"/>
                      <a:pt x="0" y="602642"/>
                    </a:cubicBezTo>
                    <a:lnTo>
                      <a:pt x="0" y="59573"/>
                    </a:lnTo>
                    <a:cubicBezTo>
                      <a:pt x="0" y="26672"/>
                      <a:pt x="26672" y="0"/>
                      <a:pt x="59573" y="0"/>
                    </a:cubicBezTo>
                    <a:close/>
                  </a:path>
                </a:pathLst>
              </a:custGeom>
              <a:solidFill>
                <a:srgbClr val="AC8B7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9525"/>
                <a:ext cx="1531992" cy="671740"/>
              </a:xfrm>
              <a:prstGeom prst="rect">
                <a:avLst/>
              </a:prstGeom>
            </p:spPr>
            <p:txBody>
              <a:bodyPr anchor="ctr" rtlCol="false" tIns="24230" lIns="24230" bIns="24230" rIns="24230"/>
              <a:lstStyle/>
              <a:p>
                <a:pPr algn="ctr">
                  <a:lnSpc>
                    <a:spcPts val="634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163567" y="3178663"/>
              <a:ext cx="2826129" cy="726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09"/>
                </a:lnSpc>
                <a:spcBef>
                  <a:spcPct val="0"/>
                </a:spcBef>
              </a:pPr>
              <a:r>
                <a:rPr lang="en-US" sz="1578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PHONE NUMBER AND PNR NUMBER</a:t>
              </a:r>
            </a:p>
          </p:txBody>
        </p:sp>
        <p:grpSp>
          <p:nvGrpSpPr>
            <p:cNvPr name="Group 21" id="21"/>
            <p:cNvGrpSpPr/>
            <p:nvPr/>
          </p:nvGrpSpPr>
          <p:grpSpPr>
            <a:xfrm rot="0">
              <a:off x="13346" y="7389204"/>
              <a:ext cx="3153262" cy="1363022"/>
              <a:chOff x="0" y="0"/>
              <a:chExt cx="1531992" cy="662215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531992" cy="662215"/>
              </a:xfrm>
              <a:custGeom>
                <a:avLst/>
                <a:gdLst/>
                <a:ahLst/>
                <a:cxnLst/>
                <a:rect r="r" b="b" t="t" l="l"/>
                <a:pathLst>
                  <a:path h="662215" w="1531992">
                    <a:moveTo>
                      <a:pt x="59573" y="0"/>
                    </a:moveTo>
                    <a:lnTo>
                      <a:pt x="1472419" y="0"/>
                    </a:lnTo>
                    <a:cubicBezTo>
                      <a:pt x="1505320" y="0"/>
                      <a:pt x="1531992" y="26672"/>
                      <a:pt x="1531992" y="59573"/>
                    </a:cubicBezTo>
                    <a:lnTo>
                      <a:pt x="1531992" y="602642"/>
                    </a:lnTo>
                    <a:cubicBezTo>
                      <a:pt x="1531992" y="618442"/>
                      <a:pt x="1525716" y="633595"/>
                      <a:pt x="1514543" y="644767"/>
                    </a:cubicBezTo>
                    <a:cubicBezTo>
                      <a:pt x="1503371" y="655939"/>
                      <a:pt x="1488218" y="662215"/>
                      <a:pt x="1472419" y="662215"/>
                    </a:cubicBezTo>
                    <a:lnTo>
                      <a:pt x="59573" y="662215"/>
                    </a:lnTo>
                    <a:cubicBezTo>
                      <a:pt x="26672" y="662215"/>
                      <a:pt x="0" y="635543"/>
                      <a:pt x="0" y="602642"/>
                    </a:cubicBezTo>
                    <a:lnTo>
                      <a:pt x="0" y="59573"/>
                    </a:lnTo>
                    <a:cubicBezTo>
                      <a:pt x="0" y="26672"/>
                      <a:pt x="26672" y="0"/>
                      <a:pt x="59573" y="0"/>
                    </a:cubicBezTo>
                    <a:close/>
                  </a:path>
                </a:pathLst>
              </a:custGeom>
              <a:solidFill>
                <a:srgbClr val="AC8B7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9525"/>
                <a:ext cx="1531992" cy="671740"/>
              </a:xfrm>
              <a:prstGeom prst="rect">
                <a:avLst/>
              </a:prstGeom>
            </p:spPr>
            <p:txBody>
              <a:bodyPr anchor="ctr" rtlCol="false" tIns="24230" lIns="24230" bIns="24230" rIns="24230"/>
              <a:lstStyle/>
              <a:p>
                <a:pPr algn="ctr">
                  <a:lnSpc>
                    <a:spcPts val="634"/>
                  </a:lnSpc>
                </a:pPr>
              </a:p>
            </p:txBody>
          </p:sp>
        </p:grpSp>
        <p:sp>
          <p:nvSpPr>
            <p:cNvPr name="TextBox 24" id="24"/>
            <p:cNvSpPr txBox="true"/>
            <p:nvPr/>
          </p:nvSpPr>
          <p:spPr>
            <a:xfrm rot="0">
              <a:off x="176913" y="7718409"/>
              <a:ext cx="2826129" cy="726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09"/>
                </a:lnSpc>
                <a:spcBef>
                  <a:spcPct val="0"/>
                </a:spcBef>
              </a:pPr>
              <a:r>
                <a:rPr lang="en-US" sz="1578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SPEECH-TO-TEXT PROCESSING</a:t>
              </a:r>
            </a:p>
          </p:txBody>
        </p:sp>
        <p:grpSp>
          <p:nvGrpSpPr>
            <p:cNvPr name="Group 25" id="25"/>
            <p:cNvGrpSpPr/>
            <p:nvPr/>
          </p:nvGrpSpPr>
          <p:grpSpPr>
            <a:xfrm rot="0">
              <a:off x="9107277" y="721973"/>
              <a:ext cx="3153262" cy="1363022"/>
              <a:chOff x="0" y="0"/>
              <a:chExt cx="1531992" cy="662215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531992" cy="662215"/>
              </a:xfrm>
              <a:custGeom>
                <a:avLst/>
                <a:gdLst/>
                <a:ahLst/>
                <a:cxnLst/>
                <a:rect r="r" b="b" t="t" l="l"/>
                <a:pathLst>
                  <a:path h="662215" w="1531992">
                    <a:moveTo>
                      <a:pt x="59573" y="0"/>
                    </a:moveTo>
                    <a:lnTo>
                      <a:pt x="1472419" y="0"/>
                    </a:lnTo>
                    <a:cubicBezTo>
                      <a:pt x="1505320" y="0"/>
                      <a:pt x="1531992" y="26672"/>
                      <a:pt x="1531992" y="59573"/>
                    </a:cubicBezTo>
                    <a:lnTo>
                      <a:pt x="1531992" y="602642"/>
                    </a:lnTo>
                    <a:cubicBezTo>
                      <a:pt x="1531992" y="618442"/>
                      <a:pt x="1525716" y="633595"/>
                      <a:pt x="1514543" y="644767"/>
                    </a:cubicBezTo>
                    <a:cubicBezTo>
                      <a:pt x="1503371" y="655939"/>
                      <a:pt x="1488218" y="662215"/>
                      <a:pt x="1472419" y="662215"/>
                    </a:cubicBezTo>
                    <a:lnTo>
                      <a:pt x="59573" y="662215"/>
                    </a:lnTo>
                    <a:cubicBezTo>
                      <a:pt x="26672" y="662215"/>
                      <a:pt x="0" y="635543"/>
                      <a:pt x="0" y="602642"/>
                    </a:cubicBezTo>
                    <a:lnTo>
                      <a:pt x="0" y="59573"/>
                    </a:lnTo>
                    <a:cubicBezTo>
                      <a:pt x="0" y="26672"/>
                      <a:pt x="26672" y="0"/>
                      <a:pt x="59573" y="0"/>
                    </a:cubicBezTo>
                    <a:close/>
                  </a:path>
                </a:pathLst>
              </a:custGeom>
              <a:solidFill>
                <a:srgbClr val="AC8B7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9525"/>
                <a:ext cx="1531992" cy="671740"/>
              </a:xfrm>
              <a:prstGeom prst="rect">
                <a:avLst/>
              </a:prstGeom>
            </p:spPr>
            <p:txBody>
              <a:bodyPr anchor="ctr" rtlCol="false" tIns="24230" lIns="24230" bIns="24230" rIns="24230"/>
              <a:lstStyle/>
              <a:p>
                <a:pPr algn="ctr">
                  <a:lnSpc>
                    <a:spcPts val="634"/>
                  </a:lnSpc>
                </a:pPr>
              </a:p>
            </p:txBody>
          </p:sp>
        </p:grpSp>
        <p:sp>
          <p:nvSpPr>
            <p:cNvPr name="TextBox 28" id="28"/>
            <p:cNvSpPr txBox="true"/>
            <p:nvPr/>
          </p:nvSpPr>
          <p:spPr>
            <a:xfrm rot="0">
              <a:off x="9270844" y="1059067"/>
              <a:ext cx="2826129" cy="6697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98"/>
                </a:lnSpc>
                <a:spcBef>
                  <a:spcPct val="0"/>
                </a:spcBef>
              </a:pPr>
              <a:r>
                <a:rPr lang="en-US" sz="14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COMPLAINT CATEGORIZATION</a:t>
              </a:r>
            </a:p>
          </p:txBody>
        </p:sp>
        <p:grpSp>
          <p:nvGrpSpPr>
            <p:cNvPr name="Group 29" id="29"/>
            <p:cNvGrpSpPr/>
            <p:nvPr/>
          </p:nvGrpSpPr>
          <p:grpSpPr>
            <a:xfrm rot="0">
              <a:off x="9087234" y="2931001"/>
              <a:ext cx="3153262" cy="1397763"/>
              <a:chOff x="0" y="0"/>
              <a:chExt cx="1531992" cy="679094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1531992" cy="679094"/>
              </a:xfrm>
              <a:custGeom>
                <a:avLst/>
                <a:gdLst/>
                <a:ahLst/>
                <a:cxnLst/>
                <a:rect r="r" b="b" t="t" l="l"/>
                <a:pathLst>
                  <a:path h="679094" w="1531992">
                    <a:moveTo>
                      <a:pt x="59573" y="0"/>
                    </a:moveTo>
                    <a:lnTo>
                      <a:pt x="1472419" y="0"/>
                    </a:lnTo>
                    <a:cubicBezTo>
                      <a:pt x="1505320" y="0"/>
                      <a:pt x="1531992" y="26672"/>
                      <a:pt x="1531992" y="59573"/>
                    </a:cubicBezTo>
                    <a:lnTo>
                      <a:pt x="1531992" y="619521"/>
                    </a:lnTo>
                    <a:cubicBezTo>
                      <a:pt x="1531992" y="652422"/>
                      <a:pt x="1505320" y="679094"/>
                      <a:pt x="1472419" y="679094"/>
                    </a:cubicBezTo>
                    <a:lnTo>
                      <a:pt x="59573" y="679094"/>
                    </a:lnTo>
                    <a:cubicBezTo>
                      <a:pt x="26672" y="679094"/>
                      <a:pt x="0" y="652422"/>
                      <a:pt x="0" y="619521"/>
                    </a:cubicBezTo>
                    <a:lnTo>
                      <a:pt x="0" y="59573"/>
                    </a:lnTo>
                    <a:cubicBezTo>
                      <a:pt x="0" y="26672"/>
                      <a:pt x="26672" y="0"/>
                      <a:pt x="59573" y="0"/>
                    </a:cubicBezTo>
                    <a:close/>
                  </a:path>
                </a:pathLst>
              </a:custGeom>
              <a:solidFill>
                <a:srgbClr val="AC8B7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9525"/>
                <a:ext cx="1531992" cy="688619"/>
              </a:xfrm>
              <a:prstGeom prst="rect">
                <a:avLst/>
              </a:prstGeom>
            </p:spPr>
            <p:txBody>
              <a:bodyPr anchor="ctr" rtlCol="false" tIns="24230" lIns="24230" bIns="24230" rIns="24230"/>
              <a:lstStyle/>
              <a:p>
                <a:pPr algn="ctr">
                  <a:lnSpc>
                    <a:spcPts val="634"/>
                  </a:lnSpc>
                </a:pPr>
              </a:p>
            </p:txBody>
          </p:sp>
        </p:grpSp>
        <p:sp>
          <p:nvSpPr>
            <p:cNvPr name="TextBox 32" id="32"/>
            <p:cNvSpPr txBox="true"/>
            <p:nvPr/>
          </p:nvSpPr>
          <p:spPr>
            <a:xfrm rot="0">
              <a:off x="9198729" y="3394556"/>
              <a:ext cx="2826129" cy="3728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19"/>
                </a:lnSpc>
                <a:spcBef>
                  <a:spcPct val="0"/>
                </a:spcBef>
              </a:pPr>
              <a:r>
                <a:rPr lang="en-US" sz="1657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ADMIN PANEL</a:t>
              </a:r>
            </a:p>
          </p:txBody>
        </p:sp>
        <p:grpSp>
          <p:nvGrpSpPr>
            <p:cNvPr name="Group 33" id="33"/>
            <p:cNvGrpSpPr/>
            <p:nvPr/>
          </p:nvGrpSpPr>
          <p:grpSpPr>
            <a:xfrm rot="0">
              <a:off x="9113950" y="5179869"/>
              <a:ext cx="3153262" cy="1363022"/>
              <a:chOff x="0" y="0"/>
              <a:chExt cx="1531992" cy="662215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1531992" cy="662215"/>
              </a:xfrm>
              <a:custGeom>
                <a:avLst/>
                <a:gdLst/>
                <a:ahLst/>
                <a:cxnLst/>
                <a:rect r="r" b="b" t="t" l="l"/>
                <a:pathLst>
                  <a:path h="662215" w="1531992">
                    <a:moveTo>
                      <a:pt x="59573" y="0"/>
                    </a:moveTo>
                    <a:lnTo>
                      <a:pt x="1472419" y="0"/>
                    </a:lnTo>
                    <a:cubicBezTo>
                      <a:pt x="1505320" y="0"/>
                      <a:pt x="1531992" y="26672"/>
                      <a:pt x="1531992" y="59573"/>
                    </a:cubicBezTo>
                    <a:lnTo>
                      <a:pt x="1531992" y="602642"/>
                    </a:lnTo>
                    <a:cubicBezTo>
                      <a:pt x="1531992" y="618442"/>
                      <a:pt x="1525716" y="633595"/>
                      <a:pt x="1514543" y="644767"/>
                    </a:cubicBezTo>
                    <a:cubicBezTo>
                      <a:pt x="1503371" y="655939"/>
                      <a:pt x="1488218" y="662215"/>
                      <a:pt x="1472419" y="662215"/>
                    </a:cubicBezTo>
                    <a:lnTo>
                      <a:pt x="59573" y="662215"/>
                    </a:lnTo>
                    <a:cubicBezTo>
                      <a:pt x="26672" y="662215"/>
                      <a:pt x="0" y="635543"/>
                      <a:pt x="0" y="602642"/>
                    </a:cubicBezTo>
                    <a:lnTo>
                      <a:pt x="0" y="59573"/>
                    </a:lnTo>
                    <a:cubicBezTo>
                      <a:pt x="0" y="26672"/>
                      <a:pt x="26672" y="0"/>
                      <a:pt x="59573" y="0"/>
                    </a:cubicBezTo>
                    <a:close/>
                  </a:path>
                </a:pathLst>
              </a:custGeom>
              <a:solidFill>
                <a:srgbClr val="AC8B7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9525"/>
                <a:ext cx="1531992" cy="671740"/>
              </a:xfrm>
              <a:prstGeom prst="rect">
                <a:avLst/>
              </a:prstGeom>
            </p:spPr>
            <p:txBody>
              <a:bodyPr anchor="ctr" rtlCol="false" tIns="24230" lIns="24230" bIns="24230" rIns="24230"/>
              <a:lstStyle/>
              <a:p>
                <a:pPr algn="ctr">
                  <a:lnSpc>
                    <a:spcPts val="634"/>
                  </a:lnSpc>
                </a:pPr>
              </a:p>
            </p:txBody>
          </p:sp>
        </p:grpSp>
        <p:sp>
          <p:nvSpPr>
            <p:cNvPr name="TextBox 36" id="36"/>
            <p:cNvSpPr txBox="true"/>
            <p:nvPr/>
          </p:nvSpPr>
          <p:spPr>
            <a:xfrm rot="0">
              <a:off x="9277517" y="5486827"/>
              <a:ext cx="2826129" cy="6697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98"/>
                </a:lnSpc>
                <a:spcBef>
                  <a:spcPct val="0"/>
                </a:spcBef>
              </a:pPr>
              <a:r>
                <a:rPr lang="en-US" sz="14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STORE COMPLAINT IN DATABSE</a:t>
              </a:r>
            </a:p>
          </p:txBody>
        </p:sp>
        <p:grpSp>
          <p:nvGrpSpPr>
            <p:cNvPr name="Group 37" id="37"/>
            <p:cNvGrpSpPr/>
            <p:nvPr/>
          </p:nvGrpSpPr>
          <p:grpSpPr>
            <a:xfrm rot="0">
              <a:off x="9113950" y="7265163"/>
              <a:ext cx="3153262" cy="1341905"/>
              <a:chOff x="0" y="0"/>
              <a:chExt cx="1531992" cy="651956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1531992" cy="651956"/>
              </a:xfrm>
              <a:custGeom>
                <a:avLst/>
                <a:gdLst/>
                <a:ahLst/>
                <a:cxnLst/>
                <a:rect r="r" b="b" t="t" l="l"/>
                <a:pathLst>
                  <a:path h="651956" w="1531992">
                    <a:moveTo>
                      <a:pt x="59573" y="0"/>
                    </a:moveTo>
                    <a:lnTo>
                      <a:pt x="1472419" y="0"/>
                    </a:lnTo>
                    <a:cubicBezTo>
                      <a:pt x="1505320" y="0"/>
                      <a:pt x="1531992" y="26672"/>
                      <a:pt x="1531992" y="59573"/>
                    </a:cubicBezTo>
                    <a:lnTo>
                      <a:pt x="1531992" y="592382"/>
                    </a:lnTo>
                    <a:cubicBezTo>
                      <a:pt x="1531992" y="625284"/>
                      <a:pt x="1505320" y="651956"/>
                      <a:pt x="1472419" y="651956"/>
                    </a:cubicBezTo>
                    <a:lnTo>
                      <a:pt x="59573" y="651956"/>
                    </a:lnTo>
                    <a:cubicBezTo>
                      <a:pt x="26672" y="651956"/>
                      <a:pt x="0" y="625284"/>
                      <a:pt x="0" y="592382"/>
                    </a:cubicBezTo>
                    <a:lnTo>
                      <a:pt x="0" y="59573"/>
                    </a:lnTo>
                    <a:cubicBezTo>
                      <a:pt x="0" y="26672"/>
                      <a:pt x="26672" y="0"/>
                      <a:pt x="59573" y="0"/>
                    </a:cubicBezTo>
                    <a:close/>
                  </a:path>
                </a:pathLst>
              </a:custGeom>
              <a:solidFill>
                <a:srgbClr val="AC8B7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39" id="39"/>
              <p:cNvSpPr txBox="true"/>
              <p:nvPr/>
            </p:nvSpPr>
            <p:spPr>
              <a:xfrm>
                <a:off x="0" y="-9525"/>
                <a:ext cx="1531992" cy="661481"/>
              </a:xfrm>
              <a:prstGeom prst="rect">
                <a:avLst/>
              </a:prstGeom>
            </p:spPr>
            <p:txBody>
              <a:bodyPr anchor="ctr" rtlCol="false" tIns="24230" lIns="24230" bIns="24230" rIns="24230"/>
              <a:lstStyle/>
              <a:p>
                <a:pPr algn="ctr">
                  <a:lnSpc>
                    <a:spcPts val="634"/>
                  </a:lnSpc>
                </a:pPr>
              </a:p>
            </p:txBody>
          </p:sp>
        </p:grpSp>
        <p:sp>
          <p:nvSpPr>
            <p:cNvPr name="TextBox 40" id="40"/>
            <p:cNvSpPr txBox="true"/>
            <p:nvPr/>
          </p:nvSpPr>
          <p:spPr>
            <a:xfrm rot="0">
              <a:off x="9277517" y="7550922"/>
              <a:ext cx="2826129" cy="6697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98"/>
                </a:lnSpc>
                <a:spcBef>
                  <a:spcPct val="0"/>
                </a:spcBef>
              </a:pPr>
              <a:r>
                <a:rPr lang="en-US" sz="14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NOTIFY AUTHORITY BY EMAIL</a:t>
              </a:r>
            </a:p>
          </p:txBody>
        </p:sp>
        <p:grpSp>
          <p:nvGrpSpPr>
            <p:cNvPr name="Group 41" id="41"/>
            <p:cNvGrpSpPr/>
            <p:nvPr/>
          </p:nvGrpSpPr>
          <p:grpSpPr>
            <a:xfrm rot="0">
              <a:off x="9107277" y="9287832"/>
              <a:ext cx="3159935" cy="1354772"/>
              <a:chOff x="0" y="0"/>
              <a:chExt cx="1535234" cy="658207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1535234" cy="658207"/>
              </a:xfrm>
              <a:custGeom>
                <a:avLst/>
                <a:gdLst/>
                <a:ahLst/>
                <a:cxnLst/>
                <a:rect r="r" b="b" t="t" l="l"/>
                <a:pathLst>
                  <a:path h="658207" w="1535234">
                    <a:moveTo>
                      <a:pt x="59448" y="0"/>
                    </a:moveTo>
                    <a:lnTo>
                      <a:pt x="1475786" y="0"/>
                    </a:lnTo>
                    <a:cubicBezTo>
                      <a:pt x="1508618" y="0"/>
                      <a:pt x="1535234" y="26616"/>
                      <a:pt x="1535234" y="59448"/>
                    </a:cubicBezTo>
                    <a:lnTo>
                      <a:pt x="1535234" y="598759"/>
                    </a:lnTo>
                    <a:cubicBezTo>
                      <a:pt x="1535234" y="614526"/>
                      <a:pt x="1528971" y="629647"/>
                      <a:pt x="1517822" y="640795"/>
                    </a:cubicBezTo>
                    <a:cubicBezTo>
                      <a:pt x="1506674" y="651944"/>
                      <a:pt x="1491553" y="658207"/>
                      <a:pt x="1475786" y="658207"/>
                    </a:cubicBezTo>
                    <a:lnTo>
                      <a:pt x="59448" y="658207"/>
                    </a:lnTo>
                    <a:cubicBezTo>
                      <a:pt x="26616" y="658207"/>
                      <a:pt x="0" y="631592"/>
                      <a:pt x="0" y="598759"/>
                    </a:cubicBezTo>
                    <a:lnTo>
                      <a:pt x="0" y="59448"/>
                    </a:lnTo>
                    <a:cubicBezTo>
                      <a:pt x="0" y="26616"/>
                      <a:pt x="26616" y="0"/>
                      <a:pt x="59448" y="0"/>
                    </a:cubicBezTo>
                    <a:close/>
                  </a:path>
                </a:pathLst>
              </a:custGeom>
              <a:solidFill>
                <a:srgbClr val="AC8B79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0" y="-9525"/>
                <a:ext cx="1535234" cy="667732"/>
              </a:xfrm>
              <a:prstGeom prst="rect">
                <a:avLst/>
              </a:prstGeom>
            </p:spPr>
            <p:txBody>
              <a:bodyPr anchor="ctr" rtlCol="false" tIns="24230" lIns="24230" bIns="24230" rIns="24230"/>
              <a:lstStyle/>
              <a:p>
                <a:pPr algn="ctr">
                  <a:lnSpc>
                    <a:spcPts val="634"/>
                  </a:lnSpc>
                </a:pPr>
              </a:p>
            </p:txBody>
          </p:sp>
        </p:grpSp>
        <p:sp>
          <p:nvSpPr>
            <p:cNvPr name="TextBox 44" id="44"/>
            <p:cNvSpPr txBox="true"/>
            <p:nvPr/>
          </p:nvSpPr>
          <p:spPr>
            <a:xfrm rot="0">
              <a:off x="9107277" y="9445425"/>
              <a:ext cx="3159935" cy="10205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98"/>
                </a:lnSpc>
                <a:spcBef>
                  <a:spcPct val="0"/>
                </a:spcBef>
              </a:pPr>
              <a:r>
                <a:rPr lang="en-US" sz="14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COMPLAINT RESOLVED AND UPDATED IN DATABASE</a:t>
              </a:r>
            </a:p>
          </p:txBody>
        </p:sp>
        <p:sp>
          <p:nvSpPr>
            <p:cNvPr name="TextBox 45" id="45"/>
            <p:cNvSpPr txBox="true"/>
            <p:nvPr/>
          </p:nvSpPr>
          <p:spPr>
            <a:xfrm rot="0">
              <a:off x="4156340" y="1179253"/>
              <a:ext cx="2057800" cy="4247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40"/>
                </a:lnSpc>
                <a:spcBef>
                  <a:spcPct val="0"/>
                </a:spcBef>
              </a:pPr>
              <a:r>
                <a:rPr lang="en-US" sz="1885">
                  <a:solidFill>
                    <a:srgbClr val="2D3546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STREAMLIT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4156340" y="802171"/>
              <a:ext cx="1968984" cy="4247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40"/>
                </a:lnSpc>
                <a:spcBef>
                  <a:spcPct val="0"/>
                </a:spcBef>
              </a:pPr>
            </a:p>
          </p:txBody>
        </p:sp>
        <p:sp>
          <p:nvSpPr>
            <p:cNvPr name="AutoShape 47" id="47"/>
            <p:cNvSpPr/>
            <p:nvPr/>
          </p:nvSpPr>
          <p:spPr>
            <a:xfrm>
              <a:off x="3166608" y="1403483"/>
              <a:ext cx="935302" cy="0"/>
            </a:xfrm>
            <a:prstGeom prst="line">
              <a:avLst/>
            </a:prstGeom>
            <a:ln cap="flat" w="42021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48" id="48"/>
            <p:cNvSpPr txBox="true"/>
            <p:nvPr/>
          </p:nvSpPr>
          <p:spPr>
            <a:xfrm rot="0">
              <a:off x="4247138" y="8003047"/>
              <a:ext cx="4034838" cy="4247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40"/>
                </a:lnSpc>
                <a:spcBef>
                  <a:spcPct val="0"/>
                </a:spcBef>
              </a:pPr>
              <a:r>
                <a:rPr lang="en-US" sz="1885">
                  <a:solidFill>
                    <a:srgbClr val="2D3546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GOOGLE GEMINI LLM</a:t>
              </a:r>
            </a:p>
          </p:txBody>
        </p:sp>
        <p:sp>
          <p:nvSpPr>
            <p:cNvPr name="TextBox 49" id="49"/>
            <p:cNvSpPr txBox="true"/>
            <p:nvPr/>
          </p:nvSpPr>
          <p:spPr>
            <a:xfrm rot="0">
              <a:off x="3998582" y="7625965"/>
              <a:ext cx="3455121" cy="4247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40"/>
                </a:lnSpc>
                <a:spcBef>
                  <a:spcPct val="0"/>
                </a:spcBef>
              </a:pPr>
              <a:r>
                <a:rPr lang="en-US" sz="1885">
                  <a:solidFill>
                    <a:srgbClr val="2D3546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IF VOICE INPUT</a:t>
              </a:r>
            </a:p>
          </p:txBody>
        </p:sp>
        <p:sp>
          <p:nvSpPr>
            <p:cNvPr name="TextBox 50" id="50"/>
            <p:cNvSpPr txBox="true"/>
            <p:nvPr/>
          </p:nvSpPr>
          <p:spPr>
            <a:xfrm rot="0">
              <a:off x="13087586" y="1173008"/>
              <a:ext cx="3485691" cy="865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40"/>
                </a:lnSpc>
                <a:spcBef>
                  <a:spcPct val="0"/>
                </a:spcBef>
              </a:pPr>
              <a:r>
                <a:rPr lang="en-US" sz="1885">
                  <a:solidFill>
                    <a:srgbClr val="2D3546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GOOGLE GEMINI LLM-NLP</a:t>
              </a:r>
            </a:p>
          </p:txBody>
        </p:sp>
        <p:sp>
          <p:nvSpPr>
            <p:cNvPr name="TextBox 51" id="51"/>
            <p:cNvSpPr txBox="true"/>
            <p:nvPr/>
          </p:nvSpPr>
          <p:spPr>
            <a:xfrm rot="0">
              <a:off x="13402181" y="3376692"/>
              <a:ext cx="4127022" cy="865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40"/>
                </a:lnSpc>
                <a:spcBef>
                  <a:spcPct val="0"/>
                </a:spcBef>
              </a:pPr>
              <a:r>
                <a:rPr lang="en-US" sz="1885">
                  <a:solidFill>
                    <a:srgbClr val="2D3546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REVIEW AND PROCESS COMPLAINT</a:t>
              </a:r>
            </a:p>
          </p:txBody>
        </p:sp>
        <p:sp>
          <p:nvSpPr>
            <p:cNvPr name="TextBox 52" id="52"/>
            <p:cNvSpPr txBox="true"/>
            <p:nvPr/>
          </p:nvSpPr>
          <p:spPr>
            <a:xfrm rot="0">
              <a:off x="13087586" y="5684195"/>
              <a:ext cx="1968984" cy="4247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40"/>
                </a:lnSpc>
                <a:spcBef>
                  <a:spcPct val="0"/>
                </a:spcBef>
              </a:pPr>
              <a:r>
                <a:rPr lang="en-US" sz="1885">
                  <a:solidFill>
                    <a:srgbClr val="2D3546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SQLite</a:t>
              </a:r>
            </a:p>
          </p:txBody>
        </p:sp>
        <p:sp>
          <p:nvSpPr>
            <p:cNvPr name="AutoShape 53" id="53"/>
            <p:cNvSpPr/>
            <p:nvPr/>
          </p:nvSpPr>
          <p:spPr>
            <a:xfrm>
              <a:off x="3153262" y="8050672"/>
              <a:ext cx="935302" cy="0"/>
            </a:xfrm>
            <a:prstGeom prst="line">
              <a:avLst/>
            </a:prstGeom>
            <a:ln cap="flat" w="42021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54" id="54"/>
            <p:cNvSpPr/>
            <p:nvPr/>
          </p:nvSpPr>
          <p:spPr>
            <a:xfrm>
              <a:off x="12293536" y="5940404"/>
              <a:ext cx="935302" cy="0"/>
            </a:xfrm>
            <a:prstGeom prst="line">
              <a:avLst/>
            </a:prstGeom>
            <a:ln cap="flat" w="42021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55" id="55"/>
            <p:cNvSpPr/>
            <p:nvPr/>
          </p:nvSpPr>
          <p:spPr>
            <a:xfrm>
              <a:off x="12293536" y="1403483"/>
              <a:ext cx="935302" cy="0"/>
            </a:xfrm>
            <a:prstGeom prst="line">
              <a:avLst/>
            </a:prstGeom>
            <a:ln cap="flat" w="42021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56" id="56"/>
            <p:cNvSpPr/>
            <p:nvPr/>
          </p:nvSpPr>
          <p:spPr>
            <a:xfrm>
              <a:off x="12260539" y="3609840"/>
              <a:ext cx="935302" cy="0"/>
            </a:xfrm>
            <a:prstGeom prst="line">
              <a:avLst/>
            </a:prstGeom>
            <a:ln cap="flat" w="42021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57" id="57"/>
            <p:cNvSpPr/>
            <p:nvPr/>
          </p:nvSpPr>
          <p:spPr>
            <a:xfrm>
              <a:off x="1610020" y="4402481"/>
              <a:ext cx="0" cy="571649"/>
            </a:xfrm>
            <a:prstGeom prst="line">
              <a:avLst/>
            </a:prstGeom>
            <a:ln cap="flat" w="42021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58" id="58"/>
            <p:cNvSpPr/>
            <p:nvPr/>
          </p:nvSpPr>
          <p:spPr>
            <a:xfrm>
              <a:off x="1516502" y="8989374"/>
              <a:ext cx="0" cy="571649"/>
            </a:xfrm>
            <a:prstGeom prst="line">
              <a:avLst/>
            </a:prstGeom>
            <a:ln cap="flat" w="42021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59" id="59"/>
            <p:cNvSpPr/>
            <p:nvPr/>
          </p:nvSpPr>
          <p:spPr>
            <a:xfrm>
              <a:off x="1536545" y="6693514"/>
              <a:ext cx="0" cy="571649"/>
            </a:xfrm>
            <a:prstGeom prst="line">
              <a:avLst/>
            </a:prstGeom>
            <a:ln cap="flat" w="42021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60" id="60"/>
            <p:cNvSpPr/>
            <p:nvPr/>
          </p:nvSpPr>
          <p:spPr>
            <a:xfrm>
              <a:off x="1556588" y="2188979"/>
              <a:ext cx="0" cy="571649"/>
            </a:xfrm>
            <a:prstGeom prst="line">
              <a:avLst/>
            </a:prstGeom>
            <a:ln cap="flat" w="42021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61" id="61"/>
            <p:cNvSpPr/>
            <p:nvPr/>
          </p:nvSpPr>
          <p:spPr>
            <a:xfrm>
              <a:off x="10723994" y="2188979"/>
              <a:ext cx="0" cy="571649"/>
            </a:xfrm>
            <a:prstGeom prst="line">
              <a:avLst/>
            </a:prstGeom>
            <a:ln cap="flat" w="42021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62" id="62"/>
            <p:cNvSpPr/>
            <p:nvPr/>
          </p:nvSpPr>
          <p:spPr>
            <a:xfrm>
              <a:off x="10730667" y="0"/>
              <a:ext cx="0" cy="571649"/>
            </a:xfrm>
            <a:prstGeom prst="line">
              <a:avLst/>
            </a:prstGeom>
            <a:ln cap="flat" w="42021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63" id="63"/>
            <p:cNvSpPr/>
            <p:nvPr/>
          </p:nvSpPr>
          <p:spPr>
            <a:xfrm>
              <a:off x="10710624" y="4497983"/>
              <a:ext cx="0" cy="571649"/>
            </a:xfrm>
            <a:prstGeom prst="line">
              <a:avLst/>
            </a:prstGeom>
            <a:ln cap="flat" w="42021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64" id="64"/>
            <p:cNvSpPr/>
            <p:nvPr/>
          </p:nvSpPr>
          <p:spPr>
            <a:xfrm>
              <a:off x="10703951" y="6542891"/>
              <a:ext cx="0" cy="571649"/>
            </a:xfrm>
            <a:prstGeom prst="line">
              <a:avLst/>
            </a:prstGeom>
            <a:ln cap="flat" w="42021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65" id="65"/>
            <p:cNvSpPr/>
            <p:nvPr/>
          </p:nvSpPr>
          <p:spPr>
            <a:xfrm>
              <a:off x="10683908" y="8716183"/>
              <a:ext cx="0" cy="571649"/>
            </a:xfrm>
            <a:prstGeom prst="line">
              <a:avLst/>
            </a:prstGeom>
            <a:ln cap="flat" w="42021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</p:grpSp>
      <p:sp>
        <p:nvSpPr>
          <p:cNvPr name="TextBox 66" id="66"/>
          <p:cNvSpPr txBox="true"/>
          <p:nvPr/>
        </p:nvSpPr>
        <p:spPr>
          <a:xfrm rot="0">
            <a:off x="2187600" y="384766"/>
            <a:ext cx="13289958" cy="1278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28"/>
              </a:lnSpc>
            </a:pPr>
            <a:r>
              <a:rPr lang="en-US" sz="8328" spc="-433" b="true">
                <a:solidFill>
                  <a:srgbClr val="50392B"/>
                </a:solidFill>
                <a:latin typeface="Arial Bold"/>
                <a:ea typeface="Arial Bold"/>
                <a:cs typeface="Arial Bold"/>
                <a:sym typeface="Arial Bold"/>
              </a:rPr>
              <a:t>Simplified Solution Diagram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281240" y="892982"/>
            <a:ext cx="13441650" cy="13424848"/>
          </a:xfrm>
          <a:custGeom>
            <a:avLst/>
            <a:gdLst/>
            <a:ahLst/>
            <a:cxnLst/>
            <a:rect r="r" b="b" t="t" l="l"/>
            <a:pathLst>
              <a:path h="13424848" w="13441650">
                <a:moveTo>
                  <a:pt x="0" y="0"/>
                </a:moveTo>
                <a:lnTo>
                  <a:pt x="13441650" y="0"/>
                </a:lnTo>
                <a:lnTo>
                  <a:pt x="13441650" y="13424848"/>
                </a:lnTo>
                <a:lnTo>
                  <a:pt x="0" y="134248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494925" y="-494925"/>
            <a:ext cx="3539098" cy="3539098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161925"/>
              <a:ext cx="660400" cy="574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3139383"/>
            <a:ext cx="15784278" cy="577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93583" indent="-446792" lvl="1">
              <a:lnSpc>
                <a:spcPts val="5794"/>
              </a:lnSpc>
              <a:buFont typeface="Arial"/>
              <a:buChar char="•"/>
            </a:pPr>
            <a:r>
              <a:rPr lang="en-US" sz="413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Analyzed requirements: voice input, multi-language support  </a:t>
            </a:r>
          </a:p>
          <a:p>
            <a:pPr algn="l" marL="893583" indent="-446792" lvl="1">
              <a:lnSpc>
                <a:spcPts val="5794"/>
              </a:lnSpc>
              <a:buFont typeface="Arial"/>
              <a:buChar char="•"/>
            </a:pPr>
            <a:r>
              <a:rPr lang="en-US" sz="413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Designed architecture: Streamlit frontend, Python backend  </a:t>
            </a:r>
          </a:p>
          <a:p>
            <a:pPr algn="l" marL="893583" indent="-446792" lvl="1">
              <a:lnSpc>
                <a:spcPts val="5794"/>
              </a:lnSpc>
              <a:buFont typeface="Arial"/>
              <a:buChar char="•"/>
            </a:pPr>
            <a:r>
              <a:rPr lang="en-US" sz="413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Integrated AI: Speech-to-Text &amp; categorization  </a:t>
            </a:r>
          </a:p>
          <a:p>
            <a:pPr algn="l">
              <a:lnSpc>
                <a:spcPts val="5794"/>
              </a:lnSpc>
            </a:pPr>
            <a:r>
              <a:rPr lang="en-US" sz="413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4138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4138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Innovations:</a:t>
            </a:r>
            <a:r>
              <a:rPr lang="en-US" sz="413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algn="l" marL="893583" indent="-446792" lvl="1">
              <a:lnSpc>
                <a:spcPts val="5794"/>
              </a:lnSpc>
              <a:buFont typeface="Arial"/>
              <a:buChar char="•"/>
            </a:pPr>
            <a:r>
              <a:rPr lang="en-US" sz="413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Voice complaint submission  </a:t>
            </a:r>
          </a:p>
          <a:p>
            <a:pPr algn="l" marL="893583" indent="-446792" lvl="1">
              <a:lnSpc>
                <a:spcPts val="5794"/>
              </a:lnSpc>
              <a:buFont typeface="Arial"/>
              <a:buChar char="•"/>
            </a:pPr>
            <a:r>
              <a:rPr lang="en-US" sz="413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AI-driven categorization  </a:t>
            </a:r>
          </a:p>
          <a:p>
            <a:pPr algn="l" marL="893583" indent="-446792" lvl="1">
              <a:lnSpc>
                <a:spcPts val="5794"/>
              </a:lnSpc>
              <a:buFont typeface="Arial"/>
              <a:buChar char="•"/>
            </a:pPr>
            <a:r>
              <a:rPr lang="en-US" sz="413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PNR validation for authenticity  </a:t>
            </a:r>
          </a:p>
          <a:p>
            <a:pPr algn="l">
              <a:lnSpc>
                <a:spcPts val="4618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001179" y="708555"/>
            <a:ext cx="13289958" cy="2335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8"/>
              </a:lnSpc>
            </a:pPr>
            <a:r>
              <a:rPr lang="en-US" b="true" sz="8328" spc="-433">
                <a:solidFill>
                  <a:srgbClr val="50392B"/>
                </a:solidFill>
                <a:latin typeface="Arial Bold"/>
                <a:ea typeface="Arial Bold"/>
                <a:cs typeface="Arial Bold"/>
                <a:sym typeface="Arial Bold"/>
              </a:rPr>
              <a:t>Approach &amp; Implementation</a:t>
            </a:r>
          </a:p>
          <a:p>
            <a:pPr algn="ctr">
              <a:lnSpc>
                <a:spcPts val="8328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5557610" y="8426184"/>
            <a:ext cx="3539098" cy="353909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61925"/>
              <a:ext cx="660400" cy="574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812839" y="5412896"/>
            <a:ext cx="9748208" cy="9748208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AC8B79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84320" y="415956"/>
              <a:ext cx="5781360" cy="5518089"/>
            </a:xfrm>
            <a:custGeom>
              <a:avLst/>
              <a:gdLst/>
              <a:ahLst/>
              <a:cxnLst/>
              <a:rect r="r" b="b" t="t" l="l"/>
              <a:pathLst>
                <a:path h="5518089" w="5781360">
                  <a:moveTo>
                    <a:pt x="2890680" y="4414"/>
                  </a:moveTo>
                  <a:cubicBezTo>
                    <a:pt x="1903611" y="0"/>
                    <a:pt x="989627" y="524062"/>
                    <a:pt x="494813" y="1378160"/>
                  </a:cubicBezTo>
                  <a:cubicBezTo>
                    <a:pt x="0" y="2232259"/>
                    <a:pt x="0" y="3285829"/>
                    <a:pt x="494813" y="4139928"/>
                  </a:cubicBezTo>
                  <a:cubicBezTo>
                    <a:pt x="989627" y="4994026"/>
                    <a:pt x="1903611" y="5518088"/>
                    <a:pt x="2890680" y="5513674"/>
                  </a:cubicBezTo>
                  <a:cubicBezTo>
                    <a:pt x="3877749" y="5518088"/>
                    <a:pt x="4791733" y="4994026"/>
                    <a:pt x="5286547" y="4139928"/>
                  </a:cubicBezTo>
                  <a:cubicBezTo>
                    <a:pt x="5781360" y="3285829"/>
                    <a:pt x="5781360" y="2232259"/>
                    <a:pt x="5286547" y="1378161"/>
                  </a:cubicBezTo>
                  <a:cubicBezTo>
                    <a:pt x="4791733" y="524062"/>
                    <a:pt x="3877749" y="0"/>
                    <a:pt x="2890680" y="4414"/>
                  </a:cubicBezTo>
                  <a:close/>
                </a:path>
              </a:pathLst>
            </a:custGeom>
            <a:blipFill>
              <a:blip r:embed="rId2"/>
              <a:stretch>
                <a:fillRect l="160" t="0" r="16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777327" y="8814129"/>
            <a:ext cx="2532086" cy="253208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61925"/>
              <a:ext cx="660400" cy="574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475892" y="1671310"/>
            <a:ext cx="1233501" cy="123350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>
                <a:alpha val="27843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61925"/>
              <a:ext cx="660400" cy="574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754759" y="1671310"/>
            <a:ext cx="14121738" cy="2473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37"/>
              </a:lnSpc>
            </a:pPr>
            <a:r>
              <a:rPr lang="en-US" sz="10237" spc="-532" b="true">
                <a:solidFill>
                  <a:srgbClr val="50392B"/>
                </a:solidFill>
                <a:latin typeface="Arial Bold"/>
                <a:ea typeface="Arial Bold"/>
                <a:cs typeface="Arial Bold"/>
                <a:sym typeface="Arial Bold"/>
              </a:rPr>
              <a:t>Technical Stack  </a:t>
            </a:r>
          </a:p>
          <a:p>
            <a:pPr algn="l">
              <a:lnSpc>
                <a:spcPts val="7538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488716" y="3613150"/>
            <a:ext cx="16770584" cy="4670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71535" indent="-485768" lvl="1">
              <a:lnSpc>
                <a:spcPts val="6299"/>
              </a:lnSpc>
              <a:buFont typeface="Arial"/>
              <a:buChar char="•"/>
            </a:pPr>
            <a:r>
              <a:rPr lang="en-US" sz="4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Languages: Python, HTML (UI styling)  </a:t>
            </a:r>
          </a:p>
          <a:p>
            <a:pPr algn="just" marL="971535" indent="-485768" lvl="1">
              <a:lnSpc>
                <a:spcPts val="5939"/>
              </a:lnSpc>
              <a:buFont typeface="Arial"/>
              <a:buChar char="•"/>
            </a:pPr>
            <a:r>
              <a:rPr lang="en-US" sz="4499" spc="-11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Frameworks/Libraries:Streamlit(UI), SpeechRecognition, Google Generative AI , </a:t>
            </a:r>
            <a:r>
              <a:rPr lang="en-US" sz="4499" spc="-11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Smtplib (email), SQLite3 (database)  </a:t>
            </a:r>
          </a:p>
          <a:p>
            <a:pPr algn="just" marL="971535" indent="-485768" lvl="1">
              <a:lnSpc>
                <a:spcPts val="6299"/>
              </a:lnSpc>
              <a:buFont typeface="Arial"/>
              <a:buChar char="•"/>
            </a:pPr>
            <a:r>
              <a:rPr lang="en-US" sz="4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APIs: Google Gemini API, SMTP  </a:t>
            </a:r>
          </a:p>
          <a:p>
            <a:pPr algn="just" marL="971535" indent="-485768" lvl="1">
              <a:lnSpc>
                <a:spcPts val="6299"/>
              </a:lnSpc>
              <a:buFont typeface="Arial"/>
              <a:buChar char="•"/>
            </a:pPr>
            <a:r>
              <a:rPr lang="en-US" sz="44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Hardware/Cloud: Local system, SQLite database  </a:t>
            </a:r>
          </a:p>
          <a:p>
            <a:pPr algn="just">
              <a:lnSpc>
                <a:spcPts val="2799"/>
              </a:lnSpc>
            </a:pPr>
          </a:p>
          <a:p>
            <a:pPr algn="just">
              <a:lnSpc>
                <a:spcPts val="279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5080523" y="-3580348"/>
            <a:ext cx="8362598" cy="8362598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AC8B79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84320" y="415956"/>
              <a:ext cx="5781360" cy="5518089"/>
            </a:xfrm>
            <a:custGeom>
              <a:avLst/>
              <a:gdLst/>
              <a:ahLst/>
              <a:cxnLst/>
              <a:rect r="r" b="b" t="t" l="l"/>
              <a:pathLst>
                <a:path h="5518089" w="5781360">
                  <a:moveTo>
                    <a:pt x="2890680" y="4414"/>
                  </a:moveTo>
                  <a:cubicBezTo>
                    <a:pt x="1903611" y="0"/>
                    <a:pt x="989627" y="524062"/>
                    <a:pt x="494813" y="1378160"/>
                  </a:cubicBezTo>
                  <a:cubicBezTo>
                    <a:pt x="0" y="2232259"/>
                    <a:pt x="0" y="3285829"/>
                    <a:pt x="494813" y="4139928"/>
                  </a:cubicBezTo>
                  <a:cubicBezTo>
                    <a:pt x="989627" y="4994026"/>
                    <a:pt x="1903611" y="5518088"/>
                    <a:pt x="2890680" y="5513674"/>
                  </a:cubicBezTo>
                  <a:cubicBezTo>
                    <a:pt x="3877749" y="5518088"/>
                    <a:pt x="4791733" y="4994026"/>
                    <a:pt x="5286547" y="4139928"/>
                  </a:cubicBezTo>
                  <a:cubicBezTo>
                    <a:pt x="5781360" y="3285829"/>
                    <a:pt x="5781360" y="2232259"/>
                    <a:pt x="5286547" y="1378161"/>
                  </a:cubicBezTo>
                  <a:cubicBezTo>
                    <a:pt x="4791733" y="524062"/>
                    <a:pt x="3877749" y="0"/>
                    <a:pt x="2890680" y="4414"/>
                  </a:cubicBezTo>
                  <a:close/>
                </a:path>
              </a:pathLst>
            </a:custGeom>
            <a:blipFill>
              <a:blip r:embed="rId2"/>
              <a:stretch>
                <a:fillRect l="-24572" t="0" r="-24572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760249" y="8377068"/>
            <a:ext cx="3189453" cy="318945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61925"/>
              <a:ext cx="660400" cy="574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612004" y="600951"/>
            <a:ext cx="1233501" cy="123350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>
                <a:alpha val="27843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61925"/>
              <a:ext cx="660400" cy="574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171468" y="9670250"/>
            <a:ext cx="1233501" cy="123350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>
                <a:alpha val="27843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61925"/>
              <a:ext cx="660400" cy="574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16477" y="2423958"/>
            <a:ext cx="15258128" cy="8087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07"/>
              </a:lnSpc>
            </a:pPr>
            <a:r>
              <a:rPr lang="en-US" sz="32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Railway complaint system uses Google Gemini for speech-to-text processing and possibly for complaint categorization.</a:t>
            </a:r>
          </a:p>
          <a:p>
            <a:pPr algn="just">
              <a:lnSpc>
                <a:spcPts val="5487"/>
              </a:lnSpc>
            </a:pPr>
            <a:r>
              <a:rPr lang="en-US" sz="3919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5 Steps of frameworks </a:t>
            </a:r>
          </a:p>
          <a:p>
            <a:pPr algn="just" marL="695063" indent="-347532" lvl="1">
              <a:lnSpc>
                <a:spcPts val="4507"/>
              </a:lnSpc>
              <a:buFont typeface="Arial"/>
              <a:buChar char="•"/>
            </a:pPr>
            <a:r>
              <a:rPr lang="en-US" sz="32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Identification – Identifying the need for an automated railway complaint system.</a:t>
            </a:r>
          </a:p>
          <a:p>
            <a:pPr algn="just" marL="695063" indent="-347532" lvl="1">
              <a:lnSpc>
                <a:spcPts val="4507"/>
              </a:lnSpc>
              <a:buFont typeface="Arial"/>
              <a:buChar char="•"/>
            </a:pPr>
            <a:r>
              <a:rPr lang="en-US" sz="32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Collection &amp; Preprocessing – Collecting and processing voice/text complaints.</a:t>
            </a:r>
          </a:p>
          <a:p>
            <a:pPr algn="just" marL="695063" indent="-347532" lvl="1">
              <a:lnSpc>
                <a:spcPts val="4507"/>
              </a:lnSpc>
              <a:buFont typeface="Arial"/>
              <a:buChar char="•"/>
            </a:pPr>
            <a:r>
              <a:rPr lang="en-US" sz="32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Selection &amp; Development – Using Google Gemini for speech-to-text and complaint categorization.</a:t>
            </a:r>
          </a:p>
          <a:p>
            <a:pPr algn="just" marL="695063" indent="-347532" lvl="1">
              <a:lnSpc>
                <a:spcPts val="4507"/>
              </a:lnSpc>
              <a:buFont typeface="Arial"/>
              <a:buChar char="•"/>
            </a:pPr>
            <a:r>
              <a:rPr lang="en-US" sz="32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 &amp; Integration – Integrating LLM, database (SQLite), and  for notifications.</a:t>
            </a:r>
          </a:p>
          <a:p>
            <a:pPr algn="just" marL="695063" indent="-347532" lvl="1">
              <a:lnSpc>
                <a:spcPts val="4507"/>
              </a:lnSpc>
              <a:buFont typeface="Arial"/>
              <a:buChar char="•"/>
            </a:pPr>
            <a:r>
              <a:rPr lang="en-US" sz="32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&amp; Optimization – Debugging, refining complaint classification, and ensuring smooth system workflow.</a:t>
            </a:r>
          </a:p>
          <a:p>
            <a:pPr algn="just">
              <a:lnSpc>
                <a:spcPts val="3807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551820" y="0"/>
            <a:ext cx="12440670" cy="2557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81"/>
              </a:lnSpc>
            </a:pPr>
            <a:r>
              <a:rPr lang="en-US" sz="9181" spc="-477" b="true">
                <a:solidFill>
                  <a:srgbClr val="50392B"/>
                </a:solidFill>
                <a:latin typeface="Arial Bold"/>
                <a:ea typeface="Arial Bold"/>
                <a:cs typeface="Arial Bold"/>
                <a:sym typeface="Arial Bold"/>
              </a:rPr>
              <a:t>LLM was used and frameworks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74264" y="9309024"/>
            <a:ext cx="3189453" cy="318945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61925"/>
              <a:ext cx="660400" cy="574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612004" y="600951"/>
            <a:ext cx="1233501" cy="123350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>
                <a:alpha val="27843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61925"/>
              <a:ext cx="660400" cy="574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171468" y="9670250"/>
            <a:ext cx="1233501" cy="123350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>
                <a:alpha val="27843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61925"/>
              <a:ext cx="660400" cy="574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38671" y="2002553"/>
            <a:ext cx="15258128" cy="8196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67"/>
              </a:lnSpc>
            </a:pPr>
            <a:r>
              <a:rPr lang="en-US" sz="36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are the difficulties your team encountered while building the project. Some possible challenges include:</a:t>
            </a:r>
          </a:p>
          <a:p>
            <a:pPr algn="just" marL="781421" indent="-390710" lvl="1">
              <a:lnSpc>
                <a:spcPts val="5067"/>
              </a:lnSpc>
              <a:buFont typeface="Arial"/>
              <a:buChar char="•"/>
            </a:pPr>
            <a:r>
              <a:rPr lang="en-US" sz="36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Speech recognition accuracy – Issues with different accents, background noise, or misinterpretation of words.</a:t>
            </a:r>
          </a:p>
          <a:p>
            <a:pPr algn="just" marL="781421" indent="-390710" lvl="1">
              <a:lnSpc>
                <a:spcPts val="5067"/>
              </a:lnSpc>
              <a:buFont typeface="Arial"/>
              <a:buChar char="•"/>
            </a:pPr>
            <a:r>
              <a:rPr lang="en-US" sz="36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Categorization accuracy – Ensuring complaints are classified into correct categories &amp; subcategories.</a:t>
            </a:r>
          </a:p>
          <a:p>
            <a:pPr algn="just" marL="781421" indent="-390710" lvl="1">
              <a:lnSpc>
                <a:spcPts val="5067"/>
              </a:lnSpc>
              <a:buFont typeface="Arial"/>
              <a:buChar char="•"/>
            </a:pPr>
            <a:r>
              <a:rPr lang="en-US" sz="36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management – Handling large complaint data efficiently in MySQL/SQLite.</a:t>
            </a:r>
          </a:p>
          <a:p>
            <a:pPr algn="just" marL="781421" indent="-390710" lvl="1">
              <a:lnSpc>
                <a:spcPts val="5067"/>
              </a:lnSpc>
              <a:buFont typeface="Arial"/>
              <a:buChar char="•"/>
            </a:pPr>
            <a:r>
              <a:rPr lang="en-US" sz="36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Integration issues –  while Connecting , email automation, and database correctly.</a:t>
            </a:r>
          </a:p>
          <a:p>
            <a:pPr algn="just" marL="781421" indent="-390710" lvl="1">
              <a:lnSpc>
                <a:spcPts val="5067"/>
              </a:lnSpc>
              <a:buFont typeface="Arial"/>
              <a:buChar char="•"/>
            </a:pPr>
            <a:r>
              <a:rPr lang="en-US" sz="361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interface &amp; experience – Making sure the system is easy to use for both users and admins.</a:t>
            </a:r>
          </a:p>
          <a:p>
            <a:pPr algn="just">
              <a:lnSpc>
                <a:spcPts val="3807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97427" y="591426"/>
            <a:ext cx="12440670" cy="1554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81"/>
              </a:lnSpc>
            </a:pPr>
            <a:r>
              <a:rPr lang="en-US" sz="10181" spc="-529" b="true">
                <a:solidFill>
                  <a:srgbClr val="50392B"/>
                </a:solidFill>
                <a:latin typeface="Arial Bold"/>
                <a:ea typeface="Arial Bold"/>
                <a:cs typeface="Arial Bold"/>
                <a:sym typeface="Arial Bold"/>
              </a:rPr>
              <a:t>Challenges faced </a:t>
            </a:r>
          </a:p>
        </p:txBody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2785137" y="4873261"/>
            <a:ext cx="9748208" cy="9748208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-156812" y="-5088"/>
              <a:ext cx="6663624" cy="6360176"/>
            </a:xfrm>
            <a:custGeom>
              <a:avLst/>
              <a:gdLst/>
              <a:ahLst/>
              <a:cxnLst/>
              <a:rect r="r" b="b" t="t" l="l"/>
              <a:pathLst>
                <a:path h="6360176" w="6663624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solidFill>
              <a:srgbClr val="AC8B79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284320" y="415956"/>
              <a:ext cx="5781360" cy="5518089"/>
            </a:xfrm>
            <a:custGeom>
              <a:avLst/>
              <a:gdLst/>
              <a:ahLst/>
              <a:cxnLst/>
              <a:rect r="r" b="b" t="t" l="l"/>
              <a:pathLst>
                <a:path h="5518089" w="5781360">
                  <a:moveTo>
                    <a:pt x="2890680" y="4414"/>
                  </a:moveTo>
                  <a:cubicBezTo>
                    <a:pt x="1903611" y="0"/>
                    <a:pt x="989627" y="524062"/>
                    <a:pt x="494813" y="1378160"/>
                  </a:cubicBezTo>
                  <a:cubicBezTo>
                    <a:pt x="0" y="2232259"/>
                    <a:pt x="0" y="3285829"/>
                    <a:pt x="494813" y="4139928"/>
                  </a:cubicBezTo>
                  <a:cubicBezTo>
                    <a:pt x="989627" y="4994026"/>
                    <a:pt x="1903611" y="5518088"/>
                    <a:pt x="2890680" y="5513674"/>
                  </a:cubicBezTo>
                  <a:cubicBezTo>
                    <a:pt x="3877749" y="5518088"/>
                    <a:pt x="4791733" y="4994026"/>
                    <a:pt x="5286547" y="4139928"/>
                  </a:cubicBezTo>
                  <a:cubicBezTo>
                    <a:pt x="5781360" y="3285829"/>
                    <a:pt x="5781360" y="2232259"/>
                    <a:pt x="5286547" y="1378161"/>
                  </a:cubicBezTo>
                  <a:cubicBezTo>
                    <a:pt x="4791733" y="524062"/>
                    <a:pt x="3877749" y="0"/>
                    <a:pt x="2890680" y="4414"/>
                  </a:cubicBezTo>
                  <a:close/>
                </a:path>
              </a:pathLst>
            </a:custGeom>
            <a:blipFill>
              <a:blip r:embed="rId2"/>
              <a:stretch>
                <a:fillRect l="160" t="0" r="160" b="0"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2706" y="3453765"/>
            <a:ext cx="16656594" cy="6382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099132" indent="-549566" lvl="1">
              <a:lnSpc>
                <a:spcPts val="7127"/>
              </a:lnSpc>
              <a:buFont typeface="Arial"/>
              <a:buChar char="•"/>
            </a:pPr>
            <a:r>
              <a:rPr lang="en-US" sz="50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Vismaya: SQLite database, language processing, categorization  </a:t>
            </a:r>
          </a:p>
          <a:p>
            <a:pPr algn="just" marL="1099132" indent="-549566" lvl="1">
              <a:lnSpc>
                <a:spcPts val="7127"/>
              </a:lnSpc>
              <a:buFont typeface="Arial"/>
              <a:buChar char="•"/>
            </a:pPr>
            <a:r>
              <a:rPr lang="en-US" sz="50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Thanushree NH: Email system, multi-category handling  </a:t>
            </a:r>
          </a:p>
          <a:p>
            <a:pPr algn="just" marL="1099132" indent="-549566" lvl="1">
              <a:lnSpc>
                <a:spcPts val="7127"/>
              </a:lnSpc>
              <a:buFont typeface="Arial"/>
              <a:buChar char="•"/>
            </a:pPr>
            <a:r>
              <a:rPr lang="en-US" sz="50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Sania &amp; Manjushree: Report writing &amp; formatting  </a:t>
            </a:r>
          </a:p>
          <a:p>
            <a:pPr algn="just" marL="1099132" indent="-549566" lvl="1">
              <a:lnSpc>
                <a:spcPts val="7127"/>
              </a:lnSpc>
              <a:buFont typeface="Arial"/>
              <a:buChar char="•"/>
            </a:pPr>
            <a:r>
              <a:rPr lang="en-US" sz="50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Mohit &amp; Phalguna: PPT design &amp; content structuring  </a:t>
            </a:r>
          </a:p>
          <a:p>
            <a:pPr algn="just">
              <a:lnSpc>
                <a:spcPts val="3315"/>
              </a:lnSpc>
            </a:pPr>
          </a:p>
          <a:p>
            <a:pPr algn="just">
              <a:lnSpc>
                <a:spcPts val="3315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019175"/>
            <a:ext cx="14368962" cy="1485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45"/>
              </a:lnSpc>
            </a:pPr>
            <a:r>
              <a:rPr lang="en-US" sz="9745" spc="-506" b="true">
                <a:solidFill>
                  <a:srgbClr val="50392B"/>
                </a:solidFill>
                <a:latin typeface="Arial Bold"/>
                <a:ea typeface="Arial Bold"/>
                <a:cs typeface="Arial Bold"/>
                <a:sym typeface="Arial Bold"/>
              </a:rPr>
              <a:t> Individual Contributions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859504" y="-1266043"/>
            <a:ext cx="2532086" cy="253208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161925"/>
              <a:ext cx="660400" cy="574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1043829" y="9258300"/>
            <a:ext cx="2532086" cy="253208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161925"/>
              <a:ext cx="660400" cy="574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259300" y="6288638"/>
            <a:ext cx="1896491" cy="189649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>
                <a:alpha val="27843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161925"/>
              <a:ext cx="660400" cy="574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29955" y="776142"/>
            <a:ext cx="927225" cy="927225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C8B79">
                <a:alpha val="27843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161925"/>
              <a:ext cx="660400" cy="5746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DAGjN2eFUbE</dc:identifier>
  <dcterms:modified xsi:type="dcterms:W3CDTF">2011-08-01T06:04:30Z</dcterms:modified>
  <cp:revision>1</cp:revision>
  <dc:title>Sec1_T6_Sec1_P1</dc:title>
</cp:coreProperties>
</file>