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Arial Bold" charset="1" panose="020B0802020202020204"/>
      <p:regular r:id="rId20"/>
    </p:embeddedFont>
    <p:embeddedFont>
      <p:font typeface="Arial" charset="1" panose="020B0502020202020204"/>
      <p:regular r:id="rId21"/>
    </p:embeddedFont>
    <p:embeddedFont>
      <p:font typeface="Garet" charset="1" panose="00000000000000000000"/>
      <p:regular r:id="rId22"/>
    </p:embeddedFont>
    <p:embeddedFont>
      <p:font typeface="Archivo Black" charset="1" panose="020B0A03020202020B04"/>
      <p:regular r:id="rId23"/>
    </p:embeddedFont>
    <p:embeddedFont>
      <p:font typeface="League Spartan" charset="1" panose="000008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github.com/Vismaya251/railway_complaint_AI.git" TargetMode="External" Type="http://schemas.openxmlformats.org/officeDocument/2006/relationships/hyperlink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97382" y="-23841"/>
            <a:ext cx="9293759" cy="9282141"/>
            <a:chOff x="0" y="0"/>
            <a:chExt cx="12391678" cy="123761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391678" cy="12376188"/>
            </a:xfrm>
            <a:custGeom>
              <a:avLst/>
              <a:gdLst/>
              <a:ahLst/>
              <a:cxnLst/>
              <a:rect r="r" b="b" t="t" l="l"/>
              <a:pathLst>
                <a:path h="12376188" w="12391678">
                  <a:moveTo>
                    <a:pt x="0" y="0"/>
                  </a:moveTo>
                  <a:lnTo>
                    <a:pt x="12391678" y="0"/>
                  </a:lnTo>
                  <a:lnTo>
                    <a:pt x="12391678" y="12376188"/>
                  </a:lnTo>
                  <a:lnTo>
                    <a:pt x="0" y="123761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grpSp>
          <p:nvGrpSpPr>
            <p:cNvPr name="Group 4" id="4"/>
            <p:cNvGrpSpPr>
              <a:grpSpLocks noChangeAspect="true"/>
            </p:cNvGrpSpPr>
            <p:nvPr/>
          </p:nvGrpSpPr>
          <p:grpSpPr>
            <a:xfrm rot="0">
              <a:off x="0" y="196544"/>
              <a:ext cx="11075404" cy="11075404"/>
              <a:chOff x="0" y="0"/>
              <a:chExt cx="6350000" cy="63500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-156812" y="-5088"/>
                <a:ext cx="6663624" cy="6360176"/>
              </a:xfrm>
              <a:custGeom>
                <a:avLst/>
                <a:gdLst/>
                <a:ahLst/>
                <a:cxnLst/>
                <a:rect r="r" b="b" t="t" l="l"/>
                <a:pathLst>
                  <a:path h="6360176" w="6663624">
                    <a:moveTo>
                      <a:pt x="3331812" y="5088"/>
                    </a:moveTo>
                    <a:lnTo>
                      <a:pt x="3331812" y="5088"/>
                    </a:lnTo>
                    <a:cubicBezTo>
                      <a:pt x="2194111" y="0"/>
                      <a:pt x="1140649" y="604036"/>
                      <a:pt x="570324" y="1588475"/>
                    </a:cubicBezTo>
                    <a:cubicBezTo>
                      <a:pt x="0" y="2572913"/>
                      <a:pt x="0" y="3787263"/>
                      <a:pt x="570324" y="4771701"/>
                    </a:cubicBezTo>
                    <a:cubicBezTo>
                      <a:pt x="1140649" y="5756140"/>
                      <a:pt x="2194111" y="6360176"/>
                      <a:pt x="3331812" y="6355088"/>
                    </a:cubicBezTo>
                    <a:cubicBezTo>
                      <a:pt x="4469513" y="6360176"/>
                      <a:pt x="5522976" y="5756140"/>
                      <a:pt x="6093300" y="4771701"/>
                    </a:cubicBezTo>
                    <a:cubicBezTo>
                      <a:pt x="6663624" y="3787263"/>
                      <a:pt x="6663624" y="2572913"/>
                      <a:pt x="6093300" y="1588475"/>
                    </a:cubicBezTo>
                    <a:cubicBezTo>
                      <a:pt x="5522976" y="604036"/>
                      <a:pt x="4469513" y="0"/>
                      <a:pt x="3331812" y="5088"/>
                    </a:cubicBezTo>
                    <a:close/>
                  </a:path>
                </a:pathLst>
              </a:custGeom>
              <a:solidFill>
                <a:srgbClr val="AC8B79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 flipH="false" flipV="false" rot="0">
                <a:off x="284320" y="415956"/>
                <a:ext cx="5781360" cy="5518089"/>
              </a:xfrm>
              <a:custGeom>
                <a:avLst/>
                <a:gdLst/>
                <a:ahLst/>
                <a:cxnLst/>
                <a:rect r="r" b="b" t="t" l="l"/>
                <a:pathLst>
                  <a:path h="5518089" w="5781360">
                    <a:moveTo>
                      <a:pt x="2890680" y="4414"/>
                    </a:moveTo>
                    <a:cubicBezTo>
                      <a:pt x="1903611" y="0"/>
                      <a:pt x="989627" y="524062"/>
                      <a:pt x="494813" y="1378160"/>
                    </a:cubicBezTo>
                    <a:cubicBezTo>
                      <a:pt x="0" y="2232259"/>
                      <a:pt x="0" y="3285829"/>
                      <a:pt x="494813" y="4139928"/>
                    </a:cubicBezTo>
                    <a:cubicBezTo>
                      <a:pt x="989627" y="4994026"/>
                      <a:pt x="1903611" y="5518088"/>
                      <a:pt x="2890680" y="5513674"/>
                    </a:cubicBezTo>
                    <a:cubicBezTo>
                      <a:pt x="3877749" y="5518088"/>
                      <a:pt x="4791733" y="4994026"/>
                      <a:pt x="5286547" y="4139928"/>
                    </a:cubicBezTo>
                    <a:cubicBezTo>
                      <a:pt x="5781360" y="3285829"/>
                      <a:pt x="5781360" y="2232259"/>
                      <a:pt x="5286547" y="1378161"/>
                    </a:cubicBezTo>
                    <a:cubicBezTo>
                      <a:pt x="4791733" y="524062"/>
                      <a:pt x="3877749" y="0"/>
                      <a:pt x="2890680" y="4414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 l="-60931" t="0" r="-60931" b="-892"/>
                </a:stretch>
              </a:blipFill>
            </p:spPr>
          </p:sp>
        </p:grpSp>
      </p:grpSp>
      <p:grpSp>
        <p:nvGrpSpPr>
          <p:cNvPr name="Group 7" id="7"/>
          <p:cNvGrpSpPr/>
          <p:nvPr/>
        </p:nvGrpSpPr>
        <p:grpSpPr>
          <a:xfrm rot="0">
            <a:off x="14328533" y="6839605"/>
            <a:ext cx="4473817" cy="447381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641708" y="7315703"/>
            <a:ext cx="2454668" cy="2454668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>
                <a:alpha val="27843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246879" y="1059781"/>
            <a:ext cx="1233501" cy="123350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>
                <a:alpha val="27843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5869042" y="2293282"/>
            <a:ext cx="12128400" cy="5389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70"/>
              </a:lnSpc>
            </a:pPr>
            <a:r>
              <a:rPr lang="en-US" sz="8170" spc="-424" b="true">
                <a:solidFill>
                  <a:srgbClr val="50392B"/>
                </a:solidFill>
                <a:latin typeface="Arial Bold"/>
                <a:ea typeface="Arial Bold"/>
                <a:cs typeface="Arial Bold"/>
                <a:sym typeface="Arial Bold"/>
              </a:rPr>
              <a:t>Voice to text and bucketing of complaints into correct type/sub types through AI for Indian Railways</a:t>
            </a:r>
          </a:p>
          <a:p>
            <a:pPr algn="l">
              <a:lnSpc>
                <a:spcPts val="817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70062" y="9675122"/>
            <a:ext cx="13852629" cy="420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65"/>
              </a:lnSpc>
              <a:spcBef>
                <a:spcPct val="0"/>
              </a:spcBef>
            </a:pPr>
            <a:r>
              <a:rPr lang="en-US" b="true" sz="2189">
                <a:solidFill>
                  <a:srgbClr val="50392B"/>
                </a:solidFill>
                <a:latin typeface="Arial Bold"/>
                <a:ea typeface="Arial Bold"/>
                <a:cs typeface="Arial Bold"/>
                <a:sym typeface="Arial Bold"/>
              </a:rPr>
              <a:t>Presented By- Vismaya MP, Thanushree NH, Manjushree MR, Sania Naveed, Mohit Varma M, Phalguna 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FFD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94948" y="8855318"/>
            <a:ext cx="2532086" cy="253208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019742" y="1601737"/>
            <a:ext cx="1959096" cy="195909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>
                <a:alpha val="27843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080348" y="9162594"/>
            <a:ext cx="584771" cy="58477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>
                <a:alpha val="27843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67492" y="824022"/>
            <a:ext cx="18183399" cy="1555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37"/>
              </a:lnSpc>
            </a:pPr>
            <a:r>
              <a:rPr lang="en-US" sz="10237" spc="-532" b="true">
                <a:solidFill>
                  <a:srgbClr val="50392B"/>
                </a:solidFill>
                <a:latin typeface="Arial Bold"/>
                <a:ea typeface="Arial Bold"/>
                <a:cs typeface="Arial Bold"/>
                <a:sym typeface="Arial Bold"/>
              </a:rPr>
              <a:t>Impact of the Solution Proposed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-226127" y="2623099"/>
            <a:ext cx="9658235" cy="7663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69"/>
              </a:lnSpc>
            </a:pPr>
          </a:p>
          <a:p>
            <a:pPr algn="l" marL="720119" indent="-360060" lvl="1">
              <a:lnSpc>
                <a:spcPts val="4669"/>
              </a:lnSpc>
              <a:buAutoNum type="arabicPeriod" startAt="1"/>
            </a:pPr>
            <a:r>
              <a:rPr lang="en-US" b="true" sz="3335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Faster &amp; More Efficient Complaint Handling</a:t>
            </a:r>
          </a:p>
          <a:p>
            <a:pPr algn="l" marL="720119" indent="-360060" lvl="1">
              <a:lnSpc>
                <a:spcPts val="4669"/>
              </a:lnSpc>
              <a:buFont typeface="Arial"/>
              <a:buChar char="•"/>
            </a:pPr>
            <a:r>
              <a:rPr lang="en-US" sz="3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Automated speech-to-text</a:t>
            </a:r>
          </a:p>
          <a:p>
            <a:pPr algn="l" marL="720119" indent="-360060" lvl="1">
              <a:lnSpc>
                <a:spcPts val="4669"/>
              </a:lnSpc>
              <a:buFont typeface="Arial"/>
              <a:buChar char="•"/>
            </a:pPr>
            <a:r>
              <a:rPr lang="en-US" sz="3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Categorization &amp; subcategorization</a:t>
            </a:r>
          </a:p>
          <a:p>
            <a:pPr algn="l">
              <a:lnSpc>
                <a:spcPts val="4669"/>
              </a:lnSpc>
            </a:pPr>
            <a:r>
              <a:rPr lang="en-US" sz="3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335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2.</a:t>
            </a:r>
            <a:r>
              <a:rPr lang="en-US" sz="3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335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Improved Accessibility &amp; User Experience</a:t>
            </a:r>
          </a:p>
          <a:p>
            <a:pPr algn="l" marL="720119" indent="-360060" lvl="1">
              <a:lnSpc>
                <a:spcPts val="4669"/>
              </a:lnSpc>
              <a:buFont typeface="Arial"/>
              <a:buChar char="•"/>
            </a:pPr>
            <a:r>
              <a:rPr lang="en-US" sz="3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Multilingual support</a:t>
            </a:r>
          </a:p>
          <a:p>
            <a:pPr algn="l" marL="720119" indent="-360060" lvl="1">
              <a:lnSpc>
                <a:spcPts val="3935"/>
              </a:lnSpc>
              <a:buFont typeface="Arial"/>
              <a:buChar char="•"/>
            </a:pPr>
            <a:r>
              <a:rPr lang="en-US" sz="3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Voice-based complaint filing </a:t>
            </a:r>
          </a:p>
          <a:p>
            <a:pPr algn="l">
              <a:lnSpc>
                <a:spcPts val="3935"/>
              </a:lnSpc>
            </a:pPr>
            <a:r>
              <a:rPr lang="en-US" sz="3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3335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3. Centralized &amp; Organized Complaint    </a:t>
            </a:r>
          </a:p>
          <a:p>
            <a:pPr algn="l">
              <a:lnSpc>
                <a:spcPts val="3935"/>
              </a:lnSpc>
            </a:pPr>
            <a:r>
              <a:rPr lang="en-US" sz="3335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  Management</a:t>
            </a:r>
          </a:p>
          <a:p>
            <a:pPr algn="l" marL="720119" indent="-360060" lvl="1">
              <a:lnSpc>
                <a:spcPts val="3935"/>
              </a:lnSpc>
              <a:buFont typeface="Arial"/>
              <a:buChar char="•"/>
            </a:pPr>
            <a:r>
              <a:rPr lang="en-US" sz="3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Database integration (SQLite)</a:t>
            </a:r>
          </a:p>
          <a:p>
            <a:pPr algn="l" marL="720119" indent="-360060" lvl="1">
              <a:lnSpc>
                <a:spcPts val="3935"/>
              </a:lnSpc>
              <a:buFont typeface="Arial"/>
              <a:buChar char="•"/>
            </a:pPr>
            <a:r>
              <a:rPr lang="en-US" sz="3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Admin panel for tracking &amp; resolving complaints efficiently</a:t>
            </a:r>
          </a:p>
          <a:p>
            <a:pPr algn="just">
              <a:lnSpc>
                <a:spcPts val="4669"/>
              </a:lnSpc>
            </a:pPr>
          </a:p>
          <a:p>
            <a:pPr algn="just">
              <a:lnSpc>
                <a:spcPts val="466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9831079" y="3427483"/>
            <a:ext cx="10715384" cy="5362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0"/>
              </a:lnSpc>
            </a:pPr>
            <a:r>
              <a:rPr lang="en-US" sz="3371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4. Real-time Updates &amp; Notifications</a:t>
            </a:r>
          </a:p>
          <a:p>
            <a:pPr algn="l" marL="727935" indent="-363968" lvl="1">
              <a:lnSpc>
                <a:spcPts val="4720"/>
              </a:lnSpc>
              <a:buFont typeface="Arial"/>
              <a:buChar char="•"/>
            </a:pPr>
            <a:r>
              <a:rPr lang="en-US" sz="337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Automated email forwarding </a:t>
            </a:r>
          </a:p>
          <a:p>
            <a:pPr algn="l">
              <a:lnSpc>
                <a:spcPts val="4720"/>
              </a:lnSpc>
            </a:pPr>
            <a:r>
              <a:rPr lang="en-US" sz="3371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5. Reduction in Manual Work &amp; Costs</a:t>
            </a:r>
          </a:p>
          <a:p>
            <a:pPr algn="l" marL="727935" indent="-363968" lvl="1">
              <a:lnSpc>
                <a:spcPts val="4720"/>
              </a:lnSpc>
              <a:buFont typeface="Arial"/>
              <a:buChar char="•"/>
            </a:pPr>
            <a:r>
              <a:rPr lang="en-US" sz="337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Automated processing reduces </a:t>
            </a:r>
          </a:p>
          <a:p>
            <a:pPr algn="l" marL="727935" indent="-363968" lvl="1">
              <a:lnSpc>
                <a:spcPts val="4720"/>
              </a:lnSpc>
              <a:buFont typeface="Arial"/>
              <a:buChar char="•"/>
            </a:pPr>
            <a:r>
              <a:rPr lang="en-US" sz="337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Focus on Resolutions</a:t>
            </a:r>
          </a:p>
          <a:p>
            <a:pPr algn="l">
              <a:lnSpc>
                <a:spcPts val="4720"/>
              </a:lnSpc>
            </a:pPr>
            <a:r>
              <a:rPr lang="en-US" sz="3371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6</a:t>
            </a:r>
            <a:r>
              <a:rPr lang="en-US" sz="3371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. Data-Driven Decision Making</a:t>
            </a:r>
          </a:p>
          <a:p>
            <a:pPr algn="l" marL="727935" indent="-363968" lvl="1">
              <a:lnSpc>
                <a:spcPts val="4720"/>
              </a:lnSpc>
              <a:buFont typeface="Arial"/>
              <a:buChar char="•"/>
            </a:pPr>
            <a:r>
              <a:rPr lang="en-US" sz="337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Identifies common complaint trends</a:t>
            </a:r>
          </a:p>
          <a:p>
            <a:pPr algn="l" marL="727935" indent="-363968" lvl="1">
              <a:lnSpc>
                <a:spcPts val="4720"/>
              </a:lnSpc>
              <a:buFont typeface="Arial"/>
              <a:buChar char="•"/>
            </a:pPr>
            <a:r>
              <a:rPr lang="en-US" sz="337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Helps in infrastructure planning</a:t>
            </a:r>
          </a:p>
          <a:p>
            <a:pPr algn="l">
              <a:lnSpc>
                <a:spcPts val="472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5821903" y="1451228"/>
            <a:ext cx="8222485" cy="8222485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AC8B79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84320" y="415956"/>
              <a:ext cx="5781360" cy="5518089"/>
            </a:xfrm>
            <a:custGeom>
              <a:avLst/>
              <a:gdLst/>
              <a:ahLst/>
              <a:cxnLst/>
              <a:rect r="r" b="b" t="t" l="l"/>
              <a:pathLst>
                <a:path h="5518089" w="5781360">
                  <a:moveTo>
                    <a:pt x="2890680" y="4414"/>
                  </a:moveTo>
                  <a:cubicBezTo>
                    <a:pt x="1903611" y="0"/>
                    <a:pt x="989627" y="524062"/>
                    <a:pt x="494813" y="1378160"/>
                  </a:cubicBezTo>
                  <a:cubicBezTo>
                    <a:pt x="0" y="2232259"/>
                    <a:pt x="0" y="3285829"/>
                    <a:pt x="494813" y="4139928"/>
                  </a:cubicBezTo>
                  <a:cubicBezTo>
                    <a:pt x="989627" y="4994026"/>
                    <a:pt x="1903611" y="5518088"/>
                    <a:pt x="2890680" y="5513674"/>
                  </a:cubicBezTo>
                  <a:cubicBezTo>
                    <a:pt x="3877749" y="5518088"/>
                    <a:pt x="4791733" y="4994026"/>
                    <a:pt x="5286547" y="4139928"/>
                  </a:cubicBezTo>
                  <a:cubicBezTo>
                    <a:pt x="5781360" y="3285829"/>
                    <a:pt x="5781360" y="2232259"/>
                    <a:pt x="5286547" y="1378161"/>
                  </a:cubicBezTo>
                  <a:cubicBezTo>
                    <a:pt x="4791733" y="524062"/>
                    <a:pt x="3877749" y="0"/>
                    <a:pt x="2890680" y="4414"/>
                  </a:cubicBezTo>
                  <a:close/>
                </a:path>
              </a:pathLst>
            </a:custGeom>
            <a:blipFill>
              <a:blip r:embed="rId2"/>
              <a:stretch>
                <a:fillRect l="160" t="0" r="16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460559" y="8743950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556446" y="8743950"/>
            <a:ext cx="2170523" cy="217052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>
                <a:alpha val="27843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246879" y="834478"/>
            <a:ext cx="1233501" cy="123350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>
                <a:alpha val="27843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110971" y="387767"/>
            <a:ext cx="12738816" cy="267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92"/>
              </a:lnSpc>
            </a:pPr>
            <a:r>
              <a:rPr lang="en-US" b="true" sz="10192" spc="-529">
                <a:solidFill>
                  <a:srgbClr val="50392B"/>
                </a:solidFill>
                <a:latin typeface="Arial Bold"/>
                <a:ea typeface="Arial Bold"/>
                <a:cs typeface="Arial Bold"/>
                <a:sym typeface="Arial Bold"/>
              </a:rPr>
              <a:t>Future Outlook  </a:t>
            </a:r>
          </a:p>
          <a:p>
            <a:pPr algn="ctr">
              <a:lnSpc>
                <a:spcPts val="8992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3007895" y="2221669"/>
            <a:ext cx="13095740" cy="920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1. AI-Powered Complaint Resolution</a:t>
            </a:r>
          </a:p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 chatbots</a:t>
            </a:r>
          </a:p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Natural Language Processing (NLP) 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true" sz="37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2. Predictive Analytics for Issue Prevention</a:t>
            </a:r>
          </a:p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Analyze complaint trends </a:t>
            </a:r>
          </a:p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Machine Learning for Prediction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5459"/>
              </a:lnSpc>
            </a:pPr>
            <a:r>
              <a:rPr lang="en-US" b="true" sz="38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3. Mobile App Integration</a:t>
            </a:r>
            <a:r>
              <a:rPr lang="en-US" sz="38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algn="l" marL="798828" indent="-399414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Mobile App for Easy Registration</a:t>
            </a:r>
          </a:p>
          <a:p>
            <a:pPr algn="l" marL="798828" indent="-399414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Push notifications </a:t>
            </a:r>
          </a:p>
          <a:p>
            <a:pPr algn="l">
              <a:lnSpc>
                <a:spcPts val="4028"/>
              </a:lnSpc>
            </a:pPr>
          </a:p>
          <a:p>
            <a:pPr algn="l">
              <a:lnSpc>
                <a:spcPts val="4028"/>
              </a:lnSpc>
            </a:pPr>
          </a:p>
          <a:p>
            <a:pPr algn="l">
              <a:lnSpc>
                <a:spcPts val="4028"/>
              </a:lnSpc>
            </a:pPr>
            <a:r>
              <a:rPr lang="en-US" sz="28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algn="l">
              <a:lnSpc>
                <a:spcPts val="4028"/>
              </a:lnSpc>
              <a:spcBef>
                <a:spcPct val="0"/>
              </a:spcBef>
            </a:pPr>
            <a:r>
              <a:rPr lang="en-US" sz="2877">
                <a:solidFill>
                  <a:srgbClr val="50392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646717" y="4933853"/>
            <a:ext cx="9199699" cy="9188200"/>
          </a:xfrm>
          <a:custGeom>
            <a:avLst/>
            <a:gdLst/>
            <a:ahLst/>
            <a:cxnLst/>
            <a:rect r="r" b="b" t="t" l="l"/>
            <a:pathLst>
              <a:path h="9188200" w="9199699">
                <a:moveTo>
                  <a:pt x="0" y="0"/>
                </a:moveTo>
                <a:lnTo>
                  <a:pt x="9199699" y="0"/>
                </a:lnTo>
                <a:lnTo>
                  <a:pt x="9199699" y="9188199"/>
                </a:lnTo>
                <a:lnTo>
                  <a:pt x="0" y="91881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460559" y="8743950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556446" y="8743950"/>
            <a:ext cx="2170523" cy="217052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>
                <a:alpha val="27843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246879" y="834478"/>
            <a:ext cx="1233501" cy="123350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>
                <a:alpha val="27843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50238" y="682078"/>
            <a:ext cx="18023848" cy="9482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4. Integration with Railway Systems </a:t>
            </a:r>
          </a:p>
          <a:p>
            <a:pPr algn="l" marL="798828" indent="-399414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Train Status &amp; PNR Verification</a:t>
            </a:r>
          </a:p>
          <a:p>
            <a:pPr algn="l" marL="798828" indent="-399414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Auto-Filing of Complaints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algn="l">
              <a:lnSpc>
                <a:spcPts val="5319"/>
              </a:lnSpc>
            </a:pPr>
            <a:r>
              <a:rPr lang="en-US" sz="37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5. Multi-Channel Support </a:t>
            </a: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Extend support to WhatsApp, Telegram &amp; IVR </a:t>
            </a: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Social media integration </a:t>
            </a:r>
          </a:p>
          <a:p>
            <a:pPr algn="l">
              <a:lnSpc>
                <a:spcPts val="4620"/>
              </a:lnSpc>
            </a:pPr>
          </a:p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6. Sentiment Analysis for Urgency Detection </a:t>
            </a:r>
          </a:p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 to detect urgency </a:t>
            </a:r>
          </a:p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Prioritize high-severity issues </a:t>
            </a:r>
          </a:p>
          <a:p>
            <a:pPr algn="l">
              <a:lnSpc>
                <a:spcPts val="4620"/>
              </a:lnSpc>
            </a:pPr>
          </a:p>
          <a:p>
            <a:pPr algn="l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7. Blockchain for Transparency &amp; Security </a:t>
            </a:r>
          </a:p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Blockchain-Based Tracking</a:t>
            </a:r>
          </a:p>
          <a:p>
            <a:pPr algn="l">
              <a:lnSpc>
                <a:spcPts val="46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859504" y="-1266043"/>
            <a:ext cx="2532086" cy="253208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043829" y="9258300"/>
            <a:ext cx="2532086" cy="253208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259300" y="6288638"/>
            <a:ext cx="1896491" cy="189649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>
                <a:alpha val="27843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29955" y="776142"/>
            <a:ext cx="927225" cy="92722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>
                <a:alpha val="27843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0" y="566592"/>
            <a:ext cx="17535318" cy="5216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7"/>
              </a:lnSpc>
            </a:pPr>
            <a:r>
              <a:rPr lang="en-US" sz="531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Demo link  </a:t>
            </a:r>
          </a:p>
          <a:p>
            <a:pPr algn="ctr">
              <a:lnSpc>
                <a:spcPts val="6607"/>
              </a:lnSpc>
            </a:pPr>
            <a:r>
              <a:rPr lang="en-US" sz="47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https://drive.google.com/drive/folders/1MAYDAIQLHCv9H5JOiPobE0sAAai7B9eb?usp=drive_link</a:t>
            </a:r>
          </a:p>
          <a:p>
            <a:pPr algn="ctr">
              <a:lnSpc>
                <a:spcPts val="6607"/>
              </a:lnSpc>
            </a:pPr>
          </a:p>
          <a:p>
            <a:pPr algn="ctr">
              <a:lnSpc>
                <a:spcPts val="6607"/>
              </a:lnSpc>
            </a:pPr>
          </a:p>
          <a:p>
            <a:pPr algn="ctr">
              <a:lnSpc>
                <a:spcPts val="6607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-5471487" y="3259202"/>
            <a:ext cx="17535318" cy="1050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27"/>
              </a:lnSpc>
              <a:spcBef>
                <a:spcPct val="0"/>
              </a:spcBef>
            </a:pPr>
            <a:r>
              <a:rPr lang="en-US" b="true" sz="551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Repository link:-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-270120" y="4379258"/>
            <a:ext cx="18558120" cy="4279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2772" indent="-431386" lvl="1">
              <a:lnSpc>
                <a:spcPts val="5594"/>
              </a:lnSpc>
              <a:buFont typeface="Arial"/>
              <a:buChar char="•"/>
            </a:pPr>
            <a:r>
              <a:rPr lang="en-US" sz="399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Vismaya - </a:t>
            </a:r>
            <a:r>
              <a:rPr lang="en-US" sz="399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2" tooltip="https://github.com/Vismaya251/railway_complaint_AI.git"/>
              </a:rPr>
              <a:t>https://github.com/Vismaya251/railway_complaint_AI.git</a:t>
            </a:r>
          </a:p>
          <a:p>
            <a:pPr algn="l" marL="862772" indent="-431386" lvl="1">
              <a:lnSpc>
                <a:spcPts val="5594"/>
              </a:lnSpc>
              <a:buFont typeface="Arial"/>
              <a:buChar char="•"/>
            </a:pPr>
            <a:r>
              <a:rPr lang="en-US" sz="399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Thanushree NH-https://github.com/Vismaya251/railway_complaint_AI.git  </a:t>
            </a:r>
          </a:p>
          <a:p>
            <a:pPr algn="l" marL="862772" indent="-431386" lvl="1">
              <a:lnSpc>
                <a:spcPts val="5594"/>
              </a:lnSpc>
              <a:buFont typeface="Arial"/>
              <a:buChar char="•"/>
            </a:pPr>
            <a:r>
              <a:rPr lang="en-US" sz="399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Sania - https://github.com/sanianaveed700/railway-complaints-.git</a:t>
            </a:r>
          </a:p>
          <a:p>
            <a:pPr algn="l" marL="862772" indent="-431386" lvl="1">
              <a:lnSpc>
                <a:spcPts val="5594"/>
              </a:lnSpc>
              <a:buFont typeface="Arial"/>
              <a:buChar char="•"/>
            </a:pPr>
            <a:r>
              <a:rPr lang="en-US" sz="399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Manjushree - https://github.com/Manjushree2006/railway_complanits-123</a:t>
            </a:r>
          </a:p>
          <a:p>
            <a:pPr algn="l" marL="862772" indent="-431386" lvl="1">
              <a:lnSpc>
                <a:spcPts val="5594"/>
              </a:lnSpc>
              <a:buFont typeface="Arial"/>
              <a:buChar char="•"/>
            </a:pPr>
            <a:r>
              <a:rPr lang="en-US" sz="399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Mohit - https://github.com/MOHIT11118888/Railwaycomplaint.git</a:t>
            </a:r>
          </a:p>
          <a:p>
            <a:pPr algn="l" marL="862772" indent="-431386" lvl="1">
              <a:lnSpc>
                <a:spcPts val="5594"/>
              </a:lnSpc>
              <a:buFont typeface="Arial"/>
              <a:buChar char="•"/>
            </a:pPr>
            <a:r>
              <a:rPr lang="en-US" sz="399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Phalguna - https://github.com/SPhalguna17/railwaycomplaint.git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08135" y="-2824654"/>
            <a:ext cx="8502330" cy="8491702"/>
          </a:xfrm>
          <a:custGeom>
            <a:avLst/>
            <a:gdLst/>
            <a:ahLst/>
            <a:cxnLst/>
            <a:rect r="r" b="b" t="t" l="l"/>
            <a:pathLst>
              <a:path h="8491702" w="8502330">
                <a:moveTo>
                  <a:pt x="0" y="0"/>
                </a:moveTo>
                <a:lnTo>
                  <a:pt x="8502330" y="0"/>
                </a:lnTo>
                <a:lnTo>
                  <a:pt x="8502330" y="8491702"/>
                </a:lnTo>
                <a:lnTo>
                  <a:pt x="0" y="84917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4215397" y="0"/>
            <a:ext cx="19375799" cy="17634658"/>
            <a:chOff x="0" y="0"/>
            <a:chExt cx="983036" cy="8946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83036" cy="894698"/>
            </a:xfrm>
            <a:custGeom>
              <a:avLst/>
              <a:gdLst/>
              <a:ahLst/>
              <a:cxnLst/>
              <a:rect r="r" b="b" t="t" l="l"/>
              <a:pathLst>
                <a:path h="894698" w="983036">
                  <a:moveTo>
                    <a:pt x="491518" y="0"/>
                  </a:moveTo>
                  <a:cubicBezTo>
                    <a:pt x="220060" y="0"/>
                    <a:pt x="0" y="200285"/>
                    <a:pt x="0" y="447349"/>
                  </a:cubicBezTo>
                  <a:cubicBezTo>
                    <a:pt x="0" y="694413"/>
                    <a:pt x="220060" y="894698"/>
                    <a:pt x="491518" y="894698"/>
                  </a:cubicBezTo>
                  <a:cubicBezTo>
                    <a:pt x="762976" y="894698"/>
                    <a:pt x="983036" y="694413"/>
                    <a:pt x="983036" y="447349"/>
                  </a:cubicBezTo>
                  <a:cubicBezTo>
                    <a:pt x="983036" y="200285"/>
                    <a:pt x="762976" y="0"/>
                    <a:pt x="491518" y="0"/>
                  </a:cubicBezTo>
                  <a:close/>
                </a:path>
              </a:pathLst>
            </a:custGeom>
            <a:solidFill>
              <a:srgbClr val="AC8B7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92160" y="121978"/>
              <a:ext cx="798717" cy="6888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103648" y="1028700"/>
            <a:ext cx="1695441" cy="169544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>
                <a:alpha val="27843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527406" y="8817329"/>
            <a:ext cx="2098898" cy="2098898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>
                <a:alpha val="27843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833875" y="5143500"/>
            <a:ext cx="9930428" cy="2113499"/>
            <a:chOff x="0" y="0"/>
            <a:chExt cx="13240571" cy="2817999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247650"/>
              <a:ext cx="13240571" cy="1885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975"/>
                </a:lnSpc>
              </a:pPr>
              <a:r>
                <a:rPr lang="en-US" sz="10500" spc="-525">
                  <a:solidFill>
                    <a:srgbClr val="FFFDFB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THANK YOU!!!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2330319"/>
              <a:ext cx="13240571" cy="4876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22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08135" y="-2824654"/>
            <a:ext cx="8502330" cy="8491702"/>
          </a:xfrm>
          <a:custGeom>
            <a:avLst/>
            <a:gdLst/>
            <a:ahLst/>
            <a:cxnLst/>
            <a:rect r="r" b="b" t="t" l="l"/>
            <a:pathLst>
              <a:path h="8491702" w="8502330">
                <a:moveTo>
                  <a:pt x="0" y="0"/>
                </a:moveTo>
                <a:lnTo>
                  <a:pt x="8502330" y="0"/>
                </a:lnTo>
                <a:lnTo>
                  <a:pt x="8502330" y="8491702"/>
                </a:lnTo>
                <a:lnTo>
                  <a:pt x="0" y="84917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4215397" y="0"/>
            <a:ext cx="19375799" cy="17634658"/>
            <a:chOff x="0" y="0"/>
            <a:chExt cx="983036" cy="8946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83036" cy="894698"/>
            </a:xfrm>
            <a:custGeom>
              <a:avLst/>
              <a:gdLst/>
              <a:ahLst/>
              <a:cxnLst/>
              <a:rect r="r" b="b" t="t" l="l"/>
              <a:pathLst>
                <a:path h="894698" w="983036">
                  <a:moveTo>
                    <a:pt x="491518" y="0"/>
                  </a:moveTo>
                  <a:cubicBezTo>
                    <a:pt x="220060" y="0"/>
                    <a:pt x="0" y="200285"/>
                    <a:pt x="0" y="447349"/>
                  </a:cubicBezTo>
                  <a:cubicBezTo>
                    <a:pt x="0" y="694413"/>
                    <a:pt x="220060" y="894698"/>
                    <a:pt x="491518" y="894698"/>
                  </a:cubicBezTo>
                  <a:cubicBezTo>
                    <a:pt x="762976" y="894698"/>
                    <a:pt x="983036" y="694413"/>
                    <a:pt x="983036" y="447349"/>
                  </a:cubicBezTo>
                  <a:cubicBezTo>
                    <a:pt x="983036" y="200285"/>
                    <a:pt x="762976" y="0"/>
                    <a:pt x="491518" y="0"/>
                  </a:cubicBezTo>
                  <a:close/>
                </a:path>
              </a:pathLst>
            </a:custGeom>
            <a:solidFill>
              <a:srgbClr val="AC8B7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92160" y="121978"/>
              <a:ext cx="798717" cy="6888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103648" y="1028700"/>
            <a:ext cx="1695441" cy="169544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>
                <a:alpha val="27843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527406" y="8817329"/>
            <a:ext cx="2098898" cy="2098898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>
                <a:alpha val="27843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28532" y="3549729"/>
            <a:ext cx="12741113" cy="6574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13417" indent="-456709" lvl="1">
              <a:lnSpc>
                <a:spcPts val="5923"/>
              </a:lnSpc>
              <a:buFont typeface="Arial"/>
              <a:buChar char="•"/>
            </a:pPr>
            <a:r>
              <a:rPr lang="en-US" sz="423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Railway stations face issues: uncleanliness, faulty infrastructure, staff behavior  </a:t>
            </a:r>
          </a:p>
          <a:p>
            <a:pPr algn="just" marL="913417" indent="-456709" lvl="1">
              <a:lnSpc>
                <a:spcPts val="5923"/>
              </a:lnSpc>
              <a:buFont typeface="Arial"/>
              <a:buChar char="•"/>
            </a:pPr>
            <a:r>
              <a:rPr lang="en-US" sz="423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Current systems: Manual complaint filing is time-consuming  </a:t>
            </a:r>
          </a:p>
          <a:p>
            <a:pPr algn="just" marL="913417" indent="-456709" lvl="1">
              <a:lnSpc>
                <a:spcPts val="5923"/>
              </a:lnSpc>
              <a:buFont typeface="Arial"/>
              <a:buChar char="•"/>
            </a:pPr>
            <a:r>
              <a:rPr lang="en-US" sz="423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Limited language support excludes diverse users Irrelevant complaints overload authorities  </a:t>
            </a:r>
          </a:p>
          <a:p>
            <a:pPr algn="just" marL="913417" indent="-456709" lvl="1">
              <a:lnSpc>
                <a:spcPts val="5923"/>
              </a:lnSpc>
              <a:buFont typeface="Arial"/>
              <a:buChar char="•"/>
            </a:pPr>
            <a:r>
              <a:rPr lang="en-US" sz="423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Goal: Simplify complaint process, ensure authenticity, and improve resolution efficiency  </a:t>
            </a:r>
          </a:p>
          <a:p>
            <a:pPr algn="just">
              <a:lnSpc>
                <a:spcPts val="4383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772664" y="1866895"/>
            <a:ext cx="12792292" cy="2378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14"/>
              </a:lnSpc>
            </a:pPr>
            <a:r>
              <a:rPr lang="en-US" sz="10214" spc="-531" b="true">
                <a:solidFill>
                  <a:srgbClr val="FFFDFB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</a:t>
            </a:r>
            <a:r>
              <a:rPr lang="en-US" sz="10214" spc="-531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10214" spc="-531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</a:p>
          <a:p>
            <a:pPr algn="l">
              <a:lnSpc>
                <a:spcPts val="6815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1670051" y="767170"/>
            <a:ext cx="8229600" cy="822960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AC8B79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84320" y="415956"/>
              <a:ext cx="5781360" cy="5518089"/>
            </a:xfrm>
            <a:custGeom>
              <a:avLst/>
              <a:gdLst/>
              <a:ahLst/>
              <a:cxnLst/>
              <a:rect r="r" b="b" t="t" l="l"/>
              <a:pathLst>
                <a:path h="5518089" w="5781360">
                  <a:moveTo>
                    <a:pt x="2890680" y="4414"/>
                  </a:moveTo>
                  <a:cubicBezTo>
                    <a:pt x="1903611" y="0"/>
                    <a:pt x="989627" y="524062"/>
                    <a:pt x="494813" y="1378160"/>
                  </a:cubicBezTo>
                  <a:cubicBezTo>
                    <a:pt x="0" y="2232259"/>
                    <a:pt x="0" y="3285829"/>
                    <a:pt x="494813" y="4139928"/>
                  </a:cubicBezTo>
                  <a:cubicBezTo>
                    <a:pt x="989627" y="4994026"/>
                    <a:pt x="1903611" y="5518088"/>
                    <a:pt x="2890680" y="5513674"/>
                  </a:cubicBezTo>
                  <a:cubicBezTo>
                    <a:pt x="3877749" y="5518088"/>
                    <a:pt x="4791733" y="4994026"/>
                    <a:pt x="5286547" y="4139928"/>
                  </a:cubicBezTo>
                  <a:cubicBezTo>
                    <a:pt x="5781360" y="3285829"/>
                    <a:pt x="5781360" y="2232259"/>
                    <a:pt x="5286547" y="1378161"/>
                  </a:cubicBezTo>
                  <a:cubicBezTo>
                    <a:pt x="4791733" y="524062"/>
                    <a:pt x="3877749" y="0"/>
                    <a:pt x="2890680" y="4414"/>
                  </a:cubicBezTo>
                  <a:close/>
                </a:path>
              </a:pathLst>
            </a:custGeom>
            <a:blipFill>
              <a:blip r:embed="rId2"/>
              <a:stretch>
                <a:fillRect l="-15791" t="-19179" r="-23613" b="-77122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723417" y="8996770"/>
            <a:ext cx="6382506" cy="6374528"/>
          </a:xfrm>
          <a:custGeom>
            <a:avLst/>
            <a:gdLst/>
            <a:ahLst/>
            <a:cxnLst/>
            <a:rect r="r" b="b" t="t" l="l"/>
            <a:pathLst>
              <a:path h="6374528" w="6382506">
                <a:moveTo>
                  <a:pt x="0" y="0"/>
                </a:moveTo>
                <a:lnTo>
                  <a:pt x="6382506" y="0"/>
                </a:lnTo>
                <a:lnTo>
                  <a:pt x="6382506" y="6374527"/>
                </a:lnTo>
                <a:lnTo>
                  <a:pt x="0" y="63745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2623086" y="1435665"/>
            <a:ext cx="1359284" cy="135928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>
                <a:alpha val="27843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494925" y="-494925"/>
            <a:ext cx="1523625" cy="1523625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997770" y="8996770"/>
            <a:ext cx="1785156" cy="1785156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28700" y="2604448"/>
            <a:ext cx="12619990" cy="8071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172"/>
              </a:lnSpc>
            </a:pPr>
            <a:r>
              <a:rPr lang="en-US" sz="51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  </a:t>
            </a:r>
          </a:p>
          <a:p>
            <a:pPr algn="just">
              <a:lnSpc>
                <a:spcPts val="7172"/>
              </a:lnSpc>
            </a:pPr>
            <a:r>
              <a:rPr lang="en-US" sz="51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Overall Solution Diagram  </a:t>
            </a:r>
          </a:p>
          <a:p>
            <a:pPr algn="just">
              <a:lnSpc>
                <a:spcPts val="7172"/>
              </a:lnSpc>
            </a:pPr>
            <a:r>
              <a:rPr lang="en-US" sz="51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Approach &amp; Innovations  </a:t>
            </a:r>
          </a:p>
          <a:p>
            <a:pPr algn="just">
              <a:lnSpc>
                <a:spcPts val="7172"/>
              </a:lnSpc>
            </a:pPr>
            <a:r>
              <a:rPr lang="en-US" sz="51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Technical Stack  </a:t>
            </a:r>
          </a:p>
          <a:p>
            <a:pPr algn="just">
              <a:lnSpc>
                <a:spcPts val="7172"/>
              </a:lnSpc>
            </a:pPr>
            <a:r>
              <a:rPr lang="en-US" sz="51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LLM Integration &amp; Challenges  </a:t>
            </a:r>
          </a:p>
          <a:p>
            <a:pPr algn="just">
              <a:lnSpc>
                <a:spcPts val="7172"/>
              </a:lnSpc>
            </a:pPr>
            <a:r>
              <a:rPr lang="en-US" sz="51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Individual Contributions  </a:t>
            </a:r>
          </a:p>
          <a:p>
            <a:pPr algn="just">
              <a:lnSpc>
                <a:spcPts val="7172"/>
              </a:lnSpc>
            </a:pPr>
            <a:r>
              <a:rPr lang="en-US" sz="51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Impact of the Solution  </a:t>
            </a:r>
          </a:p>
          <a:p>
            <a:pPr algn="just">
              <a:lnSpc>
                <a:spcPts val="7172"/>
              </a:lnSpc>
            </a:pPr>
            <a:r>
              <a:rPr lang="en-US" sz="51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Future Outlook  </a:t>
            </a:r>
          </a:p>
          <a:p>
            <a:pPr algn="just">
              <a:lnSpc>
                <a:spcPts val="6052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1019175"/>
            <a:ext cx="9624498" cy="1564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17"/>
              </a:lnSpc>
            </a:pPr>
            <a:r>
              <a:rPr lang="en-US" sz="10217" spc="-531" b="true">
                <a:solidFill>
                  <a:srgbClr val="50392B"/>
                </a:solidFill>
                <a:latin typeface="Arial Bold"/>
                <a:ea typeface="Arial Bold"/>
                <a:cs typeface="Arial Bold"/>
                <a:sym typeface="Arial Bold"/>
              </a:rPr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FFD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01853" y="8205507"/>
            <a:ext cx="3189453" cy="318945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483951" y="9670250"/>
            <a:ext cx="1233501" cy="123350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>
                <a:alpha val="27843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570549" y="1818281"/>
            <a:ext cx="13146902" cy="7981953"/>
            <a:chOff x="0" y="0"/>
            <a:chExt cx="17529203" cy="10642604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634035"/>
              <a:ext cx="3159935" cy="1354772"/>
              <a:chOff x="0" y="0"/>
              <a:chExt cx="1535234" cy="658207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535234" cy="658207"/>
              </a:xfrm>
              <a:custGeom>
                <a:avLst/>
                <a:gdLst/>
                <a:ahLst/>
                <a:cxnLst/>
                <a:rect r="r" b="b" t="t" l="l"/>
                <a:pathLst>
                  <a:path h="658207" w="1535234">
                    <a:moveTo>
                      <a:pt x="59448" y="0"/>
                    </a:moveTo>
                    <a:lnTo>
                      <a:pt x="1475786" y="0"/>
                    </a:lnTo>
                    <a:cubicBezTo>
                      <a:pt x="1508618" y="0"/>
                      <a:pt x="1535234" y="26616"/>
                      <a:pt x="1535234" y="59448"/>
                    </a:cubicBezTo>
                    <a:lnTo>
                      <a:pt x="1535234" y="598759"/>
                    </a:lnTo>
                    <a:cubicBezTo>
                      <a:pt x="1535234" y="614526"/>
                      <a:pt x="1528971" y="629647"/>
                      <a:pt x="1517822" y="640795"/>
                    </a:cubicBezTo>
                    <a:cubicBezTo>
                      <a:pt x="1506674" y="651944"/>
                      <a:pt x="1491553" y="658207"/>
                      <a:pt x="1475786" y="658207"/>
                    </a:cubicBezTo>
                    <a:lnTo>
                      <a:pt x="59448" y="658207"/>
                    </a:lnTo>
                    <a:cubicBezTo>
                      <a:pt x="26616" y="658207"/>
                      <a:pt x="0" y="631592"/>
                      <a:pt x="0" y="598759"/>
                    </a:cubicBezTo>
                    <a:lnTo>
                      <a:pt x="0" y="59448"/>
                    </a:lnTo>
                    <a:cubicBezTo>
                      <a:pt x="0" y="26616"/>
                      <a:pt x="26616" y="0"/>
                      <a:pt x="59448" y="0"/>
                    </a:cubicBezTo>
                    <a:close/>
                  </a:path>
                </a:pathLst>
              </a:custGeom>
              <a:solidFill>
                <a:srgbClr val="AC8B7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9525"/>
                <a:ext cx="1535234" cy="667732"/>
              </a:xfrm>
              <a:prstGeom prst="rect">
                <a:avLst/>
              </a:prstGeom>
            </p:spPr>
            <p:txBody>
              <a:bodyPr anchor="ctr" rtlCol="false" tIns="24230" lIns="24230" bIns="24230" rIns="24230"/>
              <a:lstStyle/>
              <a:p>
                <a:pPr algn="ctr">
                  <a:lnSpc>
                    <a:spcPts val="634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6673" y="910813"/>
              <a:ext cx="2826129" cy="7726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3"/>
                </a:lnSpc>
                <a:spcBef>
                  <a:spcPct val="0"/>
                </a:spcBef>
              </a:pPr>
              <a:r>
                <a:rPr lang="en-US" sz="1702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USER ACCESS WEBSITE</a:t>
              </a:r>
            </a:p>
          </p:txBody>
        </p:sp>
        <p:grpSp>
          <p:nvGrpSpPr>
            <p:cNvPr name="Group 13" id="13"/>
            <p:cNvGrpSpPr/>
            <p:nvPr/>
          </p:nvGrpSpPr>
          <p:grpSpPr>
            <a:xfrm rot="0">
              <a:off x="13346" y="5134265"/>
              <a:ext cx="3153262" cy="1363022"/>
              <a:chOff x="0" y="0"/>
              <a:chExt cx="1531992" cy="662215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531992" cy="662215"/>
              </a:xfrm>
              <a:custGeom>
                <a:avLst/>
                <a:gdLst/>
                <a:ahLst/>
                <a:cxnLst/>
                <a:rect r="r" b="b" t="t" l="l"/>
                <a:pathLst>
                  <a:path h="662215" w="1531992">
                    <a:moveTo>
                      <a:pt x="59573" y="0"/>
                    </a:moveTo>
                    <a:lnTo>
                      <a:pt x="1472419" y="0"/>
                    </a:lnTo>
                    <a:cubicBezTo>
                      <a:pt x="1505320" y="0"/>
                      <a:pt x="1531992" y="26672"/>
                      <a:pt x="1531992" y="59573"/>
                    </a:cubicBezTo>
                    <a:lnTo>
                      <a:pt x="1531992" y="602642"/>
                    </a:lnTo>
                    <a:cubicBezTo>
                      <a:pt x="1531992" y="618442"/>
                      <a:pt x="1525716" y="633595"/>
                      <a:pt x="1514543" y="644767"/>
                    </a:cubicBezTo>
                    <a:cubicBezTo>
                      <a:pt x="1503371" y="655939"/>
                      <a:pt x="1488218" y="662215"/>
                      <a:pt x="1472419" y="662215"/>
                    </a:cubicBezTo>
                    <a:lnTo>
                      <a:pt x="59573" y="662215"/>
                    </a:lnTo>
                    <a:cubicBezTo>
                      <a:pt x="26672" y="662215"/>
                      <a:pt x="0" y="635543"/>
                      <a:pt x="0" y="602642"/>
                    </a:cubicBezTo>
                    <a:lnTo>
                      <a:pt x="0" y="59573"/>
                    </a:lnTo>
                    <a:cubicBezTo>
                      <a:pt x="0" y="26672"/>
                      <a:pt x="26672" y="0"/>
                      <a:pt x="59573" y="0"/>
                    </a:cubicBezTo>
                    <a:close/>
                  </a:path>
                </a:pathLst>
              </a:custGeom>
              <a:solidFill>
                <a:srgbClr val="AC8B7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9525"/>
                <a:ext cx="1531992" cy="671740"/>
              </a:xfrm>
              <a:prstGeom prst="rect">
                <a:avLst/>
              </a:prstGeom>
            </p:spPr>
            <p:txBody>
              <a:bodyPr anchor="ctr" rtlCol="false" tIns="24230" lIns="24230" bIns="24230" rIns="24230"/>
              <a:lstStyle/>
              <a:p>
                <a:pPr algn="ctr">
                  <a:lnSpc>
                    <a:spcPts val="634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173576" y="5295982"/>
              <a:ext cx="2826129" cy="10205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98"/>
                </a:lnSpc>
              </a:pPr>
              <a:r>
                <a:rPr lang="en-US" sz="14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INPUT COMPLAINT</a:t>
              </a:r>
            </a:p>
            <a:p>
              <a:pPr algn="ctr">
                <a:lnSpc>
                  <a:spcPts val="2098"/>
                </a:lnSpc>
                <a:spcBef>
                  <a:spcPct val="0"/>
                </a:spcBef>
              </a:pPr>
              <a:r>
                <a:rPr lang="en-US" sz="14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(RECORD/UPLOAD AUDIO/TEXT)</a:t>
              </a:r>
            </a:p>
          </p:txBody>
        </p:sp>
        <p:grpSp>
          <p:nvGrpSpPr>
            <p:cNvPr name="Group 17" id="17"/>
            <p:cNvGrpSpPr/>
            <p:nvPr/>
          </p:nvGrpSpPr>
          <p:grpSpPr>
            <a:xfrm rot="0">
              <a:off x="0" y="2879325"/>
              <a:ext cx="3153262" cy="1363022"/>
              <a:chOff x="0" y="0"/>
              <a:chExt cx="1531992" cy="662215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531992" cy="662215"/>
              </a:xfrm>
              <a:custGeom>
                <a:avLst/>
                <a:gdLst/>
                <a:ahLst/>
                <a:cxnLst/>
                <a:rect r="r" b="b" t="t" l="l"/>
                <a:pathLst>
                  <a:path h="662215" w="1531992">
                    <a:moveTo>
                      <a:pt x="59573" y="0"/>
                    </a:moveTo>
                    <a:lnTo>
                      <a:pt x="1472419" y="0"/>
                    </a:lnTo>
                    <a:cubicBezTo>
                      <a:pt x="1505320" y="0"/>
                      <a:pt x="1531992" y="26672"/>
                      <a:pt x="1531992" y="59573"/>
                    </a:cubicBezTo>
                    <a:lnTo>
                      <a:pt x="1531992" y="602642"/>
                    </a:lnTo>
                    <a:cubicBezTo>
                      <a:pt x="1531992" y="618442"/>
                      <a:pt x="1525716" y="633595"/>
                      <a:pt x="1514543" y="644767"/>
                    </a:cubicBezTo>
                    <a:cubicBezTo>
                      <a:pt x="1503371" y="655939"/>
                      <a:pt x="1488218" y="662215"/>
                      <a:pt x="1472419" y="662215"/>
                    </a:cubicBezTo>
                    <a:lnTo>
                      <a:pt x="59573" y="662215"/>
                    </a:lnTo>
                    <a:cubicBezTo>
                      <a:pt x="26672" y="662215"/>
                      <a:pt x="0" y="635543"/>
                      <a:pt x="0" y="602642"/>
                    </a:cubicBezTo>
                    <a:lnTo>
                      <a:pt x="0" y="59573"/>
                    </a:lnTo>
                    <a:cubicBezTo>
                      <a:pt x="0" y="26672"/>
                      <a:pt x="26672" y="0"/>
                      <a:pt x="59573" y="0"/>
                    </a:cubicBezTo>
                    <a:close/>
                  </a:path>
                </a:pathLst>
              </a:custGeom>
              <a:solidFill>
                <a:srgbClr val="AC8B7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9525"/>
                <a:ext cx="1531992" cy="671740"/>
              </a:xfrm>
              <a:prstGeom prst="rect">
                <a:avLst/>
              </a:prstGeom>
            </p:spPr>
            <p:txBody>
              <a:bodyPr anchor="ctr" rtlCol="false" tIns="24230" lIns="24230" bIns="24230" rIns="24230"/>
              <a:lstStyle/>
              <a:p>
                <a:pPr algn="ctr">
                  <a:lnSpc>
                    <a:spcPts val="634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163567" y="3178663"/>
              <a:ext cx="2826129" cy="7262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09"/>
                </a:lnSpc>
                <a:spcBef>
                  <a:spcPct val="0"/>
                </a:spcBef>
              </a:pPr>
              <a:r>
                <a:rPr lang="en-US" sz="1578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PHONE NUMBER AND PNR NUMBER</a:t>
              </a:r>
            </a:p>
          </p:txBody>
        </p:sp>
        <p:grpSp>
          <p:nvGrpSpPr>
            <p:cNvPr name="Group 21" id="21"/>
            <p:cNvGrpSpPr/>
            <p:nvPr/>
          </p:nvGrpSpPr>
          <p:grpSpPr>
            <a:xfrm rot="0">
              <a:off x="13346" y="7389204"/>
              <a:ext cx="3153262" cy="1363022"/>
              <a:chOff x="0" y="0"/>
              <a:chExt cx="1531992" cy="662215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1531992" cy="662215"/>
              </a:xfrm>
              <a:custGeom>
                <a:avLst/>
                <a:gdLst/>
                <a:ahLst/>
                <a:cxnLst/>
                <a:rect r="r" b="b" t="t" l="l"/>
                <a:pathLst>
                  <a:path h="662215" w="1531992">
                    <a:moveTo>
                      <a:pt x="59573" y="0"/>
                    </a:moveTo>
                    <a:lnTo>
                      <a:pt x="1472419" y="0"/>
                    </a:lnTo>
                    <a:cubicBezTo>
                      <a:pt x="1505320" y="0"/>
                      <a:pt x="1531992" y="26672"/>
                      <a:pt x="1531992" y="59573"/>
                    </a:cubicBezTo>
                    <a:lnTo>
                      <a:pt x="1531992" y="602642"/>
                    </a:lnTo>
                    <a:cubicBezTo>
                      <a:pt x="1531992" y="618442"/>
                      <a:pt x="1525716" y="633595"/>
                      <a:pt x="1514543" y="644767"/>
                    </a:cubicBezTo>
                    <a:cubicBezTo>
                      <a:pt x="1503371" y="655939"/>
                      <a:pt x="1488218" y="662215"/>
                      <a:pt x="1472419" y="662215"/>
                    </a:cubicBezTo>
                    <a:lnTo>
                      <a:pt x="59573" y="662215"/>
                    </a:lnTo>
                    <a:cubicBezTo>
                      <a:pt x="26672" y="662215"/>
                      <a:pt x="0" y="635543"/>
                      <a:pt x="0" y="602642"/>
                    </a:cubicBezTo>
                    <a:lnTo>
                      <a:pt x="0" y="59573"/>
                    </a:lnTo>
                    <a:cubicBezTo>
                      <a:pt x="0" y="26672"/>
                      <a:pt x="26672" y="0"/>
                      <a:pt x="59573" y="0"/>
                    </a:cubicBezTo>
                    <a:close/>
                  </a:path>
                </a:pathLst>
              </a:custGeom>
              <a:solidFill>
                <a:srgbClr val="AC8B7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9525"/>
                <a:ext cx="1531992" cy="671740"/>
              </a:xfrm>
              <a:prstGeom prst="rect">
                <a:avLst/>
              </a:prstGeom>
            </p:spPr>
            <p:txBody>
              <a:bodyPr anchor="ctr" rtlCol="false" tIns="24230" lIns="24230" bIns="24230" rIns="24230"/>
              <a:lstStyle/>
              <a:p>
                <a:pPr algn="ctr">
                  <a:lnSpc>
                    <a:spcPts val="634"/>
                  </a:lnSpc>
                </a:pPr>
              </a:p>
            </p:txBody>
          </p:sp>
        </p:grpSp>
        <p:sp>
          <p:nvSpPr>
            <p:cNvPr name="TextBox 24" id="24"/>
            <p:cNvSpPr txBox="true"/>
            <p:nvPr/>
          </p:nvSpPr>
          <p:spPr>
            <a:xfrm rot="0">
              <a:off x="176913" y="7718409"/>
              <a:ext cx="2826129" cy="7262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09"/>
                </a:lnSpc>
                <a:spcBef>
                  <a:spcPct val="0"/>
                </a:spcBef>
              </a:pPr>
              <a:r>
                <a:rPr lang="en-US" sz="1578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SPEECH-TO-TEXT PROCESSING</a:t>
              </a:r>
            </a:p>
          </p:txBody>
        </p:sp>
        <p:grpSp>
          <p:nvGrpSpPr>
            <p:cNvPr name="Group 25" id="25"/>
            <p:cNvGrpSpPr/>
            <p:nvPr/>
          </p:nvGrpSpPr>
          <p:grpSpPr>
            <a:xfrm rot="0">
              <a:off x="9107277" y="721973"/>
              <a:ext cx="3153262" cy="1363022"/>
              <a:chOff x="0" y="0"/>
              <a:chExt cx="1531992" cy="662215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531992" cy="662215"/>
              </a:xfrm>
              <a:custGeom>
                <a:avLst/>
                <a:gdLst/>
                <a:ahLst/>
                <a:cxnLst/>
                <a:rect r="r" b="b" t="t" l="l"/>
                <a:pathLst>
                  <a:path h="662215" w="1531992">
                    <a:moveTo>
                      <a:pt x="59573" y="0"/>
                    </a:moveTo>
                    <a:lnTo>
                      <a:pt x="1472419" y="0"/>
                    </a:lnTo>
                    <a:cubicBezTo>
                      <a:pt x="1505320" y="0"/>
                      <a:pt x="1531992" y="26672"/>
                      <a:pt x="1531992" y="59573"/>
                    </a:cubicBezTo>
                    <a:lnTo>
                      <a:pt x="1531992" y="602642"/>
                    </a:lnTo>
                    <a:cubicBezTo>
                      <a:pt x="1531992" y="618442"/>
                      <a:pt x="1525716" y="633595"/>
                      <a:pt x="1514543" y="644767"/>
                    </a:cubicBezTo>
                    <a:cubicBezTo>
                      <a:pt x="1503371" y="655939"/>
                      <a:pt x="1488218" y="662215"/>
                      <a:pt x="1472419" y="662215"/>
                    </a:cubicBezTo>
                    <a:lnTo>
                      <a:pt x="59573" y="662215"/>
                    </a:lnTo>
                    <a:cubicBezTo>
                      <a:pt x="26672" y="662215"/>
                      <a:pt x="0" y="635543"/>
                      <a:pt x="0" y="602642"/>
                    </a:cubicBezTo>
                    <a:lnTo>
                      <a:pt x="0" y="59573"/>
                    </a:lnTo>
                    <a:cubicBezTo>
                      <a:pt x="0" y="26672"/>
                      <a:pt x="26672" y="0"/>
                      <a:pt x="59573" y="0"/>
                    </a:cubicBezTo>
                    <a:close/>
                  </a:path>
                </a:pathLst>
              </a:custGeom>
              <a:solidFill>
                <a:srgbClr val="AC8B7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9525"/>
                <a:ext cx="1531992" cy="671740"/>
              </a:xfrm>
              <a:prstGeom prst="rect">
                <a:avLst/>
              </a:prstGeom>
            </p:spPr>
            <p:txBody>
              <a:bodyPr anchor="ctr" rtlCol="false" tIns="24230" lIns="24230" bIns="24230" rIns="24230"/>
              <a:lstStyle/>
              <a:p>
                <a:pPr algn="ctr">
                  <a:lnSpc>
                    <a:spcPts val="634"/>
                  </a:lnSpc>
                </a:pPr>
              </a:p>
            </p:txBody>
          </p:sp>
        </p:grpSp>
        <p:sp>
          <p:nvSpPr>
            <p:cNvPr name="TextBox 28" id="28"/>
            <p:cNvSpPr txBox="true"/>
            <p:nvPr/>
          </p:nvSpPr>
          <p:spPr>
            <a:xfrm rot="0">
              <a:off x="9270844" y="1059067"/>
              <a:ext cx="2826129" cy="6697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98"/>
                </a:lnSpc>
                <a:spcBef>
                  <a:spcPct val="0"/>
                </a:spcBef>
              </a:pPr>
              <a:r>
                <a:rPr lang="en-US" sz="14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COMPLAINT CATEGORIZATION</a:t>
              </a:r>
            </a:p>
          </p:txBody>
        </p:sp>
        <p:grpSp>
          <p:nvGrpSpPr>
            <p:cNvPr name="Group 29" id="29"/>
            <p:cNvGrpSpPr/>
            <p:nvPr/>
          </p:nvGrpSpPr>
          <p:grpSpPr>
            <a:xfrm rot="0">
              <a:off x="9087234" y="2931001"/>
              <a:ext cx="3153262" cy="1397763"/>
              <a:chOff x="0" y="0"/>
              <a:chExt cx="1531992" cy="679094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1531992" cy="679094"/>
              </a:xfrm>
              <a:custGeom>
                <a:avLst/>
                <a:gdLst/>
                <a:ahLst/>
                <a:cxnLst/>
                <a:rect r="r" b="b" t="t" l="l"/>
                <a:pathLst>
                  <a:path h="679094" w="1531992">
                    <a:moveTo>
                      <a:pt x="59573" y="0"/>
                    </a:moveTo>
                    <a:lnTo>
                      <a:pt x="1472419" y="0"/>
                    </a:lnTo>
                    <a:cubicBezTo>
                      <a:pt x="1505320" y="0"/>
                      <a:pt x="1531992" y="26672"/>
                      <a:pt x="1531992" y="59573"/>
                    </a:cubicBezTo>
                    <a:lnTo>
                      <a:pt x="1531992" y="619521"/>
                    </a:lnTo>
                    <a:cubicBezTo>
                      <a:pt x="1531992" y="652422"/>
                      <a:pt x="1505320" y="679094"/>
                      <a:pt x="1472419" y="679094"/>
                    </a:cubicBezTo>
                    <a:lnTo>
                      <a:pt x="59573" y="679094"/>
                    </a:lnTo>
                    <a:cubicBezTo>
                      <a:pt x="26672" y="679094"/>
                      <a:pt x="0" y="652422"/>
                      <a:pt x="0" y="619521"/>
                    </a:cubicBezTo>
                    <a:lnTo>
                      <a:pt x="0" y="59573"/>
                    </a:lnTo>
                    <a:cubicBezTo>
                      <a:pt x="0" y="26672"/>
                      <a:pt x="26672" y="0"/>
                      <a:pt x="59573" y="0"/>
                    </a:cubicBezTo>
                    <a:close/>
                  </a:path>
                </a:pathLst>
              </a:custGeom>
              <a:solidFill>
                <a:srgbClr val="AC8B7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9525"/>
                <a:ext cx="1531992" cy="688619"/>
              </a:xfrm>
              <a:prstGeom prst="rect">
                <a:avLst/>
              </a:prstGeom>
            </p:spPr>
            <p:txBody>
              <a:bodyPr anchor="ctr" rtlCol="false" tIns="24230" lIns="24230" bIns="24230" rIns="24230"/>
              <a:lstStyle/>
              <a:p>
                <a:pPr algn="ctr">
                  <a:lnSpc>
                    <a:spcPts val="634"/>
                  </a:lnSpc>
                </a:pPr>
              </a:p>
            </p:txBody>
          </p:sp>
        </p:grpSp>
        <p:sp>
          <p:nvSpPr>
            <p:cNvPr name="TextBox 32" id="32"/>
            <p:cNvSpPr txBox="true"/>
            <p:nvPr/>
          </p:nvSpPr>
          <p:spPr>
            <a:xfrm rot="0">
              <a:off x="9198729" y="3394556"/>
              <a:ext cx="2826129" cy="3728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19"/>
                </a:lnSpc>
                <a:spcBef>
                  <a:spcPct val="0"/>
                </a:spcBef>
              </a:pPr>
              <a:r>
                <a:rPr lang="en-US" sz="1657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ADMIN PANEL</a:t>
              </a:r>
            </a:p>
          </p:txBody>
        </p:sp>
        <p:grpSp>
          <p:nvGrpSpPr>
            <p:cNvPr name="Group 33" id="33"/>
            <p:cNvGrpSpPr/>
            <p:nvPr/>
          </p:nvGrpSpPr>
          <p:grpSpPr>
            <a:xfrm rot="0">
              <a:off x="9113950" y="5179869"/>
              <a:ext cx="3153262" cy="1363022"/>
              <a:chOff x="0" y="0"/>
              <a:chExt cx="1531992" cy="662215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1531992" cy="662215"/>
              </a:xfrm>
              <a:custGeom>
                <a:avLst/>
                <a:gdLst/>
                <a:ahLst/>
                <a:cxnLst/>
                <a:rect r="r" b="b" t="t" l="l"/>
                <a:pathLst>
                  <a:path h="662215" w="1531992">
                    <a:moveTo>
                      <a:pt x="59573" y="0"/>
                    </a:moveTo>
                    <a:lnTo>
                      <a:pt x="1472419" y="0"/>
                    </a:lnTo>
                    <a:cubicBezTo>
                      <a:pt x="1505320" y="0"/>
                      <a:pt x="1531992" y="26672"/>
                      <a:pt x="1531992" y="59573"/>
                    </a:cubicBezTo>
                    <a:lnTo>
                      <a:pt x="1531992" y="602642"/>
                    </a:lnTo>
                    <a:cubicBezTo>
                      <a:pt x="1531992" y="618442"/>
                      <a:pt x="1525716" y="633595"/>
                      <a:pt x="1514543" y="644767"/>
                    </a:cubicBezTo>
                    <a:cubicBezTo>
                      <a:pt x="1503371" y="655939"/>
                      <a:pt x="1488218" y="662215"/>
                      <a:pt x="1472419" y="662215"/>
                    </a:cubicBezTo>
                    <a:lnTo>
                      <a:pt x="59573" y="662215"/>
                    </a:lnTo>
                    <a:cubicBezTo>
                      <a:pt x="26672" y="662215"/>
                      <a:pt x="0" y="635543"/>
                      <a:pt x="0" y="602642"/>
                    </a:cubicBezTo>
                    <a:lnTo>
                      <a:pt x="0" y="59573"/>
                    </a:lnTo>
                    <a:cubicBezTo>
                      <a:pt x="0" y="26672"/>
                      <a:pt x="26672" y="0"/>
                      <a:pt x="59573" y="0"/>
                    </a:cubicBezTo>
                    <a:close/>
                  </a:path>
                </a:pathLst>
              </a:custGeom>
              <a:solidFill>
                <a:srgbClr val="AC8B7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9525"/>
                <a:ext cx="1531992" cy="671740"/>
              </a:xfrm>
              <a:prstGeom prst="rect">
                <a:avLst/>
              </a:prstGeom>
            </p:spPr>
            <p:txBody>
              <a:bodyPr anchor="ctr" rtlCol="false" tIns="24230" lIns="24230" bIns="24230" rIns="24230"/>
              <a:lstStyle/>
              <a:p>
                <a:pPr algn="ctr">
                  <a:lnSpc>
                    <a:spcPts val="634"/>
                  </a:lnSpc>
                </a:pPr>
              </a:p>
            </p:txBody>
          </p:sp>
        </p:grpSp>
        <p:sp>
          <p:nvSpPr>
            <p:cNvPr name="TextBox 36" id="36"/>
            <p:cNvSpPr txBox="true"/>
            <p:nvPr/>
          </p:nvSpPr>
          <p:spPr>
            <a:xfrm rot="0">
              <a:off x="9277517" y="5486827"/>
              <a:ext cx="2826129" cy="6697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98"/>
                </a:lnSpc>
                <a:spcBef>
                  <a:spcPct val="0"/>
                </a:spcBef>
              </a:pPr>
              <a:r>
                <a:rPr lang="en-US" sz="14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STORE COMPLAINT IN DATABSE</a:t>
              </a:r>
            </a:p>
          </p:txBody>
        </p:sp>
        <p:grpSp>
          <p:nvGrpSpPr>
            <p:cNvPr name="Group 37" id="37"/>
            <p:cNvGrpSpPr/>
            <p:nvPr/>
          </p:nvGrpSpPr>
          <p:grpSpPr>
            <a:xfrm rot="0">
              <a:off x="9113950" y="7265163"/>
              <a:ext cx="3153262" cy="1341905"/>
              <a:chOff x="0" y="0"/>
              <a:chExt cx="1531992" cy="651956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1531992" cy="651956"/>
              </a:xfrm>
              <a:custGeom>
                <a:avLst/>
                <a:gdLst/>
                <a:ahLst/>
                <a:cxnLst/>
                <a:rect r="r" b="b" t="t" l="l"/>
                <a:pathLst>
                  <a:path h="651956" w="1531992">
                    <a:moveTo>
                      <a:pt x="59573" y="0"/>
                    </a:moveTo>
                    <a:lnTo>
                      <a:pt x="1472419" y="0"/>
                    </a:lnTo>
                    <a:cubicBezTo>
                      <a:pt x="1505320" y="0"/>
                      <a:pt x="1531992" y="26672"/>
                      <a:pt x="1531992" y="59573"/>
                    </a:cubicBezTo>
                    <a:lnTo>
                      <a:pt x="1531992" y="592382"/>
                    </a:lnTo>
                    <a:cubicBezTo>
                      <a:pt x="1531992" y="625284"/>
                      <a:pt x="1505320" y="651956"/>
                      <a:pt x="1472419" y="651956"/>
                    </a:cubicBezTo>
                    <a:lnTo>
                      <a:pt x="59573" y="651956"/>
                    </a:lnTo>
                    <a:cubicBezTo>
                      <a:pt x="26672" y="651956"/>
                      <a:pt x="0" y="625284"/>
                      <a:pt x="0" y="592382"/>
                    </a:cubicBezTo>
                    <a:lnTo>
                      <a:pt x="0" y="59573"/>
                    </a:lnTo>
                    <a:cubicBezTo>
                      <a:pt x="0" y="26672"/>
                      <a:pt x="26672" y="0"/>
                      <a:pt x="59573" y="0"/>
                    </a:cubicBezTo>
                    <a:close/>
                  </a:path>
                </a:pathLst>
              </a:custGeom>
              <a:solidFill>
                <a:srgbClr val="AC8B7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39" id="39"/>
              <p:cNvSpPr txBox="true"/>
              <p:nvPr/>
            </p:nvSpPr>
            <p:spPr>
              <a:xfrm>
                <a:off x="0" y="-9525"/>
                <a:ext cx="1531992" cy="661481"/>
              </a:xfrm>
              <a:prstGeom prst="rect">
                <a:avLst/>
              </a:prstGeom>
            </p:spPr>
            <p:txBody>
              <a:bodyPr anchor="ctr" rtlCol="false" tIns="24230" lIns="24230" bIns="24230" rIns="24230"/>
              <a:lstStyle/>
              <a:p>
                <a:pPr algn="ctr">
                  <a:lnSpc>
                    <a:spcPts val="634"/>
                  </a:lnSpc>
                </a:pPr>
              </a:p>
            </p:txBody>
          </p:sp>
        </p:grpSp>
        <p:sp>
          <p:nvSpPr>
            <p:cNvPr name="TextBox 40" id="40"/>
            <p:cNvSpPr txBox="true"/>
            <p:nvPr/>
          </p:nvSpPr>
          <p:spPr>
            <a:xfrm rot="0">
              <a:off x="9277517" y="7550922"/>
              <a:ext cx="2826129" cy="6697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98"/>
                </a:lnSpc>
                <a:spcBef>
                  <a:spcPct val="0"/>
                </a:spcBef>
              </a:pPr>
              <a:r>
                <a:rPr lang="en-US" sz="14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NOTIFY AUTHORITY BY EMAIL</a:t>
              </a:r>
            </a:p>
          </p:txBody>
        </p:sp>
        <p:grpSp>
          <p:nvGrpSpPr>
            <p:cNvPr name="Group 41" id="41"/>
            <p:cNvGrpSpPr/>
            <p:nvPr/>
          </p:nvGrpSpPr>
          <p:grpSpPr>
            <a:xfrm rot="0">
              <a:off x="9107277" y="9287832"/>
              <a:ext cx="3159935" cy="1354772"/>
              <a:chOff x="0" y="0"/>
              <a:chExt cx="1535234" cy="658207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1535234" cy="658207"/>
              </a:xfrm>
              <a:custGeom>
                <a:avLst/>
                <a:gdLst/>
                <a:ahLst/>
                <a:cxnLst/>
                <a:rect r="r" b="b" t="t" l="l"/>
                <a:pathLst>
                  <a:path h="658207" w="1535234">
                    <a:moveTo>
                      <a:pt x="59448" y="0"/>
                    </a:moveTo>
                    <a:lnTo>
                      <a:pt x="1475786" y="0"/>
                    </a:lnTo>
                    <a:cubicBezTo>
                      <a:pt x="1508618" y="0"/>
                      <a:pt x="1535234" y="26616"/>
                      <a:pt x="1535234" y="59448"/>
                    </a:cubicBezTo>
                    <a:lnTo>
                      <a:pt x="1535234" y="598759"/>
                    </a:lnTo>
                    <a:cubicBezTo>
                      <a:pt x="1535234" y="614526"/>
                      <a:pt x="1528971" y="629647"/>
                      <a:pt x="1517822" y="640795"/>
                    </a:cubicBezTo>
                    <a:cubicBezTo>
                      <a:pt x="1506674" y="651944"/>
                      <a:pt x="1491553" y="658207"/>
                      <a:pt x="1475786" y="658207"/>
                    </a:cubicBezTo>
                    <a:lnTo>
                      <a:pt x="59448" y="658207"/>
                    </a:lnTo>
                    <a:cubicBezTo>
                      <a:pt x="26616" y="658207"/>
                      <a:pt x="0" y="631592"/>
                      <a:pt x="0" y="598759"/>
                    </a:cubicBezTo>
                    <a:lnTo>
                      <a:pt x="0" y="59448"/>
                    </a:lnTo>
                    <a:cubicBezTo>
                      <a:pt x="0" y="26616"/>
                      <a:pt x="26616" y="0"/>
                      <a:pt x="59448" y="0"/>
                    </a:cubicBezTo>
                    <a:close/>
                  </a:path>
                </a:pathLst>
              </a:custGeom>
              <a:solidFill>
                <a:srgbClr val="AC8B7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0" y="-9525"/>
                <a:ext cx="1535234" cy="667732"/>
              </a:xfrm>
              <a:prstGeom prst="rect">
                <a:avLst/>
              </a:prstGeom>
            </p:spPr>
            <p:txBody>
              <a:bodyPr anchor="ctr" rtlCol="false" tIns="24230" lIns="24230" bIns="24230" rIns="24230"/>
              <a:lstStyle/>
              <a:p>
                <a:pPr algn="ctr">
                  <a:lnSpc>
                    <a:spcPts val="634"/>
                  </a:lnSpc>
                </a:pPr>
              </a:p>
            </p:txBody>
          </p:sp>
        </p:grpSp>
        <p:sp>
          <p:nvSpPr>
            <p:cNvPr name="TextBox 44" id="44"/>
            <p:cNvSpPr txBox="true"/>
            <p:nvPr/>
          </p:nvSpPr>
          <p:spPr>
            <a:xfrm rot="0">
              <a:off x="9107277" y="9445425"/>
              <a:ext cx="3159935" cy="10205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98"/>
                </a:lnSpc>
                <a:spcBef>
                  <a:spcPct val="0"/>
                </a:spcBef>
              </a:pPr>
              <a:r>
                <a:rPr lang="en-US" sz="14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COMPLAINT RESOLVED AND UPDATED IN DATABASE</a:t>
              </a:r>
            </a:p>
          </p:txBody>
        </p:sp>
        <p:sp>
          <p:nvSpPr>
            <p:cNvPr name="TextBox 45" id="45"/>
            <p:cNvSpPr txBox="true"/>
            <p:nvPr/>
          </p:nvSpPr>
          <p:spPr>
            <a:xfrm rot="0">
              <a:off x="4156340" y="1179253"/>
              <a:ext cx="2057800" cy="4247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40"/>
                </a:lnSpc>
                <a:spcBef>
                  <a:spcPct val="0"/>
                </a:spcBef>
              </a:pPr>
              <a:r>
                <a:rPr lang="en-US" sz="1885">
                  <a:solidFill>
                    <a:srgbClr val="2D3546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STREAMLIT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4156340" y="802171"/>
              <a:ext cx="1968984" cy="4247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40"/>
                </a:lnSpc>
                <a:spcBef>
                  <a:spcPct val="0"/>
                </a:spcBef>
              </a:pPr>
            </a:p>
          </p:txBody>
        </p:sp>
        <p:sp>
          <p:nvSpPr>
            <p:cNvPr name="AutoShape 47" id="47"/>
            <p:cNvSpPr/>
            <p:nvPr/>
          </p:nvSpPr>
          <p:spPr>
            <a:xfrm>
              <a:off x="3166608" y="1403483"/>
              <a:ext cx="935302" cy="0"/>
            </a:xfrm>
            <a:prstGeom prst="line">
              <a:avLst/>
            </a:prstGeom>
            <a:ln cap="flat" w="42021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48" id="48"/>
            <p:cNvSpPr txBox="true"/>
            <p:nvPr/>
          </p:nvSpPr>
          <p:spPr>
            <a:xfrm rot="0">
              <a:off x="4247138" y="8003047"/>
              <a:ext cx="4034838" cy="4247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40"/>
                </a:lnSpc>
                <a:spcBef>
                  <a:spcPct val="0"/>
                </a:spcBef>
              </a:pPr>
              <a:r>
                <a:rPr lang="en-US" sz="1885">
                  <a:solidFill>
                    <a:srgbClr val="2D3546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GOOGLE GEMINI LLM</a:t>
              </a:r>
            </a:p>
          </p:txBody>
        </p:sp>
        <p:sp>
          <p:nvSpPr>
            <p:cNvPr name="TextBox 49" id="49"/>
            <p:cNvSpPr txBox="true"/>
            <p:nvPr/>
          </p:nvSpPr>
          <p:spPr>
            <a:xfrm rot="0">
              <a:off x="3998582" y="7625965"/>
              <a:ext cx="3455121" cy="4247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40"/>
                </a:lnSpc>
                <a:spcBef>
                  <a:spcPct val="0"/>
                </a:spcBef>
              </a:pPr>
              <a:r>
                <a:rPr lang="en-US" sz="1885">
                  <a:solidFill>
                    <a:srgbClr val="2D3546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IF VOICE INPUT</a:t>
              </a:r>
            </a:p>
          </p:txBody>
        </p:sp>
        <p:sp>
          <p:nvSpPr>
            <p:cNvPr name="TextBox 50" id="50"/>
            <p:cNvSpPr txBox="true"/>
            <p:nvPr/>
          </p:nvSpPr>
          <p:spPr>
            <a:xfrm rot="0">
              <a:off x="13087586" y="1173008"/>
              <a:ext cx="3485691" cy="865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40"/>
                </a:lnSpc>
                <a:spcBef>
                  <a:spcPct val="0"/>
                </a:spcBef>
              </a:pPr>
              <a:r>
                <a:rPr lang="en-US" sz="1885">
                  <a:solidFill>
                    <a:srgbClr val="2D3546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GOOGLE GEMINI LLM-NLP</a:t>
              </a:r>
            </a:p>
          </p:txBody>
        </p:sp>
        <p:sp>
          <p:nvSpPr>
            <p:cNvPr name="TextBox 51" id="51"/>
            <p:cNvSpPr txBox="true"/>
            <p:nvPr/>
          </p:nvSpPr>
          <p:spPr>
            <a:xfrm rot="0">
              <a:off x="13402181" y="3376692"/>
              <a:ext cx="4127022" cy="865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40"/>
                </a:lnSpc>
                <a:spcBef>
                  <a:spcPct val="0"/>
                </a:spcBef>
              </a:pPr>
              <a:r>
                <a:rPr lang="en-US" sz="1885">
                  <a:solidFill>
                    <a:srgbClr val="2D3546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REVIEW AND PROCESS COMPLAINT</a:t>
              </a:r>
            </a:p>
          </p:txBody>
        </p:sp>
        <p:sp>
          <p:nvSpPr>
            <p:cNvPr name="TextBox 52" id="52"/>
            <p:cNvSpPr txBox="true"/>
            <p:nvPr/>
          </p:nvSpPr>
          <p:spPr>
            <a:xfrm rot="0">
              <a:off x="13087586" y="5684195"/>
              <a:ext cx="1968984" cy="4247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40"/>
                </a:lnSpc>
                <a:spcBef>
                  <a:spcPct val="0"/>
                </a:spcBef>
              </a:pPr>
              <a:r>
                <a:rPr lang="en-US" sz="1885">
                  <a:solidFill>
                    <a:srgbClr val="2D3546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SQLite</a:t>
              </a:r>
            </a:p>
          </p:txBody>
        </p:sp>
        <p:sp>
          <p:nvSpPr>
            <p:cNvPr name="AutoShape 53" id="53"/>
            <p:cNvSpPr/>
            <p:nvPr/>
          </p:nvSpPr>
          <p:spPr>
            <a:xfrm>
              <a:off x="3153262" y="8050672"/>
              <a:ext cx="935302" cy="0"/>
            </a:xfrm>
            <a:prstGeom prst="line">
              <a:avLst/>
            </a:prstGeom>
            <a:ln cap="flat" w="42021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54" id="54"/>
            <p:cNvSpPr/>
            <p:nvPr/>
          </p:nvSpPr>
          <p:spPr>
            <a:xfrm>
              <a:off x="12293536" y="5940404"/>
              <a:ext cx="935302" cy="0"/>
            </a:xfrm>
            <a:prstGeom prst="line">
              <a:avLst/>
            </a:prstGeom>
            <a:ln cap="flat" w="42021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55" id="55"/>
            <p:cNvSpPr/>
            <p:nvPr/>
          </p:nvSpPr>
          <p:spPr>
            <a:xfrm>
              <a:off x="12293536" y="1403483"/>
              <a:ext cx="935302" cy="0"/>
            </a:xfrm>
            <a:prstGeom prst="line">
              <a:avLst/>
            </a:prstGeom>
            <a:ln cap="flat" w="42021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56" id="56"/>
            <p:cNvSpPr/>
            <p:nvPr/>
          </p:nvSpPr>
          <p:spPr>
            <a:xfrm>
              <a:off x="12260539" y="3609840"/>
              <a:ext cx="935302" cy="0"/>
            </a:xfrm>
            <a:prstGeom prst="line">
              <a:avLst/>
            </a:prstGeom>
            <a:ln cap="flat" w="42021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57" id="57"/>
            <p:cNvSpPr/>
            <p:nvPr/>
          </p:nvSpPr>
          <p:spPr>
            <a:xfrm>
              <a:off x="1610020" y="4402481"/>
              <a:ext cx="0" cy="571649"/>
            </a:xfrm>
            <a:prstGeom prst="line">
              <a:avLst/>
            </a:prstGeom>
            <a:ln cap="flat" w="42021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58" id="58"/>
            <p:cNvSpPr/>
            <p:nvPr/>
          </p:nvSpPr>
          <p:spPr>
            <a:xfrm>
              <a:off x="1516502" y="8989374"/>
              <a:ext cx="0" cy="571649"/>
            </a:xfrm>
            <a:prstGeom prst="line">
              <a:avLst/>
            </a:prstGeom>
            <a:ln cap="flat" w="42021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59" id="59"/>
            <p:cNvSpPr/>
            <p:nvPr/>
          </p:nvSpPr>
          <p:spPr>
            <a:xfrm>
              <a:off x="1536545" y="6693514"/>
              <a:ext cx="0" cy="571649"/>
            </a:xfrm>
            <a:prstGeom prst="line">
              <a:avLst/>
            </a:prstGeom>
            <a:ln cap="flat" w="42021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60" id="60"/>
            <p:cNvSpPr/>
            <p:nvPr/>
          </p:nvSpPr>
          <p:spPr>
            <a:xfrm>
              <a:off x="1556588" y="2188979"/>
              <a:ext cx="0" cy="571649"/>
            </a:xfrm>
            <a:prstGeom prst="line">
              <a:avLst/>
            </a:prstGeom>
            <a:ln cap="flat" w="42021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61" id="61"/>
            <p:cNvSpPr/>
            <p:nvPr/>
          </p:nvSpPr>
          <p:spPr>
            <a:xfrm>
              <a:off x="10723994" y="2188979"/>
              <a:ext cx="0" cy="571649"/>
            </a:xfrm>
            <a:prstGeom prst="line">
              <a:avLst/>
            </a:prstGeom>
            <a:ln cap="flat" w="42021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62" id="62"/>
            <p:cNvSpPr/>
            <p:nvPr/>
          </p:nvSpPr>
          <p:spPr>
            <a:xfrm>
              <a:off x="10730667" y="0"/>
              <a:ext cx="0" cy="571649"/>
            </a:xfrm>
            <a:prstGeom prst="line">
              <a:avLst/>
            </a:prstGeom>
            <a:ln cap="flat" w="42021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63" id="63"/>
            <p:cNvSpPr/>
            <p:nvPr/>
          </p:nvSpPr>
          <p:spPr>
            <a:xfrm>
              <a:off x="10710624" y="4497983"/>
              <a:ext cx="0" cy="571649"/>
            </a:xfrm>
            <a:prstGeom prst="line">
              <a:avLst/>
            </a:prstGeom>
            <a:ln cap="flat" w="42021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64" id="64"/>
            <p:cNvSpPr/>
            <p:nvPr/>
          </p:nvSpPr>
          <p:spPr>
            <a:xfrm>
              <a:off x="10703951" y="6542891"/>
              <a:ext cx="0" cy="571649"/>
            </a:xfrm>
            <a:prstGeom prst="line">
              <a:avLst/>
            </a:prstGeom>
            <a:ln cap="flat" w="42021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65" id="65"/>
            <p:cNvSpPr/>
            <p:nvPr/>
          </p:nvSpPr>
          <p:spPr>
            <a:xfrm>
              <a:off x="10683908" y="8716183"/>
              <a:ext cx="0" cy="571649"/>
            </a:xfrm>
            <a:prstGeom prst="line">
              <a:avLst/>
            </a:prstGeom>
            <a:ln cap="flat" w="42021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</p:grpSp>
      <p:sp>
        <p:nvSpPr>
          <p:cNvPr name="TextBox 66" id="66"/>
          <p:cNvSpPr txBox="true"/>
          <p:nvPr/>
        </p:nvSpPr>
        <p:spPr>
          <a:xfrm rot="0">
            <a:off x="2009138" y="263090"/>
            <a:ext cx="15758679" cy="1555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27"/>
              </a:lnSpc>
            </a:pPr>
            <a:r>
              <a:rPr lang="en-US" sz="10227" spc="-531" b="true">
                <a:solidFill>
                  <a:srgbClr val="50392B"/>
                </a:solidFill>
                <a:latin typeface="Arial Bold"/>
                <a:ea typeface="Arial Bold"/>
                <a:cs typeface="Arial Bold"/>
                <a:sym typeface="Arial Bold"/>
              </a:rPr>
              <a:t>Simplified Solution Diagram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281240" y="892982"/>
            <a:ext cx="13441650" cy="13424848"/>
          </a:xfrm>
          <a:custGeom>
            <a:avLst/>
            <a:gdLst/>
            <a:ahLst/>
            <a:cxnLst/>
            <a:rect r="r" b="b" t="t" l="l"/>
            <a:pathLst>
              <a:path h="13424848" w="13441650">
                <a:moveTo>
                  <a:pt x="0" y="0"/>
                </a:moveTo>
                <a:lnTo>
                  <a:pt x="13441650" y="0"/>
                </a:lnTo>
                <a:lnTo>
                  <a:pt x="13441650" y="13424848"/>
                </a:lnTo>
                <a:lnTo>
                  <a:pt x="0" y="134248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494925" y="-494925"/>
            <a:ext cx="3539098" cy="3539098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0" y="2180832"/>
            <a:ext cx="9876717" cy="577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93583" indent="-446792" lvl="1">
              <a:lnSpc>
                <a:spcPts val="5794"/>
              </a:lnSpc>
              <a:buFont typeface="Arial"/>
              <a:buChar char="•"/>
            </a:pPr>
            <a:r>
              <a:rPr lang="en-US" b="true" sz="4138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Analyzed requirements: </a:t>
            </a:r>
          </a:p>
          <a:p>
            <a:pPr algn="l">
              <a:lnSpc>
                <a:spcPts val="5794"/>
              </a:lnSpc>
            </a:pPr>
            <a:r>
              <a:rPr lang="en-US" sz="413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voice input, multi-language support  </a:t>
            </a:r>
          </a:p>
          <a:p>
            <a:pPr algn="l" marL="893583" indent="-446792" lvl="1">
              <a:lnSpc>
                <a:spcPts val="5794"/>
              </a:lnSpc>
              <a:buFont typeface="Arial"/>
              <a:buChar char="•"/>
            </a:pPr>
            <a:r>
              <a:rPr lang="en-US" b="true" sz="4138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Designed architecture: </a:t>
            </a:r>
          </a:p>
          <a:p>
            <a:pPr algn="l">
              <a:lnSpc>
                <a:spcPts val="5794"/>
              </a:lnSpc>
            </a:pPr>
            <a:r>
              <a:rPr lang="en-US" sz="413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413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Streamlit frontend, Python backend  </a:t>
            </a:r>
          </a:p>
          <a:p>
            <a:pPr algn="l" marL="893583" indent="-446792" lvl="1">
              <a:lnSpc>
                <a:spcPts val="5794"/>
              </a:lnSpc>
              <a:buFont typeface="Arial"/>
              <a:buChar char="•"/>
            </a:pPr>
            <a:r>
              <a:rPr lang="en-US" b="true" sz="4138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Integrated AI: </a:t>
            </a:r>
          </a:p>
          <a:p>
            <a:pPr algn="l">
              <a:lnSpc>
                <a:spcPts val="5794"/>
              </a:lnSpc>
            </a:pPr>
            <a:r>
              <a:rPr lang="en-US" sz="413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413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Speech-to-Text &amp; categorization  </a:t>
            </a:r>
          </a:p>
          <a:p>
            <a:pPr algn="l">
              <a:lnSpc>
                <a:spcPts val="5794"/>
              </a:lnSpc>
            </a:pPr>
            <a:r>
              <a:rPr lang="en-US" sz="413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4138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413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algn="l">
              <a:lnSpc>
                <a:spcPts val="4618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26230" y="455831"/>
            <a:ext cx="16435539" cy="2588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27"/>
              </a:lnSpc>
            </a:pPr>
            <a:r>
              <a:rPr lang="en-US" b="true" sz="10227" spc="-531">
                <a:solidFill>
                  <a:srgbClr val="50392B"/>
                </a:solidFill>
                <a:latin typeface="Arial Bold"/>
                <a:ea typeface="Arial Bold"/>
                <a:cs typeface="Arial Bold"/>
                <a:sym typeface="Arial Bold"/>
              </a:rPr>
              <a:t>Approach &amp; Implementation</a:t>
            </a:r>
          </a:p>
          <a:p>
            <a:pPr algn="ctr">
              <a:lnSpc>
                <a:spcPts val="8328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5557610" y="8426184"/>
            <a:ext cx="3539098" cy="353909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0" y="6785347"/>
            <a:ext cx="8301935" cy="3110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8418" indent="-464209" lvl="1">
              <a:lnSpc>
                <a:spcPts val="6020"/>
              </a:lnSpc>
              <a:buFont typeface="Arial"/>
              <a:buChar char="•"/>
            </a:pPr>
            <a:r>
              <a:rPr lang="en-US" b="true" sz="43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Innovations: </a:t>
            </a:r>
          </a:p>
          <a:p>
            <a:pPr algn="l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4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Voice complaint submission </a:t>
            </a:r>
          </a:p>
          <a:p>
            <a:pPr algn="l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AI-driven categorization </a:t>
            </a:r>
          </a:p>
          <a:p>
            <a:pPr algn="l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PNR validation for authenticity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812839" y="5412896"/>
            <a:ext cx="9748208" cy="9748208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AC8B79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84320" y="415956"/>
              <a:ext cx="5781360" cy="5518089"/>
            </a:xfrm>
            <a:custGeom>
              <a:avLst/>
              <a:gdLst/>
              <a:ahLst/>
              <a:cxnLst/>
              <a:rect r="r" b="b" t="t" l="l"/>
              <a:pathLst>
                <a:path h="5518089" w="5781360">
                  <a:moveTo>
                    <a:pt x="2890680" y="4414"/>
                  </a:moveTo>
                  <a:cubicBezTo>
                    <a:pt x="1903611" y="0"/>
                    <a:pt x="989627" y="524062"/>
                    <a:pt x="494813" y="1378160"/>
                  </a:cubicBezTo>
                  <a:cubicBezTo>
                    <a:pt x="0" y="2232259"/>
                    <a:pt x="0" y="3285829"/>
                    <a:pt x="494813" y="4139928"/>
                  </a:cubicBezTo>
                  <a:cubicBezTo>
                    <a:pt x="989627" y="4994026"/>
                    <a:pt x="1903611" y="5518088"/>
                    <a:pt x="2890680" y="5513674"/>
                  </a:cubicBezTo>
                  <a:cubicBezTo>
                    <a:pt x="3877749" y="5518088"/>
                    <a:pt x="4791733" y="4994026"/>
                    <a:pt x="5286547" y="4139928"/>
                  </a:cubicBezTo>
                  <a:cubicBezTo>
                    <a:pt x="5781360" y="3285829"/>
                    <a:pt x="5781360" y="2232259"/>
                    <a:pt x="5286547" y="1378161"/>
                  </a:cubicBezTo>
                  <a:cubicBezTo>
                    <a:pt x="4791733" y="524062"/>
                    <a:pt x="3877749" y="0"/>
                    <a:pt x="2890680" y="4414"/>
                  </a:cubicBezTo>
                  <a:close/>
                </a:path>
              </a:pathLst>
            </a:custGeom>
            <a:blipFill>
              <a:blip r:embed="rId2"/>
              <a:stretch>
                <a:fillRect l="160" t="0" r="16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777327" y="8814129"/>
            <a:ext cx="2532086" cy="253208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475892" y="1671310"/>
            <a:ext cx="1233501" cy="123350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>
                <a:alpha val="27843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137562" y="673413"/>
            <a:ext cx="14121738" cy="2473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37"/>
              </a:lnSpc>
            </a:pPr>
            <a:r>
              <a:rPr lang="en-US" sz="10237" spc="-532" b="true">
                <a:solidFill>
                  <a:srgbClr val="50392B"/>
                </a:solidFill>
                <a:latin typeface="Arial Bold"/>
                <a:ea typeface="Arial Bold"/>
                <a:cs typeface="Arial Bold"/>
                <a:sym typeface="Arial Bold"/>
              </a:rPr>
              <a:t>Technical Stack  </a:t>
            </a:r>
          </a:p>
          <a:p>
            <a:pPr algn="l">
              <a:lnSpc>
                <a:spcPts val="7538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387154" y="2492374"/>
            <a:ext cx="17513693" cy="7794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4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Languages:</a:t>
            </a:r>
          </a:p>
          <a:p>
            <a:pPr algn="l">
              <a:lnSpc>
                <a:spcPts val="6299"/>
              </a:lnSpc>
            </a:pPr>
            <a:r>
              <a:rPr lang="en-US" sz="4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Python, HTML (UI styling)  </a:t>
            </a:r>
          </a:p>
          <a:p>
            <a:pPr algn="l">
              <a:lnSpc>
                <a:spcPts val="5939"/>
              </a:lnSpc>
            </a:pPr>
            <a:r>
              <a:rPr lang="en-US" sz="4499" spc="-11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4499" spc="-112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Frameworks/Libraries:</a:t>
            </a:r>
          </a:p>
          <a:p>
            <a:pPr algn="l">
              <a:lnSpc>
                <a:spcPts val="5939"/>
              </a:lnSpc>
            </a:pPr>
            <a:r>
              <a:rPr lang="en-US" sz="4499" spc="-11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4499" spc="-11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Streamlit(UI), SpeechRecognition, Google Generative AI , </a:t>
            </a:r>
            <a:r>
              <a:rPr lang="en-US" sz="4499" spc="-11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Smtplib  (email), SQLite3 (database)  </a:t>
            </a:r>
          </a:p>
          <a:p>
            <a:pPr algn="l">
              <a:lnSpc>
                <a:spcPts val="6299"/>
              </a:lnSpc>
            </a:pPr>
            <a:r>
              <a:rPr lang="en-US" sz="4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44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APIs: </a:t>
            </a:r>
          </a:p>
          <a:p>
            <a:pPr algn="l">
              <a:lnSpc>
                <a:spcPts val="6299"/>
              </a:lnSpc>
            </a:pPr>
            <a:r>
              <a:rPr lang="en-US" sz="4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4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Gemini API, SMTP  </a:t>
            </a:r>
          </a:p>
          <a:p>
            <a:pPr algn="l">
              <a:lnSpc>
                <a:spcPts val="6299"/>
              </a:lnSpc>
            </a:pPr>
            <a:r>
              <a:rPr lang="en-US" sz="4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44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Database:</a:t>
            </a:r>
          </a:p>
          <a:p>
            <a:pPr algn="l">
              <a:lnSpc>
                <a:spcPts val="6299"/>
              </a:lnSpc>
            </a:pPr>
            <a:r>
              <a:rPr lang="en-US" sz="4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4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SQLite database  </a:t>
            </a: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586802" y="8171363"/>
            <a:ext cx="399296" cy="399296"/>
          </a:xfrm>
          <a:custGeom>
            <a:avLst/>
            <a:gdLst/>
            <a:ahLst/>
            <a:cxnLst/>
            <a:rect r="r" b="b" t="t" l="l"/>
            <a:pathLst>
              <a:path h="399296" w="399296">
                <a:moveTo>
                  <a:pt x="0" y="0"/>
                </a:moveTo>
                <a:lnTo>
                  <a:pt x="399295" y="0"/>
                </a:lnTo>
                <a:lnTo>
                  <a:pt x="399295" y="399295"/>
                </a:lnTo>
                <a:lnTo>
                  <a:pt x="0" y="3992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88716" y="2747766"/>
            <a:ext cx="399296" cy="399296"/>
          </a:xfrm>
          <a:custGeom>
            <a:avLst/>
            <a:gdLst/>
            <a:ahLst/>
            <a:cxnLst/>
            <a:rect r="r" b="b" t="t" l="l"/>
            <a:pathLst>
              <a:path h="399296" w="399296">
                <a:moveTo>
                  <a:pt x="0" y="0"/>
                </a:moveTo>
                <a:lnTo>
                  <a:pt x="399296" y="0"/>
                </a:lnTo>
                <a:lnTo>
                  <a:pt x="399296" y="399295"/>
                </a:lnTo>
                <a:lnTo>
                  <a:pt x="0" y="3992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88716" y="4264552"/>
            <a:ext cx="399296" cy="399296"/>
          </a:xfrm>
          <a:custGeom>
            <a:avLst/>
            <a:gdLst/>
            <a:ahLst/>
            <a:cxnLst/>
            <a:rect r="r" b="b" t="t" l="l"/>
            <a:pathLst>
              <a:path h="399296" w="399296">
                <a:moveTo>
                  <a:pt x="0" y="0"/>
                </a:moveTo>
                <a:lnTo>
                  <a:pt x="399296" y="0"/>
                </a:lnTo>
                <a:lnTo>
                  <a:pt x="399296" y="399296"/>
                </a:lnTo>
                <a:lnTo>
                  <a:pt x="0" y="3992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92306" y="6649954"/>
            <a:ext cx="399296" cy="399296"/>
          </a:xfrm>
          <a:custGeom>
            <a:avLst/>
            <a:gdLst/>
            <a:ahLst/>
            <a:cxnLst/>
            <a:rect r="r" b="b" t="t" l="l"/>
            <a:pathLst>
              <a:path h="399296" w="399296">
                <a:moveTo>
                  <a:pt x="0" y="0"/>
                </a:moveTo>
                <a:lnTo>
                  <a:pt x="399296" y="0"/>
                </a:lnTo>
                <a:lnTo>
                  <a:pt x="399296" y="399295"/>
                </a:lnTo>
                <a:lnTo>
                  <a:pt x="0" y="3992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080523" y="-3580348"/>
            <a:ext cx="8362598" cy="8362598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AC8B79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84320" y="415956"/>
              <a:ext cx="5781360" cy="5518089"/>
            </a:xfrm>
            <a:custGeom>
              <a:avLst/>
              <a:gdLst/>
              <a:ahLst/>
              <a:cxnLst/>
              <a:rect r="r" b="b" t="t" l="l"/>
              <a:pathLst>
                <a:path h="5518089" w="5781360">
                  <a:moveTo>
                    <a:pt x="2890680" y="4414"/>
                  </a:moveTo>
                  <a:cubicBezTo>
                    <a:pt x="1903611" y="0"/>
                    <a:pt x="989627" y="524062"/>
                    <a:pt x="494813" y="1378160"/>
                  </a:cubicBezTo>
                  <a:cubicBezTo>
                    <a:pt x="0" y="2232259"/>
                    <a:pt x="0" y="3285829"/>
                    <a:pt x="494813" y="4139928"/>
                  </a:cubicBezTo>
                  <a:cubicBezTo>
                    <a:pt x="989627" y="4994026"/>
                    <a:pt x="1903611" y="5518088"/>
                    <a:pt x="2890680" y="5513674"/>
                  </a:cubicBezTo>
                  <a:cubicBezTo>
                    <a:pt x="3877749" y="5518088"/>
                    <a:pt x="4791733" y="4994026"/>
                    <a:pt x="5286547" y="4139928"/>
                  </a:cubicBezTo>
                  <a:cubicBezTo>
                    <a:pt x="5781360" y="3285829"/>
                    <a:pt x="5781360" y="2232259"/>
                    <a:pt x="5286547" y="1378161"/>
                  </a:cubicBezTo>
                  <a:cubicBezTo>
                    <a:pt x="4791733" y="524062"/>
                    <a:pt x="3877749" y="0"/>
                    <a:pt x="2890680" y="4414"/>
                  </a:cubicBezTo>
                  <a:close/>
                </a:path>
              </a:pathLst>
            </a:custGeom>
            <a:blipFill>
              <a:blip r:embed="rId2"/>
              <a:stretch>
                <a:fillRect l="-24572" t="0" r="-24572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760249" y="8377068"/>
            <a:ext cx="3189453" cy="318945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612004" y="600951"/>
            <a:ext cx="1233501" cy="123350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>
                <a:alpha val="27843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171468" y="9670250"/>
            <a:ext cx="1233501" cy="123350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>
                <a:alpha val="27843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93967" y="2500408"/>
            <a:ext cx="16965333" cy="1642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07"/>
              </a:lnSpc>
            </a:pPr>
            <a:r>
              <a:rPr lang="en-US" sz="314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Railway complaint system uses Google Gemini for speech-to-text processing and possibly for complaint categorization.</a:t>
            </a:r>
          </a:p>
          <a:p>
            <a:pPr algn="just">
              <a:lnSpc>
                <a:spcPts val="3722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324483" y="936881"/>
            <a:ext cx="17639034" cy="1554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81"/>
              </a:lnSpc>
            </a:pPr>
            <a:r>
              <a:rPr lang="en-US" sz="10181" spc="-529" b="true">
                <a:solidFill>
                  <a:srgbClr val="50392B"/>
                </a:solidFill>
                <a:latin typeface="Arial Bold"/>
                <a:ea typeface="Arial Bold"/>
                <a:cs typeface="Arial Bold"/>
                <a:sym typeface="Arial Bold"/>
              </a:rPr>
              <a:t>LLM was used and frameworks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860411" y="4269740"/>
            <a:ext cx="8985093" cy="618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39"/>
              </a:lnSpc>
              <a:spcBef>
                <a:spcPct val="0"/>
              </a:spcBef>
            </a:pPr>
          </a:p>
          <a:p>
            <a:pPr algn="just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1. Task</a:t>
            </a:r>
          </a:p>
          <a:p>
            <a:pPr algn="just" marL="669286" indent="-334643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Predefined Categorization</a:t>
            </a:r>
          </a:p>
          <a:p>
            <a:pPr algn="just" marL="669286" indent="-334643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Restricted Scope</a:t>
            </a:r>
          </a:p>
          <a:p>
            <a:pPr algn="just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2. Context</a:t>
            </a:r>
          </a:p>
          <a:p>
            <a:pPr algn="just" marL="669286" indent="-334643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 Awareness.</a:t>
            </a:r>
          </a:p>
          <a:p>
            <a:pPr algn="just" marL="669286" indent="-334643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Improved Accuracy</a:t>
            </a:r>
          </a:p>
          <a:p>
            <a:pPr algn="just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3. References</a:t>
            </a:r>
          </a:p>
          <a:p>
            <a:pPr algn="just" marL="669286" indent="-334643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Categorize Complaints</a:t>
            </a:r>
          </a:p>
          <a:p>
            <a:pPr algn="just" marL="669286" indent="-334643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Ignore Irrelevant Inputs</a:t>
            </a:r>
          </a:p>
          <a:p>
            <a:pPr algn="just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144000" y="4791775"/>
            <a:ext cx="7882590" cy="555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</a:pPr>
            <a:r>
              <a:rPr lang="en-US" sz="32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4. Evaluate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 Checks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Relevance Assessment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Feedback</a:t>
            </a:r>
          </a:p>
          <a:p>
            <a:pPr algn="l">
              <a:lnSpc>
                <a:spcPts val="4619"/>
              </a:lnSpc>
            </a:pPr>
            <a:r>
              <a:rPr lang="en-US" sz="32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5. Iterate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Classification Accuracy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 Multi-Language Support</a:t>
            </a:r>
          </a:p>
          <a:p>
            <a:pPr algn="l" marL="669289" indent="-334645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 Processing Time &amp; Response Quality</a:t>
            </a:r>
          </a:p>
          <a:p>
            <a:pPr algn="l">
              <a:lnSpc>
                <a:spcPts val="4339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4139708" y="3791391"/>
            <a:ext cx="8265261" cy="847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85"/>
              </a:lnSpc>
              <a:spcBef>
                <a:spcPct val="0"/>
              </a:spcBef>
            </a:pPr>
            <a:r>
              <a:rPr lang="en-US" b="true" sz="448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5 Steps </a:t>
            </a:r>
            <a:r>
              <a:rPr lang="en-US" b="true" sz="448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of frameworks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74264" y="9309024"/>
            <a:ext cx="3189453" cy="318945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612004" y="600951"/>
            <a:ext cx="1233501" cy="123350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>
                <a:alpha val="27843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171468" y="9670250"/>
            <a:ext cx="1233501" cy="123350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>
                <a:alpha val="27843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1865782"/>
            <a:ext cx="14834140" cy="8196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67"/>
              </a:lnSpc>
            </a:pPr>
          </a:p>
          <a:p>
            <a:pPr algn="just">
              <a:lnSpc>
                <a:spcPts val="5067"/>
              </a:lnSpc>
            </a:pPr>
            <a:r>
              <a:rPr lang="en-US" sz="361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Speech Recognition Accuracy</a:t>
            </a:r>
          </a:p>
          <a:p>
            <a:pPr algn="just">
              <a:lnSpc>
                <a:spcPts val="5067"/>
              </a:lnSpc>
            </a:pPr>
            <a:r>
              <a:rPr lang="en-US" sz="361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</a:t>
            </a:r>
            <a:r>
              <a:rPr lang="en-US" sz="36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Issues with accents, background noise, and misinterpretation.</a:t>
            </a:r>
          </a:p>
          <a:p>
            <a:pPr algn="just">
              <a:lnSpc>
                <a:spcPts val="5067"/>
              </a:lnSpc>
            </a:pPr>
            <a:r>
              <a:rPr lang="en-US" sz="361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Categorization Accuracy: </a:t>
            </a:r>
          </a:p>
          <a:p>
            <a:pPr algn="just">
              <a:lnSpc>
                <a:spcPts val="5067"/>
              </a:lnSpc>
            </a:pPr>
            <a:r>
              <a:rPr lang="en-US" sz="36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36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Ensuring correct classification of complaints.</a:t>
            </a:r>
          </a:p>
          <a:p>
            <a:pPr algn="just">
              <a:lnSpc>
                <a:spcPts val="5067"/>
              </a:lnSpc>
            </a:pPr>
            <a:r>
              <a:rPr lang="en-US" sz="361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Database Management: </a:t>
            </a:r>
          </a:p>
          <a:p>
            <a:pPr algn="just">
              <a:lnSpc>
                <a:spcPts val="5067"/>
              </a:lnSpc>
            </a:pPr>
            <a:r>
              <a:rPr lang="en-US" sz="36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36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Handling large volumes of complaint data efficiently.</a:t>
            </a:r>
          </a:p>
          <a:p>
            <a:pPr algn="just">
              <a:lnSpc>
                <a:spcPts val="5067"/>
              </a:lnSpc>
            </a:pPr>
            <a:r>
              <a:rPr lang="en-US" sz="361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Integration Issues: </a:t>
            </a:r>
          </a:p>
          <a:p>
            <a:pPr algn="just">
              <a:lnSpc>
                <a:spcPts val="5067"/>
              </a:lnSpc>
            </a:pPr>
            <a:r>
              <a:rPr lang="en-US" sz="36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36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Problems with connecting systems, email automation, and database.</a:t>
            </a:r>
          </a:p>
          <a:p>
            <a:pPr algn="just">
              <a:lnSpc>
                <a:spcPts val="5067"/>
              </a:lnSpc>
            </a:pPr>
            <a:r>
              <a:rPr lang="en-US" sz="361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User Interface &amp; Experience: </a:t>
            </a:r>
          </a:p>
          <a:p>
            <a:pPr algn="just">
              <a:lnSpc>
                <a:spcPts val="5067"/>
              </a:lnSpc>
            </a:pPr>
            <a:r>
              <a:rPr lang="en-US" sz="36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36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Ensuring ease of use for both users and admins.</a:t>
            </a:r>
          </a:p>
          <a:p>
            <a:pPr algn="just">
              <a:lnSpc>
                <a:spcPts val="5067"/>
              </a:lnSpc>
            </a:pPr>
          </a:p>
          <a:p>
            <a:pPr algn="just">
              <a:lnSpc>
                <a:spcPts val="3807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463059" y="2772733"/>
            <a:ext cx="226127" cy="281909"/>
          </a:xfrm>
          <a:custGeom>
            <a:avLst/>
            <a:gdLst/>
            <a:ahLst/>
            <a:cxnLst/>
            <a:rect r="r" b="b" t="t" l="l"/>
            <a:pathLst>
              <a:path h="281909" w="226127">
                <a:moveTo>
                  <a:pt x="0" y="0"/>
                </a:moveTo>
                <a:lnTo>
                  <a:pt x="226126" y="0"/>
                </a:lnTo>
                <a:lnTo>
                  <a:pt x="226126" y="281908"/>
                </a:lnTo>
                <a:lnTo>
                  <a:pt x="0" y="281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75889" y="454656"/>
            <a:ext cx="12440670" cy="1554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81"/>
              </a:lnSpc>
            </a:pPr>
            <a:r>
              <a:rPr lang="en-US" sz="10181" spc="-529" b="true">
                <a:solidFill>
                  <a:srgbClr val="50392B"/>
                </a:solidFill>
                <a:latin typeface="Arial Bold"/>
                <a:ea typeface="Arial Bold"/>
                <a:cs typeface="Arial Bold"/>
                <a:sym typeface="Arial Bold"/>
              </a:rPr>
              <a:t>Challenges faced 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475889" y="5143500"/>
            <a:ext cx="237947" cy="296645"/>
          </a:xfrm>
          <a:custGeom>
            <a:avLst/>
            <a:gdLst/>
            <a:ahLst/>
            <a:cxnLst/>
            <a:rect r="r" b="b" t="t" l="l"/>
            <a:pathLst>
              <a:path h="296645" w="237947">
                <a:moveTo>
                  <a:pt x="0" y="0"/>
                </a:moveTo>
                <a:lnTo>
                  <a:pt x="237947" y="0"/>
                </a:lnTo>
                <a:lnTo>
                  <a:pt x="237947" y="296645"/>
                </a:lnTo>
                <a:lnTo>
                  <a:pt x="0" y="2966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51238" y="6473940"/>
            <a:ext cx="237947" cy="296645"/>
          </a:xfrm>
          <a:custGeom>
            <a:avLst/>
            <a:gdLst/>
            <a:ahLst/>
            <a:cxnLst/>
            <a:rect r="r" b="b" t="t" l="l"/>
            <a:pathLst>
              <a:path h="296645" w="237947">
                <a:moveTo>
                  <a:pt x="0" y="0"/>
                </a:moveTo>
                <a:lnTo>
                  <a:pt x="237947" y="0"/>
                </a:lnTo>
                <a:lnTo>
                  <a:pt x="237947" y="296645"/>
                </a:lnTo>
                <a:lnTo>
                  <a:pt x="0" y="2966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63059" y="3959516"/>
            <a:ext cx="226127" cy="281909"/>
          </a:xfrm>
          <a:custGeom>
            <a:avLst/>
            <a:gdLst/>
            <a:ahLst/>
            <a:cxnLst/>
            <a:rect r="r" b="b" t="t" l="l"/>
            <a:pathLst>
              <a:path h="281909" w="226127">
                <a:moveTo>
                  <a:pt x="0" y="0"/>
                </a:moveTo>
                <a:lnTo>
                  <a:pt x="226126" y="0"/>
                </a:lnTo>
                <a:lnTo>
                  <a:pt x="226126" y="281909"/>
                </a:lnTo>
                <a:lnTo>
                  <a:pt x="0" y="2819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87709" y="7898850"/>
            <a:ext cx="226127" cy="281909"/>
          </a:xfrm>
          <a:custGeom>
            <a:avLst/>
            <a:gdLst/>
            <a:ahLst/>
            <a:cxnLst/>
            <a:rect r="r" b="b" t="t" l="l"/>
            <a:pathLst>
              <a:path h="281909" w="226127">
                <a:moveTo>
                  <a:pt x="0" y="0"/>
                </a:moveTo>
                <a:lnTo>
                  <a:pt x="226127" y="0"/>
                </a:lnTo>
                <a:lnTo>
                  <a:pt x="226127" y="281909"/>
                </a:lnTo>
                <a:lnTo>
                  <a:pt x="0" y="2819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2706" y="3520440"/>
            <a:ext cx="16656594" cy="5603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055953" indent="-527977" lvl="1">
              <a:lnSpc>
                <a:spcPts val="6358"/>
              </a:lnSpc>
              <a:buFont typeface="Arial"/>
              <a:buChar char="•"/>
            </a:pPr>
            <a:r>
              <a:rPr lang="en-US" sz="4890" spc="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Vismaya: SQLite database, language processing, categorization ,hands on report </a:t>
            </a:r>
          </a:p>
          <a:p>
            <a:pPr algn="just" marL="1055953" indent="-527977" lvl="1">
              <a:lnSpc>
                <a:spcPts val="6358"/>
              </a:lnSpc>
              <a:buFont typeface="Arial"/>
              <a:buChar char="•"/>
            </a:pPr>
            <a:r>
              <a:rPr lang="en-US" sz="4890" spc="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Thanushree NH: Email system, multi-category handling ,hands on report </a:t>
            </a:r>
          </a:p>
          <a:p>
            <a:pPr algn="just" marL="1055953" indent="-527977" lvl="1">
              <a:lnSpc>
                <a:spcPts val="6358"/>
              </a:lnSpc>
              <a:buFont typeface="Arial"/>
              <a:buChar char="•"/>
            </a:pPr>
            <a:r>
              <a:rPr lang="en-US" sz="4890" spc="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Sania &amp; Manjushree: Report writing &amp; formatting  </a:t>
            </a:r>
          </a:p>
          <a:p>
            <a:pPr algn="just" marL="1055953" indent="-527977" lvl="1">
              <a:lnSpc>
                <a:spcPts val="6358"/>
              </a:lnSpc>
              <a:buFont typeface="Arial"/>
              <a:buChar char="•"/>
            </a:pPr>
            <a:r>
              <a:rPr lang="en-US" sz="4890" spc="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Mohit &amp; Phalguna: PPT design &amp; content structuring  </a:t>
            </a:r>
          </a:p>
          <a:p>
            <a:pPr algn="just">
              <a:lnSpc>
                <a:spcPts val="2818"/>
              </a:lnSpc>
            </a:pPr>
          </a:p>
          <a:p>
            <a:pPr algn="just">
              <a:lnSpc>
                <a:spcPts val="2818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488257" y="1703367"/>
            <a:ext cx="14368962" cy="1555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44"/>
              </a:lnSpc>
            </a:pPr>
            <a:r>
              <a:rPr lang="en-US" sz="10244" spc="-532" b="true">
                <a:solidFill>
                  <a:srgbClr val="50392B"/>
                </a:solidFill>
                <a:latin typeface="Arial Bold"/>
                <a:ea typeface="Arial Bold"/>
                <a:cs typeface="Arial Bold"/>
                <a:sym typeface="Arial Bold"/>
              </a:rPr>
              <a:t> Individual Contributions 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859504" y="-1266043"/>
            <a:ext cx="2532086" cy="253208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1043829" y="9258300"/>
            <a:ext cx="2532086" cy="253208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259300" y="6288638"/>
            <a:ext cx="1896491" cy="189649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>
                <a:alpha val="27843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29955" y="776142"/>
            <a:ext cx="927225" cy="927225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>
                <a:alpha val="27843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DAGjN2eFUbE</dc:identifier>
  <dcterms:modified xsi:type="dcterms:W3CDTF">2011-08-01T06:04:30Z</dcterms:modified>
  <cp:revision>1</cp:revision>
  <dc:title>Sec1_T6_Sec1_P1</dc:title>
</cp:coreProperties>
</file>