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ontserrat"/>
      <p:regular r:id="rId22"/>
      <p:bold r:id="rId23"/>
      <p:italic r:id="rId24"/>
      <p:boldItalic r:id="rId25"/>
    </p:embeddedFont>
    <p:embeddedFont>
      <p:font typeface="Spectral SemiBold"/>
      <p:regular r:id="rId26"/>
      <p:bold r:id="rId27"/>
      <p:italic r:id="rId28"/>
      <p:boldItalic r:id="rId29"/>
    </p:embeddedFont>
    <p:embeddedFont>
      <p:font typeface="Merriweather"/>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ontserrat-regular.fntdata"/><Relationship Id="rId21" Type="http://schemas.openxmlformats.org/officeDocument/2006/relationships/font" Target="fonts/Roboto-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pectralSemiBold-regular.fntdata"/><Relationship Id="rId25" Type="http://schemas.openxmlformats.org/officeDocument/2006/relationships/font" Target="fonts/Montserrat-boldItalic.fntdata"/><Relationship Id="rId28" Type="http://schemas.openxmlformats.org/officeDocument/2006/relationships/font" Target="fonts/SpectralSemiBold-italic.fntdata"/><Relationship Id="rId27" Type="http://schemas.openxmlformats.org/officeDocument/2006/relationships/font" Target="fonts/SpectralSemiBol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pectralSemiBold-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fntdata"/><Relationship Id="rId30" Type="http://schemas.openxmlformats.org/officeDocument/2006/relationships/font" Target="fonts/Merriweather-regular.fntdata"/><Relationship Id="rId11" Type="http://schemas.openxmlformats.org/officeDocument/2006/relationships/slide" Target="slides/slide6.xml"/><Relationship Id="rId33" Type="http://schemas.openxmlformats.org/officeDocument/2006/relationships/font" Target="fonts/Merriweather-boldItalic.fntdata"/><Relationship Id="rId10" Type="http://schemas.openxmlformats.org/officeDocument/2006/relationships/slide" Target="slides/slide5.xml"/><Relationship Id="rId32"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390df43247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390df43247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90df43247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390df43247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390df43247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390df43247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90df43247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90df43247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390df43247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390df43247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390ab03a6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390ab03a6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390df4324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390df4324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390df43247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390df43247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390df43247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390df43247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390df43247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390df43247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390df43247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390df43247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ithub.com/thanusree182/Kidney_Stone_dete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4300">
                <a:latin typeface="Merriweather"/>
                <a:ea typeface="Merriweather"/>
                <a:cs typeface="Merriweather"/>
                <a:sym typeface="Merriweather"/>
              </a:rPr>
              <a:t>KIDNEY STONE DETECTION</a:t>
            </a:r>
            <a:endParaRPr b="1" sz="4300">
              <a:latin typeface="Merriweather"/>
              <a:ea typeface="Merriweather"/>
              <a:cs typeface="Merriweather"/>
              <a:sym typeface="Merriweather"/>
            </a:endParaRPr>
          </a:p>
        </p:txBody>
      </p:sp>
      <p:sp>
        <p:nvSpPr>
          <p:cNvPr id="86" name="Google Shape;86;p13"/>
          <p:cNvSpPr txBox="1"/>
          <p:nvPr>
            <p:ph idx="1" type="subTitle"/>
          </p:nvPr>
        </p:nvSpPr>
        <p:spPr>
          <a:xfrm>
            <a:off x="5841313" y="26140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latin typeface="Montserrat"/>
                <a:ea typeface="Montserrat"/>
                <a:cs typeface="Montserrat"/>
                <a:sym typeface="Montserrat"/>
              </a:rPr>
              <a:t>     -</a:t>
            </a:r>
            <a:r>
              <a:rPr lang="en">
                <a:latin typeface="Montserrat"/>
                <a:ea typeface="Montserrat"/>
                <a:cs typeface="Montserrat"/>
                <a:sym typeface="Montserrat"/>
              </a:rPr>
              <a:t>USING MATLAB</a:t>
            </a:r>
            <a:endParaRPr>
              <a:latin typeface="Montserrat"/>
              <a:ea typeface="Montserrat"/>
              <a:cs typeface="Montserrat"/>
              <a:sym typeface="Montserrat"/>
            </a:endParaRPr>
          </a:p>
        </p:txBody>
      </p:sp>
      <p:sp>
        <p:nvSpPr>
          <p:cNvPr id="87" name="Google Shape;87;p13"/>
          <p:cNvSpPr txBox="1"/>
          <p:nvPr/>
        </p:nvSpPr>
        <p:spPr>
          <a:xfrm>
            <a:off x="5205250" y="3457500"/>
            <a:ext cx="3690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Spectral SemiBold"/>
                <a:ea typeface="Spectral SemiBold"/>
                <a:cs typeface="Spectral SemiBold"/>
                <a:sym typeface="Spectral SemiBold"/>
              </a:rPr>
              <a:t>Team Members</a:t>
            </a:r>
            <a:endParaRPr>
              <a:solidFill>
                <a:schemeClr val="lt1"/>
              </a:solidFill>
              <a:latin typeface="Spectral SemiBold"/>
              <a:ea typeface="Spectral SemiBold"/>
              <a:cs typeface="Spectral SemiBold"/>
              <a:sym typeface="Spectral SemiBold"/>
            </a:endParaRPr>
          </a:p>
          <a:p>
            <a:pPr indent="0" lvl="0" marL="0" rtl="0" algn="l">
              <a:spcBef>
                <a:spcPts val="0"/>
              </a:spcBef>
              <a:spcAft>
                <a:spcPts val="0"/>
              </a:spcAft>
              <a:buNone/>
            </a:pPr>
            <a:r>
              <a:rPr lang="en">
                <a:solidFill>
                  <a:schemeClr val="lt1"/>
                </a:solidFill>
                <a:latin typeface="Spectral SemiBold"/>
                <a:ea typeface="Spectral SemiBold"/>
                <a:cs typeface="Spectral SemiBold"/>
                <a:sym typeface="Spectral SemiBold"/>
              </a:rPr>
              <a:t>-Gaduputi Thanusree (Roll no: 2004079)</a:t>
            </a:r>
            <a:endParaRPr>
              <a:solidFill>
                <a:schemeClr val="lt1"/>
              </a:solidFill>
              <a:latin typeface="Spectral SemiBold"/>
              <a:ea typeface="Spectral SemiBold"/>
              <a:cs typeface="Spectral SemiBold"/>
              <a:sym typeface="Spectral SemiBold"/>
            </a:endParaRPr>
          </a:p>
          <a:p>
            <a:pPr indent="0" lvl="0" marL="0" rtl="0" algn="l">
              <a:spcBef>
                <a:spcPts val="0"/>
              </a:spcBef>
              <a:spcAft>
                <a:spcPts val="0"/>
              </a:spcAft>
              <a:buNone/>
            </a:pPr>
            <a:r>
              <a:rPr lang="en">
                <a:solidFill>
                  <a:schemeClr val="lt1"/>
                </a:solidFill>
                <a:latin typeface="Spectral SemiBold"/>
                <a:ea typeface="Spectral SemiBold"/>
                <a:cs typeface="Spectral SemiBold"/>
                <a:sym typeface="Spectral SemiBold"/>
              </a:rPr>
              <a:t>-Poluparti Supriya (Roll no: 2004118)</a:t>
            </a:r>
            <a:endParaRPr>
              <a:solidFill>
                <a:schemeClr val="lt1"/>
              </a:solidFill>
              <a:latin typeface="Spectral SemiBold"/>
              <a:ea typeface="Spectral SemiBold"/>
              <a:cs typeface="Spectral SemiBold"/>
              <a:sym typeface="Spectral SemiBold"/>
            </a:endParaRPr>
          </a:p>
          <a:p>
            <a:pPr indent="0" lvl="0" marL="0" rtl="0" algn="l">
              <a:spcBef>
                <a:spcPts val="0"/>
              </a:spcBef>
              <a:spcAft>
                <a:spcPts val="0"/>
              </a:spcAft>
              <a:buNone/>
            </a:pPr>
            <a:r>
              <a:rPr lang="en">
                <a:solidFill>
                  <a:schemeClr val="lt1"/>
                </a:solidFill>
                <a:latin typeface="Spectral SemiBold"/>
                <a:ea typeface="Spectral SemiBold"/>
                <a:cs typeface="Spectral SemiBold"/>
                <a:sym typeface="Spectral SemiBold"/>
              </a:rPr>
              <a:t>-</a:t>
            </a:r>
            <a:r>
              <a:rPr lang="en">
                <a:solidFill>
                  <a:schemeClr val="lt1"/>
                </a:solidFill>
                <a:latin typeface="Spectral SemiBold"/>
                <a:ea typeface="Spectral SemiBold"/>
                <a:cs typeface="Spectral SemiBold"/>
                <a:sym typeface="Spectral SemiBold"/>
              </a:rPr>
              <a:t>Ganika Sarma  (Roll no: 2004077)</a:t>
            </a:r>
            <a:endParaRPr>
              <a:solidFill>
                <a:schemeClr val="lt1"/>
              </a:solidFill>
              <a:latin typeface="Spectral SemiBold"/>
              <a:ea typeface="Spectral SemiBold"/>
              <a:cs typeface="Spectral SemiBold"/>
              <a:sym typeface="Spectral SemiBold"/>
            </a:endParaRPr>
          </a:p>
          <a:p>
            <a:pPr indent="0" lvl="0" marL="0" rtl="0" algn="l">
              <a:spcBef>
                <a:spcPts val="0"/>
              </a:spcBef>
              <a:spcAft>
                <a:spcPts val="0"/>
              </a:spcAft>
              <a:buNone/>
            </a:pPr>
            <a:r>
              <a:t/>
            </a:r>
            <a:endParaRPr>
              <a:solidFill>
                <a:schemeClr val="lt1"/>
              </a:solidFill>
              <a:latin typeface="Spectral SemiBold"/>
              <a:ea typeface="Spectral SemiBold"/>
              <a:cs typeface="Spectral SemiBold"/>
              <a:sym typeface="Spectral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dk2"/>
                </a:solidFill>
              </a:rPr>
              <a:t>RESULTS</a:t>
            </a:r>
            <a:endParaRPr b="1" sz="2555">
              <a:solidFill>
                <a:schemeClr val="dk2"/>
              </a:solidFill>
              <a:latin typeface="Merriweather"/>
              <a:ea typeface="Merriweather"/>
              <a:cs typeface="Merriweather"/>
              <a:sym typeface="Merriweather"/>
            </a:endParaRPr>
          </a:p>
        </p:txBody>
      </p:sp>
      <p:pic>
        <p:nvPicPr>
          <p:cNvPr id="150" name="Google Shape;150;p22"/>
          <p:cNvPicPr preferRelativeResize="0"/>
          <p:nvPr/>
        </p:nvPicPr>
        <p:blipFill>
          <a:blip r:embed="rId3">
            <a:alphaModFix/>
          </a:blip>
          <a:stretch>
            <a:fillRect/>
          </a:stretch>
        </p:blipFill>
        <p:spPr>
          <a:xfrm>
            <a:off x="254700" y="1961450"/>
            <a:ext cx="3770500" cy="2730425"/>
          </a:xfrm>
          <a:prstGeom prst="rect">
            <a:avLst/>
          </a:prstGeom>
          <a:noFill/>
          <a:ln>
            <a:noFill/>
          </a:ln>
        </p:spPr>
      </p:pic>
      <p:pic>
        <p:nvPicPr>
          <p:cNvPr id="151" name="Google Shape;151;p22"/>
          <p:cNvPicPr preferRelativeResize="0"/>
          <p:nvPr/>
        </p:nvPicPr>
        <p:blipFill>
          <a:blip r:embed="rId4">
            <a:alphaModFix/>
          </a:blip>
          <a:stretch>
            <a:fillRect/>
          </a:stretch>
        </p:blipFill>
        <p:spPr>
          <a:xfrm>
            <a:off x="4944925" y="1961450"/>
            <a:ext cx="3975424" cy="2730425"/>
          </a:xfrm>
          <a:prstGeom prst="rect">
            <a:avLst/>
          </a:prstGeom>
          <a:noFill/>
          <a:ln>
            <a:noFill/>
          </a:ln>
        </p:spPr>
      </p:pic>
      <p:sp>
        <p:nvSpPr>
          <p:cNvPr id="152" name="Google Shape;152;p22"/>
          <p:cNvSpPr txBox="1"/>
          <p:nvPr/>
        </p:nvSpPr>
        <p:spPr>
          <a:xfrm>
            <a:off x="816875" y="1277575"/>
            <a:ext cx="2735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IMAGE WITH STONE</a:t>
            </a:r>
            <a:endParaRPr b="1" sz="1600">
              <a:latin typeface="Merriweather"/>
              <a:ea typeface="Merriweather"/>
              <a:cs typeface="Merriweather"/>
              <a:sym typeface="Merriweather"/>
            </a:endParaRPr>
          </a:p>
        </p:txBody>
      </p:sp>
      <p:sp>
        <p:nvSpPr>
          <p:cNvPr id="153" name="Google Shape;153;p22"/>
          <p:cNvSpPr txBox="1"/>
          <p:nvPr/>
        </p:nvSpPr>
        <p:spPr>
          <a:xfrm>
            <a:off x="5247975" y="1274075"/>
            <a:ext cx="3234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IMAGE WITHOUT STONE</a:t>
            </a:r>
            <a:endParaRPr b="1" sz="1600">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300">
                <a:solidFill>
                  <a:schemeClr val="dk2"/>
                </a:solidFill>
                <a:latin typeface="Merriweather"/>
                <a:ea typeface="Merriweather"/>
                <a:cs typeface="Merriweather"/>
                <a:sym typeface="Merriweather"/>
              </a:rPr>
              <a:t>Conclusion</a:t>
            </a:r>
            <a:endParaRPr b="1" sz="2300">
              <a:solidFill>
                <a:schemeClr val="dk2"/>
              </a:solidFill>
              <a:latin typeface="Merriweather"/>
              <a:ea typeface="Merriweather"/>
              <a:cs typeface="Merriweather"/>
              <a:sym typeface="Merriweather"/>
            </a:endParaRPr>
          </a:p>
        </p:txBody>
      </p:sp>
      <p:sp>
        <p:nvSpPr>
          <p:cNvPr id="159" name="Google Shape;159;p23"/>
          <p:cNvSpPr txBox="1"/>
          <p:nvPr>
            <p:ph idx="1" type="body"/>
          </p:nvPr>
        </p:nvSpPr>
        <p:spPr>
          <a:xfrm>
            <a:off x="311700" y="920725"/>
            <a:ext cx="4762500" cy="3648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latin typeface="Arial"/>
                <a:ea typeface="Arial"/>
                <a:cs typeface="Arial"/>
                <a:sym typeface="Arial"/>
              </a:rPr>
              <a:t>In conclusion,kidney stone detection is an important area of medical research that has been greatly enhanced by the use of MATLAB. By applying advanced image analysis techniques and machine learning algorithms,</a:t>
            </a:r>
            <a:r>
              <a:rPr lang="en" sz="1500">
                <a:latin typeface="Arial"/>
                <a:ea typeface="Arial"/>
                <a:cs typeface="Arial"/>
                <a:sym typeface="Arial"/>
              </a:rPr>
              <a:t>researches</a:t>
            </a:r>
            <a:r>
              <a:rPr lang="en" sz="1500">
                <a:latin typeface="Arial"/>
                <a:ea typeface="Arial"/>
                <a:cs typeface="Arial"/>
                <a:sym typeface="Arial"/>
              </a:rPr>
              <a:t> can create more accurate and </a:t>
            </a:r>
            <a:r>
              <a:rPr lang="en" sz="1500">
                <a:latin typeface="Arial"/>
                <a:ea typeface="Arial"/>
                <a:cs typeface="Arial"/>
                <a:sym typeface="Arial"/>
              </a:rPr>
              <a:t>efficient</a:t>
            </a:r>
            <a:r>
              <a:rPr lang="en" sz="1500">
                <a:latin typeface="Arial"/>
                <a:ea typeface="Arial"/>
                <a:cs typeface="Arial"/>
                <a:sym typeface="Arial"/>
              </a:rPr>
              <a:t> methods for detecting kidney stone.With ongoing research and development, the future of kidney stone detection looks bright, offering hope for improved outcomes and quality of life for patients around the world.</a:t>
            </a:r>
            <a:endParaRPr sz="1500">
              <a:latin typeface="Arial"/>
              <a:ea typeface="Arial"/>
              <a:cs typeface="Arial"/>
              <a:sym typeface="Arial"/>
            </a:endParaRPr>
          </a:p>
        </p:txBody>
      </p:sp>
      <p:pic>
        <p:nvPicPr>
          <p:cNvPr id="160" name="Google Shape;160;p23"/>
          <p:cNvPicPr preferRelativeResize="0"/>
          <p:nvPr/>
        </p:nvPicPr>
        <p:blipFill rotWithShape="1">
          <a:blip r:embed="rId3">
            <a:alphaModFix/>
          </a:blip>
          <a:srcRect b="10896" l="-5043" r="16719" t="-2312"/>
          <a:stretch/>
        </p:blipFill>
        <p:spPr>
          <a:xfrm>
            <a:off x="4758500" y="472600"/>
            <a:ext cx="4002775" cy="3338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nvSpPr>
        <p:spPr>
          <a:xfrm>
            <a:off x="1244325" y="1562500"/>
            <a:ext cx="7446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0">
                <a:latin typeface="Merriweather"/>
                <a:ea typeface="Merriweather"/>
                <a:cs typeface="Merriweather"/>
                <a:sym typeface="Merriweather"/>
              </a:rPr>
              <a:t> THANK YOU!</a:t>
            </a:r>
            <a:endParaRPr b="1" sz="7500">
              <a:latin typeface="Merriweather"/>
              <a:ea typeface="Merriweather"/>
              <a:cs typeface="Merriweather"/>
              <a:sym typeface="Merriweather"/>
            </a:endParaRPr>
          </a:p>
        </p:txBody>
      </p:sp>
      <p:sp>
        <p:nvSpPr>
          <p:cNvPr id="166" name="Google Shape;166;p24"/>
          <p:cNvSpPr txBox="1"/>
          <p:nvPr/>
        </p:nvSpPr>
        <p:spPr>
          <a:xfrm>
            <a:off x="1557775" y="1021100"/>
            <a:ext cx="7603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Project link- </a:t>
            </a:r>
            <a:r>
              <a:rPr lang="en" sz="1600" u="sng">
                <a:solidFill>
                  <a:schemeClr val="hlink"/>
                </a:solidFill>
                <a:latin typeface="Roboto"/>
                <a:ea typeface="Roboto"/>
                <a:cs typeface="Roboto"/>
                <a:sym typeface="Roboto"/>
                <a:hlinkClick r:id="rId3"/>
              </a:rPr>
              <a:t>https://github.com/thanusree182/Kidney_Stone_detection</a:t>
            </a:r>
            <a:endParaRPr sz="16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433925" y="281775"/>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300">
                <a:solidFill>
                  <a:schemeClr val="dk2"/>
                </a:solidFill>
                <a:latin typeface="Merriweather"/>
                <a:ea typeface="Merriweather"/>
                <a:cs typeface="Merriweather"/>
                <a:sym typeface="Merriweather"/>
              </a:rPr>
              <a:t>INTRODUCTION</a:t>
            </a:r>
            <a:endParaRPr b="1" sz="2300">
              <a:solidFill>
                <a:schemeClr val="dk2"/>
              </a:solidFill>
              <a:latin typeface="Merriweather"/>
              <a:ea typeface="Merriweather"/>
              <a:cs typeface="Merriweather"/>
              <a:sym typeface="Merriweather"/>
            </a:endParaRPr>
          </a:p>
        </p:txBody>
      </p:sp>
      <p:sp>
        <p:nvSpPr>
          <p:cNvPr id="93" name="Google Shape;93;p14"/>
          <p:cNvSpPr txBox="1"/>
          <p:nvPr>
            <p:ph idx="1" type="body"/>
          </p:nvPr>
        </p:nvSpPr>
        <p:spPr>
          <a:xfrm>
            <a:off x="69475" y="889575"/>
            <a:ext cx="5361300" cy="38931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Kidney stones are a common health issue affecting millions of people worldwide. The presence of kidney stones can cause severe pain and discomfort and, if left untreated, can lead to serious health complications.</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Early detection and treatment of kidney stones are crucial to managing this condition effectively. Medical imaging plays a vital role in the detection and diagnosis of kidney stones. </a:t>
            </a:r>
            <a:endParaRPr sz="1600">
              <a:solidFill>
                <a:srgbClr val="000000"/>
              </a:solidFill>
              <a:latin typeface="Arial"/>
              <a:ea typeface="Arial"/>
              <a:cs typeface="Arial"/>
              <a:sym typeface="Arial"/>
            </a:endParaRPr>
          </a:p>
          <a:p>
            <a:pPr indent="0" lvl="0" marL="0" rtl="0" algn="l">
              <a:spcBef>
                <a:spcPts val="1200"/>
              </a:spcBef>
              <a:spcAft>
                <a:spcPts val="1200"/>
              </a:spcAft>
              <a:buNone/>
            </a:pPr>
            <a:r>
              <a:t/>
            </a:r>
            <a:endParaRPr sz="1200">
              <a:solidFill>
                <a:srgbClr val="374151"/>
              </a:solidFill>
              <a:highlight>
                <a:srgbClr val="F7F7F8"/>
              </a:highlight>
            </a:endParaRPr>
          </a:p>
        </p:txBody>
      </p:sp>
      <p:pic>
        <p:nvPicPr>
          <p:cNvPr id="94" name="Google Shape;94;p14"/>
          <p:cNvPicPr preferRelativeResize="0"/>
          <p:nvPr/>
        </p:nvPicPr>
        <p:blipFill rotWithShape="1">
          <a:blip r:embed="rId3">
            <a:alphaModFix/>
          </a:blip>
          <a:srcRect b="-1708" l="47548" r="5308" t="0"/>
          <a:stretch/>
        </p:blipFill>
        <p:spPr>
          <a:xfrm>
            <a:off x="5430775" y="543900"/>
            <a:ext cx="3452749" cy="2709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454325" y="243525"/>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300">
                <a:solidFill>
                  <a:schemeClr val="dk2"/>
                </a:solidFill>
                <a:latin typeface="Merriweather"/>
                <a:ea typeface="Merriweather"/>
                <a:cs typeface="Merriweather"/>
                <a:sym typeface="Merriweather"/>
              </a:rPr>
              <a:t>INTRODUCTION</a:t>
            </a:r>
            <a:endParaRPr b="1" sz="2300">
              <a:solidFill>
                <a:schemeClr val="dk2"/>
              </a:solidFill>
              <a:latin typeface="Merriweather"/>
              <a:ea typeface="Merriweather"/>
              <a:cs typeface="Merriweather"/>
              <a:sym typeface="Merriweather"/>
            </a:endParaRPr>
          </a:p>
        </p:txBody>
      </p:sp>
      <p:sp>
        <p:nvSpPr>
          <p:cNvPr id="100" name="Google Shape;100;p15"/>
          <p:cNvSpPr txBox="1"/>
          <p:nvPr>
            <p:ph idx="1" type="body"/>
          </p:nvPr>
        </p:nvSpPr>
        <p:spPr>
          <a:xfrm>
            <a:off x="134625" y="930925"/>
            <a:ext cx="7363800" cy="3024900"/>
          </a:xfrm>
          <a:prstGeom prst="rect">
            <a:avLst/>
          </a:prstGeom>
        </p:spPr>
        <p:txBody>
          <a:bodyPr anchorCtr="0" anchor="t" bIns="91425" lIns="91425" spcFirstLastPara="1" rIns="91425" wrap="square" tIns="91425">
            <a:noAutofit/>
          </a:bodyPr>
          <a:lstStyle/>
          <a:p>
            <a:pPr indent="-342900" lvl="0" marL="457200" rtl="0" algn="l">
              <a:lnSpc>
                <a:spcPct val="105000"/>
              </a:lnSpc>
              <a:spcBef>
                <a:spcPts val="1200"/>
              </a:spcBef>
              <a:spcAft>
                <a:spcPts val="0"/>
              </a:spcAft>
              <a:buClr>
                <a:srgbClr val="000000"/>
              </a:buClr>
              <a:buSzPts val="1800"/>
              <a:buFont typeface="Arial"/>
              <a:buChar char="●"/>
            </a:pPr>
            <a:r>
              <a:rPr lang="en" sz="1700">
                <a:solidFill>
                  <a:srgbClr val="000000"/>
                </a:solidFill>
                <a:latin typeface="Arial"/>
                <a:ea typeface="Arial"/>
                <a:cs typeface="Arial"/>
                <a:sym typeface="Arial"/>
              </a:rPr>
              <a:t>H</a:t>
            </a:r>
            <a:r>
              <a:rPr lang="en" sz="1600">
                <a:solidFill>
                  <a:srgbClr val="000000"/>
                </a:solidFill>
                <a:latin typeface="Arial"/>
                <a:ea typeface="Arial"/>
                <a:cs typeface="Arial"/>
                <a:sym typeface="Arial"/>
              </a:rPr>
              <a:t>owever, manual analysis of medical images can be time-consuming and prone to errors. This project aims to develop a kidney stone detection system using MATLAB, a powerful tool for image processing and analysis.</a:t>
            </a:r>
            <a:endParaRPr sz="1600">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lang="en" sz="1600">
                <a:solidFill>
                  <a:srgbClr val="000000"/>
                </a:solidFill>
                <a:latin typeface="Arial"/>
                <a:ea typeface="Arial"/>
                <a:cs typeface="Arial"/>
                <a:sym typeface="Arial"/>
              </a:rPr>
              <a:t>           </a:t>
            </a:r>
            <a:endParaRPr sz="1600">
              <a:solidFill>
                <a:srgbClr val="000000"/>
              </a:solidFill>
              <a:latin typeface="Arial"/>
              <a:ea typeface="Arial"/>
              <a:cs typeface="Arial"/>
              <a:sym typeface="Arial"/>
            </a:endParaRPr>
          </a:p>
          <a:p>
            <a:pPr indent="-330200" lvl="0" marL="457200" rtl="0" algn="l">
              <a:lnSpc>
                <a:spcPct val="105000"/>
              </a:lnSpc>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The system will use various image processing techniques to automatically detect the presence of kidney stones in medical images, making it a cost-effective and non-invasive solution for medical professionals. </a:t>
            </a:r>
            <a:endParaRPr sz="1600">
              <a:solidFill>
                <a:srgbClr val="000000"/>
              </a:solidFill>
              <a:latin typeface="Arial"/>
              <a:ea typeface="Arial"/>
              <a:cs typeface="Arial"/>
              <a:sym typeface="Arial"/>
            </a:endParaRPr>
          </a:p>
          <a:p>
            <a:pPr indent="0" lvl="0" marL="0" rtl="0" algn="l">
              <a:lnSpc>
                <a:spcPct val="105000"/>
              </a:lnSpc>
              <a:spcBef>
                <a:spcPts val="1200"/>
              </a:spcBef>
              <a:spcAft>
                <a:spcPts val="0"/>
              </a:spcAft>
              <a:buSzPts val="852"/>
              <a:buNone/>
            </a:pPr>
            <a:r>
              <a:t/>
            </a:r>
            <a:endParaRPr>
              <a:solidFill>
                <a:srgbClr val="374151"/>
              </a:solidFill>
              <a:highlight>
                <a:srgbClr val="F7F7F8"/>
              </a:highlight>
              <a:latin typeface="Arial"/>
              <a:ea typeface="Arial"/>
              <a:cs typeface="Arial"/>
              <a:sym typeface="Arial"/>
            </a:endParaRPr>
          </a:p>
          <a:p>
            <a:pPr indent="0" lvl="0" marL="0" rtl="0" algn="l">
              <a:lnSpc>
                <a:spcPct val="105000"/>
              </a:lnSpc>
              <a:spcBef>
                <a:spcPts val="1200"/>
              </a:spcBef>
              <a:spcAft>
                <a:spcPts val="1200"/>
              </a:spcAft>
              <a:buSzPts val="852"/>
              <a:buNone/>
            </a:pPr>
            <a:r>
              <a:t/>
            </a:r>
            <a:endParaRPr sz="139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nvSpPr>
        <p:spPr>
          <a:xfrm>
            <a:off x="460700" y="396800"/>
            <a:ext cx="2493300" cy="5388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Merriweather"/>
                <a:ea typeface="Merriweather"/>
                <a:cs typeface="Merriweather"/>
                <a:sym typeface="Merriweather"/>
              </a:rPr>
              <a:t>ABSTRACT</a:t>
            </a:r>
            <a:endParaRPr b="1" sz="2300">
              <a:latin typeface="Merriweather"/>
              <a:ea typeface="Merriweather"/>
              <a:cs typeface="Merriweather"/>
              <a:sym typeface="Merriweather"/>
            </a:endParaRPr>
          </a:p>
        </p:txBody>
      </p:sp>
      <p:sp>
        <p:nvSpPr>
          <p:cNvPr id="106" name="Google Shape;106;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lnSpc>
                <a:spcPct val="175000"/>
              </a:lnSpc>
              <a:spcBef>
                <a:spcPts val="0"/>
              </a:spcBef>
              <a:spcAft>
                <a:spcPts val="0"/>
              </a:spcAft>
              <a:buNone/>
            </a:pPr>
            <a:r>
              <a:t/>
            </a:r>
            <a:endParaRPr sz="1350">
              <a:solidFill>
                <a:srgbClr val="000000"/>
              </a:solidFill>
              <a:latin typeface="Arial"/>
              <a:ea typeface="Arial"/>
              <a:cs typeface="Arial"/>
              <a:sym typeface="Arial"/>
            </a:endParaRPr>
          </a:p>
          <a:p>
            <a:pPr indent="0" lvl="0" marL="0" rtl="0" algn="l">
              <a:spcBef>
                <a:spcPts val="0"/>
              </a:spcBef>
              <a:spcAft>
                <a:spcPts val="1200"/>
              </a:spcAft>
              <a:buNone/>
            </a:pPr>
            <a:r>
              <a:t/>
            </a:r>
            <a:endParaRPr sz="2100">
              <a:latin typeface="Arial"/>
              <a:ea typeface="Arial"/>
              <a:cs typeface="Arial"/>
              <a:sym typeface="Arial"/>
            </a:endParaRPr>
          </a:p>
        </p:txBody>
      </p:sp>
      <p:sp>
        <p:nvSpPr>
          <p:cNvPr id="107" name="Google Shape;107;p16"/>
          <p:cNvSpPr txBox="1"/>
          <p:nvPr/>
        </p:nvSpPr>
        <p:spPr>
          <a:xfrm>
            <a:off x="0" y="935600"/>
            <a:ext cx="4607100" cy="4305900"/>
          </a:xfrm>
          <a:prstGeom prst="rect">
            <a:avLst/>
          </a:prstGeom>
          <a:noFill/>
          <a:ln>
            <a:noFill/>
          </a:ln>
        </p:spPr>
        <p:txBody>
          <a:bodyPr anchorCtr="0" anchor="t" bIns="91425" lIns="91425" spcFirstLastPara="1" rIns="91425" wrap="square" tIns="91425">
            <a:spAutoFit/>
          </a:bodyPr>
          <a:lstStyle/>
          <a:p>
            <a:pPr indent="-320675" lvl="0" marL="457200" rtl="0" algn="l">
              <a:lnSpc>
                <a:spcPct val="175000"/>
              </a:lnSpc>
              <a:spcBef>
                <a:spcPts val="0"/>
              </a:spcBef>
              <a:spcAft>
                <a:spcPts val="0"/>
              </a:spcAft>
              <a:buClr>
                <a:srgbClr val="000000"/>
              </a:buClr>
              <a:buSzPts val="1450"/>
              <a:buFont typeface="Arial"/>
              <a:buChar char="➢"/>
            </a:pPr>
            <a:r>
              <a:rPr lang="en" sz="1450"/>
              <a:t>The presented MATLAB project  implements a kidney stone detection system using image processing techniques. </a:t>
            </a:r>
            <a:endParaRPr sz="1450"/>
          </a:p>
          <a:p>
            <a:pPr indent="-320675" lvl="0" marL="457200" rtl="0" algn="l">
              <a:lnSpc>
                <a:spcPct val="175000"/>
              </a:lnSpc>
              <a:spcBef>
                <a:spcPts val="0"/>
              </a:spcBef>
              <a:spcAft>
                <a:spcPts val="0"/>
              </a:spcAft>
              <a:buClr>
                <a:srgbClr val="000000"/>
              </a:buClr>
              <a:buSzPts val="1450"/>
              <a:buFont typeface="Arial"/>
              <a:buChar char="➢"/>
            </a:pPr>
            <a:r>
              <a:rPr lang="en" sz="1450"/>
              <a:t>The script involves a series of steps that preprocess the input image and apply thresholding and filtering techniques to detect the presence of kidney stones. </a:t>
            </a:r>
            <a:endParaRPr sz="1450"/>
          </a:p>
          <a:p>
            <a:pPr indent="-320675" lvl="0" marL="457200" rtl="0" algn="l">
              <a:lnSpc>
                <a:spcPct val="175000"/>
              </a:lnSpc>
              <a:spcBef>
                <a:spcPts val="0"/>
              </a:spcBef>
              <a:spcAft>
                <a:spcPts val="0"/>
              </a:spcAft>
              <a:buClr>
                <a:srgbClr val="000000"/>
              </a:buClr>
              <a:buSzPts val="1450"/>
              <a:buFont typeface="Arial"/>
              <a:buChar char="➢"/>
            </a:pPr>
            <a:r>
              <a:rPr lang="en" sz="1450"/>
              <a:t>The resulting binary image is used to create a region of interest that is applied to the original image to isolate the suspected stone. </a:t>
            </a:r>
            <a:endParaRPr sz="1450"/>
          </a:p>
          <a:p>
            <a:pPr indent="0" lvl="0" marL="0" rtl="0" algn="l">
              <a:spcBef>
                <a:spcPts val="0"/>
              </a:spcBef>
              <a:spcAft>
                <a:spcPts val="0"/>
              </a:spcAft>
              <a:buNone/>
            </a:pPr>
            <a:r>
              <a:t/>
            </a:r>
            <a:endParaRPr>
              <a:latin typeface="Roboto"/>
              <a:ea typeface="Roboto"/>
              <a:cs typeface="Roboto"/>
              <a:sym typeface="Roboto"/>
            </a:endParaRPr>
          </a:p>
        </p:txBody>
      </p:sp>
      <p:pic>
        <p:nvPicPr>
          <p:cNvPr id="108" name="Google Shape;108;p16"/>
          <p:cNvPicPr preferRelativeResize="0"/>
          <p:nvPr/>
        </p:nvPicPr>
        <p:blipFill rotWithShape="1">
          <a:blip r:embed="rId3">
            <a:alphaModFix/>
          </a:blip>
          <a:srcRect b="16081" l="26308" r="4020" t="4697"/>
          <a:stretch/>
        </p:blipFill>
        <p:spPr>
          <a:xfrm>
            <a:off x="4717100" y="817663"/>
            <a:ext cx="4184600" cy="35081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idx="2" type="body"/>
          </p:nvPr>
        </p:nvSpPr>
        <p:spPr>
          <a:xfrm>
            <a:off x="90300" y="812100"/>
            <a:ext cx="4481700" cy="4331400"/>
          </a:xfrm>
          <a:prstGeom prst="rect">
            <a:avLst/>
          </a:prstGeom>
        </p:spPr>
        <p:txBody>
          <a:bodyPr anchorCtr="0" anchor="ctr" bIns="91425" lIns="91425" spcFirstLastPara="1" rIns="91425" wrap="square" tIns="91425">
            <a:noAutofit/>
          </a:bodyPr>
          <a:lstStyle/>
          <a:p>
            <a:pPr indent="-327845" lvl="0" marL="457200" rtl="0" algn="l">
              <a:lnSpc>
                <a:spcPct val="165000"/>
              </a:lnSpc>
              <a:spcBef>
                <a:spcPts val="0"/>
              </a:spcBef>
              <a:spcAft>
                <a:spcPts val="0"/>
              </a:spcAft>
              <a:buClr>
                <a:srgbClr val="000000"/>
              </a:buClr>
              <a:buSzPts val="1563"/>
              <a:buFont typeface="Arial"/>
              <a:buChar char="➢"/>
            </a:pPr>
            <a:r>
              <a:rPr lang="en" sz="1562">
                <a:solidFill>
                  <a:srgbClr val="000000"/>
                </a:solidFill>
                <a:latin typeface="Arial"/>
                <a:ea typeface="Arial"/>
                <a:cs typeface="Arial"/>
                <a:sym typeface="Arial"/>
              </a:rPr>
              <a:t>The system is designed to detect stones accurately and efficiently, making it a potentially valuable tool for medical professionals in the diagnosis and treatment of kidney stones. </a:t>
            </a:r>
            <a:endParaRPr sz="1562">
              <a:solidFill>
                <a:srgbClr val="000000"/>
              </a:solidFill>
              <a:latin typeface="Arial"/>
              <a:ea typeface="Arial"/>
              <a:cs typeface="Arial"/>
              <a:sym typeface="Arial"/>
            </a:endParaRPr>
          </a:p>
          <a:p>
            <a:pPr indent="-327845" lvl="0" marL="457200" rtl="0" algn="l">
              <a:lnSpc>
                <a:spcPct val="165000"/>
              </a:lnSpc>
              <a:spcBef>
                <a:spcPts val="0"/>
              </a:spcBef>
              <a:spcAft>
                <a:spcPts val="0"/>
              </a:spcAft>
              <a:buClr>
                <a:srgbClr val="000000"/>
              </a:buClr>
              <a:buSzPts val="1563"/>
              <a:buFont typeface="Arial"/>
              <a:buChar char="➢"/>
            </a:pPr>
            <a:r>
              <a:rPr lang="en" sz="1532">
                <a:solidFill>
                  <a:srgbClr val="000000"/>
                </a:solidFill>
                <a:latin typeface="Arial"/>
                <a:ea typeface="Arial"/>
                <a:cs typeface="Arial"/>
                <a:sym typeface="Arial"/>
              </a:rPr>
              <a:t>Overall, the presented code demonstrates the power of image processing techniques in the field of medical imaging and the potential to develop cost-effective and non-invasi</a:t>
            </a:r>
            <a:r>
              <a:rPr lang="en" sz="1632">
                <a:solidFill>
                  <a:srgbClr val="000000"/>
                </a:solidFill>
                <a:latin typeface="Arial"/>
                <a:ea typeface="Arial"/>
                <a:cs typeface="Arial"/>
                <a:sym typeface="Arial"/>
              </a:rPr>
              <a:t>ve </a:t>
            </a:r>
            <a:r>
              <a:rPr lang="en" sz="1532">
                <a:solidFill>
                  <a:srgbClr val="000000"/>
                </a:solidFill>
                <a:latin typeface="Arial"/>
                <a:ea typeface="Arial"/>
                <a:cs typeface="Arial"/>
                <a:sym typeface="Arial"/>
              </a:rPr>
              <a:t>solutions to common medical problems</a:t>
            </a:r>
            <a:r>
              <a:rPr lang="en" sz="908">
                <a:solidFill>
                  <a:srgbClr val="000000"/>
                </a:solidFill>
                <a:latin typeface="Arial"/>
                <a:ea typeface="Arial"/>
                <a:cs typeface="Arial"/>
                <a:sym typeface="Arial"/>
              </a:rPr>
              <a:t>.</a:t>
            </a:r>
            <a:endParaRPr sz="908">
              <a:solidFill>
                <a:srgbClr val="000000"/>
              </a:solidFill>
              <a:latin typeface="Arial"/>
              <a:ea typeface="Arial"/>
              <a:cs typeface="Arial"/>
              <a:sym typeface="Arial"/>
            </a:endParaRPr>
          </a:p>
          <a:p>
            <a:pPr indent="0" lvl="0" marL="0" rtl="0" algn="l">
              <a:lnSpc>
                <a:spcPct val="165000"/>
              </a:lnSpc>
              <a:spcBef>
                <a:spcPts val="0"/>
              </a:spcBef>
              <a:spcAft>
                <a:spcPts val="0"/>
              </a:spcAft>
              <a:buNone/>
            </a:pPr>
            <a:r>
              <a:t/>
            </a:r>
            <a:endParaRPr sz="638">
              <a:solidFill>
                <a:srgbClr val="000000"/>
              </a:solidFill>
              <a:latin typeface="Arial"/>
              <a:ea typeface="Arial"/>
              <a:cs typeface="Arial"/>
              <a:sym typeface="Arial"/>
            </a:endParaRPr>
          </a:p>
          <a:p>
            <a:pPr indent="-278447" lvl="0" marL="457200" rtl="0" algn="l">
              <a:lnSpc>
                <a:spcPct val="105000"/>
              </a:lnSpc>
              <a:spcBef>
                <a:spcPts val="0"/>
              </a:spcBef>
              <a:spcAft>
                <a:spcPts val="0"/>
              </a:spcAft>
              <a:buSzPts val="785"/>
              <a:buChar char="➢"/>
            </a:pPr>
            <a:r>
              <a:t/>
            </a:r>
            <a:endParaRPr sz="785"/>
          </a:p>
        </p:txBody>
      </p:sp>
      <p:pic>
        <p:nvPicPr>
          <p:cNvPr id="114" name="Google Shape;114;p17"/>
          <p:cNvPicPr preferRelativeResize="0"/>
          <p:nvPr/>
        </p:nvPicPr>
        <p:blipFill>
          <a:blip r:embed="rId3">
            <a:alphaModFix/>
          </a:blip>
          <a:stretch>
            <a:fillRect/>
          </a:stretch>
        </p:blipFill>
        <p:spPr>
          <a:xfrm>
            <a:off x="4948400" y="736150"/>
            <a:ext cx="3810550" cy="3810501"/>
          </a:xfrm>
          <a:prstGeom prst="rect">
            <a:avLst/>
          </a:prstGeom>
          <a:noFill/>
          <a:ln>
            <a:noFill/>
          </a:ln>
        </p:spPr>
      </p:pic>
      <p:sp>
        <p:nvSpPr>
          <p:cNvPr id="115" name="Google Shape;115;p17"/>
          <p:cNvSpPr txBox="1"/>
          <p:nvPr/>
        </p:nvSpPr>
        <p:spPr>
          <a:xfrm>
            <a:off x="531975" y="97600"/>
            <a:ext cx="21513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Merriweather"/>
                <a:ea typeface="Merriweather"/>
                <a:cs typeface="Merriweather"/>
                <a:sym typeface="Merriweather"/>
              </a:rPr>
              <a:t>ABSTRACT</a:t>
            </a:r>
            <a:endParaRPr b="1" sz="2300">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nvSpPr>
        <p:spPr>
          <a:xfrm>
            <a:off x="311700" y="322950"/>
            <a:ext cx="2165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Merriweather"/>
                <a:ea typeface="Merriweather"/>
                <a:cs typeface="Merriweather"/>
                <a:sym typeface="Merriweather"/>
              </a:rPr>
              <a:t>DATA USED</a:t>
            </a:r>
            <a:endParaRPr b="1" sz="2300">
              <a:latin typeface="Merriweather"/>
              <a:ea typeface="Merriweather"/>
              <a:cs typeface="Merriweather"/>
              <a:sym typeface="Merriweather"/>
            </a:endParaRPr>
          </a:p>
        </p:txBody>
      </p:sp>
      <p:sp>
        <p:nvSpPr>
          <p:cNvPr id="121" name="Google Shape;121;p18"/>
          <p:cNvSpPr txBox="1"/>
          <p:nvPr/>
        </p:nvSpPr>
        <p:spPr>
          <a:xfrm>
            <a:off x="90250" y="992600"/>
            <a:ext cx="4174500" cy="3654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SzPts val="1800"/>
              <a:buFont typeface="Roboto"/>
              <a:buChar char="➢"/>
            </a:pPr>
            <a:r>
              <a:rPr lang="en" sz="1500">
                <a:solidFill>
                  <a:srgbClr val="252525"/>
                </a:solidFill>
              </a:rPr>
              <a:t>Medical imaging data, such as ultrasound or CT scans, is used for this type of project.</a:t>
            </a:r>
            <a:endParaRPr sz="1500">
              <a:solidFill>
                <a:srgbClr val="252525"/>
              </a:solidFill>
            </a:endParaRPr>
          </a:p>
          <a:p>
            <a:pPr indent="-323850" lvl="0" marL="457200" rtl="0" algn="l">
              <a:lnSpc>
                <a:spcPct val="115000"/>
              </a:lnSpc>
              <a:spcBef>
                <a:spcPts val="0"/>
              </a:spcBef>
              <a:spcAft>
                <a:spcPts val="0"/>
              </a:spcAft>
              <a:buClr>
                <a:srgbClr val="252525"/>
              </a:buClr>
              <a:buSzPts val="1500"/>
              <a:buChar char="➢"/>
            </a:pPr>
            <a:r>
              <a:rPr lang="en" sz="1500">
                <a:solidFill>
                  <a:srgbClr val="252525"/>
                </a:solidFill>
              </a:rPr>
              <a:t>The data would typically consist of grayscale or colour images of the kidneys and surrounding areas, which would be processed using image processing techniques to detect the presence of stones.</a:t>
            </a:r>
            <a:endParaRPr sz="1500">
              <a:solidFill>
                <a:srgbClr val="252525"/>
              </a:solidFill>
            </a:endParaRPr>
          </a:p>
          <a:p>
            <a:pPr indent="-323850" lvl="0" marL="457200" rtl="0" algn="l">
              <a:lnSpc>
                <a:spcPct val="115000"/>
              </a:lnSpc>
              <a:spcBef>
                <a:spcPts val="0"/>
              </a:spcBef>
              <a:spcAft>
                <a:spcPts val="0"/>
              </a:spcAft>
              <a:buClr>
                <a:srgbClr val="252525"/>
              </a:buClr>
              <a:buSzPts val="1500"/>
              <a:buChar char="➢"/>
            </a:pPr>
            <a:r>
              <a:rPr lang="en" sz="1500">
                <a:solidFill>
                  <a:srgbClr val="252525"/>
                </a:solidFill>
              </a:rPr>
              <a:t>The quality and quantity of the data used would play an important role in the accuracy and effectiveness of the kidney stone detection system.</a:t>
            </a:r>
            <a:endParaRPr sz="1500">
              <a:solidFill>
                <a:srgbClr val="252525"/>
              </a:solidFill>
            </a:endParaRPr>
          </a:p>
        </p:txBody>
      </p:sp>
      <p:pic>
        <p:nvPicPr>
          <p:cNvPr id="122" name="Google Shape;122;p18"/>
          <p:cNvPicPr preferRelativeResize="0"/>
          <p:nvPr/>
        </p:nvPicPr>
        <p:blipFill>
          <a:blip r:embed="rId3">
            <a:alphaModFix/>
          </a:blip>
          <a:stretch>
            <a:fillRect/>
          </a:stretch>
        </p:blipFill>
        <p:spPr>
          <a:xfrm>
            <a:off x="5023325" y="584640"/>
            <a:ext cx="3768900" cy="3127385"/>
          </a:xfrm>
          <a:prstGeom prst="rect">
            <a:avLst/>
          </a:prstGeom>
          <a:noFill/>
          <a:ln>
            <a:noFill/>
          </a:ln>
        </p:spPr>
      </p:pic>
      <p:sp>
        <p:nvSpPr>
          <p:cNvPr id="123" name="Google Shape;123;p18"/>
          <p:cNvSpPr txBox="1"/>
          <p:nvPr/>
        </p:nvSpPr>
        <p:spPr>
          <a:xfrm>
            <a:off x="5084150" y="3772575"/>
            <a:ext cx="376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Gray Scale image of kidney </a:t>
            </a:r>
            <a:r>
              <a:rPr b="1" lang="en">
                <a:latin typeface="Roboto"/>
                <a:ea typeface="Roboto"/>
                <a:cs typeface="Roboto"/>
                <a:sym typeface="Roboto"/>
              </a:rPr>
              <a:t>detecting</a:t>
            </a:r>
            <a:r>
              <a:rPr b="1" lang="en">
                <a:latin typeface="Roboto"/>
                <a:ea typeface="Roboto"/>
                <a:cs typeface="Roboto"/>
                <a:sym typeface="Roboto"/>
              </a:rPr>
              <a:t> stone</a:t>
            </a:r>
            <a:endParaRPr b="1">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nvSpPr>
        <p:spPr>
          <a:xfrm>
            <a:off x="289700" y="280200"/>
            <a:ext cx="8045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Merriweather"/>
                <a:ea typeface="Merriweather"/>
                <a:cs typeface="Merriweather"/>
                <a:sym typeface="Merriweather"/>
              </a:rPr>
              <a:t>METHODOLOGY</a:t>
            </a:r>
            <a:endParaRPr b="1" sz="2300">
              <a:latin typeface="Merriweather"/>
              <a:ea typeface="Merriweather"/>
              <a:cs typeface="Merriweather"/>
              <a:sym typeface="Merriweather"/>
            </a:endParaRPr>
          </a:p>
        </p:txBody>
      </p:sp>
      <p:sp>
        <p:nvSpPr>
          <p:cNvPr id="129" name="Google Shape;129;p19"/>
          <p:cNvSpPr txBox="1"/>
          <p:nvPr>
            <p:ph idx="1" type="body"/>
          </p:nvPr>
        </p:nvSpPr>
        <p:spPr>
          <a:xfrm>
            <a:off x="289700" y="902250"/>
            <a:ext cx="44061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           </a:t>
            </a:r>
            <a:r>
              <a:rPr b="1" lang="en" sz="2100">
                <a:latin typeface="Merriweather"/>
                <a:ea typeface="Merriweather"/>
                <a:cs typeface="Merriweather"/>
                <a:sym typeface="Merriweather"/>
              </a:rPr>
              <a:t>DATA COLLECTION</a:t>
            </a:r>
            <a:endParaRPr b="1" sz="2100">
              <a:latin typeface="Merriweather"/>
              <a:ea typeface="Merriweather"/>
              <a:cs typeface="Merriweather"/>
              <a:sym typeface="Merriweather"/>
            </a:endParaRPr>
          </a:p>
          <a:p>
            <a:pPr indent="-336550" lvl="0" marL="457200" rtl="0" algn="l">
              <a:spcBef>
                <a:spcPts val="1200"/>
              </a:spcBef>
              <a:spcAft>
                <a:spcPts val="0"/>
              </a:spcAft>
              <a:buClr>
                <a:srgbClr val="252525"/>
              </a:buClr>
              <a:buSzPts val="1700"/>
              <a:buFont typeface="Arial"/>
              <a:buChar char="➔"/>
            </a:pPr>
            <a:r>
              <a:rPr lang="en" sz="1700">
                <a:solidFill>
                  <a:srgbClr val="252525"/>
                </a:solidFill>
                <a:latin typeface="Arial"/>
                <a:ea typeface="Arial"/>
                <a:cs typeface="Arial"/>
                <a:sym typeface="Arial"/>
              </a:rPr>
              <a:t>The first step is to collect the medical imaging data that will be used to train and test the kidney stone detection system.</a:t>
            </a:r>
            <a:endParaRPr sz="1700">
              <a:solidFill>
                <a:srgbClr val="252525"/>
              </a:solidFill>
              <a:latin typeface="Arial"/>
              <a:ea typeface="Arial"/>
              <a:cs typeface="Arial"/>
              <a:sym typeface="Arial"/>
            </a:endParaRPr>
          </a:p>
          <a:p>
            <a:pPr indent="-336550" lvl="0" marL="457200" rtl="0" algn="l">
              <a:spcBef>
                <a:spcPts val="0"/>
              </a:spcBef>
              <a:spcAft>
                <a:spcPts val="0"/>
              </a:spcAft>
              <a:buClr>
                <a:srgbClr val="252525"/>
              </a:buClr>
              <a:buSzPts val="1700"/>
              <a:buFont typeface="Arial"/>
              <a:buChar char="➔"/>
            </a:pPr>
            <a:r>
              <a:rPr lang="en" sz="1700">
                <a:solidFill>
                  <a:srgbClr val="252525"/>
                </a:solidFill>
                <a:latin typeface="Arial"/>
                <a:ea typeface="Arial"/>
                <a:cs typeface="Arial"/>
                <a:sym typeface="Arial"/>
              </a:rPr>
              <a:t> The data can be sourced from public repositories or collected through collaborations with medical institutions.</a:t>
            </a:r>
            <a:endParaRPr sz="1700">
              <a:solidFill>
                <a:srgbClr val="252525"/>
              </a:solidFill>
              <a:latin typeface="Arial"/>
              <a:ea typeface="Arial"/>
              <a:cs typeface="Arial"/>
              <a:sym typeface="Arial"/>
            </a:endParaRPr>
          </a:p>
          <a:p>
            <a:pPr indent="0" lvl="0" marL="0" rtl="0" algn="l">
              <a:spcBef>
                <a:spcPts val="1200"/>
              </a:spcBef>
              <a:spcAft>
                <a:spcPts val="1200"/>
              </a:spcAft>
              <a:buNone/>
            </a:pPr>
            <a:r>
              <a:t/>
            </a:r>
            <a:endParaRPr b="1" sz="1500">
              <a:latin typeface="Arial"/>
              <a:ea typeface="Arial"/>
              <a:cs typeface="Arial"/>
              <a:sym typeface="Arial"/>
            </a:endParaRPr>
          </a:p>
        </p:txBody>
      </p:sp>
      <p:sp>
        <p:nvSpPr>
          <p:cNvPr id="130" name="Google Shape;130;p19"/>
          <p:cNvSpPr txBox="1"/>
          <p:nvPr>
            <p:ph idx="4294967295" type="body"/>
          </p:nvPr>
        </p:nvSpPr>
        <p:spPr>
          <a:xfrm>
            <a:off x="4803900" y="892875"/>
            <a:ext cx="3999900" cy="351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300">
                <a:latin typeface="Merriweather"/>
                <a:ea typeface="Merriweather"/>
                <a:cs typeface="Merriweather"/>
                <a:sym typeface="Merriweather"/>
              </a:rPr>
              <a:t>         </a:t>
            </a:r>
            <a:r>
              <a:rPr b="1" lang="en" sz="2100">
                <a:latin typeface="Merriweather"/>
                <a:ea typeface="Merriweather"/>
                <a:cs typeface="Merriweather"/>
                <a:sym typeface="Merriweather"/>
              </a:rPr>
              <a:t>PREPROCESSING</a:t>
            </a:r>
            <a:endParaRPr b="1" sz="1500">
              <a:latin typeface="Arial"/>
              <a:ea typeface="Arial"/>
              <a:cs typeface="Arial"/>
              <a:sym typeface="Arial"/>
            </a:endParaRPr>
          </a:p>
          <a:p>
            <a:pPr indent="-336550" lvl="0" marL="457200" rtl="0" algn="l">
              <a:spcBef>
                <a:spcPts val="1200"/>
              </a:spcBef>
              <a:spcAft>
                <a:spcPts val="0"/>
              </a:spcAft>
              <a:buSzPts val="1700"/>
              <a:buFont typeface="Arial"/>
              <a:buChar char="➔"/>
            </a:pPr>
            <a:r>
              <a:rPr lang="en" sz="1700">
                <a:latin typeface="Arial"/>
                <a:ea typeface="Arial"/>
                <a:cs typeface="Arial"/>
                <a:sym typeface="Arial"/>
              </a:rPr>
              <a:t>The collected images need to be preprocessed before being used for kidney stone detection. </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 sz="1700">
                <a:latin typeface="Arial"/>
                <a:ea typeface="Arial"/>
                <a:cs typeface="Arial"/>
                <a:sym typeface="Arial"/>
              </a:rPr>
              <a:t>The preprocessing includes steps such as noise reduction, image enhancement, and image normalisation to improve the quality of the images.</a:t>
            </a:r>
            <a:endParaRPr b="1" sz="17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300">
                <a:solidFill>
                  <a:schemeClr val="dk2"/>
                </a:solidFill>
                <a:latin typeface="Merriweather"/>
                <a:ea typeface="Merriweather"/>
                <a:cs typeface="Merriweather"/>
                <a:sym typeface="Merriweather"/>
              </a:rPr>
              <a:t>METHODOLOGY</a:t>
            </a:r>
            <a:endParaRPr b="1" sz="2300">
              <a:solidFill>
                <a:schemeClr val="dk2"/>
              </a:solidFill>
              <a:latin typeface="Merriweather"/>
              <a:ea typeface="Merriweather"/>
              <a:cs typeface="Merriweather"/>
              <a:sym typeface="Merriweather"/>
            </a:endParaRPr>
          </a:p>
        </p:txBody>
      </p:sp>
      <p:sp>
        <p:nvSpPr>
          <p:cNvPr id="136" name="Google Shape;136;p20"/>
          <p:cNvSpPr txBox="1"/>
          <p:nvPr>
            <p:ph idx="1" type="body"/>
          </p:nvPr>
        </p:nvSpPr>
        <p:spPr>
          <a:xfrm>
            <a:off x="311700" y="1229875"/>
            <a:ext cx="4520700" cy="3339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              </a:t>
            </a:r>
            <a:r>
              <a:rPr lang="en" sz="2058"/>
              <a:t>  </a:t>
            </a:r>
            <a:r>
              <a:rPr b="1" lang="en" sz="2011"/>
              <a:t> </a:t>
            </a:r>
            <a:r>
              <a:rPr b="1" lang="en" sz="2611">
                <a:latin typeface="Merriweather"/>
                <a:ea typeface="Merriweather"/>
                <a:cs typeface="Merriweather"/>
                <a:sym typeface="Merriweather"/>
              </a:rPr>
              <a:t>SEGMENTATION</a:t>
            </a:r>
            <a:endParaRPr b="1" sz="2611">
              <a:latin typeface="Merriweather"/>
              <a:ea typeface="Merriweather"/>
              <a:cs typeface="Merriweather"/>
              <a:sym typeface="Merriweather"/>
            </a:endParaRPr>
          </a:p>
          <a:p>
            <a:pPr indent="-335510" lvl="0" marL="457200" rtl="0" algn="l">
              <a:spcBef>
                <a:spcPts val="1200"/>
              </a:spcBef>
              <a:spcAft>
                <a:spcPts val="0"/>
              </a:spcAft>
              <a:buSzPct val="100000"/>
              <a:buFont typeface="Arial"/>
              <a:buChar char="➔"/>
            </a:pPr>
            <a:r>
              <a:rPr lang="en" sz="2172">
                <a:latin typeface="Arial"/>
                <a:ea typeface="Arial"/>
                <a:cs typeface="Arial"/>
                <a:sym typeface="Arial"/>
              </a:rPr>
              <a:t>The next step is to segment the preprocessed images into regions of interest (ROIs) that are likely to contain kidney stones.</a:t>
            </a:r>
            <a:endParaRPr sz="2172">
              <a:latin typeface="Arial"/>
              <a:ea typeface="Arial"/>
              <a:cs typeface="Arial"/>
              <a:sym typeface="Arial"/>
            </a:endParaRPr>
          </a:p>
          <a:p>
            <a:pPr indent="-335510" lvl="0" marL="457200" rtl="0" algn="l">
              <a:spcBef>
                <a:spcPts val="0"/>
              </a:spcBef>
              <a:spcAft>
                <a:spcPts val="0"/>
              </a:spcAft>
              <a:buSzPct val="100000"/>
              <a:buFont typeface="Arial"/>
              <a:buChar char="➔"/>
            </a:pPr>
            <a:r>
              <a:rPr lang="en" sz="2172">
                <a:latin typeface="Arial"/>
                <a:ea typeface="Arial"/>
                <a:cs typeface="Arial"/>
                <a:sym typeface="Arial"/>
              </a:rPr>
              <a:t> This can be done using various image segmentation techniques such as thresholding, edge detection, and region growing.</a:t>
            </a:r>
            <a:endParaRPr sz="2172">
              <a:latin typeface="Arial"/>
              <a:ea typeface="Arial"/>
              <a:cs typeface="Arial"/>
              <a:sym typeface="Arial"/>
            </a:endParaRPr>
          </a:p>
          <a:p>
            <a:pPr indent="0" lvl="0" marL="0" rtl="0" algn="l">
              <a:spcBef>
                <a:spcPts val="1200"/>
              </a:spcBef>
              <a:spcAft>
                <a:spcPts val="0"/>
              </a:spcAft>
              <a:buNone/>
            </a:pPr>
            <a:r>
              <a:t/>
            </a:r>
            <a:endParaRPr sz="1700">
              <a:latin typeface="Arial"/>
              <a:ea typeface="Arial"/>
              <a:cs typeface="Arial"/>
              <a:sym typeface="Arial"/>
            </a:endParaRPr>
          </a:p>
          <a:p>
            <a:pPr indent="0" lvl="0" marL="0" rtl="0" algn="l">
              <a:spcBef>
                <a:spcPts val="1200"/>
              </a:spcBef>
              <a:spcAft>
                <a:spcPts val="1200"/>
              </a:spcAft>
              <a:buNone/>
            </a:pPr>
            <a:r>
              <a:t/>
            </a:r>
            <a:endParaRPr b="1" sz="2000">
              <a:latin typeface="Merriweather"/>
              <a:ea typeface="Merriweather"/>
              <a:cs typeface="Merriweather"/>
              <a:sym typeface="Merriweather"/>
            </a:endParaRPr>
          </a:p>
        </p:txBody>
      </p:sp>
      <p:sp>
        <p:nvSpPr>
          <p:cNvPr id="137" name="Google Shape;137;p20"/>
          <p:cNvSpPr txBox="1"/>
          <p:nvPr>
            <p:ph idx="4294967295" type="body"/>
          </p:nvPr>
        </p:nvSpPr>
        <p:spPr>
          <a:xfrm>
            <a:off x="4832400" y="1229975"/>
            <a:ext cx="39999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       </a:t>
            </a:r>
            <a:r>
              <a:rPr b="1" lang="en" sz="2000">
                <a:latin typeface="Merriweather"/>
                <a:ea typeface="Merriweather"/>
                <a:cs typeface="Merriweather"/>
                <a:sym typeface="Merriweather"/>
              </a:rPr>
              <a:t>FEATURE EXTRACTION</a:t>
            </a:r>
            <a:endParaRPr b="1" sz="2000">
              <a:latin typeface="Merriweather"/>
              <a:ea typeface="Merriweather"/>
              <a:cs typeface="Merriweather"/>
              <a:sym typeface="Merriweather"/>
            </a:endParaRPr>
          </a:p>
          <a:p>
            <a:pPr indent="-342900" lvl="0" marL="457200" rtl="0" algn="l">
              <a:spcBef>
                <a:spcPts val="1200"/>
              </a:spcBef>
              <a:spcAft>
                <a:spcPts val="0"/>
              </a:spcAft>
              <a:buSzPts val="1800"/>
              <a:buFont typeface="Arial"/>
              <a:buChar char="➔"/>
            </a:pPr>
            <a:r>
              <a:rPr lang="en" sz="1800">
                <a:latin typeface="Arial"/>
                <a:ea typeface="Arial"/>
                <a:cs typeface="Arial"/>
                <a:sym typeface="Arial"/>
              </a:rPr>
              <a:t>Once the ROIs have been identified, relevant features need to be extracted from the images to differentiate between kidney stones and non-stone regions. </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These features can include the size, shape, texture, and intensity of the regions.</a:t>
            </a:r>
            <a:endParaRPr sz="1800">
              <a:latin typeface="Arial"/>
              <a:ea typeface="Arial"/>
              <a:cs typeface="Arial"/>
              <a:sym typeface="Arial"/>
            </a:endParaRPr>
          </a:p>
          <a:p>
            <a:pPr indent="0" lvl="0" marL="0" rtl="0" algn="l">
              <a:spcBef>
                <a:spcPts val="1200"/>
              </a:spcBef>
              <a:spcAft>
                <a:spcPts val="1200"/>
              </a:spcAft>
              <a:buNone/>
            </a:pPr>
            <a:r>
              <a:t/>
            </a:r>
            <a:endParaRPr b="1" sz="17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300">
                <a:solidFill>
                  <a:schemeClr val="dk2"/>
                </a:solidFill>
                <a:latin typeface="Merriweather"/>
                <a:ea typeface="Merriweather"/>
                <a:cs typeface="Merriweather"/>
                <a:sym typeface="Merriweather"/>
              </a:rPr>
              <a:t>METHODOLOGY</a:t>
            </a:r>
            <a:endParaRPr b="1" sz="2300">
              <a:solidFill>
                <a:schemeClr val="dk2"/>
              </a:solidFill>
              <a:latin typeface="Merriweather"/>
              <a:ea typeface="Merriweather"/>
              <a:cs typeface="Merriweather"/>
              <a:sym typeface="Merriweather"/>
            </a:endParaRPr>
          </a:p>
        </p:txBody>
      </p:sp>
      <p:sp>
        <p:nvSpPr>
          <p:cNvPr id="143" name="Google Shape;143;p21"/>
          <p:cNvSpPr txBox="1"/>
          <p:nvPr>
            <p:ph idx="1" type="body"/>
          </p:nvPr>
        </p:nvSpPr>
        <p:spPr>
          <a:xfrm>
            <a:off x="311700" y="1229875"/>
            <a:ext cx="45690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b="1" lang="en" sz="2000">
                <a:latin typeface="Merriweather"/>
                <a:ea typeface="Merriweather"/>
                <a:cs typeface="Merriweather"/>
                <a:sym typeface="Merriweather"/>
              </a:rPr>
              <a:t>CLASSIFICATION &amp; TESTING</a:t>
            </a:r>
            <a:endParaRPr b="1" sz="2000">
              <a:latin typeface="Merriweather"/>
              <a:ea typeface="Merriweather"/>
              <a:cs typeface="Merriweather"/>
              <a:sym typeface="Merriweather"/>
            </a:endParaRPr>
          </a:p>
          <a:p>
            <a:pPr indent="-341870" lvl="0" marL="457200" rtl="0" algn="l">
              <a:spcBef>
                <a:spcPts val="1200"/>
              </a:spcBef>
              <a:spcAft>
                <a:spcPts val="0"/>
              </a:spcAft>
              <a:buSzPts val="1784"/>
              <a:buFont typeface="Arial"/>
              <a:buChar char="➔"/>
            </a:pPr>
            <a:r>
              <a:rPr lang="en" sz="1783">
                <a:latin typeface="Arial"/>
                <a:ea typeface="Arial"/>
                <a:cs typeface="Arial"/>
                <a:sym typeface="Arial"/>
              </a:rPr>
              <a:t>The extracted features are then used to classify the ROIs as either containing kidney stones or not. </a:t>
            </a:r>
            <a:endParaRPr sz="1783">
              <a:latin typeface="Arial"/>
              <a:ea typeface="Arial"/>
              <a:cs typeface="Arial"/>
              <a:sym typeface="Arial"/>
            </a:endParaRPr>
          </a:p>
          <a:p>
            <a:pPr indent="-341870" lvl="0" marL="457200" rtl="0" algn="l">
              <a:spcBef>
                <a:spcPts val="0"/>
              </a:spcBef>
              <a:spcAft>
                <a:spcPts val="0"/>
              </a:spcAft>
              <a:buSzPts val="1784"/>
              <a:buFont typeface="Arial"/>
              <a:buChar char="➔"/>
            </a:pPr>
            <a:r>
              <a:rPr lang="en" sz="1783">
                <a:latin typeface="Arial"/>
                <a:ea typeface="Arial"/>
                <a:cs typeface="Arial"/>
                <a:sym typeface="Arial"/>
              </a:rPr>
              <a:t>The classification results need to be validated and tested to assess the accuracy and effectiveness of the kidney stone detection system.</a:t>
            </a:r>
            <a:endParaRPr b="1" sz="2000">
              <a:latin typeface="Merriweather"/>
              <a:ea typeface="Merriweather"/>
              <a:cs typeface="Merriweather"/>
              <a:sym typeface="Merriweather"/>
            </a:endParaRPr>
          </a:p>
        </p:txBody>
      </p:sp>
      <p:sp>
        <p:nvSpPr>
          <p:cNvPr id="144" name="Google Shape;144;p21"/>
          <p:cNvSpPr txBox="1"/>
          <p:nvPr>
            <p:ph idx="4294967295" type="body"/>
          </p:nvPr>
        </p:nvSpPr>
        <p:spPr>
          <a:xfrm>
            <a:off x="4832400" y="1229975"/>
            <a:ext cx="3999900" cy="3723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852"/>
              <a:buNone/>
            </a:pPr>
            <a:r>
              <a:rPr b="1" lang="en" sz="1750">
                <a:latin typeface="Merriweather"/>
                <a:ea typeface="Merriweather"/>
                <a:cs typeface="Merriweather"/>
                <a:sym typeface="Merriweather"/>
              </a:rPr>
              <a:t>                </a:t>
            </a:r>
            <a:r>
              <a:rPr b="1" lang="en" sz="1950">
                <a:latin typeface="Merriweather"/>
                <a:ea typeface="Merriweather"/>
                <a:cs typeface="Merriweather"/>
                <a:sym typeface="Merriweather"/>
              </a:rPr>
              <a:t>DEPLOYMENT</a:t>
            </a:r>
            <a:endParaRPr b="1" sz="2500">
              <a:latin typeface="Merriweather"/>
              <a:ea typeface="Merriweather"/>
              <a:cs typeface="Merriweather"/>
              <a:sym typeface="Merriweather"/>
            </a:endParaRPr>
          </a:p>
          <a:p>
            <a:pPr indent="-336071" lvl="0" marL="457200" rtl="0" algn="l">
              <a:lnSpc>
                <a:spcPct val="105000"/>
              </a:lnSpc>
              <a:spcBef>
                <a:spcPts val="1200"/>
              </a:spcBef>
              <a:spcAft>
                <a:spcPts val="0"/>
              </a:spcAft>
              <a:buSzPts val="1692"/>
              <a:buFont typeface="Arial"/>
              <a:buChar char="➔"/>
            </a:pPr>
            <a:r>
              <a:rPr lang="en" sz="1692">
                <a:latin typeface="Arial"/>
                <a:ea typeface="Arial"/>
                <a:cs typeface="Arial"/>
                <a:sym typeface="Arial"/>
              </a:rPr>
              <a:t>Once the kidney stone detection system has been validated and tested, it can be deployed in clinical settings to aid medical professionals in the diagnosis and treatment of kidney stones. </a:t>
            </a:r>
            <a:endParaRPr sz="1692">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