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0"/>
  </p:notesMasterIdLst>
  <p:sldIdLst>
    <p:sldId id="266" r:id="rId2"/>
    <p:sldId id="256" r:id="rId3"/>
    <p:sldId id="257" r:id="rId4"/>
    <p:sldId id="258" r:id="rId5"/>
    <p:sldId id="259" r:id="rId6"/>
    <p:sldId id="260" r:id="rId7"/>
    <p:sldId id="261" r:id="rId8"/>
    <p:sldId id="262" r:id="rId9"/>
  </p:sldIdLst>
  <p:sldSz cx="14630400" cy="8229600"/>
  <p:notesSz cx="8229600" cy="14630400"/>
  <p:embeddedFontLst>
    <p:embeddedFont>
      <p:font typeface="Arial Black" panose="020B0A04020102020204" pitchFamily="34" charset="0"/>
      <p:bold r:id="rId11"/>
    </p:embeddedFont>
    <p:embeddedFont>
      <p:font typeface="Gill Sans MT" panose="020B0502020104020203" pitchFamily="34" charset="0"/>
      <p:regular r:id="rId12"/>
      <p:bold r:id="rId13"/>
      <p:italic r:id="rId14"/>
      <p:boldItalic r:id="rId15"/>
    </p:embeddedFont>
    <p:embeddedFont>
      <p:font typeface="Inconsolata" pitchFamily="1" charset="0"/>
      <p:regular r:id="rId16"/>
    </p:embeddedFont>
    <p:embeddedFont>
      <p:font typeface="Montserrat" panose="00000500000000000000" pitchFamily="2" charset="0"/>
      <p:regular r:id="rId17"/>
      <p:bold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05FB1E-9B26-4EC5-8928-53846691BAA0}">
          <p14:sldIdLst>
            <p14:sldId id="266"/>
            <p14:sldId id="256"/>
            <p14:sldId id="257"/>
            <p14:sldId id="258"/>
            <p14:sldId id="259"/>
            <p14:sldId id="260"/>
          </p14:sldIdLst>
        </p14:section>
        <p14:section name="Untitled Section" id="{5416B8A6-BF67-481E-8681-5141CDC32D8E}">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229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6D22F896-40B5-4ADD-8801-0D06FADFA095}" type="slidenum">
              <a:rPr lang="en-US" dirty="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8246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2987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5470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831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0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9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556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049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474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71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5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1124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70520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07230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53010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062763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9067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48A87A34-81AB-432B-8DAE-1953F412C126}" type="datetimeFigureOut">
              <a:rPr lang="en-US" dirty="0"/>
              <a:pPr/>
              <a:t>9/10/2024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1291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9589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792192-3E0A-87EF-CB77-CCE95962471B}"/>
              </a:ext>
            </a:extLst>
          </p:cNvPr>
          <p:cNvSpPr txBox="1">
            <a:spLocks/>
          </p:cNvSpPr>
          <p:nvPr/>
        </p:nvSpPr>
        <p:spPr>
          <a:xfrm>
            <a:off x="661896" y="4048590"/>
            <a:ext cx="14264640" cy="986570"/>
          </a:xfrm>
          <a:prstGeom prst="rect">
            <a:avLst/>
          </a:prstGeom>
          <a:noFill/>
        </p:spPr>
        <p:txBody>
          <a:bodyPr vert="horz" lIns="109728" tIns="54864" rIns="109728" bIns="54864"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596265" marR="820420">
              <a:spcBef>
                <a:spcPts val="330"/>
              </a:spcBef>
              <a:spcAft>
                <a:spcPts val="0"/>
              </a:spcAft>
            </a:pPr>
            <a:r>
              <a:rPr lang="en-US" sz="2800" b="1" dirty="0">
                <a:effectLst/>
                <a:latin typeface="Arial" panose="020B0604020202020204" pitchFamily="34" charset="0"/>
                <a:ea typeface="Arial" panose="020B0604020202020204" pitchFamily="34" charset="0"/>
              </a:rPr>
              <a:t>Critical</a:t>
            </a:r>
            <a:r>
              <a:rPr lang="en-US" sz="2800" b="1" spc="-15"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And</a:t>
            </a:r>
            <a:r>
              <a:rPr lang="en-US" sz="2800" b="1" spc="-15" dirty="0">
                <a:effectLst/>
                <a:latin typeface="Arial" panose="020B0604020202020204" pitchFamily="34" charset="0"/>
                <a:ea typeface="Arial" panose="020B0604020202020204" pitchFamily="34" charset="0"/>
              </a:rPr>
              <a:t> </a:t>
            </a:r>
            <a:r>
              <a:rPr lang="en-US" sz="2800" b="1" dirty="0" err="1">
                <a:effectLst/>
                <a:latin typeface="Arial" panose="020B0604020202020204" pitchFamily="34" charset="0"/>
                <a:ea typeface="Arial" panose="020B0604020202020204" pitchFamily="34" charset="0"/>
              </a:rPr>
              <a:t>Pesudo</a:t>
            </a:r>
            <a:r>
              <a:rPr lang="en-US" sz="2800" b="1" dirty="0">
                <a:effectLst/>
                <a:latin typeface="Arial" panose="020B0604020202020204" pitchFamily="34" charset="0"/>
                <a:ea typeface="Arial" panose="020B0604020202020204" pitchFamily="34" charset="0"/>
              </a:rPr>
              <a:t>-Critical</a:t>
            </a:r>
            <a:r>
              <a:rPr lang="en-US" sz="2800" b="1" spc="-1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Edges</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In</a:t>
            </a:r>
            <a:r>
              <a:rPr lang="en-US" sz="2800" b="1" spc="-2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Minimum</a:t>
            </a:r>
            <a:r>
              <a:rPr lang="en-US" sz="2800" b="1" spc="-25"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Spanning</a:t>
            </a:r>
            <a:r>
              <a:rPr lang="en-US" sz="2800" b="1" spc="-46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Tree</a:t>
            </a:r>
            <a:endParaRPr lang="en-IN" sz="2800" b="1" dirty="0">
              <a:effectLst/>
              <a:latin typeface="Arial" panose="020B0604020202020204" pitchFamily="34" charset="0"/>
              <a:ea typeface="Arial" panose="020B0604020202020204" pitchFamily="34" charset="0"/>
            </a:endParaRPr>
          </a:p>
        </p:txBody>
      </p:sp>
      <p:sp>
        <p:nvSpPr>
          <p:cNvPr id="11" name="Subtitle 2">
            <a:extLst>
              <a:ext uri="{FF2B5EF4-FFF2-40B4-BE49-F238E27FC236}">
                <a16:creationId xmlns:a16="http://schemas.microsoft.com/office/drawing/2014/main" id="{6CF2C5EF-3924-4056-C2CE-9EC82FF63551}"/>
              </a:ext>
            </a:extLst>
          </p:cNvPr>
          <p:cNvSpPr txBox="1">
            <a:spLocks/>
          </p:cNvSpPr>
          <p:nvPr/>
        </p:nvSpPr>
        <p:spPr>
          <a:xfrm>
            <a:off x="137161" y="5103402"/>
            <a:ext cx="14173199" cy="659126"/>
          </a:xfrm>
          <a:prstGeom prst="rect">
            <a:avLst/>
          </a:prstGeom>
          <a:noFill/>
        </p:spPr>
        <p:txBody>
          <a:bodyPr vert="horz" lIns="109728" tIns="54864" rIns="109728" bIns="54864"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51A510-3919-49B9-FC9B-2F053B45A8E9}"/>
              </a:ext>
            </a:extLst>
          </p:cNvPr>
          <p:cNvSpPr txBox="1"/>
          <p:nvPr/>
        </p:nvSpPr>
        <p:spPr>
          <a:xfrm>
            <a:off x="3706" y="6051310"/>
            <a:ext cx="3739355" cy="153272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Presented by,</a:t>
            </a:r>
          </a:p>
          <a:p>
            <a:r>
              <a:rPr lang="en-IN" sz="2400" dirty="0" err="1">
                <a:latin typeface="Times New Roman" panose="02020603050405020304" pitchFamily="18" charset="0"/>
                <a:cs typeface="Times New Roman" panose="02020603050405020304" pitchFamily="18" charset="0"/>
              </a:rPr>
              <a:t>S.Thanveer</a:t>
            </a:r>
            <a:endParaRPr lang="en-IN" sz="2400" dirty="0">
              <a:latin typeface="Times New Roman" panose="02020603050405020304" pitchFamily="18" charset="0"/>
              <a:cs typeface="Times New Roman" panose="02020603050405020304" pitchFamily="18" charset="0"/>
            </a:endParaRPr>
          </a:p>
          <a:p>
            <a:r>
              <a:rPr lang="en-IN" sz="2400">
                <a:latin typeface="Times New Roman" panose="02020603050405020304" pitchFamily="18" charset="0"/>
                <a:cs typeface="Times New Roman" panose="02020603050405020304" pitchFamily="18" charset="0"/>
              </a:rPr>
              <a:t>(192211443)</a:t>
            </a:r>
            <a:endParaRPr lang="en-IN" sz="2400" dirty="0">
              <a:latin typeface="Times New Roman" panose="02020603050405020304" pitchFamily="18" charset="0"/>
              <a:cs typeface="Times New Roman" panose="02020603050405020304" pitchFamily="18" charset="0"/>
            </a:endParaRPr>
          </a:p>
          <a:p>
            <a:endParaRPr lang="en-IN" sz="2160" dirty="0"/>
          </a:p>
        </p:txBody>
      </p:sp>
      <p:sp>
        <p:nvSpPr>
          <p:cNvPr id="13" name="TextBox 12">
            <a:extLst>
              <a:ext uri="{FF2B5EF4-FFF2-40B4-BE49-F238E27FC236}">
                <a16:creationId xmlns:a16="http://schemas.microsoft.com/office/drawing/2014/main" id="{7F5741B5-7823-A065-D02E-F3556C119A79}"/>
              </a:ext>
            </a:extLst>
          </p:cNvPr>
          <p:cNvSpPr txBox="1"/>
          <p:nvPr/>
        </p:nvSpPr>
        <p:spPr>
          <a:xfrm>
            <a:off x="0" y="5086464"/>
            <a:ext cx="3739355"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Guided by,</a:t>
            </a:r>
          </a:p>
          <a:p>
            <a:r>
              <a:rPr lang="en-US" sz="2400" dirty="0">
                <a:latin typeface="Times New Roman" panose="02020603050405020304" pitchFamily="18" charset="0"/>
                <a:cs typeface="Times New Roman" panose="02020603050405020304" pitchFamily="18" charset="0"/>
              </a:rPr>
              <a:t>Dr. Gnana </a:t>
            </a:r>
            <a:r>
              <a:rPr lang="en-US" sz="2400" dirty="0" err="1">
                <a:latin typeface="Times New Roman" panose="02020603050405020304" pitchFamily="18" charset="0"/>
                <a:cs typeface="Times New Roman" panose="02020603050405020304" pitchFamily="18" charset="0"/>
              </a:rPr>
              <a:t>Soundari</a:t>
            </a: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0B423102-45D1-4151-22B7-79EC02652453}"/>
              </a:ext>
            </a:extLst>
          </p:cNvPr>
          <p:cNvPicPr>
            <a:picLocks noChangeAspect="1"/>
          </p:cNvPicPr>
          <p:nvPr/>
        </p:nvPicPr>
        <p:blipFill>
          <a:blip r:embed="rId2"/>
          <a:stretch>
            <a:fillRect/>
          </a:stretch>
        </p:blipFill>
        <p:spPr>
          <a:xfrm>
            <a:off x="2547166" y="104342"/>
            <a:ext cx="9876482" cy="1992682"/>
          </a:xfrm>
          <a:prstGeom prst="rect">
            <a:avLst/>
          </a:prstGeom>
        </p:spPr>
      </p:pic>
      <p:sp>
        <p:nvSpPr>
          <p:cNvPr id="15" name="TextBox 14">
            <a:extLst>
              <a:ext uri="{FF2B5EF4-FFF2-40B4-BE49-F238E27FC236}">
                <a16:creationId xmlns:a16="http://schemas.microsoft.com/office/drawing/2014/main" id="{57CDE029-724F-A58B-A5EB-AB77FBF7A38F}"/>
              </a:ext>
            </a:extLst>
          </p:cNvPr>
          <p:cNvSpPr txBox="1"/>
          <p:nvPr/>
        </p:nvSpPr>
        <p:spPr>
          <a:xfrm>
            <a:off x="1228298" y="2863348"/>
            <a:ext cx="12514217" cy="1126462"/>
          </a:xfrm>
          <a:prstGeom prst="rect">
            <a:avLst/>
          </a:prstGeom>
          <a:noFill/>
        </p:spPr>
        <p:txBody>
          <a:bodyPr wrap="square">
            <a:spAutoFit/>
          </a:bodyPr>
          <a:lstStyle/>
          <a:p>
            <a:pPr algn="ctr"/>
            <a:r>
              <a:rPr lang="en-US" sz="3360" b="1" dirty="0">
                <a:latin typeface="Times New Roman" panose="02020603050405020304" pitchFamily="18" charset="0"/>
                <a:cs typeface="Times New Roman" panose="02020603050405020304" pitchFamily="18" charset="0"/>
              </a:rPr>
              <a:t>CSA0697 -Design and Analysis of  Algorithms for Lower</a:t>
            </a:r>
            <a:r>
              <a:rPr lang="en-US" sz="2160" b="1" dirty="0">
                <a:latin typeface="Times New Roman" panose="02020603050405020304" pitchFamily="18" charset="0"/>
                <a:cs typeface="Times New Roman" panose="02020603050405020304" pitchFamily="18" charset="0"/>
              </a:rPr>
              <a:t> </a:t>
            </a:r>
            <a:r>
              <a:rPr lang="en-US" sz="3360" b="1" dirty="0">
                <a:latin typeface="Times New Roman" panose="02020603050405020304" pitchFamily="18" charset="0"/>
                <a:cs typeface="Times New Roman" panose="02020603050405020304" pitchFamily="18" charset="0"/>
              </a:rPr>
              <a:t>Bound Theory</a:t>
            </a:r>
            <a:endParaRPr lang="en-IN" sz="3360" b="1" dirty="0"/>
          </a:p>
        </p:txBody>
      </p:sp>
      <p:sp>
        <p:nvSpPr>
          <p:cNvPr id="2" name="TextBox 1">
            <a:extLst>
              <a:ext uri="{FF2B5EF4-FFF2-40B4-BE49-F238E27FC236}">
                <a16:creationId xmlns:a16="http://schemas.microsoft.com/office/drawing/2014/main" id="{14346271-0A0B-002C-E11E-97EFBCDE0851}"/>
              </a:ext>
            </a:extLst>
          </p:cNvPr>
          <p:cNvSpPr txBox="1"/>
          <p:nvPr/>
        </p:nvSpPr>
        <p:spPr>
          <a:xfrm>
            <a:off x="5787235" y="2357010"/>
            <a:ext cx="4532422" cy="424732"/>
          </a:xfrm>
          <a:prstGeom prst="rect">
            <a:avLst/>
          </a:prstGeom>
          <a:noFill/>
        </p:spPr>
        <p:txBody>
          <a:bodyPr wrap="square" rtlCol="0">
            <a:spAutoFit/>
          </a:bodyPr>
          <a:lstStyle/>
          <a:p>
            <a:r>
              <a:rPr lang="en-IN" sz="2160" dirty="0">
                <a:latin typeface="Arial Black" panose="020B0A04020102020204" pitchFamily="34" charset="0"/>
              </a:rPr>
              <a:t>CAPSTONE PROJECT</a:t>
            </a:r>
          </a:p>
        </p:txBody>
      </p:sp>
    </p:spTree>
    <p:extLst>
      <p:ext uri="{BB962C8B-B14F-4D97-AF65-F5344CB8AC3E}">
        <p14:creationId xmlns:p14="http://schemas.microsoft.com/office/powerpoint/2010/main" val="59722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16058" y="2477572"/>
            <a:ext cx="4942284" cy="3274338"/>
          </a:xfrm>
          <a:prstGeom prst="rect">
            <a:avLst/>
          </a:prstGeom>
        </p:spPr>
      </p:pic>
      <p:sp>
        <p:nvSpPr>
          <p:cNvPr id="4" name="Text 0"/>
          <p:cNvSpPr/>
          <p:nvPr/>
        </p:nvSpPr>
        <p:spPr>
          <a:xfrm>
            <a:off x="761405" y="1066562"/>
            <a:ext cx="7621191" cy="3752850"/>
          </a:xfrm>
          <a:prstGeom prst="rect">
            <a:avLst/>
          </a:prstGeom>
          <a:noFill/>
          <a:ln/>
        </p:spPr>
        <p:txBody>
          <a:bodyPr wrap="square" lIns="0" tIns="0" rIns="0" bIns="0" rtlCol="0" anchor="t"/>
          <a:lstStyle/>
          <a:p>
            <a:pPr marL="0" indent="0">
              <a:lnSpc>
                <a:spcPts val="7350"/>
              </a:lnSpc>
              <a:buNone/>
            </a:pPr>
            <a:r>
              <a:rPr lang="en-US" sz="5900" b="1" dirty="0">
                <a:solidFill>
                  <a:srgbClr val="151617"/>
                </a:solidFill>
                <a:latin typeface="Montserrat" pitchFamily="34" charset="0"/>
                <a:ea typeface="Montserrat" pitchFamily="34" charset="-122"/>
                <a:cs typeface="Montserrat" pitchFamily="34" charset="-120"/>
              </a:rPr>
              <a:t>Critical and Pseudo-Critical Edges in Minimum Spanning Trees</a:t>
            </a:r>
            <a:endParaRPr lang="en-US" sz="5900" dirty="0"/>
          </a:p>
        </p:txBody>
      </p:sp>
      <p:sp>
        <p:nvSpPr>
          <p:cNvPr id="5" name="Text 1"/>
          <p:cNvSpPr/>
          <p:nvPr/>
        </p:nvSpPr>
        <p:spPr>
          <a:xfrm>
            <a:off x="761405" y="5145643"/>
            <a:ext cx="7621191" cy="1392079"/>
          </a:xfrm>
          <a:prstGeom prst="rect">
            <a:avLst/>
          </a:prstGeom>
          <a:noFill/>
          <a:ln/>
        </p:spPr>
        <p:txBody>
          <a:bodyPr wrap="square" lIns="0" tIns="0" rIns="0" bIns="0" rtlCol="0" anchor="t"/>
          <a:lstStyle/>
          <a:p>
            <a:pPr marL="0" indent="0">
              <a:lnSpc>
                <a:spcPts val="2700"/>
              </a:lnSpc>
              <a:buNone/>
            </a:pPr>
            <a:r>
              <a:rPr lang="en-US" sz="2000" b="1" dirty="0">
                <a:solidFill>
                  <a:srgbClr val="151617"/>
                </a:solidFill>
                <a:latin typeface="Inconsolata" pitchFamily="34" charset="0"/>
                <a:ea typeface="Inconsolata" pitchFamily="34" charset="-122"/>
                <a:cs typeface="Inconsolata" pitchFamily="34" charset="-120"/>
              </a:rPr>
              <a:t>This presentation explores critical and pseudo-critical edges within the context of minimum spanning trees. These special edges play a crucial role in understanding the structure and properties of these fundamental graph structures.</a:t>
            </a:r>
            <a:endParaRPr lang="en-US" sz="2000" b="1" dirty="0"/>
          </a:p>
        </p:txBody>
      </p:sp>
      <p:sp>
        <p:nvSpPr>
          <p:cNvPr id="8" name="Text 3"/>
          <p:cNvSpPr/>
          <p:nvPr/>
        </p:nvSpPr>
        <p:spPr>
          <a:xfrm>
            <a:off x="1218128" y="6782395"/>
            <a:ext cx="3125986" cy="380643"/>
          </a:xfrm>
          <a:prstGeom prst="rect">
            <a:avLst/>
          </a:prstGeom>
          <a:noFill/>
          <a:ln/>
        </p:spPr>
        <p:txBody>
          <a:bodyPr wrap="none" lIns="0" tIns="0" rIns="0" bIns="0" rtlCol="0" anchor="t"/>
          <a:lstStyle/>
          <a:p>
            <a:pPr marL="0" indent="0" algn="l">
              <a:lnSpc>
                <a:spcPts val="2950"/>
              </a:lnSpc>
              <a:buNone/>
            </a:pPr>
            <a:endParaRPr lang="en-US"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2749"/>
            <a:ext cx="8307943"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pitchFamily="34" charset="0"/>
                <a:ea typeface="Montserrat" pitchFamily="34" charset="-122"/>
                <a:cs typeface="Montserrat" pitchFamily="34" charset="-120"/>
              </a:rPr>
              <a:t>Definition of Critical Edges</a:t>
            </a:r>
            <a:endParaRPr lang="en-US" sz="4450" dirty="0"/>
          </a:p>
        </p:txBody>
      </p:sp>
      <p:sp>
        <p:nvSpPr>
          <p:cNvPr id="3" name="Text 1"/>
          <p:cNvSpPr/>
          <p:nvPr/>
        </p:nvSpPr>
        <p:spPr>
          <a:xfrm>
            <a:off x="793790" y="3155156"/>
            <a:ext cx="13042821" cy="725805"/>
          </a:xfrm>
          <a:prstGeom prst="rect">
            <a:avLst/>
          </a:prstGeom>
          <a:noFill/>
          <a:ln/>
        </p:spPr>
        <p:txBody>
          <a:bodyPr wrap="square" lIns="0" tIns="0" rIns="0" bIns="0" rtlCol="0" anchor="t"/>
          <a:lstStyle/>
          <a:p>
            <a:pPr marL="0" indent="0">
              <a:lnSpc>
                <a:spcPts val="2850"/>
              </a:lnSpc>
              <a:buNone/>
            </a:pPr>
            <a:r>
              <a:rPr lang="en-US" sz="2000" b="1" dirty="0">
                <a:solidFill>
                  <a:srgbClr val="151617"/>
                </a:solidFill>
                <a:latin typeface="Inconsolata" pitchFamily="34" charset="0"/>
                <a:ea typeface="Inconsolata" pitchFamily="34" charset="-122"/>
                <a:cs typeface="Inconsolata" pitchFamily="34" charset="-120"/>
              </a:rPr>
              <a:t>A critical edge in a minimum spanning tree (MST) is an edge whose removal would increase the weight of the MST. It represents a bottleneck in the graph, ensuring the MST's efficiency.</a:t>
            </a:r>
            <a:endParaRPr lang="en-US" sz="2000" b="1" dirty="0"/>
          </a:p>
        </p:txBody>
      </p:sp>
      <p:sp>
        <p:nvSpPr>
          <p:cNvPr id="4" name="Text 2"/>
          <p:cNvSpPr/>
          <p:nvPr/>
        </p:nvSpPr>
        <p:spPr>
          <a:xfrm>
            <a:off x="793790" y="436292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pitchFamily="34" charset="0"/>
                <a:ea typeface="Montserrat" pitchFamily="34" charset="-122"/>
                <a:cs typeface="Montserrat" pitchFamily="34" charset="-120"/>
              </a:rPr>
              <a:t>Key Property</a:t>
            </a:r>
            <a:endParaRPr lang="en-US" sz="2200" dirty="0"/>
          </a:p>
        </p:txBody>
      </p:sp>
      <p:sp>
        <p:nvSpPr>
          <p:cNvPr id="5" name="Text 3"/>
          <p:cNvSpPr/>
          <p:nvPr/>
        </p:nvSpPr>
        <p:spPr>
          <a:xfrm>
            <a:off x="793790" y="4944070"/>
            <a:ext cx="6244709" cy="725805"/>
          </a:xfrm>
          <a:prstGeom prst="rect">
            <a:avLst/>
          </a:prstGeom>
          <a:noFill/>
          <a:ln/>
        </p:spPr>
        <p:txBody>
          <a:bodyPr wrap="square" lIns="0" tIns="0" rIns="0" bIns="0" rtlCol="0" anchor="t"/>
          <a:lstStyle/>
          <a:p>
            <a:pPr marL="0" indent="0">
              <a:lnSpc>
                <a:spcPts val="2850"/>
              </a:lnSpc>
              <a:buNone/>
            </a:pPr>
            <a:r>
              <a:rPr lang="en-US" sz="2000" b="1" dirty="0">
                <a:solidFill>
                  <a:srgbClr val="151617"/>
                </a:solidFill>
                <a:latin typeface="Inconsolata" pitchFamily="34" charset="0"/>
                <a:ea typeface="Inconsolata" pitchFamily="34" charset="-122"/>
                <a:cs typeface="Inconsolata" pitchFamily="34" charset="-120"/>
              </a:rPr>
              <a:t>Critical edges are essential to maintaining the minimum weight of the MST.</a:t>
            </a:r>
            <a:endParaRPr lang="en-US" sz="2000" b="1" dirty="0"/>
          </a:p>
        </p:txBody>
      </p:sp>
      <p:sp>
        <p:nvSpPr>
          <p:cNvPr id="6" name="Text 4"/>
          <p:cNvSpPr/>
          <p:nvPr/>
        </p:nvSpPr>
        <p:spPr>
          <a:xfrm>
            <a:off x="7599521" y="4362926"/>
            <a:ext cx="2894409"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pitchFamily="34" charset="0"/>
                <a:ea typeface="Montserrat" pitchFamily="34" charset="-122"/>
                <a:cs typeface="Montserrat" pitchFamily="34" charset="-120"/>
              </a:rPr>
              <a:t>Impact of Removal</a:t>
            </a:r>
            <a:endParaRPr lang="en-US" sz="2200" dirty="0"/>
          </a:p>
        </p:txBody>
      </p:sp>
      <p:sp>
        <p:nvSpPr>
          <p:cNvPr id="7" name="Text 5"/>
          <p:cNvSpPr/>
          <p:nvPr/>
        </p:nvSpPr>
        <p:spPr>
          <a:xfrm>
            <a:off x="7599521" y="4944070"/>
            <a:ext cx="6244709" cy="1088708"/>
          </a:xfrm>
          <a:prstGeom prst="rect">
            <a:avLst/>
          </a:prstGeom>
          <a:noFill/>
          <a:ln/>
        </p:spPr>
        <p:txBody>
          <a:bodyPr wrap="square" lIns="0" tIns="0" rIns="0" bIns="0" rtlCol="0" anchor="t"/>
          <a:lstStyle/>
          <a:p>
            <a:pPr marL="0" indent="0">
              <a:lnSpc>
                <a:spcPts val="2850"/>
              </a:lnSpc>
              <a:buNone/>
            </a:pPr>
            <a:r>
              <a:rPr lang="en-US" sz="2000" b="1" dirty="0">
                <a:solidFill>
                  <a:srgbClr val="151617"/>
                </a:solidFill>
                <a:latin typeface="Inconsolata" pitchFamily="34" charset="0"/>
                <a:ea typeface="Inconsolata" pitchFamily="34" charset="-122"/>
                <a:cs typeface="Inconsolata" pitchFamily="34" charset="-120"/>
              </a:rPr>
              <a:t>Removing a critical edge disrupts the MST's structure, necessitating the addition of a heavier edge to restore connectivity.</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38125" y="2661880"/>
            <a:ext cx="5010031" cy="2905839"/>
          </a:xfrm>
          <a:prstGeom prst="rect">
            <a:avLst/>
          </a:prstGeom>
        </p:spPr>
      </p:pic>
      <p:sp>
        <p:nvSpPr>
          <p:cNvPr id="4" name="Text 0"/>
          <p:cNvSpPr/>
          <p:nvPr/>
        </p:nvSpPr>
        <p:spPr>
          <a:xfrm>
            <a:off x="6153269" y="525542"/>
            <a:ext cx="7810262" cy="1190863"/>
          </a:xfrm>
          <a:prstGeom prst="rect">
            <a:avLst/>
          </a:prstGeom>
          <a:noFill/>
          <a:ln/>
        </p:spPr>
        <p:txBody>
          <a:bodyPr wrap="square" lIns="0" tIns="0" rIns="0" bIns="0" rtlCol="0" anchor="t"/>
          <a:lstStyle/>
          <a:p>
            <a:pPr marL="0" indent="0">
              <a:lnSpc>
                <a:spcPts val="4650"/>
              </a:lnSpc>
              <a:buNone/>
            </a:pPr>
            <a:r>
              <a:rPr lang="en-US" sz="3750" b="1" dirty="0">
                <a:solidFill>
                  <a:srgbClr val="151617"/>
                </a:solidFill>
                <a:latin typeface="Montserrat" pitchFamily="34" charset="0"/>
                <a:ea typeface="Montserrat" pitchFamily="34" charset="-122"/>
                <a:cs typeface="Montserrat" pitchFamily="34" charset="-120"/>
              </a:rPr>
              <a:t>Identification of Critical Edges</a:t>
            </a:r>
            <a:endParaRPr lang="en-US" sz="3750" dirty="0"/>
          </a:p>
        </p:txBody>
      </p:sp>
      <p:sp>
        <p:nvSpPr>
          <p:cNvPr id="5" name="Text 1"/>
          <p:cNvSpPr/>
          <p:nvPr/>
        </p:nvSpPr>
        <p:spPr>
          <a:xfrm>
            <a:off x="6153269" y="2002155"/>
            <a:ext cx="7810262" cy="914400"/>
          </a:xfrm>
          <a:prstGeom prst="rect">
            <a:avLst/>
          </a:prstGeom>
          <a:noFill/>
          <a:ln/>
        </p:spPr>
        <p:txBody>
          <a:bodyPr wrap="square" lIns="0" tIns="0" rIns="0" bIns="0" rtlCol="0" anchor="t"/>
          <a:lstStyle/>
          <a:p>
            <a:pPr marL="0" indent="0">
              <a:lnSpc>
                <a:spcPts val="2400"/>
              </a:lnSpc>
              <a:buNone/>
            </a:pPr>
            <a:r>
              <a:rPr lang="en-US" sz="2000" b="1" dirty="0">
                <a:solidFill>
                  <a:srgbClr val="151617"/>
                </a:solidFill>
                <a:latin typeface="Inconsolata" pitchFamily="34" charset="0"/>
                <a:ea typeface="Inconsolata" pitchFamily="34" charset="-122"/>
                <a:cs typeface="Inconsolata" pitchFamily="34" charset="-120"/>
              </a:rPr>
              <a:t>Identifying critical edges involves examining the impact of removing each edge on the MST's weight. This can be done using algorithms like Kruskal's or Prim's algorithm.</a:t>
            </a:r>
            <a:endParaRPr lang="en-US" sz="2000" b="1" dirty="0"/>
          </a:p>
        </p:txBody>
      </p:sp>
      <p:pic>
        <p:nvPicPr>
          <p:cNvPr id="6" name="Image 2" descr="preencoded.png"/>
          <p:cNvPicPr>
            <a:picLocks noChangeAspect="1"/>
          </p:cNvPicPr>
          <p:nvPr/>
        </p:nvPicPr>
        <p:blipFill>
          <a:blip r:embed="rId5"/>
          <a:stretch>
            <a:fillRect/>
          </a:stretch>
        </p:blipFill>
        <p:spPr>
          <a:xfrm>
            <a:off x="6153269" y="3130868"/>
            <a:ext cx="952619" cy="1524357"/>
          </a:xfrm>
          <a:prstGeom prst="rect">
            <a:avLst/>
          </a:prstGeom>
        </p:spPr>
      </p:pic>
      <p:sp>
        <p:nvSpPr>
          <p:cNvPr id="7" name="Text 2"/>
          <p:cNvSpPr/>
          <p:nvPr/>
        </p:nvSpPr>
        <p:spPr>
          <a:xfrm>
            <a:off x="7391638" y="3321368"/>
            <a:ext cx="2381726" cy="297656"/>
          </a:xfrm>
          <a:prstGeom prst="rect">
            <a:avLst/>
          </a:prstGeom>
          <a:noFill/>
          <a:ln/>
        </p:spPr>
        <p:txBody>
          <a:bodyPr wrap="none" lIns="0" tIns="0" rIns="0" bIns="0" rtlCol="0" anchor="t"/>
          <a:lstStyle/>
          <a:p>
            <a:pPr marL="0" indent="0" algn="l">
              <a:lnSpc>
                <a:spcPts val="2300"/>
              </a:lnSpc>
              <a:buNone/>
            </a:pPr>
            <a:r>
              <a:rPr lang="en-US" sz="1850" b="1" dirty="0">
                <a:solidFill>
                  <a:srgbClr val="151617"/>
                </a:solidFill>
                <a:latin typeface="Montserrat" pitchFamily="34" charset="0"/>
                <a:ea typeface="Montserrat" pitchFamily="34" charset="-122"/>
                <a:cs typeface="Montserrat" pitchFamily="34" charset="-120"/>
              </a:rPr>
              <a:t>Edge Removal</a:t>
            </a:r>
            <a:endParaRPr lang="en-US" sz="1850" dirty="0"/>
          </a:p>
        </p:txBody>
      </p:sp>
      <p:sp>
        <p:nvSpPr>
          <p:cNvPr id="8" name="Text 3"/>
          <p:cNvSpPr/>
          <p:nvPr/>
        </p:nvSpPr>
        <p:spPr>
          <a:xfrm>
            <a:off x="7391638" y="3733324"/>
            <a:ext cx="6571893" cy="304800"/>
          </a:xfrm>
          <a:prstGeom prst="rect">
            <a:avLst/>
          </a:prstGeom>
          <a:noFill/>
          <a:ln/>
        </p:spPr>
        <p:txBody>
          <a:bodyPr wrap="none" lIns="0" tIns="0" rIns="0" bIns="0" rtlCol="0" anchor="t"/>
          <a:lstStyle/>
          <a:p>
            <a:pPr marL="0" indent="0" algn="l">
              <a:lnSpc>
                <a:spcPts val="2400"/>
              </a:lnSpc>
              <a:buNone/>
            </a:pPr>
            <a:r>
              <a:rPr lang="en-US" sz="2000" b="1" dirty="0">
                <a:solidFill>
                  <a:srgbClr val="151617"/>
                </a:solidFill>
                <a:latin typeface="Inconsolata" pitchFamily="34" charset="0"/>
                <a:ea typeface="Inconsolata" pitchFamily="34" charset="-122"/>
                <a:cs typeface="Inconsolata" pitchFamily="34" charset="-120"/>
              </a:rPr>
              <a:t>Start by removing an edge from the MST.</a:t>
            </a:r>
            <a:endParaRPr lang="en-US" sz="2000" b="1" dirty="0"/>
          </a:p>
        </p:txBody>
      </p:sp>
      <p:pic>
        <p:nvPicPr>
          <p:cNvPr id="9" name="Image 3" descr="preencoded.png"/>
          <p:cNvPicPr>
            <a:picLocks noChangeAspect="1"/>
          </p:cNvPicPr>
          <p:nvPr/>
        </p:nvPicPr>
        <p:blipFill>
          <a:blip r:embed="rId6"/>
          <a:stretch>
            <a:fillRect/>
          </a:stretch>
        </p:blipFill>
        <p:spPr>
          <a:xfrm>
            <a:off x="6153269" y="4655225"/>
            <a:ext cx="952619" cy="1524357"/>
          </a:xfrm>
          <a:prstGeom prst="rect">
            <a:avLst/>
          </a:prstGeom>
        </p:spPr>
      </p:pic>
      <p:sp>
        <p:nvSpPr>
          <p:cNvPr id="10" name="Text 4"/>
          <p:cNvSpPr/>
          <p:nvPr/>
        </p:nvSpPr>
        <p:spPr>
          <a:xfrm>
            <a:off x="7391638" y="4845725"/>
            <a:ext cx="2598658" cy="297656"/>
          </a:xfrm>
          <a:prstGeom prst="rect">
            <a:avLst/>
          </a:prstGeom>
          <a:noFill/>
          <a:ln/>
        </p:spPr>
        <p:txBody>
          <a:bodyPr wrap="none" lIns="0" tIns="0" rIns="0" bIns="0" rtlCol="0" anchor="t"/>
          <a:lstStyle/>
          <a:p>
            <a:pPr marL="0" indent="0" algn="l">
              <a:lnSpc>
                <a:spcPts val="2300"/>
              </a:lnSpc>
              <a:buNone/>
            </a:pPr>
            <a:r>
              <a:rPr lang="en-US" sz="1850" b="1" dirty="0">
                <a:solidFill>
                  <a:srgbClr val="151617"/>
                </a:solidFill>
                <a:latin typeface="Montserrat" pitchFamily="34" charset="0"/>
                <a:ea typeface="Montserrat" pitchFamily="34" charset="-122"/>
                <a:cs typeface="Montserrat" pitchFamily="34" charset="-120"/>
              </a:rPr>
              <a:t>MST Reconstruction</a:t>
            </a:r>
            <a:endParaRPr lang="en-US" sz="1850" dirty="0"/>
          </a:p>
        </p:txBody>
      </p:sp>
      <p:sp>
        <p:nvSpPr>
          <p:cNvPr id="11" name="Text 5"/>
          <p:cNvSpPr/>
          <p:nvPr/>
        </p:nvSpPr>
        <p:spPr>
          <a:xfrm>
            <a:off x="7391638" y="5257681"/>
            <a:ext cx="6571893" cy="304800"/>
          </a:xfrm>
          <a:prstGeom prst="rect">
            <a:avLst/>
          </a:prstGeom>
          <a:noFill/>
          <a:ln/>
        </p:spPr>
        <p:txBody>
          <a:bodyPr wrap="none" lIns="0" tIns="0" rIns="0" bIns="0" rtlCol="0" anchor="t"/>
          <a:lstStyle/>
          <a:p>
            <a:pPr marL="0" indent="0" algn="l">
              <a:lnSpc>
                <a:spcPts val="2400"/>
              </a:lnSpc>
              <a:buNone/>
            </a:pPr>
            <a:r>
              <a:rPr lang="en-US" sz="1600" b="1" dirty="0">
                <a:solidFill>
                  <a:srgbClr val="151617"/>
                </a:solidFill>
                <a:latin typeface="Inconsolata" pitchFamily="34" charset="0"/>
                <a:ea typeface="Inconsolata" pitchFamily="34" charset="-122"/>
                <a:cs typeface="Inconsolata" pitchFamily="34" charset="-120"/>
              </a:rPr>
              <a:t>Rebuild the MST using the remaining edges, ensuring connectivity.</a:t>
            </a:r>
            <a:endParaRPr lang="en-US" sz="1600" b="1" dirty="0"/>
          </a:p>
        </p:txBody>
      </p:sp>
      <p:pic>
        <p:nvPicPr>
          <p:cNvPr id="12" name="Image 4" descr="preencoded.png"/>
          <p:cNvPicPr>
            <a:picLocks noChangeAspect="1"/>
          </p:cNvPicPr>
          <p:nvPr/>
        </p:nvPicPr>
        <p:blipFill>
          <a:blip r:embed="rId7"/>
          <a:stretch>
            <a:fillRect/>
          </a:stretch>
        </p:blipFill>
        <p:spPr>
          <a:xfrm>
            <a:off x="6153269" y="6179582"/>
            <a:ext cx="952619" cy="1524357"/>
          </a:xfrm>
          <a:prstGeom prst="rect">
            <a:avLst/>
          </a:prstGeom>
        </p:spPr>
      </p:pic>
      <p:sp>
        <p:nvSpPr>
          <p:cNvPr id="13" name="Text 6"/>
          <p:cNvSpPr/>
          <p:nvPr/>
        </p:nvSpPr>
        <p:spPr>
          <a:xfrm>
            <a:off x="7391638" y="6179582"/>
            <a:ext cx="2572226" cy="297656"/>
          </a:xfrm>
          <a:prstGeom prst="rect">
            <a:avLst/>
          </a:prstGeom>
          <a:noFill/>
          <a:ln/>
        </p:spPr>
        <p:txBody>
          <a:bodyPr wrap="none" lIns="0" tIns="0" rIns="0" bIns="0" rtlCol="0" anchor="t"/>
          <a:lstStyle/>
          <a:p>
            <a:pPr marL="0" indent="0" algn="l">
              <a:lnSpc>
                <a:spcPts val="2300"/>
              </a:lnSpc>
              <a:buNone/>
            </a:pPr>
            <a:r>
              <a:rPr lang="en-US" sz="1850" b="1" dirty="0">
                <a:solidFill>
                  <a:srgbClr val="151617"/>
                </a:solidFill>
                <a:latin typeface="Montserrat" pitchFamily="34" charset="0"/>
                <a:ea typeface="Montserrat" pitchFamily="34" charset="-122"/>
                <a:cs typeface="Montserrat" pitchFamily="34" charset="-120"/>
              </a:rPr>
              <a:t>Weight Comparison</a:t>
            </a:r>
            <a:endParaRPr lang="en-US" sz="1850" dirty="0"/>
          </a:p>
        </p:txBody>
      </p:sp>
      <p:sp>
        <p:nvSpPr>
          <p:cNvPr id="14" name="Text 7"/>
          <p:cNvSpPr/>
          <p:nvPr/>
        </p:nvSpPr>
        <p:spPr>
          <a:xfrm>
            <a:off x="7315200" y="6477238"/>
            <a:ext cx="6571893" cy="609600"/>
          </a:xfrm>
          <a:prstGeom prst="rect">
            <a:avLst/>
          </a:prstGeom>
          <a:noFill/>
          <a:ln/>
        </p:spPr>
        <p:txBody>
          <a:bodyPr wrap="square" lIns="0" tIns="0" rIns="0" bIns="0" rtlCol="0" anchor="t"/>
          <a:lstStyle/>
          <a:p>
            <a:pPr marL="0" indent="0" algn="l">
              <a:lnSpc>
                <a:spcPts val="2400"/>
              </a:lnSpc>
              <a:buNone/>
            </a:pPr>
            <a:r>
              <a:rPr lang="en-US" b="1" dirty="0">
                <a:solidFill>
                  <a:srgbClr val="151617"/>
                </a:solidFill>
                <a:latin typeface="Inconsolata" pitchFamily="34" charset="0"/>
                <a:ea typeface="Inconsolata" pitchFamily="34" charset="-122"/>
                <a:cs typeface="Inconsolata" pitchFamily="34" charset="-120"/>
              </a:rPr>
              <a:t>Compare the weight of the reconstructed MST to the original MST. If the weight increases, the removed edge was critical.</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3" name="Image 1" descr="preencoded.png"/>
          <p:cNvPicPr>
            <a:picLocks noChangeAspect="1"/>
          </p:cNvPicPr>
          <p:nvPr/>
        </p:nvPicPr>
        <p:blipFill>
          <a:blip r:embed="rId4"/>
          <a:stretch>
            <a:fillRect/>
          </a:stretch>
        </p:blipFill>
        <p:spPr>
          <a:xfrm>
            <a:off x="5974556" y="283488"/>
            <a:ext cx="2681288" cy="2268260"/>
          </a:xfrm>
          <a:prstGeom prst="rect">
            <a:avLst/>
          </a:prstGeom>
        </p:spPr>
      </p:pic>
      <p:sp>
        <p:nvSpPr>
          <p:cNvPr id="4" name="Text 0"/>
          <p:cNvSpPr/>
          <p:nvPr/>
        </p:nvSpPr>
        <p:spPr>
          <a:xfrm>
            <a:off x="793790" y="3674864"/>
            <a:ext cx="10826472"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pitchFamily="34" charset="0"/>
                <a:ea typeface="Montserrat" pitchFamily="34" charset="-122"/>
                <a:cs typeface="Montserrat" pitchFamily="34" charset="-120"/>
              </a:rPr>
              <a:t>Definition of Pseudo-Critical Edges</a:t>
            </a:r>
            <a:endParaRPr lang="en-US" sz="4450" dirty="0"/>
          </a:p>
        </p:txBody>
      </p:sp>
      <p:sp>
        <p:nvSpPr>
          <p:cNvPr id="5" name="Text 1"/>
          <p:cNvSpPr/>
          <p:nvPr/>
        </p:nvSpPr>
        <p:spPr>
          <a:xfrm>
            <a:off x="793789" y="4580696"/>
            <a:ext cx="13042821" cy="725805"/>
          </a:xfrm>
          <a:prstGeom prst="rect">
            <a:avLst/>
          </a:prstGeom>
          <a:noFill/>
          <a:ln/>
        </p:spPr>
        <p:txBody>
          <a:bodyPr wrap="square" lIns="0" tIns="0" rIns="0" bIns="0" rtlCol="0" anchor="t"/>
          <a:lstStyle/>
          <a:p>
            <a:pPr marL="0" indent="0">
              <a:lnSpc>
                <a:spcPts val="2850"/>
              </a:lnSpc>
              <a:buNone/>
            </a:pPr>
            <a:r>
              <a:rPr lang="en-US" sz="2000" b="1" dirty="0">
                <a:solidFill>
                  <a:srgbClr val="151617"/>
                </a:solidFill>
                <a:latin typeface="Inconsolata" pitchFamily="34" charset="0"/>
                <a:ea typeface="Inconsolata" pitchFamily="34" charset="-122"/>
                <a:cs typeface="Inconsolata" pitchFamily="34" charset="-120"/>
              </a:rPr>
              <a:t>A pseudo-critical edge, unlike a critical edge, does not affect the weight of the MST when removed. Its removal might change the MST's structure, but the overall weight remains the same.</a:t>
            </a:r>
            <a:endParaRPr lang="en-US" sz="2000" b="1" dirty="0"/>
          </a:p>
        </p:txBody>
      </p:sp>
      <p:sp>
        <p:nvSpPr>
          <p:cNvPr id="6" name="Shape 2"/>
          <p:cNvSpPr/>
          <p:nvPr/>
        </p:nvSpPr>
        <p:spPr>
          <a:xfrm>
            <a:off x="731492" y="5587067"/>
            <a:ext cx="6408063" cy="1685092"/>
          </a:xfrm>
          <a:prstGeom prst="roundRect">
            <a:avLst>
              <a:gd name="adj" fmla="val 543"/>
            </a:avLst>
          </a:prstGeom>
          <a:solidFill>
            <a:srgbClr val="F8ECE4"/>
          </a:solidFill>
          <a:ln w="7620">
            <a:solidFill>
              <a:srgbClr val="151617"/>
            </a:solidFill>
            <a:prstDash val="solid"/>
          </a:ln>
        </p:spPr>
      </p:sp>
      <p:sp>
        <p:nvSpPr>
          <p:cNvPr id="7" name="Text 3"/>
          <p:cNvSpPr/>
          <p:nvPr/>
        </p:nvSpPr>
        <p:spPr>
          <a:xfrm>
            <a:off x="1028224" y="5939195"/>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pitchFamily="34" charset="0"/>
                <a:ea typeface="Montserrat" pitchFamily="34" charset="-122"/>
                <a:cs typeface="Montserrat" pitchFamily="34" charset="-120"/>
              </a:rPr>
              <a:t>Non-Essential</a:t>
            </a:r>
            <a:endParaRPr lang="en-US" sz="2200" dirty="0"/>
          </a:p>
        </p:txBody>
      </p:sp>
      <p:sp>
        <p:nvSpPr>
          <p:cNvPr id="8" name="Text 4"/>
          <p:cNvSpPr/>
          <p:nvPr/>
        </p:nvSpPr>
        <p:spPr>
          <a:xfrm>
            <a:off x="1028224" y="6429613"/>
            <a:ext cx="5939195" cy="725805"/>
          </a:xfrm>
          <a:prstGeom prst="rect">
            <a:avLst/>
          </a:prstGeom>
          <a:noFill/>
          <a:ln/>
        </p:spPr>
        <p:txBody>
          <a:bodyPr wrap="square" lIns="0" tIns="0" rIns="0" bIns="0" rtlCol="0" anchor="t"/>
          <a:lstStyle/>
          <a:p>
            <a:pPr marL="0" indent="0">
              <a:lnSpc>
                <a:spcPts val="2850"/>
              </a:lnSpc>
              <a:buNone/>
            </a:pPr>
            <a:r>
              <a:rPr lang="en-US" sz="2000" b="1" dirty="0">
                <a:solidFill>
                  <a:srgbClr val="151617"/>
                </a:solidFill>
                <a:latin typeface="Inconsolata" pitchFamily="34" charset="0"/>
                <a:ea typeface="Inconsolata" pitchFamily="34" charset="-122"/>
                <a:cs typeface="Inconsolata" pitchFamily="34" charset="-120"/>
              </a:rPr>
              <a:t>Pseudo-critical edges are not crucial to minimizing the MST's weight.</a:t>
            </a:r>
            <a:endParaRPr lang="en-US" sz="2000" b="1" dirty="0"/>
          </a:p>
        </p:txBody>
      </p:sp>
      <p:sp>
        <p:nvSpPr>
          <p:cNvPr id="9" name="Shape 5"/>
          <p:cNvSpPr/>
          <p:nvPr/>
        </p:nvSpPr>
        <p:spPr>
          <a:xfrm>
            <a:off x="7428667" y="5568945"/>
            <a:ext cx="6408063" cy="1685092"/>
          </a:xfrm>
          <a:prstGeom prst="roundRect">
            <a:avLst>
              <a:gd name="adj" fmla="val 543"/>
            </a:avLst>
          </a:prstGeom>
          <a:solidFill>
            <a:srgbClr val="F8ECE4"/>
          </a:solidFill>
          <a:ln w="7620">
            <a:solidFill>
              <a:srgbClr val="151617"/>
            </a:solidFill>
            <a:prstDash val="solid"/>
          </a:ln>
        </p:spPr>
      </p:sp>
      <p:sp>
        <p:nvSpPr>
          <p:cNvPr id="10" name="Text 6"/>
          <p:cNvSpPr/>
          <p:nvPr/>
        </p:nvSpPr>
        <p:spPr>
          <a:xfrm>
            <a:off x="7663101" y="5939195"/>
            <a:ext cx="349055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pitchFamily="34" charset="0"/>
                <a:ea typeface="Montserrat" pitchFamily="34" charset="-122"/>
                <a:cs typeface="Montserrat" pitchFamily="34" charset="-120"/>
              </a:rPr>
              <a:t>Structure Modification</a:t>
            </a:r>
            <a:endParaRPr lang="en-US" sz="2200" dirty="0"/>
          </a:p>
        </p:txBody>
      </p:sp>
      <p:sp>
        <p:nvSpPr>
          <p:cNvPr id="11" name="Text 7"/>
          <p:cNvSpPr/>
          <p:nvPr/>
        </p:nvSpPr>
        <p:spPr>
          <a:xfrm>
            <a:off x="7663101" y="6429613"/>
            <a:ext cx="5939195" cy="725805"/>
          </a:xfrm>
          <a:prstGeom prst="rect">
            <a:avLst/>
          </a:prstGeom>
          <a:noFill/>
          <a:ln/>
        </p:spPr>
        <p:txBody>
          <a:bodyPr wrap="square" lIns="0" tIns="0" rIns="0" bIns="0" rtlCol="0" anchor="t"/>
          <a:lstStyle/>
          <a:p>
            <a:pPr marL="0" indent="0">
              <a:lnSpc>
                <a:spcPts val="2850"/>
              </a:lnSpc>
              <a:buNone/>
            </a:pPr>
            <a:r>
              <a:rPr lang="en-US" b="1" dirty="0">
                <a:solidFill>
                  <a:srgbClr val="151617"/>
                </a:solidFill>
                <a:latin typeface="Inconsolata" pitchFamily="34" charset="0"/>
                <a:ea typeface="Inconsolata" pitchFamily="34" charset="-122"/>
                <a:cs typeface="Inconsolata" pitchFamily="34" charset="-120"/>
              </a:rPr>
              <a:t>While their removal does not affect weight, it can alter the MST's path structure and edge connections.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60390" y="2318861"/>
            <a:ext cx="4965621" cy="3591878"/>
          </a:xfrm>
          <a:prstGeom prst="rect">
            <a:avLst/>
          </a:prstGeom>
        </p:spPr>
      </p:pic>
      <p:sp>
        <p:nvSpPr>
          <p:cNvPr id="4" name="Text 0"/>
          <p:cNvSpPr/>
          <p:nvPr/>
        </p:nvSpPr>
        <p:spPr>
          <a:xfrm>
            <a:off x="6215420" y="1068229"/>
            <a:ext cx="7685961" cy="1301829"/>
          </a:xfrm>
          <a:prstGeom prst="rect">
            <a:avLst/>
          </a:prstGeom>
          <a:noFill/>
          <a:ln/>
        </p:spPr>
        <p:txBody>
          <a:bodyPr wrap="square" lIns="0" tIns="0" rIns="0" bIns="0" rtlCol="0" anchor="t"/>
          <a:lstStyle/>
          <a:p>
            <a:pPr marL="0" indent="0">
              <a:lnSpc>
                <a:spcPts val="5100"/>
              </a:lnSpc>
              <a:buNone/>
            </a:pPr>
            <a:r>
              <a:rPr lang="en-US" sz="4100" b="1" dirty="0">
                <a:solidFill>
                  <a:srgbClr val="151617"/>
                </a:solidFill>
                <a:latin typeface="Montserrat" pitchFamily="34" charset="0"/>
                <a:ea typeface="Montserrat" pitchFamily="34" charset="-122"/>
                <a:cs typeface="Montserrat" pitchFamily="34" charset="-120"/>
              </a:rPr>
              <a:t>Identification of Pseudo-Critical Edges</a:t>
            </a:r>
            <a:endParaRPr lang="en-US" sz="4100" dirty="0"/>
          </a:p>
        </p:txBody>
      </p:sp>
      <p:sp>
        <p:nvSpPr>
          <p:cNvPr id="5" name="Text 1"/>
          <p:cNvSpPr/>
          <p:nvPr/>
        </p:nvSpPr>
        <p:spPr>
          <a:xfrm>
            <a:off x="6215420" y="2682478"/>
            <a:ext cx="7685961" cy="1000125"/>
          </a:xfrm>
          <a:prstGeom prst="rect">
            <a:avLst/>
          </a:prstGeom>
          <a:noFill/>
          <a:ln/>
        </p:spPr>
        <p:txBody>
          <a:bodyPr wrap="square" lIns="0" tIns="0" rIns="0" bIns="0" rtlCol="0" anchor="t"/>
          <a:lstStyle/>
          <a:p>
            <a:pPr marL="0" indent="0">
              <a:lnSpc>
                <a:spcPts val="2600"/>
              </a:lnSpc>
              <a:buNone/>
            </a:pPr>
            <a:r>
              <a:rPr lang="en-US" sz="2000" b="1" dirty="0">
                <a:solidFill>
                  <a:srgbClr val="151617"/>
                </a:solidFill>
                <a:latin typeface="Inconsolata" pitchFamily="34" charset="0"/>
                <a:ea typeface="Inconsolata" pitchFamily="34" charset="-122"/>
                <a:cs typeface="Inconsolata" pitchFamily="34" charset="-120"/>
              </a:rPr>
              <a:t>Identifying pseudo-critical edges involves a similar process to finding critical edges. However, instead of comparing weight increases, we look for edges whose removal doesn't change the MST's total weight.</a:t>
            </a:r>
            <a:endParaRPr lang="en-US" sz="2000" b="1" dirty="0"/>
          </a:p>
        </p:txBody>
      </p:sp>
      <p:sp>
        <p:nvSpPr>
          <p:cNvPr id="6" name="Shape 2"/>
          <p:cNvSpPr/>
          <p:nvPr/>
        </p:nvSpPr>
        <p:spPr>
          <a:xfrm>
            <a:off x="6215420" y="4151233"/>
            <a:ext cx="468630" cy="468630"/>
          </a:xfrm>
          <a:prstGeom prst="roundRect">
            <a:avLst>
              <a:gd name="adj" fmla="val 1951"/>
            </a:avLst>
          </a:prstGeom>
          <a:solidFill>
            <a:srgbClr val="F8ECE4"/>
          </a:solidFill>
          <a:ln w="7620">
            <a:solidFill>
              <a:srgbClr val="151617"/>
            </a:solidFill>
            <a:prstDash val="solid"/>
          </a:ln>
        </p:spPr>
      </p:sp>
      <p:sp>
        <p:nvSpPr>
          <p:cNvPr id="7" name="Text 3"/>
          <p:cNvSpPr/>
          <p:nvPr/>
        </p:nvSpPr>
        <p:spPr>
          <a:xfrm>
            <a:off x="6384369" y="4229338"/>
            <a:ext cx="130612" cy="312420"/>
          </a:xfrm>
          <a:prstGeom prst="rect">
            <a:avLst/>
          </a:prstGeom>
          <a:noFill/>
          <a:ln/>
        </p:spPr>
        <p:txBody>
          <a:bodyPr wrap="none" lIns="0" tIns="0" rIns="0" bIns="0" rtlCol="0" anchor="t"/>
          <a:lstStyle/>
          <a:p>
            <a:pPr marL="0" indent="0" algn="ctr">
              <a:lnSpc>
                <a:spcPts val="2450"/>
              </a:lnSpc>
              <a:buNone/>
            </a:pPr>
            <a:r>
              <a:rPr lang="en-US" sz="2450" b="1" dirty="0">
                <a:solidFill>
                  <a:srgbClr val="151617"/>
                </a:solidFill>
                <a:latin typeface="Montserrat" pitchFamily="34" charset="0"/>
                <a:ea typeface="Montserrat" pitchFamily="34" charset="-122"/>
                <a:cs typeface="Montserrat" pitchFamily="34" charset="-120"/>
              </a:rPr>
              <a:t>1</a:t>
            </a:r>
            <a:endParaRPr lang="en-US" sz="2450" dirty="0"/>
          </a:p>
        </p:txBody>
      </p:sp>
      <p:sp>
        <p:nvSpPr>
          <p:cNvPr id="8" name="Text 4"/>
          <p:cNvSpPr/>
          <p:nvPr/>
        </p:nvSpPr>
        <p:spPr>
          <a:xfrm>
            <a:off x="6892290" y="4151233"/>
            <a:ext cx="2603778" cy="325398"/>
          </a:xfrm>
          <a:prstGeom prst="rect">
            <a:avLst/>
          </a:prstGeom>
          <a:noFill/>
          <a:ln/>
        </p:spPr>
        <p:txBody>
          <a:bodyPr wrap="none" lIns="0" tIns="0" rIns="0" bIns="0" rtlCol="0" anchor="t"/>
          <a:lstStyle/>
          <a:p>
            <a:pPr marL="0" indent="0">
              <a:lnSpc>
                <a:spcPts val="2550"/>
              </a:lnSpc>
              <a:buNone/>
            </a:pPr>
            <a:r>
              <a:rPr lang="en-US" sz="2050" b="1" dirty="0">
                <a:solidFill>
                  <a:srgbClr val="151617"/>
                </a:solidFill>
                <a:latin typeface="Montserrat" pitchFamily="34" charset="0"/>
                <a:ea typeface="Montserrat" pitchFamily="34" charset="-122"/>
                <a:cs typeface="Montserrat" pitchFamily="34" charset="-120"/>
              </a:rPr>
              <a:t>Edge Removal</a:t>
            </a:r>
            <a:endParaRPr lang="en-US" sz="2050" dirty="0"/>
          </a:p>
        </p:txBody>
      </p:sp>
      <p:sp>
        <p:nvSpPr>
          <p:cNvPr id="9" name="Text 5"/>
          <p:cNvSpPr/>
          <p:nvPr/>
        </p:nvSpPr>
        <p:spPr>
          <a:xfrm>
            <a:off x="6778645" y="4664411"/>
            <a:ext cx="3062049" cy="333375"/>
          </a:xfrm>
          <a:prstGeom prst="rect">
            <a:avLst/>
          </a:prstGeom>
          <a:noFill/>
          <a:ln/>
        </p:spPr>
        <p:txBody>
          <a:bodyPr wrap="none" lIns="0" tIns="0" rIns="0" bIns="0" rtlCol="0" anchor="t"/>
          <a:lstStyle/>
          <a:p>
            <a:pPr marL="0" indent="0">
              <a:lnSpc>
                <a:spcPts val="2600"/>
              </a:lnSpc>
              <a:buNone/>
            </a:pPr>
            <a:r>
              <a:rPr lang="en-US" sz="2000" b="1" dirty="0">
                <a:solidFill>
                  <a:srgbClr val="151617"/>
                </a:solidFill>
                <a:latin typeface="Inconsolata" pitchFamily="34" charset="0"/>
                <a:ea typeface="Inconsolata" pitchFamily="34" charset="-122"/>
                <a:cs typeface="Inconsolata" pitchFamily="34" charset="-120"/>
              </a:rPr>
              <a:t>Remove an edge from the MST.</a:t>
            </a:r>
            <a:endParaRPr lang="en-US" sz="2000" b="1" dirty="0"/>
          </a:p>
        </p:txBody>
      </p:sp>
      <p:sp>
        <p:nvSpPr>
          <p:cNvPr id="10" name="Shape 6"/>
          <p:cNvSpPr/>
          <p:nvPr/>
        </p:nvSpPr>
        <p:spPr>
          <a:xfrm>
            <a:off x="10162580" y="4151233"/>
            <a:ext cx="468630" cy="468630"/>
          </a:xfrm>
          <a:prstGeom prst="roundRect">
            <a:avLst>
              <a:gd name="adj" fmla="val 1951"/>
            </a:avLst>
          </a:prstGeom>
          <a:solidFill>
            <a:srgbClr val="F8ECE4"/>
          </a:solidFill>
          <a:ln w="7620">
            <a:solidFill>
              <a:srgbClr val="151617"/>
            </a:solidFill>
            <a:prstDash val="solid"/>
          </a:ln>
        </p:spPr>
      </p:sp>
      <p:sp>
        <p:nvSpPr>
          <p:cNvPr id="11" name="Text 7"/>
          <p:cNvSpPr/>
          <p:nvPr/>
        </p:nvSpPr>
        <p:spPr>
          <a:xfrm>
            <a:off x="10301883" y="4229338"/>
            <a:ext cx="190024" cy="312420"/>
          </a:xfrm>
          <a:prstGeom prst="rect">
            <a:avLst/>
          </a:prstGeom>
          <a:noFill/>
          <a:ln/>
        </p:spPr>
        <p:txBody>
          <a:bodyPr wrap="none" lIns="0" tIns="0" rIns="0" bIns="0" rtlCol="0" anchor="t"/>
          <a:lstStyle/>
          <a:p>
            <a:pPr marL="0" indent="0" algn="ctr">
              <a:lnSpc>
                <a:spcPts val="2450"/>
              </a:lnSpc>
              <a:buNone/>
            </a:pPr>
            <a:r>
              <a:rPr lang="en-US" sz="2450" b="1" dirty="0">
                <a:solidFill>
                  <a:srgbClr val="151617"/>
                </a:solidFill>
                <a:latin typeface="Montserrat" pitchFamily="34" charset="0"/>
                <a:ea typeface="Montserrat" pitchFamily="34" charset="-122"/>
                <a:cs typeface="Montserrat" pitchFamily="34" charset="-120"/>
              </a:rPr>
              <a:t>2</a:t>
            </a:r>
            <a:endParaRPr lang="en-US" sz="2450" dirty="0"/>
          </a:p>
        </p:txBody>
      </p:sp>
      <p:sp>
        <p:nvSpPr>
          <p:cNvPr id="12" name="Text 8"/>
          <p:cNvSpPr/>
          <p:nvPr/>
        </p:nvSpPr>
        <p:spPr>
          <a:xfrm>
            <a:off x="10839450" y="4151233"/>
            <a:ext cx="2840355" cy="325398"/>
          </a:xfrm>
          <a:prstGeom prst="rect">
            <a:avLst/>
          </a:prstGeom>
          <a:noFill/>
          <a:ln/>
        </p:spPr>
        <p:txBody>
          <a:bodyPr wrap="none" lIns="0" tIns="0" rIns="0" bIns="0" rtlCol="0" anchor="t"/>
          <a:lstStyle/>
          <a:p>
            <a:pPr marL="0" indent="0">
              <a:lnSpc>
                <a:spcPts val="2550"/>
              </a:lnSpc>
              <a:buNone/>
            </a:pPr>
            <a:r>
              <a:rPr lang="en-US" sz="2050" b="1" dirty="0">
                <a:solidFill>
                  <a:srgbClr val="151617"/>
                </a:solidFill>
                <a:latin typeface="Montserrat" pitchFamily="34" charset="0"/>
                <a:ea typeface="Montserrat" pitchFamily="34" charset="-122"/>
                <a:cs typeface="Montserrat" pitchFamily="34" charset="-120"/>
              </a:rPr>
              <a:t>MST Reconstruction</a:t>
            </a:r>
            <a:endParaRPr lang="en-US" sz="2050" dirty="0"/>
          </a:p>
        </p:txBody>
      </p:sp>
      <p:sp>
        <p:nvSpPr>
          <p:cNvPr id="13" name="Text 9"/>
          <p:cNvSpPr/>
          <p:nvPr/>
        </p:nvSpPr>
        <p:spPr>
          <a:xfrm>
            <a:off x="10839450" y="4601528"/>
            <a:ext cx="3062049" cy="1000125"/>
          </a:xfrm>
          <a:prstGeom prst="rect">
            <a:avLst/>
          </a:prstGeom>
          <a:noFill/>
          <a:ln/>
        </p:spPr>
        <p:txBody>
          <a:bodyPr wrap="square" lIns="0" tIns="0" rIns="0" bIns="0" rtlCol="0" anchor="t"/>
          <a:lstStyle/>
          <a:p>
            <a:pPr marL="0" indent="0">
              <a:lnSpc>
                <a:spcPts val="2600"/>
              </a:lnSpc>
              <a:buNone/>
            </a:pPr>
            <a:r>
              <a:rPr lang="en-US" sz="2400" b="1" dirty="0">
                <a:solidFill>
                  <a:srgbClr val="151617"/>
                </a:solidFill>
                <a:latin typeface="Inconsolata" pitchFamily="34" charset="0"/>
                <a:ea typeface="Inconsolata" pitchFamily="34" charset="-122"/>
                <a:cs typeface="Inconsolata" pitchFamily="34" charset="-120"/>
              </a:rPr>
              <a:t>Rebuild the MST using the remaining edges, ensuring connectivity.</a:t>
            </a:r>
            <a:endParaRPr lang="en-US" sz="2400" b="1" dirty="0"/>
          </a:p>
        </p:txBody>
      </p:sp>
      <p:sp>
        <p:nvSpPr>
          <p:cNvPr id="14" name="Shape 10"/>
          <p:cNvSpPr/>
          <p:nvPr/>
        </p:nvSpPr>
        <p:spPr>
          <a:xfrm>
            <a:off x="6119455" y="5676424"/>
            <a:ext cx="468630" cy="468630"/>
          </a:xfrm>
          <a:prstGeom prst="roundRect">
            <a:avLst>
              <a:gd name="adj" fmla="val 1951"/>
            </a:avLst>
          </a:prstGeom>
          <a:solidFill>
            <a:srgbClr val="F8ECE4"/>
          </a:solidFill>
          <a:ln w="7620">
            <a:solidFill>
              <a:srgbClr val="151617"/>
            </a:solidFill>
            <a:prstDash val="solid"/>
          </a:ln>
        </p:spPr>
        <p:txBody>
          <a:bodyPr/>
          <a:lstStyle/>
          <a:p>
            <a:r>
              <a:rPr lang="en-US" sz="2800" b="1" dirty="0"/>
              <a:t>3</a:t>
            </a:r>
            <a:endParaRPr lang="en-IN" sz="2800" b="1" dirty="0"/>
          </a:p>
        </p:txBody>
      </p:sp>
      <p:sp>
        <p:nvSpPr>
          <p:cNvPr id="15" name="Text 11"/>
          <p:cNvSpPr/>
          <p:nvPr/>
        </p:nvSpPr>
        <p:spPr>
          <a:xfrm>
            <a:off x="6353770" y="6122313"/>
            <a:ext cx="191929" cy="312420"/>
          </a:xfrm>
          <a:prstGeom prst="rect">
            <a:avLst/>
          </a:prstGeom>
          <a:noFill/>
          <a:ln/>
        </p:spPr>
        <p:txBody>
          <a:bodyPr wrap="none" lIns="0" tIns="0" rIns="0" bIns="0" rtlCol="0" anchor="t"/>
          <a:lstStyle/>
          <a:p>
            <a:pPr marL="0" indent="0" algn="ctr">
              <a:lnSpc>
                <a:spcPts val="2450"/>
              </a:lnSpc>
              <a:buNone/>
            </a:pPr>
            <a:endParaRPr lang="en-US" sz="2450" dirty="0"/>
          </a:p>
        </p:txBody>
      </p:sp>
      <p:sp>
        <p:nvSpPr>
          <p:cNvPr id="16" name="Text 12"/>
          <p:cNvSpPr/>
          <p:nvPr/>
        </p:nvSpPr>
        <p:spPr>
          <a:xfrm>
            <a:off x="6921638" y="5796915"/>
            <a:ext cx="2776061" cy="325398"/>
          </a:xfrm>
          <a:prstGeom prst="rect">
            <a:avLst/>
          </a:prstGeom>
          <a:noFill/>
          <a:ln/>
        </p:spPr>
        <p:txBody>
          <a:bodyPr wrap="none" lIns="0" tIns="0" rIns="0" bIns="0" rtlCol="0" anchor="t"/>
          <a:lstStyle/>
          <a:p>
            <a:pPr marL="0" indent="0">
              <a:lnSpc>
                <a:spcPts val="2550"/>
              </a:lnSpc>
              <a:buNone/>
            </a:pPr>
            <a:r>
              <a:rPr lang="en-US" sz="2050" b="1" dirty="0">
                <a:solidFill>
                  <a:srgbClr val="151617"/>
                </a:solidFill>
                <a:latin typeface="Montserrat" pitchFamily="34" charset="0"/>
                <a:ea typeface="Montserrat" pitchFamily="34" charset="-122"/>
                <a:cs typeface="Montserrat" pitchFamily="34" charset="-120"/>
              </a:rPr>
              <a:t>Weight Verification</a:t>
            </a:r>
            <a:endParaRPr lang="en-US" sz="2050" dirty="0"/>
          </a:p>
        </p:txBody>
      </p:sp>
      <p:sp>
        <p:nvSpPr>
          <p:cNvPr id="17" name="Text 13"/>
          <p:cNvSpPr/>
          <p:nvPr/>
        </p:nvSpPr>
        <p:spPr>
          <a:xfrm>
            <a:off x="6892290" y="6278523"/>
            <a:ext cx="7009090" cy="666750"/>
          </a:xfrm>
          <a:prstGeom prst="rect">
            <a:avLst/>
          </a:prstGeom>
          <a:noFill/>
          <a:ln/>
        </p:spPr>
        <p:txBody>
          <a:bodyPr wrap="square" lIns="0" tIns="0" rIns="0" bIns="0" rtlCol="0" anchor="t"/>
          <a:lstStyle/>
          <a:p>
            <a:pPr marL="0" indent="0">
              <a:lnSpc>
                <a:spcPts val="2600"/>
              </a:lnSpc>
              <a:buNone/>
            </a:pPr>
            <a:r>
              <a:rPr lang="en-US" sz="2000" b="1" dirty="0">
                <a:solidFill>
                  <a:srgbClr val="151617"/>
                </a:solidFill>
                <a:latin typeface="Inconsolata" pitchFamily="34" charset="0"/>
                <a:ea typeface="Inconsolata" pitchFamily="34" charset="-122"/>
                <a:cs typeface="Inconsolata" pitchFamily="34" charset="-120"/>
              </a:rPr>
              <a:t>Compare the weight of the reconstructed MST to the original MST. If the weights remain equal, the removed edge was pseudo-critical.</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18956" y="2749629"/>
            <a:ext cx="5048369" cy="2730341"/>
          </a:xfrm>
          <a:prstGeom prst="rect">
            <a:avLst/>
          </a:prstGeom>
        </p:spPr>
      </p:pic>
      <p:sp>
        <p:nvSpPr>
          <p:cNvPr id="4" name="Text 0"/>
          <p:cNvSpPr/>
          <p:nvPr/>
        </p:nvSpPr>
        <p:spPr>
          <a:xfrm>
            <a:off x="6099691" y="482322"/>
            <a:ext cx="7917418" cy="1094899"/>
          </a:xfrm>
          <a:prstGeom prst="rect">
            <a:avLst/>
          </a:prstGeom>
          <a:noFill/>
          <a:ln/>
        </p:spPr>
        <p:txBody>
          <a:bodyPr wrap="square" lIns="0" tIns="0" rIns="0" bIns="0" rtlCol="0" anchor="t"/>
          <a:lstStyle/>
          <a:p>
            <a:pPr marL="0" indent="0">
              <a:lnSpc>
                <a:spcPts val="4300"/>
              </a:lnSpc>
              <a:buNone/>
            </a:pPr>
            <a:r>
              <a:rPr lang="en-US" sz="3400" b="1" dirty="0">
                <a:solidFill>
                  <a:srgbClr val="151617"/>
                </a:solidFill>
                <a:latin typeface="Montserrat" pitchFamily="34" charset="0"/>
                <a:ea typeface="Montserrat" pitchFamily="34" charset="-122"/>
                <a:cs typeface="Montserrat" pitchFamily="34" charset="-120"/>
              </a:rPr>
              <a:t>Applications of Critical and Pseudo-Critical Edges</a:t>
            </a:r>
            <a:endParaRPr lang="en-US" sz="3400" dirty="0"/>
          </a:p>
        </p:txBody>
      </p:sp>
      <p:sp>
        <p:nvSpPr>
          <p:cNvPr id="5" name="Text 1"/>
          <p:cNvSpPr/>
          <p:nvPr/>
        </p:nvSpPr>
        <p:spPr>
          <a:xfrm>
            <a:off x="6099691" y="1653640"/>
            <a:ext cx="7917418" cy="560784"/>
          </a:xfrm>
          <a:prstGeom prst="rect">
            <a:avLst/>
          </a:prstGeom>
          <a:noFill/>
          <a:ln/>
        </p:spPr>
        <p:txBody>
          <a:bodyPr wrap="square" lIns="0" tIns="0" rIns="0" bIns="0" rtlCol="0" anchor="t"/>
          <a:lstStyle/>
          <a:p>
            <a:pPr marL="0" indent="0">
              <a:lnSpc>
                <a:spcPts val="2200"/>
              </a:lnSpc>
              <a:buNone/>
            </a:pPr>
            <a:r>
              <a:rPr lang="en-US" sz="2000" b="1" dirty="0">
                <a:solidFill>
                  <a:srgbClr val="151617"/>
                </a:solidFill>
                <a:latin typeface="Inconsolata" pitchFamily="34" charset="0"/>
                <a:ea typeface="Inconsolata" pitchFamily="34" charset="-122"/>
                <a:cs typeface="Inconsolata" pitchFamily="34" charset="-120"/>
              </a:rPr>
              <a:t>Critical and pseudo-critical edges find applications in various fields, including network design, transportation planning, and resource allocation.</a:t>
            </a:r>
            <a:endParaRPr lang="en-US" sz="2000" b="1" dirty="0"/>
          </a:p>
        </p:txBody>
      </p:sp>
      <p:pic>
        <p:nvPicPr>
          <p:cNvPr id="6" name="Image 2" descr="preencoded.png"/>
          <p:cNvPicPr>
            <a:picLocks noChangeAspect="1"/>
          </p:cNvPicPr>
          <p:nvPr/>
        </p:nvPicPr>
        <p:blipFill>
          <a:blip r:embed="rId5"/>
          <a:stretch>
            <a:fillRect/>
          </a:stretch>
        </p:blipFill>
        <p:spPr>
          <a:xfrm>
            <a:off x="6099691" y="2597825"/>
            <a:ext cx="438031" cy="438031"/>
          </a:xfrm>
          <a:prstGeom prst="rect">
            <a:avLst/>
          </a:prstGeom>
        </p:spPr>
      </p:pic>
      <p:sp>
        <p:nvSpPr>
          <p:cNvPr id="7" name="Text 2"/>
          <p:cNvSpPr/>
          <p:nvPr/>
        </p:nvSpPr>
        <p:spPr>
          <a:xfrm>
            <a:off x="6099691" y="3210997"/>
            <a:ext cx="2647474" cy="273844"/>
          </a:xfrm>
          <a:prstGeom prst="rect">
            <a:avLst/>
          </a:prstGeom>
          <a:noFill/>
          <a:ln/>
        </p:spPr>
        <p:txBody>
          <a:bodyPr wrap="none" lIns="0" tIns="0" rIns="0" bIns="0" rtlCol="0" anchor="t"/>
          <a:lstStyle/>
          <a:p>
            <a:pPr marL="0" indent="0" algn="l">
              <a:lnSpc>
                <a:spcPts val="2150"/>
              </a:lnSpc>
              <a:buNone/>
            </a:pPr>
            <a:r>
              <a:rPr lang="en-US" sz="1700" b="1" dirty="0">
                <a:solidFill>
                  <a:srgbClr val="151617"/>
                </a:solidFill>
                <a:latin typeface="Montserrat" pitchFamily="34" charset="0"/>
                <a:ea typeface="Montserrat" pitchFamily="34" charset="-122"/>
                <a:cs typeface="Montserrat" pitchFamily="34" charset="-120"/>
              </a:rPr>
              <a:t>Network Optimization</a:t>
            </a:r>
            <a:endParaRPr lang="en-US" sz="1700" dirty="0"/>
          </a:p>
        </p:txBody>
      </p:sp>
      <p:sp>
        <p:nvSpPr>
          <p:cNvPr id="8" name="Text 3"/>
          <p:cNvSpPr/>
          <p:nvPr/>
        </p:nvSpPr>
        <p:spPr>
          <a:xfrm>
            <a:off x="6099691" y="3589973"/>
            <a:ext cx="7917418" cy="280392"/>
          </a:xfrm>
          <a:prstGeom prst="rect">
            <a:avLst/>
          </a:prstGeom>
          <a:noFill/>
          <a:ln/>
        </p:spPr>
        <p:txBody>
          <a:bodyPr wrap="none" lIns="0" tIns="0" rIns="0" bIns="0" rtlCol="0" anchor="t"/>
          <a:lstStyle/>
          <a:p>
            <a:pPr marL="0" indent="0" algn="l">
              <a:lnSpc>
                <a:spcPts val="2200"/>
              </a:lnSpc>
              <a:buNone/>
            </a:pPr>
            <a:r>
              <a:rPr lang="en-US" sz="2400" b="1" dirty="0">
                <a:solidFill>
                  <a:srgbClr val="151617"/>
                </a:solidFill>
                <a:latin typeface="Inconsolata" pitchFamily="34" charset="0"/>
                <a:ea typeface="Inconsolata" pitchFamily="34" charset="-122"/>
                <a:cs typeface="Inconsolata" pitchFamily="34" charset="-120"/>
              </a:rPr>
              <a:t>Identify critical links to minimize communication</a:t>
            </a:r>
          </a:p>
          <a:p>
            <a:pPr marL="0" indent="0" algn="l">
              <a:lnSpc>
                <a:spcPts val="2200"/>
              </a:lnSpc>
              <a:buNone/>
            </a:pPr>
            <a:r>
              <a:rPr lang="en-US" sz="2400" b="1" dirty="0">
                <a:solidFill>
                  <a:srgbClr val="151617"/>
                </a:solidFill>
                <a:latin typeface="Inconsolata" pitchFamily="34" charset="0"/>
                <a:ea typeface="Inconsolata" pitchFamily="34" charset="-122"/>
                <a:cs typeface="Inconsolata" pitchFamily="34" charset="-120"/>
              </a:rPr>
              <a:t> costs or enhance network resilience.</a:t>
            </a:r>
          </a:p>
          <a:p>
            <a:pPr marL="0" indent="0" algn="l">
              <a:lnSpc>
                <a:spcPts val="2200"/>
              </a:lnSpc>
              <a:buNone/>
            </a:pPr>
            <a:endParaRPr lang="en-US" sz="2400" b="1" dirty="0">
              <a:solidFill>
                <a:srgbClr val="151617"/>
              </a:solidFill>
              <a:latin typeface="Inconsolata" pitchFamily="34" charset="0"/>
              <a:ea typeface="Inconsolata" pitchFamily="34" charset="-122"/>
            </a:endParaRPr>
          </a:p>
          <a:p>
            <a:pPr marL="0" indent="0" algn="l">
              <a:lnSpc>
                <a:spcPts val="2200"/>
              </a:lnSpc>
              <a:buNone/>
            </a:pPr>
            <a:endParaRPr lang="en-US" sz="2400" b="1" dirty="0">
              <a:solidFill>
                <a:srgbClr val="151617"/>
              </a:solidFill>
              <a:latin typeface="Inconsolata" pitchFamily="34" charset="0"/>
              <a:ea typeface="Inconsolata" pitchFamily="34" charset="-122"/>
            </a:endParaRPr>
          </a:p>
          <a:p>
            <a:pPr marL="0" indent="0" algn="l">
              <a:lnSpc>
                <a:spcPts val="2200"/>
              </a:lnSpc>
              <a:buNone/>
            </a:pPr>
            <a:endParaRPr lang="en-US" sz="2400" b="1" dirty="0">
              <a:solidFill>
                <a:srgbClr val="151617"/>
              </a:solidFill>
              <a:latin typeface="Inconsolata" pitchFamily="34" charset="0"/>
              <a:ea typeface="Inconsolata" pitchFamily="34" charset="-122"/>
            </a:endParaRPr>
          </a:p>
          <a:p>
            <a:pPr marL="0" indent="0" algn="l">
              <a:lnSpc>
                <a:spcPts val="2200"/>
              </a:lnSpc>
              <a:buNone/>
            </a:pPr>
            <a:endParaRPr lang="en-US" sz="2400" b="1" dirty="0"/>
          </a:p>
        </p:txBody>
      </p:sp>
      <p:pic>
        <p:nvPicPr>
          <p:cNvPr id="9" name="Image 3" descr="preencoded.png"/>
          <p:cNvPicPr>
            <a:picLocks noChangeAspect="1"/>
          </p:cNvPicPr>
          <p:nvPr/>
        </p:nvPicPr>
        <p:blipFill>
          <a:blip r:embed="rId6"/>
          <a:stretch>
            <a:fillRect/>
          </a:stretch>
        </p:blipFill>
        <p:spPr>
          <a:xfrm>
            <a:off x="6099691" y="4396026"/>
            <a:ext cx="438031" cy="438031"/>
          </a:xfrm>
          <a:prstGeom prst="rect">
            <a:avLst/>
          </a:prstGeom>
        </p:spPr>
      </p:pic>
      <p:sp>
        <p:nvSpPr>
          <p:cNvPr id="10" name="Text 4"/>
          <p:cNvSpPr/>
          <p:nvPr/>
        </p:nvSpPr>
        <p:spPr>
          <a:xfrm>
            <a:off x="6099691" y="5009198"/>
            <a:ext cx="2901434" cy="273844"/>
          </a:xfrm>
          <a:prstGeom prst="rect">
            <a:avLst/>
          </a:prstGeom>
          <a:noFill/>
          <a:ln/>
        </p:spPr>
        <p:txBody>
          <a:bodyPr wrap="none" lIns="0" tIns="0" rIns="0" bIns="0" rtlCol="0" anchor="t"/>
          <a:lstStyle/>
          <a:p>
            <a:pPr marL="0" indent="0" algn="l">
              <a:lnSpc>
                <a:spcPts val="2150"/>
              </a:lnSpc>
              <a:buNone/>
            </a:pPr>
            <a:r>
              <a:rPr lang="en-US" sz="1700" b="1" dirty="0">
                <a:solidFill>
                  <a:srgbClr val="151617"/>
                </a:solidFill>
                <a:latin typeface="Montserrat" pitchFamily="34" charset="0"/>
                <a:ea typeface="Montserrat" pitchFamily="34" charset="-122"/>
                <a:cs typeface="Montserrat" pitchFamily="34" charset="-120"/>
              </a:rPr>
              <a:t>Transportation Planning</a:t>
            </a:r>
            <a:endParaRPr lang="en-US" sz="1700" dirty="0"/>
          </a:p>
        </p:txBody>
      </p:sp>
      <p:sp>
        <p:nvSpPr>
          <p:cNvPr id="11" name="Text 5"/>
          <p:cNvSpPr/>
          <p:nvPr/>
        </p:nvSpPr>
        <p:spPr>
          <a:xfrm>
            <a:off x="6099691" y="5388173"/>
            <a:ext cx="7917418" cy="280392"/>
          </a:xfrm>
          <a:prstGeom prst="rect">
            <a:avLst/>
          </a:prstGeom>
          <a:noFill/>
          <a:ln/>
        </p:spPr>
        <p:txBody>
          <a:bodyPr wrap="none" lIns="0" tIns="0" rIns="0" bIns="0" rtlCol="0" anchor="t"/>
          <a:lstStyle/>
          <a:p>
            <a:pPr marL="0" indent="0" algn="l">
              <a:lnSpc>
                <a:spcPts val="2200"/>
              </a:lnSpc>
              <a:buNone/>
            </a:pPr>
            <a:r>
              <a:rPr lang="en-US" sz="1600" b="1" dirty="0">
                <a:solidFill>
                  <a:srgbClr val="151617"/>
                </a:solidFill>
                <a:latin typeface="Inconsolata" pitchFamily="34" charset="0"/>
                <a:ea typeface="Inconsolata" pitchFamily="34" charset="-122"/>
                <a:cs typeface="Inconsolata" pitchFamily="34" charset="-120"/>
              </a:rPr>
              <a:t>Optimize routes by analyzing critical roads or pathways for efficient traffic flow</a:t>
            </a:r>
          </a:p>
        </p:txBody>
      </p:sp>
      <p:sp>
        <p:nvSpPr>
          <p:cNvPr id="14" name="Text 7"/>
          <p:cNvSpPr/>
          <p:nvPr/>
        </p:nvSpPr>
        <p:spPr>
          <a:xfrm>
            <a:off x="6099691" y="7186374"/>
            <a:ext cx="7917418" cy="560784"/>
          </a:xfrm>
          <a:prstGeom prst="rect">
            <a:avLst/>
          </a:prstGeom>
          <a:noFill/>
          <a:ln/>
        </p:spPr>
        <p:txBody>
          <a:bodyPr wrap="square" lIns="0" tIns="0" rIns="0" bIns="0" rtlCol="0" anchor="t"/>
          <a:lstStyle/>
          <a:p>
            <a:pPr marL="0" indent="0" algn="l">
              <a:lnSpc>
                <a:spcPts val="2200"/>
              </a:lnSpc>
              <a:buNone/>
            </a:pP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488" y="2337673"/>
            <a:ext cx="4919305" cy="3554254"/>
          </a:xfrm>
          <a:prstGeom prst="rect">
            <a:avLst/>
          </a:prstGeom>
        </p:spPr>
      </p:pic>
      <p:sp>
        <p:nvSpPr>
          <p:cNvPr id="4" name="Text 0"/>
          <p:cNvSpPr/>
          <p:nvPr/>
        </p:nvSpPr>
        <p:spPr>
          <a:xfrm>
            <a:off x="6280190" y="2328624"/>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151617"/>
                </a:solidFill>
                <a:latin typeface="Montserrat" pitchFamily="34" charset="0"/>
                <a:ea typeface="Montserrat" pitchFamily="34" charset="-122"/>
                <a:cs typeface="Montserrat" pitchFamily="34" charset="-120"/>
              </a:rPr>
              <a:t>Conclusion and Future Directions</a:t>
            </a:r>
            <a:endParaRPr lang="en-US" sz="4450" dirty="0"/>
          </a:p>
        </p:txBody>
      </p:sp>
      <p:sp>
        <p:nvSpPr>
          <p:cNvPr id="5" name="Text 1"/>
          <p:cNvSpPr/>
          <p:nvPr/>
        </p:nvSpPr>
        <p:spPr>
          <a:xfrm>
            <a:off x="6280190" y="4086344"/>
            <a:ext cx="7556421" cy="1814513"/>
          </a:xfrm>
          <a:prstGeom prst="rect">
            <a:avLst/>
          </a:prstGeom>
          <a:noFill/>
          <a:ln/>
        </p:spPr>
        <p:txBody>
          <a:bodyPr wrap="square" lIns="0" tIns="0" rIns="0" bIns="0" rtlCol="0" anchor="t"/>
          <a:lstStyle/>
          <a:p>
            <a:pPr marL="0" indent="0">
              <a:lnSpc>
                <a:spcPts val="2850"/>
              </a:lnSpc>
              <a:buNone/>
            </a:pPr>
            <a:r>
              <a:rPr lang="en-US" sz="2400" b="1" dirty="0">
                <a:solidFill>
                  <a:srgbClr val="151617"/>
                </a:solidFill>
                <a:latin typeface="Inconsolata" pitchFamily="34" charset="0"/>
                <a:ea typeface="Inconsolata" pitchFamily="34" charset="-122"/>
                <a:cs typeface="Inconsolata" pitchFamily="34" charset="-120"/>
              </a:rPr>
              <a:t>Critical and pseudo-critical edges provide valuable insights into the structure and properties of minimum spanning trees. Continued research in this area could focus on developing more efficient algorithms for identifying these edges in large and complex graphs.</a:t>
            </a:r>
            <a:endParaRPr lang="en-US" sz="2400" b="1"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TotalTime>
  <Words>506</Words>
  <Application>Microsoft Office PowerPoint</Application>
  <PresentationFormat>Custom</PresentationFormat>
  <Paragraphs>59</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Times New Roman</vt:lpstr>
      <vt:lpstr>Montserrat</vt:lpstr>
      <vt:lpstr>Arial Black</vt:lpstr>
      <vt:lpstr>Arial</vt:lpstr>
      <vt:lpstr>Gill Sans MT</vt:lpstr>
      <vt:lpstr>Inconsolata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yaraagonda sai kumar</cp:lastModifiedBy>
  <cp:revision>2</cp:revision>
  <dcterms:created xsi:type="dcterms:W3CDTF">2024-09-10T07:32:20Z</dcterms:created>
  <dcterms:modified xsi:type="dcterms:W3CDTF">2024-09-10T07:50:13Z</dcterms:modified>
</cp:coreProperties>
</file>