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5E47AC-5423-487E-929A-5286F0089929}"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96680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5E47AC-5423-487E-929A-5286F0089929}"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690284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5E47AC-5423-487E-929A-5286F0089929}"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344985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5E47AC-5423-487E-929A-5286F0089929}"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7645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5E47AC-5423-487E-929A-5286F0089929}"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753731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5E47AC-5423-487E-929A-5286F0089929}" type="datetimeFigureOut">
              <a:rPr lang="en-IN" smtClean="0"/>
              <a:t>16-11-2023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93431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5E47AC-5423-487E-929A-5286F0089929}" type="datetimeFigureOut">
              <a:rPr lang="en-IN" smtClean="0"/>
              <a:t>16-11-2023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710716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E47AC-5423-487E-929A-5286F0089929}"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84579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E47AC-5423-487E-929A-5286F0089929}"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85035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5E47AC-5423-487E-929A-5286F0089929}"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152282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5E47AC-5423-487E-929A-5286F0089929}" type="datetimeFigureOut">
              <a:rPr lang="en-IN" smtClean="0"/>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18830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5E47AC-5423-487E-929A-5286F0089929}"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136114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5E47AC-5423-487E-929A-5286F0089929}" type="datetimeFigureOut">
              <a:rPr lang="en-IN" smtClean="0"/>
              <a:t>16-11-2023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65453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5E47AC-5423-487E-929A-5286F0089929}" type="datetimeFigureOut">
              <a:rPr lang="en-IN" smtClean="0"/>
              <a:t>16-11-2023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237778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5E47AC-5423-487E-929A-5286F0089929}" type="datetimeFigureOut">
              <a:rPr lang="en-IN" smtClean="0"/>
              <a:t>16-11-2023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158839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5E47AC-5423-487E-929A-5286F0089929}" type="datetimeFigureOut">
              <a:rPr lang="en-IN" smtClean="0"/>
              <a:t>16-11-2023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303561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5E47AC-5423-487E-929A-5286F0089929}" type="datetimeFigureOut">
              <a:rPr lang="en-IN" smtClean="0"/>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8FBCA-7849-40D4-BC01-DBCEB4A8359C}" type="slidenum">
              <a:rPr lang="en-IN" smtClean="0"/>
              <a:t>‹#›</a:t>
            </a:fld>
            <a:endParaRPr lang="en-IN"/>
          </a:p>
        </p:txBody>
      </p:sp>
    </p:spTree>
    <p:extLst>
      <p:ext uri="{BB962C8B-B14F-4D97-AF65-F5344CB8AC3E}">
        <p14:creationId xmlns:p14="http://schemas.microsoft.com/office/powerpoint/2010/main" val="414334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5E47AC-5423-487E-929A-5286F0089929}" type="datetimeFigureOut">
              <a:rPr lang="en-IN" smtClean="0"/>
              <a:t>16-11-2023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18FBCA-7849-40D4-BC01-DBCEB4A8359C}" type="slidenum">
              <a:rPr lang="en-IN" smtClean="0"/>
              <a:t>‹#›</a:t>
            </a:fld>
            <a:endParaRPr lang="en-IN"/>
          </a:p>
        </p:txBody>
      </p:sp>
    </p:spTree>
    <p:extLst>
      <p:ext uri="{BB962C8B-B14F-4D97-AF65-F5344CB8AC3E}">
        <p14:creationId xmlns:p14="http://schemas.microsoft.com/office/powerpoint/2010/main" val="4000806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41D827A-7ECF-4C27-89DF-466DBEB41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75" y="100014"/>
            <a:ext cx="6726049" cy="3738562"/>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DB521B8-B062-4545-8C1B-69D31FCF86AF}"/>
              </a:ext>
            </a:extLst>
          </p:cNvPr>
          <p:cNvSpPr>
            <a:spLocks noGrp="1"/>
          </p:cNvSpPr>
          <p:nvPr>
            <p:ph type="ctrTitle"/>
          </p:nvPr>
        </p:nvSpPr>
        <p:spPr>
          <a:xfrm>
            <a:off x="1266825" y="739351"/>
            <a:ext cx="8825658" cy="3329581"/>
          </a:xfrm>
        </p:spPr>
        <p:txBody>
          <a:bodyPr/>
          <a:lstStyle/>
          <a:p>
            <a:r>
              <a:rPr lang="en-US" dirty="0"/>
              <a:t>Design Thinking Assignment</a:t>
            </a:r>
            <a:endParaRPr lang="en-IN" dirty="0"/>
          </a:p>
        </p:txBody>
      </p:sp>
      <p:sp>
        <p:nvSpPr>
          <p:cNvPr id="3" name="Subtitle 2">
            <a:extLst>
              <a:ext uri="{FF2B5EF4-FFF2-40B4-BE49-F238E27FC236}">
                <a16:creationId xmlns:a16="http://schemas.microsoft.com/office/drawing/2014/main" id="{2EFF18AB-65E1-4AFB-BCAE-3768D83A7EDA}"/>
              </a:ext>
            </a:extLst>
          </p:cNvPr>
          <p:cNvSpPr>
            <a:spLocks noGrp="1"/>
          </p:cNvSpPr>
          <p:nvPr>
            <p:ph type="subTitle" idx="1"/>
          </p:nvPr>
        </p:nvSpPr>
        <p:spPr>
          <a:xfrm>
            <a:off x="1266825" y="4014701"/>
            <a:ext cx="8825658" cy="861420"/>
          </a:xfrm>
        </p:spPr>
        <p:txBody>
          <a:bodyPr/>
          <a:lstStyle/>
          <a:p>
            <a:r>
              <a:rPr lang="en-US" dirty="0">
                <a:solidFill>
                  <a:srgbClr val="FFFF00"/>
                </a:solidFill>
              </a:rPr>
              <a:t>Finding solutions for Arjun Verma, the farmer in Haryana</a:t>
            </a:r>
            <a:endParaRPr lang="en-IN" dirty="0">
              <a:solidFill>
                <a:srgbClr val="FFFF00"/>
              </a:solidFill>
            </a:endParaRPr>
          </a:p>
        </p:txBody>
      </p:sp>
      <p:sp>
        <p:nvSpPr>
          <p:cNvPr id="4" name="TextBox 3">
            <a:extLst>
              <a:ext uri="{FF2B5EF4-FFF2-40B4-BE49-F238E27FC236}">
                <a16:creationId xmlns:a16="http://schemas.microsoft.com/office/drawing/2014/main" id="{39E881C4-19B0-4F24-90CB-362A2A590DC4}"/>
              </a:ext>
            </a:extLst>
          </p:cNvPr>
          <p:cNvSpPr txBox="1"/>
          <p:nvPr/>
        </p:nvSpPr>
        <p:spPr>
          <a:xfrm>
            <a:off x="1266825" y="4445411"/>
            <a:ext cx="3486150" cy="523220"/>
          </a:xfrm>
          <a:prstGeom prst="rect">
            <a:avLst/>
          </a:prstGeom>
          <a:noFill/>
        </p:spPr>
        <p:txBody>
          <a:bodyPr wrap="square" rtlCol="0">
            <a:spAutoFit/>
          </a:bodyPr>
          <a:lstStyle/>
          <a:p>
            <a:r>
              <a:rPr lang="en-US" sz="2800" b="1" dirty="0"/>
              <a:t>By Thanvir Diouf</a:t>
            </a:r>
            <a:endParaRPr lang="en-IN" sz="2800" b="1" dirty="0"/>
          </a:p>
        </p:txBody>
      </p:sp>
    </p:spTree>
    <p:extLst>
      <p:ext uri="{BB962C8B-B14F-4D97-AF65-F5344CB8AC3E}">
        <p14:creationId xmlns:p14="http://schemas.microsoft.com/office/powerpoint/2010/main" val="367482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0671-55FE-4F4B-B001-242E3189703F}"/>
              </a:ext>
            </a:extLst>
          </p:cNvPr>
          <p:cNvSpPr>
            <a:spLocks noGrp="1"/>
          </p:cNvSpPr>
          <p:nvPr>
            <p:ph type="title"/>
          </p:nvPr>
        </p:nvSpPr>
        <p:spPr/>
        <p:txBody>
          <a:bodyPr/>
          <a:lstStyle/>
          <a:p>
            <a:r>
              <a:rPr lang="en-IN" dirty="0"/>
              <a:t>What are the aspects of the design challenge where you need to</a:t>
            </a:r>
            <a:br>
              <a:rPr lang="en-IN" dirty="0"/>
            </a:br>
            <a:r>
              <a:rPr lang="en-IN" dirty="0"/>
              <a:t>learn more? What don’t you know?</a:t>
            </a:r>
          </a:p>
        </p:txBody>
      </p:sp>
      <p:sp>
        <p:nvSpPr>
          <p:cNvPr id="3" name="Content Placeholder 2">
            <a:extLst>
              <a:ext uri="{FF2B5EF4-FFF2-40B4-BE49-F238E27FC236}">
                <a16:creationId xmlns:a16="http://schemas.microsoft.com/office/drawing/2014/main" id="{34185C14-9755-4CC9-A652-DFFE6AFDDE0E}"/>
              </a:ext>
            </a:extLst>
          </p:cNvPr>
          <p:cNvSpPr>
            <a:spLocks noGrp="1"/>
          </p:cNvSpPr>
          <p:nvPr>
            <p:ph idx="1"/>
          </p:nvPr>
        </p:nvSpPr>
        <p:spPr>
          <a:xfrm>
            <a:off x="646111" y="2424393"/>
            <a:ext cx="8946541" cy="4195481"/>
          </a:xfrm>
        </p:spPr>
        <p:txBody>
          <a:bodyPr/>
          <a:lstStyle/>
          <a:p>
            <a:pPr>
              <a:lnSpc>
                <a:spcPct val="150000"/>
              </a:lnSpc>
            </a:pPr>
            <a:r>
              <a:rPr lang="en-IN" dirty="0"/>
              <a:t>For this particular problem, I need to consult more poor farmers to get a clearer idea of what problems they face. It’s not that I need to learn the concept of empathy, but I need to explore a larger dataset of struggling farmers to aggregate the problems that they face collectively and to find a root cause for their problems.</a:t>
            </a:r>
          </a:p>
        </p:txBody>
      </p:sp>
    </p:spTree>
    <p:extLst>
      <p:ext uri="{BB962C8B-B14F-4D97-AF65-F5344CB8AC3E}">
        <p14:creationId xmlns:p14="http://schemas.microsoft.com/office/powerpoint/2010/main" val="207503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840C-770F-4780-8D9A-B2CC87600DB7}"/>
              </a:ext>
            </a:extLst>
          </p:cNvPr>
          <p:cNvSpPr>
            <a:spLocks noGrp="1"/>
          </p:cNvSpPr>
          <p:nvPr>
            <p:ph type="title"/>
          </p:nvPr>
        </p:nvSpPr>
        <p:spPr/>
        <p:txBody>
          <a:bodyPr/>
          <a:lstStyle/>
          <a:p>
            <a:r>
              <a:rPr lang="en-IN" dirty="0"/>
              <a:t>What does success look like for you on this project?</a:t>
            </a:r>
          </a:p>
        </p:txBody>
      </p:sp>
      <p:sp>
        <p:nvSpPr>
          <p:cNvPr id="3" name="Content Placeholder 2">
            <a:extLst>
              <a:ext uri="{FF2B5EF4-FFF2-40B4-BE49-F238E27FC236}">
                <a16:creationId xmlns:a16="http://schemas.microsoft.com/office/drawing/2014/main" id="{77A8D526-BED9-4162-9A77-C128A2778E57}"/>
              </a:ext>
            </a:extLst>
          </p:cNvPr>
          <p:cNvSpPr>
            <a:spLocks noGrp="1"/>
          </p:cNvSpPr>
          <p:nvPr>
            <p:ph idx="1"/>
          </p:nvPr>
        </p:nvSpPr>
        <p:spPr/>
        <p:txBody>
          <a:bodyPr/>
          <a:lstStyle/>
          <a:p>
            <a:pPr>
              <a:lnSpc>
                <a:spcPct val="150000"/>
              </a:lnSpc>
            </a:pPr>
            <a:r>
              <a:rPr lang="en-IN" dirty="0"/>
              <a:t>Solving the problem of poverty among farmers will be a huge step in improving the morale of the people who feed the country.</a:t>
            </a:r>
          </a:p>
          <a:p>
            <a:pPr>
              <a:lnSpc>
                <a:spcPct val="150000"/>
              </a:lnSpc>
            </a:pPr>
            <a:r>
              <a:rPr lang="en-IN" dirty="0"/>
              <a:t>Suicides among farmers have been on the rise in the past decade. Reducing farmer suicides will be a big victory in understanding the correlation between mental health and poverty.</a:t>
            </a:r>
          </a:p>
        </p:txBody>
      </p:sp>
    </p:spTree>
    <p:extLst>
      <p:ext uri="{BB962C8B-B14F-4D97-AF65-F5344CB8AC3E}">
        <p14:creationId xmlns:p14="http://schemas.microsoft.com/office/powerpoint/2010/main" val="2165004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4FEC-2756-4076-801A-CE25A8DAC20E}"/>
              </a:ext>
            </a:extLst>
          </p:cNvPr>
          <p:cNvSpPr>
            <a:spLocks noGrp="1"/>
          </p:cNvSpPr>
          <p:nvPr>
            <p:ph type="title"/>
          </p:nvPr>
        </p:nvSpPr>
        <p:spPr/>
        <p:txBody>
          <a:bodyPr/>
          <a:lstStyle/>
          <a:p>
            <a:r>
              <a:rPr lang="en-IN" dirty="0"/>
              <a:t>My recruits</a:t>
            </a:r>
          </a:p>
        </p:txBody>
      </p:sp>
      <p:sp>
        <p:nvSpPr>
          <p:cNvPr id="3" name="Content Placeholder 2">
            <a:extLst>
              <a:ext uri="{FF2B5EF4-FFF2-40B4-BE49-F238E27FC236}">
                <a16:creationId xmlns:a16="http://schemas.microsoft.com/office/drawing/2014/main" id="{B39264FB-8B35-420C-A938-DB482B0919AD}"/>
              </a:ext>
            </a:extLst>
          </p:cNvPr>
          <p:cNvSpPr>
            <a:spLocks noGrp="1"/>
          </p:cNvSpPr>
          <p:nvPr>
            <p:ph idx="1"/>
          </p:nvPr>
        </p:nvSpPr>
        <p:spPr>
          <a:xfrm>
            <a:off x="1103312" y="1323976"/>
            <a:ext cx="8946541" cy="4924424"/>
          </a:xfrm>
        </p:spPr>
        <p:txBody>
          <a:bodyPr>
            <a:normAutofit/>
          </a:bodyPr>
          <a:lstStyle/>
          <a:p>
            <a:pPr marL="457200" indent="-457200">
              <a:buAutoNum type="arabicPeriod"/>
            </a:pPr>
            <a:r>
              <a:rPr lang="en-IN" dirty="0" err="1"/>
              <a:t>Aiswarya</a:t>
            </a:r>
            <a:r>
              <a:rPr lang="en-IN" dirty="0"/>
              <a:t> R: Her resume says that she wants to become successful mentally and emotionally. She might be interested in understanding the emotional state of farmers in distress.</a:t>
            </a:r>
          </a:p>
          <a:p>
            <a:pPr marL="457200" indent="-457200">
              <a:buAutoNum type="arabicPeriod"/>
            </a:pPr>
            <a:r>
              <a:rPr lang="en-IN" dirty="0" err="1"/>
              <a:t>Rasin</a:t>
            </a:r>
            <a:r>
              <a:rPr lang="en-IN" dirty="0"/>
              <a:t> Shana: Her “Goals” says that she wants to become Prime Minister. This will be helpful to handle to governmental and bureaucratic side of the solutions that we want to come up with.</a:t>
            </a:r>
          </a:p>
          <a:p>
            <a:pPr marL="457200" indent="-457200">
              <a:buAutoNum type="arabicPeriod"/>
            </a:pPr>
            <a:r>
              <a:rPr lang="en-IN" dirty="0" err="1"/>
              <a:t>Ramakurthi</a:t>
            </a:r>
            <a:r>
              <a:rPr lang="en-IN" dirty="0"/>
              <a:t> Ranjith: His “goals” says he wants to live like a farmer in his 40s. He would be interested in solving this issue as he may himself may benefit from the solutions we find in the future.</a:t>
            </a:r>
          </a:p>
          <a:p>
            <a:pPr marL="457200" indent="-457200">
              <a:buAutoNum type="arabicPeriod"/>
            </a:pPr>
            <a:r>
              <a:rPr lang="en-IN" dirty="0"/>
              <a:t>Ramdev Narayanan: His “Powers” says that he is a good listener. This is important to collect data from a large number of farmers.</a:t>
            </a:r>
          </a:p>
          <a:p>
            <a:pPr marL="457200" indent="-457200">
              <a:buAutoNum type="arabicPeriod"/>
            </a:pPr>
            <a:r>
              <a:rPr lang="en-IN" dirty="0" err="1"/>
              <a:t>Rushikesh</a:t>
            </a:r>
            <a:r>
              <a:rPr lang="en-IN" dirty="0"/>
              <a:t> </a:t>
            </a:r>
            <a:r>
              <a:rPr lang="en-IN" dirty="0" err="1"/>
              <a:t>Haregaonkar</a:t>
            </a:r>
            <a:r>
              <a:rPr lang="en-IN" dirty="0"/>
              <a:t>: His “goals” states that he wishes to start an NGO in a village and spread happiness. His vision seems to align with my project.</a:t>
            </a:r>
          </a:p>
          <a:p>
            <a:pPr marL="457200" indent="-457200">
              <a:buAutoNum type="arabicPeriod"/>
            </a:pPr>
            <a:endParaRPr lang="en-IN" dirty="0"/>
          </a:p>
        </p:txBody>
      </p:sp>
    </p:spTree>
    <p:extLst>
      <p:ext uri="{BB962C8B-B14F-4D97-AF65-F5344CB8AC3E}">
        <p14:creationId xmlns:p14="http://schemas.microsoft.com/office/powerpoint/2010/main" val="149049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283E-9D47-4678-8305-8C7DEEB98EF9}"/>
              </a:ext>
            </a:extLst>
          </p:cNvPr>
          <p:cNvSpPr>
            <a:spLocks noGrp="1"/>
          </p:cNvSpPr>
          <p:nvPr>
            <p:ph type="title"/>
          </p:nvPr>
        </p:nvSpPr>
        <p:spPr/>
        <p:txBody>
          <a:bodyPr/>
          <a:lstStyle/>
          <a:p>
            <a:r>
              <a:rPr lang="en-IN" dirty="0"/>
              <a:t>What are the problems they struggle with that you could solve?</a:t>
            </a:r>
          </a:p>
        </p:txBody>
      </p:sp>
      <p:sp>
        <p:nvSpPr>
          <p:cNvPr id="3" name="Content Placeholder 2">
            <a:extLst>
              <a:ext uri="{FF2B5EF4-FFF2-40B4-BE49-F238E27FC236}">
                <a16:creationId xmlns:a16="http://schemas.microsoft.com/office/drawing/2014/main" id="{9EBD69C9-18F5-482B-9A88-39568040C8DB}"/>
              </a:ext>
            </a:extLst>
          </p:cNvPr>
          <p:cNvSpPr>
            <a:spLocks noGrp="1"/>
          </p:cNvSpPr>
          <p:nvPr>
            <p:ph idx="1"/>
          </p:nvPr>
        </p:nvSpPr>
        <p:spPr/>
        <p:txBody>
          <a:bodyPr/>
          <a:lstStyle/>
          <a:p>
            <a:pPr>
              <a:lnSpc>
                <a:spcPct val="150000"/>
              </a:lnSpc>
            </a:pPr>
            <a:r>
              <a:rPr lang="en-IN" dirty="0"/>
              <a:t>Getting higher yield of harvest can be solved by us by giving Arjun access to higher quality seeds and better technology(automated irrigation systems, larger tractors, etc).</a:t>
            </a:r>
          </a:p>
        </p:txBody>
      </p:sp>
    </p:spTree>
    <p:extLst>
      <p:ext uri="{BB962C8B-B14F-4D97-AF65-F5344CB8AC3E}">
        <p14:creationId xmlns:p14="http://schemas.microsoft.com/office/powerpoint/2010/main" val="284343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0693-16ED-4253-8616-889AF00656BD}"/>
              </a:ext>
            </a:extLst>
          </p:cNvPr>
          <p:cNvSpPr>
            <a:spLocks noGrp="1"/>
          </p:cNvSpPr>
          <p:nvPr>
            <p:ph type="title"/>
          </p:nvPr>
        </p:nvSpPr>
        <p:spPr/>
        <p:txBody>
          <a:bodyPr/>
          <a:lstStyle/>
          <a:p>
            <a:r>
              <a:rPr lang="en-IN" dirty="0"/>
              <a:t>What are the aspects of the challenge that you already know a</a:t>
            </a:r>
            <a:br>
              <a:rPr lang="en-IN" dirty="0"/>
            </a:br>
            <a:r>
              <a:rPr lang="en-IN" dirty="0"/>
              <a:t>lot about? What are your assumptions?</a:t>
            </a:r>
          </a:p>
        </p:txBody>
      </p:sp>
      <p:sp>
        <p:nvSpPr>
          <p:cNvPr id="3" name="Content Placeholder 2">
            <a:extLst>
              <a:ext uri="{FF2B5EF4-FFF2-40B4-BE49-F238E27FC236}">
                <a16:creationId xmlns:a16="http://schemas.microsoft.com/office/drawing/2014/main" id="{B787CDD3-1FC1-48CB-9751-4985704087BF}"/>
              </a:ext>
            </a:extLst>
          </p:cNvPr>
          <p:cNvSpPr>
            <a:spLocks noGrp="1"/>
          </p:cNvSpPr>
          <p:nvPr>
            <p:ph idx="1"/>
          </p:nvPr>
        </p:nvSpPr>
        <p:spPr>
          <a:xfrm>
            <a:off x="646111" y="3148293"/>
            <a:ext cx="8946541" cy="4195481"/>
          </a:xfrm>
        </p:spPr>
        <p:txBody>
          <a:bodyPr/>
          <a:lstStyle/>
          <a:p>
            <a:pPr>
              <a:lnSpc>
                <a:spcPct val="150000"/>
              </a:lnSpc>
            </a:pPr>
            <a:r>
              <a:rPr lang="en-IN" dirty="0"/>
              <a:t>His challenge is to combat dwindling agricultural yields, mounting debts, and the lack of modern farming resources according to the PPT provided. From this we could assume that he also struggles to provide quality education and improved quality of life.</a:t>
            </a:r>
          </a:p>
        </p:txBody>
      </p:sp>
    </p:spTree>
    <p:extLst>
      <p:ext uri="{BB962C8B-B14F-4D97-AF65-F5344CB8AC3E}">
        <p14:creationId xmlns:p14="http://schemas.microsoft.com/office/powerpoint/2010/main" val="174039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B247-9580-4C93-9B78-425D3B15E58E}"/>
              </a:ext>
            </a:extLst>
          </p:cNvPr>
          <p:cNvSpPr>
            <a:spLocks noGrp="1"/>
          </p:cNvSpPr>
          <p:nvPr>
            <p:ph type="title"/>
          </p:nvPr>
        </p:nvSpPr>
        <p:spPr/>
        <p:txBody>
          <a:bodyPr/>
          <a:lstStyle/>
          <a:p>
            <a:r>
              <a:rPr lang="en-IN" dirty="0"/>
              <a:t>Is there a potential to explore multiple solutions?</a:t>
            </a:r>
          </a:p>
        </p:txBody>
      </p:sp>
      <p:sp>
        <p:nvSpPr>
          <p:cNvPr id="3" name="Content Placeholder 2">
            <a:extLst>
              <a:ext uri="{FF2B5EF4-FFF2-40B4-BE49-F238E27FC236}">
                <a16:creationId xmlns:a16="http://schemas.microsoft.com/office/drawing/2014/main" id="{B6C9367C-AB2F-4BC0-9BAC-75AC2B485B7C}"/>
              </a:ext>
            </a:extLst>
          </p:cNvPr>
          <p:cNvSpPr>
            <a:spLocks noGrp="1"/>
          </p:cNvSpPr>
          <p:nvPr>
            <p:ph idx="1"/>
          </p:nvPr>
        </p:nvSpPr>
        <p:spPr/>
        <p:txBody>
          <a:bodyPr/>
          <a:lstStyle/>
          <a:p>
            <a:pPr>
              <a:lnSpc>
                <a:spcPct val="150000"/>
              </a:lnSpc>
            </a:pPr>
            <a:r>
              <a:rPr lang="en-IN" dirty="0"/>
              <a:t>The main possible solutions to poverty have to begin at a collective level. Poverty doesn’t happen in a vacuum. It is a product of market forces and government policies. Helping citizens live a life where their basic needs are met is the bare minimum to be expected from your government. We could tell the government to introduce economic safety nets for farmers (For example, if the crops get destroyed due to reasons outside Arjun’s control, the government should provide him his basic needs.)</a:t>
            </a:r>
          </a:p>
        </p:txBody>
      </p:sp>
    </p:spTree>
    <p:extLst>
      <p:ext uri="{BB962C8B-B14F-4D97-AF65-F5344CB8AC3E}">
        <p14:creationId xmlns:p14="http://schemas.microsoft.com/office/powerpoint/2010/main" val="409735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C30B-2290-4656-80C2-DD2F9C7F6B77}"/>
              </a:ext>
            </a:extLst>
          </p:cNvPr>
          <p:cNvSpPr>
            <a:spLocks noGrp="1"/>
          </p:cNvSpPr>
          <p:nvPr>
            <p:ph type="title"/>
          </p:nvPr>
        </p:nvSpPr>
        <p:spPr/>
        <p:txBody>
          <a:bodyPr/>
          <a:lstStyle/>
          <a:p>
            <a:r>
              <a:rPr lang="en-IN" dirty="0"/>
              <a:t>What is your final solution? Justify.</a:t>
            </a:r>
          </a:p>
        </p:txBody>
      </p:sp>
      <p:sp>
        <p:nvSpPr>
          <p:cNvPr id="3" name="Content Placeholder 2">
            <a:extLst>
              <a:ext uri="{FF2B5EF4-FFF2-40B4-BE49-F238E27FC236}">
                <a16:creationId xmlns:a16="http://schemas.microsoft.com/office/drawing/2014/main" id="{42F61ABB-2FC9-437B-8D5A-474FB9FD4AFB}"/>
              </a:ext>
            </a:extLst>
          </p:cNvPr>
          <p:cNvSpPr>
            <a:spLocks noGrp="1"/>
          </p:cNvSpPr>
          <p:nvPr>
            <p:ph idx="1"/>
          </p:nvPr>
        </p:nvSpPr>
        <p:spPr/>
        <p:txBody>
          <a:bodyPr/>
          <a:lstStyle/>
          <a:p>
            <a:pPr>
              <a:lnSpc>
                <a:spcPct val="150000"/>
              </a:lnSpc>
            </a:pPr>
            <a:r>
              <a:rPr lang="en-IN" dirty="0"/>
              <a:t>Arjun Verma could benefit from government initiatives that provide financial aid and modern farming equipment to struggling farmers.</a:t>
            </a:r>
          </a:p>
          <a:p>
            <a:pPr>
              <a:lnSpc>
                <a:spcPct val="150000"/>
              </a:lnSpc>
            </a:pPr>
            <a:r>
              <a:rPr lang="en-IN" dirty="0"/>
              <a:t>Collaborative efforts with agricultural experts for sustainable farming practices and access to educational programs can empower him to enhance crop yields. Additionally, community support and awareness can contribute to relieving the burden of mounting debts.</a:t>
            </a:r>
          </a:p>
        </p:txBody>
      </p:sp>
    </p:spTree>
    <p:extLst>
      <p:ext uri="{BB962C8B-B14F-4D97-AF65-F5344CB8AC3E}">
        <p14:creationId xmlns:p14="http://schemas.microsoft.com/office/powerpoint/2010/main" val="276228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3AF6-5E23-49CD-87B0-5CCD07F7D29C}"/>
              </a:ext>
            </a:extLst>
          </p:cNvPr>
          <p:cNvSpPr>
            <a:spLocks noGrp="1"/>
          </p:cNvSpPr>
          <p:nvPr>
            <p:ph type="title"/>
          </p:nvPr>
        </p:nvSpPr>
        <p:spPr/>
        <p:txBody>
          <a:bodyPr/>
          <a:lstStyle/>
          <a:p>
            <a:r>
              <a:rPr lang="en-US" dirty="0"/>
              <a:t>Detailed solutions:</a:t>
            </a:r>
            <a:endParaRPr lang="en-IN" dirty="0"/>
          </a:p>
        </p:txBody>
      </p:sp>
      <p:sp>
        <p:nvSpPr>
          <p:cNvPr id="3" name="Content Placeholder 2">
            <a:extLst>
              <a:ext uri="{FF2B5EF4-FFF2-40B4-BE49-F238E27FC236}">
                <a16:creationId xmlns:a16="http://schemas.microsoft.com/office/drawing/2014/main" id="{3FD2793C-4EA9-4EC7-A2C2-B7AE3F859D16}"/>
              </a:ext>
            </a:extLst>
          </p:cNvPr>
          <p:cNvSpPr>
            <a:spLocks noGrp="1"/>
          </p:cNvSpPr>
          <p:nvPr>
            <p:ph idx="1"/>
          </p:nvPr>
        </p:nvSpPr>
        <p:spPr/>
        <p:txBody>
          <a:bodyPr/>
          <a:lstStyle/>
          <a:p>
            <a:r>
              <a:rPr lang="en-IN" b="1" u="sng" dirty="0"/>
              <a:t>Crop Diversification:</a:t>
            </a:r>
          </a:p>
          <a:p>
            <a:r>
              <a:rPr lang="en-IN" dirty="0"/>
              <a:t>Explore alternative crops that may be better suited to the local soil and climate conditions.</a:t>
            </a:r>
          </a:p>
          <a:p>
            <a:r>
              <a:rPr lang="en-IN" dirty="0"/>
              <a:t>Consider growing high-value crops or crops in demand in local markets.</a:t>
            </a:r>
          </a:p>
          <a:p>
            <a:r>
              <a:rPr lang="en-IN" b="1" i="0" u="sng" dirty="0">
                <a:solidFill>
                  <a:srgbClr val="ECECF1"/>
                </a:solidFill>
                <a:effectLst/>
                <a:latin typeface="Söhne"/>
              </a:rPr>
              <a:t>Water Management:</a:t>
            </a:r>
            <a:endParaRPr lang="en-IN" b="0" i="0" u="sng" dirty="0">
              <a:solidFill>
                <a:srgbClr val="ECECF1"/>
              </a:solidFill>
              <a:effectLst/>
              <a:latin typeface="Söhne"/>
            </a:endParaRPr>
          </a:p>
          <a:p>
            <a:r>
              <a:rPr lang="en-IN" b="0" i="0" dirty="0">
                <a:solidFill>
                  <a:srgbClr val="ECECF1"/>
                </a:solidFill>
                <a:effectLst/>
                <a:latin typeface="Söhne"/>
              </a:rPr>
              <a:t>Implement efficient irrigation techniques such as drip irrigation to conserve water.</a:t>
            </a:r>
          </a:p>
          <a:p>
            <a:r>
              <a:rPr lang="en-IN" b="0" i="0" dirty="0">
                <a:solidFill>
                  <a:srgbClr val="ECECF1"/>
                </a:solidFill>
                <a:effectLst/>
                <a:latin typeface="Söhne"/>
              </a:rPr>
              <a:t>Invest in water-saving technologies and rainwater harvesting.</a:t>
            </a:r>
          </a:p>
          <a:p>
            <a:endParaRPr lang="en-IN" dirty="0"/>
          </a:p>
        </p:txBody>
      </p:sp>
    </p:spTree>
    <p:extLst>
      <p:ext uri="{BB962C8B-B14F-4D97-AF65-F5344CB8AC3E}">
        <p14:creationId xmlns:p14="http://schemas.microsoft.com/office/powerpoint/2010/main" val="241939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53DB8-B567-43B4-B5E3-C77A38FAADD6}"/>
              </a:ext>
            </a:extLst>
          </p:cNvPr>
          <p:cNvSpPr>
            <a:spLocks noGrp="1"/>
          </p:cNvSpPr>
          <p:nvPr>
            <p:ph idx="1"/>
          </p:nvPr>
        </p:nvSpPr>
        <p:spPr>
          <a:xfrm>
            <a:off x="1103312" y="590550"/>
            <a:ext cx="8946541" cy="5657849"/>
          </a:xfrm>
        </p:spPr>
        <p:txBody>
          <a:bodyPr/>
          <a:lstStyle/>
          <a:p>
            <a:r>
              <a:rPr lang="en-IN" b="1" i="0" u="sng" dirty="0">
                <a:effectLst/>
                <a:latin typeface="Söhne"/>
              </a:rPr>
              <a:t>	Soil Health Improvement:</a:t>
            </a:r>
          </a:p>
          <a:p>
            <a:pPr lvl="1"/>
            <a:r>
              <a:rPr lang="en-IN" b="0" i="0" dirty="0">
                <a:effectLst/>
                <a:latin typeface="Söhne"/>
              </a:rPr>
              <a:t>Conduct soil tests to understand soil nutrient levels.</a:t>
            </a:r>
          </a:p>
          <a:p>
            <a:pPr lvl="1"/>
            <a:r>
              <a:rPr lang="en-IN" b="0" i="0" dirty="0">
                <a:effectLst/>
                <a:latin typeface="Söhne"/>
              </a:rPr>
              <a:t>Use organic fertilizers and crop rotation to improve soil fertility.</a:t>
            </a:r>
          </a:p>
          <a:p>
            <a:r>
              <a:rPr lang="en-IN" b="1" i="0" u="sng" dirty="0">
                <a:effectLst/>
                <a:latin typeface="Söhne"/>
              </a:rPr>
              <a:t>Modern Farming Techniques:</a:t>
            </a:r>
          </a:p>
          <a:p>
            <a:pPr lvl="1"/>
            <a:r>
              <a:rPr lang="en-IN" b="0" i="0" dirty="0">
                <a:effectLst/>
                <a:latin typeface="Söhne"/>
              </a:rPr>
              <a:t>Stay updated on modern farming practices and technologies.</a:t>
            </a:r>
          </a:p>
          <a:p>
            <a:pPr lvl="1"/>
            <a:r>
              <a:rPr lang="en-IN" b="0" i="0" dirty="0">
                <a:effectLst/>
                <a:latin typeface="Söhne"/>
              </a:rPr>
              <a:t>Consider precision farming methods for optimal resource utilization.</a:t>
            </a:r>
          </a:p>
          <a:p>
            <a:r>
              <a:rPr lang="en-IN" b="1" u="sng" dirty="0">
                <a:effectLst/>
                <a:latin typeface="Söhne"/>
              </a:rPr>
              <a:t>Access to Credit and Subsidies:</a:t>
            </a:r>
          </a:p>
          <a:p>
            <a:pPr lvl="1"/>
            <a:r>
              <a:rPr lang="en-IN" b="0" i="0" dirty="0">
                <a:effectLst/>
                <a:latin typeface="Söhne"/>
              </a:rPr>
              <a:t>Explore government schemes and subsidies available for farmers.</a:t>
            </a:r>
          </a:p>
          <a:p>
            <a:pPr lvl="1"/>
            <a:r>
              <a:rPr lang="en-IN" b="0" i="0" dirty="0">
                <a:effectLst/>
                <a:latin typeface="Söhne"/>
              </a:rPr>
              <a:t>Work with local agricultural banks to access credit for necessary investments.</a:t>
            </a:r>
          </a:p>
          <a:p>
            <a:r>
              <a:rPr lang="en-IN" b="1" i="0" u="sng" dirty="0">
                <a:effectLst/>
                <a:latin typeface="Söhne"/>
              </a:rPr>
              <a:t>Cooperative Farming:</a:t>
            </a:r>
          </a:p>
          <a:p>
            <a:pPr lvl="1"/>
            <a:r>
              <a:rPr lang="en-IN" b="0" i="0" dirty="0">
                <a:effectLst/>
                <a:latin typeface="Söhne"/>
              </a:rPr>
              <a:t>Collaborate with other farmers in the region for joint cultivation, resource sharing, and collective bargaining power.</a:t>
            </a:r>
          </a:p>
          <a:p>
            <a:endParaRPr lang="en-IN" dirty="0"/>
          </a:p>
        </p:txBody>
      </p:sp>
    </p:spTree>
    <p:extLst>
      <p:ext uri="{BB962C8B-B14F-4D97-AF65-F5344CB8AC3E}">
        <p14:creationId xmlns:p14="http://schemas.microsoft.com/office/powerpoint/2010/main" val="99157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8DA77-7164-4630-881F-142DF91848A0}"/>
              </a:ext>
            </a:extLst>
          </p:cNvPr>
          <p:cNvSpPr>
            <a:spLocks noGrp="1"/>
          </p:cNvSpPr>
          <p:nvPr>
            <p:ph idx="1"/>
          </p:nvPr>
        </p:nvSpPr>
        <p:spPr>
          <a:xfrm>
            <a:off x="1103312" y="647700"/>
            <a:ext cx="8946541" cy="5600699"/>
          </a:xfrm>
        </p:spPr>
        <p:txBody>
          <a:bodyPr>
            <a:normAutofit fontScale="92500" lnSpcReduction="20000"/>
          </a:bodyPr>
          <a:lstStyle/>
          <a:p>
            <a:r>
              <a:rPr lang="en-IN" b="1" u="sng" dirty="0"/>
              <a:t>Market Linkages:</a:t>
            </a:r>
          </a:p>
          <a:p>
            <a:r>
              <a:rPr lang="en-IN" dirty="0"/>
              <a:t>Explore direct marketing channels such as farmers' markets or community-supported agriculture (CSA) to increase profits.</a:t>
            </a:r>
          </a:p>
          <a:p>
            <a:r>
              <a:rPr lang="en-IN" dirty="0"/>
              <a:t>Leverage online platforms for selling produce directly to consumers.</a:t>
            </a:r>
          </a:p>
          <a:p>
            <a:r>
              <a:rPr lang="en-IN" b="1" u="sng" dirty="0"/>
              <a:t>Skill Development:</a:t>
            </a:r>
          </a:p>
          <a:p>
            <a:r>
              <a:rPr lang="en-IN" dirty="0"/>
              <a:t>Attend training programs and workshops to enhance farming skills.</a:t>
            </a:r>
          </a:p>
          <a:p>
            <a:r>
              <a:rPr lang="en-IN" dirty="0"/>
              <a:t>Stay informed about new agricultural techniques and best practices.</a:t>
            </a:r>
          </a:p>
          <a:p>
            <a:r>
              <a:rPr lang="en-IN" b="1" u="sng" dirty="0"/>
              <a:t>Livestock Farming:</a:t>
            </a:r>
          </a:p>
          <a:p>
            <a:r>
              <a:rPr lang="en-IN" dirty="0"/>
              <a:t>Integrate livestock into the farming system for additional income sources.</a:t>
            </a:r>
          </a:p>
          <a:p>
            <a:r>
              <a:rPr lang="en-IN" dirty="0"/>
              <a:t>Explore dairy farming, poultry, or animal husbandry based on local demand.</a:t>
            </a:r>
          </a:p>
          <a:p>
            <a:r>
              <a:rPr lang="en-IN" b="1" u="sng" dirty="0"/>
              <a:t>Climate-Resilient Agriculture:</a:t>
            </a:r>
          </a:p>
          <a:p>
            <a:r>
              <a:rPr lang="en-IN" dirty="0"/>
              <a:t>Adapt farming practices to climate change by choosing resilient crop varieties.</a:t>
            </a:r>
          </a:p>
          <a:p>
            <a:r>
              <a:rPr lang="en-IN" dirty="0"/>
              <a:t>Implement water conservation and management strategies to cope with changing weather patterns.</a:t>
            </a:r>
          </a:p>
        </p:txBody>
      </p:sp>
    </p:spTree>
    <p:extLst>
      <p:ext uri="{BB962C8B-B14F-4D97-AF65-F5344CB8AC3E}">
        <p14:creationId xmlns:p14="http://schemas.microsoft.com/office/powerpoint/2010/main" val="361573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FE9E3-0A37-4955-A4A3-7EF94518D28C}"/>
              </a:ext>
            </a:extLst>
          </p:cNvPr>
          <p:cNvSpPr>
            <a:spLocks noGrp="1"/>
          </p:cNvSpPr>
          <p:nvPr>
            <p:ph idx="1"/>
          </p:nvPr>
        </p:nvSpPr>
        <p:spPr>
          <a:xfrm>
            <a:off x="1103312" y="981076"/>
            <a:ext cx="8946541" cy="5267324"/>
          </a:xfrm>
        </p:spPr>
        <p:txBody>
          <a:bodyPr/>
          <a:lstStyle/>
          <a:p>
            <a:r>
              <a:rPr lang="en-IN" b="1" i="0" u="sng" dirty="0">
                <a:effectLst/>
                <a:latin typeface="Söhne"/>
              </a:rPr>
              <a:t>Farm Mechanization:</a:t>
            </a:r>
            <a:endParaRPr lang="en-IN" b="0" i="0" u="sng" dirty="0">
              <a:effectLst/>
              <a:latin typeface="Söhne"/>
            </a:endParaRPr>
          </a:p>
          <a:p>
            <a:pPr lvl="1"/>
            <a:r>
              <a:rPr lang="en-IN" b="0" i="0" dirty="0">
                <a:effectLst/>
                <a:latin typeface="Söhne"/>
              </a:rPr>
              <a:t>Invest in modern farming equipment to increase efficiency and reduce </a:t>
            </a:r>
            <a:r>
              <a:rPr lang="en-IN" b="0" i="0" dirty="0" err="1">
                <a:effectLst/>
                <a:latin typeface="Söhne"/>
              </a:rPr>
              <a:t>labor</a:t>
            </a:r>
            <a:r>
              <a:rPr lang="en-IN" b="0" i="0" dirty="0">
                <a:effectLst/>
                <a:latin typeface="Söhne"/>
              </a:rPr>
              <a:t> costs.</a:t>
            </a:r>
          </a:p>
          <a:p>
            <a:pPr lvl="1"/>
            <a:r>
              <a:rPr lang="en-IN" b="0" i="0" dirty="0">
                <a:effectLst/>
                <a:latin typeface="Söhne"/>
              </a:rPr>
              <a:t>Explore the possibility of community-based machinery sharing.</a:t>
            </a:r>
          </a:p>
          <a:p>
            <a:r>
              <a:rPr lang="en-IN" b="1" i="0" u="sng" dirty="0">
                <a:effectLst/>
                <a:latin typeface="Söhne"/>
              </a:rPr>
              <a:t>Government Support:</a:t>
            </a:r>
            <a:endParaRPr lang="en-IN" b="0" i="0" u="sng" dirty="0">
              <a:effectLst/>
              <a:latin typeface="Söhne"/>
            </a:endParaRPr>
          </a:p>
          <a:p>
            <a:pPr lvl="1"/>
            <a:r>
              <a:rPr lang="en-IN" b="0" i="0" dirty="0">
                <a:effectLst/>
                <a:latin typeface="Söhne"/>
              </a:rPr>
              <a:t>Stay informed about government policies and programs that can benefit farmers.</a:t>
            </a:r>
          </a:p>
          <a:p>
            <a:pPr lvl="1"/>
            <a:r>
              <a:rPr lang="en-IN" b="0" i="0" dirty="0">
                <a:effectLst/>
                <a:latin typeface="Söhne"/>
              </a:rPr>
              <a:t>Advocate for policies that address the specific challenges faced by farmers in the region.</a:t>
            </a:r>
          </a:p>
          <a:p>
            <a:endParaRPr lang="en-IN" dirty="0"/>
          </a:p>
        </p:txBody>
      </p:sp>
    </p:spTree>
    <p:extLst>
      <p:ext uri="{BB962C8B-B14F-4D97-AF65-F5344CB8AC3E}">
        <p14:creationId xmlns:p14="http://schemas.microsoft.com/office/powerpoint/2010/main" val="2336278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TotalTime>
  <Words>929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Söhne</vt:lpstr>
      <vt:lpstr>Wingdings 3</vt:lpstr>
      <vt:lpstr>Ion</vt:lpstr>
      <vt:lpstr>Design Thinking Assignment</vt:lpstr>
      <vt:lpstr>What are the problems they struggle with that you could solve?</vt:lpstr>
      <vt:lpstr>What are the aspects of the challenge that you already know a lot about? What are your assumptions?</vt:lpstr>
      <vt:lpstr>Is there a potential to explore multiple solutions?</vt:lpstr>
      <vt:lpstr>What is your final solution? Justify.</vt:lpstr>
      <vt:lpstr>Detailed solutions:</vt:lpstr>
      <vt:lpstr>PowerPoint Presentation</vt:lpstr>
      <vt:lpstr>PowerPoint Presentation</vt:lpstr>
      <vt:lpstr>PowerPoint Presentation</vt:lpstr>
      <vt:lpstr>What are the aspects of the design challenge where you need to learn more? What don’t you know?</vt:lpstr>
      <vt:lpstr>What does success look like for you on this project?</vt:lpstr>
      <vt:lpstr>My recruits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Assignment</dc:title>
  <dc:creator>Thanvir Diouf S</dc:creator>
  <cp:lastModifiedBy>Thanvir Diouf S</cp:lastModifiedBy>
  <cp:revision>7</cp:revision>
  <dcterms:created xsi:type="dcterms:W3CDTF">2023-11-16T13:38:07Z</dcterms:created>
  <dcterms:modified xsi:type="dcterms:W3CDTF">2023-11-16T14:19:58Z</dcterms:modified>
</cp:coreProperties>
</file>