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62" r:id="rId4"/>
    <p:sldId id="258" r:id="rId5"/>
    <p:sldId id="276" r:id="rId6"/>
    <p:sldId id="277" r:id="rId7"/>
    <p:sldId id="278" r:id="rId8"/>
    <p:sldId id="273" r:id="rId9"/>
    <p:sldId id="263" r:id="rId10"/>
    <p:sldId id="264" r:id="rId11"/>
    <p:sldId id="265" r:id="rId12"/>
    <p:sldId id="259" r:id="rId13"/>
    <p:sldId id="260" r:id="rId14"/>
    <p:sldId id="267" r:id="rId15"/>
    <p:sldId id="281" r:id="rId16"/>
    <p:sldId id="280" r:id="rId17"/>
    <p:sldId id="282" r:id="rId18"/>
    <p:sldId id="266" r:id="rId19"/>
    <p:sldId id="272" r:id="rId20"/>
    <p:sldId id="269" r:id="rId21"/>
    <p:sldId id="279" r:id="rId22"/>
    <p:sldId id="270" r:id="rId23"/>
    <p:sldId id="271"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37" d="100"/>
          <a:sy n="137" d="100"/>
        </p:scale>
        <p:origin x="81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4c62818c17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4c62818c17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c62818c17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c62818c17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c62818c1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c62818c1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c62818c1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c62818c1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c62818c17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c62818c17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4c62818c1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4c62818c1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c62818c17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c62818c17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4c62818c1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4c62818c1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4c62818c1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4c62818c1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c62818c1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c62818c1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c62818c1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c62818c1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4c62818c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4c62818c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4c62818c1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4c62818c1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8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03597" y="159534"/>
            <a:ext cx="8736806" cy="720531"/>
          </a:xfrm>
          <a:prstGeom prst="rect">
            <a:avLst/>
          </a:prstGeom>
          <a:noFill/>
          <a:ln>
            <a:noFill/>
          </a:ln>
        </p:spPr>
      </p:pic>
      <p:pic>
        <p:nvPicPr>
          <p:cNvPr id="55" name="Google Shape;55;p13"/>
          <p:cNvPicPr preferRelativeResize="0"/>
          <p:nvPr/>
        </p:nvPicPr>
        <p:blipFill>
          <a:blip r:embed="rId4">
            <a:alphaModFix/>
          </a:blip>
          <a:stretch>
            <a:fillRect/>
          </a:stretch>
        </p:blipFill>
        <p:spPr>
          <a:xfrm>
            <a:off x="2652944" y="746012"/>
            <a:ext cx="3995275" cy="464975"/>
          </a:xfrm>
          <a:prstGeom prst="rect">
            <a:avLst/>
          </a:prstGeom>
          <a:noFill/>
          <a:ln>
            <a:noFill/>
          </a:ln>
        </p:spPr>
      </p:pic>
      <p:pic>
        <p:nvPicPr>
          <p:cNvPr id="56" name="Google Shape;56;p13"/>
          <p:cNvPicPr preferRelativeResize="0"/>
          <p:nvPr/>
        </p:nvPicPr>
        <p:blipFill>
          <a:blip r:embed="rId5">
            <a:alphaModFix/>
          </a:blip>
          <a:stretch>
            <a:fillRect/>
          </a:stretch>
        </p:blipFill>
        <p:spPr>
          <a:xfrm>
            <a:off x="4068637" y="1210987"/>
            <a:ext cx="1006725" cy="1034039"/>
          </a:xfrm>
          <a:prstGeom prst="rect">
            <a:avLst/>
          </a:prstGeom>
          <a:noFill/>
          <a:ln>
            <a:noFill/>
          </a:ln>
        </p:spPr>
      </p:pic>
      <p:sp>
        <p:nvSpPr>
          <p:cNvPr id="57" name="Google Shape;57;p13"/>
          <p:cNvSpPr txBox="1"/>
          <p:nvPr/>
        </p:nvSpPr>
        <p:spPr>
          <a:xfrm>
            <a:off x="1483499" y="2245026"/>
            <a:ext cx="6177000" cy="75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Numerical Mesoscale Modelling of Microstructures in Nickel-Based Superalloy </a:t>
            </a:r>
            <a:endParaRPr sz="2000" dirty="0"/>
          </a:p>
        </p:txBody>
      </p:sp>
      <p:sp>
        <p:nvSpPr>
          <p:cNvPr id="2" name="TextBox 1">
            <a:extLst>
              <a:ext uri="{FF2B5EF4-FFF2-40B4-BE49-F238E27FC236}">
                <a16:creationId xmlns:a16="http://schemas.microsoft.com/office/drawing/2014/main" id="{05211129-23F9-D762-DF6D-8D08E0AE20F7}"/>
              </a:ext>
            </a:extLst>
          </p:cNvPr>
          <p:cNvSpPr txBox="1"/>
          <p:nvPr/>
        </p:nvSpPr>
        <p:spPr>
          <a:xfrm>
            <a:off x="203597" y="3704990"/>
            <a:ext cx="1807369" cy="1077218"/>
          </a:xfrm>
          <a:prstGeom prst="rect">
            <a:avLst/>
          </a:prstGeom>
          <a:noFill/>
        </p:spPr>
        <p:txBody>
          <a:bodyPr wrap="square" rtlCol="0">
            <a:spAutoFit/>
          </a:bodyPr>
          <a:lstStyle/>
          <a:p>
            <a:r>
              <a:rPr lang="en-US" sz="1600" b="1" dirty="0"/>
              <a:t>GUIDED BY</a:t>
            </a:r>
          </a:p>
          <a:p>
            <a:r>
              <a:rPr lang="en-US" sz="1600" dirty="0"/>
              <a:t>Dr. Jinu Paul</a:t>
            </a:r>
          </a:p>
          <a:p>
            <a:endParaRPr lang="en-US" sz="1600" dirty="0"/>
          </a:p>
          <a:p>
            <a:r>
              <a:rPr lang="en-US" sz="1600" dirty="0"/>
              <a:t>Dr. Arun Babu K</a:t>
            </a:r>
          </a:p>
        </p:txBody>
      </p:sp>
      <p:sp>
        <p:nvSpPr>
          <p:cNvPr id="4" name="TextBox 3">
            <a:extLst>
              <a:ext uri="{FF2B5EF4-FFF2-40B4-BE49-F238E27FC236}">
                <a16:creationId xmlns:a16="http://schemas.microsoft.com/office/drawing/2014/main" id="{58F3D873-CEEC-BD1C-B90A-12ABB5838284}"/>
              </a:ext>
            </a:extLst>
          </p:cNvPr>
          <p:cNvSpPr txBox="1"/>
          <p:nvPr/>
        </p:nvSpPr>
        <p:spPr>
          <a:xfrm>
            <a:off x="6372225" y="3704990"/>
            <a:ext cx="3043237" cy="1384995"/>
          </a:xfrm>
          <a:prstGeom prst="rect">
            <a:avLst/>
          </a:prstGeom>
          <a:noFill/>
        </p:spPr>
        <p:txBody>
          <a:bodyPr wrap="square" rtlCol="0">
            <a:spAutoFit/>
          </a:bodyPr>
          <a:lstStyle/>
          <a:p>
            <a:r>
              <a:rPr lang="en-IN" b="1" dirty="0"/>
              <a:t>PRESENTED BY</a:t>
            </a:r>
          </a:p>
          <a:p>
            <a:r>
              <a:rPr lang="en-IN" dirty="0"/>
              <a:t>SANDHRA M LAL B201054ME</a:t>
            </a:r>
          </a:p>
          <a:p>
            <a:r>
              <a:rPr lang="en-IN" dirty="0"/>
              <a:t>THANVIR DIOUF S B201120ME</a:t>
            </a:r>
          </a:p>
          <a:p>
            <a:r>
              <a:rPr lang="en-IN" dirty="0"/>
              <a:t>AISWARYA R B201046ME</a:t>
            </a:r>
          </a:p>
          <a:p>
            <a:r>
              <a:rPr lang="en-IN" dirty="0"/>
              <a:t>MAMIDI MAHIMA B201140ME</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1"/>
          <p:cNvPicPr preferRelativeResize="0"/>
          <p:nvPr/>
        </p:nvPicPr>
        <p:blipFill rotWithShape="1">
          <a:blip r:embed="rId3">
            <a:alphaModFix/>
          </a:blip>
          <a:srcRect l="45930" t="26906" r="31782" b="65031"/>
          <a:stretch/>
        </p:blipFill>
        <p:spPr>
          <a:xfrm>
            <a:off x="3195313" y="624650"/>
            <a:ext cx="2753376" cy="560231"/>
          </a:xfrm>
          <a:prstGeom prst="rect">
            <a:avLst/>
          </a:prstGeom>
          <a:noFill/>
          <a:ln>
            <a:noFill/>
          </a:ln>
        </p:spPr>
      </p:pic>
      <p:pic>
        <p:nvPicPr>
          <p:cNvPr id="110" name="Google Shape;110;p21"/>
          <p:cNvPicPr preferRelativeResize="0"/>
          <p:nvPr/>
        </p:nvPicPr>
        <p:blipFill rotWithShape="1">
          <a:blip r:embed="rId4">
            <a:alphaModFix/>
          </a:blip>
          <a:srcRect b="16534"/>
          <a:stretch/>
        </p:blipFill>
        <p:spPr>
          <a:xfrm>
            <a:off x="1356787" y="2395638"/>
            <a:ext cx="6430425" cy="595925"/>
          </a:xfrm>
          <a:prstGeom prst="rect">
            <a:avLst/>
          </a:prstGeom>
          <a:noFill/>
          <a:ln>
            <a:noFill/>
          </a:ln>
        </p:spPr>
      </p:pic>
      <p:pic>
        <p:nvPicPr>
          <p:cNvPr id="111" name="Google Shape;111;p21"/>
          <p:cNvPicPr preferRelativeResize="0"/>
          <p:nvPr/>
        </p:nvPicPr>
        <p:blipFill>
          <a:blip r:embed="rId5">
            <a:alphaModFix/>
          </a:blip>
          <a:stretch>
            <a:fillRect/>
          </a:stretch>
        </p:blipFill>
        <p:spPr>
          <a:xfrm>
            <a:off x="3195325" y="2865150"/>
            <a:ext cx="2753376" cy="402150"/>
          </a:xfrm>
          <a:prstGeom prst="rect">
            <a:avLst/>
          </a:prstGeom>
          <a:noFill/>
          <a:ln>
            <a:noFill/>
          </a:ln>
        </p:spPr>
      </p:pic>
      <p:pic>
        <p:nvPicPr>
          <p:cNvPr id="112" name="Google Shape;112;p21"/>
          <p:cNvPicPr preferRelativeResize="0"/>
          <p:nvPr/>
        </p:nvPicPr>
        <p:blipFill>
          <a:blip r:embed="rId6">
            <a:alphaModFix/>
          </a:blip>
          <a:stretch>
            <a:fillRect/>
          </a:stretch>
        </p:blipFill>
        <p:spPr>
          <a:xfrm>
            <a:off x="1068148" y="3267300"/>
            <a:ext cx="7007689" cy="595925"/>
          </a:xfrm>
          <a:prstGeom prst="rect">
            <a:avLst/>
          </a:prstGeom>
          <a:noFill/>
          <a:ln>
            <a:noFill/>
          </a:ln>
        </p:spPr>
      </p:pic>
      <p:sp>
        <p:nvSpPr>
          <p:cNvPr id="113" name="Google Shape;113;p21"/>
          <p:cNvSpPr txBox="1">
            <a:spLocks noGrp="1"/>
          </p:cNvSpPr>
          <p:nvPr>
            <p:ph type="body" idx="1"/>
          </p:nvPr>
        </p:nvSpPr>
        <p:spPr>
          <a:xfrm>
            <a:off x="31063" y="-12"/>
            <a:ext cx="9081900" cy="4961700"/>
          </a:xfrm>
          <a:prstGeom prst="rect">
            <a:avLst/>
          </a:prstGeom>
        </p:spPr>
        <p:txBody>
          <a:bodyPr spcFirstLastPara="1" wrap="square" lIns="91425" tIns="91425" rIns="91425" bIns="91425" anchor="t" anchorCtr="0">
            <a:noAutofit/>
          </a:bodyPr>
          <a:lstStyle/>
          <a:p>
            <a:pPr marL="457200" lvl="0" indent="-336550" algn="l" rtl="0">
              <a:lnSpc>
                <a:spcPct val="95000"/>
              </a:lnSpc>
              <a:spcBef>
                <a:spcPts val="0"/>
              </a:spcBef>
              <a:spcAft>
                <a:spcPts val="0"/>
              </a:spcAft>
              <a:buSzPts val="1700"/>
              <a:buChar char="●"/>
            </a:pPr>
            <a:r>
              <a:rPr lang="en" sz="1700" dirty="0">
                <a:solidFill>
                  <a:schemeClr val="dk1"/>
                </a:solidFill>
                <a:latin typeface="Times New Roman" panose="02020603050405020304" pitchFamily="18" charset="0"/>
                <a:cs typeface="Times New Roman" panose="02020603050405020304" pitchFamily="18" charset="0"/>
              </a:rPr>
              <a:t>Read-Shockley relationship for incorporating misorientation angle (θ) effect on boundary energy</a:t>
            </a:r>
            <a:endParaRPr sz="1700"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95000"/>
              </a:lnSpc>
              <a:spcBef>
                <a:spcPts val="0"/>
              </a:spcBef>
              <a:spcAft>
                <a:spcPts val="0"/>
              </a:spcAft>
              <a:buSzPts val="1018"/>
              <a:buNone/>
            </a:pPr>
            <a:endParaRPr sz="1700" dirty="0">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r>
              <a:rPr lang="en" sz="1700" dirty="0">
                <a:solidFill>
                  <a:schemeClr val="dk1"/>
                </a:solidFill>
                <a:latin typeface="Times New Roman" panose="02020603050405020304" pitchFamily="18" charset="0"/>
                <a:cs typeface="Times New Roman" panose="02020603050405020304" pitchFamily="18" charset="0"/>
              </a:rPr>
              <a:t> </a:t>
            </a: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r>
              <a:rPr lang="en" sz="1700" dirty="0">
                <a:solidFill>
                  <a:schemeClr val="dk1"/>
                </a:solidFill>
                <a:latin typeface="Times New Roman" panose="02020603050405020304" pitchFamily="18" charset="0"/>
                <a:cs typeface="Times New Roman" panose="02020603050405020304" pitchFamily="18" charset="0"/>
              </a:rPr>
              <a:t>𝛾</a:t>
            </a:r>
            <a:r>
              <a:rPr lang="en" sz="1700" baseline="-25000" dirty="0">
                <a:solidFill>
                  <a:schemeClr val="dk1"/>
                </a:solidFill>
                <a:latin typeface="Times New Roman" panose="02020603050405020304" pitchFamily="18" charset="0"/>
                <a:cs typeface="Times New Roman" panose="02020603050405020304" pitchFamily="18" charset="0"/>
              </a:rPr>
              <a:t>𝑖 </a:t>
            </a:r>
            <a:r>
              <a:rPr lang="en" sz="1700" dirty="0">
                <a:solidFill>
                  <a:schemeClr val="dk1"/>
                </a:solidFill>
                <a:latin typeface="Times New Roman" panose="02020603050405020304" pitchFamily="18" charset="0"/>
                <a:cs typeface="Times New Roman" panose="02020603050405020304" pitchFamily="18" charset="0"/>
              </a:rPr>
              <a:t>boundary energy of a i</a:t>
            </a:r>
            <a:r>
              <a:rPr lang="en" sz="1700" baseline="30000" dirty="0">
                <a:solidFill>
                  <a:schemeClr val="dk1"/>
                </a:solidFill>
                <a:latin typeface="Times New Roman" panose="02020603050405020304" pitchFamily="18" charset="0"/>
                <a:cs typeface="Times New Roman" panose="02020603050405020304" pitchFamily="18" charset="0"/>
              </a:rPr>
              <a:t>th </a:t>
            </a:r>
            <a:r>
              <a:rPr lang="en" sz="1700" dirty="0">
                <a:solidFill>
                  <a:schemeClr val="dk1"/>
                </a:solidFill>
                <a:latin typeface="Times New Roman" panose="02020603050405020304" pitchFamily="18" charset="0"/>
                <a:cs typeface="Times New Roman" panose="02020603050405020304" pitchFamily="18" charset="0"/>
              </a:rPr>
              <a:t>boundary with 𝜃</a:t>
            </a:r>
            <a:r>
              <a:rPr lang="en" sz="1700" baseline="-25000" dirty="0">
                <a:solidFill>
                  <a:schemeClr val="dk1"/>
                </a:solidFill>
                <a:latin typeface="Times New Roman" panose="02020603050405020304" pitchFamily="18" charset="0"/>
                <a:cs typeface="Times New Roman" panose="02020603050405020304" pitchFamily="18" charset="0"/>
              </a:rPr>
              <a:t>𝑖</a:t>
            </a:r>
            <a:r>
              <a:rPr lang="en" sz="1700" dirty="0">
                <a:solidFill>
                  <a:schemeClr val="dk1"/>
                </a:solidFill>
                <a:latin typeface="Times New Roman" panose="02020603050405020304" pitchFamily="18" charset="0"/>
                <a:cs typeface="Times New Roman" panose="02020603050405020304" pitchFamily="18" charset="0"/>
              </a:rPr>
              <a:t>, 𝜃</a:t>
            </a:r>
            <a:r>
              <a:rPr lang="en" sz="1700" baseline="-25000" dirty="0">
                <a:solidFill>
                  <a:schemeClr val="dk1"/>
                </a:solidFill>
                <a:latin typeface="Times New Roman" panose="02020603050405020304" pitchFamily="18" charset="0"/>
                <a:cs typeface="Times New Roman" panose="02020603050405020304" pitchFamily="18" charset="0"/>
              </a:rPr>
              <a:t>𝑚 </a:t>
            </a:r>
            <a:r>
              <a:rPr lang="en" sz="1700" dirty="0">
                <a:solidFill>
                  <a:schemeClr val="dk1"/>
                </a:solidFill>
                <a:latin typeface="Times New Roman" panose="02020603050405020304" pitchFamily="18" charset="0"/>
                <a:cs typeface="Times New Roman" panose="02020603050405020304" pitchFamily="18" charset="0"/>
              </a:rPr>
              <a:t>~15º</a:t>
            </a: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95000"/>
              </a:lnSpc>
              <a:spcBef>
                <a:spcPts val="1200"/>
              </a:spcBef>
              <a:spcAft>
                <a:spcPts val="0"/>
              </a:spcAft>
              <a:buClr>
                <a:schemeClr val="dk1"/>
              </a:buClr>
              <a:buSzPts val="1700"/>
              <a:buChar char="●"/>
            </a:pPr>
            <a:r>
              <a:rPr lang="en" sz="1700" dirty="0">
                <a:solidFill>
                  <a:schemeClr val="dk1"/>
                </a:solidFill>
                <a:latin typeface="Times New Roman" panose="02020603050405020304" pitchFamily="18" charset="0"/>
                <a:cs typeface="Times New Roman" panose="02020603050405020304" pitchFamily="18" charset="0"/>
              </a:rPr>
              <a:t>The net force on the boundary (𝐹</a:t>
            </a:r>
            <a:r>
              <a:rPr lang="en" sz="1700" baseline="-25000" dirty="0">
                <a:solidFill>
                  <a:schemeClr val="dk1"/>
                </a:solidFill>
                <a:latin typeface="Times New Roman" panose="02020603050405020304" pitchFamily="18" charset="0"/>
                <a:cs typeface="Times New Roman" panose="02020603050405020304" pitchFamily="18" charset="0"/>
              </a:rPr>
              <a:t>𝑖</a:t>
            </a:r>
            <a:r>
              <a:rPr lang="en" sz="1700" dirty="0">
                <a:solidFill>
                  <a:schemeClr val="dk1"/>
                </a:solidFill>
                <a:latin typeface="Times New Roman" panose="02020603050405020304" pitchFamily="18" charset="0"/>
                <a:cs typeface="Times New Roman" panose="02020603050405020304" pitchFamily="18" charset="0"/>
              </a:rPr>
              <a:t>) is evaluated by the following relation</a:t>
            </a: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0"/>
              </a:spcAft>
              <a:buSzPts val="1018"/>
              <a:buNone/>
            </a:pP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1200"/>
              </a:spcBef>
              <a:spcAft>
                <a:spcPts val="1200"/>
              </a:spcAft>
              <a:buSzPts val="1018"/>
              <a:buNone/>
            </a:pPr>
            <a:r>
              <a:rPr lang="en" sz="1700" dirty="0">
                <a:solidFill>
                  <a:schemeClr val="dk1"/>
                </a:solidFill>
                <a:latin typeface="Times New Roman" panose="02020603050405020304" pitchFamily="18" charset="0"/>
                <a:cs typeface="Times New Roman" panose="02020603050405020304" pitchFamily="18" charset="0"/>
              </a:rPr>
              <a:t>𝜌</a:t>
            </a:r>
            <a:r>
              <a:rPr lang="en" sz="1700" baseline="-25000" dirty="0">
                <a:solidFill>
                  <a:schemeClr val="dk1"/>
                </a:solidFill>
                <a:latin typeface="Times New Roman" panose="02020603050405020304" pitchFamily="18" charset="0"/>
                <a:cs typeface="Times New Roman" panose="02020603050405020304" pitchFamily="18" charset="0"/>
              </a:rPr>
              <a:t>𝑚 </a:t>
            </a:r>
            <a:r>
              <a:rPr lang="en" sz="1700" dirty="0">
                <a:solidFill>
                  <a:schemeClr val="dk1"/>
                </a:solidFill>
                <a:latin typeface="Times New Roman" panose="02020603050405020304" pitchFamily="18" charset="0"/>
                <a:cs typeface="Times New Roman" panose="02020603050405020304" pitchFamily="18" charset="0"/>
              </a:rPr>
              <a:t>is the dislocation density of the matrix, 𝜌</a:t>
            </a:r>
            <a:r>
              <a:rPr lang="en" sz="1700" baseline="-25000" dirty="0">
                <a:solidFill>
                  <a:schemeClr val="dk1"/>
                </a:solidFill>
                <a:latin typeface="Times New Roman" panose="02020603050405020304" pitchFamily="18" charset="0"/>
                <a:cs typeface="Times New Roman" panose="02020603050405020304" pitchFamily="18" charset="0"/>
              </a:rPr>
              <a:t>𝑖 </a:t>
            </a:r>
            <a:r>
              <a:rPr lang="en" sz="1700" dirty="0">
                <a:solidFill>
                  <a:schemeClr val="dk1"/>
                </a:solidFill>
                <a:latin typeface="Times New Roman" panose="02020603050405020304" pitchFamily="18" charset="0"/>
                <a:cs typeface="Times New Roman" panose="02020603050405020304" pitchFamily="18" charset="0"/>
              </a:rPr>
              <a:t>is the dislocation density, 𝑟</a:t>
            </a:r>
            <a:r>
              <a:rPr lang="en" sz="1700" baseline="-25000" dirty="0">
                <a:solidFill>
                  <a:schemeClr val="dk1"/>
                </a:solidFill>
                <a:latin typeface="Times New Roman" panose="02020603050405020304" pitchFamily="18" charset="0"/>
                <a:cs typeface="Times New Roman" panose="02020603050405020304" pitchFamily="18" charset="0"/>
              </a:rPr>
              <a:t>𝑖 </a:t>
            </a:r>
            <a:r>
              <a:rPr lang="en" sz="1700" dirty="0">
                <a:solidFill>
                  <a:schemeClr val="dk1"/>
                </a:solidFill>
                <a:latin typeface="Times New Roman" panose="02020603050405020304" pitchFamily="18" charset="0"/>
                <a:cs typeface="Times New Roman" panose="02020603050405020304" pitchFamily="18" charset="0"/>
              </a:rPr>
              <a:t>radius  of the i</a:t>
            </a:r>
            <a:r>
              <a:rPr lang="en" sz="1700" baseline="30000" dirty="0">
                <a:solidFill>
                  <a:schemeClr val="dk1"/>
                </a:solidFill>
                <a:latin typeface="Times New Roman" panose="02020603050405020304" pitchFamily="18" charset="0"/>
                <a:cs typeface="Times New Roman" panose="02020603050405020304" pitchFamily="18" charset="0"/>
              </a:rPr>
              <a:t>th </a:t>
            </a:r>
            <a:r>
              <a:rPr lang="en" sz="1700" dirty="0">
                <a:solidFill>
                  <a:schemeClr val="dk1"/>
                </a:solidFill>
                <a:latin typeface="Times New Roman" panose="02020603050405020304" pitchFamily="18" charset="0"/>
                <a:cs typeface="Times New Roman" panose="02020603050405020304" pitchFamily="18" charset="0"/>
              </a:rPr>
              <a:t>grain, 𝜏=0.5 Gb</a:t>
            </a:r>
            <a:r>
              <a:rPr lang="en" sz="1700" baseline="30000" dirty="0">
                <a:solidFill>
                  <a:schemeClr val="dk1"/>
                </a:solidFill>
                <a:latin typeface="Times New Roman" panose="02020603050405020304" pitchFamily="18" charset="0"/>
                <a:cs typeface="Times New Roman" panose="02020603050405020304" pitchFamily="18" charset="0"/>
              </a:rPr>
              <a:t>2 </a:t>
            </a:r>
            <a:r>
              <a:rPr lang="en" sz="1700" dirty="0">
                <a:solidFill>
                  <a:schemeClr val="dk1"/>
                </a:solidFill>
                <a:latin typeface="Times New Roman" panose="02020603050405020304" pitchFamily="18" charset="0"/>
                <a:cs typeface="Times New Roman" panose="02020603050405020304" pitchFamily="18" charset="0"/>
              </a:rPr>
              <a:t>boundary line energy where G is shear modulus and b is burgers vector, 𝛾</a:t>
            </a:r>
            <a:r>
              <a:rPr lang="en" sz="1700" baseline="-25000" dirty="0">
                <a:solidFill>
                  <a:schemeClr val="dk1"/>
                </a:solidFill>
                <a:latin typeface="Times New Roman" panose="02020603050405020304" pitchFamily="18" charset="0"/>
                <a:cs typeface="Times New Roman" panose="02020603050405020304" pitchFamily="18" charset="0"/>
              </a:rPr>
              <a:t>𝑖 </a:t>
            </a:r>
            <a:r>
              <a:rPr lang="en" sz="1700" dirty="0">
                <a:solidFill>
                  <a:schemeClr val="dk1"/>
                </a:solidFill>
                <a:latin typeface="Times New Roman" panose="02020603050405020304" pitchFamily="18" charset="0"/>
                <a:cs typeface="Times New Roman" panose="02020603050405020304" pitchFamily="18" charset="0"/>
              </a:rPr>
              <a:t>boundary energy (misorientation dependent).</a:t>
            </a:r>
            <a:endParaRPr sz="17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312325" y="524975"/>
            <a:ext cx="8572500" cy="43083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dirty="0">
                <a:solidFill>
                  <a:schemeClr val="dk1"/>
                </a:solidFill>
                <a:latin typeface="Times New Roman" panose="02020603050405020304" pitchFamily="18" charset="0"/>
                <a:cs typeface="Times New Roman" panose="02020603050405020304" pitchFamily="18" charset="0"/>
              </a:rPr>
              <a:t>Boundary pressure                        Boundary velocity </a:t>
            </a: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700" dirty="0">
              <a:solidFill>
                <a:schemeClr val="dk1"/>
              </a:solidFill>
              <a:latin typeface="Times New Roman" panose="02020603050405020304" pitchFamily="18" charset="0"/>
              <a:cs typeface="Times New Roman" panose="02020603050405020304" pitchFamily="18" charset="0"/>
            </a:endParaRPr>
          </a:p>
          <a:p>
            <a:pPr marL="457200" lvl="0" indent="-336550" algn="l" rtl="0">
              <a:spcBef>
                <a:spcPts val="1200"/>
              </a:spcBef>
              <a:spcAft>
                <a:spcPts val="0"/>
              </a:spcAft>
              <a:buClr>
                <a:schemeClr val="dk1"/>
              </a:buClr>
              <a:buSzPts val="1700"/>
              <a:buChar char="●"/>
            </a:pPr>
            <a:r>
              <a:rPr lang="en" sz="1700" dirty="0">
                <a:solidFill>
                  <a:schemeClr val="dk1"/>
                </a:solidFill>
                <a:latin typeface="Times New Roman" panose="02020603050405020304" pitchFamily="18" charset="0"/>
                <a:cs typeface="Times New Roman" panose="02020603050405020304" pitchFamily="18" charset="0"/>
              </a:rPr>
              <a:t>Variation of boundary mobility with temperature is described by the following relation</a:t>
            </a:r>
            <a:endParaRPr sz="17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lang="en-IN" sz="17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lang="en-IN" sz="17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lang="en-IN" sz="17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700" dirty="0">
              <a:latin typeface="Times New Roman" panose="02020603050405020304" pitchFamily="18" charset="0"/>
              <a:cs typeface="Times New Roman" panose="02020603050405020304" pitchFamily="18" charset="0"/>
            </a:endParaRPr>
          </a:p>
          <a:p>
            <a:pPr marL="457200" lvl="0" indent="0" algn="l" rtl="0">
              <a:spcBef>
                <a:spcPts val="0"/>
              </a:spcBef>
              <a:spcAft>
                <a:spcPts val="1200"/>
              </a:spcAft>
              <a:buNone/>
            </a:pPr>
            <a:endParaRPr sz="1700" dirty="0">
              <a:latin typeface="Times New Roman" panose="02020603050405020304" pitchFamily="18" charset="0"/>
              <a:cs typeface="Times New Roman" panose="02020603050405020304" pitchFamily="18" charset="0"/>
            </a:endParaRPr>
          </a:p>
        </p:txBody>
      </p:sp>
      <p:pic>
        <p:nvPicPr>
          <p:cNvPr id="119" name="Google Shape;119;p22"/>
          <p:cNvPicPr preferRelativeResize="0"/>
          <p:nvPr/>
        </p:nvPicPr>
        <p:blipFill rotWithShape="1">
          <a:blip r:embed="rId3">
            <a:alphaModFix/>
          </a:blip>
          <a:srcRect l="35391" r="50679"/>
          <a:stretch/>
        </p:blipFill>
        <p:spPr>
          <a:xfrm>
            <a:off x="1825975" y="919225"/>
            <a:ext cx="1185100" cy="622500"/>
          </a:xfrm>
          <a:prstGeom prst="rect">
            <a:avLst/>
          </a:prstGeom>
          <a:noFill/>
          <a:ln>
            <a:noFill/>
          </a:ln>
        </p:spPr>
      </p:pic>
      <p:pic>
        <p:nvPicPr>
          <p:cNvPr id="120" name="Google Shape;120;p22"/>
          <p:cNvPicPr preferRelativeResize="0"/>
          <p:nvPr/>
        </p:nvPicPr>
        <p:blipFill rotWithShape="1">
          <a:blip r:embed="rId3">
            <a:alphaModFix/>
          </a:blip>
          <a:srcRect l="80116" r="8254" b="17817"/>
          <a:stretch/>
        </p:blipFill>
        <p:spPr>
          <a:xfrm>
            <a:off x="4354900" y="919225"/>
            <a:ext cx="956199" cy="494450"/>
          </a:xfrm>
          <a:prstGeom prst="rect">
            <a:avLst/>
          </a:prstGeom>
          <a:noFill/>
          <a:ln>
            <a:noFill/>
          </a:ln>
        </p:spPr>
      </p:pic>
      <p:pic>
        <p:nvPicPr>
          <p:cNvPr id="121" name="Google Shape;121;p22"/>
          <p:cNvPicPr preferRelativeResize="0"/>
          <p:nvPr/>
        </p:nvPicPr>
        <p:blipFill>
          <a:blip r:embed="rId4">
            <a:alphaModFix/>
          </a:blip>
          <a:stretch>
            <a:fillRect/>
          </a:stretch>
        </p:blipFill>
        <p:spPr>
          <a:xfrm>
            <a:off x="710225" y="2277038"/>
            <a:ext cx="2367300" cy="668825"/>
          </a:xfrm>
          <a:prstGeom prst="rect">
            <a:avLst/>
          </a:prstGeom>
          <a:noFill/>
          <a:ln>
            <a:noFill/>
          </a:ln>
        </p:spPr>
      </p:pic>
      <p:pic>
        <p:nvPicPr>
          <p:cNvPr id="122" name="Google Shape;122;p22"/>
          <p:cNvPicPr preferRelativeResize="0"/>
          <p:nvPr/>
        </p:nvPicPr>
        <p:blipFill>
          <a:blip r:embed="rId5">
            <a:alphaModFix/>
          </a:blip>
          <a:stretch>
            <a:fillRect/>
          </a:stretch>
        </p:blipFill>
        <p:spPr>
          <a:xfrm>
            <a:off x="3874575" y="1964500"/>
            <a:ext cx="2234227" cy="494450"/>
          </a:xfrm>
          <a:prstGeom prst="rect">
            <a:avLst/>
          </a:prstGeom>
          <a:noFill/>
          <a:ln>
            <a:noFill/>
          </a:ln>
        </p:spPr>
      </p:pic>
      <p:pic>
        <p:nvPicPr>
          <p:cNvPr id="123" name="Google Shape;123;p22"/>
          <p:cNvPicPr preferRelativeResize="0"/>
          <p:nvPr/>
        </p:nvPicPr>
        <p:blipFill>
          <a:blip r:embed="rId6">
            <a:alphaModFix/>
          </a:blip>
          <a:stretch>
            <a:fillRect/>
          </a:stretch>
        </p:blipFill>
        <p:spPr>
          <a:xfrm>
            <a:off x="3952100" y="2386712"/>
            <a:ext cx="1942325" cy="449500"/>
          </a:xfrm>
          <a:prstGeom prst="rect">
            <a:avLst/>
          </a:prstGeom>
          <a:noFill/>
          <a:ln>
            <a:noFill/>
          </a:ln>
        </p:spPr>
      </p:pic>
      <p:sp>
        <p:nvSpPr>
          <p:cNvPr id="2" name="TextBox 1">
            <a:extLst>
              <a:ext uri="{FF2B5EF4-FFF2-40B4-BE49-F238E27FC236}">
                <a16:creationId xmlns:a16="http://schemas.microsoft.com/office/drawing/2014/main" id="{C6793D5E-AA31-6386-00B3-223AE4B39A3F}"/>
              </a:ext>
            </a:extLst>
          </p:cNvPr>
          <p:cNvSpPr txBox="1"/>
          <p:nvPr/>
        </p:nvSpPr>
        <p:spPr>
          <a:xfrm>
            <a:off x="821532" y="3358349"/>
            <a:ext cx="2678906" cy="116955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INPUTS TO THE CA MODEL</a:t>
            </a:r>
            <a:endParaRPr lang="en-IN" dirty="0">
              <a:latin typeface="Times New Roman" panose="02020603050405020304" pitchFamily="18" charset="0"/>
              <a:cs typeface="Times New Roman" panose="02020603050405020304" pitchFamily="18" charset="0"/>
            </a:endParaRPr>
          </a:p>
          <a:p>
            <a:pPr algn="ctr"/>
            <a:r>
              <a:rPr lang="en-IN" dirty="0">
                <a:latin typeface="Times New Roman" panose="02020603050405020304" pitchFamily="18" charset="0"/>
                <a:cs typeface="Times New Roman" panose="02020603050405020304" pitchFamily="18" charset="0"/>
              </a:rPr>
              <a:t>Temperature </a:t>
            </a:r>
          </a:p>
          <a:p>
            <a:pPr algn="ctr"/>
            <a:r>
              <a:rPr lang="en-IN" dirty="0">
                <a:latin typeface="Times New Roman" panose="02020603050405020304" pitchFamily="18" charset="0"/>
                <a:cs typeface="Times New Roman" panose="02020603050405020304" pitchFamily="18" charset="0"/>
              </a:rPr>
              <a:t>Strain rate</a:t>
            </a:r>
          </a:p>
          <a:p>
            <a:endParaRPr lang="en-IN"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928135A3-F9BC-6D97-C17F-410953F15CD1}"/>
              </a:ext>
            </a:extLst>
          </p:cNvPr>
          <p:cNvSpPr txBox="1"/>
          <p:nvPr/>
        </p:nvSpPr>
        <p:spPr>
          <a:xfrm>
            <a:off x="4428336" y="3421421"/>
            <a:ext cx="2993231" cy="954107"/>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OUTPUT OF CA MODEL</a:t>
            </a:r>
          </a:p>
          <a:p>
            <a:pPr algn="ctr"/>
            <a:r>
              <a:rPr lang="en-IN" dirty="0">
                <a:latin typeface="Times New Roman" panose="02020603050405020304" pitchFamily="18" charset="0"/>
                <a:cs typeface="Times New Roman" panose="02020603050405020304" pitchFamily="18" charset="0"/>
              </a:rPr>
              <a:t>Flow curve </a:t>
            </a:r>
          </a:p>
          <a:p>
            <a:pPr algn="ctr"/>
            <a:r>
              <a:rPr lang="en-IN" dirty="0">
                <a:latin typeface="Times New Roman" panose="02020603050405020304" pitchFamily="18" charset="0"/>
                <a:cs typeface="Times New Roman" panose="02020603050405020304" pitchFamily="18" charset="0"/>
              </a:rPr>
              <a:t>Final DRX grain diameter</a:t>
            </a:r>
          </a:p>
          <a:p>
            <a:pPr algn="ctr"/>
            <a:r>
              <a:rPr lang="en-IN" dirty="0">
                <a:latin typeface="Times New Roman" panose="02020603050405020304" pitchFamily="18" charset="0"/>
                <a:cs typeface="Times New Roman" panose="02020603050405020304" pitchFamily="18" charset="0"/>
              </a:rPr>
              <a:t>DRX fraction</a:t>
            </a:r>
          </a:p>
        </p:txBody>
      </p:sp>
      <p:sp>
        <p:nvSpPr>
          <p:cNvPr id="4" name="Rectangle: Rounded Corners 3">
            <a:extLst>
              <a:ext uri="{FF2B5EF4-FFF2-40B4-BE49-F238E27FC236}">
                <a16:creationId xmlns:a16="http://schemas.microsoft.com/office/drawing/2014/main" id="{FABD3A4A-24E2-68DF-5DE5-56FE6063AB44}"/>
              </a:ext>
            </a:extLst>
          </p:cNvPr>
          <p:cNvSpPr/>
          <p:nvPr/>
        </p:nvSpPr>
        <p:spPr>
          <a:xfrm>
            <a:off x="764381" y="3286125"/>
            <a:ext cx="2678906" cy="825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EA54114-B686-3DA0-A8C9-27B51B9A9B2D}"/>
              </a:ext>
            </a:extLst>
          </p:cNvPr>
          <p:cNvSpPr/>
          <p:nvPr/>
        </p:nvSpPr>
        <p:spPr>
          <a:xfrm>
            <a:off x="4807743" y="3286125"/>
            <a:ext cx="2234227" cy="113585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A1CB6375-78E9-C7CD-1AFE-6DF6944D0347}"/>
              </a:ext>
            </a:extLst>
          </p:cNvPr>
          <p:cNvSpPr/>
          <p:nvPr/>
        </p:nvSpPr>
        <p:spPr>
          <a:xfrm>
            <a:off x="3723892" y="3721262"/>
            <a:ext cx="704444" cy="3271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CELLULAR AUTOMATON (CA)</a:t>
            </a:r>
            <a:endParaRPr dirty="0">
              <a:latin typeface="Times New Roman" panose="02020603050405020304" pitchFamily="18" charset="0"/>
              <a:cs typeface="Times New Roman" panose="02020603050405020304" pitchFamily="18" charset="0"/>
            </a:endParaRPr>
          </a:p>
        </p:txBody>
      </p:sp>
      <p:sp>
        <p:nvSpPr>
          <p:cNvPr id="75" name="Google Shape;75;p16"/>
          <p:cNvSpPr txBox="1">
            <a:spLocks noGrp="1"/>
          </p:cNvSpPr>
          <p:nvPr>
            <p:ph type="body" idx="1"/>
          </p:nvPr>
        </p:nvSpPr>
        <p:spPr>
          <a:xfrm>
            <a:off x="0" y="1163550"/>
            <a:ext cx="5743200" cy="3540900"/>
          </a:xfrm>
          <a:prstGeom prst="rect">
            <a:avLst/>
          </a:prstGeom>
        </p:spPr>
        <p:txBody>
          <a:bodyPr spcFirstLastPara="1" wrap="square" lIns="91425" tIns="91425" rIns="91425" bIns="91425" anchor="t" anchorCtr="0">
            <a:normAutofit/>
          </a:bodyPr>
          <a:lstStyle/>
          <a:p>
            <a:pPr marL="457200" lvl="0" indent="-336550" algn="l" rtl="0">
              <a:lnSpc>
                <a:spcPct val="95000"/>
              </a:lnSpc>
              <a:spcBef>
                <a:spcPts val="600"/>
              </a:spcBef>
              <a:spcAft>
                <a:spcPts val="0"/>
              </a:spcAft>
              <a:buClr>
                <a:schemeClr val="dk1"/>
              </a:buClr>
              <a:buSzPct val="100000"/>
              <a:buChar char="●"/>
            </a:pPr>
            <a:r>
              <a:rPr lang="en" dirty="0">
                <a:solidFill>
                  <a:schemeClr val="dk1"/>
                </a:solidFill>
                <a:latin typeface="Times New Roman" panose="02020603050405020304" pitchFamily="18" charset="0"/>
                <a:cs typeface="Times New Roman" panose="02020603050405020304" pitchFamily="18" charset="0"/>
              </a:rPr>
              <a:t>n-dimensional homogeneous grid consisting of cells with discrete number of states</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95000"/>
              </a:lnSpc>
              <a:spcBef>
                <a:spcPts val="60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95000"/>
              </a:lnSpc>
              <a:spcBef>
                <a:spcPts val="600"/>
              </a:spcBef>
              <a:spcAft>
                <a:spcPts val="0"/>
              </a:spcAft>
              <a:buClr>
                <a:schemeClr val="dk1"/>
              </a:buClr>
              <a:buSzPct val="100000"/>
              <a:buChar char="●"/>
            </a:pPr>
            <a:r>
              <a:rPr lang="en" dirty="0">
                <a:solidFill>
                  <a:schemeClr val="dk1"/>
                </a:solidFill>
                <a:latin typeface="Times New Roman" panose="02020603050405020304" pitchFamily="18" charset="0"/>
                <a:cs typeface="Times New Roman" panose="02020603050405020304" pitchFamily="18" charset="0"/>
              </a:rPr>
              <a:t>Cells change state as the result of a transition rule</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95000"/>
              </a:lnSpc>
              <a:spcBef>
                <a:spcPts val="60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95000"/>
              </a:lnSpc>
              <a:spcBef>
                <a:spcPts val="600"/>
              </a:spcBef>
              <a:spcAft>
                <a:spcPts val="0"/>
              </a:spcAft>
              <a:buClr>
                <a:schemeClr val="dk1"/>
              </a:buClr>
              <a:buSzPct val="100000"/>
              <a:buChar char="●"/>
            </a:pPr>
            <a:r>
              <a:rPr lang="en" dirty="0">
                <a:solidFill>
                  <a:schemeClr val="dk1"/>
                </a:solidFill>
                <a:latin typeface="Times New Roman" panose="02020603050405020304" pitchFamily="18" charset="0"/>
                <a:cs typeface="Times New Roman" panose="02020603050405020304" pitchFamily="18" charset="0"/>
              </a:rPr>
              <a:t>Transition rule is defined in terms of the states of cells that are part of a neighbourhood and previous time step</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lnSpc>
                <a:spcPct val="95000"/>
              </a:lnSpc>
              <a:spcBef>
                <a:spcPts val="600"/>
              </a:spcBef>
              <a:spcAft>
                <a:spcPts val="0"/>
              </a:spcAft>
              <a:buNone/>
            </a:pPr>
            <a:endParaRPr dirty="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95000"/>
              </a:lnSpc>
              <a:spcBef>
                <a:spcPts val="600"/>
              </a:spcBef>
              <a:spcAft>
                <a:spcPts val="0"/>
              </a:spcAft>
              <a:buClr>
                <a:schemeClr val="dk1"/>
              </a:buClr>
              <a:buSzPct val="100000"/>
              <a:buChar char="●"/>
            </a:pPr>
            <a:r>
              <a:rPr lang="en" dirty="0">
                <a:solidFill>
                  <a:schemeClr val="dk1"/>
                </a:solidFill>
                <a:latin typeface="Times New Roman" panose="02020603050405020304" pitchFamily="18" charset="0"/>
                <a:cs typeface="Times New Roman" panose="02020603050405020304" pitchFamily="18" charset="0"/>
              </a:rPr>
              <a:t>Growth of DRX grains can be simulated by CA.</a:t>
            </a:r>
            <a:endParaRPr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600"/>
              </a:spcBef>
              <a:spcAft>
                <a:spcPts val="0"/>
              </a:spcAft>
              <a:buClr>
                <a:schemeClr val="dk1"/>
              </a:buClr>
              <a:buSzPct val="50875"/>
              <a:buFont typeface="Arial"/>
              <a:buNone/>
            </a:pPr>
            <a:endParaRPr dirty="0">
              <a:solidFill>
                <a:schemeClr val="dk1"/>
              </a:solidFill>
              <a:latin typeface="Times New Roman" panose="02020603050405020304" pitchFamily="18" charset="0"/>
              <a:cs typeface="Times New Roman" panose="02020603050405020304" pitchFamily="18" charset="0"/>
            </a:endParaRPr>
          </a:p>
          <a:p>
            <a:pPr marL="0" lvl="0" indent="0" algn="l" rtl="0">
              <a:lnSpc>
                <a:spcPct val="95000"/>
              </a:lnSpc>
              <a:spcBef>
                <a:spcPts val="0"/>
              </a:spcBef>
              <a:spcAft>
                <a:spcPts val="1200"/>
              </a:spcAft>
              <a:buSzPct val="50875"/>
              <a:buNone/>
            </a:pPr>
            <a:endParaRPr sz="2000" dirty="0">
              <a:latin typeface="Times New Roman" panose="02020603050405020304" pitchFamily="18" charset="0"/>
              <a:cs typeface="Times New Roman" panose="02020603050405020304" pitchFamily="18" charset="0"/>
            </a:endParaRPr>
          </a:p>
        </p:txBody>
      </p:sp>
      <p:pic>
        <p:nvPicPr>
          <p:cNvPr id="76" name="Google Shape;76;p16"/>
          <p:cNvPicPr preferRelativeResize="0"/>
          <p:nvPr/>
        </p:nvPicPr>
        <p:blipFill>
          <a:blip r:embed="rId3">
            <a:alphaModFix/>
          </a:blip>
          <a:stretch>
            <a:fillRect/>
          </a:stretch>
        </p:blipFill>
        <p:spPr>
          <a:xfrm>
            <a:off x="5532650" y="2143875"/>
            <a:ext cx="3499200" cy="1824601"/>
          </a:xfrm>
          <a:prstGeom prst="rect">
            <a:avLst/>
          </a:prstGeom>
          <a:noFill/>
          <a:ln>
            <a:noFill/>
          </a:ln>
        </p:spPr>
      </p:pic>
      <p:sp>
        <p:nvSpPr>
          <p:cNvPr id="2" name="TextBox 1">
            <a:extLst>
              <a:ext uri="{FF2B5EF4-FFF2-40B4-BE49-F238E27FC236}">
                <a16:creationId xmlns:a16="http://schemas.microsoft.com/office/drawing/2014/main" id="{82633511-CAE5-AC7C-B216-2676498E28A5}"/>
              </a:ext>
            </a:extLst>
          </p:cNvPr>
          <p:cNvSpPr txBox="1"/>
          <p:nvPr/>
        </p:nvSpPr>
        <p:spPr>
          <a:xfrm>
            <a:off x="6250781" y="4079081"/>
            <a:ext cx="2714625"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Fig1. neighbourhood in a cellular automaton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CELLULAR AUTOMATON</a:t>
            </a:r>
            <a:endParaRPr>
              <a:latin typeface="Times New Roman" panose="02020603050405020304" pitchFamily="18" charset="0"/>
              <a:cs typeface="Times New Roman" panose="02020603050405020304" pitchFamily="18" charset="0"/>
            </a:endParaRPr>
          </a:p>
        </p:txBody>
      </p:sp>
      <p:pic>
        <p:nvPicPr>
          <p:cNvPr id="82" name="Google Shape;82;p17"/>
          <p:cNvPicPr preferRelativeResize="0"/>
          <p:nvPr/>
        </p:nvPicPr>
        <p:blipFill rotWithShape="1">
          <a:blip r:embed="rId3">
            <a:alphaModFix/>
          </a:blip>
          <a:srcRect l="35223" t="32310" r="20830" b="35379"/>
          <a:stretch/>
        </p:blipFill>
        <p:spPr>
          <a:xfrm>
            <a:off x="311700" y="1152484"/>
            <a:ext cx="5942376" cy="2457624"/>
          </a:xfrm>
          <a:prstGeom prst="rect">
            <a:avLst/>
          </a:prstGeom>
          <a:noFill/>
          <a:ln>
            <a:noFill/>
          </a:ln>
        </p:spPr>
      </p:pic>
      <p:sp>
        <p:nvSpPr>
          <p:cNvPr id="83" name="Google Shape;83;p17"/>
          <p:cNvSpPr txBox="1"/>
          <p:nvPr/>
        </p:nvSpPr>
        <p:spPr>
          <a:xfrm>
            <a:off x="6203175" y="1706588"/>
            <a:ext cx="2331600" cy="13494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chemeClr val="dk1"/>
              </a:buClr>
              <a:buSzPts val="1700"/>
              <a:buChar char="●"/>
            </a:pPr>
            <a:r>
              <a:rPr lang="en" sz="1700">
                <a:solidFill>
                  <a:schemeClr val="dk1"/>
                </a:solidFill>
                <a:latin typeface="Times New Roman" panose="02020603050405020304" pitchFamily="18" charset="0"/>
                <a:cs typeface="Times New Roman" panose="02020603050405020304" pitchFamily="18" charset="0"/>
              </a:rPr>
              <a:t>3 Black  =  White</a:t>
            </a:r>
            <a:endParaRPr sz="170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latin typeface="Times New Roman" panose="02020603050405020304" pitchFamily="18" charset="0"/>
                <a:cs typeface="Times New Roman" panose="02020603050405020304" pitchFamily="18" charset="0"/>
              </a:rPr>
              <a:t>2 Black  =  Black</a:t>
            </a:r>
            <a:endParaRPr sz="170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latin typeface="Times New Roman" panose="02020603050405020304" pitchFamily="18" charset="0"/>
                <a:cs typeface="Times New Roman" panose="02020603050405020304" pitchFamily="18" charset="0"/>
              </a:rPr>
              <a:t>1 Black  =   Black</a:t>
            </a:r>
            <a:endParaRPr sz="1700">
              <a:solidFill>
                <a:schemeClr val="dk1"/>
              </a:solidFill>
              <a:latin typeface="Times New Roman" panose="02020603050405020304" pitchFamily="18" charset="0"/>
              <a:cs typeface="Times New Roman" panose="02020603050405020304" pitchFamily="18" charset="0"/>
            </a:endParaRPr>
          </a:p>
          <a:p>
            <a:pPr marL="457200" lvl="0" indent="-336550" algn="l" rtl="0">
              <a:lnSpc>
                <a:spcPct val="115000"/>
              </a:lnSpc>
              <a:spcBef>
                <a:spcPts val="0"/>
              </a:spcBef>
              <a:spcAft>
                <a:spcPts val="0"/>
              </a:spcAft>
              <a:buClr>
                <a:schemeClr val="dk1"/>
              </a:buClr>
              <a:buSzPts val="1700"/>
              <a:buChar char="●"/>
            </a:pPr>
            <a:r>
              <a:rPr lang="en" sz="1700">
                <a:solidFill>
                  <a:schemeClr val="dk1"/>
                </a:solidFill>
                <a:latin typeface="Times New Roman" panose="02020603050405020304" pitchFamily="18" charset="0"/>
                <a:cs typeface="Times New Roman" panose="02020603050405020304" pitchFamily="18" charset="0"/>
              </a:rPr>
              <a:t>3 White =  White</a:t>
            </a:r>
            <a:endParaRPr sz="170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BDDBC71-11FB-52AC-DA9E-4241DC4216FD}"/>
              </a:ext>
            </a:extLst>
          </p:cNvPr>
          <p:cNvSpPr txBox="1"/>
          <p:nvPr/>
        </p:nvSpPr>
        <p:spPr>
          <a:xfrm>
            <a:off x="1614488" y="3591191"/>
            <a:ext cx="3207544" cy="261610"/>
          </a:xfrm>
          <a:prstGeom prst="rect">
            <a:avLst/>
          </a:prstGeom>
          <a:noFill/>
        </p:spPr>
        <p:txBody>
          <a:bodyPr wrap="square" rtlCol="0">
            <a:spAutoFit/>
          </a:bodyPr>
          <a:lstStyle/>
          <a:p>
            <a:pPr algn="ctr"/>
            <a:r>
              <a:rPr lang="en-IN" sz="1100" dirty="0">
                <a:latin typeface="Times New Roman" panose="02020603050405020304" pitchFamily="18" charset="0"/>
                <a:cs typeface="Times New Roman" panose="02020603050405020304" pitchFamily="18" charset="0"/>
              </a:rPr>
              <a:t>Fig2. Rule 30 cellular automaton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267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DRX SIMULATION - NUMERICAL SCHEME</a:t>
            </a:r>
            <a:endParaRPr/>
          </a:p>
        </p:txBody>
      </p:sp>
      <p:pic>
        <p:nvPicPr>
          <p:cNvPr id="137" name="Google Shape;137;p24"/>
          <p:cNvPicPr preferRelativeResize="0"/>
          <p:nvPr/>
        </p:nvPicPr>
        <p:blipFill rotWithShape="1">
          <a:blip r:embed="rId3">
            <a:alphaModFix/>
          </a:blip>
          <a:srcRect l="32487" t="25925" r="16156" b="14336"/>
          <a:stretch/>
        </p:blipFill>
        <p:spPr>
          <a:xfrm>
            <a:off x="1174513" y="747658"/>
            <a:ext cx="6326425" cy="4128017"/>
          </a:xfrm>
          <a:prstGeom prst="rect">
            <a:avLst/>
          </a:prstGeom>
          <a:noFill/>
          <a:ln>
            <a:noFill/>
          </a:ln>
        </p:spPr>
      </p:pic>
      <p:sp>
        <p:nvSpPr>
          <p:cNvPr id="2" name="TextBox 1">
            <a:extLst>
              <a:ext uri="{FF2B5EF4-FFF2-40B4-BE49-F238E27FC236}">
                <a16:creationId xmlns:a16="http://schemas.microsoft.com/office/drawing/2014/main" id="{57D84006-09AC-4ABA-0877-91433C18A0B8}"/>
              </a:ext>
            </a:extLst>
          </p:cNvPr>
          <p:cNvSpPr txBox="1"/>
          <p:nvPr/>
        </p:nvSpPr>
        <p:spPr>
          <a:xfrm>
            <a:off x="2286000" y="4835723"/>
            <a:ext cx="4300538" cy="261610"/>
          </a:xfrm>
          <a:prstGeom prst="rect">
            <a:avLst/>
          </a:prstGeom>
          <a:noFill/>
        </p:spPr>
        <p:txBody>
          <a:bodyPr wrap="square" rtlCol="0">
            <a:spAutoFit/>
          </a:bodyPr>
          <a:lstStyle/>
          <a:p>
            <a:pPr algn="ctr"/>
            <a:r>
              <a:rPr lang="en-IN" sz="1100" dirty="0">
                <a:latin typeface="Times New Roman" panose="02020603050405020304" pitchFamily="18" charset="0"/>
                <a:cs typeface="Times New Roman" panose="02020603050405020304" pitchFamily="18" charset="0"/>
              </a:rPr>
              <a:t>Fig3. Flow chart of a cellular automaton simulation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8C3C-C16F-43C8-B6A8-3E1DF3AF2AB4}"/>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CAB2BF74-9A9D-40B2-B801-5C9D108666EB}"/>
              </a:ext>
            </a:extLst>
          </p:cNvPr>
          <p:cNvSpPr>
            <a:spLocks noGrp="1"/>
          </p:cNvSpPr>
          <p:nvPr>
            <p:ph type="body" idx="1"/>
          </p:nvPr>
        </p:nvSpPr>
        <p:spPr/>
        <p:txBody>
          <a:bodyPr/>
          <a:lstStyle/>
          <a:p>
            <a:endParaRPr lang="en-IN"/>
          </a:p>
        </p:txBody>
      </p:sp>
      <p:pic>
        <p:nvPicPr>
          <p:cNvPr id="4" name="Picture 3">
            <a:extLst>
              <a:ext uri="{FF2B5EF4-FFF2-40B4-BE49-F238E27FC236}">
                <a16:creationId xmlns:a16="http://schemas.microsoft.com/office/drawing/2014/main" id="{5525E12E-5A78-48CA-849A-08208A5AEC99}"/>
              </a:ext>
            </a:extLst>
          </p:cNvPr>
          <p:cNvPicPr>
            <a:picLocks noChangeAspect="1"/>
          </p:cNvPicPr>
          <p:nvPr/>
        </p:nvPicPr>
        <p:blipFill>
          <a:blip r:embed="rId2"/>
          <a:stretch>
            <a:fillRect/>
          </a:stretch>
        </p:blipFill>
        <p:spPr>
          <a:xfrm>
            <a:off x="996958" y="257853"/>
            <a:ext cx="7150083" cy="4627793"/>
          </a:xfrm>
          <a:prstGeom prst="rect">
            <a:avLst/>
          </a:prstGeom>
        </p:spPr>
      </p:pic>
    </p:spTree>
    <p:extLst>
      <p:ext uri="{BB962C8B-B14F-4D97-AF65-F5344CB8AC3E}">
        <p14:creationId xmlns:p14="http://schemas.microsoft.com/office/powerpoint/2010/main" val="2628032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A41A-73A5-4563-92BA-A3EC0D73B590}"/>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56C1271B-D3DE-4B3D-AFBE-095F3FCC7076}"/>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22B42B03-C7AE-4BDF-A66A-59076F59C8AE}"/>
              </a:ext>
            </a:extLst>
          </p:cNvPr>
          <p:cNvPicPr>
            <a:picLocks noChangeAspect="1"/>
          </p:cNvPicPr>
          <p:nvPr/>
        </p:nvPicPr>
        <p:blipFill>
          <a:blip r:embed="rId2"/>
          <a:stretch>
            <a:fillRect/>
          </a:stretch>
        </p:blipFill>
        <p:spPr>
          <a:xfrm>
            <a:off x="0" y="971316"/>
            <a:ext cx="9144000" cy="3200868"/>
          </a:xfrm>
          <a:prstGeom prst="rect">
            <a:avLst/>
          </a:prstGeom>
        </p:spPr>
      </p:pic>
    </p:spTree>
    <p:extLst>
      <p:ext uri="{BB962C8B-B14F-4D97-AF65-F5344CB8AC3E}">
        <p14:creationId xmlns:p14="http://schemas.microsoft.com/office/powerpoint/2010/main" val="127188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844F-E046-489C-8C36-63E4958EE70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E707B57-BABE-41F5-BA71-2E125D33D0A6}"/>
              </a:ext>
            </a:extLst>
          </p:cNvPr>
          <p:cNvSpPr>
            <a:spLocks noGrp="1"/>
          </p:cNvSpPr>
          <p:nvPr>
            <p:ph type="body" idx="1"/>
          </p:nvPr>
        </p:nvSpPr>
        <p:spPr/>
        <p:txBody>
          <a:bodyPr/>
          <a:lstStyle/>
          <a:p>
            <a:endParaRPr lang="en-IN"/>
          </a:p>
        </p:txBody>
      </p:sp>
      <p:pic>
        <p:nvPicPr>
          <p:cNvPr id="4" name="0095_cc6Dm1JG">
            <a:hlinkClick r:id="" action="ppaction://media"/>
            <a:extLst>
              <a:ext uri="{FF2B5EF4-FFF2-40B4-BE49-F238E27FC236}">
                <a16:creationId xmlns:a16="http://schemas.microsoft.com/office/drawing/2014/main" id="{EE915505-2139-4C43-AB9A-F3925D8CE18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996472" y="1229972"/>
            <a:ext cx="2831955" cy="2831955"/>
          </a:xfrm>
          <a:prstGeom prst="rect">
            <a:avLst/>
          </a:prstGeom>
        </p:spPr>
      </p:pic>
    </p:spTree>
    <p:extLst>
      <p:ext uri="{BB962C8B-B14F-4D97-AF65-F5344CB8AC3E}">
        <p14:creationId xmlns:p14="http://schemas.microsoft.com/office/powerpoint/2010/main" val="142146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89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body" idx="1"/>
          </p:nvPr>
        </p:nvSpPr>
        <p:spPr>
          <a:xfrm>
            <a:off x="271463" y="240603"/>
            <a:ext cx="8701936" cy="4725821"/>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i="1" u="sng" dirty="0">
                <a:solidFill>
                  <a:schemeClr val="dk1"/>
                </a:solidFill>
              </a:rPr>
              <a:t>Modelling of work hardening and softening parameters</a:t>
            </a:r>
            <a:endParaRPr i="1" u="sng" dirty="0">
              <a:solidFill>
                <a:schemeClr val="dk1"/>
              </a:solidFill>
            </a:endParaRPr>
          </a:p>
        </p:txBody>
      </p:sp>
      <p:pic>
        <p:nvPicPr>
          <p:cNvPr id="131" name="Google Shape;131;p23"/>
          <p:cNvPicPr preferRelativeResize="0"/>
          <p:nvPr/>
        </p:nvPicPr>
        <p:blipFill>
          <a:blip r:embed="rId3">
            <a:alphaModFix/>
          </a:blip>
          <a:stretch>
            <a:fillRect/>
          </a:stretch>
        </p:blipFill>
        <p:spPr>
          <a:xfrm>
            <a:off x="50006" y="1731299"/>
            <a:ext cx="3668070" cy="2933668"/>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6CA8D09-21B8-15F8-A101-588A81CCFFBC}"/>
                  </a:ext>
                </a:extLst>
              </p:cNvPr>
              <p:cNvSpPr txBox="1"/>
              <p:nvPr/>
            </p:nvSpPr>
            <p:spPr>
              <a:xfrm>
                <a:off x="2235746" y="873771"/>
                <a:ext cx="3479007" cy="9676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IN" b="1" i="1" smtClean="0">
                              <a:latin typeface="Cambria Math" panose="02040503050406030204" pitchFamily="18" charset="0"/>
                            </a:rPr>
                          </m:ctrlPr>
                        </m:fPr>
                        <m:num>
                          <m:r>
                            <a:rPr lang="en-IN" b="1" i="1" smtClean="0">
                              <a:latin typeface="Cambria Math" panose="02040503050406030204" pitchFamily="18" charset="0"/>
                            </a:rPr>
                            <m:t>𝒅</m:t>
                          </m:r>
                          <m:r>
                            <a:rPr lang="en-IN" b="1" i="1" smtClean="0">
                              <a:latin typeface="Cambria Math" panose="02040503050406030204" pitchFamily="18" charset="0"/>
                              <a:ea typeface="Cambria Math" panose="02040503050406030204" pitchFamily="18" charset="0"/>
                            </a:rPr>
                            <m:t>𝝈</m:t>
                          </m:r>
                        </m:num>
                        <m:den>
                          <m:r>
                            <a:rPr lang="en-IN" b="1" i="1" smtClean="0">
                              <a:latin typeface="Cambria Math" panose="02040503050406030204" pitchFamily="18" charset="0"/>
                            </a:rPr>
                            <m:t>𝒅</m:t>
                          </m:r>
                          <m:r>
                            <a:rPr lang="en-IN" b="1" i="1" smtClean="0">
                              <a:latin typeface="Cambria Math" panose="02040503050406030204" pitchFamily="18" charset="0"/>
                              <a:ea typeface="Cambria Math" panose="02040503050406030204" pitchFamily="18" charset="0"/>
                            </a:rPr>
                            <m:t>𝜺</m:t>
                          </m:r>
                        </m:den>
                      </m:f>
                      <m:r>
                        <a:rPr lang="en-IN" b="1" i="1" smtClean="0">
                          <a:latin typeface="Cambria Math" panose="02040503050406030204" pitchFamily="18" charset="0"/>
                        </a:rPr>
                        <m:t>=</m:t>
                      </m:r>
                      <m:f>
                        <m:fPr>
                          <m:ctrlPr>
                            <a:rPr lang="en-IN" b="1" i="1" smtClean="0">
                              <a:latin typeface="Cambria Math" panose="02040503050406030204" pitchFamily="18" charset="0"/>
                            </a:rPr>
                          </m:ctrlPr>
                        </m:fPr>
                        <m:num>
                          <m:sSub>
                            <m:sSubPr>
                              <m:ctrlPr>
                                <a:rPr lang="en-IN" b="1" i="1" smtClean="0">
                                  <a:latin typeface="Cambria Math" panose="02040503050406030204" pitchFamily="18" charset="0"/>
                                </a:rPr>
                              </m:ctrlPr>
                            </m:sSubPr>
                            <m:e>
                              <m:r>
                                <a:rPr lang="en-IN" b="1" i="1" smtClean="0">
                                  <a:latin typeface="Cambria Math" panose="02040503050406030204" pitchFamily="18" charset="0"/>
                                </a:rPr>
                                <m:t>𝒌</m:t>
                              </m:r>
                            </m:e>
                            <m:sub>
                              <m:r>
                                <a:rPr lang="en-IN" b="1" i="1" smtClean="0">
                                  <a:latin typeface="Cambria Math" panose="02040503050406030204" pitchFamily="18" charset="0"/>
                                </a:rPr>
                                <m:t>𝟐</m:t>
                              </m:r>
                            </m:sub>
                          </m:sSub>
                          <m:sSub>
                            <m:sSubPr>
                              <m:ctrlPr>
                                <a:rPr lang="en-IN" b="1" i="1" smtClean="0">
                                  <a:latin typeface="Cambria Math" panose="02040503050406030204" pitchFamily="18" charset="0"/>
                                </a:rPr>
                              </m:ctrlPr>
                            </m:sSubPr>
                            <m:e>
                              <m:r>
                                <a:rPr lang="en-IN" b="1" i="1" smtClean="0">
                                  <a:latin typeface="Cambria Math" panose="02040503050406030204" pitchFamily="18" charset="0"/>
                                </a:rPr>
                                <m:t>𝒌</m:t>
                              </m:r>
                            </m:e>
                            <m:sub>
                              <m:r>
                                <a:rPr lang="en-IN" b="1" i="1" smtClean="0">
                                  <a:latin typeface="Cambria Math" panose="02040503050406030204" pitchFamily="18" charset="0"/>
                                </a:rPr>
                                <m:t>𝟏</m:t>
                              </m:r>
                            </m:sub>
                          </m:sSub>
                        </m:num>
                        <m:den>
                          <m:r>
                            <a:rPr lang="en-IN" b="1" i="1" smtClean="0">
                              <a:latin typeface="Cambria Math" panose="02040503050406030204" pitchFamily="18" charset="0"/>
                            </a:rPr>
                            <m:t>𝟐</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𝒌</m:t>
                              </m:r>
                            </m:e>
                            <m:sub>
                              <m:r>
                                <a:rPr lang="en-IN" b="1" i="1" smtClean="0">
                                  <a:latin typeface="Cambria Math" panose="02040503050406030204" pitchFamily="18" charset="0"/>
                                </a:rPr>
                                <m:t>𝟐</m:t>
                              </m:r>
                            </m:sub>
                          </m:sSub>
                          <m:r>
                            <a:rPr lang="en-IN" b="1" i="1" smtClean="0">
                              <a:latin typeface="Cambria Math" panose="02040503050406030204" pitchFamily="18" charset="0"/>
                            </a:rPr>
                            <m:t>𝒂</m:t>
                          </m:r>
                          <m:r>
                            <a:rPr lang="en-IN" b="1" i="1" smtClean="0">
                              <a:latin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𝝁</m:t>
                          </m:r>
                          <m:r>
                            <a:rPr lang="en-IN" b="1" i="1" smtClean="0">
                              <a:latin typeface="Cambria Math" panose="02040503050406030204" pitchFamily="18" charset="0"/>
                              <a:ea typeface="Cambria Math" panose="02040503050406030204" pitchFamily="18" charset="0"/>
                            </a:rPr>
                            <m:t>𝒃</m:t>
                          </m:r>
                        </m:den>
                      </m:f>
                      <m:r>
                        <a:rPr lang="en-IN" b="1" i="1" smtClean="0">
                          <a:latin typeface="Cambria Math" panose="02040503050406030204" pitchFamily="18" charset="0"/>
                        </a:rPr>
                        <m:t>+</m:t>
                      </m:r>
                      <m:f>
                        <m:fPr>
                          <m:ctrlPr>
                            <a:rPr lang="en-IN" b="1" i="1" smtClean="0">
                              <a:latin typeface="Cambria Math" panose="02040503050406030204" pitchFamily="18" charset="0"/>
                            </a:rPr>
                          </m:ctrlPr>
                        </m:fPr>
                        <m:num>
                          <m:sSub>
                            <m:sSubPr>
                              <m:ctrlPr>
                                <a:rPr lang="en-IN" b="1" i="1" smtClean="0">
                                  <a:latin typeface="Cambria Math" panose="02040503050406030204" pitchFamily="18" charset="0"/>
                                </a:rPr>
                              </m:ctrlPr>
                            </m:sSubPr>
                            <m:e>
                              <m:r>
                                <a:rPr lang="en-IN" b="1" i="1" smtClean="0">
                                  <a:latin typeface="Cambria Math" panose="02040503050406030204" pitchFamily="18" charset="0"/>
                                </a:rPr>
                                <m:t>𝒌</m:t>
                              </m:r>
                            </m:e>
                            <m:sub>
                              <m:r>
                                <a:rPr lang="en-IN" b="1" i="1" smtClean="0">
                                  <a:latin typeface="Cambria Math" panose="02040503050406030204" pitchFamily="18" charset="0"/>
                                </a:rPr>
                                <m:t>𝟐</m:t>
                              </m:r>
                            </m:sub>
                          </m:sSub>
                          <m:r>
                            <a:rPr lang="en-IN" b="1" i="1" smtClean="0">
                              <a:latin typeface="Cambria Math" panose="02040503050406030204" pitchFamily="18" charset="0"/>
                              <a:ea typeface="Cambria Math" panose="02040503050406030204" pitchFamily="18" charset="0"/>
                            </a:rPr>
                            <m:t>𝝈</m:t>
                          </m:r>
                        </m:num>
                        <m:den>
                          <m:r>
                            <a:rPr lang="en-IN" b="1" i="1" smtClean="0">
                              <a:latin typeface="Cambria Math" panose="02040503050406030204" pitchFamily="18" charset="0"/>
                            </a:rPr>
                            <m:t>𝟐</m:t>
                          </m:r>
                        </m:den>
                      </m:f>
                    </m:oMath>
                  </m:oMathPara>
                </a14:m>
                <a:endParaRPr lang="en-IN" b="1" dirty="0"/>
              </a:p>
              <a:p>
                <a:endParaRPr lang="en-IN" dirty="0"/>
              </a:p>
              <a:p>
                <a:endParaRPr lang="en-IN" b="1" dirty="0"/>
              </a:p>
            </p:txBody>
          </p:sp>
        </mc:Choice>
        <mc:Fallback xmlns="">
          <p:sp>
            <p:nvSpPr>
              <p:cNvPr id="6" name="TextBox 5">
                <a:extLst>
                  <a:ext uri="{FF2B5EF4-FFF2-40B4-BE49-F238E27FC236}">
                    <a16:creationId xmlns:a16="http://schemas.microsoft.com/office/drawing/2014/main" id="{66CA8D09-21B8-15F8-A101-588A81CCFFBC}"/>
                  </a:ext>
                </a:extLst>
              </p:cNvPr>
              <p:cNvSpPr txBox="1">
                <a:spLocks noRot="1" noChangeAspect="1" noMove="1" noResize="1" noEditPoints="1" noAdjustHandles="1" noChangeArrowheads="1" noChangeShapeType="1" noTextEdit="1"/>
              </p:cNvSpPr>
              <p:nvPr/>
            </p:nvSpPr>
            <p:spPr>
              <a:xfrm>
                <a:off x="2235746" y="873771"/>
                <a:ext cx="3479007" cy="967637"/>
              </a:xfrm>
              <a:prstGeom prst="rect">
                <a:avLst/>
              </a:prstGeom>
              <a:blipFill>
                <a:blip r:embed="rId4"/>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8AADB6CF-03E5-C37B-1CF2-6F97428B2486}"/>
              </a:ext>
            </a:extLst>
          </p:cNvPr>
          <p:cNvPicPr>
            <a:picLocks noChangeAspect="1"/>
          </p:cNvPicPr>
          <p:nvPr/>
        </p:nvPicPr>
        <p:blipFill>
          <a:blip r:embed="rId5"/>
          <a:stretch>
            <a:fillRect/>
          </a:stretch>
        </p:blipFill>
        <p:spPr>
          <a:xfrm>
            <a:off x="4223741" y="1731299"/>
            <a:ext cx="4252654" cy="2763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AFADB5E3-89E9-8625-7C57-59DBD94429F9}"/>
              </a:ext>
            </a:extLst>
          </p:cNvPr>
          <p:cNvSpPr txBox="1"/>
          <p:nvPr/>
        </p:nvSpPr>
        <p:spPr>
          <a:xfrm>
            <a:off x="556964" y="4641287"/>
            <a:ext cx="3218262" cy="261610"/>
          </a:xfrm>
          <a:prstGeom prst="rect">
            <a:avLst/>
          </a:prstGeom>
          <a:noFill/>
        </p:spPr>
        <p:txBody>
          <a:bodyPr wrap="square" rtlCol="0">
            <a:spAutoFit/>
          </a:bodyPr>
          <a:lstStyle/>
          <a:p>
            <a:r>
              <a:rPr lang="en-IN" sz="1100" dirty="0">
                <a:latin typeface="Times New Roman" panose="02020603050405020304" pitchFamily="18" charset="0"/>
                <a:cs typeface="Times New Roman" panose="02020603050405020304" pitchFamily="18" charset="0"/>
              </a:rPr>
              <a:t>Fig4.</a:t>
            </a:r>
            <a:r>
              <a:rPr lang="en-US" sz="1100" dirty="0">
                <a:latin typeface="Times New Roman" panose="02020603050405020304" pitchFamily="18" charset="0"/>
                <a:cs typeface="Times New Roman" panose="02020603050405020304" pitchFamily="18" charset="0"/>
              </a:rPr>
              <a:t> Schematic illustration of </a:t>
            </a:r>
            <a:r>
              <a:rPr lang="en-US" sz="1100" dirty="0" err="1">
                <a:latin typeface="Times New Roman" panose="02020603050405020304" pitchFamily="18" charset="0"/>
                <a:cs typeface="Times New Roman" panose="02020603050405020304" pitchFamily="18" charset="0"/>
              </a:rPr>
              <a:t>Kocks-Mecking</a:t>
            </a:r>
            <a:r>
              <a:rPr lang="en-US" sz="1100" dirty="0">
                <a:latin typeface="Times New Roman" panose="02020603050405020304" pitchFamily="18" charset="0"/>
                <a:cs typeface="Times New Roman" panose="02020603050405020304" pitchFamily="18" charset="0"/>
              </a:rPr>
              <a:t> plot</a:t>
            </a:r>
            <a:endParaRPr lang="en-IN" sz="11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0195E2-F4C8-988E-A34D-D00B5140B3CD}"/>
              </a:ext>
            </a:extLst>
          </p:cNvPr>
          <p:cNvSpPr txBox="1"/>
          <p:nvPr/>
        </p:nvSpPr>
        <p:spPr>
          <a:xfrm>
            <a:off x="4572000" y="4664967"/>
            <a:ext cx="3821906" cy="261610"/>
          </a:xfrm>
          <a:prstGeom prst="rect">
            <a:avLst/>
          </a:prstGeom>
          <a:noFill/>
        </p:spPr>
        <p:txBody>
          <a:bodyPr wrap="square" rtlCol="0">
            <a:spAutoFit/>
          </a:bodyPr>
          <a:lstStyle/>
          <a:p>
            <a:pPr algn="ctr"/>
            <a:r>
              <a:rPr lang="en-IN" sz="1100" dirty="0">
                <a:latin typeface="Times New Roman" panose="02020603050405020304" pitchFamily="18" charset="0"/>
                <a:cs typeface="Times New Roman" panose="02020603050405020304" pitchFamily="18" charset="0"/>
              </a:rPr>
              <a:t>Fig5. obtained </a:t>
            </a:r>
            <a:r>
              <a:rPr lang="en-IN" sz="1100" dirty="0" err="1">
                <a:latin typeface="Times New Roman" panose="02020603050405020304" pitchFamily="18" charset="0"/>
                <a:cs typeface="Times New Roman" panose="02020603050405020304" pitchFamily="18" charset="0"/>
              </a:rPr>
              <a:t>Kocks-Mecking</a:t>
            </a:r>
            <a:r>
              <a:rPr lang="en-IN" sz="1100" dirty="0">
                <a:latin typeface="Times New Roman" panose="02020603050405020304" pitchFamily="18" charset="0"/>
                <a:cs typeface="Times New Roman" panose="02020603050405020304" pitchFamily="18" charset="0"/>
              </a:rPr>
              <a:t> Plot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0C5F6F9-1DB7-24BE-5474-01B73D9436E4}"/>
                  </a:ext>
                </a:extLst>
              </p:cNvPr>
              <p:cNvSpPr txBox="1"/>
              <p:nvPr/>
            </p:nvSpPr>
            <p:spPr>
              <a:xfrm>
                <a:off x="311700" y="1607344"/>
                <a:ext cx="2378868" cy="1451679"/>
              </a:xfrm>
              <a:prstGeom prst="rect">
                <a:avLst/>
              </a:prstGeom>
              <a:noFill/>
            </p:spPr>
            <p:txBody>
              <a:bodyPr wrap="square" rtlCol="0">
                <a:spAutoFit/>
              </a:bodyPr>
              <a:lstStyle/>
              <a:p>
                <a:r>
                  <a:rPr lang="en-IN" dirty="0"/>
                  <a:t>Zener Holloman Parameter:</a:t>
                </a:r>
              </a:p>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𝒁</m:t>
                      </m:r>
                      <m:r>
                        <a:rPr lang="en-IN" b="1" i="1" smtClean="0">
                          <a:latin typeface="Cambria Math" panose="02040503050406030204" pitchFamily="18" charset="0"/>
                        </a:rPr>
                        <m:t>=</m:t>
                      </m:r>
                      <m:acc>
                        <m:accPr>
                          <m:chr m:val="̇"/>
                          <m:ctrlPr>
                            <a:rPr lang="en-IN" b="1" i="1" smtClean="0">
                              <a:latin typeface="Cambria Math" panose="02040503050406030204" pitchFamily="18" charset="0"/>
                            </a:rPr>
                          </m:ctrlPr>
                        </m:accPr>
                        <m:e>
                          <m:r>
                            <a:rPr lang="en-IN" b="1" i="1" smtClean="0">
                              <a:latin typeface="Cambria Math" panose="02040503050406030204" pitchFamily="18" charset="0"/>
                              <a:ea typeface="Cambria Math" panose="02040503050406030204" pitchFamily="18" charset="0"/>
                            </a:rPr>
                            <m:t>𝜺</m:t>
                          </m:r>
                        </m:e>
                      </m:acc>
                      <m:r>
                        <a:rPr lang="en-IN" b="1" i="1" smtClean="0">
                          <a:latin typeface="Cambria Math" panose="02040503050406030204" pitchFamily="18" charset="0"/>
                        </a:rPr>
                        <m:t>𝒆𝒙𝒑</m:t>
                      </m:r>
                      <m:d>
                        <m:dPr>
                          <m:ctrlPr>
                            <a:rPr lang="en-IN" b="1" i="1" smtClean="0">
                              <a:latin typeface="Cambria Math" panose="02040503050406030204" pitchFamily="18" charset="0"/>
                            </a:rPr>
                          </m:ctrlPr>
                        </m:dPr>
                        <m:e>
                          <m:f>
                            <m:fPr>
                              <m:ctrlPr>
                                <a:rPr lang="en-IN" b="1" i="1" smtClean="0">
                                  <a:latin typeface="Cambria Math" panose="02040503050406030204" pitchFamily="18" charset="0"/>
                                </a:rPr>
                              </m:ctrlPr>
                            </m:fPr>
                            <m:num>
                              <m:r>
                                <a:rPr lang="en-IN" b="1" i="1" smtClean="0">
                                  <a:latin typeface="Cambria Math" panose="02040503050406030204" pitchFamily="18" charset="0"/>
                                </a:rPr>
                                <m:t>𝑸</m:t>
                              </m:r>
                            </m:num>
                            <m:den>
                              <m:r>
                                <a:rPr lang="en-IN" b="1" i="1" smtClean="0">
                                  <a:latin typeface="Cambria Math" panose="02040503050406030204" pitchFamily="18" charset="0"/>
                                </a:rPr>
                                <m:t>𝑹𝑻</m:t>
                              </m:r>
                            </m:den>
                          </m:f>
                        </m:e>
                      </m:d>
                    </m:oMath>
                  </m:oMathPara>
                </a14:m>
                <a:endParaRPr lang="en-IN" b="1" dirty="0"/>
              </a:p>
              <a:p>
                <a:pPr/>
                <a14:m>
                  <m:oMathPara xmlns:m="http://schemas.openxmlformats.org/officeDocument/2006/math">
                    <m:oMathParaPr>
                      <m:jc m:val="centerGroup"/>
                    </m:oMathParaPr>
                    <m:oMath xmlns:m="http://schemas.openxmlformats.org/officeDocument/2006/math">
                      <m:r>
                        <a:rPr lang="en-IN" b="1" i="1" smtClean="0">
                          <a:latin typeface="Cambria Math" panose="02040503050406030204" pitchFamily="18" charset="0"/>
                        </a:rPr>
                        <m:t>𝒍𝒏</m:t>
                      </m:r>
                      <m:sSub>
                        <m:sSubPr>
                          <m:ctrlPr>
                            <a:rPr lang="en-IN" b="1" i="1" smtClean="0">
                              <a:latin typeface="Cambria Math" panose="02040503050406030204" pitchFamily="18" charset="0"/>
                            </a:rPr>
                          </m:ctrlPr>
                        </m:sSubPr>
                        <m:e>
                          <m:r>
                            <a:rPr lang="en-IN" b="1" i="1" smtClean="0">
                              <a:latin typeface="Cambria Math" panose="02040503050406030204" pitchFamily="18" charset="0"/>
                            </a:rPr>
                            <m:t>𝒌</m:t>
                          </m:r>
                        </m:e>
                        <m:sub>
                          <m:r>
                            <a:rPr lang="en-IN" b="1" i="1" smtClean="0">
                              <a:latin typeface="Cambria Math" panose="02040503050406030204" pitchFamily="18" charset="0"/>
                            </a:rPr>
                            <m:t>𝟐</m:t>
                          </m:r>
                        </m:sub>
                      </m:sSub>
                      <m:r>
                        <a:rPr lang="en-IN" b="1" i="1" smtClean="0">
                          <a:latin typeface="Cambria Math" panose="02040503050406030204" pitchFamily="18" charset="0"/>
                        </a:rPr>
                        <m:t>=</m:t>
                      </m:r>
                      <m:r>
                        <a:rPr lang="en-IN" b="1" i="1" smtClean="0">
                          <a:latin typeface="Cambria Math" panose="02040503050406030204" pitchFamily="18" charset="0"/>
                        </a:rPr>
                        <m:t>𝟖</m:t>
                      </m:r>
                      <m:r>
                        <a:rPr lang="en-IN" b="1" i="1" smtClean="0">
                          <a:latin typeface="Cambria Math" panose="02040503050406030204" pitchFamily="18" charset="0"/>
                        </a:rPr>
                        <m:t>.</m:t>
                      </m:r>
                      <m:r>
                        <a:rPr lang="en-IN" b="1" i="1" smtClean="0">
                          <a:latin typeface="Cambria Math" panose="02040503050406030204" pitchFamily="18" charset="0"/>
                        </a:rPr>
                        <m:t>𝟑𝟐</m:t>
                      </m:r>
                      <m:r>
                        <a:rPr lang="en-IN" b="1" i="1" smtClean="0">
                          <a:latin typeface="Cambria Math" panose="02040503050406030204" pitchFamily="18" charset="0"/>
                        </a:rPr>
                        <m:t>−</m:t>
                      </m:r>
                      <m:r>
                        <a:rPr lang="en-IN" b="1" i="1" smtClean="0">
                          <a:latin typeface="Cambria Math" panose="02040503050406030204" pitchFamily="18" charset="0"/>
                        </a:rPr>
                        <m:t>𝟎</m:t>
                      </m:r>
                      <m:r>
                        <a:rPr lang="en-IN" b="1" i="1" smtClean="0">
                          <a:latin typeface="Cambria Math" panose="02040503050406030204" pitchFamily="18" charset="0"/>
                        </a:rPr>
                        <m:t>.</m:t>
                      </m:r>
                      <m:r>
                        <a:rPr lang="en-IN" b="1" i="1" smtClean="0">
                          <a:latin typeface="Cambria Math" panose="02040503050406030204" pitchFamily="18" charset="0"/>
                        </a:rPr>
                        <m:t>𝟏𝟏</m:t>
                      </m:r>
                      <m:r>
                        <a:rPr lang="en-IN" b="1" i="1" smtClean="0">
                          <a:latin typeface="Cambria Math" panose="02040503050406030204" pitchFamily="18" charset="0"/>
                        </a:rPr>
                        <m:t>𝒍𝒏𝒁</m:t>
                      </m:r>
                    </m:oMath>
                  </m:oMathPara>
                </a14:m>
                <a:endParaRPr lang="en-IN" b="1" dirty="0"/>
              </a:p>
              <a:p>
                <a:pPr/>
                <a14:m>
                  <m:oMathPara xmlns:m="http://schemas.openxmlformats.org/officeDocument/2006/math">
                    <m:oMathParaPr>
                      <m:jc m:val="centerGroup"/>
                    </m:oMathParaPr>
                    <m:oMath xmlns:m="http://schemas.openxmlformats.org/officeDocument/2006/math">
                      <m:sSub>
                        <m:sSubPr>
                          <m:ctrlPr>
                            <a:rPr lang="en-IN" b="1" i="1" smtClean="0">
                              <a:latin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𝝈</m:t>
                          </m:r>
                        </m:e>
                        <m:sub>
                          <m:r>
                            <a:rPr lang="en-IN" b="1" i="1" smtClean="0">
                              <a:latin typeface="Cambria Math" panose="02040503050406030204" pitchFamily="18" charset="0"/>
                            </a:rPr>
                            <m:t>𝒔𝒂𝒕</m:t>
                          </m:r>
                        </m:sub>
                      </m:sSub>
                      <m:r>
                        <a:rPr lang="en-IN" b="1" i="1" smtClean="0">
                          <a:latin typeface="Cambria Math" panose="02040503050406030204" pitchFamily="18" charset="0"/>
                        </a:rPr>
                        <m:t>=</m:t>
                      </m:r>
                      <m:r>
                        <a:rPr lang="en-IN" b="1" i="1" smtClean="0">
                          <a:latin typeface="Cambria Math" panose="02040503050406030204" pitchFamily="18" charset="0"/>
                        </a:rPr>
                        <m:t>𝟎</m:t>
                      </m:r>
                      <m:r>
                        <a:rPr lang="en-IN" b="1" i="1" smtClean="0">
                          <a:latin typeface="Cambria Math" panose="02040503050406030204" pitchFamily="18" charset="0"/>
                        </a:rPr>
                        <m:t>.</m:t>
                      </m:r>
                      <m:r>
                        <a:rPr lang="en-IN" b="1" i="1" smtClean="0">
                          <a:latin typeface="Cambria Math" panose="02040503050406030204" pitchFamily="18" charset="0"/>
                        </a:rPr>
                        <m:t>𝟓</m:t>
                      </m:r>
                      <m:r>
                        <a:rPr lang="en-IN" b="1" i="1" smtClean="0">
                          <a:latin typeface="Cambria Math" panose="02040503050406030204" pitchFamily="18" charset="0"/>
                          <a:ea typeface="Cambria Math" panose="02040503050406030204" pitchFamily="18" charset="0"/>
                        </a:rPr>
                        <m:t>𝝁</m:t>
                      </m:r>
                      <m:r>
                        <a:rPr lang="en-IN" b="1" i="1" smtClean="0">
                          <a:latin typeface="Cambria Math" panose="02040503050406030204" pitchFamily="18" charset="0"/>
                          <a:ea typeface="Cambria Math" panose="02040503050406030204" pitchFamily="18" charset="0"/>
                        </a:rPr>
                        <m:t>𝒃</m:t>
                      </m:r>
                      <m:f>
                        <m:fPr>
                          <m:ctrlPr>
                            <a:rPr lang="en-IN" b="1" i="1" smtClean="0">
                              <a:latin typeface="Cambria Math" panose="02040503050406030204" pitchFamily="18" charset="0"/>
                              <a:ea typeface="Cambria Math" panose="02040503050406030204" pitchFamily="18" charset="0"/>
                            </a:rPr>
                          </m:ctrlPr>
                        </m:fPr>
                        <m:num>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𝒌</m:t>
                              </m:r>
                            </m:e>
                            <m:sub>
                              <m:r>
                                <a:rPr lang="en-IN" b="1" i="1" smtClean="0">
                                  <a:latin typeface="Cambria Math" panose="02040503050406030204" pitchFamily="18" charset="0"/>
                                  <a:ea typeface="Cambria Math" panose="02040503050406030204" pitchFamily="18" charset="0"/>
                                </a:rPr>
                                <m:t>𝟏</m:t>
                              </m:r>
                            </m:sub>
                          </m:sSub>
                        </m:num>
                        <m:den>
                          <m:sSub>
                            <m:sSubPr>
                              <m:ctrlPr>
                                <a:rPr lang="en-IN" b="1" i="1" smtClean="0">
                                  <a:latin typeface="Cambria Math" panose="02040503050406030204" pitchFamily="18" charset="0"/>
                                  <a:ea typeface="Cambria Math" panose="02040503050406030204" pitchFamily="18" charset="0"/>
                                </a:rPr>
                              </m:ctrlPr>
                            </m:sSubPr>
                            <m:e>
                              <m:r>
                                <a:rPr lang="en-IN" b="1" i="1" smtClean="0">
                                  <a:latin typeface="Cambria Math" panose="02040503050406030204" pitchFamily="18" charset="0"/>
                                  <a:ea typeface="Cambria Math" panose="02040503050406030204" pitchFamily="18" charset="0"/>
                                </a:rPr>
                                <m:t>𝒌</m:t>
                              </m:r>
                            </m:e>
                            <m:sub>
                              <m:r>
                                <a:rPr lang="en-IN" b="1" i="1" smtClean="0">
                                  <a:latin typeface="Cambria Math" panose="02040503050406030204" pitchFamily="18" charset="0"/>
                                  <a:ea typeface="Cambria Math" panose="02040503050406030204" pitchFamily="18" charset="0"/>
                                </a:rPr>
                                <m:t>𝟐</m:t>
                              </m:r>
                            </m:sub>
                          </m:sSub>
                        </m:den>
                      </m:f>
                    </m:oMath>
                  </m:oMathPara>
                </a14:m>
                <a:endParaRPr lang="en-IN" b="1" dirty="0"/>
              </a:p>
            </p:txBody>
          </p:sp>
        </mc:Choice>
        <mc:Fallback xmlns="">
          <p:sp>
            <p:nvSpPr>
              <p:cNvPr id="6" name="TextBox 5">
                <a:extLst>
                  <a:ext uri="{FF2B5EF4-FFF2-40B4-BE49-F238E27FC236}">
                    <a16:creationId xmlns:a16="http://schemas.microsoft.com/office/drawing/2014/main" id="{A0C5F6F9-1DB7-24BE-5474-01B73D9436E4}"/>
                  </a:ext>
                </a:extLst>
              </p:cNvPr>
              <p:cNvSpPr txBox="1">
                <a:spLocks noRot="1" noChangeAspect="1" noMove="1" noResize="1" noEditPoints="1" noAdjustHandles="1" noChangeArrowheads="1" noChangeShapeType="1" noTextEdit="1"/>
              </p:cNvSpPr>
              <p:nvPr/>
            </p:nvSpPr>
            <p:spPr>
              <a:xfrm>
                <a:off x="311700" y="1607344"/>
                <a:ext cx="2378868" cy="1451679"/>
              </a:xfrm>
              <a:prstGeom prst="rect">
                <a:avLst/>
              </a:prstGeom>
              <a:blipFill>
                <a:blip r:embed="rId2"/>
                <a:stretch>
                  <a:fillRect l="-769" t="-840" r="-513"/>
                </a:stretch>
              </a:blipFill>
            </p:spPr>
            <p:txBody>
              <a:bodyPr/>
              <a:lstStyle/>
              <a:p>
                <a:r>
                  <a:rPr lang="en-IN">
                    <a:noFill/>
                  </a:rPr>
                  <a:t> </a:t>
                </a:r>
              </a:p>
            </p:txBody>
          </p:sp>
        </mc:Fallback>
      </mc:AlternateContent>
      <p:sp>
        <p:nvSpPr>
          <p:cNvPr id="8" name="Title 7">
            <a:extLst>
              <a:ext uri="{FF2B5EF4-FFF2-40B4-BE49-F238E27FC236}">
                <a16:creationId xmlns:a16="http://schemas.microsoft.com/office/drawing/2014/main" id="{F6FE24E8-96AD-F370-61BB-C3D2D7EA7F5E}"/>
              </a:ext>
            </a:extLst>
          </p:cNvPr>
          <p:cNvSpPr>
            <a:spLocks noGrp="1"/>
          </p:cNvSpPr>
          <p:nvPr>
            <p:ph type="title"/>
          </p:nvPr>
        </p:nvSpPr>
        <p:spPr/>
        <p:txBody>
          <a:bodyPr>
            <a:normAutofit fontScale="90000"/>
          </a:bodyPr>
          <a:lstStyle/>
          <a:p>
            <a:endParaRPr lang="en-IN"/>
          </a:p>
        </p:txBody>
      </p:sp>
      <p:pic>
        <p:nvPicPr>
          <p:cNvPr id="3" name="Picture 2">
            <a:extLst>
              <a:ext uri="{FF2B5EF4-FFF2-40B4-BE49-F238E27FC236}">
                <a16:creationId xmlns:a16="http://schemas.microsoft.com/office/drawing/2014/main" id="{8037FF34-7F56-760F-B9AD-3102D500705F}"/>
              </a:ext>
            </a:extLst>
          </p:cNvPr>
          <p:cNvPicPr>
            <a:picLocks noChangeAspect="1"/>
          </p:cNvPicPr>
          <p:nvPr/>
        </p:nvPicPr>
        <p:blipFill rotWithShape="1">
          <a:blip r:embed="rId3"/>
          <a:srcRect l="16040" t="31250" r="23111" b="23611"/>
          <a:stretch/>
        </p:blipFill>
        <p:spPr>
          <a:xfrm>
            <a:off x="3071812" y="1607344"/>
            <a:ext cx="5837927" cy="24360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1BC3B5B6-3D41-FA8B-6A24-E27106C4931D}"/>
              </a:ext>
            </a:extLst>
          </p:cNvPr>
          <p:cNvSpPr txBox="1"/>
          <p:nvPr/>
        </p:nvSpPr>
        <p:spPr>
          <a:xfrm>
            <a:off x="4121943" y="4193381"/>
            <a:ext cx="4464844" cy="261610"/>
          </a:xfrm>
          <a:prstGeom prst="rect">
            <a:avLst/>
          </a:prstGeom>
          <a:noFill/>
        </p:spPr>
        <p:txBody>
          <a:bodyPr wrap="square" rtlCol="0">
            <a:spAutoFit/>
          </a:bodyPr>
          <a:lstStyle/>
          <a:p>
            <a:pPr algn="ctr"/>
            <a:r>
              <a:rPr lang="en-IN" sz="1100" dirty="0">
                <a:latin typeface="Times New Roman" panose="02020603050405020304" pitchFamily="18" charset="0"/>
                <a:cs typeface="Times New Roman" panose="02020603050405020304" pitchFamily="18" charset="0"/>
              </a:rPr>
              <a:t>Fig 6. Variation of shear modulus and temperature </a:t>
            </a:r>
          </a:p>
        </p:txBody>
      </p:sp>
    </p:spTree>
    <p:extLst>
      <p:ext uri="{BB962C8B-B14F-4D97-AF65-F5344CB8AC3E}">
        <p14:creationId xmlns:p14="http://schemas.microsoft.com/office/powerpoint/2010/main" val="1853766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Objectives</a:t>
            </a:r>
          </a:p>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Introduction</a:t>
            </a:r>
          </a:p>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Cellular Automata</a:t>
            </a:r>
          </a:p>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Methodology</a:t>
            </a:r>
          </a:p>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Work done</a:t>
            </a:r>
          </a:p>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Conclusion</a:t>
            </a:r>
          </a:p>
          <a:p>
            <a:pPr marL="285750" lvl="0" indent="-285750" algn="l" rtl="0">
              <a:spcBef>
                <a:spcPts val="0"/>
              </a:spcBef>
              <a:spcAft>
                <a:spcPts val="1200"/>
              </a:spcAft>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References</a:t>
            </a:r>
          </a:p>
          <a:p>
            <a:pPr marL="285750" lvl="0" indent="-285750" algn="l" rtl="0">
              <a:spcBef>
                <a:spcPts val="0"/>
              </a:spcBef>
              <a:spcAft>
                <a:spcPts val="1200"/>
              </a:spcAf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lvl="0" indent="-285750" algn="l" rtl="0">
              <a:spcBef>
                <a:spcPts val="0"/>
              </a:spcBef>
              <a:spcAft>
                <a:spcPts val="1200"/>
              </a:spcAft>
              <a:buFont typeface="Wingdings" panose="05000000000000000000" pitchFamily="2" charset="2"/>
              <a:buChar char="Ø"/>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WORK HOURS</a:t>
            </a:r>
            <a:endParaRPr dirty="0"/>
          </a:p>
        </p:txBody>
      </p:sp>
      <p:sp>
        <p:nvSpPr>
          <p:cNvPr id="149" name="Google Shape;14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To learn Java 8-10 hours each</a:t>
            </a:r>
          </a:p>
          <a:p>
            <a:pPr marL="285750" indent="-285750">
              <a:spcAft>
                <a:spcPts val="1200"/>
              </a:spcAft>
            </a:pPr>
            <a:r>
              <a:rPr lang="en-US" dirty="0"/>
              <a:t>Learning the theory required for the calculations. 10-12 hours</a:t>
            </a:r>
          </a:p>
          <a:p>
            <a:pPr marL="285750" indent="-285750">
              <a:spcAft>
                <a:spcPts val="1200"/>
              </a:spcAft>
            </a:pPr>
            <a:r>
              <a:rPr lang="en-US" dirty="0"/>
              <a:t>Hand calculations 1-2 hours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6456-1C98-14B4-6B72-159188B1012E}"/>
              </a:ext>
            </a:extLst>
          </p:cNvPr>
          <p:cNvSpPr>
            <a:spLocks noGrp="1"/>
          </p:cNvSpPr>
          <p:nvPr>
            <p:ph type="title"/>
          </p:nvPr>
        </p:nvSpPr>
        <p:spPr/>
        <p:txBody>
          <a:bodyPr>
            <a:normAutofit fontScale="90000"/>
          </a:bodyPr>
          <a:lstStyle/>
          <a:p>
            <a:r>
              <a:rPr lang="en-IN" dirty="0"/>
              <a:t>WORK REMAINING </a:t>
            </a:r>
          </a:p>
        </p:txBody>
      </p:sp>
      <p:sp>
        <p:nvSpPr>
          <p:cNvPr id="3" name="Text Placeholder 2">
            <a:extLst>
              <a:ext uri="{FF2B5EF4-FFF2-40B4-BE49-F238E27FC236}">
                <a16:creationId xmlns:a16="http://schemas.microsoft.com/office/drawing/2014/main" id="{10F5D6FD-C926-AE18-8F3C-4C299F29B546}"/>
              </a:ext>
            </a:extLst>
          </p:cNvPr>
          <p:cNvSpPr>
            <a:spLocks noGrp="1"/>
          </p:cNvSpPr>
          <p:nvPr>
            <p:ph type="body" idx="1"/>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Converting the 2D CA model to 3D CA model.</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Coupling the optimized CA model with ANN or FEM to get better and more accurate results.</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Writing a journal paper on the same.</a:t>
            </a:r>
          </a:p>
        </p:txBody>
      </p:sp>
    </p:spTree>
    <p:extLst>
      <p:ext uri="{BB962C8B-B14F-4D97-AF65-F5344CB8AC3E}">
        <p14:creationId xmlns:p14="http://schemas.microsoft.com/office/powerpoint/2010/main" val="152879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240262" y="200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155" name="Google Shape;155;p27"/>
          <p:cNvSpPr txBox="1">
            <a:spLocks noGrp="1"/>
          </p:cNvSpPr>
          <p:nvPr>
            <p:ph type="body" idx="1"/>
          </p:nvPr>
        </p:nvSpPr>
        <p:spPr>
          <a:xfrm>
            <a:off x="0" y="435769"/>
            <a:ext cx="8922543" cy="4307681"/>
          </a:xfrm>
          <a:prstGeom prst="rect">
            <a:avLst/>
          </a:prstGeom>
        </p:spPr>
        <p:txBody>
          <a:bodyPr spcFirstLastPara="1" wrap="square" lIns="91425" tIns="91425" rIns="91425" bIns="91425" anchor="t" anchorCtr="0">
            <a:noAutofit/>
          </a:bodyPr>
          <a:lstStyle/>
          <a:p>
            <a:pPr marL="114300" indent="0" rtl="0">
              <a:spcBef>
                <a:spcPts val="1200"/>
              </a:spcBef>
              <a:spcAft>
                <a:spcPts val="1200"/>
              </a:spcAft>
              <a:buNone/>
            </a:pPr>
            <a:r>
              <a:rPr lang="en-IN" sz="1600" b="0" i="0" u="none" strike="noStrike" dirty="0">
                <a:solidFill>
                  <a:schemeClr val="tx1"/>
                </a:solidFill>
                <a:effectLst/>
                <a:latin typeface="Times New Roman" panose="02020603050405020304" pitchFamily="18" charset="0"/>
              </a:rPr>
              <a:t>[1].</a:t>
            </a:r>
            <a:r>
              <a:rPr lang="en-IN" sz="1600" b="0" i="0" u="none" strike="noStrike" dirty="0">
                <a:solidFill>
                  <a:schemeClr val="tx1"/>
                </a:solidFill>
                <a:effectLst/>
                <a:latin typeface="Times New Roman" panose="02020603050405020304" pitchFamily="18" charset="0"/>
                <a:cs typeface="Times New Roman" panose="02020603050405020304" pitchFamily="18" charset="0"/>
              </a:rPr>
              <a:t>K. Arun Babu, T.S. </a:t>
            </a:r>
            <a:r>
              <a:rPr lang="en-IN" sz="1600" b="0" i="0" u="none" strike="noStrike" dirty="0" err="1">
                <a:solidFill>
                  <a:schemeClr val="tx1"/>
                </a:solidFill>
                <a:effectLst/>
                <a:latin typeface="Times New Roman" panose="02020603050405020304" pitchFamily="18" charset="0"/>
                <a:cs typeface="Times New Roman" panose="02020603050405020304" pitchFamily="18" charset="0"/>
              </a:rPr>
              <a:t>Prithiv</a:t>
            </a:r>
            <a:r>
              <a:rPr lang="en-IN" sz="1600" b="0" i="0" u="none" strike="noStrike" dirty="0">
                <a:solidFill>
                  <a:schemeClr val="tx1"/>
                </a:solidFill>
                <a:effectLst/>
                <a:latin typeface="Times New Roman" panose="02020603050405020304" pitchFamily="18" charset="0"/>
                <a:cs typeface="Times New Roman" panose="02020603050405020304" pitchFamily="18" charset="0"/>
              </a:rPr>
              <a:t>, A. Gupta, S. Mandal, </a:t>
            </a:r>
            <a:r>
              <a:rPr lang="en-IN" sz="1600" b="0" i="0" u="none" strike="noStrike" dirty="0" err="1">
                <a:solidFill>
                  <a:schemeClr val="tx1"/>
                </a:solidFill>
                <a:effectLst/>
                <a:latin typeface="Times New Roman" panose="02020603050405020304" pitchFamily="18" charset="0"/>
                <a:cs typeface="Times New Roman" panose="02020603050405020304" pitchFamily="18" charset="0"/>
              </a:rPr>
              <a:t>Modeling</a:t>
            </a:r>
            <a:r>
              <a:rPr lang="en-IN" sz="1600" b="0" i="0" u="none" strike="noStrike" dirty="0">
                <a:solidFill>
                  <a:schemeClr val="tx1"/>
                </a:solidFill>
                <a:effectLst/>
                <a:latin typeface="Times New Roman" panose="02020603050405020304" pitchFamily="18" charset="0"/>
                <a:cs typeface="Times New Roman" panose="02020603050405020304" pitchFamily="18" charset="0"/>
              </a:rPr>
              <a:t> and simulation of dynamic recrystallization in super austenitic stainless steel employing combined cellular automaton, (2021) .</a:t>
            </a:r>
          </a:p>
          <a:p>
            <a:pPr marL="114300" indent="0" rtl="0">
              <a:spcBef>
                <a:spcPts val="1200"/>
              </a:spcBef>
              <a:spcAft>
                <a:spcPts val="1200"/>
              </a:spcAft>
              <a:buNone/>
            </a:pPr>
            <a:r>
              <a:rPr lang="en-US" sz="1600" dirty="0">
                <a:solidFill>
                  <a:schemeClr val="tx1"/>
                </a:solidFill>
                <a:latin typeface="Times New Roman" panose="02020603050405020304" pitchFamily="18" charset="0"/>
                <a:cs typeface="Times New Roman" panose="02020603050405020304" pitchFamily="18" charset="0"/>
              </a:rPr>
              <a:t>[2]</a:t>
            </a:r>
            <a:r>
              <a:rPr lang="en-US" sz="1600" b="0" dirty="0">
                <a:solidFill>
                  <a:schemeClr val="tx1"/>
                </a:solidFill>
                <a:effectLst/>
                <a:latin typeface="Times New Roman" panose="02020603050405020304" pitchFamily="18" charset="0"/>
                <a:cs typeface="Times New Roman" panose="02020603050405020304" pitchFamily="18" charset="0"/>
              </a:rPr>
              <a:t>Ding, </a:t>
            </a:r>
            <a:r>
              <a:rPr lang="en-US" sz="1600" b="0" dirty="0" err="1">
                <a:solidFill>
                  <a:schemeClr val="tx1"/>
                </a:solidFill>
                <a:effectLst/>
                <a:latin typeface="Times New Roman" panose="02020603050405020304" pitchFamily="18" charset="0"/>
                <a:cs typeface="Times New Roman" panose="02020603050405020304" pitchFamily="18" charset="0"/>
              </a:rPr>
              <a:t>Ruoxi</a:t>
            </a:r>
            <a:r>
              <a:rPr lang="en-US" sz="1600" b="0" dirty="0">
                <a:solidFill>
                  <a:schemeClr val="tx1"/>
                </a:solidFill>
                <a:effectLst/>
                <a:latin typeface="Times New Roman" panose="02020603050405020304" pitchFamily="18" charset="0"/>
                <a:cs typeface="Times New Roman" panose="02020603050405020304" pitchFamily="18" charset="0"/>
              </a:rPr>
              <a:t> &amp; Guo, Z. Xiao. Microstructural modelling of dynamic recrystallisation using an extended cellular automaton approach. Computational Materials Science.(2002)</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114300" indent="0" rtl="0">
              <a:spcBef>
                <a:spcPts val="1200"/>
              </a:spcBef>
              <a:spcAft>
                <a:spcPts val="1200"/>
              </a:spcAft>
              <a:buNone/>
            </a:pPr>
            <a:r>
              <a:rPr lang="en-IN" sz="1600" b="0" i="0" u="none" strike="noStrike" dirty="0">
                <a:solidFill>
                  <a:schemeClr val="tx1"/>
                </a:solidFill>
                <a:effectLst/>
                <a:latin typeface="Times New Roman" panose="02020603050405020304" pitchFamily="18" charset="0"/>
                <a:cs typeface="Times New Roman" panose="02020603050405020304" pitchFamily="18" charset="0"/>
              </a:rPr>
              <a:t>[3].Yan-Xing </a:t>
            </a:r>
            <a:r>
              <a:rPr lang="en-IN" sz="1600" b="0" i="0" u="none" strike="noStrike" dirty="0" err="1">
                <a:solidFill>
                  <a:schemeClr val="tx1"/>
                </a:solidFill>
                <a:effectLst/>
                <a:latin typeface="Times New Roman" panose="02020603050405020304" pitchFamily="18" charset="0"/>
                <a:cs typeface="Times New Roman" panose="02020603050405020304" pitchFamily="18" charset="0"/>
              </a:rPr>
              <a:t>Liua</a:t>
            </a:r>
            <a:r>
              <a:rPr lang="en-IN" sz="1600" b="0" i="0" u="none" strike="noStrike" dirty="0">
                <a:solidFill>
                  <a:schemeClr val="tx1"/>
                </a:solidFill>
                <a:effectLst/>
                <a:latin typeface="Times New Roman" panose="02020603050405020304" pitchFamily="18" charset="0"/>
                <a:cs typeface="Times New Roman" panose="02020603050405020304" pitchFamily="18" charset="0"/>
              </a:rPr>
              <a:t>, Y.C. Lina, Ying </a:t>
            </a:r>
            <a:r>
              <a:rPr lang="en-IN" sz="1600" b="0" i="0" u="none" strike="noStrike" dirty="0" err="1">
                <a:solidFill>
                  <a:schemeClr val="tx1"/>
                </a:solidFill>
                <a:effectLst/>
                <a:latin typeface="Times New Roman" panose="02020603050405020304" pitchFamily="18" charset="0"/>
                <a:cs typeface="Times New Roman" panose="02020603050405020304" pitchFamily="18" charset="0"/>
              </a:rPr>
              <a:t>Zhoua</a:t>
            </a:r>
            <a:r>
              <a:rPr lang="en-IN" sz="1600" b="0" i="0" u="none" strike="noStrike" dirty="0">
                <a:solidFill>
                  <a:schemeClr val="tx1"/>
                </a:solidFill>
                <a:effectLst/>
                <a:latin typeface="Times New Roman" panose="02020603050405020304" pitchFamily="18" charset="0"/>
                <a:cs typeface="Times New Roman" panose="02020603050405020304" pitchFamily="18" charset="0"/>
              </a:rPr>
              <a:t>, 2D cellular automaton simulation of hot deformation </a:t>
            </a:r>
            <a:r>
              <a:rPr lang="en-IN" sz="1600" b="0" i="0" u="none" strike="noStrike" dirty="0" err="1">
                <a:solidFill>
                  <a:schemeClr val="tx1"/>
                </a:solidFill>
                <a:effectLst/>
                <a:latin typeface="Times New Roman" panose="02020603050405020304" pitchFamily="18" charset="0"/>
                <a:cs typeface="Times New Roman" panose="02020603050405020304" pitchFamily="18" charset="0"/>
              </a:rPr>
              <a:t>behavior</a:t>
            </a:r>
            <a:r>
              <a:rPr lang="en-IN" sz="1600" b="0" i="0" u="none" strike="noStrike" dirty="0">
                <a:solidFill>
                  <a:schemeClr val="tx1"/>
                </a:solidFill>
                <a:effectLst/>
                <a:latin typeface="Times New Roman" panose="02020603050405020304" pitchFamily="18" charset="0"/>
                <a:cs typeface="Times New Roman" panose="02020603050405020304" pitchFamily="18" charset="0"/>
              </a:rPr>
              <a:t> in a Ni-based superalloy under varying thermal-mechanical conditions.(2017)</a:t>
            </a:r>
          </a:p>
          <a:p>
            <a:pPr marL="114300" indent="0" rtl="0">
              <a:spcBef>
                <a:spcPts val="1200"/>
              </a:spcBef>
              <a:spcAft>
                <a:spcPts val="1200"/>
              </a:spcAft>
              <a:buNone/>
            </a:pPr>
            <a:r>
              <a:rPr lang="en-IN" sz="1600" b="0" i="0" u="none" strike="noStrike" dirty="0">
                <a:solidFill>
                  <a:schemeClr val="tx1"/>
                </a:solidFill>
                <a:effectLst/>
                <a:latin typeface="Times New Roman" panose="02020603050405020304" pitchFamily="18" charset="0"/>
                <a:cs typeface="Times New Roman" panose="02020603050405020304" pitchFamily="18" charset="0"/>
              </a:rPr>
              <a:t>[4].Yan-Xing Liu, et.al, Study of Grain Growth in a Ni-Based Superalloy by Experiments and Cellular Automaton Model.(2021)</a:t>
            </a:r>
            <a:endParaRPr lang="en-IN" sz="1600" b="0" dirty="0">
              <a:solidFill>
                <a:schemeClr val="tx1"/>
              </a:solidFill>
              <a:effectLst/>
              <a:latin typeface="Times New Roman" panose="02020603050405020304" pitchFamily="18" charset="0"/>
              <a:cs typeface="Times New Roman" panose="02020603050405020304" pitchFamily="18" charset="0"/>
            </a:endParaRPr>
          </a:p>
          <a:p>
            <a:pPr marL="114300" indent="0">
              <a:buNone/>
            </a:pPr>
            <a:r>
              <a:rPr lang="en-IN" sz="1600" dirty="0">
                <a:solidFill>
                  <a:schemeClr val="tx1"/>
                </a:solidFill>
                <a:latin typeface="Times New Roman" panose="02020603050405020304" pitchFamily="18" charset="0"/>
                <a:cs typeface="Times New Roman" panose="02020603050405020304" pitchFamily="18" charset="0"/>
              </a:rPr>
              <a:t>[5] Babu, K. A., Mandal, S., Kumar, A., Athreya, C., De Boer, B., &amp; Sarma, V. S. Characterization of hot deformation </a:t>
            </a:r>
            <a:r>
              <a:rPr lang="en-IN" sz="1600" dirty="0" err="1">
                <a:solidFill>
                  <a:schemeClr val="tx1"/>
                </a:solidFill>
                <a:latin typeface="Times New Roman" panose="02020603050405020304" pitchFamily="18" charset="0"/>
                <a:cs typeface="Times New Roman" panose="02020603050405020304" pitchFamily="18" charset="0"/>
              </a:rPr>
              <a:t>behavior</a:t>
            </a:r>
            <a:r>
              <a:rPr lang="en-IN" sz="1600" dirty="0">
                <a:solidFill>
                  <a:schemeClr val="tx1"/>
                </a:solidFill>
                <a:latin typeface="Times New Roman" panose="02020603050405020304" pitchFamily="18" charset="0"/>
                <a:cs typeface="Times New Roman" panose="02020603050405020304" pitchFamily="18" charset="0"/>
              </a:rPr>
              <a:t> of alloy 617 through kinetic analysis, dynamic material </a:t>
            </a:r>
            <a:r>
              <a:rPr lang="en-IN" sz="1600" dirty="0" err="1">
                <a:solidFill>
                  <a:schemeClr val="tx1"/>
                </a:solidFill>
                <a:latin typeface="Times New Roman" panose="02020603050405020304" pitchFamily="18" charset="0"/>
                <a:cs typeface="Times New Roman" panose="02020603050405020304" pitchFamily="18" charset="0"/>
              </a:rPr>
              <a:t>modeling</a:t>
            </a:r>
            <a:r>
              <a:rPr lang="en-IN" sz="1600" dirty="0">
                <a:solidFill>
                  <a:schemeClr val="tx1"/>
                </a:solidFill>
                <a:latin typeface="Times New Roman" panose="02020603050405020304" pitchFamily="18" charset="0"/>
                <a:cs typeface="Times New Roman" panose="02020603050405020304" pitchFamily="18" charset="0"/>
              </a:rPr>
              <a:t> and microstructural studies. Materials Science and Engineering (2016).</a:t>
            </a:r>
            <a:br>
              <a:rPr lang="en-IN" sz="1600" dirty="0">
                <a:solidFill>
                  <a:schemeClr val="tx1"/>
                </a:solidFill>
                <a:latin typeface="Times New Roman" panose="02020603050405020304" pitchFamily="18" charset="0"/>
                <a:cs typeface="Times New Roman" panose="02020603050405020304" pitchFamily="18" charset="0"/>
              </a:rPr>
            </a:b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p:nvPr/>
        </p:nvSpPr>
        <p:spPr>
          <a:xfrm>
            <a:off x="2312550" y="1975900"/>
            <a:ext cx="4518900" cy="67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t>THANK YOU</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OBJECTIVES </a:t>
            </a:r>
            <a:endParaRPr dirty="0">
              <a:latin typeface="Times New Roman" panose="02020603050405020304" pitchFamily="18" charset="0"/>
              <a:cs typeface="Times New Roman" panose="02020603050405020304" pitchFamily="18" charset="0"/>
            </a:endParaRPr>
          </a:p>
        </p:txBody>
      </p:sp>
      <p:sp>
        <p:nvSpPr>
          <p:cNvPr id="95" name="Google Shape;95;p19"/>
          <p:cNvSpPr txBox="1">
            <a:spLocks noGrp="1"/>
          </p:cNvSpPr>
          <p:nvPr>
            <p:ph type="body" idx="1"/>
          </p:nvPr>
        </p:nvSpPr>
        <p:spPr>
          <a:xfrm>
            <a:off x="157912" y="1017725"/>
            <a:ext cx="8828175" cy="3918606"/>
          </a:xfrm>
          <a:prstGeom prst="rect">
            <a:avLst/>
          </a:prstGeom>
        </p:spPr>
        <p:txBody>
          <a:bodyPr spcFirstLastPara="1" wrap="square" lIns="91425" tIns="91425" rIns="91425" bIns="91425" anchor="t" anchorCtr="0">
            <a:normAutofit fontScale="92500" lnSpcReduction="10000"/>
          </a:bodyPr>
          <a:lstStyle/>
          <a:p>
            <a:pPr indent="-336550">
              <a:lnSpc>
                <a:spcPct val="105000"/>
              </a:lnSpc>
              <a:buClr>
                <a:schemeClr val="dk1"/>
              </a:buClr>
              <a:buSzPts val="1700"/>
            </a:pPr>
            <a:r>
              <a:rPr lang="en-IN" sz="1800" b="0" i="0" u="none" strike="noStrike" dirty="0">
                <a:solidFill>
                  <a:srgbClr val="000000"/>
                </a:solidFill>
                <a:effectLst/>
                <a:latin typeface="Times New Roman" panose="02020603050405020304" pitchFamily="18" charset="0"/>
              </a:rPr>
              <a:t>Create a mesoscale model using cellular automata to mimic microstructural changes in a nickel superalloy. Develop accurate constitutive equations for warm forming behaviour. </a:t>
            </a:r>
          </a:p>
          <a:p>
            <a:pPr marL="120650" indent="0">
              <a:lnSpc>
                <a:spcPct val="105000"/>
              </a:lnSpc>
              <a:buClr>
                <a:schemeClr val="dk1"/>
              </a:buClr>
              <a:buSzPts val="1700"/>
              <a:buNone/>
            </a:pPr>
            <a:endParaRPr lang="en-IN" sz="1800" b="0" i="0" u="none" strike="noStrike" dirty="0">
              <a:solidFill>
                <a:srgbClr val="000000"/>
              </a:solidFill>
              <a:effectLst/>
              <a:latin typeface="Times New Roman" panose="02020603050405020304" pitchFamily="18" charset="0"/>
            </a:endParaRPr>
          </a:p>
          <a:p>
            <a:pPr indent="-336550">
              <a:lnSpc>
                <a:spcPct val="105000"/>
              </a:lnSpc>
              <a:buClr>
                <a:schemeClr val="dk1"/>
              </a:buClr>
              <a:buSzPts val="1700"/>
            </a:pPr>
            <a:r>
              <a:rPr lang="en-US" sz="1800" b="0" i="0" u="none" strike="noStrike" dirty="0">
                <a:solidFill>
                  <a:srgbClr val="000000"/>
                </a:solidFill>
                <a:effectLst/>
                <a:latin typeface="Times New Roman" panose="02020603050405020304" pitchFamily="18" charset="0"/>
              </a:rPr>
              <a:t>Evaluate work hardening and flow softening parameters from the stress strain curve and apply them in the CA model for microstructure prediction. Optimize equations for improved accuracy in describing alloy properties. </a:t>
            </a:r>
          </a:p>
          <a:p>
            <a:pPr marL="120650" indent="0">
              <a:lnSpc>
                <a:spcPct val="105000"/>
              </a:lnSpc>
              <a:buClr>
                <a:schemeClr val="dk1"/>
              </a:buClr>
              <a:buSzPts val="1700"/>
              <a:buNone/>
            </a:pPr>
            <a:endParaRPr lang="en-US" sz="1800" b="0" i="0" u="none" strike="noStrike" dirty="0">
              <a:solidFill>
                <a:srgbClr val="000000"/>
              </a:solidFill>
              <a:effectLst/>
              <a:latin typeface="Times New Roman" panose="02020603050405020304" pitchFamily="18" charset="0"/>
            </a:endParaRPr>
          </a:p>
          <a:p>
            <a:pPr indent="-336550">
              <a:lnSpc>
                <a:spcPct val="105000"/>
              </a:lnSpc>
              <a:buClr>
                <a:schemeClr val="dk1"/>
              </a:buClr>
              <a:buSzPts val="1700"/>
            </a:pPr>
            <a:r>
              <a:rPr lang="en-US" sz="1800" b="0" i="0" u="none" strike="noStrike" dirty="0">
                <a:solidFill>
                  <a:srgbClr val="000000"/>
                </a:solidFill>
                <a:effectLst/>
                <a:latin typeface="Times New Roman" panose="02020603050405020304" pitchFamily="18" charset="0"/>
              </a:rPr>
              <a:t>Validate the model against experimental data and published results to ensure accuracy.</a:t>
            </a:r>
          </a:p>
          <a:p>
            <a:pPr marL="120650" indent="0">
              <a:lnSpc>
                <a:spcPct val="105000"/>
              </a:lnSpc>
              <a:buClr>
                <a:schemeClr val="dk1"/>
              </a:buClr>
              <a:buSzPts val="1700"/>
              <a:buNone/>
            </a:pPr>
            <a:endParaRPr lang="en-US" sz="1800" b="0" i="0" u="none" strike="noStrike" dirty="0">
              <a:solidFill>
                <a:srgbClr val="000000"/>
              </a:solidFill>
              <a:effectLst/>
              <a:latin typeface="Times New Roman" panose="02020603050405020304" pitchFamily="18" charset="0"/>
            </a:endParaRPr>
          </a:p>
          <a:p>
            <a:pPr marL="457200" lvl="0" indent="-336550" algn="l" rtl="0">
              <a:lnSpc>
                <a:spcPct val="105000"/>
              </a:lnSpc>
              <a:spcBef>
                <a:spcPts val="0"/>
              </a:spcBef>
              <a:spcAft>
                <a:spcPts val="0"/>
              </a:spcAft>
              <a:buClr>
                <a:schemeClr val="dk1"/>
              </a:buClr>
              <a:buSzPts val="1700"/>
              <a:buChar char="●"/>
            </a:pPr>
            <a:r>
              <a:rPr lang="en-US" sz="1800" b="0" i="0" u="none" strike="noStrike" dirty="0">
                <a:solidFill>
                  <a:srgbClr val="000000"/>
                </a:solidFill>
                <a:effectLst/>
                <a:latin typeface="Times New Roman" panose="02020603050405020304" pitchFamily="18" charset="0"/>
              </a:rPr>
              <a:t>Provide new insights into microstructural evolution for predicting material behavior, and potentially improving manufacturing processes.</a:t>
            </a:r>
          </a:p>
          <a:p>
            <a:pPr marL="120650" lvl="0" indent="0" algn="l" rtl="0">
              <a:lnSpc>
                <a:spcPct val="105000"/>
              </a:lnSpc>
              <a:spcBef>
                <a:spcPts val="0"/>
              </a:spcBef>
              <a:spcAft>
                <a:spcPts val="0"/>
              </a:spcAft>
              <a:buClr>
                <a:schemeClr val="dk1"/>
              </a:buClr>
              <a:buSzPts val="1700"/>
              <a:buNone/>
            </a:pPr>
            <a:endParaRPr lang="en-US" sz="1800" b="0" i="0" u="none" strike="noStrike" dirty="0">
              <a:solidFill>
                <a:srgbClr val="000000"/>
              </a:solidFill>
              <a:effectLst/>
              <a:latin typeface="Times New Roman" panose="02020603050405020304" pitchFamily="18" charset="0"/>
            </a:endParaRPr>
          </a:p>
          <a:p>
            <a:pPr marL="457200" lvl="0" indent="-336550" algn="l" rtl="0">
              <a:lnSpc>
                <a:spcPct val="105000"/>
              </a:lnSpc>
              <a:spcBef>
                <a:spcPts val="0"/>
              </a:spcBef>
              <a:spcAft>
                <a:spcPts val="0"/>
              </a:spcAft>
              <a:buClr>
                <a:schemeClr val="dk1"/>
              </a:buClr>
              <a:buSzPts val="1700"/>
              <a:buChar char="●"/>
            </a:pPr>
            <a:r>
              <a:rPr lang="en-US" sz="1800" b="0" i="0" u="none" strike="noStrike" dirty="0">
                <a:solidFill>
                  <a:srgbClr val="000000"/>
                </a:solidFill>
                <a:effectLst/>
                <a:latin typeface="Times New Roman" panose="02020603050405020304" pitchFamily="18" charset="0"/>
              </a:rPr>
              <a:t>Complete the modeling and validation within the span of two semesters and publish an international journal paper</a:t>
            </a:r>
            <a:endParaRPr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308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INTRODUCTION</a:t>
            </a:r>
            <a:endParaRPr>
              <a:latin typeface="Times New Roman" panose="02020603050405020304" pitchFamily="18" charset="0"/>
              <a:cs typeface="Times New Roman" panose="02020603050405020304" pitchFamily="18" charset="0"/>
            </a:endParaRPr>
          </a:p>
        </p:txBody>
      </p:sp>
      <p:sp>
        <p:nvSpPr>
          <p:cNvPr id="69" name="Google Shape;69;p15"/>
          <p:cNvSpPr txBox="1">
            <a:spLocks noGrp="1"/>
          </p:cNvSpPr>
          <p:nvPr>
            <p:ph type="body" idx="1"/>
          </p:nvPr>
        </p:nvSpPr>
        <p:spPr>
          <a:xfrm>
            <a:off x="195750" y="980125"/>
            <a:ext cx="8752500" cy="3780600"/>
          </a:xfrm>
          <a:prstGeom prst="rect">
            <a:avLst/>
          </a:prstGeom>
        </p:spPr>
        <p:txBody>
          <a:bodyPr spcFirstLastPara="1" wrap="square" lIns="91425" tIns="91425" rIns="91425" bIns="91425" anchor="t" anchorCtr="0">
            <a:noAutofit/>
          </a:bodyPr>
          <a:lstStyle/>
          <a:p>
            <a:pPr marL="457200" lvl="0" indent="-334327" algn="l" rtl="0">
              <a:spcBef>
                <a:spcPts val="0"/>
              </a:spcBef>
              <a:spcAft>
                <a:spcPts val="0"/>
              </a:spcAft>
              <a:buClr>
                <a:schemeClr val="dk1"/>
              </a:buClr>
              <a:buSzPct val="100000"/>
              <a:buChar char="●"/>
            </a:pPr>
            <a:r>
              <a:rPr lang="en" sz="1600" dirty="0">
                <a:solidFill>
                  <a:schemeClr val="dk1"/>
                </a:solidFill>
                <a:latin typeface="Times New Roman" panose="02020603050405020304" pitchFamily="18" charset="0"/>
                <a:cs typeface="Times New Roman" panose="02020603050405020304" pitchFamily="18" charset="0"/>
              </a:rPr>
              <a:t>Ni-Based superalloys are favored in harsh environments due to their strength, corrosion resistance, thermal fatigue properties, and stability.</a:t>
            </a:r>
            <a:endParaRPr lang="en-IN" sz="1600" dirty="0">
              <a:solidFill>
                <a:schemeClr val="dk1"/>
              </a:solidFill>
              <a:latin typeface="Times New Roman" panose="02020603050405020304" pitchFamily="18" charset="0"/>
              <a:cs typeface="Times New Roman" panose="02020603050405020304" pitchFamily="18" charset="0"/>
            </a:endParaRPr>
          </a:p>
          <a:p>
            <a:pPr marL="457200" lvl="0" indent="-334327" algn="l" rtl="0">
              <a:spcBef>
                <a:spcPts val="1200"/>
              </a:spcBef>
              <a:spcAft>
                <a:spcPts val="0"/>
              </a:spcAft>
              <a:buClr>
                <a:schemeClr val="dk1"/>
              </a:buClr>
              <a:buSzPct val="100000"/>
              <a:buChar char="●"/>
            </a:pPr>
            <a:r>
              <a:rPr lang="en" sz="1600" dirty="0">
                <a:solidFill>
                  <a:schemeClr val="dk1"/>
                </a:solidFill>
                <a:latin typeface="Times New Roman" panose="02020603050405020304" pitchFamily="18" charset="0"/>
                <a:cs typeface="Times New Roman" panose="02020603050405020304" pitchFamily="18" charset="0"/>
              </a:rPr>
              <a:t>The excellent mechanical properties are derived from the unique combination of alloying elements Mo, Cr, N, Ni and C.                              </a:t>
            </a:r>
            <a:endParaRPr lang="en-IN" sz="1600" dirty="0">
              <a:solidFill>
                <a:schemeClr val="dk1"/>
              </a:solidFill>
              <a:latin typeface="Times New Roman" panose="02020603050405020304" pitchFamily="18" charset="0"/>
              <a:cs typeface="Times New Roman" panose="02020603050405020304" pitchFamily="18" charset="0"/>
            </a:endParaRPr>
          </a:p>
          <a:p>
            <a:pPr marL="457200" lvl="0" indent="-334327" algn="l" rtl="0">
              <a:spcBef>
                <a:spcPts val="1200"/>
              </a:spcBef>
              <a:spcAft>
                <a:spcPts val="0"/>
              </a:spcAft>
              <a:buClr>
                <a:schemeClr val="dk1"/>
              </a:buClr>
              <a:buSzPct val="100000"/>
              <a:buChar char="●"/>
            </a:pPr>
            <a:r>
              <a:rPr lang="en" sz="1600" dirty="0">
                <a:solidFill>
                  <a:schemeClr val="dk1"/>
                </a:solidFill>
                <a:latin typeface="Times New Roman" panose="02020603050405020304" pitchFamily="18" charset="0"/>
                <a:cs typeface="Times New Roman" panose="02020603050405020304" pitchFamily="18" charset="0"/>
              </a:rPr>
              <a:t>Microstructural evolution following hot working depends on - work hardening (WH), dynamic recovery (DRV) and dynamic recrystallization (DRX).</a:t>
            </a:r>
            <a:endParaRPr lang="en-IN" sz="1600" dirty="0">
              <a:solidFill>
                <a:schemeClr val="dk1"/>
              </a:solidFill>
              <a:latin typeface="Times New Roman" panose="02020603050405020304" pitchFamily="18" charset="0"/>
              <a:cs typeface="Times New Roman" panose="02020603050405020304" pitchFamily="18" charset="0"/>
            </a:endParaRPr>
          </a:p>
          <a:p>
            <a:pPr marL="457200" lvl="0" indent="-334327" algn="l" rtl="0">
              <a:spcBef>
                <a:spcPts val="1200"/>
              </a:spcBef>
              <a:spcAft>
                <a:spcPts val="0"/>
              </a:spcAft>
              <a:buClr>
                <a:schemeClr val="dk1"/>
              </a:buClr>
              <a:buSzPct val="100000"/>
              <a:buChar char="●"/>
            </a:pPr>
            <a:r>
              <a:rPr lang="en" sz="1600" dirty="0">
                <a:solidFill>
                  <a:schemeClr val="dk1"/>
                </a:solidFill>
                <a:latin typeface="Times New Roman" panose="02020603050405020304" pitchFamily="18" charset="0"/>
                <a:cs typeface="Times New Roman" panose="02020603050405020304" pitchFamily="18" charset="0"/>
              </a:rPr>
              <a:t>Cellular automaton is an efficient tool to study the hot working behaviour and microstructural evolution.</a:t>
            </a:r>
          </a:p>
          <a:p>
            <a:pPr marL="457200" lvl="0" indent="-334327" algn="l" rtl="0">
              <a:spcBef>
                <a:spcPts val="1200"/>
              </a:spcBef>
              <a:spcAft>
                <a:spcPts val="0"/>
              </a:spcAft>
              <a:buClr>
                <a:schemeClr val="dk1"/>
              </a:buClr>
              <a:buSzPct val="100000"/>
              <a:buChar char="●"/>
            </a:pPr>
            <a:r>
              <a:rPr lang="en" sz="1600" dirty="0">
                <a:solidFill>
                  <a:schemeClr val="dk1"/>
                </a:solidFill>
                <a:latin typeface="Times New Roman" panose="02020603050405020304" pitchFamily="18" charset="0"/>
                <a:cs typeface="Times New Roman" panose="02020603050405020304" pitchFamily="18" charset="0"/>
              </a:rPr>
              <a:t>Intricate alloy shapes are difficult to manufacture through TMPs (Thermomechanical processing) due to flow instabilites, these can be </a:t>
            </a:r>
            <a:r>
              <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overcome by careful control of microstructural evolution.</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14297-69E1-12A7-4BED-BDA742924B6F}"/>
              </a:ext>
            </a:extLst>
          </p:cNvPr>
          <p:cNvSpPr txBox="1"/>
          <p:nvPr/>
        </p:nvSpPr>
        <p:spPr>
          <a:xfrm>
            <a:off x="2382644" y="210384"/>
            <a:ext cx="4572000" cy="477054"/>
          </a:xfrm>
          <a:prstGeom prst="rect">
            <a:avLst/>
          </a:prstGeom>
          <a:noFill/>
        </p:spPr>
        <p:txBody>
          <a:bodyPr wrap="square">
            <a:spAutoFit/>
          </a:bodyPr>
          <a:lstStyle/>
          <a:p>
            <a:r>
              <a:rPr lang="en" sz="2500" dirty="0">
                <a:latin typeface="Times New Roman" panose="02020603050405020304" pitchFamily="18" charset="0"/>
                <a:cs typeface="Times New Roman" panose="02020603050405020304" pitchFamily="18" charset="0"/>
              </a:rPr>
              <a:t>LITERATURE REVIEW </a:t>
            </a:r>
            <a:endParaRPr lang="en-IN" sz="2500" dirty="0"/>
          </a:p>
        </p:txBody>
      </p:sp>
      <p:graphicFrame>
        <p:nvGraphicFramePr>
          <p:cNvPr id="6" name="Table 5">
            <a:extLst>
              <a:ext uri="{FF2B5EF4-FFF2-40B4-BE49-F238E27FC236}">
                <a16:creationId xmlns:a16="http://schemas.microsoft.com/office/drawing/2014/main" id="{AD28416A-4DDE-A185-74B6-19D7D4E9FCA4}"/>
              </a:ext>
            </a:extLst>
          </p:cNvPr>
          <p:cNvGraphicFramePr>
            <a:graphicFrameLocks noGrp="1"/>
          </p:cNvGraphicFramePr>
          <p:nvPr>
            <p:extLst>
              <p:ext uri="{D42A27DB-BD31-4B8C-83A1-F6EECF244321}">
                <p14:modId xmlns:p14="http://schemas.microsoft.com/office/powerpoint/2010/main" val="890498820"/>
              </p:ext>
            </p:extLst>
          </p:nvPr>
        </p:nvGraphicFramePr>
        <p:xfrm>
          <a:off x="416311" y="687439"/>
          <a:ext cx="8289072" cy="4218588"/>
        </p:xfrm>
        <a:graphic>
          <a:graphicData uri="http://schemas.openxmlformats.org/drawingml/2006/table">
            <a:tbl>
              <a:tblPr firstRow="1" bandRow="1">
                <a:tableStyleId>{5940675A-B579-460E-94D1-54222C63F5DA}</a:tableStyleId>
              </a:tblPr>
              <a:tblGrid>
                <a:gridCol w="602167">
                  <a:extLst>
                    <a:ext uri="{9D8B030D-6E8A-4147-A177-3AD203B41FA5}">
                      <a16:colId xmlns:a16="http://schemas.microsoft.com/office/drawing/2014/main" val="2710652861"/>
                    </a:ext>
                  </a:extLst>
                </a:gridCol>
                <a:gridCol w="2022088">
                  <a:extLst>
                    <a:ext uri="{9D8B030D-6E8A-4147-A177-3AD203B41FA5}">
                      <a16:colId xmlns:a16="http://schemas.microsoft.com/office/drawing/2014/main" val="882838442"/>
                    </a:ext>
                  </a:extLst>
                </a:gridCol>
                <a:gridCol w="2810107">
                  <a:extLst>
                    <a:ext uri="{9D8B030D-6E8A-4147-A177-3AD203B41FA5}">
                      <a16:colId xmlns:a16="http://schemas.microsoft.com/office/drawing/2014/main" val="3645474353"/>
                    </a:ext>
                  </a:extLst>
                </a:gridCol>
                <a:gridCol w="2854710">
                  <a:extLst>
                    <a:ext uri="{9D8B030D-6E8A-4147-A177-3AD203B41FA5}">
                      <a16:colId xmlns:a16="http://schemas.microsoft.com/office/drawing/2014/main" val="3135845961"/>
                    </a:ext>
                  </a:extLst>
                </a:gridCol>
              </a:tblGrid>
              <a:tr h="492643">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AUTHORS</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CRITERION ADOPTED</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INFERENCES</a:t>
                      </a:r>
                      <a:endParaRPr lang="en-IN" b="1" dirty="0"/>
                    </a:p>
                    <a:p>
                      <a:endParaRPr lang="en-IN" dirty="0"/>
                    </a:p>
                  </a:txBody>
                  <a:tcPr/>
                </a:tc>
                <a:extLst>
                  <a:ext uri="{0D108BD9-81ED-4DB2-BD59-A6C34878D82A}">
                    <a16:rowId xmlns:a16="http://schemas.microsoft.com/office/drawing/2014/main" val="2373509669"/>
                  </a:ext>
                </a:extLst>
              </a:tr>
              <a:tr h="2115468">
                <a:tc>
                  <a:txBody>
                    <a:bodyPr/>
                    <a:lstStyle/>
                    <a:p>
                      <a:r>
                        <a:rPr lang="en-US" dirty="0"/>
                        <a:t>1.</a:t>
                      </a:r>
                      <a:endParaRPr lang="en-IN" dirty="0"/>
                    </a:p>
                  </a:txBody>
                  <a:tcPr/>
                </a:tc>
                <a:tc>
                  <a:txBody>
                    <a:bodyPr/>
                    <a:lstStyle/>
                    <a:p>
                      <a:r>
                        <a:rPr lang="en-US" dirty="0"/>
                        <a:t>K. Arun Babu,</a:t>
                      </a:r>
                    </a:p>
                    <a:p>
                      <a:r>
                        <a:rPr lang="en-US" dirty="0"/>
                        <a:t>T.S. </a:t>
                      </a:r>
                      <a:r>
                        <a:rPr lang="en-US" dirty="0" err="1"/>
                        <a:t>Prithiv</a:t>
                      </a:r>
                      <a:r>
                        <a:rPr lang="en-US" dirty="0"/>
                        <a:t>,</a:t>
                      </a:r>
                    </a:p>
                    <a:p>
                      <a:r>
                        <a:rPr lang="en-US" dirty="0"/>
                        <a:t>Abhinav Gupta,</a:t>
                      </a:r>
                    </a:p>
                    <a:p>
                      <a:r>
                        <a:rPr lang="en-US" dirty="0" err="1"/>
                        <a:t>Sumantra</a:t>
                      </a:r>
                      <a:r>
                        <a:rPr lang="en-US" dirty="0"/>
                        <a:t> mandal</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Modeling and simulation of dynamic recrystallization in Super austenitic stainless steel employing combined Cellular Automaton, Artificial neural Network and Finite element method</a:t>
                      </a:r>
                      <a:endParaRPr lang="en-IN" dirty="0"/>
                    </a:p>
                    <a:p>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The development of a Cellular Automaton (CA) model for predicting dynamic recrystallization (DRX) in super austenitic stainless steel to improve accuracy by considering solute drag effects, enhancing predictions of DRX and flow behavior.</a:t>
                      </a:r>
                      <a:endParaRPr lang="en-IN" dirty="0"/>
                    </a:p>
                  </a:txBody>
                  <a:tcPr/>
                </a:tc>
                <a:extLst>
                  <a:ext uri="{0D108BD9-81ED-4DB2-BD59-A6C34878D82A}">
                    <a16:rowId xmlns:a16="http://schemas.microsoft.com/office/drawing/2014/main" val="2330430211"/>
                  </a:ext>
                </a:extLst>
              </a:tr>
              <a:tr h="1506909">
                <a:tc>
                  <a:txBody>
                    <a:bodyPr/>
                    <a:lstStyle/>
                    <a:p>
                      <a:r>
                        <a:rPr lang="en-US" dirty="0"/>
                        <a:t>2.</a:t>
                      </a:r>
                      <a:endParaRPr lang="en-IN" dirty="0"/>
                    </a:p>
                  </a:txBody>
                  <a:tcPr/>
                </a:tc>
                <a:tc>
                  <a:txBody>
                    <a:bodyPr/>
                    <a:lstStyle/>
                    <a:p>
                      <a:r>
                        <a:rPr lang="en-US" dirty="0"/>
                        <a:t>K. Arun Babu,</a:t>
                      </a:r>
                    </a:p>
                    <a:p>
                      <a:r>
                        <a:rPr lang="en-US" dirty="0" err="1"/>
                        <a:t>Sumantra</a:t>
                      </a:r>
                      <a:r>
                        <a:rPr lang="en-US" dirty="0"/>
                        <a:t> Mandal,</a:t>
                      </a:r>
                    </a:p>
                    <a:p>
                      <a:r>
                        <a:rPr lang="en-US" dirty="0"/>
                        <a:t>Abhishek Kumar,</a:t>
                      </a:r>
                    </a:p>
                    <a:p>
                      <a:r>
                        <a:rPr lang="en-US" dirty="0"/>
                        <a:t>C.N. </a:t>
                      </a:r>
                      <a:r>
                        <a:rPr lang="en-US" dirty="0" err="1"/>
                        <a:t>Anthreya</a:t>
                      </a:r>
                      <a:r>
                        <a:rPr lang="en-US" dirty="0"/>
                        <a:t>,</a:t>
                      </a:r>
                    </a:p>
                    <a:p>
                      <a:r>
                        <a:rPr lang="en-US" dirty="0" err="1"/>
                        <a:t>B.De</a:t>
                      </a:r>
                      <a:r>
                        <a:rPr lang="en-US" dirty="0"/>
                        <a:t> Boer,</a:t>
                      </a:r>
                    </a:p>
                    <a:p>
                      <a:r>
                        <a:rPr lang="en-US" dirty="0"/>
                        <a:t>V. Subramanya Sarma</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Characterization of Hot deformation behavior of alloy 617 through kinetic analysis, dynamic material modeling, and microstructural studies.</a:t>
                      </a:r>
                      <a:endParaRPr lang="en-IN" dirty="0"/>
                    </a:p>
                    <a:p>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The study on alloy 617's hot deformation behavior while noting unexpected dynamic recrystallization at higher temperatures and strain rates.</a:t>
                      </a:r>
                      <a:endParaRPr lang="en-IN" dirty="0"/>
                    </a:p>
                  </a:txBody>
                  <a:tcPr/>
                </a:tc>
                <a:extLst>
                  <a:ext uri="{0D108BD9-81ED-4DB2-BD59-A6C34878D82A}">
                    <a16:rowId xmlns:a16="http://schemas.microsoft.com/office/drawing/2014/main" val="3913930464"/>
                  </a:ext>
                </a:extLst>
              </a:tr>
            </a:tbl>
          </a:graphicData>
        </a:graphic>
      </p:graphicFrame>
    </p:spTree>
    <p:extLst>
      <p:ext uri="{BB962C8B-B14F-4D97-AF65-F5344CB8AC3E}">
        <p14:creationId xmlns:p14="http://schemas.microsoft.com/office/powerpoint/2010/main" val="321566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14297-69E1-12A7-4BED-BDA742924B6F}"/>
              </a:ext>
            </a:extLst>
          </p:cNvPr>
          <p:cNvSpPr txBox="1"/>
          <p:nvPr/>
        </p:nvSpPr>
        <p:spPr>
          <a:xfrm>
            <a:off x="2382644" y="210384"/>
            <a:ext cx="4572000" cy="477054"/>
          </a:xfrm>
          <a:prstGeom prst="rect">
            <a:avLst/>
          </a:prstGeom>
          <a:noFill/>
        </p:spPr>
        <p:txBody>
          <a:bodyPr wrap="square">
            <a:spAutoFit/>
          </a:bodyPr>
          <a:lstStyle/>
          <a:p>
            <a:r>
              <a:rPr lang="en" sz="2500" dirty="0">
                <a:latin typeface="Times New Roman" panose="02020603050405020304" pitchFamily="18" charset="0"/>
                <a:cs typeface="Times New Roman" panose="02020603050405020304" pitchFamily="18" charset="0"/>
              </a:rPr>
              <a:t>LITERATUE REVIEW </a:t>
            </a:r>
            <a:endParaRPr lang="en-IN" sz="2500" dirty="0"/>
          </a:p>
        </p:txBody>
      </p:sp>
      <p:graphicFrame>
        <p:nvGraphicFramePr>
          <p:cNvPr id="6" name="Table 5">
            <a:extLst>
              <a:ext uri="{FF2B5EF4-FFF2-40B4-BE49-F238E27FC236}">
                <a16:creationId xmlns:a16="http://schemas.microsoft.com/office/drawing/2014/main" id="{AD28416A-4DDE-A185-74B6-19D7D4E9FCA4}"/>
              </a:ext>
            </a:extLst>
          </p:cNvPr>
          <p:cNvGraphicFramePr>
            <a:graphicFrameLocks noGrp="1"/>
          </p:cNvGraphicFramePr>
          <p:nvPr>
            <p:extLst>
              <p:ext uri="{D42A27DB-BD31-4B8C-83A1-F6EECF244321}">
                <p14:modId xmlns:p14="http://schemas.microsoft.com/office/powerpoint/2010/main" val="1796706527"/>
              </p:ext>
            </p:extLst>
          </p:nvPr>
        </p:nvGraphicFramePr>
        <p:xfrm>
          <a:off x="416311" y="718441"/>
          <a:ext cx="8289072" cy="4176349"/>
        </p:xfrm>
        <a:graphic>
          <a:graphicData uri="http://schemas.openxmlformats.org/drawingml/2006/table">
            <a:tbl>
              <a:tblPr firstRow="1" bandRow="1">
                <a:tableStyleId>{5940675A-B579-460E-94D1-54222C63F5DA}</a:tableStyleId>
              </a:tblPr>
              <a:tblGrid>
                <a:gridCol w="602167">
                  <a:extLst>
                    <a:ext uri="{9D8B030D-6E8A-4147-A177-3AD203B41FA5}">
                      <a16:colId xmlns:a16="http://schemas.microsoft.com/office/drawing/2014/main" val="2710652861"/>
                    </a:ext>
                  </a:extLst>
                </a:gridCol>
                <a:gridCol w="2022088">
                  <a:extLst>
                    <a:ext uri="{9D8B030D-6E8A-4147-A177-3AD203B41FA5}">
                      <a16:colId xmlns:a16="http://schemas.microsoft.com/office/drawing/2014/main" val="882838442"/>
                    </a:ext>
                  </a:extLst>
                </a:gridCol>
                <a:gridCol w="2810107">
                  <a:extLst>
                    <a:ext uri="{9D8B030D-6E8A-4147-A177-3AD203B41FA5}">
                      <a16:colId xmlns:a16="http://schemas.microsoft.com/office/drawing/2014/main" val="3645474353"/>
                    </a:ext>
                  </a:extLst>
                </a:gridCol>
                <a:gridCol w="2854710">
                  <a:extLst>
                    <a:ext uri="{9D8B030D-6E8A-4147-A177-3AD203B41FA5}">
                      <a16:colId xmlns:a16="http://schemas.microsoft.com/office/drawing/2014/main" val="3135845961"/>
                    </a:ext>
                  </a:extLst>
                </a:gridCol>
              </a:tblGrid>
              <a:tr h="487157">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AUTHORS</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CRITERION ADOPTED</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INFERENCES</a:t>
                      </a:r>
                      <a:endParaRPr lang="en-IN" b="1" dirty="0"/>
                    </a:p>
                    <a:p>
                      <a:endParaRPr lang="en-IN" dirty="0"/>
                    </a:p>
                  </a:txBody>
                  <a:tcPr/>
                </a:tc>
                <a:extLst>
                  <a:ext uri="{0D108BD9-81ED-4DB2-BD59-A6C34878D82A}">
                    <a16:rowId xmlns:a16="http://schemas.microsoft.com/office/drawing/2014/main" val="2373509669"/>
                  </a:ext>
                </a:extLst>
              </a:tr>
              <a:tr h="1646509">
                <a:tc>
                  <a:txBody>
                    <a:bodyPr/>
                    <a:lstStyle/>
                    <a:p>
                      <a:r>
                        <a:rPr lang="en-US" dirty="0"/>
                        <a:t>3.</a:t>
                      </a:r>
                      <a:endParaRPr lang="en-IN" dirty="0"/>
                    </a:p>
                  </a:txBody>
                  <a:tcPr/>
                </a:tc>
                <a:tc>
                  <a:txBody>
                    <a:bodyPr/>
                    <a:lstStyle/>
                    <a:p>
                      <a:r>
                        <a:rPr lang="en-US" dirty="0"/>
                        <a:t>Yan-Xing Liu,</a:t>
                      </a:r>
                    </a:p>
                    <a:p>
                      <a:r>
                        <a:rPr lang="en-IN" dirty="0"/>
                        <a:t>Zhi-Jiang Ke,</a:t>
                      </a:r>
                    </a:p>
                    <a:p>
                      <a:r>
                        <a:rPr lang="en-US" dirty="0"/>
                        <a:t>Run-Hua Li,</a:t>
                      </a:r>
                    </a:p>
                    <a:p>
                      <a:r>
                        <a:rPr lang="en-US" dirty="0"/>
                        <a:t>Ju-Qing Song,</a:t>
                      </a:r>
                    </a:p>
                    <a:p>
                      <a:r>
                        <a:rPr lang="en-US" dirty="0"/>
                        <a:t>Jing-Jing </a:t>
                      </a:r>
                      <a:r>
                        <a:rPr lang="en-US" dirty="0" err="1"/>
                        <a:t>Ruan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Study of Grain Growth in a Ni-Based Superalloy by Experiments and Cellular Automaton Model.</a:t>
                      </a:r>
                      <a:endParaRPr lang="en-IN" dirty="0"/>
                    </a:p>
                    <a:p>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The study reveals that in a Ni-based superalloy, grain growth during isothermal heat treatment is influenced by temperature, with the developed Cellular Automaton (CA) model effectively describing the kinetics and size dependence.</a:t>
                      </a:r>
                    </a:p>
                    <a:p>
                      <a:br>
                        <a:rPr lang="en-US"/>
                      </a:br>
                      <a:endParaRPr lang="en-IN" dirty="0"/>
                    </a:p>
                  </a:txBody>
                  <a:tcPr/>
                </a:tc>
                <a:extLst>
                  <a:ext uri="{0D108BD9-81ED-4DB2-BD59-A6C34878D82A}">
                    <a16:rowId xmlns:a16="http://schemas.microsoft.com/office/drawing/2014/main" val="2330430211"/>
                  </a:ext>
                </a:extLst>
              </a:tr>
              <a:tr h="1646509">
                <a:tc>
                  <a:txBody>
                    <a:bodyPr/>
                    <a:lstStyle/>
                    <a:p>
                      <a:r>
                        <a:rPr lang="en-US" dirty="0"/>
                        <a:t>4.</a:t>
                      </a:r>
                      <a:endParaRPr lang="en-IN" dirty="0"/>
                    </a:p>
                  </a:txBody>
                  <a:tcPr/>
                </a:tc>
                <a:tc>
                  <a:txBody>
                    <a:bodyPr/>
                    <a:lstStyle/>
                    <a:p>
                      <a:r>
                        <a:rPr lang="en-IN" dirty="0"/>
                        <a:t>Yan-Xing </a:t>
                      </a:r>
                      <a:r>
                        <a:rPr lang="en-IN" dirty="0" err="1"/>
                        <a:t>Liua</a:t>
                      </a:r>
                      <a:r>
                        <a:rPr lang="en-IN" dirty="0"/>
                        <a:t>,</a:t>
                      </a:r>
                    </a:p>
                    <a:p>
                      <a:r>
                        <a:rPr lang="en-IN" dirty="0"/>
                        <a:t>Y.C. Lina,</a:t>
                      </a:r>
                    </a:p>
                    <a:p>
                      <a:r>
                        <a:rPr lang="en-IN" dirty="0"/>
                        <a:t>Ying </a:t>
                      </a:r>
                      <a:r>
                        <a:rPr lang="en-IN" dirty="0" err="1"/>
                        <a:t>Zhoua</a:t>
                      </a:r>
                      <a:endParaRPr lang="en-IN" dirty="0"/>
                    </a:p>
                  </a:txBody>
                  <a:tcPr/>
                </a:tc>
                <a:tc>
                  <a:txBody>
                    <a:bodyPr/>
                    <a:lstStyle/>
                    <a:p>
                      <a:r>
                        <a:rPr lang="en-US" dirty="0"/>
                        <a:t>2D cellular automaton simulation of hot deformation behavior in a Ni-based</a:t>
                      </a:r>
                    </a:p>
                    <a:p>
                      <a:r>
                        <a:rPr lang="en-US" dirty="0"/>
                        <a:t>superalloy under varying thermal-mechanical conditions</a:t>
                      </a:r>
                      <a:endParaRPr lang="en-IN" dirty="0"/>
                    </a:p>
                  </a:txBody>
                  <a:tcPr/>
                </a:tc>
                <a:tc>
                  <a:txBody>
                    <a:bodyPr/>
                    <a:lstStyle/>
                    <a:p>
                      <a:r>
                        <a:rPr lang="en-IN" dirty="0"/>
                        <a:t>A 2D cellular automaton model successfully predicts the hot deformation </a:t>
                      </a:r>
                      <a:r>
                        <a:rPr lang="en-IN" dirty="0" err="1"/>
                        <a:t>behavior</a:t>
                      </a:r>
                      <a:r>
                        <a:rPr lang="en-IN" dirty="0"/>
                        <a:t> of a Ni-based superalloy, uncovering a novel phenomenon, "pseudo-</a:t>
                      </a:r>
                      <a:r>
                        <a:rPr lang="en-IN" dirty="0" err="1"/>
                        <a:t>metadynamic</a:t>
                      </a:r>
                      <a:r>
                        <a:rPr lang="en-IN" dirty="0"/>
                        <a:t> recrystallization," during rapid strain rate changes.</a:t>
                      </a:r>
                    </a:p>
                  </a:txBody>
                  <a:tcPr/>
                </a:tc>
                <a:extLst>
                  <a:ext uri="{0D108BD9-81ED-4DB2-BD59-A6C34878D82A}">
                    <a16:rowId xmlns:a16="http://schemas.microsoft.com/office/drawing/2014/main" val="3913930464"/>
                  </a:ext>
                </a:extLst>
              </a:tr>
            </a:tbl>
          </a:graphicData>
        </a:graphic>
      </p:graphicFrame>
    </p:spTree>
    <p:extLst>
      <p:ext uri="{BB962C8B-B14F-4D97-AF65-F5344CB8AC3E}">
        <p14:creationId xmlns:p14="http://schemas.microsoft.com/office/powerpoint/2010/main" val="388638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B14297-69E1-12A7-4BED-BDA742924B6F}"/>
              </a:ext>
            </a:extLst>
          </p:cNvPr>
          <p:cNvSpPr txBox="1"/>
          <p:nvPr/>
        </p:nvSpPr>
        <p:spPr>
          <a:xfrm>
            <a:off x="2382644" y="210384"/>
            <a:ext cx="4572000" cy="477054"/>
          </a:xfrm>
          <a:prstGeom prst="rect">
            <a:avLst/>
          </a:prstGeom>
          <a:noFill/>
        </p:spPr>
        <p:txBody>
          <a:bodyPr wrap="square">
            <a:spAutoFit/>
          </a:bodyPr>
          <a:lstStyle/>
          <a:p>
            <a:r>
              <a:rPr lang="en" sz="2500" dirty="0">
                <a:latin typeface="Times New Roman" panose="02020603050405020304" pitchFamily="18" charset="0"/>
                <a:cs typeface="Times New Roman" panose="02020603050405020304" pitchFamily="18" charset="0"/>
              </a:rPr>
              <a:t>LITERATURE REVIEW </a:t>
            </a:r>
            <a:endParaRPr lang="en-IN" sz="2500" dirty="0"/>
          </a:p>
        </p:txBody>
      </p:sp>
      <p:graphicFrame>
        <p:nvGraphicFramePr>
          <p:cNvPr id="6" name="Table 5">
            <a:extLst>
              <a:ext uri="{FF2B5EF4-FFF2-40B4-BE49-F238E27FC236}">
                <a16:creationId xmlns:a16="http://schemas.microsoft.com/office/drawing/2014/main" id="{AD28416A-4DDE-A185-74B6-19D7D4E9FCA4}"/>
              </a:ext>
            </a:extLst>
          </p:cNvPr>
          <p:cNvGraphicFramePr>
            <a:graphicFrameLocks noGrp="1"/>
          </p:cNvGraphicFramePr>
          <p:nvPr>
            <p:extLst>
              <p:ext uri="{D42A27DB-BD31-4B8C-83A1-F6EECF244321}">
                <p14:modId xmlns:p14="http://schemas.microsoft.com/office/powerpoint/2010/main" val="2949102320"/>
              </p:ext>
            </p:extLst>
          </p:nvPr>
        </p:nvGraphicFramePr>
        <p:xfrm>
          <a:off x="334536" y="1003627"/>
          <a:ext cx="8289072" cy="3136245"/>
        </p:xfrm>
        <a:graphic>
          <a:graphicData uri="http://schemas.openxmlformats.org/drawingml/2006/table">
            <a:tbl>
              <a:tblPr firstRow="1" bandRow="1">
                <a:tableStyleId>{5940675A-B579-460E-94D1-54222C63F5DA}</a:tableStyleId>
              </a:tblPr>
              <a:tblGrid>
                <a:gridCol w="602167">
                  <a:extLst>
                    <a:ext uri="{9D8B030D-6E8A-4147-A177-3AD203B41FA5}">
                      <a16:colId xmlns:a16="http://schemas.microsoft.com/office/drawing/2014/main" val="2710652861"/>
                    </a:ext>
                  </a:extLst>
                </a:gridCol>
                <a:gridCol w="2022088">
                  <a:extLst>
                    <a:ext uri="{9D8B030D-6E8A-4147-A177-3AD203B41FA5}">
                      <a16:colId xmlns:a16="http://schemas.microsoft.com/office/drawing/2014/main" val="882838442"/>
                    </a:ext>
                  </a:extLst>
                </a:gridCol>
                <a:gridCol w="2810107">
                  <a:extLst>
                    <a:ext uri="{9D8B030D-6E8A-4147-A177-3AD203B41FA5}">
                      <a16:colId xmlns:a16="http://schemas.microsoft.com/office/drawing/2014/main" val="3645474353"/>
                    </a:ext>
                  </a:extLst>
                </a:gridCol>
                <a:gridCol w="2854710">
                  <a:extLst>
                    <a:ext uri="{9D8B030D-6E8A-4147-A177-3AD203B41FA5}">
                      <a16:colId xmlns:a16="http://schemas.microsoft.com/office/drawing/2014/main" val="3135845961"/>
                    </a:ext>
                  </a:extLst>
                </a:gridCol>
              </a:tblGrid>
              <a:tr h="374502">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AUTHORS</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CRITERION ADOPTED</a:t>
                      </a:r>
                      <a:endParaRPr lang="en-IN" b="1"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dirty="0"/>
                        <a:t>INFERENCES</a:t>
                      </a:r>
                      <a:endParaRPr lang="en-IN" b="1" dirty="0"/>
                    </a:p>
                    <a:p>
                      <a:endParaRPr lang="en-IN" dirty="0"/>
                    </a:p>
                  </a:txBody>
                  <a:tcPr/>
                </a:tc>
                <a:extLst>
                  <a:ext uri="{0D108BD9-81ED-4DB2-BD59-A6C34878D82A}">
                    <a16:rowId xmlns:a16="http://schemas.microsoft.com/office/drawing/2014/main" val="2373509669"/>
                  </a:ext>
                </a:extLst>
              </a:tr>
              <a:tr h="2618085">
                <a:tc>
                  <a:txBody>
                    <a:bodyPr/>
                    <a:lstStyle/>
                    <a:p>
                      <a:r>
                        <a:rPr lang="en-US" dirty="0"/>
                        <a:t>5.</a:t>
                      </a:r>
                      <a:endParaRPr lang="en-IN" dirty="0"/>
                    </a:p>
                  </a:txBody>
                  <a:tcPr/>
                </a:tc>
                <a:tc>
                  <a:txBody>
                    <a:bodyPr/>
                    <a:lstStyle/>
                    <a:p>
                      <a:r>
                        <a:rPr lang="nl-NL" dirty="0"/>
                        <a:t>R. Ding, Z.X. Guo</a:t>
                      </a:r>
                      <a:endParaRPr lang="en-IN" dirty="0"/>
                    </a:p>
                  </a:txBody>
                  <a:tcPr/>
                </a:tc>
                <a:tc>
                  <a:txBody>
                    <a:bodyPr/>
                    <a:lstStyle/>
                    <a:p>
                      <a:r>
                        <a:rPr lang="en-US" dirty="0"/>
                        <a:t>Microstructural modelling of dynamic recrystallisation using an extended cellular automaton approach</a:t>
                      </a:r>
                      <a:endParaRPr lang="en-IN" dirty="0"/>
                    </a:p>
                  </a:txBody>
                  <a:tcPr/>
                </a:tc>
                <a:tc>
                  <a:txBody>
                    <a:bodyPr/>
                    <a:lstStyle/>
                    <a:p>
                      <a:r>
                        <a:rPr lang="en-US" sz="1400" b="0" i="0" u="none" strike="noStrike" cap="none" dirty="0">
                          <a:solidFill>
                            <a:schemeClr val="tx1"/>
                          </a:solidFill>
                          <a:effectLst/>
                          <a:latin typeface="+mn-lt"/>
                          <a:ea typeface="+mn-ea"/>
                          <a:cs typeface="+mn-cs"/>
                          <a:sym typeface="Arial"/>
                        </a:rPr>
                        <a:t>A cellular automaton model is used to simulate dynamic recrystallization in a titanium alloy, linking mesoscopic dislocation behavior to macroscopic mechanical properties.</a:t>
                      </a:r>
                      <a:endParaRPr lang="en-IN" dirty="0"/>
                    </a:p>
                  </a:txBody>
                  <a:tcPr/>
                </a:tc>
                <a:extLst>
                  <a:ext uri="{0D108BD9-81ED-4DB2-BD59-A6C34878D82A}">
                    <a16:rowId xmlns:a16="http://schemas.microsoft.com/office/drawing/2014/main" val="2330430211"/>
                  </a:ext>
                </a:extLst>
              </a:tr>
            </a:tbl>
          </a:graphicData>
        </a:graphic>
      </p:graphicFrame>
    </p:spTree>
    <p:extLst>
      <p:ext uri="{BB962C8B-B14F-4D97-AF65-F5344CB8AC3E}">
        <p14:creationId xmlns:p14="http://schemas.microsoft.com/office/powerpoint/2010/main" val="485733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D8B8-7A8C-0890-DD38-DB0B0C61A920}"/>
              </a:ext>
            </a:extLst>
          </p:cNvPr>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GAPS IN LITERATURE</a:t>
            </a:r>
          </a:p>
        </p:txBody>
      </p:sp>
      <p:sp>
        <p:nvSpPr>
          <p:cNvPr id="3" name="Text Placeholder 2">
            <a:extLst>
              <a:ext uri="{FF2B5EF4-FFF2-40B4-BE49-F238E27FC236}">
                <a16:creationId xmlns:a16="http://schemas.microsoft.com/office/drawing/2014/main" id="{97DEDCBB-120B-67C4-DAAB-771E13A5B7CE}"/>
              </a:ext>
            </a:extLst>
          </p:cNvPr>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Most studies are focused on the hot deformation of alloys under constant strain rates and temperatures.</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Only a few studies investigate the hot deformation behaviour under varying conditions.</a:t>
            </a:r>
          </a:p>
          <a:p>
            <a:pPr marL="114300" indent="0">
              <a:buNone/>
            </a:pPr>
            <a:endParaRPr lang="en-IN" dirty="0">
              <a:solidFill>
                <a:schemeClr val="tx1"/>
              </a:solidFill>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Most of the studies have created a 2-D cellular automaton model to describe hot deformation behaviour, we will be developing a 3D model.</a:t>
            </a:r>
          </a:p>
        </p:txBody>
      </p:sp>
    </p:spTree>
    <p:extLst>
      <p:ext uri="{BB962C8B-B14F-4D97-AF65-F5344CB8AC3E}">
        <p14:creationId xmlns:p14="http://schemas.microsoft.com/office/powerpoint/2010/main" val="305737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68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METHODOLOGY</a:t>
            </a:r>
            <a:endParaRPr>
              <a:latin typeface="Times New Roman" panose="02020603050405020304" pitchFamily="18" charset="0"/>
              <a:cs typeface="Times New Roman" panose="02020603050405020304" pitchFamily="18" charset="0"/>
            </a:endParaRPr>
          </a:p>
        </p:txBody>
      </p:sp>
      <p:sp>
        <p:nvSpPr>
          <p:cNvPr id="101" name="Google Shape;101;p20"/>
          <p:cNvSpPr txBox="1">
            <a:spLocks noGrp="1"/>
          </p:cNvSpPr>
          <p:nvPr>
            <p:ph type="body" idx="1"/>
          </p:nvPr>
        </p:nvSpPr>
        <p:spPr>
          <a:xfrm>
            <a:off x="254700" y="951300"/>
            <a:ext cx="8889300" cy="3993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dirty="0">
                <a:solidFill>
                  <a:schemeClr val="dk1"/>
                </a:solidFill>
                <a:latin typeface="Times New Roman" panose="02020603050405020304" pitchFamily="18" charset="0"/>
                <a:cs typeface="Times New Roman" panose="02020603050405020304" pitchFamily="18" charset="0"/>
              </a:rPr>
              <a:t>The variation of dislocation density (𝜌) during straining is expressed based on Kocks-Mecking (KM) relation as following</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ts val="688"/>
              <a:buNone/>
            </a:pP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ts val="688"/>
              <a:buNone/>
            </a:pPr>
            <a:r>
              <a:rPr lang="en" dirty="0">
                <a:solidFill>
                  <a:schemeClr val="dk1"/>
                </a:solidFill>
                <a:latin typeface="Times New Roman" panose="02020603050405020304" pitchFamily="18" charset="0"/>
                <a:cs typeface="Times New Roman" panose="02020603050405020304" pitchFamily="18" charset="0"/>
              </a:rPr>
              <a:t>𝜀 is the plastic strain, 𝑑 is the average grain size,𝑘</a:t>
            </a:r>
            <a:r>
              <a:rPr lang="en" baseline="-25000" dirty="0">
                <a:solidFill>
                  <a:schemeClr val="dk1"/>
                </a:solidFill>
                <a:latin typeface="Times New Roman" panose="02020603050405020304" pitchFamily="18" charset="0"/>
                <a:cs typeface="Times New Roman" panose="02020603050405020304" pitchFamily="18" charset="0"/>
              </a:rPr>
              <a:t>1</a:t>
            </a:r>
            <a:r>
              <a:rPr lang="en" dirty="0">
                <a:solidFill>
                  <a:schemeClr val="dk1"/>
                </a:solidFill>
                <a:latin typeface="Times New Roman" panose="02020603050405020304" pitchFamily="18" charset="0"/>
                <a:cs typeface="Times New Roman" panose="02020603050405020304" pitchFamily="18" charset="0"/>
              </a:rPr>
              <a:t> is the hardening parameter, 𝑘</a:t>
            </a:r>
            <a:r>
              <a:rPr lang="en" baseline="-25000" dirty="0">
                <a:solidFill>
                  <a:schemeClr val="dk1"/>
                </a:solidFill>
                <a:latin typeface="Times New Roman" panose="02020603050405020304" pitchFamily="18" charset="0"/>
                <a:cs typeface="Times New Roman" panose="02020603050405020304" pitchFamily="18" charset="0"/>
              </a:rPr>
              <a:t>2 </a:t>
            </a:r>
            <a:r>
              <a:rPr lang="en" dirty="0">
                <a:solidFill>
                  <a:schemeClr val="dk1"/>
                </a:solidFill>
                <a:latin typeface="Times New Roman" panose="02020603050405020304" pitchFamily="18" charset="0"/>
                <a:cs typeface="Times New Roman" panose="02020603050405020304" pitchFamily="18" charset="0"/>
              </a:rPr>
              <a:t>is the softening parameter and 𝑏 is the burger vector.</a:t>
            </a:r>
            <a:endParaRPr dirty="0">
              <a:solidFill>
                <a:schemeClr val="dk1"/>
              </a:solidFill>
              <a:latin typeface="Times New Roman" panose="02020603050405020304" pitchFamily="18" charset="0"/>
              <a:cs typeface="Times New Roman" panose="02020603050405020304" pitchFamily="18" charset="0"/>
            </a:endParaRPr>
          </a:p>
          <a:p>
            <a:pPr marL="457200" lvl="0" indent="-330200" algn="l" rtl="0">
              <a:spcBef>
                <a:spcPts val="1200"/>
              </a:spcBef>
              <a:spcAft>
                <a:spcPts val="0"/>
              </a:spcAft>
              <a:buClr>
                <a:schemeClr val="dk1"/>
              </a:buClr>
              <a:buSzPts val="1600"/>
              <a:buChar char="●"/>
            </a:pPr>
            <a:r>
              <a:rPr lang="en" dirty="0">
                <a:solidFill>
                  <a:schemeClr val="dk1"/>
                </a:solidFill>
                <a:latin typeface="Times New Roman" panose="02020603050405020304" pitchFamily="18" charset="0"/>
                <a:cs typeface="Times New Roman" panose="02020603050405020304" pitchFamily="18" charset="0"/>
              </a:rPr>
              <a:t>The flow stress could be correlated to plastic strain based on the relation as given</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ts val="688"/>
              <a:buNone/>
            </a:pP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SzPts val="688"/>
              <a:buNone/>
            </a:pPr>
            <a:r>
              <a:rPr lang="en" dirty="0">
                <a:solidFill>
                  <a:schemeClr val="dk1"/>
                </a:solidFill>
                <a:latin typeface="Times New Roman" panose="02020603050405020304" pitchFamily="18" charset="0"/>
                <a:cs typeface="Times New Roman" panose="02020603050405020304" pitchFamily="18" charset="0"/>
              </a:rPr>
              <a:t>𝜇 is the shear modulus, 𝛼 is a constant (~0.5) and 𝜌 is the average dislocation density</a:t>
            </a:r>
            <a:endParaRPr dirty="0">
              <a:solidFill>
                <a:schemeClr val="dk1"/>
              </a:solidFill>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SzPts val="688"/>
              <a:buNone/>
            </a:pPr>
            <a:endParaRPr sz="1600" dirty="0">
              <a:latin typeface="Times New Roman" panose="02020603050405020304" pitchFamily="18" charset="0"/>
              <a:cs typeface="Times New Roman" panose="02020603050405020304" pitchFamily="18" charset="0"/>
            </a:endParaRPr>
          </a:p>
        </p:txBody>
      </p:sp>
      <p:pic>
        <p:nvPicPr>
          <p:cNvPr id="102" name="Google Shape;102;p20"/>
          <p:cNvPicPr preferRelativeResize="0"/>
          <p:nvPr/>
        </p:nvPicPr>
        <p:blipFill rotWithShape="1">
          <a:blip r:embed="rId3">
            <a:alphaModFix/>
          </a:blip>
          <a:srcRect l="48211" t="38983" r="33059" b="52000"/>
          <a:stretch/>
        </p:blipFill>
        <p:spPr>
          <a:xfrm>
            <a:off x="3439041" y="1657500"/>
            <a:ext cx="2114885" cy="572700"/>
          </a:xfrm>
          <a:prstGeom prst="rect">
            <a:avLst/>
          </a:prstGeom>
          <a:noFill/>
          <a:ln>
            <a:noFill/>
          </a:ln>
        </p:spPr>
      </p:pic>
      <p:cxnSp>
        <p:nvCxnSpPr>
          <p:cNvPr id="103" name="Google Shape;103;p20"/>
          <p:cNvCxnSpPr/>
          <p:nvPr/>
        </p:nvCxnSpPr>
        <p:spPr>
          <a:xfrm>
            <a:off x="4861807" y="4076175"/>
            <a:ext cx="182700" cy="0"/>
          </a:xfrm>
          <a:prstGeom prst="straightConnector1">
            <a:avLst/>
          </a:prstGeom>
          <a:noFill/>
          <a:ln w="9525" cap="flat" cmpd="sng">
            <a:solidFill>
              <a:schemeClr val="dk2"/>
            </a:solidFill>
            <a:prstDash val="solid"/>
            <a:round/>
            <a:headEnd type="none" w="med" len="med"/>
            <a:tailEnd type="none" w="med" len="med"/>
          </a:ln>
        </p:spPr>
      </p:cxnSp>
      <p:pic>
        <p:nvPicPr>
          <p:cNvPr id="104" name="Google Shape;104;p20"/>
          <p:cNvPicPr preferRelativeResize="0"/>
          <p:nvPr/>
        </p:nvPicPr>
        <p:blipFill rotWithShape="1">
          <a:blip r:embed="rId4">
            <a:alphaModFix/>
          </a:blip>
          <a:srcRect l="52736" t="67974" r="36952" b="26713"/>
          <a:stretch/>
        </p:blipFill>
        <p:spPr>
          <a:xfrm>
            <a:off x="3904725" y="3584175"/>
            <a:ext cx="1334549" cy="3867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1743</TotalTime>
  <Words>1296</Words>
  <Application>Microsoft Office PowerPoint</Application>
  <PresentationFormat>On-screen Show (16:9)</PresentationFormat>
  <Paragraphs>162</Paragraphs>
  <Slides>23</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Cambria Math</vt:lpstr>
      <vt:lpstr>Times New Roman</vt:lpstr>
      <vt:lpstr>Wingdings</vt:lpstr>
      <vt:lpstr>Simple Light</vt:lpstr>
      <vt:lpstr>PowerPoint Presentation</vt:lpstr>
      <vt:lpstr>CONTENTS</vt:lpstr>
      <vt:lpstr>OBJECTIVES </vt:lpstr>
      <vt:lpstr>INTRODUCTION</vt:lpstr>
      <vt:lpstr>PowerPoint Presentation</vt:lpstr>
      <vt:lpstr>PowerPoint Presentation</vt:lpstr>
      <vt:lpstr>PowerPoint Presentation</vt:lpstr>
      <vt:lpstr>GAPS IN LITERATURE</vt:lpstr>
      <vt:lpstr>METHODOLOGY</vt:lpstr>
      <vt:lpstr>PowerPoint Presentation</vt:lpstr>
      <vt:lpstr>PowerPoint Presentation</vt:lpstr>
      <vt:lpstr>CELLULAR AUTOMATON (CA)</vt:lpstr>
      <vt:lpstr>CELLULAR AUTOMATON</vt:lpstr>
      <vt:lpstr>DRX SIMULATION - NUMERICAL SCHEME</vt:lpstr>
      <vt:lpstr>PowerPoint Presentation</vt:lpstr>
      <vt:lpstr>PowerPoint Presentation</vt:lpstr>
      <vt:lpstr>PowerPoint Presentation</vt:lpstr>
      <vt:lpstr>PowerPoint Presentation</vt:lpstr>
      <vt:lpstr>PowerPoint Presentation</vt:lpstr>
      <vt:lpstr>WORK HOURS</vt:lpstr>
      <vt:lpstr>WORK REMAINING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AISWARYA R</dc:creator>
  <cp:lastModifiedBy>Thanvir Diouf S</cp:lastModifiedBy>
  <cp:revision>14</cp:revision>
  <dcterms:modified xsi:type="dcterms:W3CDTF">2023-10-12T06:25:25Z</dcterms:modified>
</cp:coreProperties>
</file>