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4" r:id="rId1"/>
  </p:sldMasterIdLst>
  <p:notesMasterIdLst>
    <p:notesMasterId r:id="rId103"/>
  </p:notesMasterIdLst>
  <p:sldIdLst>
    <p:sldId id="313" r:id="rId2"/>
    <p:sldId id="314" r:id="rId3"/>
    <p:sldId id="315" r:id="rId4"/>
    <p:sldId id="316" r:id="rId5"/>
    <p:sldId id="317" r:id="rId6"/>
    <p:sldId id="318" r:id="rId7"/>
    <p:sldId id="256" r:id="rId8"/>
    <p:sldId id="293" r:id="rId9"/>
    <p:sldId id="311" r:id="rId10"/>
    <p:sldId id="312" r:id="rId11"/>
    <p:sldId id="262" r:id="rId12"/>
    <p:sldId id="263" r:id="rId13"/>
    <p:sldId id="257" r:id="rId14"/>
    <p:sldId id="264" r:id="rId15"/>
    <p:sldId id="258" r:id="rId16"/>
    <p:sldId id="260" r:id="rId17"/>
    <p:sldId id="261" r:id="rId18"/>
    <p:sldId id="265" r:id="rId19"/>
    <p:sldId id="266" r:id="rId20"/>
    <p:sldId id="269" r:id="rId21"/>
    <p:sldId id="270" r:id="rId22"/>
    <p:sldId id="267" r:id="rId23"/>
    <p:sldId id="271" r:id="rId24"/>
    <p:sldId id="272" r:id="rId25"/>
    <p:sldId id="273" r:id="rId26"/>
    <p:sldId id="274" r:id="rId27"/>
    <p:sldId id="268" r:id="rId28"/>
    <p:sldId id="275" r:id="rId29"/>
    <p:sldId id="277" r:id="rId30"/>
    <p:sldId id="276" r:id="rId31"/>
    <p:sldId id="319" r:id="rId32"/>
    <p:sldId id="320"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4" r:id="rId49"/>
    <p:sldId id="295" r:id="rId50"/>
    <p:sldId id="296" r:id="rId51"/>
    <p:sldId id="297" r:id="rId52"/>
    <p:sldId id="298" r:id="rId53"/>
    <p:sldId id="299" r:id="rId54"/>
    <p:sldId id="300" r:id="rId55"/>
    <p:sldId id="301" r:id="rId56"/>
    <p:sldId id="302" r:id="rId57"/>
    <p:sldId id="303" r:id="rId58"/>
    <p:sldId id="304" r:id="rId59"/>
    <p:sldId id="321" r:id="rId60"/>
    <p:sldId id="305" r:id="rId61"/>
    <p:sldId id="306" r:id="rId62"/>
    <p:sldId id="307" r:id="rId63"/>
    <p:sldId id="308" r:id="rId64"/>
    <p:sldId id="309"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F182AF-1FA2-4F9D-B8AC-643744D14F62}" type="datetimeFigureOut">
              <a:rPr lang="en-IN" smtClean="0"/>
              <a:pPr/>
              <a:t>19-09-2022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7C2B09-E29E-4700-9276-3D79EADB6B36}" type="slidenum">
              <a:rPr lang="en-IN" smtClean="0"/>
              <a:pPr/>
              <a:t>‹#›</a:t>
            </a:fld>
            <a:endParaRPr lang="en-IN"/>
          </a:p>
        </p:txBody>
      </p:sp>
    </p:spTree>
    <p:extLst>
      <p:ext uri="{BB962C8B-B14F-4D97-AF65-F5344CB8AC3E}">
        <p14:creationId xmlns:p14="http://schemas.microsoft.com/office/powerpoint/2010/main" val="8240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140830F-9E15-48C6-A02D-D01CA77682AA}" type="datetime1">
              <a:rPr lang="en-IN" smtClean="0"/>
              <a:pPr/>
              <a:t>19-09-2022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84A12EEF-F8A7-490D-8D1F-0BF6D1B779E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539610-5E18-4CB1-AD58-2ED9D08DAA87}" type="datetime1">
              <a:rPr lang="en-IN" smtClean="0"/>
              <a:pPr/>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A12EEF-F8A7-490D-8D1F-0BF6D1B779E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E5E001-CCDA-4B40-ABC5-DF78026E1FDC}" type="datetime1">
              <a:rPr lang="en-IN" smtClean="0"/>
              <a:pPr/>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A12EEF-F8A7-490D-8D1F-0BF6D1B779E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21BC429-9CDE-4D9A-9073-388EE38EE0B1}" type="datetime1">
              <a:rPr lang="en-IN" smtClean="0"/>
              <a:pPr/>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A12EEF-F8A7-490D-8D1F-0BF6D1B779E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BBB8E84-606E-40DF-A507-9F74A96FE3B4}" type="datetime1">
              <a:rPr lang="en-IN" smtClean="0"/>
              <a:pPr/>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A12EEF-F8A7-490D-8D1F-0BF6D1B779E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EA9E3FE-1AED-4050-BB80-C0659E0975AF}" type="datetime1">
              <a:rPr lang="en-IN" smtClean="0"/>
              <a:pPr/>
              <a:t>19-09-2022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A12EEF-F8A7-490D-8D1F-0BF6D1B779E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FBEFB7E-3AFA-4D8C-A997-E834D48C72E9}" type="datetime1">
              <a:rPr lang="en-IN" smtClean="0"/>
              <a:pPr/>
              <a:t>19-09-2022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A12EEF-F8A7-490D-8D1F-0BF6D1B779E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175F1F0-EE25-4226-9572-7D4282D02DC8}" type="datetime1">
              <a:rPr lang="en-IN" smtClean="0"/>
              <a:pPr/>
              <a:t>19-09-2022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A12EEF-F8A7-490D-8D1F-0BF6D1B779E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8BC571-79E2-456B-AD54-33061A369C5F}" type="datetime1">
              <a:rPr lang="en-IN" smtClean="0"/>
              <a:pPr/>
              <a:t>19-09-2022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A12EEF-F8A7-490D-8D1F-0BF6D1B779E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C881918-2B22-44FA-9325-A6FEB19D9FFC}" type="datetime1">
              <a:rPr lang="en-IN" smtClean="0"/>
              <a:pPr/>
              <a:t>19-09-2022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A12EEF-F8A7-490D-8D1F-0BF6D1B779E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C1A7DAB-CA85-47DF-AFBB-A7FFEB3C2438}" type="datetime1">
              <a:rPr lang="en-IN" smtClean="0"/>
              <a:pPr/>
              <a:t>19-09-2022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84A12EEF-F8A7-490D-8D1F-0BF6D1B779E3}"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0313CBB-DFB1-4C02-AE3F-A050B0D6F770}" type="datetime1">
              <a:rPr lang="en-IN" smtClean="0"/>
              <a:pPr/>
              <a:t>19-09-2022</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4A12EEF-F8A7-490D-8D1F-0BF6D1B779E3}"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7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THERMAL ENGINEERING - II</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907790570"/>
      </p:ext>
    </p:extLst>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latin typeface="Times New Roman" pitchFamily="18" charset="0"/>
                <a:cs typeface="Times New Roman" pitchFamily="18" charset="0"/>
              </a:rPr>
              <a:t>CLASSIFICATION OF ENERGY RESOURCES</a:t>
            </a:r>
            <a:endParaRPr lang="en-IN" sz="2800"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388812" y="1916832"/>
            <a:ext cx="8755188" cy="4176464"/>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84A12EEF-F8A7-490D-8D1F-0BF6D1B779E3}" type="slidenum">
              <a:rPr lang="en-IN" smtClean="0"/>
              <a:pPr/>
              <a:t>10</a:t>
            </a:fld>
            <a:endParaRPr lang="en-IN"/>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904656"/>
          </a:xfrm>
        </p:spPr>
        <p:txBody>
          <a:bodyPr>
            <a:normAutofit fontScale="92500"/>
          </a:bodyPr>
          <a:lstStyle/>
          <a:p>
            <a:pPr algn="just"/>
            <a:r>
              <a:rPr lang="en-IN" dirty="0" smtClean="0"/>
              <a:t>Today many modern steam power plants operate at supercritical pressures (</a:t>
            </a:r>
            <a:r>
              <a:rPr lang="en-IN" i="1" dirty="0" smtClean="0"/>
              <a:t>P  22.06 </a:t>
            </a:r>
            <a:r>
              <a:rPr lang="en-IN" i="1" dirty="0" err="1" smtClean="0"/>
              <a:t>MPa</a:t>
            </a:r>
            <a:r>
              <a:rPr lang="en-IN" i="1" dirty="0" smtClean="0"/>
              <a:t>) and have thermal efficiencies of </a:t>
            </a:r>
            <a:r>
              <a:rPr lang="en-IN" dirty="0" smtClean="0"/>
              <a:t>about 40 percent for fossil-fuel plants and 34 percent for nuclear plants.</a:t>
            </a:r>
          </a:p>
          <a:p>
            <a:pPr algn="just"/>
            <a:endParaRPr lang="en-IN" dirty="0" smtClean="0"/>
          </a:p>
          <a:p>
            <a:pPr algn="just"/>
            <a:r>
              <a:rPr lang="en-IN" dirty="0" smtClean="0"/>
              <a:t>There are over 150 supercritical-pressure steam power plants in operation in the United States. </a:t>
            </a:r>
          </a:p>
          <a:p>
            <a:pPr algn="just"/>
            <a:endParaRPr lang="en-IN" dirty="0" smtClean="0"/>
          </a:p>
          <a:p>
            <a:pPr algn="just"/>
            <a:r>
              <a:rPr lang="en-IN" dirty="0" smtClean="0"/>
              <a:t>The lower efficiencies of nuclear power plants are due to the lower maximum temperatures used in those plants for safety reasons.</a:t>
            </a:r>
          </a:p>
          <a:p>
            <a:pPr algn="just"/>
            <a:endParaRPr lang="en-IN" dirty="0" smtClean="0"/>
          </a:p>
          <a:p>
            <a:pPr algn="just"/>
            <a:r>
              <a:rPr lang="en-IN" dirty="0" smtClean="0"/>
              <a:t>The </a:t>
            </a:r>
            <a:r>
              <a:rPr lang="en-IN" i="1" dirty="0" smtClean="0"/>
              <a:t>T-s diagram of a supercritical </a:t>
            </a:r>
            <a:r>
              <a:rPr lang="en-IN" i="1" dirty="0" err="1" smtClean="0"/>
              <a:t>Rankine</a:t>
            </a:r>
            <a:r>
              <a:rPr lang="en-IN" i="1" dirty="0" smtClean="0"/>
              <a:t> cycle is shown in </a:t>
            </a:r>
          </a:p>
          <a:p>
            <a:pPr algn="just">
              <a:buNone/>
            </a:pPr>
            <a:r>
              <a:rPr lang="en-IN" i="1" dirty="0" smtClean="0"/>
              <a:t>	Fig. 10–9.</a:t>
            </a:r>
          </a:p>
          <a:p>
            <a:pPr algn="just"/>
            <a:endParaRPr lang="en-IN" i="1" dirty="0" smtClean="0"/>
          </a:p>
        </p:txBody>
      </p:sp>
      <p:sp>
        <p:nvSpPr>
          <p:cNvPr id="4" name="Slide Number Placeholder 3"/>
          <p:cNvSpPr>
            <a:spLocks noGrp="1"/>
          </p:cNvSpPr>
          <p:nvPr>
            <p:ph type="sldNum" sz="quarter" idx="12"/>
          </p:nvPr>
        </p:nvSpPr>
        <p:spPr/>
        <p:txBody>
          <a:bodyPr/>
          <a:lstStyle/>
          <a:p>
            <a:fld id="{84A12EEF-F8A7-490D-8D1F-0BF6D1B779E3}" type="slidenum">
              <a:rPr lang="en-IN" smtClean="0"/>
              <a:pPr/>
              <a:t>100</a:t>
            </a:fld>
            <a:endParaRPr lang="en-IN"/>
          </a:p>
        </p:txBody>
      </p:sp>
    </p:spTree>
    <p:extLst>
      <p:ext uri="{BB962C8B-B14F-4D97-AF65-F5344CB8AC3E}">
        <p14:creationId xmlns:p14="http://schemas.microsoft.com/office/powerpoint/2010/main" val="3640423283"/>
      </p:ext>
    </p:extLst>
  </p:cSld>
  <p:clrMapOvr>
    <a:masterClrMapping/>
  </p:clrMapOvr>
  <p:transition>
    <p:pull dir="d"/>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srcRect/>
          <a:stretch>
            <a:fillRect/>
          </a:stretch>
        </p:blipFill>
        <p:spPr bwMode="auto">
          <a:xfrm>
            <a:off x="1907704" y="332656"/>
            <a:ext cx="5760640" cy="620232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84A12EEF-F8A7-490D-8D1F-0BF6D1B779E3}" type="slidenum">
              <a:rPr lang="en-IN" smtClean="0"/>
              <a:pPr/>
              <a:t>101</a:t>
            </a:fld>
            <a:endParaRPr lang="en-IN"/>
          </a:p>
        </p:txBody>
      </p:sp>
    </p:spTree>
    <p:extLst>
      <p:ext uri="{BB962C8B-B14F-4D97-AF65-F5344CB8AC3E}">
        <p14:creationId xmlns:p14="http://schemas.microsoft.com/office/powerpoint/2010/main" val="3951075010"/>
      </p:ext>
    </p:extLst>
  </p:cSld>
  <p:clrMapOvr>
    <a:masterClrMapping/>
  </p:clrMapOvr>
  <p:transition>
    <p:pull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720080"/>
          </a:xfrm>
        </p:spPr>
        <p:txBody>
          <a:bodyPr>
            <a:normAutofit fontScale="90000"/>
          </a:bodyPr>
          <a:lstStyle/>
          <a:p>
            <a:r>
              <a:rPr lang="en-US" dirty="0" smtClean="0"/>
              <a:t>Types of Steam power plants</a:t>
            </a:r>
            <a:endParaRPr lang="en-IN" dirty="0"/>
          </a:p>
        </p:txBody>
      </p:sp>
      <p:sp>
        <p:nvSpPr>
          <p:cNvPr id="3" name="Content Placeholder 2"/>
          <p:cNvSpPr>
            <a:spLocks noGrp="1"/>
          </p:cNvSpPr>
          <p:nvPr>
            <p:ph idx="1"/>
          </p:nvPr>
        </p:nvSpPr>
        <p:spPr/>
        <p:txBody>
          <a:bodyPr/>
          <a:lstStyle/>
          <a:p>
            <a:r>
              <a:rPr lang="en-US" dirty="0" smtClean="0"/>
              <a:t>1. Central power stations :</a:t>
            </a:r>
          </a:p>
          <a:p>
            <a:endParaRPr lang="en-US" dirty="0" smtClean="0"/>
          </a:p>
          <a:p>
            <a:pPr lvl="1"/>
            <a:r>
              <a:rPr lang="en-US" dirty="0" smtClean="0"/>
              <a:t>Power generated is for </a:t>
            </a:r>
            <a:r>
              <a:rPr lang="en-US" b="1" dirty="0" smtClean="0">
                <a:solidFill>
                  <a:srgbClr val="FF0000"/>
                </a:solidFill>
              </a:rPr>
              <a:t>general sale</a:t>
            </a:r>
          </a:p>
          <a:p>
            <a:pPr lvl="1"/>
            <a:r>
              <a:rPr lang="en-US" dirty="0" smtClean="0"/>
              <a:t>Also called </a:t>
            </a:r>
            <a:r>
              <a:rPr lang="en-US" b="1" dirty="0" smtClean="0">
                <a:solidFill>
                  <a:srgbClr val="FF0000"/>
                </a:solidFill>
              </a:rPr>
              <a:t>Condensing</a:t>
            </a:r>
            <a:r>
              <a:rPr lang="en-US" dirty="0" smtClean="0"/>
              <a:t> power plants</a:t>
            </a:r>
          </a:p>
          <a:p>
            <a:endParaRPr lang="en-US" dirty="0" smtClean="0"/>
          </a:p>
          <a:p>
            <a:r>
              <a:rPr lang="en-US" dirty="0" smtClean="0"/>
              <a:t>2. Captive power stations / Co- Generation plants :</a:t>
            </a:r>
          </a:p>
          <a:p>
            <a:endParaRPr lang="en-US" dirty="0" smtClean="0"/>
          </a:p>
          <a:p>
            <a:pPr lvl="1"/>
            <a:r>
              <a:rPr lang="en-US" dirty="0" smtClean="0"/>
              <a:t>Power generated is for </a:t>
            </a:r>
            <a:r>
              <a:rPr lang="en-US" b="1" dirty="0" smtClean="0">
                <a:solidFill>
                  <a:srgbClr val="FF0000"/>
                </a:solidFill>
              </a:rPr>
              <a:t>industries internal usage</a:t>
            </a:r>
          </a:p>
          <a:p>
            <a:pPr lvl="1"/>
            <a:r>
              <a:rPr lang="en-US" dirty="0" smtClean="0"/>
              <a:t>Also called </a:t>
            </a:r>
            <a:r>
              <a:rPr lang="en-US" b="1" dirty="0" smtClean="0">
                <a:solidFill>
                  <a:srgbClr val="FF0000"/>
                </a:solidFill>
              </a:rPr>
              <a:t>Non – Condensing type</a:t>
            </a:r>
          </a:p>
          <a:p>
            <a:pPr lvl="1"/>
            <a:endParaRPr lang="en-US" dirty="0" smtClean="0"/>
          </a:p>
          <a:p>
            <a:endParaRPr lang="en-US" dirty="0" smtClean="0"/>
          </a:p>
          <a:p>
            <a:endParaRPr lang="en-US" dirty="0" smtClean="0"/>
          </a:p>
          <a:p>
            <a:endParaRPr lang="en-IN" dirty="0"/>
          </a:p>
        </p:txBody>
      </p:sp>
      <p:sp>
        <p:nvSpPr>
          <p:cNvPr id="4" name="Slide Number Placeholder 3"/>
          <p:cNvSpPr>
            <a:spLocks noGrp="1"/>
          </p:cNvSpPr>
          <p:nvPr>
            <p:ph type="sldNum" sz="quarter" idx="12"/>
          </p:nvPr>
        </p:nvSpPr>
        <p:spPr/>
        <p:txBody>
          <a:bodyPr/>
          <a:lstStyle/>
          <a:p>
            <a:fld id="{84A12EEF-F8A7-490D-8D1F-0BF6D1B779E3}" type="slidenum">
              <a:rPr lang="en-IN" smtClean="0"/>
              <a:pPr/>
              <a:t>11</a:t>
            </a:fld>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648072"/>
          </a:xfrm>
        </p:spPr>
        <p:txBody>
          <a:bodyPr>
            <a:normAutofit fontScale="90000"/>
          </a:bodyPr>
          <a:lstStyle/>
          <a:p>
            <a:r>
              <a:rPr lang="en-US" dirty="0" smtClean="0"/>
              <a:t>Steam power plant</a:t>
            </a:r>
            <a:endParaRPr lang="en-IN" dirty="0"/>
          </a:p>
        </p:txBody>
      </p:sp>
      <p:sp>
        <p:nvSpPr>
          <p:cNvPr id="3" name="Content Placeholder 2"/>
          <p:cNvSpPr>
            <a:spLocks noGrp="1"/>
          </p:cNvSpPr>
          <p:nvPr>
            <p:ph idx="1"/>
          </p:nvPr>
        </p:nvSpPr>
        <p:spPr>
          <a:xfrm>
            <a:off x="457200" y="1340768"/>
            <a:ext cx="8229600" cy="4983832"/>
          </a:xfrm>
        </p:spPr>
        <p:txBody>
          <a:bodyPr>
            <a:noAutofit/>
          </a:bodyPr>
          <a:lstStyle/>
          <a:p>
            <a:r>
              <a:rPr lang="en-US" sz="1800" dirty="0" smtClean="0"/>
              <a:t>It is a heat engine</a:t>
            </a:r>
          </a:p>
          <a:p>
            <a:r>
              <a:rPr lang="en-US" sz="1800" dirty="0" smtClean="0"/>
              <a:t>It is an external combustion engine</a:t>
            </a:r>
          </a:p>
          <a:p>
            <a:endParaRPr lang="en-US" sz="1800" dirty="0" smtClean="0"/>
          </a:p>
          <a:p>
            <a:r>
              <a:rPr lang="en-US" sz="1800" dirty="0" smtClean="0"/>
              <a:t>Definition of IC and EC engines</a:t>
            </a:r>
          </a:p>
          <a:p>
            <a:endParaRPr lang="en-US" sz="1800" dirty="0" smtClean="0"/>
          </a:p>
          <a:p>
            <a:r>
              <a:rPr lang="en-US" sz="1800" dirty="0" smtClean="0"/>
              <a:t> Definition of IC Engine: </a:t>
            </a:r>
          </a:p>
          <a:p>
            <a:pPr lvl="1">
              <a:buNone/>
            </a:pPr>
            <a:r>
              <a:rPr lang="en-US" sz="1800" dirty="0" smtClean="0"/>
              <a:t>		Examples: SI and CI Engines</a:t>
            </a:r>
          </a:p>
          <a:p>
            <a:pPr lvl="1">
              <a:buNone/>
            </a:pPr>
            <a:endParaRPr lang="en-US" sz="1800" dirty="0" smtClean="0"/>
          </a:p>
          <a:p>
            <a:pPr lvl="1">
              <a:buNone/>
            </a:pPr>
            <a:r>
              <a:rPr lang="en-US" sz="1800" dirty="0" smtClean="0"/>
              <a:t>Definition of EC Engine:</a:t>
            </a:r>
          </a:p>
          <a:p>
            <a:pPr lvl="1">
              <a:buNone/>
            </a:pPr>
            <a:r>
              <a:rPr lang="en-US" sz="1800" smtClean="0"/>
              <a:t>	</a:t>
            </a:r>
            <a:endParaRPr lang="en-US" sz="1800" b="1" dirty="0" smtClean="0">
              <a:solidFill>
                <a:srgbClr val="FF0000"/>
              </a:solidFill>
            </a:endParaRPr>
          </a:p>
          <a:p>
            <a:pPr lvl="1">
              <a:buNone/>
            </a:pPr>
            <a:r>
              <a:rPr lang="en-US" sz="1800" dirty="0" smtClean="0"/>
              <a:t>	</a:t>
            </a:r>
          </a:p>
          <a:p>
            <a:pPr lvl="1">
              <a:buNone/>
            </a:pPr>
            <a:r>
              <a:rPr lang="en-US" sz="1800" dirty="0" smtClean="0"/>
              <a:t>	Example: Steam power plant and closed cycle gas turbine power plant (CCGTPP)</a:t>
            </a:r>
          </a:p>
          <a:p>
            <a:pPr lvl="1">
              <a:buNone/>
            </a:pPr>
            <a:r>
              <a:rPr lang="en-US" sz="1800" dirty="0" smtClean="0"/>
              <a:t>	</a:t>
            </a:r>
          </a:p>
          <a:p>
            <a:pPr lvl="1">
              <a:buNone/>
            </a:pPr>
            <a:r>
              <a:rPr lang="en-US" sz="1800" dirty="0" smtClean="0"/>
              <a:t>	</a:t>
            </a:r>
            <a:endParaRPr lang="en-IN" sz="1800" dirty="0" smtClean="0"/>
          </a:p>
          <a:p>
            <a:pPr lvl="1">
              <a:buNone/>
            </a:pPr>
            <a:endParaRPr lang="en-US" sz="1800" dirty="0" smtClean="0"/>
          </a:p>
        </p:txBody>
      </p:sp>
      <p:sp>
        <p:nvSpPr>
          <p:cNvPr id="4" name="Slide Number Placeholder 3"/>
          <p:cNvSpPr>
            <a:spLocks noGrp="1"/>
          </p:cNvSpPr>
          <p:nvPr>
            <p:ph type="sldNum" sz="quarter" idx="12"/>
          </p:nvPr>
        </p:nvSpPr>
        <p:spPr/>
        <p:txBody>
          <a:bodyPr/>
          <a:lstStyle/>
          <a:p>
            <a:fld id="{84A12EEF-F8A7-490D-8D1F-0BF6D1B779E3}" type="slidenum">
              <a:rPr lang="en-IN" smtClean="0"/>
              <a:pPr/>
              <a:t>12</a:t>
            </a:fld>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631904"/>
          </a:xfrm>
        </p:spPr>
        <p:txBody>
          <a:bodyPr>
            <a:normAutofit fontScale="92500" lnSpcReduction="10000"/>
          </a:bodyPr>
          <a:lstStyle/>
          <a:p>
            <a:r>
              <a:rPr lang="en-IN" dirty="0"/>
              <a:t>Steam is an important medium of producing mechanical energy</a:t>
            </a:r>
            <a:r>
              <a:rPr lang="en-IN" dirty="0" smtClean="0"/>
              <a:t>.</a:t>
            </a:r>
          </a:p>
          <a:p>
            <a:endParaRPr lang="en-IN" dirty="0" smtClean="0"/>
          </a:p>
          <a:p>
            <a:r>
              <a:rPr lang="en-IN" dirty="0" smtClean="0"/>
              <a:t> </a:t>
            </a:r>
            <a:r>
              <a:rPr lang="en-IN" dirty="0"/>
              <a:t>Steam has the </a:t>
            </a:r>
            <a:r>
              <a:rPr lang="en-IN" dirty="0" smtClean="0"/>
              <a:t>following advantages:</a:t>
            </a:r>
          </a:p>
          <a:p>
            <a:endParaRPr lang="en-IN" dirty="0" smtClean="0"/>
          </a:p>
          <a:p>
            <a:pPr>
              <a:buNone/>
            </a:pPr>
            <a:r>
              <a:rPr lang="en-IN" dirty="0" smtClean="0"/>
              <a:t>	 It can </a:t>
            </a:r>
            <a:r>
              <a:rPr lang="en-IN" dirty="0"/>
              <a:t>be raised from </a:t>
            </a:r>
            <a:r>
              <a:rPr lang="en-IN" b="1" dirty="0">
                <a:solidFill>
                  <a:srgbClr val="FF0000"/>
                </a:solidFill>
              </a:rPr>
              <a:t>water which is available in </a:t>
            </a:r>
            <a:r>
              <a:rPr lang="en-IN" b="1" dirty="0" smtClean="0">
                <a:solidFill>
                  <a:srgbClr val="FF0000"/>
                </a:solidFill>
              </a:rPr>
              <a:t>abundance,</a:t>
            </a:r>
          </a:p>
          <a:p>
            <a:pPr>
              <a:buNone/>
            </a:pPr>
            <a:r>
              <a:rPr lang="en-IN" dirty="0" smtClean="0"/>
              <a:t> </a:t>
            </a:r>
          </a:p>
          <a:p>
            <a:pPr>
              <a:buNone/>
            </a:pPr>
            <a:r>
              <a:rPr lang="en-IN" dirty="0" smtClean="0"/>
              <a:t>	It </a:t>
            </a:r>
            <a:r>
              <a:rPr lang="en-IN" dirty="0"/>
              <a:t>does </a:t>
            </a:r>
            <a:r>
              <a:rPr lang="en-IN" b="1" dirty="0">
                <a:solidFill>
                  <a:srgbClr val="FF0000"/>
                </a:solidFill>
              </a:rPr>
              <a:t>not react much with the materials of </a:t>
            </a:r>
            <a:r>
              <a:rPr lang="en-IN" b="1" dirty="0" smtClean="0">
                <a:solidFill>
                  <a:srgbClr val="FF0000"/>
                </a:solidFill>
              </a:rPr>
              <a:t>the equipment</a:t>
            </a:r>
            <a:r>
              <a:rPr lang="en-IN" dirty="0" smtClean="0"/>
              <a:t> </a:t>
            </a:r>
            <a:r>
              <a:rPr lang="en-IN" dirty="0"/>
              <a:t>of power plant </a:t>
            </a:r>
            <a:r>
              <a:rPr lang="en-IN" dirty="0" smtClean="0"/>
              <a:t>and</a:t>
            </a:r>
          </a:p>
          <a:p>
            <a:pPr>
              <a:buNone/>
            </a:pPr>
            <a:endParaRPr lang="en-IN" dirty="0" smtClean="0"/>
          </a:p>
          <a:p>
            <a:pPr>
              <a:buNone/>
            </a:pPr>
            <a:r>
              <a:rPr lang="en-IN" dirty="0" smtClean="0"/>
              <a:t>	It is  </a:t>
            </a:r>
            <a:r>
              <a:rPr lang="en-IN" b="1" dirty="0">
                <a:solidFill>
                  <a:srgbClr val="FF0000"/>
                </a:solidFill>
              </a:rPr>
              <a:t>stable at the temperature </a:t>
            </a:r>
            <a:r>
              <a:rPr lang="en-IN" dirty="0"/>
              <a:t>required in the plant. </a:t>
            </a:r>
            <a:endParaRPr lang="en-IN" dirty="0" smtClean="0"/>
          </a:p>
          <a:p>
            <a:endParaRPr lang="en-IN" dirty="0" smtClean="0"/>
          </a:p>
          <a:p>
            <a:r>
              <a:rPr lang="en-IN" dirty="0" smtClean="0"/>
              <a:t>Steam </a:t>
            </a:r>
            <a:r>
              <a:rPr lang="en-IN" dirty="0"/>
              <a:t>is used to </a:t>
            </a:r>
            <a:r>
              <a:rPr lang="en-IN" dirty="0" smtClean="0"/>
              <a:t>drive steam </a:t>
            </a:r>
            <a:r>
              <a:rPr lang="en-IN" dirty="0"/>
              <a:t>engines, steam turbines etc</a:t>
            </a:r>
            <a:r>
              <a:rPr lang="en-IN" dirty="0" smtClean="0"/>
              <a:t>.</a:t>
            </a:r>
          </a:p>
        </p:txBody>
      </p:sp>
      <p:sp>
        <p:nvSpPr>
          <p:cNvPr id="4" name="Slide Number Placeholder 3"/>
          <p:cNvSpPr>
            <a:spLocks noGrp="1"/>
          </p:cNvSpPr>
          <p:nvPr>
            <p:ph type="sldNum" sz="quarter" idx="12"/>
          </p:nvPr>
        </p:nvSpPr>
        <p:spPr/>
        <p:txBody>
          <a:bodyPr/>
          <a:lstStyle/>
          <a:p>
            <a:fld id="{84A12EEF-F8A7-490D-8D1F-0BF6D1B779E3}" type="slidenum">
              <a:rPr lang="en-IN" smtClean="0"/>
              <a:pPr/>
              <a:t>13</a:t>
            </a:fld>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559896"/>
          </a:xfrm>
        </p:spPr>
        <p:txBody>
          <a:bodyPr>
            <a:normAutofit/>
          </a:bodyPr>
          <a:lstStyle/>
          <a:p>
            <a:r>
              <a:rPr lang="en-IN" dirty="0" smtClean="0"/>
              <a:t> Steam power station is most suitable where coal is available in abundance.</a:t>
            </a:r>
          </a:p>
          <a:p>
            <a:endParaRPr lang="en-IN" dirty="0" smtClean="0"/>
          </a:p>
          <a:p>
            <a:r>
              <a:rPr lang="en-IN" dirty="0" smtClean="0"/>
              <a:t>Thermal electrical power generation is one of the major method.</a:t>
            </a:r>
          </a:p>
          <a:p>
            <a:endParaRPr lang="en-IN" dirty="0" smtClean="0"/>
          </a:p>
          <a:p>
            <a:r>
              <a:rPr lang="en-IN" dirty="0" smtClean="0"/>
              <a:t> Out of total power developed in India about </a:t>
            </a:r>
            <a:r>
              <a:rPr lang="en-IN" b="1" dirty="0" smtClean="0">
                <a:solidFill>
                  <a:srgbClr val="FF0000"/>
                </a:solidFill>
              </a:rPr>
              <a:t>66% is thermal based.</a:t>
            </a:r>
          </a:p>
          <a:p>
            <a:endParaRPr lang="en-IN" dirty="0" smtClean="0"/>
          </a:p>
          <a:p>
            <a:endParaRPr lang="en-IN" dirty="0"/>
          </a:p>
        </p:txBody>
      </p:sp>
      <p:sp>
        <p:nvSpPr>
          <p:cNvPr id="4" name="Slide Number Placeholder 3"/>
          <p:cNvSpPr>
            <a:spLocks noGrp="1"/>
          </p:cNvSpPr>
          <p:nvPr>
            <p:ph type="sldNum" sz="quarter" idx="12"/>
          </p:nvPr>
        </p:nvSpPr>
        <p:spPr/>
        <p:txBody>
          <a:bodyPr/>
          <a:lstStyle/>
          <a:p>
            <a:fld id="{84A12EEF-F8A7-490D-8D1F-0BF6D1B779E3}" type="slidenum">
              <a:rPr lang="en-IN" smtClean="0"/>
              <a:pPr/>
              <a:t>14</a:t>
            </a:fld>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328177" y="548680"/>
            <a:ext cx="8612617" cy="5904656"/>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84A12EEF-F8A7-490D-8D1F-0BF6D1B779E3}" type="slidenum">
              <a:rPr lang="en-IN" smtClean="0"/>
              <a:pPr/>
              <a:t>15</a:t>
            </a:fld>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 steam power plant must have following equipments :</a:t>
            </a:r>
            <a:endParaRPr lang="en-IN" dirty="0"/>
          </a:p>
        </p:txBody>
      </p:sp>
      <p:sp>
        <p:nvSpPr>
          <p:cNvPr id="3" name="Content Placeholder 2"/>
          <p:cNvSpPr>
            <a:spLocks noGrp="1"/>
          </p:cNvSpPr>
          <p:nvPr>
            <p:ph idx="1"/>
          </p:nvPr>
        </p:nvSpPr>
        <p:spPr/>
        <p:txBody>
          <a:bodyPr>
            <a:normAutofit lnSpcReduction="10000"/>
          </a:bodyPr>
          <a:lstStyle/>
          <a:p>
            <a:pPr marL="514350" indent="-514350">
              <a:buAutoNum type="arabicPeriod"/>
            </a:pPr>
            <a:r>
              <a:rPr lang="en-IN" dirty="0" smtClean="0"/>
              <a:t>A furnace to burn the fuel.</a:t>
            </a:r>
          </a:p>
          <a:p>
            <a:pPr marL="514350" indent="-514350">
              <a:buAutoNum type="arabicPeriod"/>
            </a:pPr>
            <a:endParaRPr lang="en-IN" dirty="0" smtClean="0"/>
          </a:p>
          <a:p>
            <a:pPr>
              <a:buNone/>
            </a:pPr>
            <a:r>
              <a:rPr lang="en-IN" dirty="0" smtClean="0"/>
              <a:t>2. Steam generator or boiler containing water. </a:t>
            </a:r>
          </a:p>
          <a:p>
            <a:pPr>
              <a:buNone/>
            </a:pPr>
            <a:r>
              <a:rPr lang="en-IN" dirty="0"/>
              <a:t>	</a:t>
            </a:r>
            <a:r>
              <a:rPr lang="en-IN" dirty="0" smtClean="0"/>
              <a:t>Heat generated in the furnace is utilized to convert</a:t>
            </a:r>
          </a:p>
          <a:p>
            <a:pPr>
              <a:buNone/>
            </a:pPr>
            <a:r>
              <a:rPr lang="en-IN" dirty="0" smtClean="0"/>
              <a:t>	water in steam.</a:t>
            </a:r>
          </a:p>
          <a:p>
            <a:pPr>
              <a:buNone/>
            </a:pPr>
            <a:endParaRPr lang="en-IN" dirty="0" smtClean="0"/>
          </a:p>
          <a:p>
            <a:pPr>
              <a:buNone/>
            </a:pPr>
            <a:r>
              <a:rPr lang="en-IN" dirty="0" smtClean="0"/>
              <a:t>3. Main power unit such as an engine or turbine to use the heat  of steam and perform work.</a:t>
            </a:r>
          </a:p>
          <a:p>
            <a:pPr>
              <a:buNone/>
            </a:pPr>
            <a:endParaRPr lang="en-IN" dirty="0" smtClean="0"/>
          </a:p>
          <a:p>
            <a:pPr>
              <a:buNone/>
            </a:pPr>
            <a:r>
              <a:rPr lang="en-IN" dirty="0" smtClean="0"/>
              <a:t>4. Piping system to convey steam and water.</a:t>
            </a:r>
            <a:endParaRPr lang="en-IN" dirty="0"/>
          </a:p>
        </p:txBody>
      </p:sp>
      <p:sp>
        <p:nvSpPr>
          <p:cNvPr id="4" name="Slide Number Placeholder 3"/>
          <p:cNvSpPr>
            <a:spLocks noGrp="1"/>
          </p:cNvSpPr>
          <p:nvPr>
            <p:ph type="sldNum" sz="quarter" idx="12"/>
          </p:nvPr>
        </p:nvSpPr>
        <p:spPr/>
        <p:txBody>
          <a:bodyPr/>
          <a:lstStyle/>
          <a:p>
            <a:fld id="{84A12EEF-F8A7-490D-8D1F-0BF6D1B779E3}" type="slidenum">
              <a:rPr lang="en-IN" smtClean="0"/>
              <a:pPr/>
              <a:t>16</a:t>
            </a:fld>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dirty="0" smtClean="0"/>
              <a:t/>
            </a:r>
            <a:br>
              <a:rPr lang="en-IN" sz="3600" dirty="0" smtClean="0"/>
            </a:br>
            <a:r>
              <a:rPr lang="en-IN" sz="3600" dirty="0" smtClean="0"/>
              <a:t/>
            </a:r>
            <a:br>
              <a:rPr lang="en-IN" sz="3600" dirty="0" smtClean="0"/>
            </a:br>
            <a:r>
              <a:rPr lang="en-IN" sz="3600" dirty="0" smtClean="0"/>
              <a:t/>
            </a:r>
            <a:br>
              <a:rPr lang="en-IN" sz="3600" dirty="0" smtClean="0"/>
            </a:br>
            <a:r>
              <a:rPr lang="en-IN" sz="3600" dirty="0" smtClean="0"/>
              <a:t/>
            </a:r>
            <a:br>
              <a:rPr lang="en-IN" sz="3600" dirty="0" smtClean="0"/>
            </a:br>
            <a:r>
              <a:rPr lang="en-IN" sz="3600" dirty="0" smtClean="0"/>
              <a:t/>
            </a:r>
            <a:br>
              <a:rPr lang="en-IN" sz="3600" dirty="0" smtClean="0"/>
            </a:br>
            <a:r>
              <a:rPr lang="en-IN" sz="3600" dirty="0" smtClean="0"/>
              <a:t/>
            </a:r>
            <a:br>
              <a:rPr lang="en-IN" sz="3600" dirty="0" smtClean="0"/>
            </a:br>
            <a:r>
              <a:rPr lang="en-IN" sz="3600" dirty="0" smtClean="0"/>
              <a:t/>
            </a:r>
            <a:br>
              <a:rPr lang="en-IN" sz="3600" dirty="0" smtClean="0"/>
            </a:br>
            <a:r>
              <a:rPr lang="en-IN" sz="3600" dirty="0" smtClean="0"/>
              <a:t/>
            </a:r>
            <a:br>
              <a:rPr lang="en-IN" sz="3600" dirty="0" smtClean="0"/>
            </a:br>
            <a:r>
              <a:rPr lang="en-IN" sz="3600" dirty="0" smtClean="0"/>
              <a:t/>
            </a:r>
            <a:br>
              <a:rPr lang="en-IN" sz="3600" dirty="0" smtClean="0"/>
            </a:br>
            <a:r>
              <a:rPr lang="en-IN" sz="3600" dirty="0" smtClean="0"/>
              <a:t/>
            </a:r>
            <a:br>
              <a:rPr lang="en-IN" sz="3600" dirty="0" smtClean="0"/>
            </a:br>
            <a:r>
              <a:rPr lang="en-IN" sz="3600" dirty="0" smtClean="0"/>
              <a:t/>
            </a:r>
            <a:br>
              <a:rPr lang="en-IN" sz="3600" dirty="0" smtClean="0"/>
            </a:br>
            <a:r>
              <a:rPr lang="en-IN" sz="3600" dirty="0" smtClean="0"/>
              <a:t/>
            </a:r>
            <a:br>
              <a:rPr lang="en-IN" sz="3600" dirty="0" smtClean="0"/>
            </a:br>
            <a:r>
              <a:rPr lang="en-IN" sz="3600" dirty="0" smtClean="0"/>
              <a:t/>
            </a:r>
            <a:br>
              <a:rPr lang="en-IN" sz="3600" dirty="0" smtClean="0"/>
            </a:br>
            <a:r>
              <a:rPr lang="en-IN" sz="3600" dirty="0" smtClean="0"/>
              <a:t/>
            </a:r>
            <a:br>
              <a:rPr lang="en-IN" sz="3600" dirty="0" smtClean="0"/>
            </a:br>
            <a:r>
              <a:rPr lang="en-IN" sz="3600" dirty="0" smtClean="0"/>
              <a:t>The flow sheet of a thermal power plant consists of the following four main circuits :</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85000" lnSpcReduction="20000"/>
          </a:bodyPr>
          <a:lstStyle/>
          <a:p>
            <a:pPr>
              <a:buNone/>
            </a:pPr>
            <a:r>
              <a:rPr lang="en-IN" dirty="0" smtClean="0"/>
              <a:t>(</a:t>
            </a:r>
            <a:r>
              <a:rPr lang="en-IN" i="1" dirty="0" err="1" smtClean="0"/>
              <a:t>i</a:t>
            </a:r>
            <a:r>
              <a:rPr lang="en-IN" i="1" dirty="0" smtClean="0"/>
              <a:t>) Feed water and steam flow circuit</a:t>
            </a:r>
          </a:p>
          <a:p>
            <a:pPr>
              <a:buNone/>
            </a:pPr>
            <a:endParaRPr lang="en-IN" i="1" dirty="0" smtClean="0"/>
          </a:p>
          <a:p>
            <a:pPr>
              <a:buNone/>
            </a:pPr>
            <a:r>
              <a:rPr lang="en-IN" dirty="0" smtClean="0"/>
              <a:t>(</a:t>
            </a:r>
            <a:r>
              <a:rPr lang="en-IN" i="1" dirty="0" smtClean="0"/>
              <a:t>ii) Coal and ash circuit</a:t>
            </a:r>
          </a:p>
          <a:p>
            <a:pPr>
              <a:buNone/>
            </a:pPr>
            <a:endParaRPr lang="en-IN" i="1" dirty="0" smtClean="0"/>
          </a:p>
          <a:p>
            <a:pPr>
              <a:buNone/>
            </a:pPr>
            <a:r>
              <a:rPr lang="en-IN" dirty="0" smtClean="0"/>
              <a:t>(</a:t>
            </a:r>
            <a:r>
              <a:rPr lang="en-IN" i="1" dirty="0" smtClean="0"/>
              <a:t>iii) Air and gas circuit</a:t>
            </a:r>
          </a:p>
          <a:p>
            <a:pPr>
              <a:buNone/>
            </a:pPr>
            <a:endParaRPr lang="en-IN" i="1" dirty="0" smtClean="0"/>
          </a:p>
          <a:p>
            <a:pPr>
              <a:buNone/>
            </a:pPr>
            <a:r>
              <a:rPr lang="en-IN" dirty="0" smtClean="0"/>
              <a:t>(</a:t>
            </a:r>
            <a:r>
              <a:rPr lang="en-IN" i="1" dirty="0" smtClean="0"/>
              <a:t>iv) Cooling water circuit.</a:t>
            </a:r>
          </a:p>
          <a:p>
            <a:pPr>
              <a:buNone/>
            </a:pPr>
            <a:endParaRPr lang="en-IN" i="1" dirty="0" smtClean="0"/>
          </a:p>
          <a:p>
            <a:r>
              <a:rPr lang="en-IN" dirty="0" smtClean="0"/>
              <a:t>A steam power plant using steam as working substance works basically on </a:t>
            </a:r>
            <a:r>
              <a:rPr lang="en-IN" dirty="0" err="1" smtClean="0"/>
              <a:t>Rankine</a:t>
            </a:r>
            <a:r>
              <a:rPr lang="en-IN" dirty="0" smtClean="0"/>
              <a:t> cycle.</a:t>
            </a:r>
          </a:p>
          <a:p>
            <a:endParaRPr lang="en-IN" dirty="0" smtClean="0"/>
          </a:p>
          <a:p>
            <a:r>
              <a:rPr lang="en-IN" dirty="0" smtClean="0"/>
              <a:t>Steam is generated in a </a:t>
            </a:r>
            <a:r>
              <a:rPr lang="en-IN" b="1" dirty="0" smtClean="0">
                <a:solidFill>
                  <a:srgbClr val="FF0000"/>
                </a:solidFill>
              </a:rPr>
              <a:t>boiler,</a:t>
            </a:r>
            <a:r>
              <a:rPr lang="en-IN" dirty="0" smtClean="0"/>
              <a:t> expanded in the </a:t>
            </a:r>
            <a:r>
              <a:rPr lang="en-IN" b="1" dirty="0" smtClean="0">
                <a:solidFill>
                  <a:srgbClr val="FF0000"/>
                </a:solidFill>
              </a:rPr>
              <a:t>prime mover</a:t>
            </a:r>
            <a:r>
              <a:rPr lang="en-IN" dirty="0" smtClean="0"/>
              <a:t>, condensed in the </a:t>
            </a:r>
            <a:r>
              <a:rPr lang="en-IN" b="1" dirty="0" smtClean="0">
                <a:solidFill>
                  <a:srgbClr val="FF0000"/>
                </a:solidFill>
              </a:rPr>
              <a:t>condenser</a:t>
            </a:r>
            <a:r>
              <a:rPr lang="en-IN" dirty="0" smtClean="0"/>
              <a:t> and fed into the </a:t>
            </a:r>
            <a:r>
              <a:rPr lang="en-IN" b="1" dirty="0" smtClean="0">
                <a:solidFill>
                  <a:srgbClr val="FF0000"/>
                </a:solidFill>
              </a:rPr>
              <a:t>boiler </a:t>
            </a:r>
            <a:r>
              <a:rPr lang="en-IN" dirty="0" smtClean="0"/>
              <a:t>again.</a:t>
            </a:r>
            <a:endParaRPr lang="en-IN" dirty="0"/>
          </a:p>
        </p:txBody>
      </p:sp>
      <p:sp>
        <p:nvSpPr>
          <p:cNvPr id="4" name="Slide Number Placeholder 3"/>
          <p:cNvSpPr>
            <a:spLocks noGrp="1"/>
          </p:cNvSpPr>
          <p:nvPr>
            <p:ph type="sldNum" sz="quarter" idx="12"/>
          </p:nvPr>
        </p:nvSpPr>
        <p:spPr/>
        <p:txBody>
          <a:bodyPr/>
          <a:lstStyle/>
          <a:p>
            <a:fld id="{84A12EEF-F8A7-490D-8D1F-0BF6D1B779E3}" type="slidenum">
              <a:rPr lang="en-IN" smtClean="0"/>
              <a:pPr/>
              <a:t>17</a:t>
            </a:fld>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6672"/>
            <a:ext cx="8229600" cy="1143000"/>
          </a:xfrm>
        </p:spPr>
        <p:txBody>
          <a:bodyPr>
            <a:normAutofit/>
          </a:bodyPr>
          <a:lstStyle/>
          <a:p>
            <a:r>
              <a:rPr lang="en-US" dirty="0" smtClean="0"/>
              <a:t>Properties of a pure substance</a:t>
            </a:r>
            <a:endParaRPr lang="en-IN" dirty="0"/>
          </a:p>
        </p:txBody>
      </p:sp>
      <p:sp>
        <p:nvSpPr>
          <p:cNvPr id="3" name="Content Placeholder 2"/>
          <p:cNvSpPr>
            <a:spLocks noGrp="1"/>
          </p:cNvSpPr>
          <p:nvPr>
            <p:ph idx="1"/>
          </p:nvPr>
        </p:nvSpPr>
        <p:spPr>
          <a:xfrm>
            <a:off x="457200" y="1628800"/>
            <a:ext cx="8229600" cy="4695800"/>
          </a:xfrm>
        </p:spPr>
        <p:txBody>
          <a:bodyPr>
            <a:normAutofit fontScale="85000" lnSpcReduction="10000"/>
          </a:bodyPr>
          <a:lstStyle/>
          <a:p>
            <a:r>
              <a:rPr lang="en-IN" dirty="0" smtClean="0"/>
              <a:t>Assume a unit mass of ice (solid water) at -10°C and 1 </a:t>
            </a:r>
            <a:r>
              <a:rPr lang="en-IN" dirty="0" err="1" smtClean="0"/>
              <a:t>atm</a:t>
            </a:r>
            <a:r>
              <a:rPr lang="en-IN" dirty="0" smtClean="0"/>
              <a:t> contained in a cylinder and piston machine (Fig. 9.1).</a:t>
            </a:r>
          </a:p>
          <a:p>
            <a:pPr marL="0" indent="0">
              <a:buNone/>
            </a:pPr>
            <a:r>
              <a:rPr lang="en-IN" dirty="0" smtClean="0"/>
              <a:t> </a:t>
            </a:r>
          </a:p>
          <a:p>
            <a:r>
              <a:rPr lang="en-IN" dirty="0" smtClean="0"/>
              <a:t>Let the ice be heated slowly so that its temperature</a:t>
            </a:r>
          </a:p>
          <a:p>
            <a:pPr>
              <a:buNone/>
            </a:pPr>
            <a:r>
              <a:rPr lang="en-IN" dirty="0" smtClean="0"/>
              <a:t>	is always uniform.</a:t>
            </a:r>
          </a:p>
          <a:p>
            <a:pPr>
              <a:buNone/>
            </a:pPr>
            <a:endParaRPr lang="en-IN" dirty="0" smtClean="0"/>
          </a:p>
          <a:p>
            <a:r>
              <a:rPr lang="en-IN" dirty="0" smtClean="0"/>
              <a:t> The changes which occur in the mass of water would be traced as the temperature is increased while the pressure is held constant.</a:t>
            </a:r>
          </a:p>
          <a:p>
            <a:pPr marL="0" indent="0">
              <a:buNone/>
            </a:pPr>
            <a:r>
              <a:rPr lang="en-IN" dirty="0" smtClean="0"/>
              <a:t> </a:t>
            </a:r>
          </a:p>
          <a:p>
            <a:r>
              <a:rPr lang="en-IN" dirty="0" smtClean="0"/>
              <a:t>Let the state changes of water be plotted on </a:t>
            </a:r>
            <a:r>
              <a:rPr lang="en-IN" i="1" dirty="0" smtClean="0"/>
              <a:t>p-v coordinates.</a:t>
            </a:r>
          </a:p>
          <a:p>
            <a:endParaRPr lang="en-IN" i="1" dirty="0" smtClean="0"/>
          </a:p>
          <a:p>
            <a:r>
              <a:rPr lang="en-IN" i="1" dirty="0" smtClean="0"/>
              <a:t> The distinct regimes of heating, </a:t>
            </a:r>
            <a:r>
              <a:rPr lang="en-IN" dirty="0" smtClean="0"/>
              <a:t>as shown in Fig. 9.2, are:</a:t>
            </a:r>
            <a:endParaRPr lang="en-IN" dirty="0"/>
          </a:p>
        </p:txBody>
      </p:sp>
      <p:sp>
        <p:nvSpPr>
          <p:cNvPr id="4" name="Slide Number Placeholder 3"/>
          <p:cNvSpPr>
            <a:spLocks noGrp="1"/>
          </p:cNvSpPr>
          <p:nvPr>
            <p:ph type="sldNum" sz="quarter" idx="12"/>
          </p:nvPr>
        </p:nvSpPr>
        <p:spPr/>
        <p:txBody>
          <a:bodyPr/>
          <a:lstStyle/>
          <a:p>
            <a:fld id="{84A12EEF-F8A7-490D-8D1F-0BF6D1B779E3}" type="slidenum">
              <a:rPr lang="en-IN" smtClean="0"/>
              <a:pPr/>
              <a:t>18</a:t>
            </a:fld>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670538" y="908720"/>
            <a:ext cx="7807938" cy="4968552"/>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84A12EEF-F8A7-490D-8D1F-0BF6D1B779E3}" type="slidenum">
              <a:rPr lang="en-IN" smtClean="0"/>
              <a:pPr/>
              <a:t>19</a:t>
            </a:fld>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Module 1: (15 hours)</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0" indent="0" algn="just">
              <a:buNone/>
            </a:pPr>
            <a:r>
              <a:rPr lang="en-US" b="1" dirty="0" smtClean="0">
                <a:latin typeface="Times New Roman" pitchFamily="18" charset="0"/>
                <a:cs typeface="Times New Roman" pitchFamily="18" charset="0"/>
              </a:rPr>
              <a:t>Properties </a:t>
            </a:r>
            <a:r>
              <a:rPr lang="en-US" b="1" dirty="0">
                <a:latin typeface="Times New Roman" pitchFamily="18" charset="0"/>
                <a:cs typeface="Times New Roman" pitchFamily="18" charset="0"/>
              </a:rPr>
              <a:t>of steam: </a:t>
            </a:r>
            <a:r>
              <a:rPr lang="en-US" dirty="0">
                <a:latin typeface="Times New Roman" pitchFamily="18" charset="0"/>
                <a:cs typeface="Times New Roman" pitchFamily="18" charset="0"/>
              </a:rPr>
              <a:t>use of steam tables and </a:t>
            </a:r>
            <a:r>
              <a:rPr lang="en-US" dirty="0" err="1">
                <a:latin typeface="Times New Roman" pitchFamily="18" charset="0"/>
                <a:cs typeface="Times New Roman" pitchFamily="18" charset="0"/>
              </a:rPr>
              <a:t>Mollier</a:t>
            </a:r>
            <a:r>
              <a:rPr lang="en-US" dirty="0">
                <a:latin typeface="Times New Roman" pitchFamily="18" charset="0"/>
                <a:cs typeface="Times New Roman" pitchFamily="18" charset="0"/>
              </a:rPr>
              <a:t> chart; separating and throttling </a:t>
            </a:r>
            <a:r>
              <a:rPr lang="en-US" dirty="0" smtClean="0">
                <a:latin typeface="Times New Roman" pitchFamily="18" charset="0"/>
                <a:cs typeface="Times New Roman" pitchFamily="18" charset="0"/>
              </a:rPr>
              <a:t>calorimeter; properties </a:t>
            </a:r>
            <a:r>
              <a:rPr lang="en-US" dirty="0">
                <a:latin typeface="Times New Roman" pitchFamily="18" charset="0"/>
                <a:cs typeface="Times New Roman" pitchFamily="18" charset="0"/>
              </a:rPr>
              <a:t>of atmospheric air; </a:t>
            </a:r>
            <a:r>
              <a:rPr lang="en-US" dirty="0" err="1">
                <a:latin typeface="Times New Roman" pitchFamily="18" charset="0"/>
                <a:cs typeface="Times New Roman" pitchFamily="18" charset="0"/>
              </a:rPr>
              <a:t>psychrometric</a:t>
            </a:r>
            <a:r>
              <a:rPr lang="en-US" dirty="0">
                <a:latin typeface="Times New Roman" pitchFamily="18" charset="0"/>
                <a:cs typeface="Times New Roman" pitchFamily="18" charset="0"/>
              </a:rPr>
              <a:t> chart; </a:t>
            </a:r>
            <a:r>
              <a:rPr lang="en-US" b="1" dirty="0">
                <a:latin typeface="Times New Roman" pitchFamily="18" charset="0"/>
                <a:cs typeface="Times New Roman" pitchFamily="18" charset="0"/>
              </a:rPr>
              <a:t>energy scenario: </a:t>
            </a:r>
            <a:r>
              <a:rPr lang="en-US" dirty="0">
                <a:latin typeface="Times New Roman" pitchFamily="18" charset="0"/>
                <a:cs typeface="Times New Roman" pitchFamily="18" charset="0"/>
              </a:rPr>
              <a:t>national and global; </a:t>
            </a:r>
            <a:r>
              <a:rPr lang="en-US" dirty="0" err="1">
                <a:latin typeface="Times New Roman" pitchFamily="18" charset="0"/>
                <a:cs typeface="Times New Roman" pitchFamily="18" charset="0"/>
              </a:rPr>
              <a:t>vapour</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and combined </a:t>
            </a:r>
            <a:r>
              <a:rPr lang="en-US" dirty="0">
                <a:latin typeface="Times New Roman" pitchFamily="18" charset="0"/>
                <a:cs typeface="Times New Roman" pitchFamily="18" charset="0"/>
              </a:rPr>
              <a:t>power cycle; Carnot </a:t>
            </a:r>
            <a:r>
              <a:rPr lang="en-US" dirty="0" err="1">
                <a:latin typeface="Times New Roman" pitchFamily="18" charset="0"/>
                <a:cs typeface="Times New Roman" pitchFamily="18" charset="0"/>
              </a:rPr>
              <a:t>vapour</a:t>
            </a:r>
            <a:r>
              <a:rPr lang="en-US" dirty="0">
                <a:latin typeface="Times New Roman" pitchFamily="18" charset="0"/>
                <a:cs typeface="Times New Roman" pitchFamily="18" charset="0"/>
              </a:rPr>
              <a:t> cycle; ideal </a:t>
            </a:r>
            <a:r>
              <a:rPr lang="en-US" dirty="0" err="1">
                <a:latin typeface="Times New Roman" pitchFamily="18" charset="0"/>
                <a:cs typeface="Times New Roman" pitchFamily="18" charset="0"/>
              </a:rPr>
              <a:t>Rankine</a:t>
            </a:r>
            <a:r>
              <a:rPr lang="en-US" dirty="0">
                <a:latin typeface="Times New Roman" pitchFamily="18" charset="0"/>
                <a:cs typeface="Times New Roman" pitchFamily="18" charset="0"/>
              </a:rPr>
              <a:t> cycle; deviations in an actual </a:t>
            </a:r>
            <a:r>
              <a:rPr lang="en-US" dirty="0" err="1" smtClean="0">
                <a:latin typeface="Times New Roman" pitchFamily="18" charset="0"/>
                <a:cs typeface="Times New Roman" pitchFamily="18" charset="0"/>
              </a:rPr>
              <a:t>Rankine</a:t>
            </a:r>
            <a:r>
              <a:rPr lang="en-US" dirty="0" smtClean="0">
                <a:latin typeface="Times New Roman" pitchFamily="18" charset="0"/>
                <a:cs typeface="Times New Roman" pitchFamily="18" charset="0"/>
              </a:rPr>
              <a:t> cycle</a:t>
            </a:r>
            <a:r>
              <a:rPr lang="en-US" dirty="0">
                <a:latin typeface="Times New Roman" pitchFamily="18" charset="0"/>
                <a:cs typeface="Times New Roman" pitchFamily="18" charset="0"/>
              </a:rPr>
              <a:t>; methods to increase the efficiency of </a:t>
            </a:r>
            <a:r>
              <a:rPr lang="en-US" dirty="0" err="1">
                <a:latin typeface="Times New Roman" pitchFamily="18" charset="0"/>
                <a:cs typeface="Times New Roman" pitchFamily="18" charset="0"/>
              </a:rPr>
              <a:t>Rankine</a:t>
            </a:r>
            <a:r>
              <a:rPr lang="en-US" dirty="0">
                <a:latin typeface="Times New Roman" pitchFamily="18" charset="0"/>
                <a:cs typeface="Times New Roman" pitchFamily="18" charset="0"/>
              </a:rPr>
              <a:t> cycle, reheat and regenerative cycles; open </a:t>
            </a:r>
            <a:r>
              <a:rPr lang="en-US" dirty="0" smtClean="0">
                <a:latin typeface="Times New Roman" pitchFamily="18" charset="0"/>
                <a:cs typeface="Times New Roman" pitchFamily="18" charset="0"/>
              </a:rPr>
              <a:t>and closed </a:t>
            </a:r>
            <a:r>
              <a:rPr lang="en-US" dirty="0">
                <a:latin typeface="Times New Roman" pitchFamily="18" charset="0"/>
                <a:cs typeface="Times New Roman" pitchFamily="18" charset="0"/>
              </a:rPr>
              <a:t>feed water heaters; </a:t>
            </a:r>
            <a:r>
              <a:rPr lang="en-US" dirty="0" err="1">
                <a:latin typeface="Times New Roman" pitchFamily="18" charset="0"/>
                <a:cs typeface="Times New Roman" pitchFamily="18" charset="0"/>
              </a:rPr>
              <a:t>deaerator</a:t>
            </a:r>
            <a:r>
              <a:rPr lang="en-US" dirty="0">
                <a:latin typeface="Times New Roman" pitchFamily="18" charset="0"/>
                <a:cs typeface="Times New Roman" pitchFamily="18" charset="0"/>
              </a:rPr>
              <a:t>; co-generation; combined gas power cycles; </a:t>
            </a:r>
            <a:r>
              <a:rPr lang="en-US" dirty="0" err="1" smtClean="0">
                <a:latin typeface="Times New Roman" pitchFamily="18" charset="0"/>
                <a:cs typeface="Times New Roman" pitchFamily="18" charset="0"/>
              </a:rPr>
              <a:t>vapour</a:t>
            </a:r>
            <a:r>
              <a:rPr lang="en-US" dirty="0" smtClean="0">
                <a:latin typeface="Times New Roman" pitchFamily="18" charset="0"/>
                <a:cs typeface="Times New Roman" pitchFamily="18" charset="0"/>
              </a:rPr>
              <a:t> compression </a:t>
            </a:r>
            <a:r>
              <a:rPr lang="en-US" dirty="0">
                <a:latin typeface="Times New Roman" pitchFamily="18" charset="0"/>
                <a:cs typeface="Times New Roman" pitchFamily="18" charset="0"/>
              </a:rPr>
              <a:t>refrigeration cycle: ideal and actual; air refrigeration cycle; components and systems.</a:t>
            </a:r>
          </a:p>
        </p:txBody>
      </p:sp>
    </p:spTree>
    <p:extLst>
      <p:ext uri="{BB962C8B-B14F-4D97-AF65-F5344CB8AC3E}">
        <p14:creationId xmlns:p14="http://schemas.microsoft.com/office/powerpoint/2010/main" val="35891164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a:buNone/>
            </a:pPr>
            <a:r>
              <a:rPr lang="en-IN" i="1" dirty="0" smtClean="0"/>
              <a:t>1-2 The temperature of ice increases from - 10°C to 0°C. </a:t>
            </a:r>
          </a:p>
          <a:p>
            <a:pPr>
              <a:buNone/>
            </a:pPr>
            <a:endParaRPr lang="en-IN" i="1" dirty="0" smtClean="0"/>
          </a:p>
          <a:p>
            <a:pPr>
              <a:buNone/>
            </a:pPr>
            <a:r>
              <a:rPr lang="en-IN" i="1" dirty="0" smtClean="0"/>
              <a:t>The volume of ice </a:t>
            </a:r>
            <a:r>
              <a:rPr lang="en-IN" dirty="0" smtClean="0"/>
              <a:t>would increase, as would be the case for any solid upon heating. </a:t>
            </a:r>
          </a:p>
          <a:p>
            <a:pPr>
              <a:buNone/>
            </a:pPr>
            <a:endParaRPr lang="en-IN" dirty="0" smtClean="0"/>
          </a:p>
          <a:p>
            <a:pPr>
              <a:buNone/>
            </a:pPr>
            <a:r>
              <a:rPr lang="en-IN" dirty="0" smtClean="0"/>
              <a:t>At state 2, i.e. 0°C, the ice would start melting.</a:t>
            </a:r>
          </a:p>
          <a:p>
            <a:pPr>
              <a:buNone/>
            </a:pPr>
            <a:endParaRPr lang="en-IN" dirty="0" smtClean="0"/>
          </a:p>
          <a:p>
            <a:pPr>
              <a:buNone/>
            </a:pPr>
            <a:r>
              <a:rPr lang="en-IN" i="1" dirty="0" smtClean="0"/>
              <a:t>2-3 ice melts into water at a constant temperature of 0°C.</a:t>
            </a:r>
          </a:p>
          <a:p>
            <a:pPr>
              <a:buNone/>
            </a:pPr>
            <a:r>
              <a:rPr lang="en-IN" i="1" dirty="0" smtClean="0"/>
              <a:t> At state 3, the </a:t>
            </a:r>
            <a:r>
              <a:rPr lang="en-IN" dirty="0" smtClean="0"/>
              <a:t>melting process ends.</a:t>
            </a:r>
          </a:p>
          <a:p>
            <a:pPr>
              <a:buNone/>
            </a:pPr>
            <a:endParaRPr lang="en-IN" dirty="0" smtClean="0"/>
          </a:p>
          <a:p>
            <a:pPr>
              <a:buNone/>
            </a:pPr>
            <a:r>
              <a:rPr lang="en-IN" dirty="0" smtClean="0"/>
              <a:t> </a:t>
            </a:r>
            <a:r>
              <a:rPr lang="en-IN" i="1" dirty="0" smtClean="0"/>
              <a:t>There is a decrease in volume, which is a peculiarity of</a:t>
            </a:r>
          </a:p>
          <a:p>
            <a:pPr>
              <a:buNone/>
            </a:pPr>
            <a:r>
              <a:rPr lang="en-IN" i="1" dirty="0" smtClean="0"/>
              <a:t>	water.</a:t>
            </a:r>
            <a:endParaRPr lang="en-IN" dirty="0"/>
          </a:p>
        </p:txBody>
      </p:sp>
      <p:sp>
        <p:nvSpPr>
          <p:cNvPr id="4" name="Slide Number Placeholder 3"/>
          <p:cNvSpPr>
            <a:spLocks noGrp="1"/>
          </p:cNvSpPr>
          <p:nvPr>
            <p:ph type="sldNum" sz="quarter" idx="12"/>
          </p:nvPr>
        </p:nvSpPr>
        <p:spPr/>
        <p:txBody>
          <a:bodyPr/>
          <a:lstStyle/>
          <a:p>
            <a:fld id="{84A12EEF-F8A7-490D-8D1F-0BF6D1B779E3}" type="slidenum">
              <a:rPr lang="en-IN" smtClean="0"/>
              <a:pPr/>
              <a:t>20</a:t>
            </a:fld>
            <a:endParaRPr lang="en-I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692696"/>
            <a:ext cx="8496944" cy="5760640"/>
          </a:xfrm>
        </p:spPr>
        <p:txBody>
          <a:bodyPr>
            <a:normAutofit fontScale="92500"/>
          </a:bodyPr>
          <a:lstStyle/>
          <a:p>
            <a:pPr>
              <a:buNone/>
            </a:pPr>
            <a:r>
              <a:rPr lang="en-IN" i="1" dirty="0" smtClean="0"/>
              <a:t>3-4 The temperature of water increases, upon heating, from 0°C to 100°C.</a:t>
            </a:r>
          </a:p>
          <a:p>
            <a:pPr>
              <a:buNone/>
            </a:pPr>
            <a:r>
              <a:rPr lang="en-IN" dirty="0" smtClean="0"/>
              <a:t>The volume of water increases because of thermal expansion.</a:t>
            </a:r>
          </a:p>
          <a:p>
            <a:pPr>
              <a:buNone/>
            </a:pPr>
            <a:endParaRPr lang="en-IN" dirty="0" smtClean="0"/>
          </a:p>
          <a:p>
            <a:pPr>
              <a:buNone/>
            </a:pPr>
            <a:r>
              <a:rPr lang="en-IN" i="1" dirty="0" smtClean="0"/>
              <a:t>4-5 The water starts boiling at state 4 and boiling ends at state 5. </a:t>
            </a:r>
          </a:p>
          <a:p>
            <a:pPr>
              <a:buNone/>
            </a:pPr>
            <a:r>
              <a:rPr lang="en-IN" i="1" dirty="0" smtClean="0"/>
              <a:t>This, phase </a:t>
            </a:r>
            <a:r>
              <a:rPr lang="en-IN" dirty="0" smtClean="0"/>
              <a:t>change from liquid to vapour occurs at a constant temperature of 100°C (the pressure being constant at 1 </a:t>
            </a:r>
            <a:r>
              <a:rPr lang="en-IN" dirty="0" err="1" smtClean="0"/>
              <a:t>atm</a:t>
            </a:r>
            <a:r>
              <a:rPr lang="en-IN" dirty="0" smtClean="0"/>
              <a:t>).</a:t>
            </a:r>
          </a:p>
          <a:p>
            <a:pPr>
              <a:buNone/>
            </a:pPr>
            <a:endParaRPr lang="en-IN" dirty="0" smtClean="0"/>
          </a:p>
          <a:p>
            <a:pPr>
              <a:buNone/>
            </a:pPr>
            <a:r>
              <a:rPr lang="en-IN" dirty="0" smtClean="0"/>
              <a:t> There is a large increase in volume.</a:t>
            </a:r>
          </a:p>
          <a:p>
            <a:pPr>
              <a:buNone/>
            </a:pPr>
            <a:endParaRPr lang="en-IN" dirty="0" smtClean="0"/>
          </a:p>
          <a:p>
            <a:pPr>
              <a:buNone/>
            </a:pPr>
            <a:r>
              <a:rPr lang="en-IN" i="1" dirty="0" smtClean="0"/>
              <a:t>5-6 The vapour is heated to, say, 250°C (state 6).</a:t>
            </a:r>
          </a:p>
          <a:p>
            <a:pPr>
              <a:buNone/>
            </a:pPr>
            <a:endParaRPr lang="en-IN" i="1" dirty="0" smtClean="0"/>
          </a:p>
          <a:p>
            <a:pPr>
              <a:buNone/>
            </a:pPr>
            <a:r>
              <a:rPr lang="en-IN" i="1" dirty="0" smtClean="0"/>
              <a:t> The volume of vapour </a:t>
            </a:r>
            <a:r>
              <a:rPr lang="en-IN" dirty="0" smtClean="0"/>
              <a:t>increases from </a:t>
            </a:r>
            <a:r>
              <a:rPr lang="en-IN" i="1" dirty="0" smtClean="0"/>
              <a:t>v5 to v6.</a:t>
            </a:r>
            <a:endParaRPr lang="en-IN" dirty="0"/>
          </a:p>
        </p:txBody>
      </p:sp>
      <p:sp>
        <p:nvSpPr>
          <p:cNvPr id="4" name="Slide Number Placeholder 3"/>
          <p:cNvSpPr>
            <a:spLocks noGrp="1"/>
          </p:cNvSpPr>
          <p:nvPr>
            <p:ph type="sldNum" sz="quarter" idx="12"/>
          </p:nvPr>
        </p:nvSpPr>
        <p:spPr/>
        <p:txBody>
          <a:bodyPr/>
          <a:lstStyle/>
          <a:p>
            <a:fld id="{84A12EEF-F8A7-490D-8D1F-0BF6D1B779E3}" type="slidenum">
              <a:rPr lang="en-IN" smtClean="0"/>
              <a:pPr/>
              <a:t>21</a:t>
            </a:fld>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tretch>
            <a:fillRect/>
          </a:stretch>
        </p:blipFill>
        <p:spPr bwMode="auto">
          <a:xfrm>
            <a:off x="160616" y="1196752"/>
            <a:ext cx="8785997" cy="4104456"/>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84A12EEF-F8A7-490D-8D1F-0BF6D1B779E3}" type="slidenum">
              <a:rPr lang="en-IN" smtClean="0"/>
              <a:pPr/>
              <a:t>22</a:t>
            </a:fld>
            <a:endParaRPr lang="en-I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487888"/>
          </a:xfrm>
        </p:spPr>
        <p:txBody>
          <a:bodyPr>
            <a:normAutofit/>
          </a:bodyPr>
          <a:lstStyle/>
          <a:p>
            <a:r>
              <a:rPr lang="en-IN" dirty="0" smtClean="0"/>
              <a:t>Water existed in the </a:t>
            </a:r>
            <a:r>
              <a:rPr lang="en-IN" b="1" dirty="0" smtClean="0">
                <a:solidFill>
                  <a:srgbClr val="FF0000"/>
                </a:solidFill>
              </a:rPr>
              <a:t>solid phase</a:t>
            </a:r>
            <a:r>
              <a:rPr lang="en-IN" dirty="0" smtClean="0"/>
              <a:t> between </a:t>
            </a:r>
            <a:r>
              <a:rPr lang="en-IN" b="1" dirty="0" smtClean="0">
                <a:solidFill>
                  <a:srgbClr val="FF0000"/>
                </a:solidFill>
              </a:rPr>
              <a:t>1 and 2</a:t>
            </a:r>
            <a:r>
              <a:rPr lang="en-IN" dirty="0" smtClean="0"/>
              <a:t>, in the </a:t>
            </a:r>
            <a:r>
              <a:rPr lang="en-IN" b="1" dirty="0" smtClean="0">
                <a:solidFill>
                  <a:srgbClr val="FF0000"/>
                </a:solidFill>
              </a:rPr>
              <a:t>liquid phase</a:t>
            </a:r>
            <a:r>
              <a:rPr lang="en-IN" dirty="0" smtClean="0"/>
              <a:t> between </a:t>
            </a:r>
            <a:r>
              <a:rPr lang="en-IN" b="1" dirty="0" smtClean="0">
                <a:solidFill>
                  <a:srgbClr val="FF0000"/>
                </a:solidFill>
              </a:rPr>
              <a:t>3 and 4,</a:t>
            </a:r>
            <a:r>
              <a:rPr lang="en-IN" dirty="0" smtClean="0"/>
              <a:t> and in </a:t>
            </a:r>
            <a:r>
              <a:rPr lang="en-IN" b="1" dirty="0" smtClean="0">
                <a:solidFill>
                  <a:srgbClr val="FF0000"/>
                </a:solidFill>
              </a:rPr>
              <a:t>the gas phase beyond </a:t>
            </a:r>
            <a:r>
              <a:rPr lang="en-IN" b="1" i="1" dirty="0" smtClean="0">
                <a:solidFill>
                  <a:srgbClr val="FF0000"/>
                </a:solidFill>
              </a:rPr>
              <a:t>5.</a:t>
            </a:r>
          </a:p>
          <a:p>
            <a:endParaRPr lang="en-IN" i="1" dirty="0" smtClean="0"/>
          </a:p>
          <a:p>
            <a:r>
              <a:rPr lang="en-IN" i="1" dirty="0" smtClean="0"/>
              <a:t> Between 2 and 3, the solid changed into </a:t>
            </a:r>
            <a:r>
              <a:rPr lang="en-IN" dirty="0" smtClean="0"/>
              <a:t>the liquid phase by absorbing the latent heat of fusion and between 4 and </a:t>
            </a:r>
            <a:r>
              <a:rPr lang="en-IN" i="1" dirty="0" smtClean="0"/>
              <a:t>5, the </a:t>
            </a:r>
            <a:r>
              <a:rPr lang="en-IN" dirty="0" smtClean="0"/>
              <a:t>liquid changed into the vapour phase by absorbing the latent heat of vaporization,</a:t>
            </a:r>
          </a:p>
          <a:p>
            <a:pPr>
              <a:buNone/>
            </a:pPr>
            <a:r>
              <a:rPr lang="en-IN" dirty="0" smtClean="0"/>
              <a:t>	both at constant temperature and pressure.</a:t>
            </a:r>
          </a:p>
          <a:p>
            <a:endParaRPr lang="en-IN" dirty="0" smtClean="0"/>
          </a:p>
        </p:txBody>
      </p:sp>
      <p:sp>
        <p:nvSpPr>
          <p:cNvPr id="4" name="Slide Number Placeholder 3"/>
          <p:cNvSpPr>
            <a:spLocks noGrp="1"/>
          </p:cNvSpPr>
          <p:nvPr>
            <p:ph type="sldNum" sz="quarter" idx="12"/>
          </p:nvPr>
        </p:nvSpPr>
        <p:spPr/>
        <p:txBody>
          <a:bodyPr/>
          <a:lstStyle/>
          <a:p>
            <a:fld id="{84A12EEF-F8A7-490D-8D1F-0BF6D1B779E3}" type="slidenum">
              <a:rPr lang="en-IN" smtClean="0"/>
              <a:pPr/>
              <a:t>23</a:t>
            </a:fld>
            <a:endParaRPr lang="en-I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199856"/>
          </a:xfrm>
        </p:spPr>
        <p:txBody>
          <a:bodyPr>
            <a:normAutofit/>
          </a:bodyPr>
          <a:lstStyle/>
          <a:p>
            <a:r>
              <a:rPr lang="en-IN" dirty="0" smtClean="0"/>
              <a:t>The states </a:t>
            </a:r>
            <a:r>
              <a:rPr lang="en-IN" b="1" dirty="0" smtClean="0">
                <a:solidFill>
                  <a:srgbClr val="FF0000"/>
                </a:solidFill>
              </a:rPr>
              <a:t>2, 3, 4 and </a:t>
            </a:r>
            <a:r>
              <a:rPr lang="en-IN" b="1" i="1" dirty="0" smtClean="0">
                <a:solidFill>
                  <a:srgbClr val="FF0000"/>
                </a:solidFill>
              </a:rPr>
              <a:t>5 are known as saturation states</a:t>
            </a:r>
            <a:r>
              <a:rPr lang="en-IN" i="1" dirty="0" smtClean="0"/>
              <a:t>.</a:t>
            </a:r>
          </a:p>
          <a:p>
            <a:pPr>
              <a:buNone/>
            </a:pPr>
            <a:r>
              <a:rPr lang="en-IN" i="1" dirty="0" smtClean="0"/>
              <a:t> </a:t>
            </a:r>
          </a:p>
          <a:p>
            <a:r>
              <a:rPr lang="en-IN" i="1" dirty="0" smtClean="0"/>
              <a:t>A saturation state is a </a:t>
            </a:r>
            <a:r>
              <a:rPr lang="en-IN" dirty="0" smtClean="0"/>
              <a:t>state from which a change of phase may occur without a change of pressure or temperature. </a:t>
            </a:r>
          </a:p>
          <a:p>
            <a:endParaRPr lang="en-IN" dirty="0" smtClean="0"/>
          </a:p>
          <a:p>
            <a:r>
              <a:rPr lang="en-IN" dirty="0" smtClean="0"/>
              <a:t>State </a:t>
            </a:r>
            <a:r>
              <a:rPr lang="en-IN" b="1" dirty="0" smtClean="0">
                <a:solidFill>
                  <a:srgbClr val="7030A0"/>
                </a:solidFill>
              </a:rPr>
              <a:t>2 is a </a:t>
            </a:r>
            <a:r>
              <a:rPr lang="en-IN" b="1" i="1" dirty="0" smtClean="0">
                <a:solidFill>
                  <a:srgbClr val="7030A0"/>
                </a:solidFill>
              </a:rPr>
              <a:t>saturated solid state </a:t>
            </a:r>
            <a:r>
              <a:rPr lang="en-IN" i="1" dirty="0" smtClean="0"/>
              <a:t>because a solid can change into </a:t>
            </a:r>
            <a:r>
              <a:rPr lang="en-IN" dirty="0" smtClean="0"/>
              <a:t>liquid at constant pressure and temperature from state 2.</a:t>
            </a:r>
          </a:p>
          <a:p>
            <a:pPr>
              <a:buNone/>
            </a:pPr>
            <a:endParaRPr lang="en-IN" dirty="0" smtClean="0"/>
          </a:p>
          <a:p>
            <a:endParaRPr lang="en-IN" dirty="0"/>
          </a:p>
        </p:txBody>
      </p:sp>
      <p:sp>
        <p:nvSpPr>
          <p:cNvPr id="4" name="Slide Number Placeholder 3"/>
          <p:cNvSpPr>
            <a:spLocks noGrp="1"/>
          </p:cNvSpPr>
          <p:nvPr>
            <p:ph type="sldNum" sz="quarter" idx="12"/>
          </p:nvPr>
        </p:nvSpPr>
        <p:spPr/>
        <p:txBody>
          <a:bodyPr/>
          <a:lstStyle/>
          <a:p>
            <a:fld id="{84A12EEF-F8A7-490D-8D1F-0BF6D1B779E3}" type="slidenum">
              <a:rPr lang="en-IN" smtClean="0"/>
              <a:pPr/>
              <a:t>24</a:t>
            </a:fld>
            <a:endParaRPr lang="en-I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4983832"/>
          </a:xfrm>
        </p:spPr>
        <p:txBody>
          <a:bodyPr>
            <a:normAutofit/>
          </a:bodyPr>
          <a:lstStyle/>
          <a:p>
            <a:r>
              <a:rPr lang="en-IN" dirty="0" smtClean="0"/>
              <a:t> States </a:t>
            </a:r>
            <a:r>
              <a:rPr lang="en-IN" b="1" dirty="0" smtClean="0">
                <a:solidFill>
                  <a:srgbClr val="7030A0"/>
                </a:solidFill>
              </a:rPr>
              <a:t>3 and 4 are both saturated liquid states.</a:t>
            </a:r>
          </a:p>
          <a:p>
            <a:endParaRPr lang="en-IN" b="1" dirty="0" smtClean="0">
              <a:solidFill>
                <a:srgbClr val="7030A0"/>
              </a:solidFill>
            </a:endParaRPr>
          </a:p>
          <a:p>
            <a:r>
              <a:rPr lang="en-IN" dirty="0" smtClean="0"/>
              <a:t> In state 3, the liquid is saturated with respect to solidification, whereas in state 4, the liquid is saturated with respect to vaporization. </a:t>
            </a:r>
          </a:p>
          <a:p>
            <a:endParaRPr lang="en-IN" dirty="0" smtClean="0"/>
          </a:p>
          <a:p>
            <a:r>
              <a:rPr lang="en-IN" dirty="0" smtClean="0"/>
              <a:t>State </a:t>
            </a:r>
            <a:r>
              <a:rPr lang="en-IN" b="1" i="1" dirty="0" smtClean="0">
                <a:solidFill>
                  <a:srgbClr val="7030A0"/>
                </a:solidFill>
              </a:rPr>
              <a:t>5 is a saturated vapour state</a:t>
            </a:r>
            <a:r>
              <a:rPr lang="en-IN" i="1" dirty="0" smtClean="0"/>
              <a:t>, because from state 5, the vapour </a:t>
            </a:r>
            <a:r>
              <a:rPr lang="en-IN" dirty="0" smtClean="0"/>
              <a:t>can condense into liquid without a change of pressure or temperature.</a:t>
            </a:r>
          </a:p>
          <a:p>
            <a:endParaRPr lang="en-IN" dirty="0"/>
          </a:p>
        </p:txBody>
      </p:sp>
      <p:sp>
        <p:nvSpPr>
          <p:cNvPr id="4" name="Slide Number Placeholder 3"/>
          <p:cNvSpPr>
            <a:spLocks noGrp="1"/>
          </p:cNvSpPr>
          <p:nvPr>
            <p:ph type="sldNum" sz="quarter" idx="12"/>
          </p:nvPr>
        </p:nvSpPr>
        <p:spPr/>
        <p:txBody>
          <a:bodyPr/>
          <a:lstStyle/>
          <a:p>
            <a:fld id="{84A12EEF-F8A7-490D-8D1F-0BF6D1B779E3}" type="slidenum">
              <a:rPr lang="en-IN" smtClean="0"/>
              <a:pPr/>
              <a:t>25</a:t>
            </a:fld>
            <a:endParaRPr lang="en-I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343872"/>
          </a:xfrm>
        </p:spPr>
        <p:txBody>
          <a:bodyPr>
            <a:normAutofit/>
          </a:bodyPr>
          <a:lstStyle/>
          <a:p>
            <a:pPr algn="just"/>
            <a:r>
              <a:rPr lang="en-IN" dirty="0" smtClean="0"/>
              <a:t>If the heating of ice at -10°C to steam at 250°C were done at a constant pressure of 2 </a:t>
            </a:r>
            <a:r>
              <a:rPr lang="en-IN" dirty="0" err="1" smtClean="0"/>
              <a:t>atm</a:t>
            </a:r>
            <a:r>
              <a:rPr lang="en-IN" dirty="0" smtClean="0"/>
              <a:t>, similar regimes of heating would have been obtained with similar saturation states 2, 3, 4 and </a:t>
            </a:r>
            <a:r>
              <a:rPr lang="en-IN" i="1" dirty="0" smtClean="0"/>
              <a:t>5, as shown in Fig. 9.2.</a:t>
            </a:r>
          </a:p>
          <a:p>
            <a:pPr algn="just"/>
            <a:endParaRPr lang="en-IN" i="1" dirty="0" smtClean="0"/>
          </a:p>
          <a:p>
            <a:pPr algn="just"/>
            <a:r>
              <a:rPr lang="en-IN" i="1" dirty="0" smtClean="0"/>
              <a:t> All the state changes </a:t>
            </a:r>
            <a:r>
              <a:rPr lang="en-IN" dirty="0" smtClean="0"/>
              <a:t>of the system can similarly be plotted on the p-v coordinates, when it is heated at different constant pressures.</a:t>
            </a:r>
          </a:p>
          <a:p>
            <a:pPr algn="just">
              <a:buNone/>
            </a:pPr>
            <a:endParaRPr lang="en-IN" dirty="0" smtClean="0"/>
          </a:p>
          <a:p>
            <a:pPr algn="just"/>
            <a:r>
              <a:rPr lang="en-IN" dirty="0" smtClean="0"/>
              <a:t> All the saturated solid states 2 at various pressures</a:t>
            </a:r>
          </a:p>
          <a:p>
            <a:pPr algn="just">
              <a:buNone/>
            </a:pPr>
            <a:r>
              <a:rPr lang="en-IN" dirty="0" smtClean="0"/>
              <a:t>	are joined by a line, as shown in Fig. 9 .3.</a:t>
            </a:r>
            <a:endParaRPr lang="en-IN" dirty="0"/>
          </a:p>
        </p:txBody>
      </p:sp>
      <p:sp>
        <p:nvSpPr>
          <p:cNvPr id="4" name="Slide Number Placeholder 3"/>
          <p:cNvSpPr>
            <a:spLocks noGrp="1"/>
          </p:cNvSpPr>
          <p:nvPr>
            <p:ph type="sldNum" sz="quarter" idx="12"/>
          </p:nvPr>
        </p:nvSpPr>
        <p:spPr/>
        <p:txBody>
          <a:bodyPr/>
          <a:lstStyle/>
          <a:p>
            <a:fld id="{84A12EEF-F8A7-490D-8D1F-0BF6D1B779E3}" type="slidenum">
              <a:rPr lang="en-IN" smtClean="0"/>
              <a:pPr/>
              <a:t>26</a:t>
            </a:fld>
            <a:endParaRPr lang="en-I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3074" name="Picture 2"/>
          <p:cNvPicPr>
            <a:picLocks noGrp="1" noChangeAspect="1" noChangeArrowheads="1"/>
          </p:cNvPicPr>
          <p:nvPr>
            <p:ph idx="1"/>
          </p:nvPr>
        </p:nvPicPr>
        <p:blipFill>
          <a:blip r:embed="rId2" cstate="print"/>
          <a:stretch>
            <a:fillRect/>
          </a:stretch>
        </p:blipFill>
        <p:spPr bwMode="auto">
          <a:xfrm>
            <a:off x="261409" y="908720"/>
            <a:ext cx="8527013" cy="5494892"/>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84A12EEF-F8A7-490D-8D1F-0BF6D1B779E3}" type="slidenum">
              <a:rPr lang="en-IN" smtClean="0"/>
              <a:pPr/>
              <a:t>27</a:t>
            </a:fld>
            <a:endParaRPr lang="en-I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343872"/>
          </a:xfrm>
        </p:spPr>
        <p:txBody>
          <a:bodyPr>
            <a:normAutofit/>
          </a:bodyPr>
          <a:lstStyle/>
          <a:p>
            <a:r>
              <a:rPr lang="en-IN" dirty="0" smtClean="0"/>
              <a:t>Similarly, all the saturated liquid states 3 with respect to solidification, all the saturated liquid states 4 with respect to vaporization,  and all the saturated vapour states </a:t>
            </a:r>
            <a:r>
              <a:rPr lang="en-IN" i="1" dirty="0" smtClean="0"/>
              <a:t>5, are joined together.</a:t>
            </a:r>
          </a:p>
          <a:p>
            <a:pPr>
              <a:buNone/>
            </a:pPr>
            <a:endParaRPr lang="en-IN" i="1" dirty="0" smtClean="0"/>
          </a:p>
          <a:p>
            <a:r>
              <a:rPr lang="en-IN" dirty="0" smtClean="0"/>
              <a:t>Figure 9.4 shows state changes of a pure substance other than water whose volume increases on melting.</a:t>
            </a:r>
          </a:p>
          <a:p>
            <a:endParaRPr lang="en-IN" dirty="0" smtClean="0"/>
          </a:p>
          <a:p>
            <a:r>
              <a:rPr lang="en-IN" dirty="0" smtClean="0"/>
              <a:t>The line passing through all the saturated solid states 2 (Figs 9.3 and 9.4) is called the </a:t>
            </a:r>
            <a:r>
              <a:rPr lang="en-IN" i="1" dirty="0" smtClean="0"/>
              <a:t>saturated solid line.</a:t>
            </a:r>
          </a:p>
          <a:p>
            <a:endParaRPr lang="en-IN" i="1" dirty="0" smtClean="0"/>
          </a:p>
          <a:p>
            <a:endParaRPr lang="en-IN" dirty="0"/>
          </a:p>
        </p:txBody>
      </p:sp>
      <p:sp>
        <p:nvSpPr>
          <p:cNvPr id="4" name="Slide Number Placeholder 3"/>
          <p:cNvSpPr>
            <a:spLocks noGrp="1"/>
          </p:cNvSpPr>
          <p:nvPr>
            <p:ph type="sldNum" sz="quarter" idx="12"/>
          </p:nvPr>
        </p:nvSpPr>
        <p:spPr/>
        <p:txBody>
          <a:bodyPr/>
          <a:lstStyle/>
          <a:p>
            <a:fld id="{84A12EEF-F8A7-490D-8D1F-0BF6D1B779E3}" type="slidenum">
              <a:rPr lang="en-IN" smtClean="0"/>
              <a:pPr/>
              <a:t>28</a:t>
            </a:fld>
            <a:endParaRPr lang="en-I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p:cNvPicPr>
            <a:picLocks noGrp="1" noChangeAspect="1" noChangeArrowheads="1"/>
          </p:cNvPicPr>
          <p:nvPr>
            <p:ph idx="1"/>
          </p:nvPr>
        </p:nvPicPr>
        <p:blipFill>
          <a:blip r:embed="rId2" cstate="print"/>
          <a:stretch>
            <a:fillRect/>
          </a:stretch>
        </p:blipFill>
        <p:spPr bwMode="auto">
          <a:xfrm>
            <a:off x="467544" y="179586"/>
            <a:ext cx="8434842" cy="6414521"/>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84A12EEF-F8A7-490D-8D1F-0BF6D1B779E3}" type="slidenum">
              <a:rPr lang="en-IN" smtClean="0"/>
              <a:pPr/>
              <a:t>29</a:t>
            </a:fld>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Module 2: (11 hours)</a:t>
            </a:r>
            <a:br>
              <a:rPr lang="en-US" b="1"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buNone/>
            </a:pPr>
            <a:r>
              <a:rPr lang="en-US" b="1" dirty="0" smtClean="0">
                <a:latin typeface="Times New Roman" pitchFamily="18" charset="0"/>
                <a:cs typeface="Times New Roman" pitchFamily="18" charset="0"/>
              </a:rPr>
              <a:t>Steam </a:t>
            </a:r>
            <a:r>
              <a:rPr lang="en-US" b="1" dirty="0">
                <a:latin typeface="Times New Roman" pitchFamily="18" charset="0"/>
                <a:cs typeface="Times New Roman" pitchFamily="18" charset="0"/>
              </a:rPr>
              <a:t>generators: </a:t>
            </a:r>
            <a:r>
              <a:rPr lang="en-US" dirty="0">
                <a:latin typeface="Times New Roman" pitchFamily="18" charset="0"/>
                <a:cs typeface="Times New Roman" pitchFamily="18" charset="0"/>
              </a:rPr>
              <a:t>fire tube, Lancashire, locomotive and </a:t>
            </a:r>
            <a:r>
              <a:rPr lang="en-US" dirty="0" err="1">
                <a:latin typeface="Times New Roman" pitchFamily="18" charset="0"/>
                <a:cs typeface="Times New Roman" pitchFamily="18" charset="0"/>
              </a:rPr>
              <a:t>Nestler</a:t>
            </a:r>
            <a:r>
              <a:rPr lang="en-US" dirty="0">
                <a:latin typeface="Times New Roman" pitchFamily="18" charset="0"/>
                <a:cs typeface="Times New Roman" pitchFamily="18" charset="0"/>
              </a:rPr>
              <a:t> boilers; water-tube; Babcock </a:t>
            </a:r>
            <a:r>
              <a:rPr lang="en-US" dirty="0" smtClean="0">
                <a:latin typeface="Times New Roman" pitchFamily="18" charset="0"/>
                <a:cs typeface="Times New Roman" pitchFamily="18" charset="0"/>
              </a:rPr>
              <a:t>and Wilcox </a:t>
            </a:r>
            <a:r>
              <a:rPr lang="en-US" dirty="0">
                <a:latin typeface="Times New Roman" pitchFamily="18" charset="0"/>
                <a:cs typeface="Times New Roman" pitchFamily="18" charset="0"/>
              </a:rPr>
              <a:t>and bent-tube boilers; mountings and accessories; schematic diagram of a modern </a:t>
            </a:r>
            <a:r>
              <a:rPr lang="en-US" dirty="0" smtClean="0">
                <a:latin typeface="Times New Roman" pitchFamily="18" charset="0"/>
                <a:cs typeface="Times New Roman" pitchFamily="18" charset="0"/>
              </a:rPr>
              <a:t>steam generator</a:t>
            </a:r>
            <a:r>
              <a:rPr lang="en-US" dirty="0">
                <a:latin typeface="Times New Roman" pitchFamily="18" charset="0"/>
                <a:cs typeface="Times New Roman" pitchFamily="18" charset="0"/>
              </a:rPr>
              <a:t>; combustion equipment; overfeed and underfeed stokers; travelling-grate and </a:t>
            </a:r>
            <a:r>
              <a:rPr lang="en-US" dirty="0" smtClean="0">
                <a:latin typeface="Times New Roman" pitchFamily="18" charset="0"/>
                <a:cs typeface="Times New Roman" pitchFamily="18" charset="0"/>
              </a:rPr>
              <a:t>spreader stokers</a:t>
            </a:r>
            <a:r>
              <a:rPr lang="en-US" dirty="0">
                <a:latin typeface="Times New Roman" pitchFamily="18" charset="0"/>
                <a:cs typeface="Times New Roman" pitchFamily="18" charset="0"/>
              </a:rPr>
              <a:t>, pulverized coal burners, cyclone furnace, fluidized-bed combustion; coal based </a:t>
            </a:r>
            <a:r>
              <a:rPr lang="en-US" dirty="0" smtClean="0">
                <a:latin typeface="Times New Roman" pitchFamily="18" charset="0"/>
                <a:cs typeface="Times New Roman" pitchFamily="18" charset="0"/>
              </a:rPr>
              <a:t>synthetic fuels</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lgn="just">
              <a:buNone/>
            </a:pPr>
            <a:r>
              <a:rPr lang="en-US" b="1" dirty="0" smtClean="0">
                <a:latin typeface="Times New Roman" pitchFamily="18" charset="0"/>
                <a:cs typeface="Times New Roman" pitchFamily="18" charset="0"/>
              </a:rPr>
              <a:t>Steam </a:t>
            </a:r>
            <a:r>
              <a:rPr lang="en-US" b="1" dirty="0">
                <a:latin typeface="Times New Roman" pitchFamily="18" charset="0"/>
                <a:cs typeface="Times New Roman" pitchFamily="18" charset="0"/>
              </a:rPr>
              <a:t>nozzles: </a:t>
            </a:r>
            <a:r>
              <a:rPr lang="en-US" dirty="0">
                <a:latin typeface="Times New Roman" pitchFamily="18" charset="0"/>
                <a:cs typeface="Times New Roman" pitchFamily="18" charset="0"/>
              </a:rPr>
              <a:t>condition for maximum discharge, design for throat and exit areas, effect </a:t>
            </a:r>
            <a:r>
              <a:rPr lang="en-US" dirty="0" smtClean="0">
                <a:latin typeface="Times New Roman" pitchFamily="18" charset="0"/>
                <a:cs typeface="Times New Roman" pitchFamily="18" charset="0"/>
              </a:rPr>
              <a:t>of friction</a:t>
            </a:r>
            <a:r>
              <a:rPr lang="en-US" dirty="0">
                <a:latin typeface="Times New Roman" pitchFamily="18" charset="0"/>
                <a:cs typeface="Times New Roman" pitchFamily="18" charset="0"/>
              </a:rPr>
              <a:t>, supersaturated flow.</a:t>
            </a:r>
          </a:p>
        </p:txBody>
      </p:sp>
    </p:spTree>
    <p:extLst>
      <p:ext uri="{BB962C8B-B14F-4D97-AF65-F5344CB8AC3E}">
        <p14:creationId xmlns:p14="http://schemas.microsoft.com/office/powerpoint/2010/main" val="3281538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271864"/>
          </a:xfrm>
        </p:spPr>
        <p:txBody>
          <a:bodyPr>
            <a:normAutofit/>
          </a:bodyPr>
          <a:lstStyle/>
          <a:p>
            <a:pPr>
              <a:buNone/>
            </a:pPr>
            <a:r>
              <a:rPr lang="en-IN" dirty="0" smtClean="0"/>
              <a:t> </a:t>
            </a:r>
            <a:r>
              <a:rPr lang="en-IN" i="1" dirty="0" smtClean="0"/>
              <a:t>The lines passing through all the saturated liquid </a:t>
            </a:r>
            <a:r>
              <a:rPr lang="en-IN" dirty="0" smtClean="0"/>
              <a:t>states 3 and 4 with respect to solidification and vaporization respectively are known as the </a:t>
            </a:r>
            <a:r>
              <a:rPr lang="en-IN" i="1" dirty="0" smtClean="0"/>
              <a:t>saturated liquid lines.</a:t>
            </a:r>
          </a:p>
          <a:p>
            <a:pPr>
              <a:buNone/>
            </a:pPr>
            <a:endParaRPr lang="en-IN" i="1" dirty="0" smtClean="0"/>
          </a:p>
          <a:p>
            <a:pPr>
              <a:buNone/>
            </a:pPr>
            <a:r>
              <a:rPr lang="en-IN" i="1" dirty="0" smtClean="0"/>
              <a:t> The line passing through all the saturated </a:t>
            </a:r>
            <a:r>
              <a:rPr lang="en-IN" dirty="0" smtClean="0"/>
              <a:t>vapour states </a:t>
            </a:r>
            <a:r>
              <a:rPr lang="en-IN" i="1" dirty="0" smtClean="0"/>
              <a:t>5, is the saturated vapour line.</a:t>
            </a:r>
          </a:p>
          <a:p>
            <a:pPr>
              <a:buNone/>
            </a:pPr>
            <a:endParaRPr lang="en-IN" i="1" dirty="0" smtClean="0"/>
          </a:p>
          <a:p>
            <a:r>
              <a:rPr lang="en-IN" i="1" dirty="0" smtClean="0"/>
              <a:t> The saturated liquid line with </a:t>
            </a:r>
            <a:r>
              <a:rPr lang="en-IN" dirty="0" smtClean="0"/>
              <a:t>respect to vaporization and the saturated vapour line incline towards each other and form what is known as the </a:t>
            </a:r>
            <a:r>
              <a:rPr lang="en-IN" i="1" dirty="0" smtClean="0"/>
              <a:t>saturation or vapour dome.</a:t>
            </a:r>
          </a:p>
          <a:p>
            <a:r>
              <a:rPr lang="en-IN" i="1" dirty="0" smtClean="0"/>
              <a:t> The two lines meet at </a:t>
            </a:r>
            <a:r>
              <a:rPr lang="en-IN" dirty="0" smtClean="0"/>
              <a:t>the </a:t>
            </a:r>
            <a:r>
              <a:rPr lang="en-IN" i="1" dirty="0" smtClean="0"/>
              <a:t>critical state.</a:t>
            </a:r>
            <a:endParaRPr lang="en-IN" dirty="0"/>
          </a:p>
        </p:txBody>
      </p:sp>
      <p:sp>
        <p:nvSpPr>
          <p:cNvPr id="4" name="Slide Number Placeholder 3"/>
          <p:cNvSpPr>
            <a:spLocks noGrp="1"/>
          </p:cNvSpPr>
          <p:nvPr>
            <p:ph type="sldNum" sz="quarter" idx="12"/>
          </p:nvPr>
        </p:nvSpPr>
        <p:spPr/>
        <p:txBody>
          <a:bodyPr/>
          <a:lstStyle/>
          <a:p>
            <a:fld id="{84A12EEF-F8A7-490D-8D1F-0BF6D1B779E3}" type="slidenum">
              <a:rPr lang="en-IN" smtClean="0"/>
              <a:pPr/>
              <a:t>30</a:t>
            </a:fld>
            <a:endParaRPr lang="en-I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271864"/>
          </a:xfrm>
        </p:spPr>
        <p:txBody>
          <a:bodyPr/>
          <a:lstStyle/>
          <a:p>
            <a:r>
              <a:rPr lang="en-US" dirty="0"/>
              <a:t>Liquid is, most often, the working fluid in power cycles, etc. and interest </a:t>
            </a:r>
            <a:r>
              <a:rPr lang="en-US" dirty="0" smtClean="0"/>
              <a:t>is often </a:t>
            </a:r>
            <a:r>
              <a:rPr lang="en-US" dirty="0"/>
              <a:t>confined to the liquid-</a:t>
            </a:r>
            <a:r>
              <a:rPr lang="en-US" dirty="0" err="1"/>
              <a:t>vapour</a:t>
            </a:r>
            <a:r>
              <a:rPr lang="en-US" dirty="0"/>
              <a:t> regions only</a:t>
            </a:r>
            <a:r>
              <a:rPr lang="en-US" dirty="0" smtClean="0"/>
              <a:t>.</a:t>
            </a:r>
          </a:p>
          <a:p>
            <a:endParaRPr lang="en-US" dirty="0" smtClean="0"/>
          </a:p>
          <a:p>
            <a:r>
              <a:rPr lang="en-US" dirty="0" smtClean="0"/>
              <a:t> </a:t>
            </a:r>
            <a:r>
              <a:rPr lang="en-US" dirty="0"/>
              <a:t>So to locate the state points, </a:t>
            </a:r>
            <a:r>
              <a:rPr lang="en-US" dirty="0" smtClean="0"/>
              <a:t>the solid </a:t>
            </a:r>
            <a:r>
              <a:rPr lang="en-US" dirty="0"/>
              <a:t>regions from Figs 9.3 and 9.4 can </a:t>
            </a:r>
            <a:r>
              <a:rPr lang="en-US" dirty="0" smtClean="0"/>
              <a:t>be omitted.</a:t>
            </a:r>
          </a:p>
          <a:p>
            <a:endParaRPr lang="en-US" dirty="0" smtClean="0"/>
          </a:p>
          <a:p>
            <a:r>
              <a:rPr lang="en-US" dirty="0"/>
              <a:t>The </a:t>
            </a:r>
            <a:r>
              <a:rPr lang="en-US" i="1" dirty="0"/>
              <a:t>p-v </a:t>
            </a:r>
            <a:r>
              <a:rPr lang="en-US" dirty="0"/>
              <a:t>diagram </a:t>
            </a:r>
            <a:r>
              <a:rPr lang="en-US" dirty="0" smtClean="0"/>
              <a:t>then becomes </a:t>
            </a:r>
            <a:r>
              <a:rPr lang="en-US" dirty="0"/>
              <a:t>as shown in Fig. 9.5.</a:t>
            </a:r>
          </a:p>
        </p:txBody>
      </p:sp>
      <p:sp>
        <p:nvSpPr>
          <p:cNvPr id="4" name="Slide Number Placeholder 3"/>
          <p:cNvSpPr>
            <a:spLocks noGrp="1"/>
          </p:cNvSpPr>
          <p:nvPr>
            <p:ph type="sldNum" sz="quarter" idx="12"/>
          </p:nvPr>
        </p:nvSpPr>
        <p:spPr/>
        <p:txBody>
          <a:bodyPr/>
          <a:lstStyle/>
          <a:p>
            <a:fld id="{84A12EEF-F8A7-490D-8D1F-0BF6D1B779E3}" type="slidenum">
              <a:rPr lang="en-IN" smtClean="0"/>
              <a:pPr/>
              <a:t>31</a:t>
            </a:fld>
            <a:endParaRPr lang="en-IN"/>
          </a:p>
        </p:txBody>
      </p:sp>
    </p:spTree>
    <p:extLst>
      <p:ext uri="{BB962C8B-B14F-4D97-AF65-F5344CB8AC3E}">
        <p14:creationId xmlns:p14="http://schemas.microsoft.com/office/powerpoint/2010/main" val="9719025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8"/>
            <a:r>
              <a:rPr lang="en-US" dirty="0" smtClean="0"/>
              <a:t> </a:t>
            </a:r>
            <a:endParaRPr lang="en-US" dirty="0"/>
          </a:p>
          <a:p>
            <a:r>
              <a:rPr lang="en-US" dirty="0" smtClean="0"/>
              <a:t> </a:t>
            </a:r>
            <a:endParaRPr lang="en-US" dirty="0"/>
          </a:p>
        </p:txBody>
      </p:sp>
      <p:sp>
        <p:nvSpPr>
          <p:cNvPr id="4" name="Slide Number Placeholder 3"/>
          <p:cNvSpPr>
            <a:spLocks noGrp="1"/>
          </p:cNvSpPr>
          <p:nvPr>
            <p:ph type="sldNum" sz="quarter" idx="12"/>
          </p:nvPr>
        </p:nvSpPr>
        <p:spPr/>
        <p:txBody>
          <a:bodyPr/>
          <a:lstStyle/>
          <a:p>
            <a:fld id="{84A12EEF-F8A7-490D-8D1F-0BF6D1B779E3}" type="slidenum">
              <a:rPr lang="en-IN" smtClean="0"/>
              <a:pPr/>
              <a:t>32</a:t>
            </a:fld>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26632"/>
            <a:ext cx="7776864" cy="6570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63521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cstate="print"/>
          <a:stretch>
            <a:fillRect/>
          </a:stretch>
        </p:blipFill>
        <p:spPr bwMode="auto">
          <a:xfrm>
            <a:off x="680867" y="2060848"/>
            <a:ext cx="7991577" cy="4032447"/>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84A12EEF-F8A7-490D-8D1F-0BF6D1B779E3}" type="slidenum">
              <a:rPr lang="en-IN" smtClean="0"/>
              <a:pPr/>
              <a:t>33</a:t>
            </a:fld>
            <a:endParaRPr lang="en-IN"/>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401270"/>
            <a:ext cx="5040560" cy="1587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sz="3200" b="1" dirty="0" smtClean="0">
                <a:latin typeface="Times New Roman" pitchFamily="18" charset="0"/>
                <a:cs typeface="Times New Roman" pitchFamily="18" charset="0"/>
              </a:rPr>
              <a:t>h-s DIAGRAM or MOLLIER DIAGRAM FOR A</a:t>
            </a:r>
            <a:br>
              <a:rPr lang="pt-BR" sz="3200" b="1" dirty="0" smtClean="0">
                <a:latin typeface="Times New Roman" pitchFamily="18" charset="0"/>
                <a:cs typeface="Times New Roman" pitchFamily="18" charset="0"/>
              </a:rPr>
            </a:br>
            <a:r>
              <a:rPr lang="en-IN" sz="3200" b="1" dirty="0" smtClean="0">
                <a:latin typeface="Times New Roman" pitchFamily="18" charset="0"/>
                <a:cs typeface="Times New Roman" pitchFamily="18" charset="0"/>
              </a:rPr>
              <a:t>PURE SUBSTANCE</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IN" dirty="0" smtClean="0"/>
          </a:p>
          <a:p>
            <a:r>
              <a:rPr lang="en-IN" dirty="0" smtClean="0"/>
              <a:t>From the first and second laws of thermodynamics, the following property relation was obtained:</a:t>
            </a:r>
          </a:p>
          <a:p>
            <a:endParaRPr lang="en-IN" dirty="0"/>
          </a:p>
        </p:txBody>
      </p:sp>
      <p:pic>
        <p:nvPicPr>
          <p:cNvPr id="1027" name="Picture 3"/>
          <p:cNvPicPr>
            <a:picLocks noChangeAspect="1" noChangeArrowheads="1"/>
          </p:cNvPicPr>
          <p:nvPr/>
        </p:nvPicPr>
        <p:blipFill>
          <a:blip r:embed="rId2" cstate="print"/>
          <a:srcRect/>
          <a:stretch>
            <a:fillRect/>
          </a:stretch>
        </p:blipFill>
        <p:spPr bwMode="auto">
          <a:xfrm>
            <a:off x="1043608" y="3717032"/>
            <a:ext cx="6696969" cy="1474838"/>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84A12EEF-F8A7-490D-8D1F-0BF6D1B779E3}" type="slidenum">
              <a:rPr lang="en-IN" smtClean="0"/>
              <a:pPr/>
              <a:t>34</a:t>
            </a:fld>
            <a:endParaRPr lang="en-I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703912"/>
          </a:xfrm>
        </p:spPr>
        <p:txBody>
          <a:bodyPr>
            <a:normAutofit/>
          </a:bodyPr>
          <a:lstStyle/>
          <a:p>
            <a:r>
              <a:rPr lang="en-IN" dirty="0" smtClean="0"/>
              <a:t>This equation forms the basis of the h-s diagram of a pure substance, also called the </a:t>
            </a:r>
            <a:r>
              <a:rPr lang="en-IN" dirty="0" err="1" smtClean="0"/>
              <a:t>Mollier</a:t>
            </a:r>
            <a:r>
              <a:rPr lang="en-IN" dirty="0" smtClean="0"/>
              <a:t> diagram.</a:t>
            </a:r>
          </a:p>
          <a:p>
            <a:endParaRPr lang="en-IN" dirty="0" smtClean="0"/>
          </a:p>
          <a:p>
            <a:r>
              <a:rPr lang="en-IN" dirty="0" smtClean="0"/>
              <a:t> The slope of an isobar on the h-s coordinates is equal to the absolute saturation temperature (</a:t>
            </a:r>
            <a:r>
              <a:rPr lang="en-IN" sz="3200" dirty="0" err="1" smtClean="0"/>
              <a:t>t</a:t>
            </a:r>
            <a:r>
              <a:rPr lang="en-IN" sz="2000" dirty="0" err="1" smtClean="0"/>
              <a:t>sat</a:t>
            </a:r>
            <a:r>
              <a:rPr lang="en-IN" dirty="0" smtClean="0"/>
              <a:t> + 273) at that pressure.</a:t>
            </a:r>
          </a:p>
          <a:p>
            <a:endParaRPr lang="en-IN" dirty="0" smtClean="0"/>
          </a:p>
          <a:p>
            <a:r>
              <a:rPr lang="en-IN" dirty="0" smtClean="0"/>
              <a:t> If the temperature remains constant the slope will remain constant.</a:t>
            </a:r>
          </a:p>
          <a:p>
            <a:pPr>
              <a:buNone/>
            </a:pPr>
            <a:r>
              <a:rPr lang="en-IN" dirty="0" smtClean="0"/>
              <a:t> </a:t>
            </a:r>
          </a:p>
          <a:p>
            <a:r>
              <a:rPr lang="en-IN" dirty="0" smtClean="0"/>
              <a:t>If the temperature increases, the slope of the isobar will increase.</a:t>
            </a:r>
            <a:endParaRPr lang="en-IN" dirty="0"/>
          </a:p>
        </p:txBody>
      </p:sp>
      <p:sp>
        <p:nvSpPr>
          <p:cNvPr id="4" name="Slide Number Placeholder 3"/>
          <p:cNvSpPr>
            <a:spLocks noGrp="1"/>
          </p:cNvSpPr>
          <p:nvPr>
            <p:ph type="sldNum" sz="quarter" idx="12"/>
          </p:nvPr>
        </p:nvSpPr>
        <p:spPr/>
        <p:txBody>
          <a:bodyPr/>
          <a:lstStyle/>
          <a:p>
            <a:fld id="{84A12EEF-F8A7-490D-8D1F-0BF6D1B779E3}" type="slidenum">
              <a:rPr lang="en-IN" smtClean="0"/>
              <a:pPr/>
              <a:t>35</a:t>
            </a:fld>
            <a:endParaRPr lang="en-I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703912"/>
          </a:xfrm>
        </p:spPr>
        <p:txBody>
          <a:bodyPr>
            <a:normAutofit lnSpcReduction="10000"/>
          </a:bodyPr>
          <a:lstStyle/>
          <a:p>
            <a:r>
              <a:rPr lang="en-IN" dirty="0" smtClean="0"/>
              <a:t>Consider the heating of a system of ice at - 5°C to steam at 250°C, the pressure being maintained constant at 1 atm.</a:t>
            </a:r>
          </a:p>
          <a:p>
            <a:endParaRPr lang="en-IN" dirty="0" smtClean="0"/>
          </a:p>
          <a:p>
            <a:r>
              <a:rPr lang="en-IN" dirty="0" smtClean="0"/>
              <a:t> The slope of the isobar of 1 </a:t>
            </a:r>
            <a:r>
              <a:rPr lang="en-IN" dirty="0" err="1" smtClean="0"/>
              <a:t>atm</a:t>
            </a:r>
            <a:r>
              <a:rPr lang="en-IN" dirty="0" smtClean="0"/>
              <a:t> on the h-s coordinates (Fig. 9.14) first increases as the temperature of the ice increases </a:t>
            </a:r>
            <a:r>
              <a:rPr lang="en-IN" smtClean="0"/>
              <a:t>from -5°C </a:t>
            </a:r>
            <a:r>
              <a:rPr lang="en-IN" dirty="0" smtClean="0"/>
              <a:t>to 0°C (1-2).</a:t>
            </a:r>
          </a:p>
          <a:p>
            <a:endParaRPr lang="en-IN" dirty="0" smtClean="0"/>
          </a:p>
          <a:p>
            <a:r>
              <a:rPr lang="en-IN" dirty="0" smtClean="0"/>
              <a:t> Its slope then remains constant as ice melts into water at the constant temperature of 0°C (2-3).</a:t>
            </a:r>
          </a:p>
          <a:p>
            <a:endParaRPr lang="en-IN" dirty="0" smtClean="0"/>
          </a:p>
          <a:p>
            <a:r>
              <a:rPr lang="en-IN" dirty="0" smtClean="0"/>
              <a:t> The slope of the isobar again increases as the temperature of water rises from 0°C to 100°C (3-4). </a:t>
            </a:r>
          </a:p>
        </p:txBody>
      </p:sp>
      <p:sp>
        <p:nvSpPr>
          <p:cNvPr id="4" name="Slide Number Placeholder 3"/>
          <p:cNvSpPr>
            <a:spLocks noGrp="1"/>
          </p:cNvSpPr>
          <p:nvPr>
            <p:ph type="sldNum" sz="quarter" idx="12"/>
          </p:nvPr>
        </p:nvSpPr>
        <p:spPr/>
        <p:txBody>
          <a:bodyPr/>
          <a:lstStyle/>
          <a:p>
            <a:fld id="{84A12EEF-F8A7-490D-8D1F-0BF6D1B779E3}" type="slidenum">
              <a:rPr lang="en-IN" smtClean="0"/>
              <a:pPr/>
              <a:t>36</a:t>
            </a:fld>
            <a:endParaRPr lang="en-I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487888"/>
          </a:xfrm>
        </p:spPr>
        <p:txBody>
          <a:bodyPr>
            <a:normAutofit fontScale="92500" lnSpcReduction="20000"/>
          </a:bodyPr>
          <a:lstStyle/>
          <a:p>
            <a:r>
              <a:rPr lang="en-IN" dirty="0" smtClean="0"/>
              <a:t>The slope again remains constant as water vaporises into steam at the constant temperature of 100°C ( 4-5).</a:t>
            </a:r>
          </a:p>
          <a:p>
            <a:endParaRPr lang="en-IN" dirty="0" smtClean="0"/>
          </a:p>
          <a:p>
            <a:r>
              <a:rPr lang="en-IN" dirty="0" smtClean="0"/>
              <a:t> Finally, the slope of the isobar continues to increase as the temperature of steam increases to 250°C (5-6) and beyond. </a:t>
            </a:r>
          </a:p>
          <a:p>
            <a:endParaRPr lang="en-IN" dirty="0" smtClean="0"/>
          </a:p>
          <a:p>
            <a:r>
              <a:rPr lang="en-IN" dirty="0" smtClean="0"/>
              <a:t>Similarly, the isobars of different pressures can be drawn on the h-s diagram as shown in Figs. 9.14 and 9.15. </a:t>
            </a:r>
          </a:p>
          <a:p>
            <a:endParaRPr lang="en-IN" dirty="0" smtClean="0"/>
          </a:p>
          <a:p>
            <a:r>
              <a:rPr lang="en-IN" dirty="0" smtClean="0"/>
              <a:t>States 2, 3, 4 and 5 are saturation states.</a:t>
            </a:r>
          </a:p>
          <a:p>
            <a:endParaRPr lang="en-IN" dirty="0" smtClean="0"/>
          </a:p>
          <a:p>
            <a:r>
              <a:rPr lang="en-IN" dirty="0" smtClean="0"/>
              <a:t> Figure 9.15 shows the phase equilibrium diagram of a pure substance on the h-s coordinates, indicating the saturated solid line, saturated liquid lines and saturated vapour line, the various phases, and the transition (mixture) zones.</a:t>
            </a:r>
            <a:endParaRPr lang="en-IN" dirty="0"/>
          </a:p>
        </p:txBody>
      </p:sp>
      <p:sp>
        <p:nvSpPr>
          <p:cNvPr id="4" name="Slide Number Placeholder 3"/>
          <p:cNvSpPr>
            <a:spLocks noGrp="1"/>
          </p:cNvSpPr>
          <p:nvPr>
            <p:ph type="sldNum" sz="quarter" idx="12"/>
          </p:nvPr>
        </p:nvSpPr>
        <p:spPr/>
        <p:txBody>
          <a:bodyPr/>
          <a:lstStyle/>
          <a:p>
            <a:fld id="{84A12EEF-F8A7-490D-8D1F-0BF6D1B779E3}" type="slidenum">
              <a:rPr lang="en-IN" smtClean="0"/>
              <a:pPr/>
              <a:t>37</a:t>
            </a:fld>
            <a:endParaRPr lang="en-I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tretch>
            <a:fillRect/>
          </a:stretch>
        </p:blipFill>
        <p:spPr bwMode="auto">
          <a:xfrm>
            <a:off x="899592" y="1412776"/>
            <a:ext cx="7737020" cy="517203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84A12EEF-F8A7-490D-8D1F-0BF6D1B779E3}" type="slidenum">
              <a:rPr lang="en-IN" smtClean="0"/>
              <a:pPr/>
              <a:t>38</a:t>
            </a:fld>
            <a:endParaRPr lang="en-I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stretch>
            <a:fillRect/>
          </a:stretch>
        </p:blipFill>
        <p:spPr bwMode="auto">
          <a:xfrm>
            <a:off x="0" y="0"/>
            <a:ext cx="9144000" cy="666936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84A12EEF-F8A7-490D-8D1F-0BF6D1B779E3}" type="slidenum">
              <a:rPr lang="en-IN" smtClean="0"/>
              <a:pPr/>
              <a:t>39</a:t>
            </a:fld>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Module 3: (13 hours)</a:t>
            </a:r>
            <a:br>
              <a:rPr lang="en-US" b="1"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marL="0" indent="0" algn="just">
              <a:buNone/>
            </a:pPr>
            <a:r>
              <a:rPr lang="en-US" b="1" dirty="0" smtClean="0">
                <a:latin typeface="Times New Roman" pitchFamily="18" charset="0"/>
                <a:cs typeface="Times New Roman" pitchFamily="18" charset="0"/>
              </a:rPr>
              <a:t>Steam </a:t>
            </a:r>
            <a:r>
              <a:rPr lang="en-US" b="1" dirty="0">
                <a:latin typeface="Times New Roman" pitchFamily="18" charset="0"/>
                <a:cs typeface="Times New Roman" pitchFamily="18" charset="0"/>
              </a:rPr>
              <a:t>turbines: </a:t>
            </a:r>
            <a:r>
              <a:rPr lang="en-US" dirty="0">
                <a:latin typeface="Times New Roman" pitchFamily="18" charset="0"/>
                <a:cs typeface="Times New Roman" pitchFamily="18" charset="0"/>
              </a:rPr>
              <a:t>classification, impulse and reaction turbines; velocity diagrams, efficiencies, </a:t>
            </a:r>
            <a:r>
              <a:rPr lang="en-US" dirty="0" smtClean="0">
                <a:latin typeface="Times New Roman" pitchFamily="18" charset="0"/>
                <a:cs typeface="Times New Roman" pitchFamily="18" charset="0"/>
              </a:rPr>
              <a:t>end thrust</a:t>
            </a:r>
            <a:r>
              <a:rPr lang="en-US" dirty="0">
                <a:latin typeface="Times New Roman" pitchFamily="18" charset="0"/>
                <a:cs typeface="Times New Roman" pitchFamily="18" charset="0"/>
              </a:rPr>
              <a:t>, blade height; turbine performance and governing</a:t>
            </a:r>
            <a:r>
              <a:rPr lang="en-US" dirty="0" smtClean="0">
                <a:latin typeface="Times New Roman" pitchFamily="18" charset="0"/>
                <a:cs typeface="Times New Roman" pitchFamily="18" charset="0"/>
              </a:rPr>
              <a:t>;</a:t>
            </a:r>
          </a:p>
          <a:p>
            <a:pPr marL="0" indent="0" algn="just">
              <a:buNone/>
            </a:pPr>
            <a:r>
              <a:rPr lang="en-US" dirty="0" smtClean="0">
                <a:latin typeface="Times New Roman" pitchFamily="18" charset="0"/>
                <a:cs typeface="Times New Roman" pitchFamily="18" charset="0"/>
              </a:rPr>
              <a:t> </a:t>
            </a:r>
          </a:p>
          <a:p>
            <a:pPr marL="0" indent="0" algn="just">
              <a:buNone/>
            </a:pPr>
            <a:r>
              <a:rPr lang="en-US" b="1" dirty="0" smtClean="0">
                <a:latin typeface="Times New Roman" pitchFamily="18" charset="0"/>
                <a:cs typeface="Times New Roman" pitchFamily="18" charset="0"/>
              </a:rPr>
              <a:t>condensers</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surface and mixing </a:t>
            </a:r>
            <a:r>
              <a:rPr lang="en-US" dirty="0" smtClean="0">
                <a:latin typeface="Times New Roman" pitchFamily="18" charset="0"/>
                <a:cs typeface="Times New Roman" pitchFamily="18" charset="0"/>
              </a:rPr>
              <a:t>condensers; solution </a:t>
            </a:r>
            <a:r>
              <a:rPr lang="en-US" dirty="0">
                <a:latin typeface="Times New Roman" pitchFamily="18" charset="0"/>
                <a:cs typeface="Times New Roman" pitchFamily="18" charset="0"/>
              </a:rPr>
              <a:t>of problems on evaporative cooling towers and wet cooling towers; different types of </a:t>
            </a:r>
            <a:r>
              <a:rPr lang="en-US" dirty="0" smtClean="0">
                <a:latin typeface="Times New Roman" pitchFamily="18" charset="0"/>
                <a:cs typeface="Times New Roman" pitchFamily="18" charset="0"/>
              </a:rPr>
              <a:t>modern wet </a:t>
            </a:r>
            <a:r>
              <a:rPr lang="en-US" dirty="0">
                <a:latin typeface="Times New Roman" pitchFamily="18" charset="0"/>
                <a:cs typeface="Times New Roman" pitchFamily="18" charset="0"/>
              </a:rPr>
              <a:t>and dry cooling towers; power plant economics; load curve and load duration curve, load </a:t>
            </a:r>
            <a:r>
              <a:rPr lang="en-US" dirty="0" smtClean="0">
                <a:latin typeface="Times New Roman" pitchFamily="18" charset="0"/>
                <a:cs typeface="Times New Roman" pitchFamily="18" charset="0"/>
              </a:rPr>
              <a:t>factor, diversity </a:t>
            </a:r>
            <a:r>
              <a:rPr lang="en-US" dirty="0">
                <a:latin typeface="Times New Roman" pitchFamily="18" charset="0"/>
                <a:cs typeface="Times New Roman" pitchFamily="18" charset="0"/>
              </a:rPr>
              <a:t>factor, capacity factor and use factor, depreciation and replacement; environmental </a:t>
            </a:r>
            <a:r>
              <a:rPr lang="en-US" dirty="0" smtClean="0">
                <a:latin typeface="Times New Roman" pitchFamily="18" charset="0"/>
                <a:cs typeface="Times New Roman" pitchFamily="18" charset="0"/>
              </a:rPr>
              <a:t>aspects of </a:t>
            </a:r>
            <a:r>
              <a:rPr lang="en-US" dirty="0">
                <a:latin typeface="Times New Roman" pitchFamily="18" charset="0"/>
                <a:cs typeface="Times New Roman" pitchFamily="18" charset="0"/>
              </a:rPr>
              <a:t>thermal power systems; dust collectors; waste heat recovery techniques.</a:t>
            </a:r>
          </a:p>
        </p:txBody>
      </p:sp>
    </p:spTree>
    <p:extLst>
      <p:ext uri="{BB962C8B-B14F-4D97-AF65-F5344CB8AC3E}">
        <p14:creationId xmlns:p14="http://schemas.microsoft.com/office/powerpoint/2010/main" val="14352170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tretch>
            <a:fillRect/>
          </a:stretch>
        </p:blipFill>
        <p:spPr bwMode="auto">
          <a:xfrm>
            <a:off x="-18191" y="0"/>
            <a:ext cx="9227227" cy="68580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84A12EEF-F8A7-490D-8D1F-0BF6D1B779E3}" type="slidenum">
              <a:rPr lang="en-IN" smtClean="0"/>
              <a:pPr/>
              <a:t>40</a:t>
            </a:fld>
            <a:endParaRPr lang="en-I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Times New Roman" pitchFamily="18" charset="0"/>
                <a:cs typeface="Times New Roman" pitchFamily="18" charset="0"/>
              </a:rPr>
              <a:t>QUALITY OR DRYNESS FRACTION</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smtClean="0"/>
              <a:t>If in 1 kg of liquid-vapour mixture, x kg is the mass of vapour and ( 1 - x ) kg is the mass of liquid, then x is known as the quality or dryness fraction of the liquid vapour mixture.</a:t>
            </a:r>
          </a:p>
          <a:p>
            <a:r>
              <a:rPr lang="en-IN" dirty="0" smtClean="0"/>
              <a:t> Therefore, quality indicates the mass fraction of vapour in a liquid vapour mixture or</a:t>
            </a:r>
          </a:p>
        </p:txBody>
      </p:sp>
      <p:pic>
        <p:nvPicPr>
          <p:cNvPr id="5122" name="Picture 2"/>
          <p:cNvPicPr>
            <a:picLocks noChangeAspect="1" noChangeArrowheads="1"/>
          </p:cNvPicPr>
          <p:nvPr/>
        </p:nvPicPr>
        <p:blipFill>
          <a:blip r:embed="rId2" cstate="print"/>
          <a:srcRect/>
          <a:stretch>
            <a:fillRect/>
          </a:stretch>
        </p:blipFill>
        <p:spPr bwMode="auto">
          <a:xfrm>
            <a:off x="1979711" y="4797152"/>
            <a:ext cx="4192829" cy="1512168"/>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84A12EEF-F8A7-490D-8D1F-0BF6D1B779E3}" type="slidenum">
              <a:rPr lang="en-IN" smtClean="0"/>
              <a:pPr/>
              <a:t>41</a:t>
            </a:fld>
            <a:endParaRPr lang="en-I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where </a:t>
            </a:r>
            <a:r>
              <a:rPr lang="en-IN" sz="2800" b="1" dirty="0" smtClean="0"/>
              <a:t>m</a:t>
            </a:r>
            <a:r>
              <a:rPr lang="en-IN" sz="2000" b="1" i="1" dirty="0" smtClean="0"/>
              <a:t>v</a:t>
            </a:r>
            <a:r>
              <a:rPr lang="en-IN" dirty="0" smtClean="0"/>
              <a:t> and </a:t>
            </a:r>
            <a:r>
              <a:rPr lang="en-IN" sz="2800" b="1" dirty="0" smtClean="0"/>
              <a:t>m</a:t>
            </a:r>
            <a:r>
              <a:rPr lang="en-IN" sz="2800" b="1" i="1" dirty="0" smtClean="0"/>
              <a:t>l</a:t>
            </a:r>
            <a:r>
              <a:rPr lang="en-IN" dirty="0" smtClean="0"/>
              <a:t> are the masses of vapour and liquid respectively in the mixture. </a:t>
            </a:r>
          </a:p>
          <a:p>
            <a:endParaRPr lang="en-IN" dirty="0" smtClean="0"/>
          </a:p>
          <a:p>
            <a:r>
              <a:rPr lang="en-IN" dirty="0" smtClean="0"/>
              <a:t>The value of </a:t>
            </a:r>
            <a:r>
              <a:rPr lang="en-IN" b="1" dirty="0" smtClean="0"/>
              <a:t>x</a:t>
            </a:r>
            <a:r>
              <a:rPr lang="en-IN" dirty="0" smtClean="0"/>
              <a:t> varies between </a:t>
            </a:r>
            <a:r>
              <a:rPr lang="en-IN" b="1" dirty="0" smtClean="0"/>
              <a:t>0</a:t>
            </a:r>
            <a:r>
              <a:rPr lang="en-IN" dirty="0" smtClean="0"/>
              <a:t> and </a:t>
            </a:r>
            <a:r>
              <a:rPr lang="en-IN" b="1" dirty="0" smtClean="0"/>
              <a:t>1</a:t>
            </a:r>
            <a:r>
              <a:rPr lang="en-IN" dirty="0" smtClean="0"/>
              <a:t>.</a:t>
            </a:r>
          </a:p>
          <a:p>
            <a:endParaRPr lang="en-IN" dirty="0" smtClean="0"/>
          </a:p>
          <a:p>
            <a:r>
              <a:rPr lang="en-IN" dirty="0" smtClean="0"/>
              <a:t> For saturated water, when water just starts boiling, </a:t>
            </a:r>
            <a:r>
              <a:rPr lang="en-IN" b="1" dirty="0" smtClean="0"/>
              <a:t>x = 0</a:t>
            </a:r>
            <a:r>
              <a:rPr lang="en-IN" dirty="0" smtClean="0"/>
              <a:t>, and for saturated vapour, when vaporisation is complete, </a:t>
            </a:r>
            <a:r>
              <a:rPr lang="en-IN" b="1" dirty="0" smtClean="0"/>
              <a:t>x = 1</a:t>
            </a:r>
            <a:r>
              <a:rPr lang="en-IN" dirty="0" smtClean="0"/>
              <a:t>, for which the vapour is said to be dry saturated.</a:t>
            </a:r>
            <a:endParaRPr lang="en-IN" dirty="0"/>
          </a:p>
        </p:txBody>
      </p:sp>
      <p:sp>
        <p:nvSpPr>
          <p:cNvPr id="4" name="Slide Number Placeholder 3"/>
          <p:cNvSpPr>
            <a:spLocks noGrp="1"/>
          </p:cNvSpPr>
          <p:nvPr>
            <p:ph type="sldNum" sz="quarter" idx="12"/>
          </p:nvPr>
        </p:nvSpPr>
        <p:spPr/>
        <p:txBody>
          <a:bodyPr/>
          <a:lstStyle/>
          <a:p>
            <a:fld id="{84A12EEF-F8A7-490D-8D1F-0BF6D1B779E3}" type="slidenum">
              <a:rPr lang="en-IN" smtClean="0"/>
              <a:pPr/>
              <a:t>42</a:t>
            </a:fld>
            <a:endParaRPr lang="en-I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415880"/>
          </a:xfrm>
        </p:spPr>
        <p:txBody>
          <a:bodyPr>
            <a:normAutofit fontScale="85000" lnSpcReduction="10000"/>
          </a:bodyPr>
          <a:lstStyle/>
          <a:p>
            <a:pPr algn="just"/>
            <a:r>
              <a:rPr lang="en-IN" dirty="0" smtClean="0"/>
              <a:t>Points </a:t>
            </a:r>
            <a:r>
              <a:rPr lang="en-IN" i="1" dirty="0" smtClean="0"/>
              <a:t>m</a:t>
            </a:r>
            <a:r>
              <a:rPr lang="en-IN" dirty="0" smtClean="0"/>
              <a:t> in Fig. 9.17 (a), (b), and (c) indicate the saturated liquid states with x = 0, and points </a:t>
            </a:r>
            <a:r>
              <a:rPr lang="en-IN" i="1" dirty="0" smtClean="0"/>
              <a:t>n</a:t>
            </a:r>
            <a:r>
              <a:rPr lang="en-IN" dirty="0" smtClean="0"/>
              <a:t> indicate the saturated vapour states with x = 1, the lines </a:t>
            </a:r>
            <a:r>
              <a:rPr lang="en-IN" b="1" i="1" dirty="0" err="1" smtClean="0"/>
              <a:t>mn</a:t>
            </a:r>
            <a:r>
              <a:rPr lang="en-IN" dirty="0" smtClean="0"/>
              <a:t> indicating the transition from liquid to vapour.</a:t>
            </a:r>
          </a:p>
          <a:p>
            <a:pPr algn="just"/>
            <a:endParaRPr lang="en-IN" dirty="0" smtClean="0"/>
          </a:p>
          <a:p>
            <a:pPr algn="just"/>
            <a:r>
              <a:rPr lang="en-IN" dirty="0" smtClean="0"/>
              <a:t> Points </a:t>
            </a:r>
            <a:r>
              <a:rPr lang="en-IN" i="1" dirty="0" smtClean="0"/>
              <a:t>a, b,</a:t>
            </a:r>
            <a:r>
              <a:rPr lang="en-IN" dirty="0" smtClean="0"/>
              <a:t> and </a:t>
            </a:r>
            <a:r>
              <a:rPr lang="en-IN" i="1" dirty="0" smtClean="0"/>
              <a:t>c</a:t>
            </a:r>
            <a:r>
              <a:rPr lang="en-IN" dirty="0" smtClean="0"/>
              <a:t> at various pressures indicate the situations when the masses of vapour reached 25%, 50%, and 75% of the total mass, i.e., at points</a:t>
            </a:r>
            <a:r>
              <a:rPr lang="en-IN" i="1" dirty="0" smtClean="0"/>
              <a:t> a</a:t>
            </a:r>
            <a:r>
              <a:rPr lang="en-IN" dirty="0" smtClean="0"/>
              <a:t>, the mass of liquid is 75% and the mass of vapour is 25% of the total mass, at points </a:t>
            </a:r>
            <a:r>
              <a:rPr lang="en-IN" i="1" dirty="0" smtClean="0"/>
              <a:t>b</a:t>
            </a:r>
            <a:r>
              <a:rPr lang="en-IN" dirty="0" smtClean="0"/>
              <a:t>, the mixture consists of 50% liquid and 50% vapour by mass, and at points</a:t>
            </a:r>
            <a:r>
              <a:rPr lang="en-IN" i="1" dirty="0" smtClean="0"/>
              <a:t> c</a:t>
            </a:r>
            <a:r>
              <a:rPr lang="en-IN" dirty="0" smtClean="0"/>
              <a:t>, the mixture consists of 75% vapour and 25% liquid by mass.</a:t>
            </a:r>
          </a:p>
          <a:p>
            <a:pPr algn="just"/>
            <a:endParaRPr lang="en-IN" dirty="0" smtClean="0"/>
          </a:p>
          <a:p>
            <a:pPr algn="just"/>
            <a:r>
              <a:rPr lang="en-IN" dirty="0" smtClean="0"/>
              <a:t> The lines passing through points a, b and c are the constant quality lines of 0.25, 0.50, and 0. 75 respectively.</a:t>
            </a:r>
          </a:p>
          <a:p>
            <a:pPr algn="just"/>
            <a:endParaRPr lang="en-IN" dirty="0" smtClean="0"/>
          </a:p>
          <a:p>
            <a:pPr algn="just"/>
            <a:r>
              <a:rPr lang="en-IN" dirty="0" smtClean="0"/>
              <a:t> Constant quality lines start from the </a:t>
            </a:r>
            <a:r>
              <a:rPr lang="en-IN" b="1" dirty="0" smtClean="0">
                <a:solidFill>
                  <a:srgbClr val="FF0000"/>
                </a:solidFill>
              </a:rPr>
              <a:t>critical point.</a:t>
            </a:r>
            <a:endParaRPr lang="en-IN" b="1" dirty="0">
              <a:solidFill>
                <a:srgbClr val="FF0000"/>
              </a:solidFill>
            </a:endParaRPr>
          </a:p>
        </p:txBody>
      </p:sp>
      <p:sp>
        <p:nvSpPr>
          <p:cNvPr id="4" name="Slide Number Placeholder 3"/>
          <p:cNvSpPr>
            <a:spLocks noGrp="1"/>
          </p:cNvSpPr>
          <p:nvPr>
            <p:ph type="sldNum" sz="quarter" idx="12"/>
          </p:nvPr>
        </p:nvSpPr>
        <p:spPr/>
        <p:txBody>
          <a:bodyPr/>
          <a:lstStyle/>
          <a:p>
            <a:fld id="{84A12EEF-F8A7-490D-8D1F-0BF6D1B779E3}" type="slidenum">
              <a:rPr lang="en-IN" smtClean="0"/>
              <a:pPr/>
              <a:t>43</a:t>
            </a:fld>
            <a:endParaRPr lang="en-I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cstate="print"/>
          <a:stretch>
            <a:fillRect/>
          </a:stretch>
        </p:blipFill>
        <p:spPr bwMode="auto">
          <a:xfrm>
            <a:off x="0" y="-2893"/>
            <a:ext cx="9144000" cy="6873933"/>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84A12EEF-F8A7-490D-8D1F-0BF6D1B779E3}" type="slidenum">
              <a:rPr lang="en-IN" smtClean="0"/>
              <a:pPr/>
              <a:t>44</a:t>
            </a:fld>
            <a:endParaRPr lang="en-I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271864"/>
          </a:xfrm>
        </p:spPr>
        <p:txBody>
          <a:bodyPr/>
          <a:lstStyle/>
          <a:p>
            <a:r>
              <a:rPr lang="en-IN" dirty="0" smtClean="0"/>
              <a:t>Let V be the total volume of a liquid vapour mixture of quality x, </a:t>
            </a:r>
            <a:r>
              <a:rPr lang="en-IN" sz="2800" dirty="0" err="1" smtClean="0"/>
              <a:t>V</a:t>
            </a:r>
            <a:r>
              <a:rPr lang="en-IN" sz="2000" b="1" i="1" dirty="0" err="1" smtClean="0"/>
              <a:t>f</a:t>
            </a:r>
            <a:r>
              <a:rPr lang="en-IN" dirty="0" smtClean="0"/>
              <a:t> the volume of the saturated liquid, and V</a:t>
            </a:r>
            <a:r>
              <a:rPr lang="en-IN" sz="2000" b="1" i="1" dirty="0" smtClean="0"/>
              <a:t>g</a:t>
            </a:r>
            <a:r>
              <a:rPr lang="en-IN" dirty="0" smtClean="0"/>
              <a:t> the volume of the saturated vapour, the corresponding masses being </a:t>
            </a:r>
            <a:r>
              <a:rPr lang="en-IN" sz="2800" dirty="0" smtClean="0"/>
              <a:t>m</a:t>
            </a:r>
            <a:r>
              <a:rPr lang="en-IN" dirty="0" smtClean="0"/>
              <a:t>, </a:t>
            </a:r>
            <a:r>
              <a:rPr lang="en-IN" sz="2800" dirty="0" smtClean="0"/>
              <a:t>m</a:t>
            </a:r>
            <a:r>
              <a:rPr lang="en-IN" sz="2000" i="1" dirty="0" smtClean="0"/>
              <a:t>f </a:t>
            </a:r>
            <a:r>
              <a:rPr lang="en-IN" dirty="0" smtClean="0"/>
              <a:t>and </a:t>
            </a:r>
            <a:r>
              <a:rPr lang="en-IN" sz="2800" dirty="0" smtClean="0"/>
              <a:t>m</a:t>
            </a:r>
            <a:r>
              <a:rPr lang="en-IN" sz="2000" i="1" dirty="0" smtClean="0"/>
              <a:t>g</a:t>
            </a:r>
            <a:r>
              <a:rPr lang="en-IN" dirty="0" smtClean="0"/>
              <a:t> respectively.</a:t>
            </a:r>
            <a:endParaRPr lang="en-IN" dirty="0"/>
          </a:p>
        </p:txBody>
      </p:sp>
      <p:pic>
        <p:nvPicPr>
          <p:cNvPr id="7170" name="Picture 2"/>
          <p:cNvPicPr>
            <a:picLocks noChangeAspect="1" noChangeArrowheads="1"/>
          </p:cNvPicPr>
          <p:nvPr/>
        </p:nvPicPr>
        <p:blipFill>
          <a:blip r:embed="rId2" cstate="print"/>
          <a:srcRect/>
          <a:stretch>
            <a:fillRect/>
          </a:stretch>
        </p:blipFill>
        <p:spPr bwMode="auto">
          <a:xfrm>
            <a:off x="891000" y="2839450"/>
            <a:ext cx="6417304" cy="318183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84A12EEF-F8A7-490D-8D1F-0BF6D1B779E3}" type="slidenum">
              <a:rPr lang="en-IN" smtClean="0"/>
              <a:pPr/>
              <a:t>45</a:t>
            </a:fld>
            <a:endParaRPr lang="en-I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415880"/>
          </a:xfrm>
        </p:spPr>
        <p:txBody>
          <a:bodyPr/>
          <a:lstStyle/>
          <a:p>
            <a:r>
              <a:rPr lang="en-IN" dirty="0" smtClean="0"/>
              <a:t>where x = mg</a:t>
            </a:r>
            <a:r>
              <a:rPr lang="en-IN" i="1" dirty="0" smtClean="0"/>
              <a:t>/m</a:t>
            </a:r>
            <a:r>
              <a:rPr lang="en-IN" dirty="0" smtClean="0"/>
              <a:t> , </a:t>
            </a:r>
            <a:r>
              <a:rPr lang="en-IN" dirty="0" err="1" smtClean="0"/>
              <a:t>v</a:t>
            </a:r>
            <a:r>
              <a:rPr lang="en-IN" i="1" dirty="0" err="1" smtClean="0"/>
              <a:t>f</a:t>
            </a:r>
            <a:r>
              <a:rPr lang="en-IN" dirty="0" smtClean="0"/>
              <a:t>, = specific volume of saturated liquid, v</a:t>
            </a:r>
            <a:r>
              <a:rPr lang="en-IN" i="1" dirty="0" smtClean="0"/>
              <a:t>g</a:t>
            </a:r>
            <a:r>
              <a:rPr lang="en-IN" dirty="0" smtClean="0"/>
              <a:t> = specific volume of  saturated vapour, and v = specific volume of the mixture of quality x.</a:t>
            </a:r>
          </a:p>
          <a:p>
            <a:endParaRPr lang="en-IN" dirty="0" smtClean="0"/>
          </a:p>
          <a:p>
            <a:r>
              <a:rPr lang="en-IN" dirty="0" smtClean="0"/>
              <a:t>Similarly,</a:t>
            </a:r>
            <a:endParaRPr lang="en-IN" dirty="0"/>
          </a:p>
        </p:txBody>
      </p:sp>
      <p:pic>
        <p:nvPicPr>
          <p:cNvPr id="8194" name="Picture 2"/>
          <p:cNvPicPr>
            <a:picLocks noChangeAspect="1" noChangeArrowheads="1"/>
          </p:cNvPicPr>
          <p:nvPr/>
        </p:nvPicPr>
        <p:blipFill>
          <a:blip r:embed="rId2" cstate="print"/>
          <a:srcRect/>
          <a:stretch>
            <a:fillRect/>
          </a:stretch>
        </p:blipFill>
        <p:spPr bwMode="auto">
          <a:xfrm>
            <a:off x="1476789" y="3356992"/>
            <a:ext cx="3479659" cy="187220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84A12EEF-F8A7-490D-8D1F-0BF6D1B779E3}" type="slidenum">
              <a:rPr lang="en-IN" smtClean="0"/>
              <a:pPr/>
              <a:t>46</a:t>
            </a:fld>
            <a:endParaRPr lang="en-I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cstate="print"/>
          <a:stretch>
            <a:fillRect/>
          </a:stretch>
        </p:blipFill>
        <p:spPr bwMode="auto">
          <a:xfrm>
            <a:off x="723616" y="2420888"/>
            <a:ext cx="8355062" cy="3168352"/>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84A12EEF-F8A7-490D-8D1F-0BF6D1B779E3}" type="slidenum">
              <a:rPr lang="en-IN" smtClean="0"/>
              <a:pPr/>
              <a:t>47</a:t>
            </a:fld>
            <a:endParaRPr lang="en-I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lang="en-US" b="1" dirty="0" smtClean="0">
                <a:latin typeface="Times New Roman" pitchFamily="18" charset="0"/>
              </a:rPr>
              <a:t>MEASUREMENT OF</a:t>
            </a:r>
            <a:br>
              <a:rPr lang="en-US" b="1" dirty="0" smtClean="0">
                <a:latin typeface="Times New Roman" pitchFamily="18" charset="0"/>
              </a:rPr>
            </a:br>
            <a:r>
              <a:rPr lang="en-US" b="1" dirty="0" smtClean="0">
                <a:latin typeface="Times New Roman" pitchFamily="18" charset="0"/>
              </a:rPr>
              <a:t> STEAM QUALITY </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normAutofit fontScale="90000"/>
          </a:bodyPr>
          <a:lstStyle/>
          <a:p>
            <a:pPr>
              <a:defRPr/>
            </a:pPr>
            <a:r>
              <a:rPr lang="en-US" dirty="0" smtClean="0">
                <a:latin typeface="+mn-lt"/>
              </a:rPr>
              <a:t>THROTTLING CALORIMETER</a:t>
            </a:r>
            <a:endParaRPr lang="en-US" dirty="0">
              <a:latin typeface="+mn-lt"/>
            </a:endParaRPr>
          </a:p>
        </p:txBody>
      </p:sp>
      <p:sp>
        <p:nvSpPr>
          <p:cNvPr id="3" name="Content Placeholder 2"/>
          <p:cNvSpPr>
            <a:spLocks noGrp="1"/>
          </p:cNvSpPr>
          <p:nvPr>
            <p:ph idx="1"/>
          </p:nvPr>
        </p:nvSpPr>
        <p:spPr>
          <a:xfrm>
            <a:off x="457200" y="1916832"/>
            <a:ext cx="8229600" cy="4560168"/>
          </a:xfrm>
        </p:spPr>
        <p:txBody>
          <a:bodyPr/>
          <a:lstStyle/>
          <a:p>
            <a:pPr algn="just">
              <a:buFont typeface="Wingdings" pitchFamily="2" charset="2"/>
              <a:buNone/>
              <a:defRPr/>
            </a:pPr>
            <a:r>
              <a:rPr lang="en-US" dirty="0" smtClean="0"/>
              <a:t>In the throttling calorimeter, a sample of wet steam of mass </a:t>
            </a:r>
            <a:r>
              <a:rPr lang="en-US" sz="4000" b="1" dirty="0" smtClean="0"/>
              <a:t>m</a:t>
            </a:r>
            <a:r>
              <a:rPr lang="en-US" sz="4000" dirty="0" smtClean="0"/>
              <a:t> </a:t>
            </a:r>
            <a:r>
              <a:rPr lang="en-US" dirty="0" smtClean="0"/>
              <a:t>and at pressure </a:t>
            </a:r>
            <a:r>
              <a:rPr lang="en-US" sz="4000" b="1" dirty="0" smtClean="0"/>
              <a:t>p</a:t>
            </a:r>
            <a:r>
              <a:rPr lang="en-US" sz="1800" b="1" dirty="0" smtClean="0"/>
              <a:t>1</a:t>
            </a:r>
            <a:r>
              <a:rPr lang="en-US" dirty="0" smtClean="0"/>
              <a:t> is taken from the steam main through a perforated sampling tube (Fig. 9.23).</a:t>
            </a:r>
          </a:p>
          <a:p>
            <a:pPr algn="just">
              <a:buFont typeface="Wingdings" pitchFamily="2" charset="2"/>
              <a:buNone/>
              <a:defRPr/>
            </a:pPr>
            <a:endParaRPr lang="en-US" dirty="0" smtClean="0"/>
          </a:p>
          <a:p>
            <a:pPr algn="just">
              <a:buFont typeface="Wingdings" pitchFamily="2" charset="2"/>
              <a:buNone/>
              <a:defRPr/>
            </a:pPr>
            <a:r>
              <a:rPr lang="en-US" dirty="0" smtClean="0"/>
              <a:t>Then it is throttled by the partially-opened valve (or orifice) to a pressure </a:t>
            </a:r>
            <a:r>
              <a:rPr lang="en-US" sz="4000" b="1" dirty="0" smtClean="0"/>
              <a:t>p</a:t>
            </a:r>
            <a:r>
              <a:rPr lang="en-US" sz="1800" b="1" dirty="0" smtClean="0"/>
              <a:t>2</a:t>
            </a:r>
            <a:r>
              <a:rPr lang="en-US" dirty="0" smtClean="0"/>
              <a:t>, measured by mercury manometer, and temperature </a:t>
            </a:r>
            <a:r>
              <a:rPr lang="en-US" sz="4000" b="1" dirty="0" smtClean="0"/>
              <a:t>t</a:t>
            </a:r>
            <a:r>
              <a:rPr lang="en-US" sz="1800" b="1" dirty="0" smtClean="0"/>
              <a:t>2</a:t>
            </a:r>
            <a:r>
              <a:rPr lang="en-US" dirty="0" smtClean="0"/>
              <a:t>, so that after throttling the steam is in the superheated region.</a:t>
            </a:r>
            <a:endParaRPr lang="en-US" dirty="0"/>
          </a:p>
        </p:txBody>
      </p:sp>
      <p:sp>
        <p:nvSpPr>
          <p:cNvPr id="4" name="Slide Number Placeholder 3"/>
          <p:cNvSpPr>
            <a:spLocks noGrp="1"/>
          </p:cNvSpPr>
          <p:nvPr>
            <p:ph type="sldNum" sz="quarter" idx="12"/>
          </p:nvPr>
        </p:nvSpPr>
        <p:spPr/>
        <p:txBody>
          <a:bodyPr/>
          <a:lstStyle/>
          <a:p>
            <a:fld id="{84A12EEF-F8A7-490D-8D1F-0BF6D1B779E3}" type="slidenum">
              <a:rPr lang="en-IN" smtClean="0"/>
              <a:pPr/>
              <a:t>49</a:t>
            </a:fld>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References:</a:t>
            </a:r>
            <a:br>
              <a:rPr lang="en-US" b="1"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marL="514350" indent="-514350">
              <a:buAutoNum type="arabicPeriod"/>
            </a:pPr>
            <a:r>
              <a:rPr lang="en-US" dirty="0" smtClean="0">
                <a:latin typeface="Times New Roman" pitchFamily="18" charset="0"/>
                <a:cs typeface="Times New Roman" pitchFamily="18" charset="0"/>
              </a:rPr>
              <a:t>Y</a:t>
            </a:r>
            <a:r>
              <a:rPr lang="en-US" dirty="0">
                <a:latin typeface="Times New Roman" pitchFamily="18" charset="0"/>
                <a:cs typeface="Times New Roman" pitchFamily="18" charset="0"/>
              </a:rPr>
              <a:t>. A. </a:t>
            </a:r>
            <a:r>
              <a:rPr lang="en-US" dirty="0" err="1">
                <a:latin typeface="Times New Roman" pitchFamily="18" charset="0"/>
                <a:cs typeface="Times New Roman" pitchFamily="18" charset="0"/>
              </a:rPr>
              <a:t>Cengel</a:t>
            </a:r>
            <a:r>
              <a:rPr lang="en-US" dirty="0">
                <a:latin typeface="Times New Roman" pitchFamily="18" charset="0"/>
                <a:cs typeface="Times New Roman" pitchFamily="18" charset="0"/>
              </a:rPr>
              <a:t> and M. A. Boles, </a:t>
            </a:r>
            <a:r>
              <a:rPr lang="en-US" i="1" dirty="0">
                <a:latin typeface="Times New Roman" pitchFamily="18" charset="0"/>
                <a:cs typeface="Times New Roman" pitchFamily="18" charset="0"/>
              </a:rPr>
              <a:t>Thermodynamics - An engineering approach</a:t>
            </a:r>
            <a:r>
              <a:rPr lang="en-US" dirty="0">
                <a:latin typeface="Times New Roman" pitchFamily="18" charset="0"/>
                <a:cs typeface="Times New Roman" pitchFamily="18" charset="0"/>
              </a:rPr>
              <a:t>, 4th ed., </a:t>
            </a:r>
            <a:r>
              <a:rPr lang="en-US" dirty="0" smtClean="0">
                <a:latin typeface="Times New Roman" pitchFamily="18" charset="0"/>
                <a:cs typeface="Times New Roman" pitchFamily="18" charset="0"/>
              </a:rPr>
              <a:t>Tata McGraw </a:t>
            </a:r>
            <a:r>
              <a:rPr lang="en-US" dirty="0">
                <a:latin typeface="Times New Roman" pitchFamily="18" charset="0"/>
                <a:cs typeface="Times New Roman" pitchFamily="18" charset="0"/>
              </a:rPr>
              <a:t>Hill, 2005</a:t>
            </a:r>
            <a:r>
              <a:rPr lang="en-US" dirty="0" smtClean="0">
                <a:latin typeface="Times New Roman" pitchFamily="18" charset="0"/>
                <a:cs typeface="Times New Roman" pitchFamily="18" charset="0"/>
              </a:rPr>
              <a:t>.</a:t>
            </a:r>
          </a:p>
          <a:p>
            <a:pPr marL="514350" indent="-514350">
              <a:buAutoNum type="arabicPeriod"/>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2. M. M. El-</a:t>
            </a:r>
            <a:r>
              <a:rPr lang="en-US" dirty="0" err="1">
                <a:latin typeface="Times New Roman" pitchFamily="18" charset="0"/>
                <a:cs typeface="Times New Roman" pitchFamily="18" charset="0"/>
              </a:rPr>
              <a:t>Wakil</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Power Plant Engineering</a:t>
            </a:r>
            <a:r>
              <a:rPr lang="en-US" dirty="0">
                <a:latin typeface="Times New Roman" pitchFamily="18" charset="0"/>
                <a:cs typeface="Times New Roman" pitchFamily="18" charset="0"/>
              </a:rPr>
              <a:t>, 1st ed. McGraw Hill, 1985</a:t>
            </a:r>
            <a:r>
              <a:rPr lang="en-US" dirty="0" smtClean="0">
                <a:latin typeface="Times New Roman" pitchFamily="18" charset="0"/>
                <a:cs typeface="Times New Roman" pitchFamily="18" charset="0"/>
              </a:rPr>
              <a:t>.</a:t>
            </a:r>
          </a:p>
          <a:p>
            <a:pPr marL="0" indent="0">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3. W. A. </a:t>
            </a:r>
            <a:r>
              <a:rPr lang="en-US" dirty="0" err="1">
                <a:latin typeface="Times New Roman" pitchFamily="18" charset="0"/>
                <a:cs typeface="Times New Roman" pitchFamily="18" charset="0"/>
              </a:rPr>
              <a:t>Vopat</a:t>
            </a:r>
            <a:r>
              <a:rPr lang="en-US" dirty="0">
                <a:latin typeface="Times New Roman" pitchFamily="18" charset="0"/>
                <a:cs typeface="Times New Roman" pitchFamily="18" charset="0"/>
              </a:rPr>
              <a:t> and B. G. A. </a:t>
            </a:r>
            <a:r>
              <a:rPr lang="en-US" dirty="0" err="1">
                <a:latin typeface="Times New Roman" pitchFamily="18" charset="0"/>
                <a:cs typeface="Times New Roman" pitchFamily="18" charset="0"/>
              </a:rPr>
              <a:t>Skrotzki</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Power Station Engineering and Economy</a:t>
            </a:r>
            <a:r>
              <a:rPr lang="en-US" dirty="0">
                <a:latin typeface="Times New Roman" pitchFamily="18" charset="0"/>
                <a:cs typeface="Times New Roman" pitchFamily="18" charset="0"/>
              </a:rPr>
              <a:t>. Tata </a:t>
            </a:r>
            <a:r>
              <a:rPr lang="en-US" dirty="0" err="1" smtClean="0">
                <a:latin typeface="Times New Roman" pitchFamily="18" charset="0"/>
                <a:cs typeface="Times New Roman" pitchFamily="18" charset="0"/>
              </a:rPr>
              <a:t>McGra</a:t>
            </a:r>
            <a:r>
              <a:rPr lang="en-US" dirty="0" smtClean="0">
                <a:latin typeface="Times New Roman" pitchFamily="18" charset="0"/>
                <a:cs typeface="Times New Roman" pitchFamily="18" charset="0"/>
              </a:rPr>
              <a:t> Hill</a:t>
            </a:r>
            <a:r>
              <a:rPr lang="en-US" dirty="0">
                <a:latin typeface="Times New Roman" pitchFamily="18" charset="0"/>
                <a:cs typeface="Times New Roman" pitchFamily="18" charset="0"/>
              </a:rPr>
              <a:t>, 1999</a:t>
            </a:r>
            <a:r>
              <a:rPr lang="en-US" dirty="0" smtClean="0">
                <a:latin typeface="Times New Roman" pitchFamily="18" charset="0"/>
                <a:cs typeface="Times New Roman" pitchFamily="18" charset="0"/>
              </a:rPr>
              <a:t>.</a:t>
            </a:r>
          </a:p>
          <a:p>
            <a:pPr marL="0" indent="0">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4. P. K. Nag, </a:t>
            </a:r>
            <a:r>
              <a:rPr lang="en-US" i="1" dirty="0">
                <a:latin typeface="Times New Roman" pitchFamily="18" charset="0"/>
                <a:cs typeface="Times New Roman" pitchFamily="18" charset="0"/>
              </a:rPr>
              <a:t>Power Plant Engineering</a:t>
            </a:r>
            <a:r>
              <a:rPr lang="en-US" dirty="0">
                <a:latin typeface="Times New Roman" pitchFamily="18" charset="0"/>
                <a:cs typeface="Times New Roman" pitchFamily="18" charset="0"/>
              </a:rPr>
              <a:t>, 4th ed. McGraw Hill, 2017</a:t>
            </a:r>
            <a:r>
              <a:rPr lang="en-US" dirty="0" smtClean="0">
                <a:latin typeface="Times New Roman" pitchFamily="18" charset="0"/>
                <a:cs typeface="Times New Roman" pitchFamily="18" charset="0"/>
              </a:rPr>
              <a:t>.</a:t>
            </a:r>
          </a:p>
          <a:p>
            <a:pPr marL="0" indent="0">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5. W. F. </a:t>
            </a:r>
            <a:r>
              <a:rPr lang="en-US" dirty="0" err="1">
                <a:latin typeface="Times New Roman" pitchFamily="18" charset="0"/>
                <a:cs typeface="Times New Roman" pitchFamily="18" charset="0"/>
              </a:rPr>
              <a:t>Stoecker</a:t>
            </a:r>
            <a:r>
              <a:rPr lang="en-US" dirty="0">
                <a:latin typeface="Times New Roman" pitchFamily="18" charset="0"/>
                <a:cs typeface="Times New Roman" pitchFamily="18" charset="0"/>
              </a:rPr>
              <a:t> and J.W. Jones, </a:t>
            </a:r>
            <a:r>
              <a:rPr lang="en-US" i="1" dirty="0">
                <a:latin typeface="Times New Roman" pitchFamily="18" charset="0"/>
                <a:cs typeface="Times New Roman" pitchFamily="18" charset="0"/>
              </a:rPr>
              <a:t>Refrigeration &amp; Air Conditioning</a:t>
            </a:r>
            <a:r>
              <a:rPr lang="en-US" dirty="0">
                <a:latin typeface="Times New Roman" pitchFamily="18" charset="0"/>
                <a:cs typeface="Times New Roman" pitchFamily="18" charset="0"/>
              </a:rPr>
              <a:t>, 2nd ed. McGraw Hill, 1983</a:t>
            </a:r>
            <a:r>
              <a:rPr lang="en-US" dirty="0" smtClean="0">
                <a:latin typeface="Times New Roman" pitchFamily="18" charset="0"/>
                <a:cs typeface="Times New Roman" pitchFamily="18" charset="0"/>
              </a:rPr>
              <a:t>.</a:t>
            </a:r>
          </a:p>
          <a:p>
            <a:pPr marL="0" indent="0">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6. C. P. </a:t>
            </a:r>
            <a:r>
              <a:rPr lang="en-US" dirty="0" err="1">
                <a:latin typeface="Times New Roman" pitchFamily="18" charset="0"/>
                <a:cs typeface="Times New Roman" pitchFamily="18" charset="0"/>
              </a:rPr>
              <a:t>Arora</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Refrigeration &amp; Air Conditioning</a:t>
            </a:r>
            <a:r>
              <a:rPr lang="en-US" dirty="0">
                <a:latin typeface="Times New Roman" pitchFamily="18" charset="0"/>
                <a:cs typeface="Times New Roman" pitchFamily="18" charset="0"/>
              </a:rPr>
              <a:t>, 3rd ed. McGraw Hill, 2008</a:t>
            </a:r>
          </a:p>
        </p:txBody>
      </p:sp>
    </p:spTree>
    <p:extLst>
      <p:ext uri="{BB962C8B-B14F-4D97-AF65-F5344CB8AC3E}">
        <p14:creationId xmlns:p14="http://schemas.microsoft.com/office/powerpoint/2010/main" val="102717161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cstate="print"/>
          <a:srcRect/>
          <a:stretch>
            <a:fillRect/>
          </a:stretch>
        </p:blipFill>
        <p:spPr>
          <a:xfrm>
            <a:off x="457200" y="188913"/>
            <a:ext cx="8234363" cy="6502400"/>
          </a:xfrm>
          <a:noFill/>
        </p:spPr>
      </p:pic>
      <p:sp>
        <p:nvSpPr>
          <p:cNvPr id="3" name="Slide Number Placeholder 2"/>
          <p:cNvSpPr>
            <a:spLocks noGrp="1"/>
          </p:cNvSpPr>
          <p:nvPr>
            <p:ph type="sldNum" sz="quarter" idx="12"/>
          </p:nvPr>
        </p:nvSpPr>
        <p:spPr/>
        <p:txBody>
          <a:bodyPr/>
          <a:lstStyle/>
          <a:p>
            <a:fld id="{84A12EEF-F8A7-490D-8D1F-0BF6D1B779E3}" type="slidenum">
              <a:rPr lang="en-IN" smtClean="0"/>
              <a:pPr/>
              <a:t>50</a:t>
            </a:fld>
            <a:endParaRPr lang="en-I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lgn="just">
              <a:buFont typeface="Wingdings" pitchFamily="2" charset="2"/>
              <a:buNone/>
              <a:defRPr/>
            </a:pPr>
            <a:endParaRPr lang="en-US" dirty="0" smtClean="0"/>
          </a:p>
          <a:p>
            <a:pPr algn="just">
              <a:buFont typeface="Wingdings" pitchFamily="2" charset="2"/>
              <a:buNone/>
              <a:defRPr/>
            </a:pPr>
            <a:endParaRPr lang="en-US" dirty="0" smtClean="0"/>
          </a:p>
          <a:p>
            <a:pPr algn="just">
              <a:buFont typeface="Wingdings" pitchFamily="2" charset="2"/>
              <a:buNone/>
              <a:defRPr/>
            </a:pPr>
            <a:r>
              <a:rPr lang="en-US" dirty="0" smtClean="0"/>
              <a:t>The process is shown on the </a:t>
            </a:r>
            <a:r>
              <a:rPr lang="en-US" i="1" dirty="0" smtClean="0"/>
              <a:t>T-s and h-s </a:t>
            </a:r>
            <a:r>
              <a:rPr lang="en-US" dirty="0" smtClean="0"/>
              <a:t>diagrams in Fig. 9.24. </a:t>
            </a:r>
          </a:p>
          <a:p>
            <a:pPr algn="just">
              <a:buFont typeface="Wingdings" pitchFamily="2" charset="2"/>
              <a:buNone/>
              <a:defRPr/>
            </a:pPr>
            <a:endParaRPr lang="en-US" dirty="0" smtClean="0"/>
          </a:p>
          <a:p>
            <a:pPr algn="just">
              <a:buFont typeface="Wingdings" pitchFamily="2" charset="2"/>
              <a:buNone/>
              <a:defRPr/>
            </a:pPr>
            <a:r>
              <a:rPr lang="en-US" dirty="0" smtClean="0"/>
              <a:t>The steady flow energy equation gives </a:t>
            </a:r>
            <a:r>
              <a:rPr lang="en-US" b="1" dirty="0" smtClean="0">
                <a:solidFill>
                  <a:srgbClr val="FF0000"/>
                </a:solidFill>
              </a:rPr>
              <a:t>the enthalpy after throttling as equal to enthalpy before throttling.</a:t>
            </a:r>
          </a:p>
          <a:p>
            <a:pPr algn="just">
              <a:buFont typeface="Wingdings" pitchFamily="2" charset="2"/>
              <a:buNone/>
              <a:defRPr/>
            </a:pPr>
            <a:r>
              <a:rPr lang="en-US" dirty="0" smtClean="0"/>
              <a:t> </a:t>
            </a:r>
          </a:p>
          <a:p>
            <a:pPr algn="just">
              <a:buFont typeface="Wingdings" pitchFamily="2" charset="2"/>
              <a:buNone/>
              <a:defRPr/>
            </a:pPr>
            <a:r>
              <a:rPr lang="en-US" dirty="0" smtClean="0"/>
              <a:t>The initial and final equilibrium states 1 and 2 are joined by a dotted line since </a:t>
            </a:r>
            <a:r>
              <a:rPr lang="en-US" b="1" dirty="0" smtClean="0">
                <a:solidFill>
                  <a:srgbClr val="FF0000"/>
                </a:solidFill>
              </a:rPr>
              <a:t>throttling is irreversible </a:t>
            </a:r>
            <a:r>
              <a:rPr lang="en-US" dirty="0" smtClean="0"/>
              <a:t>(adiabatic but not isentropic) and the intermediate states are non-equilibrium states not describable by thermodynamic coordinates.  </a:t>
            </a:r>
            <a:endParaRPr lang="en-US" dirty="0"/>
          </a:p>
        </p:txBody>
      </p:sp>
      <p:sp>
        <p:nvSpPr>
          <p:cNvPr id="4" name="Slide Number Placeholder 3"/>
          <p:cNvSpPr>
            <a:spLocks noGrp="1"/>
          </p:cNvSpPr>
          <p:nvPr>
            <p:ph type="sldNum" sz="quarter" idx="12"/>
          </p:nvPr>
        </p:nvSpPr>
        <p:spPr/>
        <p:txBody>
          <a:bodyPr/>
          <a:lstStyle/>
          <a:p>
            <a:fld id="{84A12EEF-F8A7-490D-8D1F-0BF6D1B779E3}" type="slidenum">
              <a:rPr lang="en-IN" smtClean="0"/>
              <a:pPr/>
              <a:t>51</a:t>
            </a:fld>
            <a:endParaRPr lang="en-I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cstate="print"/>
          <a:stretch>
            <a:fillRect/>
          </a:stretch>
        </p:blipFill>
        <p:spPr>
          <a:xfrm>
            <a:off x="92917" y="116632"/>
            <a:ext cx="9051083" cy="6741368"/>
          </a:xfrm>
          <a:noFill/>
        </p:spPr>
      </p:pic>
      <p:sp>
        <p:nvSpPr>
          <p:cNvPr id="3" name="Slide Number Placeholder 2"/>
          <p:cNvSpPr>
            <a:spLocks noGrp="1"/>
          </p:cNvSpPr>
          <p:nvPr>
            <p:ph type="sldNum" sz="quarter" idx="12"/>
          </p:nvPr>
        </p:nvSpPr>
        <p:spPr/>
        <p:txBody>
          <a:bodyPr/>
          <a:lstStyle/>
          <a:p>
            <a:fld id="{84A12EEF-F8A7-490D-8D1F-0BF6D1B779E3}" type="slidenum">
              <a:rPr lang="en-IN" smtClean="0"/>
              <a:pPr/>
              <a:t>52</a:t>
            </a:fld>
            <a:endParaRPr lang="en-I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Font typeface="Wingdings" pitchFamily="2" charset="2"/>
              <a:buNone/>
              <a:defRPr/>
            </a:pPr>
            <a:r>
              <a:rPr lang="en-US" b="1" dirty="0" smtClean="0">
                <a:solidFill>
                  <a:srgbClr val="FF0000"/>
                </a:solidFill>
              </a:rPr>
              <a:t>The initial state (wet) is given by p1 and x1, and the final state by </a:t>
            </a:r>
            <a:r>
              <a:rPr lang="en-US" b="1" i="1" dirty="0" smtClean="0">
                <a:solidFill>
                  <a:srgbClr val="FF0000"/>
                </a:solidFill>
              </a:rPr>
              <a:t>P2 and </a:t>
            </a:r>
            <a:r>
              <a:rPr lang="en-US" sz="4000" b="1" i="1" dirty="0" smtClean="0">
                <a:solidFill>
                  <a:srgbClr val="FF0000"/>
                </a:solidFill>
              </a:rPr>
              <a:t>t</a:t>
            </a:r>
            <a:r>
              <a:rPr lang="en-US" sz="1800" b="1" i="1" dirty="0" smtClean="0">
                <a:solidFill>
                  <a:srgbClr val="FF0000"/>
                </a:solidFill>
              </a:rPr>
              <a:t>2</a:t>
            </a:r>
            <a:r>
              <a:rPr lang="en-US" b="1" i="1" dirty="0" smtClean="0">
                <a:solidFill>
                  <a:srgbClr val="FF0000"/>
                </a:solidFill>
              </a:rPr>
              <a:t> (superheated). </a:t>
            </a:r>
            <a:r>
              <a:rPr lang="en-US" i="1" dirty="0" smtClean="0"/>
              <a:t> </a:t>
            </a:r>
          </a:p>
          <a:p>
            <a:pPr>
              <a:defRPr/>
            </a:pPr>
            <a:endParaRPr lang="en-US" dirty="0"/>
          </a:p>
        </p:txBody>
      </p:sp>
      <p:pic>
        <p:nvPicPr>
          <p:cNvPr id="8195" name="Picture 3"/>
          <p:cNvPicPr>
            <a:picLocks noChangeAspect="1" noChangeArrowheads="1"/>
          </p:cNvPicPr>
          <p:nvPr/>
        </p:nvPicPr>
        <p:blipFill>
          <a:blip r:embed="rId2" cstate="print"/>
          <a:srcRect/>
          <a:stretch>
            <a:fillRect/>
          </a:stretch>
        </p:blipFill>
        <p:spPr bwMode="auto">
          <a:xfrm>
            <a:off x="381000" y="2819400"/>
            <a:ext cx="7743825" cy="300672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84A12EEF-F8A7-490D-8D1F-0BF6D1B779E3}" type="slidenum">
              <a:rPr lang="en-IN" smtClean="0"/>
              <a:pPr/>
              <a:t>53</a:t>
            </a:fld>
            <a:endParaRPr lang="en-I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lgn="just">
              <a:buFont typeface="Wingdings" pitchFamily="2" charset="2"/>
              <a:buNone/>
              <a:defRPr/>
            </a:pPr>
            <a:r>
              <a:rPr lang="en-US" dirty="0" smtClean="0"/>
              <a:t>With </a:t>
            </a:r>
            <a:r>
              <a:rPr lang="en-US" sz="4000" b="1" dirty="0" smtClean="0"/>
              <a:t>p</a:t>
            </a:r>
            <a:r>
              <a:rPr lang="en-US" sz="1800" dirty="0" smtClean="0"/>
              <a:t>2</a:t>
            </a:r>
            <a:r>
              <a:rPr lang="en-US" dirty="0" smtClean="0"/>
              <a:t> and </a:t>
            </a:r>
            <a:r>
              <a:rPr lang="en-US" sz="4000" b="1" dirty="0" smtClean="0"/>
              <a:t>t</a:t>
            </a:r>
            <a:r>
              <a:rPr lang="en-US" sz="1800" dirty="0" smtClean="0"/>
              <a:t>2</a:t>
            </a:r>
            <a:r>
              <a:rPr lang="en-US" dirty="0" smtClean="0"/>
              <a:t> being known, </a:t>
            </a:r>
            <a:r>
              <a:rPr lang="en-US" sz="4000" b="1" dirty="0" smtClean="0"/>
              <a:t>h</a:t>
            </a:r>
            <a:r>
              <a:rPr lang="en-US" sz="1800" dirty="0" smtClean="0"/>
              <a:t>2</a:t>
            </a:r>
            <a:r>
              <a:rPr lang="en-US" dirty="0" smtClean="0"/>
              <a:t> can be found out from </a:t>
            </a:r>
            <a:r>
              <a:rPr lang="en-US" b="1" dirty="0" smtClean="0">
                <a:solidFill>
                  <a:srgbClr val="FF0000"/>
                </a:solidFill>
              </a:rPr>
              <a:t>the superheated steam table.</a:t>
            </a:r>
          </a:p>
          <a:p>
            <a:pPr algn="just">
              <a:buFont typeface="Wingdings" pitchFamily="2" charset="2"/>
              <a:buNone/>
              <a:defRPr/>
            </a:pPr>
            <a:endParaRPr lang="en-US" dirty="0" smtClean="0"/>
          </a:p>
          <a:p>
            <a:pPr algn="just">
              <a:buFont typeface="Wingdings" pitchFamily="2" charset="2"/>
              <a:buNone/>
              <a:defRPr/>
            </a:pPr>
            <a:r>
              <a:rPr lang="en-US" dirty="0" smtClean="0"/>
              <a:t>The values of </a:t>
            </a:r>
            <a:r>
              <a:rPr lang="en-US" sz="4000" b="1" i="1" dirty="0" err="1" smtClean="0"/>
              <a:t>h</a:t>
            </a:r>
            <a:r>
              <a:rPr lang="en-US" b="1" i="1" dirty="0" err="1" smtClean="0"/>
              <a:t>f</a:t>
            </a:r>
            <a:r>
              <a:rPr lang="en-US" i="1" dirty="0" smtClean="0"/>
              <a:t> and </a:t>
            </a:r>
            <a:r>
              <a:rPr lang="en-US" sz="4000" b="1" dirty="0" err="1"/>
              <a:t>h</a:t>
            </a:r>
            <a:r>
              <a:rPr lang="en-US" sz="2400" b="1" i="1" dirty="0" err="1" smtClean="0"/>
              <a:t>fg</a:t>
            </a:r>
            <a:r>
              <a:rPr lang="en-US" i="1" dirty="0" smtClean="0"/>
              <a:t> are taken </a:t>
            </a:r>
            <a:r>
              <a:rPr lang="en-US" b="1" i="1" dirty="0" smtClean="0">
                <a:solidFill>
                  <a:srgbClr val="FF0000"/>
                </a:solidFill>
              </a:rPr>
              <a:t>from the saturated steam table</a:t>
            </a:r>
            <a:r>
              <a:rPr lang="en-US" i="1" dirty="0" smtClean="0"/>
              <a:t> </a:t>
            </a:r>
            <a:r>
              <a:rPr lang="en-US" dirty="0" smtClean="0"/>
              <a:t>corresponding to pressure </a:t>
            </a:r>
            <a:r>
              <a:rPr lang="en-US" sz="4000" b="1" i="1" dirty="0" smtClean="0"/>
              <a:t>p</a:t>
            </a:r>
            <a:r>
              <a:rPr lang="en-US" sz="1800" b="1" i="1" dirty="0" smtClean="0"/>
              <a:t>1</a:t>
            </a:r>
            <a:r>
              <a:rPr lang="en-US" i="1" dirty="0" smtClean="0"/>
              <a:t>.</a:t>
            </a:r>
          </a:p>
          <a:p>
            <a:pPr algn="just">
              <a:buFont typeface="Wingdings" pitchFamily="2" charset="2"/>
              <a:buNone/>
              <a:defRPr/>
            </a:pPr>
            <a:endParaRPr lang="en-US" i="1" dirty="0" smtClean="0"/>
          </a:p>
          <a:p>
            <a:pPr algn="just">
              <a:buFont typeface="Wingdings" pitchFamily="2" charset="2"/>
              <a:buNone/>
              <a:defRPr/>
            </a:pPr>
            <a:r>
              <a:rPr lang="en-US" i="1" dirty="0" smtClean="0"/>
              <a:t>Therefore, the quality of the wet steam </a:t>
            </a:r>
            <a:r>
              <a:rPr lang="en-US" b="1" i="1" dirty="0" smtClean="0"/>
              <a:t>x1</a:t>
            </a:r>
            <a:r>
              <a:rPr lang="en-US" i="1" dirty="0" smtClean="0"/>
              <a:t> can be </a:t>
            </a:r>
            <a:r>
              <a:rPr lang="en-US" dirty="0" smtClean="0"/>
              <a:t>calculated.</a:t>
            </a:r>
            <a:endParaRPr lang="en-US" dirty="0"/>
          </a:p>
        </p:txBody>
      </p:sp>
      <p:sp>
        <p:nvSpPr>
          <p:cNvPr id="4" name="Slide Number Placeholder 3"/>
          <p:cNvSpPr>
            <a:spLocks noGrp="1"/>
          </p:cNvSpPr>
          <p:nvPr>
            <p:ph type="sldNum" sz="quarter" idx="12"/>
          </p:nvPr>
        </p:nvSpPr>
        <p:spPr/>
        <p:txBody>
          <a:bodyPr/>
          <a:lstStyle/>
          <a:p>
            <a:fld id="{84A12EEF-F8A7-490D-8D1F-0BF6D1B779E3}" type="slidenum">
              <a:rPr lang="en-IN" smtClean="0"/>
              <a:pPr/>
              <a:t>54</a:t>
            </a:fld>
            <a:endParaRPr lang="en-I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defRPr/>
            </a:pPr>
            <a:r>
              <a:rPr lang="en-US" sz="3200" b="1" dirty="0" smtClean="0">
                <a:latin typeface="+mn-lt"/>
              </a:rPr>
              <a:t>COMBINED SEPARATING AND</a:t>
            </a:r>
            <a:br>
              <a:rPr lang="en-US" sz="3200" b="1" dirty="0" smtClean="0">
                <a:latin typeface="+mn-lt"/>
              </a:rPr>
            </a:br>
            <a:r>
              <a:rPr lang="en-US" sz="3200" b="1" dirty="0" smtClean="0">
                <a:latin typeface="+mn-lt"/>
              </a:rPr>
              <a:t>THROTTLING CALORIMETER</a:t>
            </a:r>
            <a:endParaRPr lang="en-US" sz="3200" b="1" dirty="0">
              <a:latin typeface="+mn-lt"/>
            </a:endParaRPr>
          </a:p>
        </p:txBody>
      </p:sp>
      <p:sp>
        <p:nvSpPr>
          <p:cNvPr id="3" name="Content Placeholder 2"/>
          <p:cNvSpPr>
            <a:spLocks noGrp="1"/>
          </p:cNvSpPr>
          <p:nvPr>
            <p:ph idx="1"/>
          </p:nvPr>
        </p:nvSpPr>
        <p:spPr/>
        <p:txBody>
          <a:bodyPr/>
          <a:lstStyle/>
          <a:p>
            <a:pPr algn="just">
              <a:buFont typeface="Wingdings" pitchFamily="2" charset="2"/>
              <a:buNone/>
              <a:defRPr/>
            </a:pPr>
            <a:endParaRPr lang="en-US" dirty="0" smtClean="0"/>
          </a:p>
          <a:p>
            <a:pPr algn="just">
              <a:buFont typeface="Wingdings" pitchFamily="2" charset="2"/>
              <a:buNone/>
              <a:defRPr/>
            </a:pPr>
            <a:r>
              <a:rPr lang="en-US" dirty="0" smtClean="0"/>
              <a:t>When the steam is very wet and the pressure after throttling is not low enough to take the steam to the superheated region, then a </a:t>
            </a:r>
            <a:r>
              <a:rPr lang="en-US" i="1" dirty="0" smtClean="0"/>
              <a:t>combined </a:t>
            </a:r>
            <a:r>
              <a:rPr lang="en-US" b="1" i="1" dirty="0" smtClean="0">
                <a:solidFill>
                  <a:srgbClr val="FF0000"/>
                </a:solidFill>
              </a:rPr>
              <a:t>separating</a:t>
            </a:r>
            <a:r>
              <a:rPr lang="en-US" b="1" i="1" dirty="0" smtClean="0"/>
              <a:t> </a:t>
            </a:r>
            <a:r>
              <a:rPr lang="en-US" i="1" dirty="0" smtClean="0"/>
              <a:t>and </a:t>
            </a:r>
            <a:r>
              <a:rPr lang="en-US" b="1" i="1" dirty="0" smtClean="0">
                <a:solidFill>
                  <a:srgbClr val="FF0000"/>
                </a:solidFill>
              </a:rPr>
              <a:t>throttling calorimeter </a:t>
            </a:r>
            <a:r>
              <a:rPr lang="en-US" i="1" dirty="0" smtClean="0"/>
              <a:t>is used for the measurement of quality.</a:t>
            </a:r>
          </a:p>
          <a:p>
            <a:pPr algn="just">
              <a:buFont typeface="Wingdings" pitchFamily="2" charset="2"/>
              <a:buNone/>
              <a:defRPr/>
            </a:pPr>
            <a:endParaRPr lang="en-US" sz="2400" i="1" dirty="0" smtClean="0"/>
          </a:p>
        </p:txBody>
      </p:sp>
      <p:sp>
        <p:nvSpPr>
          <p:cNvPr id="4" name="Slide Number Placeholder 3"/>
          <p:cNvSpPr>
            <a:spLocks noGrp="1"/>
          </p:cNvSpPr>
          <p:nvPr>
            <p:ph type="sldNum" sz="quarter" idx="12"/>
          </p:nvPr>
        </p:nvSpPr>
        <p:spPr/>
        <p:txBody>
          <a:bodyPr/>
          <a:lstStyle/>
          <a:p>
            <a:fld id="{84A12EEF-F8A7-490D-8D1F-0BF6D1B779E3}" type="slidenum">
              <a:rPr lang="en-IN" smtClean="0"/>
              <a:pPr/>
              <a:t>55</a:t>
            </a:fld>
            <a:endParaRPr lang="en-I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271864"/>
          </a:xfrm>
        </p:spPr>
        <p:txBody>
          <a:bodyPr/>
          <a:lstStyle/>
          <a:p>
            <a:pPr algn="just">
              <a:buFont typeface="Wingdings" pitchFamily="2" charset="2"/>
              <a:buNone/>
              <a:defRPr/>
            </a:pPr>
            <a:r>
              <a:rPr lang="en-US" dirty="0" smtClean="0"/>
              <a:t>Steam from the main is first passed through a separator (Fig. 9.26).</a:t>
            </a:r>
          </a:p>
          <a:p>
            <a:pPr algn="just">
              <a:buFont typeface="Wingdings" pitchFamily="2" charset="2"/>
              <a:buNone/>
              <a:defRPr/>
            </a:pPr>
            <a:endParaRPr lang="en-US" dirty="0" smtClean="0"/>
          </a:p>
          <a:p>
            <a:pPr algn="just">
              <a:buFont typeface="Wingdings" pitchFamily="2" charset="2"/>
              <a:buNone/>
              <a:defRPr/>
            </a:pPr>
            <a:r>
              <a:rPr lang="en-US" dirty="0" smtClean="0"/>
              <a:t>In separator some part of the moisture separates out due to the sudden change in direction and falls by gravity.</a:t>
            </a:r>
          </a:p>
          <a:p>
            <a:pPr algn="just">
              <a:buFont typeface="Wingdings" pitchFamily="2" charset="2"/>
              <a:buNone/>
              <a:defRPr/>
            </a:pPr>
            <a:endParaRPr lang="en-US" dirty="0"/>
          </a:p>
          <a:p>
            <a:pPr algn="just">
              <a:buFont typeface="Wingdings" pitchFamily="2" charset="2"/>
              <a:buNone/>
              <a:defRPr/>
            </a:pPr>
            <a:r>
              <a:rPr lang="en-US" dirty="0" smtClean="0"/>
              <a:t>The partially dry </a:t>
            </a:r>
            <a:r>
              <a:rPr lang="en-US" dirty="0" err="1" smtClean="0"/>
              <a:t>vapour</a:t>
            </a:r>
            <a:r>
              <a:rPr lang="en-US" dirty="0" smtClean="0"/>
              <a:t> is then throttled and taken to the superheated region.</a:t>
            </a:r>
          </a:p>
          <a:p>
            <a:pPr algn="just">
              <a:defRPr/>
            </a:pPr>
            <a:endParaRPr lang="en-US" dirty="0"/>
          </a:p>
        </p:txBody>
      </p:sp>
      <p:sp>
        <p:nvSpPr>
          <p:cNvPr id="4" name="Slide Number Placeholder 3"/>
          <p:cNvSpPr>
            <a:spLocks noGrp="1"/>
          </p:cNvSpPr>
          <p:nvPr>
            <p:ph type="sldNum" sz="quarter" idx="12"/>
          </p:nvPr>
        </p:nvSpPr>
        <p:spPr/>
        <p:txBody>
          <a:bodyPr/>
          <a:lstStyle/>
          <a:p>
            <a:fld id="{84A12EEF-F8A7-490D-8D1F-0BF6D1B779E3}" type="slidenum">
              <a:rPr lang="en-IN" smtClean="0"/>
              <a:pPr/>
              <a:t>56</a:t>
            </a:fld>
            <a:endParaRPr lang="en-I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buFont typeface="Wingdings" pitchFamily="2" charset="2"/>
              <a:buNone/>
              <a:defRPr/>
            </a:pPr>
            <a:r>
              <a:rPr lang="en-US" dirty="0" smtClean="0"/>
              <a:t>In Fig. 9.27, </a:t>
            </a:r>
            <a:r>
              <a:rPr lang="en-US" b="1" dirty="0" smtClean="0">
                <a:solidFill>
                  <a:srgbClr val="FF0000"/>
                </a:solidFill>
              </a:rPr>
              <a:t>process 1-2 represents the moisture separation</a:t>
            </a:r>
            <a:r>
              <a:rPr lang="en-US" dirty="0" smtClean="0"/>
              <a:t> from the wet sample of steam at constant pressure</a:t>
            </a:r>
            <a:r>
              <a:rPr lang="en-US" b="1" dirty="0" smtClean="0"/>
              <a:t> p1 </a:t>
            </a:r>
            <a:r>
              <a:rPr lang="en-US" dirty="0" smtClean="0"/>
              <a:t>and process    2-3 represents throttling to pressure </a:t>
            </a:r>
            <a:r>
              <a:rPr lang="en-US" b="1" dirty="0" smtClean="0"/>
              <a:t>p2</a:t>
            </a:r>
            <a:r>
              <a:rPr lang="en-US" i="1" dirty="0" smtClean="0"/>
              <a:t>• </a:t>
            </a:r>
          </a:p>
          <a:p>
            <a:pPr algn="just">
              <a:buFont typeface="Wingdings" pitchFamily="2" charset="2"/>
              <a:buNone/>
              <a:defRPr/>
            </a:pPr>
            <a:r>
              <a:rPr lang="en-US" i="1" dirty="0" smtClean="0"/>
              <a:t>With </a:t>
            </a:r>
            <a:r>
              <a:rPr lang="en-US" sz="4000" b="1" i="1" dirty="0" smtClean="0"/>
              <a:t>p</a:t>
            </a:r>
            <a:r>
              <a:rPr lang="en-US" sz="1800" b="1" i="1" dirty="0" smtClean="0"/>
              <a:t>2</a:t>
            </a:r>
            <a:r>
              <a:rPr lang="en-US" i="1" dirty="0" smtClean="0"/>
              <a:t> and </a:t>
            </a:r>
            <a:r>
              <a:rPr lang="en-US" sz="4000" b="1" i="1" dirty="0" smtClean="0"/>
              <a:t>t</a:t>
            </a:r>
            <a:r>
              <a:rPr lang="en-US" sz="1800" b="1" i="1" dirty="0" smtClean="0"/>
              <a:t>3</a:t>
            </a:r>
            <a:r>
              <a:rPr lang="en-US" i="1" dirty="0" smtClean="0"/>
              <a:t> being measured, </a:t>
            </a:r>
            <a:r>
              <a:rPr lang="en-US" b="1" i="1" dirty="0" smtClean="0"/>
              <a:t>h3</a:t>
            </a:r>
            <a:r>
              <a:rPr lang="en-US" i="1" dirty="0" smtClean="0"/>
              <a:t> can be found out from the superheated </a:t>
            </a:r>
            <a:r>
              <a:rPr lang="en-US" dirty="0" smtClean="0"/>
              <a:t>steam table.</a:t>
            </a:r>
          </a:p>
          <a:p>
            <a:pPr algn="just">
              <a:buFont typeface="Wingdings" pitchFamily="2" charset="2"/>
              <a:buNone/>
              <a:defRPr/>
            </a:pPr>
            <a:r>
              <a:rPr lang="en-US" dirty="0" smtClean="0"/>
              <a:t>Now, </a:t>
            </a:r>
          </a:p>
          <a:p>
            <a:pPr algn="just">
              <a:defRPr/>
            </a:pPr>
            <a:endParaRPr lang="en-US" dirty="0"/>
          </a:p>
        </p:txBody>
      </p:sp>
      <p:pic>
        <p:nvPicPr>
          <p:cNvPr id="12291" name="Picture 3"/>
          <p:cNvPicPr>
            <a:picLocks noChangeAspect="1" noChangeArrowheads="1"/>
          </p:cNvPicPr>
          <p:nvPr/>
        </p:nvPicPr>
        <p:blipFill>
          <a:blip r:embed="rId2" cstate="print"/>
          <a:srcRect/>
          <a:stretch>
            <a:fillRect/>
          </a:stretch>
        </p:blipFill>
        <p:spPr bwMode="auto">
          <a:xfrm>
            <a:off x="650875" y="4419600"/>
            <a:ext cx="8121650" cy="16002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84A12EEF-F8A7-490D-8D1F-0BF6D1B779E3}" type="slidenum">
              <a:rPr lang="en-IN" smtClean="0"/>
              <a:pPr/>
              <a:t>57</a:t>
            </a:fld>
            <a:endParaRPr lang="en-I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cstate="print"/>
          <a:srcRect/>
          <a:stretch>
            <a:fillRect/>
          </a:stretch>
        </p:blipFill>
        <p:spPr>
          <a:xfrm>
            <a:off x="457200" y="95250"/>
            <a:ext cx="8407400" cy="6669088"/>
          </a:xfrm>
          <a:noFill/>
        </p:spPr>
      </p:pic>
      <p:sp>
        <p:nvSpPr>
          <p:cNvPr id="3" name="Slide Number Placeholder 2"/>
          <p:cNvSpPr>
            <a:spLocks noGrp="1"/>
          </p:cNvSpPr>
          <p:nvPr>
            <p:ph type="sldNum" sz="quarter" idx="12"/>
          </p:nvPr>
        </p:nvSpPr>
        <p:spPr/>
        <p:txBody>
          <a:bodyPr/>
          <a:lstStyle/>
          <a:p>
            <a:fld id="{84A12EEF-F8A7-490D-8D1F-0BF6D1B779E3}" type="slidenum">
              <a:rPr lang="en-IN" smtClean="0"/>
              <a:pPr/>
              <a:t>58</a:t>
            </a:fld>
            <a:endParaRPr lang="en-I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84A12EEF-F8A7-490D-8D1F-0BF6D1B779E3}" type="slidenum">
              <a:rPr lang="en-IN" smtClean="0"/>
              <a:pPr/>
              <a:t>59</a:t>
            </a:fld>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77" y="401911"/>
            <a:ext cx="8882211" cy="6047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89855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Course outcomes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marL="0" indent="0">
              <a:buNone/>
            </a:pPr>
            <a:r>
              <a:rPr lang="en-US" dirty="0">
                <a:latin typeface="Times New Roman" pitchFamily="18" charset="0"/>
                <a:cs typeface="Times New Roman" pitchFamily="18" charset="0"/>
              </a:rPr>
              <a:t>CO1: Apply thermodynamic cycles to steam </a:t>
            </a:r>
            <a:r>
              <a:rPr lang="en-US" dirty="0" smtClean="0">
                <a:latin typeface="Times New Roman" pitchFamily="18" charset="0"/>
                <a:cs typeface="Times New Roman" pitchFamily="18" charset="0"/>
              </a:rPr>
              <a:t>	power 	plant 	and 	refrigeration </a:t>
            </a:r>
            <a:r>
              <a:rPr lang="en-US" dirty="0">
                <a:latin typeface="Times New Roman" pitchFamily="18" charset="0"/>
                <a:cs typeface="Times New Roman" pitchFamily="18" charset="0"/>
              </a:rPr>
              <a:t>systems</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CO2: Develop thermal refinement methods for </a:t>
            </a:r>
            <a:r>
              <a:rPr lang="en-US" dirty="0" smtClean="0">
                <a:latin typeface="Times New Roman" pitchFamily="18" charset="0"/>
                <a:cs typeface="Times New Roman" pitchFamily="18" charset="0"/>
              </a:rPr>
              <a:t>	performance 	improvement </a:t>
            </a:r>
            <a:r>
              <a:rPr lang="en-US" dirty="0">
                <a:latin typeface="Times New Roman" pitchFamily="18" charset="0"/>
                <a:cs typeface="Times New Roman" pitchFamily="18" charset="0"/>
              </a:rPr>
              <a:t>of steam </a:t>
            </a:r>
            <a:r>
              <a:rPr lang="en-US" dirty="0" smtClean="0">
                <a:latin typeface="Times New Roman" pitchFamily="18" charset="0"/>
                <a:cs typeface="Times New Roman" pitchFamily="18" charset="0"/>
              </a:rPr>
              <a:t>	power 	plant</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CO3: </a:t>
            </a:r>
            <a:r>
              <a:rPr lang="en-US" dirty="0" err="1">
                <a:latin typeface="Times New Roman" pitchFamily="18" charset="0"/>
                <a:cs typeface="Times New Roman" pitchFamily="18" charset="0"/>
              </a:rPr>
              <a:t>Analyse</a:t>
            </a:r>
            <a:r>
              <a:rPr lang="en-US" dirty="0">
                <a:latin typeface="Times New Roman" pitchFamily="18" charset="0"/>
                <a:cs typeface="Times New Roman" pitchFamily="18" charset="0"/>
              </a:rPr>
              <a:t> the components of steam power </a:t>
            </a:r>
            <a:r>
              <a:rPr lang="en-US" dirty="0" smtClean="0">
                <a:latin typeface="Times New Roman" pitchFamily="18" charset="0"/>
                <a:cs typeface="Times New Roman" pitchFamily="18" charset="0"/>
              </a:rPr>
              <a:t>	plant 	and 	refrigeration </a:t>
            </a:r>
            <a:r>
              <a:rPr lang="en-US" dirty="0">
                <a:latin typeface="Times New Roman" pitchFamily="18" charset="0"/>
                <a:cs typeface="Times New Roman" pitchFamily="18" charset="0"/>
              </a:rPr>
              <a:t>systems</a:t>
            </a:r>
            <a:r>
              <a:rPr lang="en-US" dirty="0" smtClean="0">
                <a:latin typeface="Times New Roman" pitchFamily="18" charset="0"/>
                <a:cs typeface="Times New Roman" pitchFamily="18" charset="0"/>
              </a:rPr>
              <a:t>.</a:t>
            </a:r>
          </a:p>
          <a:p>
            <a:pPr marL="0" indent="0">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CO4: Acquire knowledge on pollution control </a:t>
            </a:r>
            <a:r>
              <a:rPr lang="en-US" dirty="0" smtClean="0">
                <a:latin typeface="Times New Roman" pitchFamily="18" charset="0"/>
                <a:cs typeface="Times New Roman" pitchFamily="18" charset="0"/>
              </a:rPr>
              <a:t>	methods</a:t>
            </a:r>
            <a:r>
              <a:rPr lang="en-US" dirty="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89827917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lgn="just">
              <a:buFont typeface="Wingdings" pitchFamily="2" charset="2"/>
              <a:buNone/>
              <a:defRPr/>
            </a:pPr>
            <a:r>
              <a:rPr lang="en-US" dirty="0" smtClean="0"/>
              <a:t>Therefore, </a:t>
            </a:r>
            <a:r>
              <a:rPr lang="en-US" b="1" i="1" dirty="0" smtClean="0"/>
              <a:t>x2</a:t>
            </a:r>
            <a:r>
              <a:rPr lang="en-US" i="1" dirty="0" smtClean="0"/>
              <a:t>, the quality of steam after partial moisture separation, can be </a:t>
            </a:r>
            <a:r>
              <a:rPr lang="en-US" dirty="0" smtClean="0"/>
              <a:t>evaluated.</a:t>
            </a:r>
          </a:p>
          <a:p>
            <a:pPr algn="just">
              <a:defRPr/>
            </a:pPr>
            <a:endParaRPr lang="en-US" dirty="0" smtClean="0"/>
          </a:p>
          <a:p>
            <a:pPr algn="just">
              <a:buFont typeface="Wingdings" pitchFamily="2" charset="2"/>
              <a:buNone/>
              <a:defRPr/>
            </a:pPr>
            <a:r>
              <a:rPr lang="en-US" dirty="0" smtClean="0"/>
              <a:t>If </a:t>
            </a:r>
            <a:r>
              <a:rPr lang="en-US" b="1" i="1" dirty="0" smtClean="0"/>
              <a:t>m</a:t>
            </a:r>
            <a:r>
              <a:rPr lang="en-US" i="1" dirty="0" smtClean="0"/>
              <a:t> kg of steam is taken through the sampling tube in t </a:t>
            </a:r>
            <a:r>
              <a:rPr lang="en-US" i="1" dirty="0" err="1" smtClean="0"/>
              <a:t>secs</a:t>
            </a:r>
            <a:r>
              <a:rPr lang="en-US" i="1" dirty="0" smtClean="0"/>
              <a:t>, </a:t>
            </a:r>
            <a:r>
              <a:rPr lang="en-US" b="1" i="1" dirty="0" smtClean="0"/>
              <a:t>m1</a:t>
            </a:r>
            <a:r>
              <a:rPr lang="en-US" i="1" dirty="0" smtClean="0"/>
              <a:t> kg of</a:t>
            </a:r>
            <a:r>
              <a:rPr lang="en-US" dirty="0" smtClean="0"/>
              <a:t> it is separated, and </a:t>
            </a:r>
            <a:r>
              <a:rPr lang="en-US" b="1" i="1" dirty="0" smtClean="0"/>
              <a:t>m2</a:t>
            </a:r>
            <a:r>
              <a:rPr lang="en-US" i="1" dirty="0" smtClean="0"/>
              <a:t> kg is throttled and then condensed to water and collected, </a:t>
            </a:r>
            <a:r>
              <a:rPr lang="en-US" dirty="0" smtClean="0"/>
              <a:t>then </a:t>
            </a:r>
          </a:p>
          <a:p>
            <a:pPr algn="just">
              <a:buFont typeface="Wingdings" pitchFamily="2" charset="2"/>
              <a:buNone/>
              <a:defRPr/>
            </a:pPr>
            <a:r>
              <a:rPr lang="en-US" b="1" i="1" dirty="0" smtClean="0"/>
              <a:t>m = m1 + m2, </a:t>
            </a:r>
            <a:r>
              <a:rPr lang="en-US" i="1" dirty="0" smtClean="0"/>
              <a:t>and at state 2, the mass of dry </a:t>
            </a:r>
            <a:r>
              <a:rPr lang="en-US" i="1" dirty="0" err="1" smtClean="0"/>
              <a:t>vapour</a:t>
            </a:r>
            <a:r>
              <a:rPr lang="en-US" i="1" dirty="0" smtClean="0"/>
              <a:t> will be </a:t>
            </a:r>
            <a:r>
              <a:rPr lang="en-US" b="1" i="1" dirty="0" smtClean="0"/>
              <a:t>x2m2</a:t>
            </a:r>
            <a:r>
              <a:rPr lang="en-US" i="1" dirty="0" smtClean="0"/>
              <a:t>.</a:t>
            </a:r>
          </a:p>
          <a:p>
            <a:pPr algn="just">
              <a:buFont typeface="Wingdings" pitchFamily="2" charset="2"/>
              <a:buNone/>
              <a:defRPr/>
            </a:pPr>
            <a:r>
              <a:rPr lang="en-US" i="1" dirty="0" smtClean="0"/>
              <a:t> </a:t>
            </a:r>
            <a:r>
              <a:rPr lang="en-US" i="1" dirty="0" smtClean="0">
                <a:solidFill>
                  <a:srgbClr val="FF0000"/>
                </a:solidFill>
              </a:rPr>
              <a:t>Therefore, </a:t>
            </a:r>
            <a:r>
              <a:rPr lang="en-US" dirty="0" smtClean="0">
                <a:solidFill>
                  <a:srgbClr val="FF0000"/>
                </a:solidFill>
              </a:rPr>
              <a:t>the quality of the sample of steam at state 1, </a:t>
            </a:r>
            <a:r>
              <a:rPr lang="en-US" b="1" dirty="0" smtClean="0">
                <a:solidFill>
                  <a:srgbClr val="FF0000"/>
                </a:solidFill>
              </a:rPr>
              <a:t>x1</a:t>
            </a:r>
            <a:r>
              <a:rPr lang="en-US" dirty="0" smtClean="0">
                <a:solidFill>
                  <a:srgbClr val="FF0000"/>
                </a:solidFill>
              </a:rPr>
              <a:t> is given by</a:t>
            </a:r>
            <a:endParaRPr lang="en-US" dirty="0">
              <a:solidFill>
                <a:srgbClr val="FF0000"/>
              </a:solidFill>
            </a:endParaRPr>
          </a:p>
        </p:txBody>
      </p:sp>
      <p:pic>
        <p:nvPicPr>
          <p:cNvPr id="14339" name="Picture 2"/>
          <p:cNvPicPr>
            <a:picLocks noChangeAspect="1" noChangeArrowheads="1"/>
          </p:cNvPicPr>
          <p:nvPr/>
        </p:nvPicPr>
        <p:blipFill>
          <a:blip r:embed="rId2" cstate="print"/>
          <a:srcRect/>
          <a:stretch>
            <a:fillRect/>
          </a:stretch>
        </p:blipFill>
        <p:spPr bwMode="auto">
          <a:xfrm>
            <a:off x="2057400" y="5229200"/>
            <a:ext cx="5181600" cy="136207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84A12EEF-F8A7-490D-8D1F-0BF6D1B779E3}" type="slidenum">
              <a:rPr lang="en-IN" smtClean="0"/>
              <a:pPr/>
              <a:t>60</a:t>
            </a:fld>
            <a:endParaRPr lang="en-I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941387"/>
          </a:xfrm>
        </p:spPr>
        <p:txBody>
          <a:bodyPr/>
          <a:lstStyle/>
          <a:p>
            <a:pPr>
              <a:defRPr/>
            </a:pPr>
            <a:r>
              <a:rPr lang="en-US" sz="3200" b="1" dirty="0" smtClean="0">
                <a:latin typeface="+mn-lt"/>
              </a:rPr>
              <a:t>ELECTRIC CALORIMETER</a:t>
            </a:r>
            <a:endParaRPr lang="en-US" sz="3200" b="1" dirty="0">
              <a:latin typeface="+mn-lt"/>
            </a:endParaRPr>
          </a:p>
        </p:txBody>
      </p:sp>
      <p:sp>
        <p:nvSpPr>
          <p:cNvPr id="3" name="Content Placeholder 2"/>
          <p:cNvSpPr>
            <a:spLocks noGrp="1"/>
          </p:cNvSpPr>
          <p:nvPr>
            <p:ph idx="1"/>
          </p:nvPr>
        </p:nvSpPr>
        <p:spPr/>
        <p:txBody>
          <a:bodyPr>
            <a:normAutofit/>
          </a:bodyPr>
          <a:lstStyle/>
          <a:p>
            <a:pPr algn="just">
              <a:buFont typeface="Wingdings" pitchFamily="2" charset="2"/>
              <a:buNone/>
              <a:defRPr/>
            </a:pPr>
            <a:r>
              <a:rPr lang="en-US" dirty="0" smtClean="0"/>
              <a:t>The quality of wet steam can also be measured by an </a:t>
            </a:r>
            <a:r>
              <a:rPr lang="en-US" i="1" dirty="0" smtClean="0"/>
              <a:t>electric calorimeter </a:t>
            </a:r>
            <a:r>
              <a:rPr lang="en-US" dirty="0" smtClean="0"/>
              <a:t>(Fig. 9.28). </a:t>
            </a:r>
          </a:p>
          <a:p>
            <a:pPr algn="just">
              <a:buFont typeface="Wingdings" pitchFamily="2" charset="2"/>
              <a:buNone/>
              <a:defRPr/>
            </a:pPr>
            <a:endParaRPr lang="en-US" dirty="0" smtClean="0"/>
          </a:p>
          <a:p>
            <a:pPr algn="just">
              <a:buFont typeface="Wingdings" pitchFamily="2" charset="2"/>
              <a:buNone/>
              <a:defRPr/>
            </a:pPr>
            <a:r>
              <a:rPr lang="en-US" dirty="0" smtClean="0"/>
              <a:t>The sample of steam is passed in steady flow through an electric heater, as shown.</a:t>
            </a:r>
          </a:p>
          <a:p>
            <a:pPr algn="just">
              <a:buFont typeface="Wingdings" pitchFamily="2" charset="2"/>
              <a:buNone/>
              <a:defRPr/>
            </a:pPr>
            <a:endParaRPr lang="en-US" dirty="0" smtClean="0"/>
          </a:p>
          <a:p>
            <a:pPr algn="just">
              <a:buFont typeface="Wingdings" pitchFamily="2" charset="2"/>
              <a:buNone/>
              <a:defRPr/>
            </a:pPr>
            <a:r>
              <a:rPr lang="en-US" dirty="0" smtClean="0"/>
              <a:t>The electrical energy input </a:t>
            </a:r>
            <a:r>
              <a:rPr lang="en-US" b="1" i="1" dirty="0" smtClean="0">
                <a:solidFill>
                  <a:srgbClr val="FF0000"/>
                </a:solidFill>
              </a:rPr>
              <a:t>Q </a:t>
            </a:r>
            <a:r>
              <a:rPr lang="en-US" i="1" dirty="0" smtClean="0"/>
              <a:t>should be sufficient to take the </a:t>
            </a:r>
            <a:r>
              <a:rPr lang="en-US" dirty="0" smtClean="0"/>
              <a:t>steam to the superheated region where pressure </a:t>
            </a:r>
            <a:r>
              <a:rPr lang="en-US" b="1" i="1" dirty="0" smtClean="0">
                <a:solidFill>
                  <a:srgbClr val="FF0000"/>
                </a:solidFill>
              </a:rPr>
              <a:t>p2</a:t>
            </a:r>
            <a:r>
              <a:rPr lang="en-US" i="1" dirty="0" smtClean="0"/>
              <a:t> and temperature </a:t>
            </a:r>
            <a:r>
              <a:rPr lang="en-US" b="1" i="1" dirty="0" smtClean="0">
                <a:solidFill>
                  <a:srgbClr val="FF0000"/>
                </a:solidFill>
              </a:rPr>
              <a:t>t2</a:t>
            </a:r>
            <a:r>
              <a:rPr lang="en-US" i="1" dirty="0" smtClean="0"/>
              <a:t> are </a:t>
            </a:r>
            <a:r>
              <a:rPr lang="en-US" dirty="0" smtClean="0"/>
              <a:t>measured. </a:t>
            </a:r>
            <a:endParaRPr lang="en-US" dirty="0"/>
          </a:p>
        </p:txBody>
      </p:sp>
      <p:sp>
        <p:nvSpPr>
          <p:cNvPr id="4" name="Slide Number Placeholder 3"/>
          <p:cNvSpPr>
            <a:spLocks noGrp="1"/>
          </p:cNvSpPr>
          <p:nvPr>
            <p:ph type="sldNum" sz="quarter" idx="12"/>
          </p:nvPr>
        </p:nvSpPr>
        <p:spPr/>
        <p:txBody>
          <a:bodyPr/>
          <a:lstStyle/>
          <a:p>
            <a:fld id="{84A12EEF-F8A7-490D-8D1F-0BF6D1B779E3}" type="slidenum">
              <a:rPr lang="en-IN" smtClean="0"/>
              <a:pPr/>
              <a:t>61</a:t>
            </a:fld>
            <a:endParaRPr lang="en-I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Grp="1" noChangeAspect="1" noChangeArrowheads="1"/>
          </p:cNvPicPr>
          <p:nvPr>
            <p:ph idx="1"/>
          </p:nvPr>
        </p:nvPicPr>
        <p:blipFill>
          <a:blip r:embed="rId2" cstate="print"/>
          <a:srcRect/>
          <a:stretch>
            <a:fillRect/>
          </a:stretch>
        </p:blipFill>
        <p:spPr>
          <a:xfrm>
            <a:off x="128588" y="1447800"/>
            <a:ext cx="8804275" cy="4876800"/>
          </a:xfrm>
          <a:noFill/>
        </p:spPr>
      </p:pic>
      <p:sp>
        <p:nvSpPr>
          <p:cNvPr id="3" name="Slide Number Placeholder 2"/>
          <p:cNvSpPr>
            <a:spLocks noGrp="1"/>
          </p:cNvSpPr>
          <p:nvPr>
            <p:ph type="sldNum" sz="quarter" idx="12"/>
          </p:nvPr>
        </p:nvSpPr>
        <p:spPr/>
        <p:txBody>
          <a:bodyPr/>
          <a:lstStyle/>
          <a:p>
            <a:fld id="{84A12EEF-F8A7-490D-8D1F-0BF6D1B779E3}" type="slidenum">
              <a:rPr lang="en-IN" smtClean="0"/>
              <a:pPr/>
              <a:t>62</a:t>
            </a:fld>
            <a:endParaRPr lang="en-I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3" name="Content Placeholder 2"/>
          <p:cNvSpPr>
            <a:spLocks noGrp="1"/>
          </p:cNvSpPr>
          <p:nvPr>
            <p:ph idx="1"/>
          </p:nvPr>
        </p:nvSpPr>
        <p:spPr/>
        <p:txBody>
          <a:bodyPr/>
          <a:lstStyle/>
          <a:p>
            <a:pPr algn="just">
              <a:buFont typeface="Wingdings" pitchFamily="2" charset="2"/>
              <a:buNone/>
              <a:defRPr/>
            </a:pPr>
            <a:r>
              <a:rPr lang="en-US" dirty="0" smtClean="0"/>
              <a:t>If </a:t>
            </a:r>
            <a:r>
              <a:rPr lang="en-US" b="1" i="1" dirty="0" smtClean="0"/>
              <a:t>I</a:t>
            </a:r>
            <a:r>
              <a:rPr lang="en-US" i="1" dirty="0" smtClean="0"/>
              <a:t> is the current flowing through the heater in amperes and </a:t>
            </a:r>
            <a:r>
              <a:rPr lang="en-US" b="1" i="1" dirty="0" smtClean="0"/>
              <a:t>V</a:t>
            </a:r>
            <a:r>
              <a:rPr lang="en-US" i="1" dirty="0" smtClean="0"/>
              <a:t> is the </a:t>
            </a:r>
            <a:r>
              <a:rPr lang="en-US" dirty="0" smtClean="0"/>
              <a:t>voltage across the coil, then at steady state </a:t>
            </a:r>
            <a:r>
              <a:rPr lang="en-US" b="1" i="1" dirty="0" smtClean="0"/>
              <a:t>Q = VI x 10-3 kW</a:t>
            </a:r>
            <a:r>
              <a:rPr lang="en-US" i="1" dirty="0" smtClean="0"/>
              <a:t>. </a:t>
            </a:r>
          </a:p>
          <a:p>
            <a:pPr algn="just">
              <a:buFont typeface="Wingdings" pitchFamily="2" charset="2"/>
              <a:buNone/>
              <a:defRPr/>
            </a:pPr>
            <a:endParaRPr lang="en-US" i="1" dirty="0" smtClean="0"/>
          </a:p>
          <a:p>
            <a:pPr algn="just">
              <a:buFont typeface="Wingdings" pitchFamily="2" charset="2"/>
              <a:buNone/>
              <a:defRPr/>
            </a:pPr>
            <a:r>
              <a:rPr lang="en-US" i="1" dirty="0" smtClean="0"/>
              <a:t>If </a:t>
            </a:r>
            <a:r>
              <a:rPr lang="en-US" b="1" i="1" dirty="0" smtClean="0"/>
              <a:t>m</a:t>
            </a:r>
            <a:r>
              <a:rPr lang="en-US" i="1" dirty="0" smtClean="0"/>
              <a:t> is the mass of </a:t>
            </a:r>
            <a:r>
              <a:rPr lang="en-US" dirty="0" smtClean="0"/>
              <a:t>steam taken </a:t>
            </a:r>
            <a:r>
              <a:rPr lang="en-US" i="1" dirty="0" smtClean="0"/>
              <a:t>in </a:t>
            </a:r>
            <a:r>
              <a:rPr lang="en-US" b="1" i="1" dirty="0" smtClean="0"/>
              <a:t>t</a:t>
            </a:r>
            <a:r>
              <a:rPr lang="en-US" i="1" dirty="0" smtClean="0"/>
              <a:t> seconds under steady flow condition, then the steady flow energy </a:t>
            </a:r>
            <a:r>
              <a:rPr lang="en-US" dirty="0" smtClean="0"/>
              <a:t>equation for the heater (as control volume) gives</a:t>
            </a:r>
          </a:p>
          <a:p>
            <a:pPr algn="just">
              <a:defRPr/>
            </a:pPr>
            <a:endParaRPr lang="en-US" dirty="0"/>
          </a:p>
        </p:txBody>
      </p:sp>
      <p:sp>
        <p:nvSpPr>
          <p:cNvPr id="4" name="Slide Number Placeholder 3"/>
          <p:cNvSpPr>
            <a:spLocks noGrp="1"/>
          </p:cNvSpPr>
          <p:nvPr>
            <p:ph type="sldNum" sz="quarter" idx="12"/>
          </p:nvPr>
        </p:nvSpPr>
        <p:spPr/>
        <p:txBody>
          <a:bodyPr/>
          <a:lstStyle/>
          <a:p>
            <a:fld id="{84A12EEF-F8A7-490D-8D1F-0BF6D1B779E3}" type="slidenum">
              <a:rPr lang="en-IN" smtClean="0"/>
              <a:pPr/>
              <a:t>63</a:t>
            </a:fld>
            <a:endParaRPr lang="en-IN"/>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Grp="1" noChangeAspect="1" noChangeArrowheads="1"/>
          </p:cNvPicPr>
          <p:nvPr>
            <p:ph idx="1"/>
          </p:nvPr>
        </p:nvPicPr>
        <p:blipFill>
          <a:blip r:embed="rId2" cstate="print"/>
          <a:srcRect/>
          <a:stretch>
            <a:fillRect/>
          </a:stretch>
        </p:blipFill>
        <p:spPr>
          <a:xfrm>
            <a:off x="171450" y="1752600"/>
            <a:ext cx="8707438" cy="4267200"/>
          </a:xfrm>
          <a:noFill/>
        </p:spPr>
      </p:pic>
      <p:sp>
        <p:nvSpPr>
          <p:cNvPr id="3" name="Slide Number Placeholder 2"/>
          <p:cNvSpPr>
            <a:spLocks noGrp="1"/>
          </p:cNvSpPr>
          <p:nvPr>
            <p:ph type="sldNum" sz="quarter" idx="12"/>
          </p:nvPr>
        </p:nvSpPr>
        <p:spPr/>
        <p:txBody>
          <a:bodyPr/>
          <a:lstStyle/>
          <a:p>
            <a:fld id="{84A12EEF-F8A7-490D-8D1F-0BF6D1B779E3}" type="slidenum">
              <a:rPr lang="en-IN" smtClean="0"/>
              <a:pPr/>
              <a:t>64</a:t>
            </a:fld>
            <a:endParaRPr lang="en-I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851648" cy="4649688"/>
          </a:xfrm>
        </p:spPr>
        <p:txBody>
          <a:bodyPr>
            <a:normAutofit fontScale="90000"/>
          </a:bodyPr>
          <a:lstStyle/>
          <a:p>
            <a:r>
              <a:rPr lang="en-IN" b="1" dirty="0">
                <a:latin typeface="Times New Roman" pitchFamily="18" charset="0"/>
                <a:cs typeface="Times New Roman" pitchFamily="18" charset="0"/>
              </a:rPr>
              <a:t>VAPOUR POWER CYCLE</a:t>
            </a:r>
            <a:r>
              <a:rPr lang="en-US" b="1" u="sng" dirty="0" smtClean="0">
                <a:latin typeface="Times New Roman" pitchFamily="18" charset="0"/>
                <a:cs typeface="Times New Roman" pitchFamily="18" charset="0"/>
              </a:rPr>
              <a:t/>
            </a:r>
            <a:br>
              <a:rPr lang="en-US" b="1" u="sng" dirty="0" smtClean="0">
                <a:latin typeface="Times New Roman" pitchFamily="18" charset="0"/>
                <a:cs typeface="Times New Roman" pitchFamily="18" charset="0"/>
              </a:rPr>
            </a:br>
            <a:r>
              <a:rPr lang="en-US" b="1" u="sng" dirty="0" smtClean="0">
                <a:latin typeface="Times New Roman" pitchFamily="18" charset="0"/>
                <a:cs typeface="Times New Roman" pitchFamily="18" charset="0"/>
              </a:rPr>
              <a:t/>
            </a:r>
            <a:br>
              <a:rPr lang="en-US" b="1" u="sng"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RANKINE CYCLE</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CARNOT </a:t>
            </a:r>
            <a:r>
              <a:rPr lang="en-US" b="1" dirty="0">
                <a:latin typeface="Times New Roman" pitchFamily="18" charset="0"/>
                <a:cs typeface="Times New Roman" pitchFamily="18" charset="0"/>
              </a:rPr>
              <a:t>CYCLE</a:t>
            </a:r>
            <a:br>
              <a:rPr lang="en-US"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3748174239"/>
      </p:ext>
    </p:extLst>
  </p:cSld>
  <p:clrMapOvr>
    <a:masterClrMapping/>
  </p:clrMapOvr>
  <p:transition>
    <p:dissolv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rPr>
              <a:t>VAPOUR POWER CYCLE</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A power cycle continuously converts  </a:t>
            </a:r>
            <a:r>
              <a:rPr lang="en-US" b="1" dirty="0">
                <a:solidFill>
                  <a:srgbClr val="00B050"/>
                </a:solidFill>
              </a:rPr>
              <a:t>heat </a:t>
            </a:r>
            <a:r>
              <a:rPr lang="en-US" dirty="0"/>
              <a:t>(energy released by the burning of fuel) into </a:t>
            </a:r>
            <a:r>
              <a:rPr lang="en-US" b="1" dirty="0">
                <a:solidFill>
                  <a:srgbClr val="00B050"/>
                </a:solidFill>
              </a:rPr>
              <a:t>work</a:t>
            </a:r>
            <a:r>
              <a:rPr lang="en-US" dirty="0"/>
              <a:t> (shaft work), in which  a working fluid repeatedly performs  a succession of processes. </a:t>
            </a:r>
          </a:p>
          <a:p>
            <a:pPr algn="just"/>
            <a:endParaRPr lang="en-US" dirty="0"/>
          </a:p>
          <a:p>
            <a:pPr algn="just"/>
            <a:r>
              <a:rPr lang="en-US" dirty="0"/>
              <a:t>In the </a:t>
            </a:r>
            <a:r>
              <a:rPr lang="en-US" b="1" dirty="0" err="1">
                <a:solidFill>
                  <a:srgbClr val="00B050"/>
                </a:solidFill>
              </a:rPr>
              <a:t>vapour</a:t>
            </a:r>
            <a:r>
              <a:rPr lang="en-US" b="1" dirty="0">
                <a:solidFill>
                  <a:srgbClr val="00B050"/>
                </a:solidFill>
              </a:rPr>
              <a:t> power cycle, </a:t>
            </a:r>
            <a:r>
              <a:rPr lang="en-US" dirty="0"/>
              <a:t>the working fluid, which is water, undergoes a change of </a:t>
            </a:r>
            <a:r>
              <a:rPr lang="en-US" b="1" dirty="0">
                <a:solidFill>
                  <a:srgbClr val="00B050"/>
                </a:solidFill>
              </a:rPr>
              <a:t>phase. </a:t>
            </a:r>
          </a:p>
          <a:p>
            <a:pPr algn="just"/>
            <a:endParaRPr lang="en-US" dirty="0"/>
          </a:p>
          <a:p>
            <a:pPr algn="just"/>
            <a:r>
              <a:rPr lang="en-US" dirty="0"/>
              <a:t>Figure 12.1 gives the schematic of a simple  steam power plant working on the </a:t>
            </a:r>
            <a:r>
              <a:rPr lang="en-US" dirty="0" err="1"/>
              <a:t>vapour</a:t>
            </a:r>
            <a:r>
              <a:rPr lang="en-US" dirty="0"/>
              <a:t> power cycle. </a:t>
            </a:r>
          </a:p>
          <a:p>
            <a:pPr algn="just"/>
            <a:endParaRPr lang="en-US" dirty="0"/>
          </a:p>
          <a:p>
            <a:pPr algn="just"/>
            <a:r>
              <a:rPr lang="en-US" dirty="0"/>
              <a:t>Heat is transferred to water in the </a:t>
            </a:r>
            <a:r>
              <a:rPr lang="en-US" b="1" dirty="0">
                <a:solidFill>
                  <a:srgbClr val="00B050"/>
                </a:solidFill>
              </a:rPr>
              <a:t>boiler</a:t>
            </a:r>
            <a:r>
              <a:rPr lang="en-US" dirty="0"/>
              <a:t> from an external source (furnace, where fuel is continuously burnt)  to raise steam, the high pressure, high temperature steam leaving the boiler </a:t>
            </a:r>
            <a:r>
              <a:rPr lang="en-US" b="1" dirty="0">
                <a:solidFill>
                  <a:srgbClr val="00B050"/>
                </a:solidFill>
              </a:rPr>
              <a:t>expands in the turbine </a:t>
            </a:r>
            <a:r>
              <a:rPr lang="en-US" dirty="0"/>
              <a:t>to produce shaft work, the steam leaving the turbine </a:t>
            </a:r>
            <a:r>
              <a:rPr lang="en-US" b="1" dirty="0">
                <a:solidFill>
                  <a:srgbClr val="00B050"/>
                </a:solidFill>
              </a:rPr>
              <a:t>condenses into water in the condenser</a:t>
            </a:r>
            <a:r>
              <a:rPr lang="en-US" dirty="0"/>
              <a:t> (where cooling water circulates), rejecting heat, and then the water is </a:t>
            </a:r>
            <a:r>
              <a:rPr lang="en-US" b="1" dirty="0">
                <a:solidFill>
                  <a:srgbClr val="00B050"/>
                </a:solidFill>
              </a:rPr>
              <a:t>pumped back to the boiler. </a:t>
            </a:r>
          </a:p>
          <a:p>
            <a:pPr algn="just"/>
            <a:endParaRPr lang="en-US" dirty="0"/>
          </a:p>
        </p:txBody>
      </p:sp>
      <p:sp>
        <p:nvSpPr>
          <p:cNvPr id="4" name="Slide Number Placeholder 3"/>
          <p:cNvSpPr>
            <a:spLocks noGrp="1"/>
          </p:cNvSpPr>
          <p:nvPr>
            <p:ph type="sldNum" sz="quarter" idx="12"/>
          </p:nvPr>
        </p:nvSpPr>
        <p:spPr/>
        <p:txBody>
          <a:bodyPr/>
          <a:lstStyle/>
          <a:p>
            <a:fld id="{84A12EEF-F8A7-490D-8D1F-0BF6D1B779E3}" type="slidenum">
              <a:rPr lang="en-IN" smtClean="0"/>
              <a:pPr/>
              <a:t>66</a:t>
            </a:fld>
            <a:endParaRPr lang="en-IN"/>
          </a:p>
        </p:txBody>
      </p:sp>
    </p:spTree>
    <p:extLst>
      <p:ext uri="{BB962C8B-B14F-4D97-AF65-F5344CB8AC3E}">
        <p14:creationId xmlns:p14="http://schemas.microsoft.com/office/powerpoint/2010/main" val="98992126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cstate="print"/>
          <a:srcRect/>
          <a:stretch>
            <a:fillRect/>
          </a:stretch>
        </p:blipFill>
        <p:spPr bwMode="auto">
          <a:xfrm>
            <a:off x="611561" y="182880"/>
            <a:ext cx="8329740" cy="655273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84A12EEF-F8A7-490D-8D1F-0BF6D1B779E3}" type="slidenum">
              <a:rPr lang="en-IN" smtClean="0"/>
              <a:pPr/>
              <a:t>67</a:t>
            </a:fld>
            <a:endParaRPr lang="en-IN"/>
          </a:p>
        </p:txBody>
      </p:sp>
    </p:spTree>
    <p:extLst>
      <p:ext uri="{BB962C8B-B14F-4D97-AF65-F5344CB8AC3E}">
        <p14:creationId xmlns:p14="http://schemas.microsoft.com/office/powerpoint/2010/main" val="2057956741"/>
      </p:ext>
    </p:extLst>
  </p:cSld>
  <p:clrMapOvr>
    <a:masterClrMapping/>
  </p:clrMapOvr>
  <p:transition>
    <p:pull dir="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631904"/>
          </a:xfrm>
        </p:spPr>
        <p:txBody>
          <a:bodyPr>
            <a:normAutofit fontScale="85000" lnSpcReduction="10000"/>
          </a:bodyPr>
          <a:lstStyle/>
          <a:p>
            <a:pPr algn="just"/>
            <a:endParaRPr lang="en-IN" dirty="0" smtClean="0"/>
          </a:p>
          <a:p>
            <a:pPr algn="just"/>
            <a:r>
              <a:rPr lang="en-IN" dirty="0" smtClean="0"/>
              <a:t>Figure 12.2 shows how a unit mass of the working fluid, sometimes in the liquid phase and sometimes in the vapour phase, undergoes various external heat and work interactions </a:t>
            </a:r>
            <a:r>
              <a:rPr lang="en-IN" b="1" dirty="0" smtClean="0">
                <a:solidFill>
                  <a:srgbClr val="FF0000"/>
                </a:solidFill>
              </a:rPr>
              <a:t>in executing a power cycle.</a:t>
            </a:r>
          </a:p>
          <a:p>
            <a:pPr algn="just"/>
            <a:endParaRPr lang="en-IN" dirty="0" smtClean="0"/>
          </a:p>
          <a:p>
            <a:pPr algn="just"/>
            <a:r>
              <a:rPr lang="en-IN" dirty="0" smtClean="0"/>
              <a:t> Since the fluid is undergoing a cyclic process, there will be no net change in its internal energy over the cycle, and consequently the net energy transferred to the unit mass of the fluid as heat during the cycle must equal the net energy transfer as work from the fluid.</a:t>
            </a:r>
          </a:p>
          <a:p>
            <a:pPr algn="just"/>
            <a:endParaRPr lang="en-IN" dirty="0" smtClean="0"/>
          </a:p>
          <a:p>
            <a:pPr algn="just"/>
            <a:r>
              <a:rPr lang="en-IN" dirty="0" smtClean="0"/>
              <a:t> Figure 12.3 shows the cyclic heat engine operating </a:t>
            </a:r>
            <a:r>
              <a:rPr lang="en-IN" b="1" dirty="0" smtClean="0">
                <a:solidFill>
                  <a:srgbClr val="00B050"/>
                </a:solidFill>
              </a:rPr>
              <a:t>on the vapour power cycle</a:t>
            </a:r>
            <a:r>
              <a:rPr lang="en-IN" dirty="0" smtClean="0"/>
              <a:t>, where the working substance, water, follows along the B-T-C-P(Boiler-Turbine-Condenser-Pump) path, interacting externally as shown, and converting net heat input to net work output continuously. </a:t>
            </a:r>
            <a:r>
              <a:rPr lang="en-IN" b="1" dirty="0" smtClean="0">
                <a:solidFill>
                  <a:srgbClr val="00B0F0"/>
                </a:solidFill>
              </a:rPr>
              <a:t>By the first law…</a:t>
            </a:r>
          </a:p>
          <a:p>
            <a:pPr algn="just"/>
            <a:endParaRPr lang="en-IN" b="1" dirty="0">
              <a:solidFill>
                <a:srgbClr val="00B0F0"/>
              </a:solidFill>
            </a:endParaRPr>
          </a:p>
        </p:txBody>
      </p:sp>
      <p:sp>
        <p:nvSpPr>
          <p:cNvPr id="4" name="Slide Number Placeholder 3"/>
          <p:cNvSpPr>
            <a:spLocks noGrp="1"/>
          </p:cNvSpPr>
          <p:nvPr>
            <p:ph type="sldNum" sz="quarter" idx="12"/>
          </p:nvPr>
        </p:nvSpPr>
        <p:spPr/>
        <p:txBody>
          <a:bodyPr/>
          <a:lstStyle/>
          <a:p>
            <a:fld id="{84A12EEF-F8A7-490D-8D1F-0BF6D1B779E3}" type="slidenum">
              <a:rPr lang="en-IN" smtClean="0"/>
              <a:pPr/>
              <a:t>68</a:t>
            </a:fld>
            <a:endParaRPr lang="en-IN"/>
          </a:p>
        </p:txBody>
      </p:sp>
    </p:spTree>
    <p:extLst>
      <p:ext uri="{BB962C8B-B14F-4D97-AF65-F5344CB8AC3E}">
        <p14:creationId xmlns:p14="http://schemas.microsoft.com/office/powerpoint/2010/main" val="4168701257"/>
      </p:ext>
    </p:extLst>
  </p:cSld>
  <p:clrMapOvr>
    <a:masterClrMapping/>
  </p:clrMapOvr>
  <p:transition>
    <p:pull dir="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cstate="print"/>
          <a:srcRect/>
          <a:stretch>
            <a:fillRect/>
          </a:stretch>
        </p:blipFill>
        <p:spPr bwMode="auto">
          <a:xfrm>
            <a:off x="50529" y="119325"/>
            <a:ext cx="9024032" cy="6262003"/>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84A12EEF-F8A7-490D-8D1F-0BF6D1B779E3}" type="slidenum">
              <a:rPr lang="en-IN" smtClean="0"/>
              <a:pPr/>
              <a:t>69</a:t>
            </a:fld>
            <a:endParaRPr lang="en-IN"/>
          </a:p>
        </p:txBody>
      </p:sp>
    </p:spTree>
    <p:extLst>
      <p:ext uri="{BB962C8B-B14F-4D97-AF65-F5344CB8AC3E}">
        <p14:creationId xmlns:p14="http://schemas.microsoft.com/office/powerpoint/2010/main" val="1156577712"/>
      </p:ext>
    </p:extLst>
  </p:cSld>
  <p:clrMapOvr>
    <a:masterClrMapping/>
  </p:clrMapOvr>
  <p:transition>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b="1" dirty="0" smtClean="0">
                <a:latin typeface="Times New Roman" pitchFamily="18" charset="0"/>
                <a:cs typeface="Times New Roman" pitchFamily="18" charset="0"/>
              </a:rPr>
              <a:t>STEAM POWER PLANT</a:t>
            </a:r>
            <a:endParaRPr lang="en-IN"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683568" y="3140968"/>
            <a:ext cx="7452320" cy="35283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4A12EEF-F8A7-490D-8D1F-0BF6D1B779E3}" type="slidenum">
              <a:rPr lang="en-IN" smtClean="0"/>
              <a:pPr/>
              <a:t>70</a:t>
            </a:fld>
            <a:endParaRPr lang="en-IN"/>
          </a:p>
        </p:txBody>
      </p:sp>
      <p:pic>
        <p:nvPicPr>
          <p:cNvPr id="3075" name="Picture 3"/>
          <p:cNvPicPr>
            <a:picLocks noChangeAspect="1" noChangeArrowheads="1"/>
          </p:cNvPicPr>
          <p:nvPr/>
        </p:nvPicPr>
        <p:blipFill>
          <a:blip r:embed="rId2" cstate="print"/>
          <a:srcRect/>
          <a:stretch>
            <a:fillRect/>
          </a:stretch>
        </p:blipFill>
        <p:spPr bwMode="auto">
          <a:xfrm>
            <a:off x="611560" y="1700808"/>
            <a:ext cx="7756812" cy="4320480"/>
          </a:xfrm>
          <a:prstGeom prst="rect">
            <a:avLst/>
          </a:prstGeom>
          <a:noFill/>
          <a:ln w="9525">
            <a:noFill/>
            <a:miter lim="800000"/>
            <a:headEnd/>
            <a:tailEnd/>
          </a:ln>
        </p:spPr>
      </p:pic>
    </p:spTree>
    <p:extLst>
      <p:ext uri="{BB962C8B-B14F-4D97-AF65-F5344CB8AC3E}">
        <p14:creationId xmlns:p14="http://schemas.microsoft.com/office/powerpoint/2010/main" val="3011980658"/>
      </p:ext>
    </p:extLst>
  </p:cSld>
  <p:clrMapOvr>
    <a:masterClrMapping/>
  </p:clrMapOvr>
  <p:transition>
    <p:pull di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36680"/>
          </a:xfrm>
        </p:spPr>
        <p:txBody>
          <a:bodyPr>
            <a:normAutofit fontScale="90000"/>
          </a:bodyPr>
          <a:lstStyle/>
          <a:p>
            <a:r>
              <a:rPr lang="en-IN" b="1" u="sng" dirty="0" err="1" smtClean="0">
                <a:latin typeface="Times New Roman" pitchFamily="18" charset="0"/>
                <a:cs typeface="Times New Roman" pitchFamily="18" charset="0"/>
              </a:rPr>
              <a:t>Rankine</a:t>
            </a:r>
            <a:r>
              <a:rPr lang="en-IN" b="1" u="sng" dirty="0" smtClean="0">
                <a:latin typeface="Times New Roman" pitchFamily="18" charset="0"/>
                <a:cs typeface="Times New Roman" pitchFamily="18" charset="0"/>
              </a:rPr>
              <a:t> Cycle</a:t>
            </a:r>
            <a:endParaRPr lang="en-IN"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algn="just"/>
            <a:r>
              <a:rPr lang="en-IN" dirty="0" smtClean="0"/>
              <a:t>For each process in the vapour power cycle, it is possible to assume a </a:t>
            </a:r>
            <a:r>
              <a:rPr lang="en-IN" b="1" dirty="0" smtClean="0">
                <a:solidFill>
                  <a:srgbClr val="FF0000"/>
                </a:solidFill>
              </a:rPr>
              <a:t>hypothetical or ideal process</a:t>
            </a:r>
            <a:r>
              <a:rPr lang="en-IN" dirty="0" smtClean="0"/>
              <a:t> which represents the </a:t>
            </a:r>
            <a:r>
              <a:rPr lang="en-IN" b="1" dirty="0" smtClean="0">
                <a:solidFill>
                  <a:srgbClr val="00B0F0"/>
                </a:solidFill>
              </a:rPr>
              <a:t>basic intended operation</a:t>
            </a:r>
            <a:r>
              <a:rPr lang="en-IN" dirty="0" smtClean="0"/>
              <a:t> and involves </a:t>
            </a:r>
            <a:r>
              <a:rPr lang="en-IN" b="1" dirty="0" smtClean="0">
                <a:solidFill>
                  <a:srgbClr val="00B0F0"/>
                </a:solidFill>
              </a:rPr>
              <a:t>no extraneous effects. </a:t>
            </a:r>
          </a:p>
          <a:p>
            <a:pPr algn="just"/>
            <a:endParaRPr lang="en-IN" dirty="0" smtClean="0"/>
          </a:p>
          <a:p>
            <a:pPr marL="571500" indent="-571500" algn="just">
              <a:buFont typeface="+mj-lt"/>
              <a:buAutoNum type="romanLcPeriod"/>
            </a:pPr>
            <a:r>
              <a:rPr lang="en-IN" dirty="0" smtClean="0"/>
              <a:t>For the </a:t>
            </a:r>
            <a:r>
              <a:rPr lang="en-IN" b="1" dirty="0" smtClean="0">
                <a:solidFill>
                  <a:srgbClr val="00B0F0"/>
                </a:solidFill>
              </a:rPr>
              <a:t>steam boiler</a:t>
            </a:r>
            <a:r>
              <a:rPr lang="en-IN" dirty="0" smtClean="0"/>
              <a:t>, this would be </a:t>
            </a:r>
            <a:r>
              <a:rPr lang="en-IN" b="1" dirty="0" smtClean="0">
                <a:solidFill>
                  <a:srgbClr val="00B0F0"/>
                </a:solidFill>
              </a:rPr>
              <a:t>a reversible constant pressure heating process of water </a:t>
            </a:r>
            <a:r>
              <a:rPr lang="en-IN" dirty="0" smtClean="0"/>
              <a:t>to form steam,</a:t>
            </a:r>
          </a:p>
          <a:p>
            <a:pPr marL="571500" indent="-571500" algn="just">
              <a:buFont typeface="+mj-lt"/>
              <a:buAutoNum type="romanLcPeriod"/>
            </a:pPr>
            <a:endParaRPr lang="en-IN" dirty="0" smtClean="0"/>
          </a:p>
          <a:p>
            <a:pPr marL="571500" indent="-571500" algn="just">
              <a:buFont typeface="+mj-lt"/>
              <a:buAutoNum type="romanLcPeriod"/>
            </a:pPr>
            <a:r>
              <a:rPr lang="en-IN" dirty="0" smtClean="0"/>
              <a:t> For </a:t>
            </a:r>
            <a:r>
              <a:rPr lang="en-IN" b="1" dirty="0" smtClean="0">
                <a:solidFill>
                  <a:srgbClr val="7030A0"/>
                </a:solidFill>
              </a:rPr>
              <a:t>the turbine - a reversible adiabatic expansion of steam</a:t>
            </a:r>
            <a:r>
              <a:rPr lang="en-IN" dirty="0" smtClean="0"/>
              <a:t>,</a:t>
            </a:r>
          </a:p>
          <a:p>
            <a:pPr marL="571500" indent="-571500" algn="just">
              <a:buFont typeface="+mj-lt"/>
              <a:buAutoNum type="romanLcPeriod"/>
            </a:pPr>
            <a:endParaRPr lang="en-IN" dirty="0"/>
          </a:p>
          <a:p>
            <a:pPr marL="571500" indent="-571500" algn="just">
              <a:buFont typeface="+mj-lt"/>
              <a:buAutoNum type="romanLcPeriod"/>
            </a:pPr>
            <a:r>
              <a:rPr lang="en-IN" dirty="0" smtClean="0"/>
              <a:t> For </a:t>
            </a:r>
            <a:r>
              <a:rPr lang="en-IN" b="1" dirty="0" smtClean="0">
                <a:solidFill>
                  <a:srgbClr val="FF0000"/>
                </a:solidFill>
              </a:rPr>
              <a:t>the condenser - a reversible constant pressure heat rejection</a:t>
            </a:r>
            <a:r>
              <a:rPr lang="en-IN" dirty="0" smtClean="0"/>
              <a:t> as the steam condenses till it becomes saturated liquid, and</a:t>
            </a:r>
          </a:p>
          <a:p>
            <a:pPr marL="571500" indent="-571500" algn="just">
              <a:buFont typeface="+mj-lt"/>
              <a:buAutoNum type="romanLcPeriod"/>
            </a:pPr>
            <a:endParaRPr lang="en-IN" dirty="0" smtClean="0"/>
          </a:p>
          <a:p>
            <a:pPr marL="571500" indent="-571500" algn="just">
              <a:buFont typeface="+mj-lt"/>
              <a:buAutoNum type="romanLcPeriod"/>
            </a:pPr>
            <a:r>
              <a:rPr lang="en-IN" dirty="0" smtClean="0"/>
              <a:t>For </a:t>
            </a:r>
            <a:r>
              <a:rPr lang="en-IN" b="1" dirty="0" smtClean="0">
                <a:solidFill>
                  <a:srgbClr val="7030A0"/>
                </a:solidFill>
              </a:rPr>
              <a:t>the pump, reversible adiabatic compression of this liquid </a:t>
            </a:r>
            <a:r>
              <a:rPr lang="en-IN" dirty="0" smtClean="0"/>
              <a:t>ending at the initial pressure. </a:t>
            </a:r>
          </a:p>
        </p:txBody>
      </p:sp>
      <p:sp>
        <p:nvSpPr>
          <p:cNvPr id="4" name="Slide Number Placeholder 3"/>
          <p:cNvSpPr>
            <a:spLocks noGrp="1"/>
          </p:cNvSpPr>
          <p:nvPr>
            <p:ph type="sldNum" sz="quarter" idx="12"/>
          </p:nvPr>
        </p:nvSpPr>
        <p:spPr/>
        <p:txBody>
          <a:bodyPr/>
          <a:lstStyle/>
          <a:p>
            <a:fld id="{84A12EEF-F8A7-490D-8D1F-0BF6D1B779E3}" type="slidenum">
              <a:rPr lang="en-IN" smtClean="0"/>
              <a:pPr/>
              <a:t>71</a:t>
            </a:fld>
            <a:endParaRPr lang="en-IN"/>
          </a:p>
        </p:txBody>
      </p:sp>
    </p:spTree>
    <p:extLst>
      <p:ext uri="{BB962C8B-B14F-4D97-AF65-F5344CB8AC3E}">
        <p14:creationId xmlns:p14="http://schemas.microsoft.com/office/powerpoint/2010/main" val="1995100135"/>
      </p:ext>
    </p:extLst>
  </p:cSld>
  <p:clrMapOvr>
    <a:masterClrMapping/>
  </p:clrMapOvr>
  <p:transition>
    <p:pull dir="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703912"/>
          </a:xfrm>
        </p:spPr>
        <p:txBody>
          <a:bodyPr>
            <a:normAutofit fontScale="77500" lnSpcReduction="20000"/>
          </a:bodyPr>
          <a:lstStyle/>
          <a:p>
            <a:pPr marL="0" indent="0" algn="just">
              <a:buNone/>
            </a:pPr>
            <a:r>
              <a:rPr lang="en-IN" b="1" dirty="0" smtClean="0">
                <a:solidFill>
                  <a:srgbClr val="FF0000"/>
                </a:solidFill>
              </a:rPr>
              <a:t>When all these four processes are ideal, the cycle is an ideal cycle, called a </a:t>
            </a:r>
            <a:r>
              <a:rPr lang="en-IN" b="1" i="1" dirty="0" err="1" smtClean="0">
                <a:solidFill>
                  <a:srgbClr val="FF0000"/>
                </a:solidFill>
              </a:rPr>
              <a:t>Rankine</a:t>
            </a:r>
            <a:r>
              <a:rPr lang="en-IN" b="1" i="1" dirty="0" smtClean="0">
                <a:solidFill>
                  <a:srgbClr val="FF0000"/>
                </a:solidFill>
              </a:rPr>
              <a:t> cycle.  This </a:t>
            </a:r>
            <a:r>
              <a:rPr lang="en-IN" b="1" dirty="0" smtClean="0">
                <a:solidFill>
                  <a:srgbClr val="FF0000"/>
                </a:solidFill>
              </a:rPr>
              <a:t>is a reversible cycle. </a:t>
            </a:r>
          </a:p>
          <a:p>
            <a:pPr algn="just"/>
            <a:endParaRPr lang="en-IN" dirty="0" smtClean="0"/>
          </a:p>
          <a:p>
            <a:pPr algn="just"/>
            <a:r>
              <a:rPr lang="en-IN" dirty="0" smtClean="0"/>
              <a:t>Figure 12.4 shows the flow diagram of the </a:t>
            </a:r>
            <a:r>
              <a:rPr lang="en-IN" dirty="0" err="1" smtClean="0"/>
              <a:t>Rankine</a:t>
            </a:r>
            <a:r>
              <a:rPr lang="en-IN" dirty="0" smtClean="0"/>
              <a:t> cycle, and in Fig. 12.5, the cycle has been plotted on the </a:t>
            </a:r>
            <a:r>
              <a:rPr lang="en-IN" i="1" dirty="0" smtClean="0"/>
              <a:t>p-v, T-s, and h-s planes. </a:t>
            </a:r>
          </a:p>
          <a:p>
            <a:pPr algn="just"/>
            <a:endParaRPr lang="en-IN" i="1" dirty="0" smtClean="0"/>
          </a:p>
          <a:p>
            <a:pPr algn="just"/>
            <a:r>
              <a:rPr lang="en-IN" i="1" dirty="0" smtClean="0"/>
              <a:t>The </a:t>
            </a:r>
            <a:r>
              <a:rPr lang="en-IN" dirty="0" smtClean="0"/>
              <a:t>numbers on the plots correspond to the numbers on the flow diagram. </a:t>
            </a:r>
          </a:p>
          <a:p>
            <a:pPr algn="just"/>
            <a:endParaRPr lang="en-IN" dirty="0" smtClean="0"/>
          </a:p>
          <a:p>
            <a:pPr algn="just"/>
            <a:r>
              <a:rPr lang="en-IN" dirty="0" smtClean="0"/>
              <a:t>For any given pressure, the steam approaching the turbine may be dry saturated (state </a:t>
            </a:r>
            <a:r>
              <a:rPr lang="en-IN" b="1" dirty="0" smtClean="0"/>
              <a:t>1), </a:t>
            </a:r>
            <a:r>
              <a:rPr lang="en-IN" dirty="0" smtClean="0"/>
              <a:t>wet(state 1'), or superheated (state 1"), but the fluid approaching the pump is, in each case, saturated liquid (state 3). </a:t>
            </a:r>
          </a:p>
          <a:p>
            <a:pPr algn="just"/>
            <a:endParaRPr lang="en-IN" dirty="0" smtClean="0"/>
          </a:p>
          <a:p>
            <a:pPr algn="just"/>
            <a:r>
              <a:rPr lang="en-IN" dirty="0" smtClean="0"/>
              <a:t>Steam expands reversibly and adiabatically  in the turbine from state 1 to state 2 (or 1' to 2', or 1" to 2"), the steam leaving the turbine condenses to water in the condenser reversibly at constant pressure from state 2 (or 2', or 2") to state 3, the water at state 3 is then pumped to the boiler at state 4  reversibly and adiabatically, and the water is heated in the boiler to form steam reversibly at constant pressure from state 4 to state 1 (or 1' or 1").</a:t>
            </a:r>
          </a:p>
          <a:p>
            <a:pPr algn="just"/>
            <a:endParaRPr lang="en-IN" dirty="0"/>
          </a:p>
        </p:txBody>
      </p:sp>
      <p:sp>
        <p:nvSpPr>
          <p:cNvPr id="4" name="Slide Number Placeholder 3"/>
          <p:cNvSpPr>
            <a:spLocks noGrp="1"/>
          </p:cNvSpPr>
          <p:nvPr>
            <p:ph type="sldNum" sz="quarter" idx="12"/>
          </p:nvPr>
        </p:nvSpPr>
        <p:spPr/>
        <p:txBody>
          <a:bodyPr/>
          <a:lstStyle/>
          <a:p>
            <a:fld id="{84A12EEF-F8A7-490D-8D1F-0BF6D1B779E3}" type="slidenum">
              <a:rPr lang="en-IN" smtClean="0"/>
              <a:pPr/>
              <a:t>72</a:t>
            </a:fld>
            <a:endParaRPr lang="en-IN"/>
          </a:p>
        </p:txBody>
      </p:sp>
    </p:spTree>
    <p:extLst>
      <p:ext uri="{BB962C8B-B14F-4D97-AF65-F5344CB8AC3E}">
        <p14:creationId xmlns:p14="http://schemas.microsoft.com/office/powerpoint/2010/main" val="2560416556"/>
      </p:ext>
    </p:extLst>
  </p:cSld>
  <p:clrMapOvr>
    <a:masterClrMapping/>
  </p:clrMapOvr>
  <p:transition>
    <p:pull dir="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p:cNvPicPr>
            <a:picLocks noGrp="1" noChangeAspect="1" noChangeArrowheads="1"/>
          </p:cNvPicPr>
          <p:nvPr>
            <p:ph idx="1"/>
          </p:nvPr>
        </p:nvPicPr>
        <p:blipFill>
          <a:blip r:embed="rId2" cstate="print"/>
          <a:srcRect/>
          <a:stretch>
            <a:fillRect/>
          </a:stretch>
        </p:blipFill>
        <p:spPr bwMode="auto">
          <a:xfrm>
            <a:off x="0" y="980728"/>
            <a:ext cx="9035140" cy="5733256"/>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84A12EEF-F8A7-490D-8D1F-0BF6D1B779E3}" type="slidenum">
              <a:rPr lang="en-IN" smtClean="0"/>
              <a:pPr/>
              <a:t>73</a:t>
            </a:fld>
            <a:endParaRPr lang="en-IN"/>
          </a:p>
        </p:txBody>
      </p:sp>
    </p:spTree>
    <p:extLst>
      <p:ext uri="{BB962C8B-B14F-4D97-AF65-F5344CB8AC3E}">
        <p14:creationId xmlns:p14="http://schemas.microsoft.com/office/powerpoint/2010/main" val="4001654128"/>
      </p:ext>
    </p:extLst>
  </p:cSld>
  <p:clrMapOvr>
    <a:masterClrMapping/>
  </p:clrMapOvr>
  <p:transition>
    <p:pull dir="d"/>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6" name="Picture 2"/>
          <p:cNvPicPr>
            <a:picLocks noGrp="1" noChangeAspect="1" noChangeArrowheads="1"/>
          </p:cNvPicPr>
          <p:nvPr>
            <p:ph idx="1"/>
          </p:nvPr>
        </p:nvPicPr>
        <p:blipFill>
          <a:blip r:embed="rId2" cstate="print"/>
          <a:srcRect/>
          <a:stretch>
            <a:fillRect/>
          </a:stretch>
        </p:blipFill>
        <p:spPr bwMode="auto">
          <a:xfrm>
            <a:off x="467544" y="116631"/>
            <a:ext cx="7992888" cy="6654331"/>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84A12EEF-F8A7-490D-8D1F-0BF6D1B779E3}" type="slidenum">
              <a:rPr lang="en-IN" smtClean="0"/>
              <a:pPr/>
              <a:t>74</a:t>
            </a:fld>
            <a:endParaRPr lang="en-IN"/>
          </a:p>
        </p:txBody>
      </p:sp>
    </p:spTree>
    <p:extLst>
      <p:ext uri="{BB962C8B-B14F-4D97-AF65-F5344CB8AC3E}">
        <p14:creationId xmlns:p14="http://schemas.microsoft.com/office/powerpoint/2010/main" val="1725420011"/>
      </p:ext>
    </p:extLst>
  </p:cSld>
  <p:clrMapOvr>
    <a:masterClrMapping/>
  </p:clrMapOvr>
  <p:transition>
    <p:pull dir="d"/>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cstate="print"/>
          <a:srcRect/>
          <a:stretch>
            <a:fillRect/>
          </a:stretch>
        </p:blipFill>
        <p:spPr bwMode="auto">
          <a:xfrm>
            <a:off x="294194" y="328493"/>
            <a:ext cx="8670293" cy="6233022"/>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84A12EEF-F8A7-490D-8D1F-0BF6D1B779E3}" type="slidenum">
              <a:rPr lang="en-IN" smtClean="0"/>
              <a:pPr/>
              <a:t>75</a:t>
            </a:fld>
            <a:endParaRPr lang="en-IN"/>
          </a:p>
        </p:txBody>
      </p:sp>
    </p:spTree>
    <p:extLst>
      <p:ext uri="{BB962C8B-B14F-4D97-AF65-F5344CB8AC3E}">
        <p14:creationId xmlns:p14="http://schemas.microsoft.com/office/powerpoint/2010/main" val="4021843790"/>
      </p:ext>
    </p:extLst>
  </p:cSld>
  <p:clrMapOvr>
    <a:masterClrMapping/>
  </p:clrMapOvr>
  <p:transition>
    <p:pull dir="d"/>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467544" y="332656"/>
            <a:ext cx="8352928" cy="504056"/>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84A12EEF-F8A7-490D-8D1F-0BF6D1B779E3}" type="slidenum">
              <a:rPr lang="en-IN" smtClean="0"/>
              <a:pPr/>
              <a:t>76</a:t>
            </a:fld>
            <a:endParaRPr lang="en-IN"/>
          </a:p>
        </p:txBody>
      </p:sp>
      <p:pic>
        <p:nvPicPr>
          <p:cNvPr id="1027" name="Picture 3"/>
          <p:cNvPicPr>
            <a:picLocks noChangeAspect="1" noChangeArrowheads="1"/>
          </p:cNvPicPr>
          <p:nvPr/>
        </p:nvPicPr>
        <p:blipFill>
          <a:blip r:embed="rId3" cstate="print"/>
          <a:srcRect/>
          <a:stretch>
            <a:fillRect/>
          </a:stretch>
        </p:blipFill>
        <p:spPr bwMode="auto">
          <a:xfrm>
            <a:off x="467544" y="836712"/>
            <a:ext cx="8352928" cy="504056"/>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467544" y="1340768"/>
            <a:ext cx="8381656" cy="5256584"/>
          </a:xfrm>
          <a:prstGeom prst="rect">
            <a:avLst/>
          </a:prstGeom>
          <a:noFill/>
          <a:ln w="9525">
            <a:noFill/>
            <a:miter lim="800000"/>
            <a:headEnd/>
            <a:tailEnd/>
          </a:ln>
        </p:spPr>
      </p:pic>
    </p:spTree>
    <p:extLst>
      <p:ext uri="{BB962C8B-B14F-4D97-AF65-F5344CB8AC3E}">
        <p14:creationId xmlns:p14="http://schemas.microsoft.com/office/powerpoint/2010/main" val="1269893053"/>
      </p:ext>
    </p:extLst>
  </p:cSld>
  <p:clrMapOvr>
    <a:masterClrMapping/>
  </p:clrMapOvr>
  <p:transition>
    <p:pull dir="d"/>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336704"/>
          </a:xfrm>
        </p:spPr>
        <p:txBody>
          <a:bodyPr/>
          <a:lstStyle/>
          <a:p>
            <a:pPr algn="just"/>
            <a:r>
              <a:rPr lang="en-IN" dirty="0" smtClean="0"/>
              <a:t>The pump handles liquid water which is incompressible, i.e., </a:t>
            </a:r>
            <a:r>
              <a:rPr lang="en-IN" i="1" dirty="0" smtClean="0"/>
              <a:t>its density or </a:t>
            </a:r>
            <a:r>
              <a:rPr lang="en-IN" dirty="0" smtClean="0"/>
              <a:t>specific volume undergoes little change with increase in pressure. </a:t>
            </a:r>
          </a:p>
          <a:p>
            <a:pPr algn="just"/>
            <a:r>
              <a:rPr lang="en-IN" dirty="0" smtClean="0"/>
              <a:t>For reversible  adiabatic compression, by the use of the general property relation</a:t>
            </a:r>
            <a:endParaRPr lang="en-IN" dirty="0"/>
          </a:p>
        </p:txBody>
      </p:sp>
      <p:sp>
        <p:nvSpPr>
          <p:cNvPr id="4" name="Slide Number Placeholder 3"/>
          <p:cNvSpPr>
            <a:spLocks noGrp="1"/>
          </p:cNvSpPr>
          <p:nvPr>
            <p:ph type="sldNum" sz="quarter" idx="12"/>
          </p:nvPr>
        </p:nvSpPr>
        <p:spPr/>
        <p:txBody>
          <a:bodyPr/>
          <a:lstStyle/>
          <a:p>
            <a:fld id="{84A12EEF-F8A7-490D-8D1F-0BF6D1B779E3}" type="slidenum">
              <a:rPr lang="en-IN" smtClean="0"/>
              <a:pPr/>
              <a:t>77</a:t>
            </a:fld>
            <a:endParaRPr lang="en-IN"/>
          </a:p>
        </p:txBody>
      </p:sp>
      <p:pic>
        <p:nvPicPr>
          <p:cNvPr id="8194" name="Picture 2"/>
          <p:cNvPicPr>
            <a:picLocks noChangeAspect="1" noChangeArrowheads="1"/>
          </p:cNvPicPr>
          <p:nvPr/>
        </p:nvPicPr>
        <p:blipFill>
          <a:blip r:embed="rId2" cstate="print"/>
          <a:srcRect/>
          <a:stretch>
            <a:fillRect/>
          </a:stretch>
        </p:blipFill>
        <p:spPr bwMode="auto">
          <a:xfrm>
            <a:off x="755576" y="2276872"/>
            <a:ext cx="7776864" cy="4392488"/>
          </a:xfrm>
          <a:prstGeom prst="rect">
            <a:avLst/>
          </a:prstGeom>
          <a:noFill/>
          <a:ln w="9525">
            <a:noFill/>
            <a:miter lim="800000"/>
            <a:headEnd/>
            <a:tailEnd/>
          </a:ln>
        </p:spPr>
      </p:pic>
    </p:spTree>
    <p:extLst>
      <p:ext uri="{BB962C8B-B14F-4D97-AF65-F5344CB8AC3E}">
        <p14:creationId xmlns:p14="http://schemas.microsoft.com/office/powerpoint/2010/main" val="3382897726"/>
      </p:ext>
    </p:extLst>
  </p:cSld>
  <p:clrMapOvr>
    <a:masterClrMapping/>
  </p:clrMapOvr>
  <p:transition>
    <p:pull dir="d"/>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991944"/>
          </a:xfrm>
        </p:spPr>
        <p:txBody>
          <a:bodyPr/>
          <a:lstStyle/>
          <a:p>
            <a:pPr algn="just"/>
            <a:r>
              <a:rPr lang="en-IN" dirty="0" smtClean="0"/>
              <a:t>The efficiency of the </a:t>
            </a:r>
            <a:r>
              <a:rPr lang="en-IN" dirty="0" err="1" smtClean="0"/>
              <a:t>Rankine</a:t>
            </a:r>
            <a:r>
              <a:rPr lang="en-IN" dirty="0" smtClean="0"/>
              <a:t> cycle is presented graphically in the </a:t>
            </a:r>
            <a:r>
              <a:rPr lang="en-IN" i="1" dirty="0" smtClean="0"/>
              <a:t>T-s plot in </a:t>
            </a:r>
            <a:r>
              <a:rPr lang="en-IN" dirty="0" smtClean="0"/>
              <a:t>Fig. 12.6. </a:t>
            </a:r>
          </a:p>
          <a:p>
            <a:pPr algn="just"/>
            <a:r>
              <a:rPr lang="en-IN" dirty="0" smtClean="0"/>
              <a:t> Thus Q1 is proportional to area 1564, </a:t>
            </a:r>
            <a:r>
              <a:rPr lang="en-IN" i="1" dirty="0" smtClean="0"/>
              <a:t>Q2 is proportional to area 2563, </a:t>
            </a:r>
            <a:r>
              <a:rPr lang="en-IN" dirty="0" smtClean="0"/>
              <a:t>and </a:t>
            </a:r>
            <a:r>
              <a:rPr lang="en-IN" i="1" dirty="0" smtClean="0"/>
              <a:t>W net (= Q1 - Q2) is proportional to area 1 2 3 4 enclosed by the cycle.</a:t>
            </a:r>
            <a:endParaRPr lang="en-IN" dirty="0"/>
          </a:p>
        </p:txBody>
      </p:sp>
      <p:sp>
        <p:nvSpPr>
          <p:cNvPr id="4" name="Slide Number Placeholder 3"/>
          <p:cNvSpPr>
            <a:spLocks noGrp="1"/>
          </p:cNvSpPr>
          <p:nvPr>
            <p:ph type="sldNum" sz="quarter" idx="12"/>
          </p:nvPr>
        </p:nvSpPr>
        <p:spPr/>
        <p:txBody>
          <a:bodyPr/>
          <a:lstStyle/>
          <a:p>
            <a:fld id="{84A12EEF-F8A7-490D-8D1F-0BF6D1B779E3}" type="slidenum">
              <a:rPr lang="en-IN" smtClean="0"/>
              <a:pPr/>
              <a:t>78</a:t>
            </a:fld>
            <a:endParaRPr lang="en-IN"/>
          </a:p>
        </p:txBody>
      </p:sp>
      <p:pic>
        <p:nvPicPr>
          <p:cNvPr id="9218" name="Picture 2"/>
          <p:cNvPicPr>
            <a:picLocks noChangeAspect="1" noChangeArrowheads="1"/>
          </p:cNvPicPr>
          <p:nvPr/>
        </p:nvPicPr>
        <p:blipFill>
          <a:blip r:embed="rId2" cstate="print"/>
          <a:srcRect/>
          <a:stretch>
            <a:fillRect/>
          </a:stretch>
        </p:blipFill>
        <p:spPr bwMode="auto">
          <a:xfrm>
            <a:off x="2572424" y="3789039"/>
            <a:ext cx="5095920" cy="2963041"/>
          </a:xfrm>
          <a:prstGeom prst="rect">
            <a:avLst/>
          </a:prstGeom>
          <a:noFill/>
          <a:ln w="9525">
            <a:noFill/>
            <a:miter lim="800000"/>
            <a:headEnd/>
            <a:tailEnd/>
          </a:ln>
        </p:spPr>
      </p:pic>
    </p:spTree>
    <p:extLst>
      <p:ext uri="{BB962C8B-B14F-4D97-AF65-F5344CB8AC3E}">
        <p14:creationId xmlns:p14="http://schemas.microsoft.com/office/powerpoint/2010/main" val="3360187908"/>
      </p:ext>
    </p:extLst>
  </p:cSld>
  <p:clrMapOvr>
    <a:masterClrMapping/>
  </p:clrMapOvr>
  <p:transition>
    <p:pull dir="d"/>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919936"/>
          </a:xfrm>
        </p:spPr>
        <p:txBody>
          <a:bodyPr/>
          <a:lstStyle/>
          <a:p>
            <a:pPr algn="just">
              <a:buNone/>
            </a:pPr>
            <a:r>
              <a:rPr lang="en-US" dirty="0" smtClean="0"/>
              <a:t>	</a:t>
            </a:r>
            <a:r>
              <a:rPr lang="en-US" b="1" u="sng" dirty="0" smtClean="0"/>
              <a:t>STEAM RATE</a:t>
            </a:r>
            <a:r>
              <a:rPr lang="en-US" u="sng" dirty="0" smtClean="0"/>
              <a:t> :</a:t>
            </a:r>
          </a:p>
          <a:p>
            <a:pPr algn="just">
              <a:buNone/>
            </a:pPr>
            <a:endParaRPr lang="en-IN" dirty="0" smtClean="0"/>
          </a:p>
          <a:p>
            <a:pPr algn="just"/>
            <a:r>
              <a:rPr lang="en-IN" dirty="0" smtClean="0"/>
              <a:t>The capacity of a steam plant is often expressed in terms of </a:t>
            </a:r>
            <a:r>
              <a:rPr lang="en-IN" i="1" dirty="0" smtClean="0"/>
              <a:t>steam rate, which </a:t>
            </a:r>
            <a:r>
              <a:rPr lang="en-IN" dirty="0" smtClean="0"/>
              <a:t>is defined as the rate of </a:t>
            </a:r>
            <a:r>
              <a:rPr lang="en-IN" b="1" dirty="0" smtClean="0">
                <a:solidFill>
                  <a:srgbClr val="FF0000"/>
                </a:solidFill>
              </a:rPr>
              <a:t>steam flow (kg/h) required to produce unit shaft output (1 kW).</a:t>
            </a:r>
            <a:r>
              <a:rPr lang="en-IN" dirty="0" smtClean="0"/>
              <a:t> </a:t>
            </a:r>
          </a:p>
          <a:p>
            <a:pPr algn="just"/>
            <a:r>
              <a:rPr lang="en-IN" dirty="0" smtClean="0"/>
              <a:t>Therefore</a:t>
            </a:r>
          </a:p>
          <a:p>
            <a:pPr algn="just"/>
            <a:endParaRPr lang="en-IN" dirty="0"/>
          </a:p>
        </p:txBody>
      </p:sp>
      <p:sp>
        <p:nvSpPr>
          <p:cNvPr id="4" name="Slide Number Placeholder 3"/>
          <p:cNvSpPr>
            <a:spLocks noGrp="1"/>
          </p:cNvSpPr>
          <p:nvPr>
            <p:ph type="sldNum" sz="quarter" idx="12"/>
          </p:nvPr>
        </p:nvSpPr>
        <p:spPr/>
        <p:txBody>
          <a:bodyPr/>
          <a:lstStyle/>
          <a:p>
            <a:fld id="{84A12EEF-F8A7-490D-8D1F-0BF6D1B779E3}" type="slidenum">
              <a:rPr lang="en-IN" smtClean="0"/>
              <a:pPr/>
              <a:t>79</a:t>
            </a:fld>
            <a:endParaRPr lang="en-IN"/>
          </a:p>
        </p:txBody>
      </p:sp>
      <p:pic>
        <p:nvPicPr>
          <p:cNvPr id="10243" name="Picture 3"/>
          <p:cNvPicPr>
            <a:picLocks noChangeAspect="1" noChangeArrowheads="1"/>
          </p:cNvPicPr>
          <p:nvPr/>
        </p:nvPicPr>
        <p:blipFill>
          <a:blip r:embed="rId2" cstate="print"/>
          <a:srcRect/>
          <a:stretch>
            <a:fillRect/>
          </a:stretch>
        </p:blipFill>
        <p:spPr bwMode="auto">
          <a:xfrm>
            <a:off x="1115616" y="4077072"/>
            <a:ext cx="6912768" cy="1965597"/>
          </a:xfrm>
          <a:prstGeom prst="rect">
            <a:avLst/>
          </a:prstGeom>
          <a:noFill/>
          <a:ln w="9525">
            <a:noFill/>
            <a:miter lim="800000"/>
            <a:headEnd/>
            <a:tailEnd/>
          </a:ln>
        </p:spPr>
      </p:pic>
    </p:spTree>
    <p:extLst>
      <p:ext uri="{BB962C8B-B14F-4D97-AF65-F5344CB8AC3E}">
        <p14:creationId xmlns:p14="http://schemas.microsoft.com/office/powerpoint/2010/main" val="3903651333"/>
      </p:ext>
    </p:extLst>
  </p:cSld>
  <p:clrMapOvr>
    <a:masterClrMapping/>
  </p:clrMapOvr>
  <p:transition>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Energy Scenario of India</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Installed power capacity of India as on 9-1-2019 (3,57,875  MW) : </a:t>
            </a:r>
          </a:p>
          <a:p>
            <a:endParaRPr lang="en-US" dirty="0" smtClean="0"/>
          </a:p>
          <a:p>
            <a:r>
              <a:rPr lang="en-US" dirty="0" smtClean="0"/>
              <a:t>Coal – 58.3%</a:t>
            </a:r>
          </a:p>
          <a:p>
            <a:r>
              <a:rPr lang="en-US" dirty="0" smtClean="0"/>
              <a:t>Gas – 7.6%</a:t>
            </a:r>
          </a:p>
          <a:p>
            <a:r>
              <a:rPr lang="en-US" dirty="0" smtClean="0"/>
              <a:t>Oil – 0.3%</a:t>
            </a:r>
          </a:p>
          <a:p>
            <a:r>
              <a:rPr lang="en-US" dirty="0" err="1" smtClean="0"/>
              <a:t>Hydel</a:t>
            </a:r>
            <a:r>
              <a:rPr lang="en-US" dirty="0" smtClean="0"/>
              <a:t> – 13.6%</a:t>
            </a:r>
          </a:p>
          <a:p>
            <a:r>
              <a:rPr lang="en-US" dirty="0" smtClean="0"/>
              <a:t>Nuclear – 2%</a:t>
            </a:r>
          </a:p>
          <a:p>
            <a:r>
              <a:rPr lang="en-US" dirty="0" smtClean="0"/>
              <a:t>RES – 18.2%</a:t>
            </a:r>
          </a:p>
          <a:p>
            <a:endParaRPr lang="en-US" dirty="0" smtClean="0"/>
          </a:p>
          <a:p>
            <a:pPr>
              <a:buNone/>
            </a:pPr>
            <a:r>
              <a:rPr lang="en-US" b="1" dirty="0" smtClean="0"/>
              <a:t>Different shares:</a:t>
            </a:r>
          </a:p>
          <a:p>
            <a:r>
              <a:rPr lang="en-US" dirty="0" smtClean="0"/>
              <a:t>State sector – 24.4%</a:t>
            </a:r>
          </a:p>
          <a:p>
            <a:r>
              <a:rPr lang="en-US" dirty="0" smtClean="0"/>
              <a:t>Central sector – 31.1%</a:t>
            </a:r>
          </a:p>
          <a:p>
            <a:r>
              <a:rPr lang="en-US" dirty="0" smtClean="0"/>
              <a:t>Private Sector – 44.5%</a:t>
            </a:r>
            <a:endParaRPr lang="en-IN" dirty="0"/>
          </a:p>
        </p:txBody>
      </p:sp>
      <p:sp>
        <p:nvSpPr>
          <p:cNvPr id="4" name="Slide Number Placeholder 3"/>
          <p:cNvSpPr>
            <a:spLocks noGrp="1"/>
          </p:cNvSpPr>
          <p:nvPr>
            <p:ph type="sldNum" sz="quarter" idx="12"/>
          </p:nvPr>
        </p:nvSpPr>
        <p:spPr/>
        <p:txBody>
          <a:bodyPr/>
          <a:lstStyle/>
          <a:p>
            <a:fld id="{84A12EEF-F8A7-490D-8D1F-0BF6D1B779E3}" type="slidenum">
              <a:rPr lang="en-IN" smtClean="0"/>
              <a:pPr/>
              <a:t>8</a:t>
            </a:fld>
            <a:endParaRPr lang="en-IN"/>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063952"/>
          </a:xfrm>
        </p:spPr>
        <p:txBody>
          <a:bodyPr/>
          <a:lstStyle/>
          <a:p>
            <a:pPr algn="just">
              <a:buNone/>
            </a:pPr>
            <a:r>
              <a:rPr lang="en-US" dirty="0" smtClean="0"/>
              <a:t>	</a:t>
            </a:r>
            <a:r>
              <a:rPr lang="en-US" b="1" u="sng" dirty="0" smtClean="0"/>
              <a:t>HEAT RATE:</a:t>
            </a:r>
          </a:p>
          <a:p>
            <a:pPr algn="just"/>
            <a:endParaRPr lang="en-IN" dirty="0" smtClean="0"/>
          </a:p>
          <a:p>
            <a:pPr algn="just"/>
            <a:r>
              <a:rPr lang="en-IN" dirty="0" smtClean="0"/>
              <a:t>The cycle efficiency is sometimes expressed alternatively as </a:t>
            </a:r>
            <a:r>
              <a:rPr lang="en-IN" i="1" dirty="0" smtClean="0"/>
              <a:t>heat rate </a:t>
            </a:r>
            <a:r>
              <a:rPr lang="en-IN" b="1" i="1" dirty="0" smtClean="0">
                <a:solidFill>
                  <a:srgbClr val="FF0000"/>
                </a:solidFill>
              </a:rPr>
              <a:t>which </a:t>
            </a:r>
            <a:r>
              <a:rPr lang="en-IN" b="1" dirty="0" smtClean="0">
                <a:solidFill>
                  <a:srgbClr val="FF0000"/>
                </a:solidFill>
              </a:rPr>
              <a:t>is the rate input (Q1) required to produce unit work output (l kW)</a:t>
            </a:r>
          </a:p>
          <a:p>
            <a:pPr algn="just"/>
            <a:endParaRPr lang="en-IN" dirty="0"/>
          </a:p>
        </p:txBody>
      </p:sp>
      <p:sp>
        <p:nvSpPr>
          <p:cNvPr id="4" name="Slide Number Placeholder 3"/>
          <p:cNvSpPr>
            <a:spLocks noGrp="1"/>
          </p:cNvSpPr>
          <p:nvPr>
            <p:ph type="sldNum" sz="quarter" idx="12"/>
          </p:nvPr>
        </p:nvSpPr>
        <p:spPr/>
        <p:txBody>
          <a:bodyPr/>
          <a:lstStyle/>
          <a:p>
            <a:fld id="{84A12EEF-F8A7-490D-8D1F-0BF6D1B779E3}" type="slidenum">
              <a:rPr lang="en-IN" smtClean="0"/>
              <a:pPr/>
              <a:t>80</a:t>
            </a:fld>
            <a:endParaRPr lang="en-IN"/>
          </a:p>
        </p:txBody>
      </p:sp>
      <p:pic>
        <p:nvPicPr>
          <p:cNvPr id="11266" name="Picture 2"/>
          <p:cNvPicPr>
            <a:picLocks noChangeAspect="1" noChangeArrowheads="1"/>
          </p:cNvPicPr>
          <p:nvPr/>
        </p:nvPicPr>
        <p:blipFill>
          <a:blip r:embed="rId2" cstate="print"/>
          <a:srcRect/>
          <a:stretch>
            <a:fillRect/>
          </a:stretch>
        </p:blipFill>
        <p:spPr bwMode="auto">
          <a:xfrm>
            <a:off x="971600" y="3573016"/>
            <a:ext cx="6638000" cy="1206427"/>
          </a:xfrm>
          <a:prstGeom prst="rect">
            <a:avLst/>
          </a:prstGeom>
          <a:noFill/>
          <a:ln w="9525">
            <a:noFill/>
            <a:miter lim="800000"/>
            <a:headEnd/>
            <a:tailEnd/>
          </a:ln>
        </p:spPr>
      </p:pic>
    </p:spTree>
    <p:extLst>
      <p:ext uri="{BB962C8B-B14F-4D97-AF65-F5344CB8AC3E}">
        <p14:creationId xmlns:p14="http://schemas.microsoft.com/office/powerpoint/2010/main" val="3918293377"/>
      </p:ext>
    </p:extLst>
  </p:cSld>
  <p:clrMapOvr>
    <a:masterClrMapping/>
  </p:clrMapOvr>
  <p:transition>
    <p:pull dir="d"/>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336704"/>
          </a:xfrm>
        </p:spPr>
        <p:txBody>
          <a:bodyPr>
            <a:normAutofit/>
          </a:bodyPr>
          <a:lstStyle/>
          <a:p>
            <a:pPr algn="ctr">
              <a:buNone/>
            </a:pPr>
            <a:r>
              <a:rPr lang="en-US" b="1" dirty="0" smtClean="0"/>
              <a:t>CARNOT CYCLE</a:t>
            </a:r>
          </a:p>
          <a:p>
            <a:pPr algn="just"/>
            <a:endParaRPr lang="en-IN" dirty="0" smtClean="0"/>
          </a:p>
          <a:p>
            <a:pPr algn="just"/>
            <a:r>
              <a:rPr lang="en-IN" dirty="0" smtClean="0"/>
              <a:t>We have mentioned repeatedly that the Carnot cycle is the most efficient cycle operating between two specified temperature limits. </a:t>
            </a:r>
          </a:p>
          <a:p>
            <a:pPr algn="just"/>
            <a:endParaRPr lang="en-IN" dirty="0" smtClean="0"/>
          </a:p>
          <a:p>
            <a:pPr algn="just"/>
            <a:r>
              <a:rPr lang="en-IN" dirty="0" smtClean="0"/>
              <a:t>Thus it is natural to look at the Carnot cycle first as a prospective ideal cycle for vapour power plants. </a:t>
            </a:r>
          </a:p>
          <a:p>
            <a:pPr algn="just"/>
            <a:endParaRPr lang="en-IN" dirty="0" smtClean="0"/>
          </a:p>
          <a:p>
            <a:pPr algn="just"/>
            <a:r>
              <a:rPr lang="en-IN" dirty="0" smtClean="0"/>
              <a:t>If we could, we would certainly adopt it as the ideal cycle. </a:t>
            </a:r>
          </a:p>
          <a:p>
            <a:pPr algn="just"/>
            <a:endParaRPr lang="en-IN" dirty="0" smtClean="0"/>
          </a:p>
          <a:p>
            <a:pPr algn="just"/>
            <a:r>
              <a:rPr lang="en-IN" dirty="0" smtClean="0"/>
              <a:t>As explained below, however, the Carnot cycle is not a suitable model for power cycles. </a:t>
            </a:r>
          </a:p>
          <a:p>
            <a:pPr algn="just"/>
            <a:endParaRPr lang="en-IN" dirty="0" smtClean="0"/>
          </a:p>
        </p:txBody>
      </p:sp>
      <p:sp>
        <p:nvSpPr>
          <p:cNvPr id="4" name="Slide Number Placeholder 3"/>
          <p:cNvSpPr>
            <a:spLocks noGrp="1"/>
          </p:cNvSpPr>
          <p:nvPr>
            <p:ph type="sldNum" sz="quarter" idx="12"/>
          </p:nvPr>
        </p:nvSpPr>
        <p:spPr/>
        <p:txBody>
          <a:bodyPr/>
          <a:lstStyle/>
          <a:p>
            <a:fld id="{84A12EEF-F8A7-490D-8D1F-0BF6D1B779E3}" type="slidenum">
              <a:rPr lang="en-IN" smtClean="0"/>
              <a:pPr/>
              <a:t>81</a:t>
            </a:fld>
            <a:endParaRPr lang="en-IN"/>
          </a:p>
        </p:txBody>
      </p:sp>
    </p:spTree>
    <p:extLst>
      <p:ext uri="{BB962C8B-B14F-4D97-AF65-F5344CB8AC3E}">
        <p14:creationId xmlns:p14="http://schemas.microsoft.com/office/powerpoint/2010/main" val="3623530670"/>
      </p:ext>
    </p:extLst>
  </p:cSld>
  <p:clrMapOvr>
    <a:masterClrMapping/>
  </p:clrMapOvr>
  <p:transition>
    <p:dissolv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264696"/>
          </a:xfrm>
        </p:spPr>
        <p:txBody>
          <a:bodyPr>
            <a:normAutofit/>
          </a:bodyPr>
          <a:lstStyle/>
          <a:p>
            <a:pPr algn="just"/>
            <a:r>
              <a:rPr lang="en-IN" dirty="0" smtClean="0"/>
              <a:t>Throughout the discussions, we assume </a:t>
            </a:r>
            <a:r>
              <a:rPr lang="en-IN" i="1" dirty="0" smtClean="0"/>
              <a:t>steam to be the working </a:t>
            </a:r>
            <a:r>
              <a:rPr lang="en-IN" dirty="0" smtClean="0"/>
              <a:t>fluid since it is the working fluid predominantly used in </a:t>
            </a:r>
            <a:r>
              <a:rPr lang="en-IN" dirty="0" err="1" smtClean="0"/>
              <a:t>vapor</a:t>
            </a:r>
            <a:r>
              <a:rPr lang="en-IN" dirty="0" smtClean="0"/>
              <a:t> power  cycles.</a:t>
            </a:r>
          </a:p>
          <a:p>
            <a:pPr algn="just"/>
            <a:endParaRPr lang="en-IN" dirty="0" smtClean="0"/>
          </a:p>
          <a:p>
            <a:pPr algn="just"/>
            <a:r>
              <a:rPr lang="en-IN" dirty="0" smtClean="0"/>
              <a:t>Consider  a steady-flow </a:t>
            </a:r>
            <a:r>
              <a:rPr lang="en-IN" i="1" dirty="0" smtClean="0"/>
              <a:t>Carnot cycle executed within the saturation dome </a:t>
            </a:r>
            <a:r>
              <a:rPr lang="en-IN" dirty="0" smtClean="0"/>
              <a:t>of a pure substance, as shown in Fig. 10-1</a:t>
            </a:r>
            <a:r>
              <a:rPr lang="en-IN" i="1" dirty="0" smtClean="0"/>
              <a:t>a. </a:t>
            </a:r>
          </a:p>
          <a:p>
            <a:pPr algn="just"/>
            <a:endParaRPr lang="en-IN" i="1" dirty="0" smtClean="0"/>
          </a:p>
          <a:p>
            <a:pPr algn="just"/>
            <a:r>
              <a:rPr lang="en-IN" i="1" dirty="0" smtClean="0"/>
              <a:t>The fluid is heated reversibly </a:t>
            </a:r>
            <a:r>
              <a:rPr lang="en-IN" dirty="0" smtClean="0"/>
              <a:t>and isothermally in a boiler (process 1-2), expanded </a:t>
            </a:r>
            <a:r>
              <a:rPr lang="en-IN" dirty="0" err="1" smtClean="0"/>
              <a:t>isentropically</a:t>
            </a:r>
            <a:r>
              <a:rPr lang="en-IN" dirty="0" smtClean="0"/>
              <a:t> in a turbine (process 2-3), condensed reversibly and isothermally in a condenser (process 3-4), and compressed </a:t>
            </a:r>
            <a:r>
              <a:rPr lang="en-IN" dirty="0" err="1" smtClean="0"/>
              <a:t>isentropically</a:t>
            </a:r>
            <a:r>
              <a:rPr lang="en-IN" dirty="0" smtClean="0"/>
              <a:t> by a compressor to the initial  state (process 4-1).</a:t>
            </a:r>
          </a:p>
          <a:p>
            <a:pPr algn="just"/>
            <a:endParaRPr lang="en-IN" dirty="0"/>
          </a:p>
        </p:txBody>
      </p:sp>
      <p:sp>
        <p:nvSpPr>
          <p:cNvPr id="4" name="Slide Number Placeholder 3"/>
          <p:cNvSpPr>
            <a:spLocks noGrp="1"/>
          </p:cNvSpPr>
          <p:nvPr>
            <p:ph type="sldNum" sz="quarter" idx="12"/>
          </p:nvPr>
        </p:nvSpPr>
        <p:spPr/>
        <p:txBody>
          <a:bodyPr/>
          <a:lstStyle/>
          <a:p>
            <a:fld id="{84A12EEF-F8A7-490D-8D1F-0BF6D1B779E3}" type="slidenum">
              <a:rPr lang="en-IN" smtClean="0"/>
              <a:pPr/>
              <a:t>82</a:t>
            </a:fld>
            <a:endParaRPr lang="en-IN"/>
          </a:p>
        </p:txBody>
      </p:sp>
    </p:spTree>
    <p:extLst>
      <p:ext uri="{BB962C8B-B14F-4D97-AF65-F5344CB8AC3E}">
        <p14:creationId xmlns:p14="http://schemas.microsoft.com/office/powerpoint/2010/main" val="2813438224"/>
      </p:ext>
    </p:extLst>
  </p:cSld>
  <p:clrMapOvr>
    <a:masterClrMapping/>
  </p:clrMapOvr>
  <p:transition>
    <p:pull dir="d"/>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916832"/>
            <a:ext cx="8229600" cy="4389120"/>
          </a:xfrm>
        </p:spPr>
        <p:txBody>
          <a:bodyPr>
            <a:normAutofit/>
          </a:bodyPr>
          <a:lstStyle/>
          <a:p>
            <a:pPr algn="just">
              <a:buNone/>
            </a:pPr>
            <a:r>
              <a:rPr lang="en-IN" sz="3200" b="1" u="sng" dirty="0" smtClean="0"/>
              <a:t>IMPRACTICALITIES  ASSOCIATED WITH </a:t>
            </a:r>
          </a:p>
          <a:p>
            <a:pPr algn="ctr">
              <a:buNone/>
            </a:pPr>
            <a:endParaRPr lang="en-IN" sz="4000" b="1" dirty="0" smtClean="0"/>
          </a:p>
          <a:p>
            <a:pPr algn="ctr">
              <a:buNone/>
            </a:pPr>
            <a:r>
              <a:rPr lang="en-IN" sz="4000" b="1" dirty="0" smtClean="0"/>
              <a:t>CARNOT CYCLE</a:t>
            </a:r>
            <a:endParaRPr lang="en-IN" sz="4000" b="1" dirty="0"/>
          </a:p>
        </p:txBody>
      </p:sp>
      <p:sp>
        <p:nvSpPr>
          <p:cNvPr id="4" name="Slide Number Placeholder 3"/>
          <p:cNvSpPr>
            <a:spLocks noGrp="1"/>
          </p:cNvSpPr>
          <p:nvPr>
            <p:ph type="sldNum" sz="quarter" idx="12"/>
          </p:nvPr>
        </p:nvSpPr>
        <p:spPr/>
        <p:txBody>
          <a:bodyPr/>
          <a:lstStyle/>
          <a:p>
            <a:fld id="{84A12EEF-F8A7-490D-8D1F-0BF6D1B779E3}" type="slidenum">
              <a:rPr lang="en-IN" smtClean="0"/>
              <a:pPr/>
              <a:t>83</a:t>
            </a:fld>
            <a:endParaRPr lang="en-IN"/>
          </a:p>
        </p:txBody>
      </p:sp>
    </p:spTree>
    <p:extLst>
      <p:ext uri="{BB962C8B-B14F-4D97-AF65-F5344CB8AC3E}">
        <p14:creationId xmlns:p14="http://schemas.microsoft.com/office/powerpoint/2010/main" val="2113670375"/>
      </p:ext>
    </p:extLst>
  </p:cSld>
  <p:clrMapOvr>
    <a:masterClrMapping/>
  </p:clrMapOvr>
  <p:transition>
    <p:pull dir="d"/>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80720"/>
          </a:xfrm>
        </p:spPr>
        <p:txBody>
          <a:bodyPr>
            <a:normAutofit fontScale="92500" lnSpcReduction="20000"/>
          </a:bodyPr>
          <a:lstStyle/>
          <a:p>
            <a:pPr algn="just">
              <a:buNone/>
            </a:pPr>
            <a:r>
              <a:rPr lang="en-IN" dirty="0" smtClean="0"/>
              <a:t>1. Isothermal heat transfer to or from a two-phase system is not difficult to achieve in practice since maintaining a constant pressure in the device automatically fixes the temperature at the saturation value. </a:t>
            </a:r>
          </a:p>
          <a:p>
            <a:pPr algn="just"/>
            <a:endParaRPr lang="en-IN" dirty="0" smtClean="0"/>
          </a:p>
          <a:p>
            <a:pPr algn="just"/>
            <a:r>
              <a:rPr lang="en-IN" dirty="0" smtClean="0"/>
              <a:t>Therefore, processes 1-2 and 3-4 can be approached closely in actual boilers and condensers.</a:t>
            </a:r>
          </a:p>
          <a:p>
            <a:pPr algn="just"/>
            <a:endParaRPr lang="en-IN" dirty="0" smtClean="0"/>
          </a:p>
          <a:p>
            <a:pPr algn="just"/>
            <a:r>
              <a:rPr lang="en-IN" dirty="0" smtClean="0"/>
              <a:t>Limiting the heat transfer processes to two-phase systems, however, severely limits the maximum temperature that can be used in the cycle (it has to remain under the critical-point value, which is 374°C for water).</a:t>
            </a:r>
          </a:p>
          <a:p>
            <a:pPr algn="just"/>
            <a:endParaRPr lang="en-IN" dirty="0" smtClean="0"/>
          </a:p>
          <a:p>
            <a:pPr algn="just"/>
            <a:r>
              <a:rPr lang="en-IN" dirty="0" smtClean="0"/>
              <a:t>Limiting the maximum temperature in the cycle also limits the thermal efficiency.</a:t>
            </a:r>
          </a:p>
          <a:p>
            <a:pPr algn="just"/>
            <a:endParaRPr lang="en-IN" dirty="0" smtClean="0"/>
          </a:p>
          <a:p>
            <a:pPr algn="just"/>
            <a:r>
              <a:rPr lang="en-IN" dirty="0" smtClean="0"/>
              <a:t>Any attempt to raise the maximum temperature in the cycle involves heat transfer to the working fluid in a single phase, which is not easy to accomplish isothermally.</a:t>
            </a:r>
            <a:endParaRPr lang="en-IN" dirty="0"/>
          </a:p>
        </p:txBody>
      </p:sp>
      <p:sp>
        <p:nvSpPr>
          <p:cNvPr id="4" name="Slide Number Placeholder 3"/>
          <p:cNvSpPr>
            <a:spLocks noGrp="1"/>
          </p:cNvSpPr>
          <p:nvPr>
            <p:ph type="sldNum" sz="quarter" idx="12"/>
          </p:nvPr>
        </p:nvSpPr>
        <p:spPr/>
        <p:txBody>
          <a:bodyPr/>
          <a:lstStyle/>
          <a:p>
            <a:fld id="{84A12EEF-F8A7-490D-8D1F-0BF6D1B779E3}" type="slidenum">
              <a:rPr lang="en-IN" smtClean="0"/>
              <a:pPr/>
              <a:t>84</a:t>
            </a:fld>
            <a:endParaRPr lang="en-IN"/>
          </a:p>
        </p:txBody>
      </p:sp>
    </p:spTree>
    <p:extLst>
      <p:ext uri="{BB962C8B-B14F-4D97-AF65-F5344CB8AC3E}">
        <p14:creationId xmlns:p14="http://schemas.microsoft.com/office/powerpoint/2010/main" val="3458036927"/>
      </p:ext>
    </p:extLst>
  </p:cSld>
  <p:clrMapOvr>
    <a:masterClrMapping/>
  </p:clrMapOvr>
  <p:transition>
    <p:pull dir="d"/>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552728"/>
          </a:xfrm>
        </p:spPr>
        <p:txBody>
          <a:bodyPr>
            <a:normAutofit fontScale="92500" lnSpcReduction="10000"/>
          </a:bodyPr>
          <a:lstStyle/>
          <a:p>
            <a:pPr algn="just">
              <a:buNone/>
            </a:pPr>
            <a:r>
              <a:rPr lang="en-IN" dirty="0" smtClean="0"/>
              <a:t>2. The isentropic expansion process (process 2-3) can be approximated closely by a well-designed turbine. </a:t>
            </a:r>
          </a:p>
          <a:p>
            <a:pPr algn="just"/>
            <a:endParaRPr lang="en-IN" dirty="0" smtClean="0"/>
          </a:p>
          <a:p>
            <a:pPr algn="just"/>
            <a:r>
              <a:rPr lang="en-IN" dirty="0" smtClean="0"/>
              <a:t>However, the quality of the steam decreases during this process, as shown on the </a:t>
            </a:r>
            <a:r>
              <a:rPr lang="en-IN" i="1" dirty="0" smtClean="0"/>
              <a:t>T-s diagram in Fig. 10–1a.</a:t>
            </a:r>
          </a:p>
          <a:p>
            <a:pPr algn="just"/>
            <a:endParaRPr lang="en-IN" i="1" dirty="0" smtClean="0"/>
          </a:p>
          <a:p>
            <a:pPr algn="just"/>
            <a:r>
              <a:rPr lang="en-IN" i="1" dirty="0" smtClean="0"/>
              <a:t> Thus the </a:t>
            </a:r>
            <a:r>
              <a:rPr lang="en-IN" dirty="0" smtClean="0"/>
              <a:t>turbine has to handle steam with low quality, that is, steam with a high moisture content. </a:t>
            </a:r>
          </a:p>
          <a:p>
            <a:pPr algn="just"/>
            <a:endParaRPr lang="en-IN" dirty="0" smtClean="0"/>
          </a:p>
          <a:p>
            <a:pPr algn="just"/>
            <a:r>
              <a:rPr lang="en-IN" dirty="0" smtClean="0"/>
              <a:t>The impingement of liquid droplets on the turbine blades causes erosion and is a major source of wear. </a:t>
            </a:r>
          </a:p>
          <a:p>
            <a:pPr algn="just"/>
            <a:endParaRPr lang="en-IN" dirty="0" smtClean="0"/>
          </a:p>
          <a:p>
            <a:pPr algn="just"/>
            <a:r>
              <a:rPr lang="en-IN" dirty="0" smtClean="0"/>
              <a:t>Thus steam with qualities less than about 90 percent cannot be tolerated in the operation of power plants. </a:t>
            </a:r>
          </a:p>
          <a:p>
            <a:pPr algn="just"/>
            <a:endParaRPr lang="en-IN" dirty="0" smtClean="0"/>
          </a:p>
          <a:p>
            <a:pPr algn="just"/>
            <a:r>
              <a:rPr lang="en-IN" dirty="0" smtClean="0"/>
              <a:t>This problem could be eliminated by using a working fluid with a very steep saturated </a:t>
            </a:r>
            <a:r>
              <a:rPr lang="en-IN" dirty="0" err="1" smtClean="0"/>
              <a:t>vapor</a:t>
            </a:r>
            <a:r>
              <a:rPr lang="en-IN" dirty="0" smtClean="0"/>
              <a:t> line.</a:t>
            </a:r>
          </a:p>
          <a:p>
            <a:pPr algn="just"/>
            <a:endParaRPr lang="en-IN" dirty="0"/>
          </a:p>
        </p:txBody>
      </p:sp>
      <p:sp>
        <p:nvSpPr>
          <p:cNvPr id="4" name="Slide Number Placeholder 3"/>
          <p:cNvSpPr>
            <a:spLocks noGrp="1"/>
          </p:cNvSpPr>
          <p:nvPr>
            <p:ph type="sldNum" sz="quarter" idx="12"/>
          </p:nvPr>
        </p:nvSpPr>
        <p:spPr/>
        <p:txBody>
          <a:bodyPr/>
          <a:lstStyle/>
          <a:p>
            <a:fld id="{84A12EEF-F8A7-490D-8D1F-0BF6D1B779E3}" type="slidenum">
              <a:rPr lang="en-IN" smtClean="0"/>
              <a:pPr/>
              <a:t>85</a:t>
            </a:fld>
            <a:endParaRPr lang="en-IN"/>
          </a:p>
        </p:txBody>
      </p:sp>
    </p:spTree>
    <p:extLst>
      <p:ext uri="{BB962C8B-B14F-4D97-AF65-F5344CB8AC3E}">
        <p14:creationId xmlns:p14="http://schemas.microsoft.com/office/powerpoint/2010/main" val="1380823581"/>
      </p:ext>
    </p:extLst>
  </p:cSld>
  <p:clrMapOvr>
    <a:masterClrMapping/>
  </p:clrMapOvr>
  <p:transition>
    <p:pull dir="d"/>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80720"/>
          </a:xfrm>
        </p:spPr>
        <p:txBody>
          <a:bodyPr/>
          <a:lstStyle/>
          <a:p>
            <a:endParaRPr lang="en-US" dirty="0" smtClean="0"/>
          </a:p>
          <a:p>
            <a:endParaRPr lang="en-IN" dirty="0"/>
          </a:p>
        </p:txBody>
      </p:sp>
      <p:sp>
        <p:nvSpPr>
          <p:cNvPr id="4" name="Slide Number Placeholder 3"/>
          <p:cNvSpPr>
            <a:spLocks noGrp="1"/>
          </p:cNvSpPr>
          <p:nvPr>
            <p:ph type="sldNum" sz="quarter" idx="12"/>
          </p:nvPr>
        </p:nvSpPr>
        <p:spPr/>
        <p:txBody>
          <a:bodyPr/>
          <a:lstStyle/>
          <a:p>
            <a:fld id="{84A12EEF-F8A7-490D-8D1F-0BF6D1B779E3}" type="slidenum">
              <a:rPr lang="en-IN" smtClean="0"/>
              <a:pPr/>
              <a:t>86</a:t>
            </a:fld>
            <a:endParaRPr lang="en-IN"/>
          </a:p>
        </p:txBody>
      </p:sp>
      <p:pic>
        <p:nvPicPr>
          <p:cNvPr id="12290" name="Picture 2"/>
          <p:cNvPicPr>
            <a:picLocks noChangeAspect="1" noChangeArrowheads="1"/>
          </p:cNvPicPr>
          <p:nvPr/>
        </p:nvPicPr>
        <p:blipFill>
          <a:blip r:embed="rId2" cstate="print"/>
          <a:srcRect/>
          <a:stretch>
            <a:fillRect/>
          </a:stretch>
        </p:blipFill>
        <p:spPr bwMode="auto">
          <a:xfrm>
            <a:off x="634603" y="764704"/>
            <a:ext cx="7717735" cy="4248472"/>
          </a:xfrm>
          <a:prstGeom prst="rect">
            <a:avLst/>
          </a:prstGeom>
          <a:noFill/>
          <a:ln w="9525">
            <a:noFill/>
            <a:miter lim="800000"/>
            <a:headEnd/>
            <a:tailEnd/>
          </a:ln>
        </p:spPr>
      </p:pic>
      <p:pic>
        <p:nvPicPr>
          <p:cNvPr id="12293" name="Picture 5"/>
          <p:cNvPicPr>
            <a:picLocks noChangeAspect="1" noChangeArrowheads="1"/>
          </p:cNvPicPr>
          <p:nvPr/>
        </p:nvPicPr>
        <p:blipFill>
          <a:blip r:embed="rId3" cstate="print"/>
          <a:srcRect/>
          <a:stretch>
            <a:fillRect/>
          </a:stretch>
        </p:blipFill>
        <p:spPr bwMode="auto">
          <a:xfrm>
            <a:off x="1014805" y="5301208"/>
            <a:ext cx="6999177" cy="1296144"/>
          </a:xfrm>
          <a:prstGeom prst="rect">
            <a:avLst/>
          </a:prstGeom>
          <a:noFill/>
          <a:ln w="9525">
            <a:noFill/>
            <a:miter lim="800000"/>
            <a:headEnd/>
            <a:tailEnd/>
          </a:ln>
        </p:spPr>
      </p:pic>
    </p:spTree>
    <p:extLst>
      <p:ext uri="{BB962C8B-B14F-4D97-AF65-F5344CB8AC3E}">
        <p14:creationId xmlns:p14="http://schemas.microsoft.com/office/powerpoint/2010/main" val="2347373795"/>
      </p:ext>
    </p:extLst>
  </p:cSld>
  <p:clrMapOvr>
    <a:masterClrMapping/>
  </p:clrMapOvr>
  <p:transition>
    <p:pull dir="d"/>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741368"/>
          </a:xfrm>
        </p:spPr>
        <p:txBody>
          <a:bodyPr>
            <a:normAutofit fontScale="85000" lnSpcReduction="20000"/>
          </a:bodyPr>
          <a:lstStyle/>
          <a:p>
            <a:pPr algn="just">
              <a:buNone/>
            </a:pPr>
            <a:r>
              <a:rPr lang="en-IN" dirty="0" smtClean="0"/>
              <a:t>3. The isentropic compression process (process 4-1) involves the compression of a liquid–</a:t>
            </a:r>
            <a:r>
              <a:rPr lang="en-IN" dirty="0" err="1" smtClean="0"/>
              <a:t>vapor</a:t>
            </a:r>
            <a:r>
              <a:rPr lang="en-IN" dirty="0" smtClean="0"/>
              <a:t> mixture to a saturated liquid. </a:t>
            </a:r>
          </a:p>
          <a:p>
            <a:pPr algn="just"/>
            <a:endParaRPr lang="en-IN" dirty="0" smtClean="0"/>
          </a:p>
          <a:p>
            <a:pPr algn="just"/>
            <a:r>
              <a:rPr lang="en-IN" dirty="0" smtClean="0"/>
              <a:t>There are two difficulties associated with this process. </a:t>
            </a:r>
          </a:p>
          <a:p>
            <a:pPr algn="just"/>
            <a:endParaRPr lang="en-IN" dirty="0" smtClean="0"/>
          </a:p>
          <a:p>
            <a:pPr algn="just"/>
            <a:r>
              <a:rPr lang="en-IN" dirty="0" smtClean="0"/>
              <a:t>First, it is not easy to control the condensation process so precisely as to end up with the desired quality at state 4. Second, it is not practical to design a compressor that handles two phases.</a:t>
            </a:r>
          </a:p>
          <a:p>
            <a:pPr algn="just"/>
            <a:endParaRPr lang="en-IN" dirty="0" smtClean="0"/>
          </a:p>
          <a:p>
            <a:pPr algn="just"/>
            <a:r>
              <a:rPr lang="en-IN" dirty="0" smtClean="0"/>
              <a:t>Some of these problems could be eliminated by executing the Carnot cycle in a different way, as shown in Fig. 10–1</a:t>
            </a:r>
            <a:r>
              <a:rPr lang="en-IN" i="1" dirty="0" smtClean="0"/>
              <a:t>b. </a:t>
            </a:r>
          </a:p>
          <a:p>
            <a:pPr algn="just">
              <a:buNone/>
            </a:pPr>
            <a:r>
              <a:rPr lang="en-IN" i="1" dirty="0" smtClean="0"/>
              <a:t>                             </a:t>
            </a:r>
          </a:p>
          <a:p>
            <a:pPr algn="just"/>
            <a:r>
              <a:rPr lang="en-IN" i="1" dirty="0" smtClean="0"/>
              <a:t>This cycle, however, presents </a:t>
            </a:r>
            <a:r>
              <a:rPr lang="en-IN" dirty="0" smtClean="0"/>
              <a:t>other problems such as isentropic compression to extremely high pressures and isothermal heat transfer at variable pressures. </a:t>
            </a:r>
          </a:p>
          <a:p>
            <a:pPr algn="just"/>
            <a:endParaRPr lang="en-IN" dirty="0" smtClean="0"/>
          </a:p>
          <a:p>
            <a:pPr algn="just"/>
            <a:r>
              <a:rPr lang="en-IN" dirty="0" smtClean="0"/>
              <a:t>Thus we conclude that the Carnot cycle cannot be approximated in actual devices and is not a realistic model for </a:t>
            </a:r>
            <a:r>
              <a:rPr lang="en-IN" dirty="0" err="1" smtClean="0"/>
              <a:t>vapor</a:t>
            </a:r>
            <a:r>
              <a:rPr lang="en-IN" dirty="0" smtClean="0"/>
              <a:t> power cycles.</a:t>
            </a:r>
            <a:endParaRPr lang="en-IN" dirty="0"/>
          </a:p>
        </p:txBody>
      </p:sp>
      <p:sp>
        <p:nvSpPr>
          <p:cNvPr id="4" name="Slide Number Placeholder 3"/>
          <p:cNvSpPr>
            <a:spLocks noGrp="1"/>
          </p:cNvSpPr>
          <p:nvPr>
            <p:ph type="sldNum" sz="quarter" idx="12"/>
          </p:nvPr>
        </p:nvSpPr>
        <p:spPr/>
        <p:txBody>
          <a:bodyPr/>
          <a:lstStyle/>
          <a:p>
            <a:fld id="{84A12EEF-F8A7-490D-8D1F-0BF6D1B779E3}" type="slidenum">
              <a:rPr lang="en-IN" smtClean="0"/>
              <a:pPr/>
              <a:t>87</a:t>
            </a:fld>
            <a:endParaRPr lang="en-IN"/>
          </a:p>
        </p:txBody>
      </p:sp>
    </p:spTree>
    <p:extLst>
      <p:ext uri="{BB962C8B-B14F-4D97-AF65-F5344CB8AC3E}">
        <p14:creationId xmlns:p14="http://schemas.microsoft.com/office/powerpoint/2010/main" val="1483333914"/>
      </p:ext>
    </p:extLst>
  </p:cSld>
  <p:clrMapOvr>
    <a:masterClrMapping/>
  </p:clrMapOvr>
  <p:transition>
    <p:pull dir="d"/>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b="1" dirty="0" smtClean="0">
                <a:latin typeface="Times New Roman" pitchFamily="18" charset="0"/>
                <a:cs typeface="Times New Roman" pitchFamily="18" charset="0"/>
              </a:rPr>
              <a:t>HOW CAN WE INCREASE THE EFFICIENCY OF THE RANKINE CYCLE?</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2276872"/>
            <a:ext cx="8229600" cy="4320480"/>
          </a:xfrm>
        </p:spPr>
        <p:txBody>
          <a:bodyPr>
            <a:noAutofit/>
          </a:bodyPr>
          <a:lstStyle/>
          <a:p>
            <a:pPr algn="just"/>
            <a:r>
              <a:rPr lang="en-IN" sz="2200" dirty="0" smtClean="0"/>
              <a:t>Steam power plants are responsible for the production of most electric  power in the world, and even small increases in thermal efficiency can mean	large savings from the fuel requirements.</a:t>
            </a:r>
          </a:p>
          <a:p>
            <a:pPr algn="just">
              <a:buNone/>
            </a:pPr>
            <a:endParaRPr lang="en-IN" sz="2200" dirty="0" smtClean="0"/>
          </a:p>
          <a:p>
            <a:pPr algn="just"/>
            <a:r>
              <a:rPr lang="en-IN" sz="2200" dirty="0" smtClean="0"/>
              <a:t> Therefore, every effort is made to improve the efficiency of the cycle on which steam power plants operate.</a:t>
            </a:r>
          </a:p>
          <a:p>
            <a:pPr algn="just"/>
            <a:endParaRPr lang="en-IN" sz="2200" dirty="0" smtClean="0"/>
          </a:p>
          <a:p>
            <a:pPr algn="just"/>
            <a:r>
              <a:rPr lang="en-IN" sz="2200" dirty="0" smtClean="0"/>
              <a:t>The basic idea behind all the modifications to increase the thermal efficiency of a power cycle. </a:t>
            </a:r>
          </a:p>
        </p:txBody>
      </p:sp>
      <p:sp>
        <p:nvSpPr>
          <p:cNvPr id="4" name="Slide Number Placeholder 3"/>
          <p:cNvSpPr>
            <a:spLocks noGrp="1"/>
          </p:cNvSpPr>
          <p:nvPr>
            <p:ph type="sldNum" sz="quarter" idx="12"/>
          </p:nvPr>
        </p:nvSpPr>
        <p:spPr/>
        <p:txBody>
          <a:bodyPr/>
          <a:lstStyle/>
          <a:p>
            <a:fld id="{84A12EEF-F8A7-490D-8D1F-0BF6D1B779E3}" type="slidenum">
              <a:rPr lang="en-IN" smtClean="0"/>
              <a:pPr/>
              <a:t>88</a:t>
            </a:fld>
            <a:endParaRPr lang="en-IN"/>
          </a:p>
        </p:txBody>
      </p:sp>
    </p:spTree>
    <p:extLst>
      <p:ext uri="{BB962C8B-B14F-4D97-AF65-F5344CB8AC3E}">
        <p14:creationId xmlns:p14="http://schemas.microsoft.com/office/powerpoint/2010/main" val="4026570962"/>
      </p:ext>
    </p:extLst>
  </p:cSld>
  <p:clrMapOvr>
    <a:masterClrMapping/>
  </p:clrMapOvr>
  <p:transition>
    <p:pull dir="d"/>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063952"/>
          </a:xfrm>
        </p:spPr>
        <p:txBody>
          <a:bodyPr>
            <a:normAutofit fontScale="92500" lnSpcReduction="10000"/>
          </a:bodyPr>
          <a:lstStyle/>
          <a:p>
            <a:pPr algn="just">
              <a:buNone/>
            </a:pPr>
            <a:r>
              <a:rPr lang="en-US" sz="2800" b="1" dirty="0" smtClean="0"/>
              <a:t>Methods:</a:t>
            </a:r>
          </a:p>
          <a:p>
            <a:pPr algn="just">
              <a:buNone/>
            </a:pPr>
            <a:endParaRPr lang="en-IN" sz="2800" b="1" dirty="0" smtClean="0"/>
          </a:p>
          <a:p>
            <a:pPr algn="just"/>
            <a:r>
              <a:rPr lang="en-IN" sz="2800" i="1" dirty="0" smtClean="0"/>
              <a:t>Increase the average temperature at which heat is transferred to the working fluid in the boiler, </a:t>
            </a:r>
          </a:p>
          <a:p>
            <a:pPr algn="just">
              <a:buNone/>
            </a:pPr>
            <a:r>
              <a:rPr lang="en-IN" sz="2800" i="1" dirty="0" smtClean="0"/>
              <a:t>				or </a:t>
            </a:r>
          </a:p>
          <a:p>
            <a:pPr algn="just"/>
            <a:r>
              <a:rPr lang="en-IN" sz="2800" i="1" dirty="0" smtClean="0"/>
              <a:t>Decrease the average temperature at which heat is rejected from the working fluid in the condenser.</a:t>
            </a:r>
          </a:p>
          <a:p>
            <a:pPr algn="just"/>
            <a:endParaRPr lang="en-IN" sz="2800" i="1" dirty="0" smtClean="0"/>
          </a:p>
          <a:p>
            <a:pPr algn="just"/>
            <a:r>
              <a:rPr lang="en-IN" sz="2800" i="1" dirty="0" smtClean="0"/>
              <a:t> That is, the average fluid temperature should be as high as possible </a:t>
            </a:r>
            <a:r>
              <a:rPr lang="en-IN" sz="2800" dirty="0" smtClean="0"/>
              <a:t>during heat addition and as low as possible during heat rejection. </a:t>
            </a:r>
          </a:p>
          <a:p>
            <a:pPr algn="just"/>
            <a:endParaRPr lang="en-IN" sz="2800" dirty="0" smtClean="0"/>
          </a:p>
          <a:p>
            <a:pPr algn="just"/>
            <a:r>
              <a:rPr lang="en-IN" sz="2800" dirty="0" smtClean="0"/>
              <a:t>Next we discuss three ways of accomplishing this for the simple ideal </a:t>
            </a:r>
            <a:r>
              <a:rPr lang="en-IN" sz="2800" dirty="0" err="1" smtClean="0"/>
              <a:t>Rankine</a:t>
            </a:r>
            <a:r>
              <a:rPr lang="en-IN" sz="2800" dirty="0" smtClean="0"/>
              <a:t>  cycle.</a:t>
            </a:r>
          </a:p>
          <a:p>
            <a:pPr algn="just"/>
            <a:endParaRPr lang="en-IN" dirty="0"/>
          </a:p>
        </p:txBody>
      </p:sp>
      <p:sp>
        <p:nvSpPr>
          <p:cNvPr id="4" name="Slide Number Placeholder 3"/>
          <p:cNvSpPr>
            <a:spLocks noGrp="1"/>
          </p:cNvSpPr>
          <p:nvPr>
            <p:ph type="sldNum" sz="quarter" idx="12"/>
          </p:nvPr>
        </p:nvSpPr>
        <p:spPr/>
        <p:txBody>
          <a:bodyPr/>
          <a:lstStyle/>
          <a:p>
            <a:fld id="{84A12EEF-F8A7-490D-8D1F-0BF6D1B779E3}" type="slidenum">
              <a:rPr lang="en-IN" smtClean="0"/>
              <a:pPr/>
              <a:t>89</a:t>
            </a:fld>
            <a:endParaRPr lang="en-IN"/>
          </a:p>
        </p:txBody>
      </p:sp>
    </p:spTree>
    <p:extLst>
      <p:ext uri="{BB962C8B-B14F-4D97-AF65-F5344CB8AC3E}">
        <p14:creationId xmlns:p14="http://schemas.microsoft.com/office/powerpoint/2010/main" val="490768067"/>
      </p:ext>
    </p:extLst>
  </p:cSld>
  <p:clrMapOvr>
    <a:masterClrMapping/>
  </p:clrMapOvr>
  <p:transition>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smtClean="0"/>
              <a:t>CO</a:t>
            </a:r>
            <a:r>
              <a:rPr lang="en-US" sz="2400" dirty="0" smtClean="0"/>
              <a:t>2 Emissions per kWh energy : </a:t>
            </a:r>
          </a:p>
          <a:p>
            <a:r>
              <a:rPr lang="en-US" sz="2400" dirty="0" smtClean="0"/>
              <a:t>Coal  - 0.98  kg/kWh</a:t>
            </a:r>
          </a:p>
          <a:p>
            <a:r>
              <a:rPr lang="en-US" sz="2400" dirty="0" smtClean="0"/>
              <a:t>Gas – 0.52 kg/kWh</a:t>
            </a:r>
          </a:p>
          <a:p>
            <a:r>
              <a:rPr lang="en-US" sz="2400" dirty="0" smtClean="0"/>
              <a:t>Oil – 0.77 kg/kWh</a:t>
            </a:r>
          </a:p>
          <a:p>
            <a:endParaRPr lang="en-US" sz="2400" dirty="0" smtClean="0"/>
          </a:p>
          <a:p>
            <a:r>
              <a:rPr lang="en-US" sz="2400" dirty="0" smtClean="0"/>
              <a:t>Advantage of nuclear power:</a:t>
            </a:r>
          </a:p>
          <a:p>
            <a:r>
              <a:rPr lang="en-US" sz="2400" dirty="0" smtClean="0"/>
              <a:t>1 kg of coal generates 8 kWh of heat where as 1 kg of uranium 235 generates 2,40,00000 kWh heat by fission</a:t>
            </a:r>
          </a:p>
          <a:p>
            <a:endParaRPr lang="en-US" sz="2400" dirty="0" smtClean="0"/>
          </a:p>
          <a:p>
            <a:endParaRPr lang="en-IN" sz="2400" dirty="0"/>
          </a:p>
        </p:txBody>
      </p:sp>
      <p:sp>
        <p:nvSpPr>
          <p:cNvPr id="4" name="Slide Number Placeholder 3"/>
          <p:cNvSpPr>
            <a:spLocks noGrp="1"/>
          </p:cNvSpPr>
          <p:nvPr>
            <p:ph type="sldNum" sz="quarter" idx="12"/>
          </p:nvPr>
        </p:nvSpPr>
        <p:spPr/>
        <p:txBody>
          <a:bodyPr/>
          <a:lstStyle/>
          <a:p>
            <a:fld id="{84A12EEF-F8A7-490D-8D1F-0BF6D1B779E3}" type="slidenum">
              <a:rPr lang="en-IN" smtClean="0"/>
              <a:pPr/>
              <a:t>9</a:t>
            </a:fld>
            <a:endParaRPr lang="en-IN"/>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Times New Roman" pitchFamily="18" charset="0"/>
                <a:cs typeface="Times New Roman" pitchFamily="18" charset="0"/>
              </a:rPr>
              <a:t>1.	Lowering the Condenser Pressure (</a:t>
            </a:r>
            <a:r>
              <a:rPr lang="en-IN" sz="3600" b="1" i="1" dirty="0" smtClean="0">
                <a:latin typeface="Times New Roman" pitchFamily="18" charset="0"/>
                <a:cs typeface="Times New Roman" pitchFamily="18" charset="0"/>
              </a:rPr>
              <a:t>Lowers </a:t>
            </a:r>
            <a:r>
              <a:rPr lang="en-IN" sz="3600" b="1" i="1" dirty="0" err="1" smtClean="0">
                <a:latin typeface="Times New Roman" pitchFamily="18" charset="0"/>
                <a:cs typeface="Times New Roman" pitchFamily="18" charset="0"/>
              </a:rPr>
              <a:t>T</a:t>
            </a:r>
            <a:r>
              <a:rPr lang="en-IN" sz="2000" b="1" i="1" dirty="0" err="1" smtClean="0">
                <a:latin typeface="Times New Roman" pitchFamily="18" charset="0"/>
                <a:cs typeface="Times New Roman" pitchFamily="18" charset="0"/>
              </a:rPr>
              <a:t>low,avg</a:t>
            </a:r>
            <a:r>
              <a:rPr lang="en-IN" sz="3600" b="1" i="1" dirty="0" smtClean="0">
                <a:latin typeface="Times New Roman" pitchFamily="18" charset="0"/>
                <a:cs typeface="Times New Roman" pitchFamily="18" charset="0"/>
              </a:rPr>
              <a:t>)</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IN" dirty="0" smtClean="0"/>
              <a:t>Steam exists as a saturated mixture in the condenser at the saturation temperature    corresponding to the pressure inside the condenser. </a:t>
            </a:r>
          </a:p>
          <a:p>
            <a:pPr algn="just"/>
            <a:endParaRPr lang="en-IN" dirty="0" smtClean="0"/>
          </a:p>
          <a:p>
            <a:pPr algn="just"/>
            <a:r>
              <a:rPr lang="en-IN" dirty="0" smtClean="0"/>
              <a:t>Therefore, lowering the operating pressure of the condenser automatically lowers the temperature of the steam, and thus the temperature at which heat is rejected.</a:t>
            </a:r>
          </a:p>
          <a:p>
            <a:pPr algn="just"/>
            <a:endParaRPr lang="en-IN" dirty="0" smtClean="0"/>
          </a:p>
          <a:p>
            <a:pPr algn="just"/>
            <a:r>
              <a:rPr lang="en-IN" dirty="0" smtClean="0"/>
              <a:t>The effect of lowering the condenser pressure on the </a:t>
            </a:r>
            <a:r>
              <a:rPr lang="en-IN" dirty="0" err="1" smtClean="0"/>
              <a:t>Rankine</a:t>
            </a:r>
            <a:r>
              <a:rPr lang="en-IN" dirty="0" smtClean="0"/>
              <a:t> cycle efficiency is illustrated on a </a:t>
            </a:r>
            <a:r>
              <a:rPr lang="en-IN" i="1" dirty="0" smtClean="0"/>
              <a:t>T-s diagram in Fig. 10–6. </a:t>
            </a:r>
          </a:p>
        </p:txBody>
      </p:sp>
      <p:sp>
        <p:nvSpPr>
          <p:cNvPr id="4" name="Slide Number Placeholder 3"/>
          <p:cNvSpPr>
            <a:spLocks noGrp="1"/>
          </p:cNvSpPr>
          <p:nvPr>
            <p:ph type="sldNum" sz="quarter" idx="12"/>
          </p:nvPr>
        </p:nvSpPr>
        <p:spPr/>
        <p:txBody>
          <a:bodyPr/>
          <a:lstStyle/>
          <a:p>
            <a:fld id="{84A12EEF-F8A7-490D-8D1F-0BF6D1B779E3}" type="slidenum">
              <a:rPr lang="en-IN" smtClean="0"/>
              <a:pPr/>
              <a:t>90</a:t>
            </a:fld>
            <a:endParaRPr lang="en-IN"/>
          </a:p>
        </p:txBody>
      </p:sp>
    </p:spTree>
    <p:extLst>
      <p:ext uri="{BB962C8B-B14F-4D97-AF65-F5344CB8AC3E}">
        <p14:creationId xmlns:p14="http://schemas.microsoft.com/office/powerpoint/2010/main" val="3580142727"/>
      </p:ext>
    </p:extLst>
  </p:cSld>
  <p:clrMapOvr>
    <a:masterClrMapping/>
  </p:clrMapOvr>
  <p:transition>
    <p:pull dir="d"/>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559896"/>
          </a:xfrm>
        </p:spPr>
        <p:txBody>
          <a:bodyPr>
            <a:normAutofit lnSpcReduction="10000"/>
          </a:bodyPr>
          <a:lstStyle/>
          <a:p>
            <a:pPr algn="just"/>
            <a:r>
              <a:rPr lang="en-IN" i="1" dirty="0" smtClean="0"/>
              <a:t>For comparison purposes, </a:t>
            </a:r>
            <a:r>
              <a:rPr lang="en-IN" dirty="0" smtClean="0"/>
              <a:t>the turbine inlet state is maintained the same. </a:t>
            </a:r>
          </a:p>
          <a:p>
            <a:pPr algn="just"/>
            <a:endParaRPr lang="en-IN" dirty="0" smtClean="0"/>
          </a:p>
          <a:p>
            <a:pPr algn="just"/>
            <a:r>
              <a:rPr lang="en-IN" dirty="0" smtClean="0"/>
              <a:t>The coloured area on this diagram represents the increase in net work output as a result of lowering  the condenser pressure from </a:t>
            </a:r>
            <a:r>
              <a:rPr lang="en-IN" i="1" dirty="0" smtClean="0"/>
              <a:t>P4 to P4’.</a:t>
            </a:r>
          </a:p>
          <a:p>
            <a:pPr algn="just"/>
            <a:endParaRPr lang="en-IN" i="1" dirty="0" smtClean="0"/>
          </a:p>
          <a:p>
            <a:pPr algn="just"/>
            <a:r>
              <a:rPr lang="en-IN" i="1" dirty="0" smtClean="0"/>
              <a:t>The heat input requirements also </a:t>
            </a:r>
            <a:r>
              <a:rPr lang="en-IN" dirty="0" smtClean="0"/>
              <a:t>increase (represented by the area under curve 2’-2), but this increase is very small. </a:t>
            </a:r>
          </a:p>
          <a:p>
            <a:pPr algn="just"/>
            <a:endParaRPr lang="en-IN" dirty="0" smtClean="0"/>
          </a:p>
          <a:p>
            <a:pPr algn="just"/>
            <a:r>
              <a:rPr lang="en-IN" dirty="0" smtClean="0"/>
              <a:t>Thus the overall effect of lowering the condenser pressure is an increase in the thermal efficiency of the cycle.</a:t>
            </a:r>
          </a:p>
          <a:p>
            <a:pPr algn="just"/>
            <a:endParaRPr lang="en-IN" dirty="0"/>
          </a:p>
        </p:txBody>
      </p:sp>
      <p:sp>
        <p:nvSpPr>
          <p:cNvPr id="4" name="Slide Number Placeholder 3"/>
          <p:cNvSpPr>
            <a:spLocks noGrp="1"/>
          </p:cNvSpPr>
          <p:nvPr>
            <p:ph type="sldNum" sz="quarter" idx="12"/>
          </p:nvPr>
        </p:nvSpPr>
        <p:spPr/>
        <p:txBody>
          <a:bodyPr/>
          <a:lstStyle/>
          <a:p>
            <a:fld id="{84A12EEF-F8A7-490D-8D1F-0BF6D1B779E3}" type="slidenum">
              <a:rPr lang="en-IN" smtClean="0"/>
              <a:pPr/>
              <a:t>91</a:t>
            </a:fld>
            <a:endParaRPr lang="en-IN"/>
          </a:p>
        </p:txBody>
      </p:sp>
    </p:spTree>
    <p:extLst>
      <p:ext uri="{BB962C8B-B14F-4D97-AF65-F5344CB8AC3E}">
        <p14:creationId xmlns:p14="http://schemas.microsoft.com/office/powerpoint/2010/main" val="962287589"/>
      </p:ext>
    </p:extLst>
  </p:cSld>
  <p:clrMapOvr>
    <a:masterClrMapping/>
  </p:clrMapOvr>
  <p:transition>
    <p:pull dir="d"/>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1331640" y="-14068"/>
            <a:ext cx="6984776" cy="6855601"/>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84A12EEF-F8A7-490D-8D1F-0BF6D1B779E3}" type="slidenum">
              <a:rPr lang="en-IN" smtClean="0"/>
              <a:pPr/>
              <a:t>92</a:t>
            </a:fld>
            <a:endParaRPr lang="en-IN"/>
          </a:p>
        </p:txBody>
      </p:sp>
    </p:spTree>
    <p:extLst>
      <p:ext uri="{BB962C8B-B14F-4D97-AF65-F5344CB8AC3E}">
        <p14:creationId xmlns:p14="http://schemas.microsoft.com/office/powerpoint/2010/main" val="3863512368"/>
      </p:ext>
    </p:extLst>
  </p:cSld>
  <p:clrMapOvr>
    <a:masterClrMapping/>
  </p:clrMapOvr>
  <p:transition>
    <p:pull dir="d"/>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224136"/>
          </a:xfrm>
        </p:spPr>
        <p:txBody>
          <a:bodyPr>
            <a:noAutofit/>
          </a:bodyPr>
          <a:lstStyle/>
          <a:p>
            <a:r>
              <a:rPr lang="en-IN" sz="4000" b="1" dirty="0" smtClean="0">
                <a:latin typeface="Times New Roman" pitchFamily="18" charset="0"/>
                <a:cs typeface="Times New Roman" pitchFamily="18" charset="0"/>
              </a:rPr>
              <a:t>2.	Superheating the Steam to High Temperatures (</a:t>
            </a:r>
            <a:r>
              <a:rPr lang="en-IN" sz="4000" b="1" i="1" dirty="0" smtClean="0">
                <a:latin typeface="Times New Roman" pitchFamily="18" charset="0"/>
                <a:cs typeface="Times New Roman" pitchFamily="18" charset="0"/>
              </a:rPr>
              <a:t>Increases T</a:t>
            </a:r>
            <a:r>
              <a:rPr lang="en-IN" sz="2000" b="1" i="1" dirty="0" smtClean="0">
                <a:latin typeface="Times New Roman" pitchFamily="18" charset="0"/>
                <a:cs typeface="Times New Roman" pitchFamily="18" charset="0"/>
              </a:rPr>
              <a:t>high, </a:t>
            </a:r>
            <a:r>
              <a:rPr lang="en-IN" sz="2000" b="1" i="1" dirty="0" err="1" smtClean="0">
                <a:latin typeface="Times New Roman" pitchFamily="18" charset="0"/>
                <a:cs typeface="Times New Roman" pitchFamily="18" charset="0"/>
              </a:rPr>
              <a:t>avg</a:t>
            </a:r>
            <a:r>
              <a:rPr lang="en-IN" sz="4000" b="1" i="1" dirty="0" smtClean="0">
                <a:latin typeface="Times New Roman" pitchFamily="18" charset="0"/>
                <a:cs typeface="Times New Roman" pitchFamily="18" charset="0"/>
              </a:rPr>
              <a:t>)</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00808"/>
            <a:ext cx="8229600" cy="4968552"/>
          </a:xfrm>
        </p:spPr>
        <p:txBody>
          <a:bodyPr>
            <a:normAutofit fontScale="92500"/>
          </a:bodyPr>
          <a:lstStyle/>
          <a:p>
            <a:pPr algn="just"/>
            <a:r>
              <a:rPr lang="en-IN" dirty="0" smtClean="0"/>
              <a:t>The average temperature at which heat is transferred to steam can be increased </a:t>
            </a:r>
            <a:r>
              <a:rPr lang="en-IN" b="1" dirty="0" smtClean="0">
                <a:solidFill>
                  <a:srgbClr val="FF0000"/>
                </a:solidFill>
              </a:rPr>
              <a:t>without increasing the boiler </a:t>
            </a:r>
            <a:r>
              <a:rPr lang="en-IN" dirty="0" smtClean="0"/>
              <a:t>pressure by superheating the steam to high temperatures. </a:t>
            </a:r>
          </a:p>
          <a:p>
            <a:pPr algn="just"/>
            <a:endParaRPr lang="en-IN" dirty="0" smtClean="0"/>
          </a:p>
          <a:p>
            <a:pPr algn="just"/>
            <a:r>
              <a:rPr lang="en-IN" dirty="0" smtClean="0"/>
              <a:t>The effect of superheating on the performance of </a:t>
            </a:r>
            <a:r>
              <a:rPr lang="en-IN" dirty="0" err="1" smtClean="0"/>
              <a:t>vapor</a:t>
            </a:r>
            <a:r>
              <a:rPr lang="en-IN" dirty="0" smtClean="0"/>
              <a:t> power cycles is illustrated on a </a:t>
            </a:r>
            <a:r>
              <a:rPr lang="en-IN" i="1" dirty="0" smtClean="0"/>
              <a:t>T-s diagram in Fig. 10–7.  </a:t>
            </a:r>
          </a:p>
          <a:p>
            <a:pPr algn="just"/>
            <a:endParaRPr lang="en-IN" i="1" dirty="0" smtClean="0"/>
          </a:p>
          <a:p>
            <a:pPr algn="just"/>
            <a:r>
              <a:rPr lang="en-IN" i="1" dirty="0" smtClean="0"/>
              <a:t>The colour area on </a:t>
            </a:r>
            <a:r>
              <a:rPr lang="en-IN" dirty="0" smtClean="0"/>
              <a:t>this diagram represents the increase in the net work. </a:t>
            </a:r>
          </a:p>
          <a:p>
            <a:pPr algn="just"/>
            <a:endParaRPr lang="en-IN" dirty="0" smtClean="0"/>
          </a:p>
          <a:p>
            <a:pPr algn="just"/>
            <a:r>
              <a:rPr lang="en-IN" dirty="0" smtClean="0"/>
              <a:t>The total area under the process curve 3-3’ represents the increase in the heat input. </a:t>
            </a:r>
          </a:p>
        </p:txBody>
      </p:sp>
      <p:sp>
        <p:nvSpPr>
          <p:cNvPr id="4" name="Slide Number Placeholder 3"/>
          <p:cNvSpPr>
            <a:spLocks noGrp="1"/>
          </p:cNvSpPr>
          <p:nvPr>
            <p:ph type="sldNum" sz="quarter" idx="12"/>
          </p:nvPr>
        </p:nvSpPr>
        <p:spPr/>
        <p:txBody>
          <a:bodyPr/>
          <a:lstStyle/>
          <a:p>
            <a:fld id="{84A12EEF-F8A7-490D-8D1F-0BF6D1B779E3}" type="slidenum">
              <a:rPr lang="en-IN" smtClean="0"/>
              <a:pPr/>
              <a:t>93</a:t>
            </a:fld>
            <a:endParaRPr lang="en-IN"/>
          </a:p>
        </p:txBody>
      </p:sp>
    </p:spTree>
    <p:extLst>
      <p:ext uri="{BB962C8B-B14F-4D97-AF65-F5344CB8AC3E}">
        <p14:creationId xmlns:p14="http://schemas.microsoft.com/office/powerpoint/2010/main" val="2101217504"/>
      </p:ext>
    </p:extLst>
  </p:cSld>
  <p:clrMapOvr>
    <a:masterClrMapping/>
  </p:clrMapOvr>
  <p:transition>
    <p:pull dir="d"/>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135960"/>
          </a:xfrm>
        </p:spPr>
        <p:txBody>
          <a:bodyPr>
            <a:normAutofit/>
          </a:bodyPr>
          <a:lstStyle/>
          <a:p>
            <a:pPr algn="just"/>
            <a:r>
              <a:rPr lang="en-IN" dirty="0" smtClean="0"/>
              <a:t>Thus both the net  work and heat input increase as a result of superheating the steam to a higher temperature. </a:t>
            </a:r>
          </a:p>
          <a:p>
            <a:pPr algn="just"/>
            <a:endParaRPr lang="en-IN" dirty="0" smtClean="0"/>
          </a:p>
          <a:p>
            <a:pPr algn="just"/>
            <a:r>
              <a:rPr lang="en-IN" dirty="0" smtClean="0"/>
              <a:t>The overall effect is an increase in thermal efficiency, however, since the average temperature at which heat is added increases,</a:t>
            </a:r>
          </a:p>
          <a:p>
            <a:pPr algn="just">
              <a:buNone/>
            </a:pPr>
            <a:r>
              <a:rPr lang="en-IN" dirty="0" smtClean="0"/>
              <a:t>	Superheating the steam to higher temperatures has another very desirable effect. </a:t>
            </a:r>
          </a:p>
          <a:p>
            <a:pPr algn="just"/>
            <a:endParaRPr lang="en-IN" dirty="0" smtClean="0"/>
          </a:p>
          <a:p>
            <a:pPr algn="just"/>
            <a:r>
              <a:rPr lang="en-IN" dirty="0" smtClean="0"/>
              <a:t>It decreases the moisture content of the steam at the turbine exit, as can be seen from the </a:t>
            </a:r>
            <a:r>
              <a:rPr lang="en-IN" i="1" dirty="0" smtClean="0"/>
              <a:t>T-s diagram (the quality at state 4’ is higher than that </a:t>
            </a:r>
            <a:r>
              <a:rPr lang="en-IN" dirty="0" smtClean="0"/>
              <a:t>at state 4).</a:t>
            </a:r>
          </a:p>
          <a:p>
            <a:pPr algn="just"/>
            <a:endParaRPr lang="en-IN" dirty="0"/>
          </a:p>
        </p:txBody>
      </p:sp>
      <p:sp>
        <p:nvSpPr>
          <p:cNvPr id="4" name="Slide Number Placeholder 3"/>
          <p:cNvSpPr>
            <a:spLocks noGrp="1"/>
          </p:cNvSpPr>
          <p:nvPr>
            <p:ph type="sldNum" sz="quarter" idx="12"/>
          </p:nvPr>
        </p:nvSpPr>
        <p:spPr/>
        <p:txBody>
          <a:bodyPr/>
          <a:lstStyle/>
          <a:p>
            <a:fld id="{84A12EEF-F8A7-490D-8D1F-0BF6D1B779E3}" type="slidenum">
              <a:rPr lang="en-IN" smtClean="0"/>
              <a:pPr/>
              <a:t>94</a:t>
            </a:fld>
            <a:endParaRPr lang="en-IN"/>
          </a:p>
        </p:txBody>
      </p:sp>
    </p:spTree>
    <p:extLst>
      <p:ext uri="{BB962C8B-B14F-4D97-AF65-F5344CB8AC3E}">
        <p14:creationId xmlns:p14="http://schemas.microsoft.com/office/powerpoint/2010/main" val="1430011371"/>
      </p:ext>
    </p:extLst>
  </p:cSld>
  <p:clrMapOvr>
    <a:masterClrMapping/>
  </p:clrMapOvr>
  <p:transition>
    <p:pull dir="d"/>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559896"/>
          </a:xfrm>
        </p:spPr>
        <p:txBody>
          <a:bodyPr>
            <a:normAutofit/>
          </a:bodyPr>
          <a:lstStyle/>
          <a:p>
            <a:r>
              <a:rPr lang="en-IN" dirty="0" smtClean="0"/>
              <a:t>The temperature to which steam can be superheated is limited, however, by metallurgical considerations. </a:t>
            </a:r>
          </a:p>
          <a:p>
            <a:endParaRPr lang="en-IN" dirty="0" smtClean="0"/>
          </a:p>
          <a:p>
            <a:pPr algn="just"/>
            <a:r>
              <a:rPr lang="en-IN" dirty="0" smtClean="0"/>
              <a:t>Presently the highest steam temperature allowed</a:t>
            </a:r>
          </a:p>
          <a:p>
            <a:pPr>
              <a:buNone/>
            </a:pPr>
            <a:r>
              <a:rPr lang="en-IN" dirty="0" smtClean="0"/>
              <a:t>	at the turbine inlet is about 620°C (1150°F).</a:t>
            </a:r>
          </a:p>
          <a:p>
            <a:endParaRPr lang="en-IN" dirty="0" smtClean="0"/>
          </a:p>
          <a:p>
            <a:r>
              <a:rPr lang="en-IN" dirty="0" smtClean="0"/>
              <a:t> Any increase in this value depends on improving the present materials or finding new ones that can withstand higher temperatures. </a:t>
            </a:r>
          </a:p>
          <a:p>
            <a:endParaRPr lang="en-IN" dirty="0" smtClean="0"/>
          </a:p>
          <a:p>
            <a:r>
              <a:rPr lang="en-IN" dirty="0" smtClean="0"/>
              <a:t>Ceramics are very promising in this regard.</a:t>
            </a:r>
            <a:endParaRPr lang="en-IN" dirty="0"/>
          </a:p>
        </p:txBody>
      </p:sp>
      <p:sp>
        <p:nvSpPr>
          <p:cNvPr id="4" name="Slide Number Placeholder 3"/>
          <p:cNvSpPr>
            <a:spLocks noGrp="1"/>
          </p:cNvSpPr>
          <p:nvPr>
            <p:ph type="sldNum" sz="quarter" idx="12"/>
          </p:nvPr>
        </p:nvSpPr>
        <p:spPr/>
        <p:txBody>
          <a:bodyPr/>
          <a:lstStyle/>
          <a:p>
            <a:fld id="{84A12EEF-F8A7-490D-8D1F-0BF6D1B779E3}" type="slidenum">
              <a:rPr lang="en-IN" smtClean="0"/>
              <a:pPr/>
              <a:t>95</a:t>
            </a:fld>
            <a:endParaRPr lang="en-IN"/>
          </a:p>
        </p:txBody>
      </p:sp>
    </p:spTree>
    <p:extLst>
      <p:ext uri="{BB962C8B-B14F-4D97-AF65-F5344CB8AC3E}">
        <p14:creationId xmlns:p14="http://schemas.microsoft.com/office/powerpoint/2010/main" val="3743061077"/>
      </p:ext>
    </p:extLst>
  </p:cSld>
  <p:clrMapOvr>
    <a:masterClrMapping/>
  </p:clrMapOvr>
  <p:transition>
    <p:wipe dir="d"/>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1403648" y="0"/>
            <a:ext cx="6548511" cy="68580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84A12EEF-F8A7-490D-8D1F-0BF6D1B779E3}" type="slidenum">
              <a:rPr lang="en-IN" smtClean="0"/>
              <a:pPr/>
              <a:t>96</a:t>
            </a:fld>
            <a:endParaRPr lang="en-IN"/>
          </a:p>
        </p:txBody>
      </p:sp>
    </p:spTree>
    <p:extLst>
      <p:ext uri="{BB962C8B-B14F-4D97-AF65-F5344CB8AC3E}">
        <p14:creationId xmlns:p14="http://schemas.microsoft.com/office/powerpoint/2010/main" val="1023415867"/>
      </p:ext>
    </p:extLst>
  </p:cSld>
  <p:clrMapOvr>
    <a:masterClrMapping/>
  </p:clrMapOvr>
  <p:transition>
    <p:pull dir="d"/>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latin typeface="Times New Roman" pitchFamily="18" charset="0"/>
                <a:cs typeface="Times New Roman" pitchFamily="18" charset="0"/>
              </a:rPr>
              <a:t>3.	Increasing the Boiler Pressure (</a:t>
            </a:r>
            <a:r>
              <a:rPr lang="en-IN" b="1" i="1" dirty="0" smtClean="0">
                <a:latin typeface="Times New Roman" pitchFamily="18" charset="0"/>
                <a:cs typeface="Times New Roman" pitchFamily="18" charset="0"/>
              </a:rPr>
              <a:t>Increases </a:t>
            </a:r>
            <a:r>
              <a:rPr lang="en-IN" b="1" i="1" dirty="0" err="1" smtClean="0">
                <a:latin typeface="Times New Roman" pitchFamily="18" charset="0"/>
                <a:cs typeface="Times New Roman" pitchFamily="18" charset="0"/>
              </a:rPr>
              <a:t>T</a:t>
            </a:r>
            <a:r>
              <a:rPr lang="en-IN" sz="2200" b="1" i="1" dirty="0" err="1" smtClean="0">
                <a:latin typeface="Times New Roman" pitchFamily="18" charset="0"/>
                <a:cs typeface="Times New Roman" pitchFamily="18" charset="0"/>
              </a:rPr>
              <a:t>high,avg</a:t>
            </a:r>
            <a:r>
              <a:rPr lang="en-IN" b="1" i="1"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dirty="0" smtClean="0"/>
              <a:t>Another way of increasing the average temperature during the heat-addition process is to increase the operating pressure of the boiler, which automatically raises the temperature at which boiling takes place. </a:t>
            </a:r>
          </a:p>
          <a:p>
            <a:pPr algn="just"/>
            <a:endParaRPr lang="en-IN" dirty="0" smtClean="0"/>
          </a:p>
          <a:p>
            <a:pPr algn="just">
              <a:buNone/>
            </a:pPr>
            <a:r>
              <a:rPr lang="en-IN" dirty="0" smtClean="0"/>
              <a:t> </a:t>
            </a:r>
          </a:p>
          <a:p>
            <a:pPr algn="just"/>
            <a:r>
              <a:rPr lang="en-IN" dirty="0" smtClean="0"/>
              <a:t>This, in turn, raises the average temperature at which heat is transferred to the steam and thus raises the thermal efficiency of the cycle.</a:t>
            </a:r>
          </a:p>
        </p:txBody>
      </p:sp>
      <p:sp>
        <p:nvSpPr>
          <p:cNvPr id="4" name="Slide Number Placeholder 3"/>
          <p:cNvSpPr>
            <a:spLocks noGrp="1"/>
          </p:cNvSpPr>
          <p:nvPr>
            <p:ph type="sldNum" sz="quarter" idx="12"/>
          </p:nvPr>
        </p:nvSpPr>
        <p:spPr/>
        <p:txBody>
          <a:bodyPr/>
          <a:lstStyle/>
          <a:p>
            <a:fld id="{84A12EEF-F8A7-490D-8D1F-0BF6D1B779E3}" type="slidenum">
              <a:rPr lang="en-IN" smtClean="0"/>
              <a:pPr/>
              <a:t>97</a:t>
            </a:fld>
            <a:endParaRPr lang="en-IN"/>
          </a:p>
        </p:txBody>
      </p:sp>
    </p:spTree>
    <p:extLst>
      <p:ext uri="{BB962C8B-B14F-4D97-AF65-F5344CB8AC3E}">
        <p14:creationId xmlns:p14="http://schemas.microsoft.com/office/powerpoint/2010/main" val="3273841232"/>
      </p:ext>
    </p:extLst>
  </p:cSld>
  <p:clrMapOvr>
    <a:masterClrMapping/>
  </p:clrMapOvr>
  <p:transition>
    <p:pull dir="d"/>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6048672"/>
          </a:xfrm>
        </p:spPr>
        <p:txBody>
          <a:bodyPr>
            <a:normAutofit fontScale="92500" lnSpcReduction="10000"/>
          </a:bodyPr>
          <a:lstStyle/>
          <a:p>
            <a:pPr algn="just"/>
            <a:r>
              <a:rPr lang="en-IN" dirty="0" smtClean="0"/>
              <a:t>The effect of increasing the boiler pressure on the performance of vapour power cycles is illustrated on a </a:t>
            </a:r>
            <a:r>
              <a:rPr lang="en-IN" i="1" dirty="0" smtClean="0"/>
              <a:t>T-s diagram in Fig. 10–8. </a:t>
            </a:r>
          </a:p>
          <a:p>
            <a:pPr algn="just"/>
            <a:endParaRPr lang="en-IN" i="1" dirty="0" smtClean="0"/>
          </a:p>
          <a:p>
            <a:pPr algn="just"/>
            <a:r>
              <a:rPr lang="en-IN" i="1" dirty="0" smtClean="0"/>
              <a:t>Notice that for a </a:t>
            </a:r>
            <a:r>
              <a:rPr lang="en-IN" dirty="0" smtClean="0"/>
              <a:t>fixed turbine inlet temperature, the cycle shifts to the left and the moisture content of steam at the turbine exit increases. </a:t>
            </a:r>
          </a:p>
          <a:p>
            <a:pPr algn="just"/>
            <a:endParaRPr lang="en-IN" dirty="0" smtClean="0"/>
          </a:p>
          <a:p>
            <a:pPr algn="just"/>
            <a:r>
              <a:rPr lang="en-IN" dirty="0" smtClean="0"/>
              <a:t>This undesirable side effect can be corrected, however, by reheating the steam, as discussed in the next section.</a:t>
            </a:r>
          </a:p>
          <a:p>
            <a:pPr algn="just"/>
            <a:endParaRPr lang="en-IN" dirty="0" smtClean="0"/>
          </a:p>
          <a:p>
            <a:pPr algn="just"/>
            <a:r>
              <a:rPr lang="en-IN" dirty="0" smtClean="0"/>
              <a:t>Operating pressures of boilers have gradually increased over the years from about 2.7 </a:t>
            </a:r>
            <a:r>
              <a:rPr lang="en-IN" dirty="0" err="1" smtClean="0"/>
              <a:t>MPa</a:t>
            </a:r>
            <a:r>
              <a:rPr lang="en-IN" dirty="0" smtClean="0"/>
              <a:t> (400 </a:t>
            </a:r>
            <a:r>
              <a:rPr lang="en-IN" dirty="0" err="1" smtClean="0"/>
              <a:t>psia</a:t>
            </a:r>
            <a:r>
              <a:rPr lang="en-IN" dirty="0" smtClean="0"/>
              <a:t>) in 1922 to over 30 </a:t>
            </a:r>
            <a:r>
              <a:rPr lang="en-IN" dirty="0" err="1" smtClean="0"/>
              <a:t>MPa</a:t>
            </a:r>
            <a:r>
              <a:rPr lang="en-IN" dirty="0" smtClean="0"/>
              <a:t> (4500 </a:t>
            </a:r>
            <a:r>
              <a:rPr lang="en-IN" dirty="0" err="1" smtClean="0"/>
              <a:t>psia</a:t>
            </a:r>
            <a:r>
              <a:rPr lang="en-IN" dirty="0" smtClean="0"/>
              <a:t>) today, generating enough steam to produce a net power output of 1000 MW or more in a large power plant.</a:t>
            </a:r>
          </a:p>
          <a:p>
            <a:pPr algn="just"/>
            <a:endParaRPr lang="en-IN" dirty="0"/>
          </a:p>
        </p:txBody>
      </p:sp>
      <p:sp>
        <p:nvSpPr>
          <p:cNvPr id="4" name="Slide Number Placeholder 3"/>
          <p:cNvSpPr>
            <a:spLocks noGrp="1"/>
          </p:cNvSpPr>
          <p:nvPr>
            <p:ph type="sldNum" sz="quarter" idx="12"/>
          </p:nvPr>
        </p:nvSpPr>
        <p:spPr/>
        <p:txBody>
          <a:bodyPr/>
          <a:lstStyle/>
          <a:p>
            <a:fld id="{84A12EEF-F8A7-490D-8D1F-0BF6D1B779E3}" type="slidenum">
              <a:rPr lang="en-IN" smtClean="0"/>
              <a:pPr/>
              <a:t>98</a:t>
            </a:fld>
            <a:endParaRPr lang="en-IN"/>
          </a:p>
        </p:txBody>
      </p:sp>
    </p:spTree>
    <p:extLst>
      <p:ext uri="{BB962C8B-B14F-4D97-AF65-F5344CB8AC3E}">
        <p14:creationId xmlns:p14="http://schemas.microsoft.com/office/powerpoint/2010/main" val="2368549134"/>
      </p:ext>
    </p:extLst>
  </p:cSld>
  <p:clrMapOvr>
    <a:masterClrMapping/>
  </p:clrMapOvr>
  <p:transition>
    <p:pull dir="d"/>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1691680" y="332656"/>
            <a:ext cx="6048672" cy="6355974"/>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84A12EEF-F8A7-490D-8D1F-0BF6D1B779E3}" type="slidenum">
              <a:rPr lang="en-IN" smtClean="0"/>
              <a:pPr/>
              <a:t>99</a:t>
            </a:fld>
            <a:endParaRPr lang="en-IN"/>
          </a:p>
        </p:txBody>
      </p:sp>
    </p:spTree>
    <p:extLst>
      <p:ext uri="{BB962C8B-B14F-4D97-AF65-F5344CB8AC3E}">
        <p14:creationId xmlns:p14="http://schemas.microsoft.com/office/powerpoint/2010/main" val="320008325"/>
      </p:ext>
    </p:extLst>
  </p:cSld>
  <p:clrMapOvr>
    <a:masterClrMapping/>
  </p:clrMapOvr>
  <p:transition>
    <p:pull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682</TotalTime>
  <Words>4794</Words>
  <Application>Microsoft Office PowerPoint</Application>
  <PresentationFormat>On-screen Show (4:3)</PresentationFormat>
  <Paragraphs>532</Paragraphs>
  <Slides>101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101</vt:i4>
      </vt:variant>
    </vt:vector>
  </HeadingPairs>
  <TitlesOfParts>
    <vt:vector size="107" baseType="lpstr">
      <vt:lpstr>Calibri</vt:lpstr>
      <vt:lpstr>Constantia</vt:lpstr>
      <vt:lpstr>Times New Roman</vt:lpstr>
      <vt:lpstr>Wingdings</vt:lpstr>
      <vt:lpstr>Wingdings 2</vt:lpstr>
      <vt:lpstr>Flow</vt:lpstr>
      <vt:lpstr> THERMAL ENGINEERING - II</vt:lpstr>
      <vt:lpstr>Module 1: (15 hours) </vt:lpstr>
      <vt:lpstr>Module 2: (11 hours) </vt:lpstr>
      <vt:lpstr>Module 3: (13 hours) </vt:lpstr>
      <vt:lpstr>References: </vt:lpstr>
      <vt:lpstr>Course outcomes</vt:lpstr>
      <vt:lpstr>STEAM POWER PLANT</vt:lpstr>
      <vt:lpstr>Energy Scenario of India</vt:lpstr>
      <vt:lpstr>PowerPoint Presentation</vt:lpstr>
      <vt:lpstr>CLASSIFICATION OF ENERGY RESOURCES</vt:lpstr>
      <vt:lpstr>Types of Steam power plants</vt:lpstr>
      <vt:lpstr>Steam power plant</vt:lpstr>
      <vt:lpstr>PowerPoint Presentation</vt:lpstr>
      <vt:lpstr>PowerPoint Presentation</vt:lpstr>
      <vt:lpstr>PowerPoint Presentation</vt:lpstr>
      <vt:lpstr>A steam power plant must have following equipments :</vt:lpstr>
      <vt:lpstr>              The flow sheet of a thermal power plant consists of the following four main circuits : </vt:lpstr>
      <vt:lpstr>Properties of a pure substance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h-s DIAGRAM or MOLLIER DIAGRAM FOR A PURE SUBSTANCE</vt:lpstr>
      <vt:lpstr>PowerPoint Presentation</vt:lpstr>
      <vt:lpstr>PowerPoint Presentation</vt:lpstr>
      <vt:lpstr>PowerPoint Presentation</vt:lpstr>
      <vt:lpstr>PowerPoint Presentation</vt:lpstr>
      <vt:lpstr>PowerPoint Presentation</vt:lpstr>
      <vt:lpstr>PowerPoint Presentation</vt:lpstr>
      <vt:lpstr>QUALITY OR DRYNESS FRACTION</vt:lpstr>
      <vt:lpstr>PowerPoint Presentation</vt:lpstr>
      <vt:lpstr>PowerPoint Presentation</vt:lpstr>
      <vt:lpstr>PowerPoint Presentation</vt:lpstr>
      <vt:lpstr>PowerPoint Presentation</vt:lpstr>
      <vt:lpstr>PowerPoint Presentation</vt:lpstr>
      <vt:lpstr>PowerPoint Presentation</vt:lpstr>
      <vt:lpstr>MEASUREMENT OF  STEAM QUALITY </vt:lpstr>
      <vt:lpstr>THROTTLING CALORIMETER</vt:lpstr>
      <vt:lpstr>PowerPoint Presentation</vt:lpstr>
      <vt:lpstr>PowerPoint Presentation</vt:lpstr>
      <vt:lpstr>PowerPoint Presentation</vt:lpstr>
      <vt:lpstr>PowerPoint Presentation</vt:lpstr>
      <vt:lpstr>PowerPoint Presentation</vt:lpstr>
      <vt:lpstr>COMBINED SEPARATING AND THROTTLING CALORIMETER</vt:lpstr>
      <vt:lpstr>PowerPoint Presentation</vt:lpstr>
      <vt:lpstr>PowerPoint Presentation</vt:lpstr>
      <vt:lpstr>PowerPoint Presentation</vt:lpstr>
      <vt:lpstr>PowerPoint Presentation</vt:lpstr>
      <vt:lpstr>PowerPoint Presentation</vt:lpstr>
      <vt:lpstr>ELECTRIC CALORIMETER</vt:lpstr>
      <vt:lpstr>PowerPoint Presentation</vt:lpstr>
      <vt:lpstr>PowerPoint Presentation</vt:lpstr>
      <vt:lpstr>PowerPoint Presentation</vt:lpstr>
      <vt:lpstr>VAPOUR POWER CYCLE  RANKINE CYCLE  CARNOT CYCLE </vt:lpstr>
      <vt:lpstr>VAPOUR POWER CYCLE</vt:lpstr>
      <vt:lpstr>PowerPoint Presentation</vt:lpstr>
      <vt:lpstr>PowerPoint Presentation</vt:lpstr>
      <vt:lpstr>PowerPoint Presentation</vt:lpstr>
      <vt:lpstr>PowerPoint Presentation</vt:lpstr>
      <vt:lpstr>Rankine Cycle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CAN WE INCREASE THE EFFICIENCY OF THE RANKINE CYCLE?</vt:lpstr>
      <vt:lpstr>PowerPoint Presentation</vt:lpstr>
      <vt:lpstr>1. Lowering the Condenser Pressure (Lowers Tlow,avg)</vt:lpstr>
      <vt:lpstr>PowerPoint Presentation</vt:lpstr>
      <vt:lpstr>PowerPoint Presentation</vt:lpstr>
      <vt:lpstr>2. Superheating the Steam to High Temperatures (Increases Thigh, avg)</vt:lpstr>
      <vt:lpstr>PowerPoint Presentation</vt:lpstr>
      <vt:lpstr>PowerPoint Presentation</vt:lpstr>
      <vt:lpstr>PowerPoint Presentation</vt:lpstr>
      <vt:lpstr>3. Increasing the Boiler Pressure (Increases Thigh,avg)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Steam Power Plant</dc:title>
  <dc:creator>kavitha</dc:creator>
  <cp:lastModifiedBy>Windows User</cp:lastModifiedBy>
  <cp:revision>151</cp:revision>
  <dcterms:created xsi:type="dcterms:W3CDTF">2020-09-02T04:25:23Z</dcterms:created>
  <dcterms:modified xsi:type="dcterms:W3CDTF">2022-09-19T09:35:31Z</dcterms:modified>
</cp:coreProperties>
</file>