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737" r:id="rId2"/>
    <p:sldId id="734" r:id="rId3"/>
    <p:sldId id="732" r:id="rId4"/>
    <p:sldId id="265" r:id="rId5"/>
    <p:sldId id="735" r:id="rId6"/>
    <p:sldId id="271" r:id="rId7"/>
    <p:sldId id="277" r:id="rId8"/>
    <p:sldId id="333" r:id="rId9"/>
    <p:sldId id="263" r:id="rId10"/>
    <p:sldId id="287" r:id="rId11"/>
    <p:sldId id="290" r:id="rId12"/>
    <p:sldId id="291" r:id="rId13"/>
    <p:sldId id="292" r:id="rId14"/>
    <p:sldId id="269" r:id="rId15"/>
    <p:sldId id="738" r:id="rId16"/>
    <p:sldId id="412" r:id="rId17"/>
    <p:sldId id="413" r:id="rId18"/>
    <p:sldId id="414" r:id="rId19"/>
    <p:sldId id="73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18E8E-D14A-40ED-8B52-570849E47E9D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40F17-632C-427B-B853-7329FDC18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622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07EC2-DFDA-A0DB-B8B9-899DB63A4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0DF25-6E4E-3720-716F-EE52ED68A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1F12F-126C-AC6C-04A8-29F6DA0D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E2C6-B03D-4D78-8E2B-F6AA9F1E0944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CFF25-308E-AFDD-B9AA-836B188C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6650C-AB62-7EC7-BC63-667809AE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981D-DA41-496D-A08B-9179C8082A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3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9E3E-A6A6-B035-1C9B-D3403567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F7B85-6125-4A47-C088-B0F5F7095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7D57E-A9A0-5DF3-E1C5-12E656354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E2C6-B03D-4D78-8E2B-F6AA9F1E0944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1A76C-4719-3F5B-A105-5A41203F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CB0B6-FBA5-3BA6-F0E5-FB196D7B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981D-DA41-496D-A08B-9179C8082A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89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2AED2C-D485-FE8F-39A0-5A40D3BBA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AC62C-0E68-5D80-58E4-31A0B874D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45962-A208-2C82-C72B-4DBFBC64C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E2C6-B03D-4D78-8E2B-F6AA9F1E0944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B4AB7-6E7B-D959-FEE6-C77146EF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EC005-35D9-DF60-96DB-971EF72B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981D-DA41-496D-A08B-9179C8082A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560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81001"/>
            <a:ext cx="98552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65226"/>
            <a:ext cx="5384800" cy="511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65226"/>
            <a:ext cx="5384800" cy="511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039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8600E-81A5-B013-A45B-939FF2F94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8EDDB-AA3B-932A-C9E2-8D002DB4E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7787D-F600-9F6C-B7E9-EEB82A47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E2C6-B03D-4D78-8E2B-F6AA9F1E0944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F667A-2B2E-0D42-5FFC-E6EE57A6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076E7-86E7-F475-BBDA-38819300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981D-DA41-496D-A08B-9179C8082A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20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3037-33FD-D297-2F31-FC810DE0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881B-49D2-98D6-B6B0-9405F9B11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8A325-1A47-8CAF-1AB5-14EC2ED1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E2C6-B03D-4D78-8E2B-F6AA9F1E0944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7A066-7A41-5AC5-C9A5-6C98DE9F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2F406-F0D3-9EC5-ECFC-CB0826B4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981D-DA41-496D-A08B-9179C8082A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25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D1E3-3E6E-B599-D9A8-9A450285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46E0E-9521-294C-D8D6-C2E92BCE88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5B3BC-C5D6-8A90-9A78-73B8FB096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03A90-018C-B1AD-E550-EE0F2253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E2C6-B03D-4D78-8E2B-F6AA9F1E0944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0771A-870A-A92F-D337-6DB34C58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610E6-10F4-240E-E947-FF585FBC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981D-DA41-496D-A08B-9179C8082A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74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5C91-0722-43F7-5E04-EEC1FFECC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D220-F676-2AD4-E7EF-B90AE40FD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3C472-71B3-2B81-988E-986B4A7A7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7E4F8-DA74-28C4-5D19-396FAF18A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D1D9D-B4A6-7762-938F-B5E84C9EB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5F0CCA-25DD-CFB5-AC82-973ABF2E4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E2C6-B03D-4D78-8E2B-F6AA9F1E0944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17503-B63B-0E52-C515-0A180DDA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54447-9C0A-6F6A-6CDB-B991609B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981D-DA41-496D-A08B-9179C8082A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52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AF7A-6EA6-D8B7-E4E8-B2BB5CF2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34835C-7C0B-CCDD-0BCD-18C58C63F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E2C6-B03D-4D78-8E2B-F6AA9F1E0944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D72D5E-E165-AE44-84CC-0DEA2ED2D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AD5AA-22C1-F751-7AD3-678BFB33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981D-DA41-496D-A08B-9179C8082A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91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17C3B4-6153-E8F9-573B-28D5728F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E2C6-B03D-4D78-8E2B-F6AA9F1E0944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244C6-9F02-F8E0-CF27-AB9FC492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AC751-1B0D-FCA0-D38A-ABC9A96D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981D-DA41-496D-A08B-9179C8082A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17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3718C-9602-99EB-A3A7-89825D42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692CE-319F-811F-1F38-55D7C6E5A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5BD28-AEA5-9C14-0D12-9D2F20951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A54E7-5C16-28DF-0D8D-9441AD99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E2C6-B03D-4D78-8E2B-F6AA9F1E0944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925E1-1496-E26A-12A9-B0C5A26DA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D669F-510E-F05B-1ACE-3C9295EA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981D-DA41-496D-A08B-9179C8082A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31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9D95-1F1E-AA73-B129-8208A39E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3B912-BE5E-BA51-CF3A-478C31372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2F4DF-EFFA-6E3D-9CAA-B2E5BDA52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1D8DF-D564-5AC7-9F10-B1B3BE79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E2C6-B03D-4D78-8E2B-F6AA9F1E0944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1DF4A-4886-C43D-5295-2505511DD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EDE3A-69B5-A5DA-8AC0-5C7484D3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981D-DA41-496D-A08B-9179C8082A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55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A49BD-3684-8663-A835-A2AB692F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12596-BB76-FCB6-3893-35DD4E003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0202F-A57B-9CC3-2BD5-C65619C9D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9E2C6-B03D-4D78-8E2B-F6AA9F1E0944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EBAE5-A5D2-C35C-BBC5-F530A8378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04318-E252-C32C-91C1-DF18084B8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2981D-DA41-496D-A08B-9179C8082A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84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wmf"/><Relationship Id="rId4" Type="http://schemas.openxmlformats.org/officeDocument/2006/relationships/image" Target="../media/image8.png"/><Relationship Id="rId9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2.jpeg"/><Relationship Id="rId5" Type="http://schemas.openxmlformats.org/officeDocument/2006/relationships/image" Target="../media/image17.png"/><Relationship Id="rId10" Type="http://schemas.openxmlformats.org/officeDocument/2006/relationships/image" Target="../media/image21.wmf"/><Relationship Id="rId4" Type="http://schemas.openxmlformats.org/officeDocument/2006/relationships/image" Target="../media/image16.png"/><Relationship Id="rId9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jpe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82171-3A8A-F792-936B-7AB2FAE51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22866"/>
          </a:xfrm>
        </p:spPr>
        <p:txBody>
          <a:bodyPr>
            <a:normAutofit/>
          </a:bodyPr>
          <a:lstStyle/>
          <a:p>
            <a:r>
              <a:rPr lang="en-IN" sz="6600" b="1" dirty="0"/>
              <a:t>Industrial Economics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BE6E6-8E87-A024-4507-6DBBCC2D4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97629"/>
            <a:ext cx="9144000" cy="2460171"/>
          </a:xfrm>
        </p:spPr>
        <p:txBody>
          <a:bodyPr>
            <a:normAutofit fontScale="47500" lnSpcReduction="20000"/>
          </a:bodyPr>
          <a:lstStyle/>
          <a:p>
            <a:r>
              <a:rPr lang="en-IN" sz="11200" dirty="0"/>
              <a:t>PPT – 3</a:t>
            </a:r>
          </a:p>
          <a:p>
            <a:endParaRPr lang="en-IN" sz="4400" dirty="0"/>
          </a:p>
          <a:p>
            <a:r>
              <a:rPr lang="en-IN" sz="4400" dirty="0">
                <a:solidFill>
                  <a:srgbClr val="C00000"/>
                </a:solidFill>
              </a:rPr>
              <a:t>Demand and Supply</a:t>
            </a:r>
          </a:p>
          <a:p>
            <a:r>
              <a:rPr lang="en-IN" sz="4400" dirty="0">
                <a:solidFill>
                  <a:srgbClr val="C00000"/>
                </a:solidFill>
              </a:rPr>
              <a:t>Law of Demand, Shifts and Changes in Demand,</a:t>
            </a:r>
          </a:p>
          <a:p>
            <a:r>
              <a:rPr lang="en-IN" sz="4400" dirty="0">
                <a:solidFill>
                  <a:srgbClr val="C00000"/>
                </a:solidFill>
              </a:rPr>
              <a:t>Law of Supply, Shifts and Changes in Supply, </a:t>
            </a:r>
          </a:p>
          <a:p>
            <a:r>
              <a:rPr lang="en-IN" sz="4400" dirty="0">
                <a:solidFill>
                  <a:srgbClr val="C00000"/>
                </a:solidFill>
              </a:rPr>
              <a:t>Market Equilibrium, Shortage and Surplus, Price Ceiling and Price Floor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162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D8B46648-C32C-78D1-7E41-F76C5A326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0" y="381001"/>
            <a:ext cx="7315200" cy="4873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2400" b="1" dirty="0"/>
              <a:t>THE MARKET MECHANISM</a:t>
            </a:r>
          </a:p>
        </p:txBody>
      </p:sp>
      <p:sp>
        <p:nvSpPr>
          <p:cNvPr id="12307" name="Line 7">
            <a:extLst>
              <a:ext uri="{FF2B5EF4-FFF2-40B4-BE49-F238E27FC236}">
                <a16:creationId xmlns:a16="http://schemas.microsoft.com/office/drawing/2014/main" id="{40019E21-AF2D-5CDB-EBB2-C26F3CD83E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41"/>
            <a:ext cx="8229600" cy="0"/>
          </a:xfrm>
          <a:prstGeom prst="line">
            <a:avLst/>
          </a:prstGeom>
          <a:noFill/>
          <a:ln w="9525">
            <a:solidFill>
              <a:srgbClr val="53BE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D355364D-A53F-96C9-3D02-999454DB1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1828800"/>
            <a:ext cx="2667000" cy="304800"/>
          </a:xfrm>
          <a:prstGeom prst="rect">
            <a:avLst/>
          </a:prstGeom>
          <a:solidFill>
            <a:srgbClr val="B27CB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53BE95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 b="1" i="1">
                <a:solidFill>
                  <a:srgbClr val="F7955A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</a:rPr>
              <a:t>Supply and Demand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B638980E-D8E4-D2FA-0051-26C8F3750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209801"/>
            <a:ext cx="2686050" cy="1990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53BE95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 b="1" i="1">
                <a:solidFill>
                  <a:srgbClr val="F7955A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The </a:t>
            </a:r>
            <a:r>
              <a:rPr lang="en-US" altLang="en-US" sz="1400" b="1" dirty="0">
                <a:solidFill>
                  <a:schemeClr val="tx1"/>
                </a:solidFill>
              </a:rPr>
              <a:t>market clears </a:t>
            </a:r>
            <a:r>
              <a:rPr lang="en-US" altLang="en-US" sz="1400" dirty="0">
                <a:solidFill>
                  <a:schemeClr val="tx1"/>
                </a:solidFill>
              </a:rPr>
              <a:t>at price </a:t>
            </a:r>
            <a:r>
              <a:rPr lang="en-US" altLang="en-US" sz="1400" i="1" dirty="0">
                <a:solidFill>
                  <a:schemeClr val="tx1"/>
                </a:solidFill>
              </a:rPr>
              <a:t>P</a:t>
            </a:r>
            <a:r>
              <a:rPr lang="en-US" altLang="en-US" sz="1400" baseline="-25000" dirty="0">
                <a:solidFill>
                  <a:schemeClr val="tx1"/>
                </a:solidFill>
              </a:rPr>
              <a:t>0</a:t>
            </a:r>
            <a:r>
              <a:rPr lang="en-US" altLang="en-US" sz="1400" dirty="0">
                <a:solidFill>
                  <a:schemeClr val="tx1"/>
                </a:solidFill>
              </a:rPr>
              <a:t> and quantity </a:t>
            </a:r>
            <a:r>
              <a:rPr lang="en-US" altLang="en-US" sz="1400" i="1" dirty="0">
                <a:solidFill>
                  <a:schemeClr val="tx1"/>
                </a:solidFill>
              </a:rPr>
              <a:t>Q</a:t>
            </a:r>
            <a:r>
              <a:rPr lang="en-US" altLang="en-US" sz="1400" baseline="-25000" dirty="0">
                <a:solidFill>
                  <a:schemeClr val="tx1"/>
                </a:solidFill>
              </a:rPr>
              <a:t>0</a:t>
            </a:r>
            <a:r>
              <a:rPr lang="en-US" altLang="en-US" sz="1400" dirty="0">
                <a:solidFill>
                  <a:schemeClr val="tx1"/>
                </a:solidFill>
              </a:rPr>
              <a:t> = </a:t>
            </a:r>
            <a:r>
              <a:rPr lang="en-US" altLang="en-US" sz="1400" i="1" dirty="0">
                <a:solidFill>
                  <a:schemeClr val="tx1"/>
                </a:solidFill>
              </a:rPr>
              <a:t>at the </a:t>
            </a:r>
            <a:r>
              <a:rPr lang="en-US" altLang="en-US" sz="1400" b="1" i="1" dirty="0">
                <a:solidFill>
                  <a:schemeClr val="tx1"/>
                </a:solidFill>
              </a:rPr>
              <a:t>Equilibrium Point</a:t>
            </a:r>
          </a:p>
          <a:p>
            <a:pPr eaLnBrk="1" hangingPunct="1">
              <a:buFontTx/>
              <a:buNone/>
            </a:pPr>
            <a:br>
              <a:rPr lang="en-US" altLang="en-US" sz="900" dirty="0">
                <a:solidFill>
                  <a:schemeClr val="tx1"/>
                </a:solidFill>
              </a:rPr>
            </a:br>
            <a:r>
              <a:rPr lang="en-US" altLang="en-US" sz="1400" dirty="0">
                <a:solidFill>
                  <a:schemeClr val="tx1"/>
                </a:solidFill>
              </a:rPr>
              <a:t>At the higher price </a:t>
            </a:r>
            <a:r>
              <a:rPr lang="en-US" altLang="en-US" sz="1400" i="1" dirty="0">
                <a:solidFill>
                  <a:schemeClr val="tx1"/>
                </a:solidFill>
              </a:rPr>
              <a:t>P</a:t>
            </a:r>
            <a:r>
              <a:rPr lang="en-US" altLang="en-US" sz="1400" baseline="-25000" dirty="0">
                <a:solidFill>
                  <a:schemeClr val="tx1"/>
                </a:solidFill>
              </a:rPr>
              <a:t>1</a:t>
            </a:r>
            <a:r>
              <a:rPr lang="en-US" altLang="en-US" sz="1400" dirty="0">
                <a:solidFill>
                  <a:schemeClr val="tx1"/>
                </a:solidFill>
              </a:rPr>
              <a:t>, a </a:t>
            </a:r>
            <a:r>
              <a:rPr lang="en-US" altLang="en-US" sz="1400" b="1" dirty="0">
                <a:solidFill>
                  <a:schemeClr val="tx1"/>
                </a:solidFill>
              </a:rPr>
              <a:t>surplus </a:t>
            </a:r>
            <a:r>
              <a:rPr lang="en-US" altLang="en-US" sz="1400" dirty="0">
                <a:solidFill>
                  <a:schemeClr val="tx1"/>
                </a:solidFill>
              </a:rPr>
              <a:t>develops, so price falls. </a:t>
            </a:r>
          </a:p>
          <a:p>
            <a:pPr eaLnBrk="1" hangingPunct="1">
              <a:buFontTx/>
              <a:buNone/>
            </a:pPr>
            <a:endParaRPr lang="en-US" altLang="en-US" sz="900" dirty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At the lower price </a:t>
            </a:r>
            <a:r>
              <a:rPr lang="en-US" altLang="en-US" sz="1400" i="1" dirty="0">
                <a:solidFill>
                  <a:schemeClr val="tx1"/>
                </a:solidFill>
              </a:rPr>
              <a:t>P</a:t>
            </a:r>
            <a:r>
              <a:rPr lang="en-US" altLang="en-US" sz="1400" baseline="-25000" dirty="0">
                <a:solidFill>
                  <a:schemeClr val="tx1"/>
                </a:solidFill>
              </a:rPr>
              <a:t>2</a:t>
            </a:r>
            <a:r>
              <a:rPr lang="en-US" altLang="en-US" sz="1400" dirty="0">
                <a:solidFill>
                  <a:schemeClr val="tx1"/>
                </a:solidFill>
              </a:rPr>
              <a:t>, there is a </a:t>
            </a:r>
            <a:r>
              <a:rPr lang="en-US" altLang="en-US" sz="1400" b="1" dirty="0">
                <a:solidFill>
                  <a:schemeClr val="tx1"/>
                </a:solidFill>
              </a:rPr>
              <a:t>shortage,</a:t>
            </a:r>
            <a:r>
              <a:rPr lang="en-US" altLang="en-US" sz="1400" dirty="0">
                <a:solidFill>
                  <a:schemeClr val="tx1"/>
                </a:solidFill>
              </a:rPr>
              <a:t> so price is bid up.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5406788A-CF18-DF4C-8C78-8B0C2167A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15240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53BE95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 b="1" i="1">
                <a:solidFill>
                  <a:srgbClr val="F7955A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B27CB6"/>
                </a:solidFill>
              </a:rPr>
              <a:t>Figure 2.3</a:t>
            </a:r>
          </a:p>
        </p:txBody>
      </p:sp>
      <p:pic>
        <p:nvPicPr>
          <p:cNvPr id="43018" name="Picture 10" descr="C:\Documents and Settings\Kyle M. Thiel\Desktop\pindyckDone\ch02\fig2.03\2.02_08.gif">
            <a:extLst>
              <a:ext uri="{FF2B5EF4-FFF2-40B4-BE49-F238E27FC236}">
                <a16:creationId xmlns:a16="http://schemas.microsoft.com/office/drawing/2014/main" id="{2C222AE5-A468-87BD-171B-4BCD9B58A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81126"/>
            <a:ext cx="51054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9" name="Picture 11" descr="C:\Documents and Settings\Kyle M. Thiel\Desktop\pindyckDone\ch02\fig2.03\2.02_01.gif">
            <a:extLst>
              <a:ext uri="{FF2B5EF4-FFF2-40B4-BE49-F238E27FC236}">
                <a16:creationId xmlns:a16="http://schemas.microsoft.com/office/drawing/2014/main" id="{07FD482D-9313-A77A-0C77-A2022A2F6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81126"/>
            <a:ext cx="51054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0" name="Picture 12" descr="C:\Documents and Settings\Kyle M. Thiel\Desktop\pindyckDone\ch02\fig2.03\2.02_02.gif">
            <a:extLst>
              <a:ext uri="{FF2B5EF4-FFF2-40B4-BE49-F238E27FC236}">
                <a16:creationId xmlns:a16="http://schemas.microsoft.com/office/drawing/2014/main" id="{1AA5D542-B04E-BB32-DBD7-484FB625A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81126"/>
            <a:ext cx="51054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1" name="Picture 13" descr="C:\Documents and Settings\Kyle M. Thiel\Desktop\pindyckDone\ch02\fig2.03\2.02_03.gif">
            <a:extLst>
              <a:ext uri="{FF2B5EF4-FFF2-40B4-BE49-F238E27FC236}">
                <a16:creationId xmlns:a16="http://schemas.microsoft.com/office/drawing/2014/main" id="{B448C75D-83B0-0CD0-6926-1442AFC99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81126"/>
            <a:ext cx="51054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2" name="Picture 14" descr="C:\Documents and Settings\Kyle M. Thiel\Desktop\pindyckDone\ch02\fig2.03\2.02_04.gif">
            <a:extLst>
              <a:ext uri="{FF2B5EF4-FFF2-40B4-BE49-F238E27FC236}">
                <a16:creationId xmlns:a16="http://schemas.microsoft.com/office/drawing/2014/main" id="{07CC80D2-13DA-C53F-5D4D-314096FA6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81126"/>
            <a:ext cx="51054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3" name="Picture 15" descr="C:\Documents and Settings\Kyle M. Thiel\Desktop\pindyckDone\ch02\fig2.03\2.02_05.gif">
            <a:extLst>
              <a:ext uri="{FF2B5EF4-FFF2-40B4-BE49-F238E27FC236}">
                <a16:creationId xmlns:a16="http://schemas.microsoft.com/office/drawing/2014/main" id="{BA9FE6ED-D813-7273-4C60-83990CA03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81126"/>
            <a:ext cx="51054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4" name="Picture 16" descr="C:\Documents and Settings\Kyle M. Thiel\Desktop\pindyckDone\ch02\fig2.03\2.02_06.gif">
            <a:extLst>
              <a:ext uri="{FF2B5EF4-FFF2-40B4-BE49-F238E27FC236}">
                <a16:creationId xmlns:a16="http://schemas.microsoft.com/office/drawing/2014/main" id="{174C2775-BB82-B514-8A35-7295CB644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81126"/>
            <a:ext cx="51054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5" name="Picture 17" descr="C:\Documents and Settings\Kyle M. Thiel\Desktop\pindyckDone\ch02\fig2.03\2.02_07.gif">
            <a:extLst>
              <a:ext uri="{FF2B5EF4-FFF2-40B4-BE49-F238E27FC236}">
                <a16:creationId xmlns:a16="http://schemas.microsoft.com/office/drawing/2014/main" id="{BDD16C6A-1611-20BE-14A5-01A10AB78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81126"/>
            <a:ext cx="51054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53">
            <a:extLst>
              <a:ext uri="{FF2B5EF4-FFF2-40B4-BE49-F238E27FC236}">
                <a16:creationId xmlns:a16="http://schemas.microsoft.com/office/drawing/2014/main" id="{5BC8927A-0925-E58A-D77A-FC947F844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057776"/>
            <a:ext cx="4572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>
              <a:spcBef>
                <a:spcPct val="20000"/>
              </a:spcBef>
              <a:buChar char="•"/>
              <a:defRPr sz="2400">
                <a:solidFill>
                  <a:srgbClr val="53BE95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 b="1" i="1">
                <a:solidFill>
                  <a:srgbClr val="F7955A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sz="1600" b="1">
                <a:solidFill>
                  <a:schemeClr val="bg2"/>
                </a:solidFill>
              </a:rPr>
              <a:t>●</a:t>
            </a:r>
            <a:r>
              <a:rPr lang="en-US" altLang="en-US" sz="1600" b="1">
                <a:solidFill>
                  <a:srgbClr val="382344"/>
                </a:solidFill>
              </a:rPr>
              <a:t>	surplus    </a:t>
            </a:r>
            <a:r>
              <a:rPr lang="en-US" altLang="en-US" sz="1600">
                <a:solidFill>
                  <a:srgbClr val="382344"/>
                </a:solidFill>
              </a:rPr>
              <a:t>Situation in which the quantity supplied exceeds the quantity demanded.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15" name="Text Box 53">
            <a:extLst>
              <a:ext uri="{FF2B5EF4-FFF2-40B4-BE49-F238E27FC236}">
                <a16:creationId xmlns:a16="http://schemas.microsoft.com/office/drawing/2014/main" id="{990C79D2-4735-82B9-81F2-35F12E0B4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638801"/>
            <a:ext cx="4572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>
              <a:spcBef>
                <a:spcPct val="20000"/>
              </a:spcBef>
              <a:buChar char="•"/>
              <a:defRPr sz="2400">
                <a:solidFill>
                  <a:srgbClr val="53BE95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 b="1" i="1">
                <a:solidFill>
                  <a:srgbClr val="F7955A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sz="1600" b="1">
                <a:solidFill>
                  <a:schemeClr val="bg2"/>
                </a:solidFill>
              </a:rPr>
              <a:t>●</a:t>
            </a:r>
            <a:r>
              <a:rPr lang="en-US" altLang="en-US" sz="1600" b="1">
                <a:solidFill>
                  <a:srgbClr val="382344"/>
                </a:solidFill>
              </a:rPr>
              <a:t>	shortage    </a:t>
            </a:r>
            <a:r>
              <a:rPr lang="en-US" altLang="en-US" sz="1600">
                <a:solidFill>
                  <a:srgbClr val="382344"/>
                </a:solidFill>
              </a:rPr>
              <a:t>Situation in which the quantity demanded exceeds the quantity supplied.</a:t>
            </a:r>
            <a:endParaRPr lang="en-US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7" name="Picture 5" descr="C:\Documents and Settings\Kyle M. Thiel\Desktop\pindyckDone\ch02\fig2.04\2.04_03.gif">
            <a:extLst>
              <a:ext uri="{FF2B5EF4-FFF2-40B4-BE49-F238E27FC236}">
                <a16:creationId xmlns:a16="http://schemas.microsoft.com/office/drawing/2014/main" id="{8014155D-FEF5-7FDC-9ABC-EA5A3BCDF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6" y="1676400"/>
            <a:ext cx="555307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7" descr="C:\Documents and Settings\Kyle M. Thiel\Desktop\pindyckDone\ch02\fig2.04\2.04_05.gif">
            <a:extLst>
              <a:ext uri="{FF2B5EF4-FFF2-40B4-BE49-F238E27FC236}">
                <a16:creationId xmlns:a16="http://schemas.microsoft.com/office/drawing/2014/main" id="{59643A45-4E97-363B-2710-E78C99DCF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6" y="1676400"/>
            <a:ext cx="555307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8" descr="C:\Documents and Settings\Kyle M. Thiel\Desktop\pindyckDone\ch02\fig2.04\2.04_06.gif">
            <a:extLst>
              <a:ext uri="{FF2B5EF4-FFF2-40B4-BE49-F238E27FC236}">
                <a16:creationId xmlns:a16="http://schemas.microsoft.com/office/drawing/2014/main" id="{1EC349B1-E42E-9EE0-64DD-ED0A1D84E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6" y="1676400"/>
            <a:ext cx="555307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8564" name="Rectangle 4">
            <a:extLst>
              <a:ext uri="{FF2B5EF4-FFF2-40B4-BE49-F238E27FC236}">
                <a16:creationId xmlns:a16="http://schemas.microsoft.com/office/drawing/2014/main" id="{9EC4FF0B-71B0-DF9B-6775-31A9537CA6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0" y="381001"/>
            <a:ext cx="7315200" cy="487363"/>
          </a:xfrm>
        </p:spPr>
        <p:txBody>
          <a:bodyPr/>
          <a:lstStyle/>
          <a:p>
            <a:pPr algn="ctr" eaLnBrk="1" hangingPunct="1"/>
            <a:r>
              <a:rPr lang="en-US" altLang="en-US" sz="2000" b="1" dirty="0"/>
              <a:t>CHANGES IN MARKET EQUILIBRIUM</a:t>
            </a:r>
          </a:p>
        </p:txBody>
      </p:sp>
      <p:sp>
        <p:nvSpPr>
          <p:cNvPr id="14352" name="Line 7">
            <a:extLst>
              <a:ext uri="{FF2B5EF4-FFF2-40B4-BE49-F238E27FC236}">
                <a16:creationId xmlns:a16="http://schemas.microsoft.com/office/drawing/2014/main" id="{0A4EE117-824C-4298-5116-B662249CB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41"/>
            <a:ext cx="8229600" cy="0"/>
          </a:xfrm>
          <a:prstGeom prst="line">
            <a:avLst/>
          </a:prstGeom>
          <a:noFill/>
          <a:ln w="9525">
            <a:solidFill>
              <a:srgbClr val="53BE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D8F1AF90-8DA1-B215-3DB7-7F398724A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133600"/>
            <a:ext cx="2133600" cy="457200"/>
          </a:xfrm>
          <a:prstGeom prst="rect">
            <a:avLst/>
          </a:prstGeom>
          <a:solidFill>
            <a:srgbClr val="B27CB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53BE95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 b="1" i="1">
                <a:solidFill>
                  <a:srgbClr val="F7955A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</a:rPr>
              <a:t>New Equilibrium Following </a:t>
            </a:r>
            <a:br>
              <a:rPr lang="en-US" altLang="en-US" sz="1200" b="1">
                <a:solidFill>
                  <a:schemeClr val="tx1"/>
                </a:solidFill>
              </a:rPr>
            </a:br>
            <a:r>
              <a:rPr lang="en-US" altLang="en-US" sz="1200" b="1">
                <a:solidFill>
                  <a:schemeClr val="tx1"/>
                </a:solidFill>
              </a:rPr>
              <a:t>Shift in Supply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474E43F4-39C7-C4AF-705B-D31570252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0" y="2590801"/>
            <a:ext cx="2152650" cy="1228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53BE95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 b="1" i="1">
                <a:solidFill>
                  <a:srgbClr val="F7955A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When the supply curve shifts to the right, the market clears at a lower price </a:t>
            </a:r>
            <a:r>
              <a:rPr lang="en-US" altLang="en-US" sz="1400" i="1">
                <a:solidFill>
                  <a:schemeClr val="tx1"/>
                </a:solidFill>
              </a:rPr>
              <a:t>P</a:t>
            </a:r>
            <a:r>
              <a:rPr lang="en-US" altLang="en-US" sz="1400" baseline="-25000">
                <a:solidFill>
                  <a:schemeClr val="tx1"/>
                </a:solidFill>
              </a:rPr>
              <a:t>3</a:t>
            </a:r>
            <a:r>
              <a:rPr lang="en-US" altLang="en-US" sz="1400">
                <a:solidFill>
                  <a:schemeClr val="tx1"/>
                </a:solidFill>
              </a:rPr>
              <a:t> and a larger quantity </a:t>
            </a:r>
            <a:r>
              <a:rPr lang="en-US" altLang="en-US" sz="1400" i="1">
                <a:solidFill>
                  <a:schemeClr val="tx1"/>
                </a:solidFill>
              </a:rPr>
              <a:t>Q</a:t>
            </a:r>
            <a:r>
              <a:rPr lang="en-US" altLang="en-US" sz="1400" baseline="-25000">
                <a:solidFill>
                  <a:schemeClr val="tx1"/>
                </a:solidFill>
              </a:rPr>
              <a:t>3</a:t>
            </a:r>
            <a:r>
              <a:rPr lang="en-US" altLang="en-US" sz="14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C0850FFD-C31F-757C-F414-C4FA86C75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8288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53BE95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 b="1" i="1">
                <a:solidFill>
                  <a:srgbClr val="F7955A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B27CB6"/>
                </a:solidFill>
              </a:rPr>
              <a:t>Figure 2.4</a:t>
            </a:r>
          </a:p>
        </p:txBody>
      </p:sp>
      <p:pic>
        <p:nvPicPr>
          <p:cNvPr id="44034" name="Picture 2" descr="C:\Documents and Settings\Kyle M. Thiel\Desktop\pindyckDone\ch02\fig2.04\2.04_07.gif">
            <a:extLst>
              <a:ext uri="{FF2B5EF4-FFF2-40B4-BE49-F238E27FC236}">
                <a16:creationId xmlns:a16="http://schemas.microsoft.com/office/drawing/2014/main" id="{4003AC39-D791-F9D2-8EB3-1EA455829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6" y="1676400"/>
            <a:ext cx="555307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5" name="Picture 3" descr="C:\Documents and Settings\Kyle M. Thiel\Desktop\pindyckDone\ch02\fig2.04\2.04_01.gif">
            <a:extLst>
              <a:ext uri="{FF2B5EF4-FFF2-40B4-BE49-F238E27FC236}">
                <a16:creationId xmlns:a16="http://schemas.microsoft.com/office/drawing/2014/main" id="{6066926B-8CC0-1444-E04F-CEE937958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6" y="1676400"/>
            <a:ext cx="555307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Picture 4" descr="C:\Documents and Settings\Kyle M. Thiel\Desktop\pindyckDone\ch02\fig2.04\2.04_02.gif">
            <a:extLst>
              <a:ext uri="{FF2B5EF4-FFF2-40B4-BE49-F238E27FC236}">
                <a16:creationId xmlns:a16="http://schemas.microsoft.com/office/drawing/2014/main" id="{5D62336B-87C8-F941-0192-CE0FB80BA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6" y="1676400"/>
            <a:ext cx="555307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6" descr="C:\Documents and Settings\Kyle M. Thiel\Desktop\pindyckDone\ch02\fig2.04\2.04_04.gif">
            <a:extLst>
              <a:ext uri="{FF2B5EF4-FFF2-40B4-BE49-F238E27FC236}">
                <a16:creationId xmlns:a16="http://schemas.microsoft.com/office/drawing/2014/main" id="{BF0291A3-CB3F-3444-92A0-E55073242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6" y="1676400"/>
            <a:ext cx="555307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7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4" grpId="0"/>
      <p:bldP spid="16" grpId="0" animBg="1"/>
      <p:bldP spid="17" grpId="0" build="p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7" name="Picture 11" descr="C:\Documents and Settings\Kyle M. Thiel\Desktop\pindyckDone\ch02\fig2.05\2.05_02.gif">
            <a:extLst>
              <a:ext uri="{FF2B5EF4-FFF2-40B4-BE49-F238E27FC236}">
                <a16:creationId xmlns:a16="http://schemas.microsoft.com/office/drawing/2014/main" id="{0A5D2833-F9EC-E161-176A-DC0DF120E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762126"/>
            <a:ext cx="539115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8" name="Picture 12" descr="C:\Documents and Settings\Kyle M. Thiel\Desktop\pindyckDone\ch02\fig2.05\2.05_03.gif">
            <a:extLst>
              <a:ext uri="{FF2B5EF4-FFF2-40B4-BE49-F238E27FC236}">
                <a16:creationId xmlns:a16="http://schemas.microsoft.com/office/drawing/2014/main" id="{E6334792-D062-D99C-208E-5B7B6F2AF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762126"/>
            <a:ext cx="539115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0" name="Picture 14" descr="C:\Documents and Settings\Kyle M. Thiel\Desktop\pindyckDone\ch02\fig2.05\2.05_05.gif">
            <a:extLst>
              <a:ext uri="{FF2B5EF4-FFF2-40B4-BE49-F238E27FC236}">
                <a16:creationId xmlns:a16="http://schemas.microsoft.com/office/drawing/2014/main" id="{7DAFA820-D12F-1458-548E-1ADFB9BA4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762126"/>
            <a:ext cx="539115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1" name="Picture 15" descr="C:\Documents and Settings\Kyle M. Thiel\Desktop\pindyckDone\ch02\fig2.05\2.05_06.gif">
            <a:extLst>
              <a:ext uri="{FF2B5EF4-FFF2-40B4-BE49-F238E27FC236}">
                <a16:creationId xmlns:a16="http://schemas.microsoft.com/office/drawing/2014/main" id="{AD89513A-CAEC-69F2-BE34-EE0F7AD00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762126"/>
            <a:ext cx="539115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4">
            <a:extLst>
              <a:ext uri="{FF2B5EF4-FFF2-40B4-BE49-F238E27FC236}">
                <a16:creationId xmlns:a16="http://schemas.microsoft.com/office/drawing/2014/main" id="{215E7DCF-ED58-C575-6A9B-CE8CDAF09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0" y="381001"/>
            <a:ext cx="7315200" cy="487363"/>
          </a:xfrm>
        </p:spPr>
        <p:txBody>
          <a:bodyPr/>
          <a:lstStyle/>
          <a:p>
            <a:pPr algn="ctr" eaLnBrk="1" hangingPunct="1"/>
            <a:r>
              <a:rPr lang="en-US" altLang="en-US" sz="2000" b="1" dirty="0"/>
              <a:t>CHANGES IN MARKET EQUILIBRIUM</a:t>
            </a:r>
          </a:p>
        </p:txBody>
      </p:sp>
      <p:sp>
        <p:nvSpPr>
          <p:cNvPr id="15376" name="Line 7">
            <a:extLst>
              <a:ext uri="{FF2B5EF4-FFF2-40B4-BE49-F238E27FC236}">
                <a16:creationId xmlns:a16="http://schemas.microsoft.com/office/drawing/2014/main" id="{BD02014A-ACE0-AE78-4F8C-D1FAF587DB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41"/>
            <a:ext cx="8229600" cy="0"/>
          </a:xfrm>
          <a:prstGeom prst="line">
            <a:avLst/>
          </a:prstGeom>
          <a:noFill/>
          <a:ln w="9525">
            <a:solidFill>
              <a:srgbClr val="53BE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77DED0CE-2F80-4A43-DAA1-12DE974A7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133600"/>
            <a:ext cx="2133600" cy="457200"/>
          </a:xfrm>
          <a:prstGeom prst="rect">
            <a:avLst/>
          </a:prstGeom>
          <a:solidFill>
            <a:srgbClr val="B27CB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53BE95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 b="1" i="1">
                <a:solidFill>
                  <a:srgbClr val="F7955A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</a:rPr>
              <a:t>New Equilibrium Following Shift in Demand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0036DB56-BF9F-64F9-AF23-4EA3F26D1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0" y="2657476"/>
            <a:ext cx="2152650" cy="1228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53BE95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 b="1" i="1">
                <a:solidFill>
                  <a:srgbClr val="F7955A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When the demand curve shifts to the right,</a:t>
            </a:r>
          </a:p>
          <a:p>
            <a:pPr eaLnBrk="1" hangingPunct="1">
              <a:lnSpc>
                <a:spcPct val="105000"/>
              </a:lnSpc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the market clears at a higher price </a:t>
            </a:r>
            <a:r>
              <a:rPr lang="en-US" altLang="en-US" sz="1400" i="1">
                <a:solidFill>
                  <a:schemeClr val="tx1"/>
                </a:solidFill>
              </a:rPr>
              <a:t>P</a:t>
            </a:r>
            <a:r>
              <a:rPr lang="en-US" altLang="en-US" sz="1400" baseline="-25000">
                <a:solidFill>
                  <a:schemeClr val="tx1"/>
                </a:solidFill>
              </a:rPr>
              <a:t>3</a:t>
            </a:r>
            <a:r>
              <a:rPr lang="en-US" altLang="en-US" sz="1400">
                <a:solidFill>
                  <a:schemeClr val="tx1"/>
                </a:solidFill>
              </a:rPr>
              <a:t> and a larger quantity </a:t>
            </a:r>
            <a:r>
              <a:rPr lang="en-US" altLang="en-US" sz="1400" i="1">
                <a:solidFill>
                  <a:schemeClr val="tx1"/>
                </a:solidFill>
              </a:rPr>
              <a:t>Q</a:t>
            </a:r>
            <a:r>
              <a:rPr lang="en-US" altLang="en-US" sz="1400" baseline="-25000">
                <a:solidFill>
                  <a:schemeClr val="tx1"/>
                </a:solidFill>
              </a:rPr>
              <a:t>3</a:t>
            </a:r>
            <a:r>
              <a:rPr lang="en-US" altLang="en-US" sz="14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9B3FD695-95F4-4A78-D6D1-2220F414A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8288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53BE95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 b="1" i="1">
                <a:solidFill>
                  <a:srgbClr val="F7955A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B27CB6"/>
                </a:solidFill>
              </a:rPr>
              <a:t>Figure 2.5</a:t>
            </a:r>
          </a:p>
        </p:txBody>
      </p:sp>
      <p:pic>
        <p:nvPicPr>
          <p:cNvPr id="45065" name="Picture 9" descr="C:\Documents and Settings\Kyle M. Thiel\Desktop\pindyckDone\ch02\fig2.05\2.05_07.gif">
            <a:extLst>
              <a:ext uri="{FF2B5EF4-FFF2-40B4-BE49-F238E27FC236}">
                <a16:creationId xmlns:a16="http://schemas.microsoft.com/office/drawing/2014/main" id="{F549D7C6-198A-E1C0-4C7F-2F401AE21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762126"/>
            <a:ext cx="539115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6" name="Picture 10" descr="C:\Documents and Settings\Kyle M. Thiel\Desktop\pindyckDone\ch02\fig2.05\2.05_01.gif">
            <a:extLst>
              <a:ext uri="{FF2B5EF4-FFF2-40B4-BE49-F238E27FC236}">
                <a16:creationId xmlns:a16="http://schemas.microsoft.com/office/drawing/2014/main" id="{06F66DB9-E230-4C0A-8EFA-B4CAE286E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762126"/>
            <a:ext cx="539115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9" name="Picture 13" descr="C:\Documents and Settings\Kyle M. Thiel\Desktop\pindyckDone\ch02\fig2.05\2.05_04.gif">
            <a:extLst>
              <a:ext uri="{FF2B5EF4-FFF2-40B4-BE49-F238E27FC236}">
                <a16:creationId xmlns:a16="http://schemas.microsoft.com/office/drawing/2014/main" id="{3F11A7C1-A293-6E53-F435-04CECFECD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762126"/>
            <a:ext cx="539115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8" name="Picture 8" descr="C:\Documents and Settings\Kyle M. Thiel\Desktop\pindyckDone\ch02\fig2.06\2.06_06.gif">
            <a:extLst>
              <a:ext uri="{FF2B5EF4-FFF2-40B4-BE49-F238E27FC236}">
                <a16:creationId xmlns:a16="http://schemas.microsoft.com/office/drawing/2014/main" id="{24DF16A4-3780-30A6-179E-870161D47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609726"/>
            <a:ext cx="540067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9" name="Picture 9" descr="C:\Documents and Settings\Kyle M. Thiel\Desktop\pindyckDone\ch02\fig2.06\2.06_07.gif">
            <a:extLst>
              <a:ext uri="{FF2B5EF4-FFF2-40B4-BE49-F238E27FC236}">
                <a16:creationId xmlns:a16="http://schemas.microsoft.com/office/drawing/2014/main" id="{6A47F57A-FF75-21D0-DBD6-D9204C17A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609726"/>
            <a:ext cx="540067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0" name="Picture 10" descr="C:\Documents and Settings\Kyle M. Thiel\Desktop\pindyckDone\ch02\fig2.06\2.06_08.gif">
            <a:extLst>
              <a:ext uri="{FF2B5EF4-FFF2-40B4-BE49-F238E27FC236}">
                <a16:creationId xmlns:a16="http://schemas.microsoft.com/office/drawing/2014/main" id="{7C195756-E1CC-0C31-EC3E-956FF27E7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609726"/>
            <a:ext cx="540067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4">
            <a:extLst>
              <a:ext uri="{FF2B5EF4-FFF2-40B4-BE49-F238E27FC236}">
                <a16:creationId xmlns:a16="http://schemas.microsoft.com/office/drawing/2014/main" id="{04F93834-F0FB-24D5-1948-B304A00735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0" y="381001"/>
            <a:ext cx="7315200" cy="487363"/>
          </a:xfrm>
        </p:spPr>
        <p:txBody>
          <a:bodyPr/>
          <a:lstStyle/>
          <a:p>
            <a:pPr algn="ctr" eaLnBrk="1" hangingPunct="1"/>
            <a:r>
              <a:rPr lang="en-US" altLang="en-US" sz="2000" b="1" dirty="0"/>
              <a:t>CHANGES IN MARKET EQUILIBRIUM</a:t>
            </a:r>
          </a:p>
        </p:txBody>
      </p:sp>
      <p:sp>
        <p:nvSpPr>
          <p:cNvPr id="16402" name="Line 7">
            <a:extLst>
              <a:ext uri="{FF2B5EF4-FFF2-40B4-BE49-F238E27FC236}">
                <a16:creationId xmlns:a16="http://schemas.microsoft.com/office/drawing/2014/main" id="{D86EE276-7AE2-7518-3B97-E64AB8D434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41"/>
            <a:ext cx="8229600" cy="0"/>
          </a:xfrm>
          <a:prstGeom prst="line">
            <a:avLst/>
          </a:prstGeom>
          <a:noFill/>
          <a:ln w="9525">
            <a:solidFill>
              <a:srgbClr val="53BE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463B00F2-B5F6-B31A-FE74-D7BE79A9D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828800"/>
            <a:ext cx="2286000" cy="457200"/>
          </a:xfrm>
          <a:prstGeom prst="rect">
            <a:avLst/>
          </a:prstGeom>
          <a:solidFill>
            <a:srgbClr val="B27CB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53BE95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 b="1" i="1">
                <a:solidFill>
                  <a:srgbClr val="F7955A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</a:rPr>
              <a:t>New Equilibrium Following Shifts in Supply and Demand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62DA4CEF-AA8C-9832-8BE6-D8A8DBF5A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0" y="2286000"/>
            <a:ext cx="2381250" cy="403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53BE95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 b="1" i="1">
                <a:solidFill>
                  <a:srgbClr val="F7955A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Supply and demand curves shift over time as market conditions change. </a:t>
            </a:r>
          </a:p>
          <a:p>
            <a:pPr eaLnBrk="1" hangingPunct="1"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In this example, rightward shifts of the supply and demand curves lead to a slightly higher price and a much larger quantity. </a:t>
            </a:r>
          </a:p>
          <a:p>
            <a:pPr eaLnBrk="1" hangingPunct="1"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In general, </a:t>
            </a:r>
            <a:r>
              <a:rPr lang="en-US" altLang="en-US" sz="1400" b="1" dirty="0">
                <a:solidFill>
                  <a:schemeClr val="tx1"/>
                </a:solidFill>
              </a:rPr>
              <a:t>changes in price and quantity depend on the amount by which each curve shifts and the shape of each curve.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230277F3-08F8-1D71-609B-D9F3CDC76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5240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53BE95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 b="1" i="1">
                <a:solidFill>
                  <a:srgbClr val="F7955A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B27CB6"/>
                </a:solidFill>
              </a:rPr>
              <a:t>Figure 2.6</a:t>
            </a:r>
          </a:p>
        </p:txBody>
      </p:sp>
      <p:pic>
        <p:nvPicPr>
          <p:cNvPr id="46082" name="Picture 2" descr="C:\Documents and Settings\Kyle M. Thiel\Desktop\pindyckDone\ch02\fig2.06\2.06_09.gif">
            <a:extLst>
              <a:ext uri="{FF2B5EF4-FFF2-40B4-BE49-F238E27FC236}">
                <a16:creationId xmlns:a16="http://schemas.microsoft.com/office/drawing/2014/main" id="{24DD9FE6-68C2-784B-7747-8F5628267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609726"/>
            <a:ext cx="540067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3" descr="C:\Documents and Settings\Kyle M. Thiel\Desktop\pindyckDone\ch02\fig2.06\2.06_01.gif">
            <a:extLst>
              <a:ext uri="{FF2B5EF4-FFF2-40B4-BE49-F238E27FC236}">
                <a16:creationId xmlns:a16="http://schemas.microsoft.com/office/drawing/2014/main" id="{68B09651-21C3-AF3F-602E-808583933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609726"/>
            <a:ext cx="540067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4" descr="C:\Documents and Settings\Kyle M. Thiel\Desktop\pindyckDone\ch02\fig2.06\2.06_02.gif">
            <a:extLst>
              <a:ext uri="{FF2B5EF4-FFF2-40B4-BE49-F238E27FC236}">
                <a16:creationId xmlns:a16="http://schemas.microsoft.com/office/drawing/2014/main" id="{B7333E33-F8B0-BB0F-DB2A-9F3477AA2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609726"/>
            <a:ext cx="540067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5" descr="C:\Documents and Settings\Kyle M. Thiel\Desktop\pindyckDone\ch02\fig2.06\2.06_03.gif">
            <a:extLst>
              <a:ext uri="{FF2B5EF4-FFF2-40B4-BE49-F238E27FC236}">
                <a16:creationId xmlns:a16="http://schemas.microsoft.com/office/drawing/2014/main" id="{F2E6EBAD-73ED-DA3E-CEAB-0FB002D63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609726"/>
            <a:ext cx="540067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6" descr="C:\Documents and Settings\Kyle M. Thiel\Desktop\pindyckDone\ch02\fig2.06\2.06_04.gif">
            <a:extLst>
              <a:ext uri="{FF2B5EF4-FFF2-40B4-BE49-F238E27FC236}">
                <a16:creationId xmlns:a16="http://schemas.microsoft.com/office/drawing/2014/main" id="{91C97F2A-120C-D278-A631-71892F8C6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609726"/>
            <a:ext cx="540067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Picture 7" descr="C:\Documents and Settings\Kyle M. Thiel\Desktop\pindyckDone\ch02\fig2.06\2.06_05.gif">
            <a:extLst>
              <a:ext uri="{FF2B5EF4-FFF2-40B4-BE49-F238E27FC236}">
                <a16:creationId xmlns:a16="http://schemas.microsoft.com/office/drawing/2014/main" id="{6A4F30AA-870C-5AFD-6BDC-C4761EC7B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609726"/>
            <a:ext cx="540067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2679" y="611250"/>
            <a:ext cx="6322695" cy="4521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CHANGES</a:t>
            </a:r>
            <a:r>
              <a:rPr sz="2800" spc="10" dirty="0"/>
              <a:t> </a:t>
            </a:r>
            <a:r>
              <a:rPr sz="2800" spc="-5" dirty="0"/>
              <a:t>IN</a:t>
            </a:r>
            <a:r>
              <a:rPr sz="2800" spc="-10" dirty="0"/>
              <a:t> MARKET</a:t>
            </a:r>
            <a:r>
              <a:rPr sz="2800" spc="30" dirty="0"/>
              <a:t> </a:t>
            </a:r>
            <a:r>
              <a:rPr sz="2800" spc="-5" dirty="0"/>
              <a:t>EQUILIBRIUM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981200" y="2286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52BD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734739"/>
              </p:ext>
            </p:extLst>
          </p:nvPr>
        </p:nvGraphicFramePr>
        <p:xfrm>
          <a:off x="2432050" y="1552576"/>
          <a:ext cx="7086600" cy="43084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3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Demand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Supply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Quantity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42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Increases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Increases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Increases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Ambiguous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3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Decreases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Decreases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Decreases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Ambiguous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5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Increases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Decreases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Decreases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Increases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Decreases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Increases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Increases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1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Decreases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534421" y="2514474"/>
            <a:ext cx="171450" cy="686435"/>
          </a:xfrm>
          <a:custGeom>
            <a:avLst/>
            <a:gdLst/>
            <a:ahLst/>
            <a:cxnLst/>
            <a:rect l="l" t="t" r="r" b="b"/>
            <a:pathLst>
              <a:path w="171450" h="686435">
                <a:moveTo>
                  <a:pt x="85578" y="75800"/>
                </a:moveTo>
                <a:lnTo>
                  <a:pt x="66528" y="108458"/>
                </a:lnTo>
                <a:lnTo>
                  <a:pt x="66528" y="685926"/>
                </a:lnTo>
                <a:lnTo>
                  <a:pt x="104628" y="685926"/>
                </a:lnTo>
                <a:lnTo>
                  <a:pt x="104628" y="108458"/>
                </a:lnTo>
                <a:lnTo>
                  <a:pt x="85578" y="75800"/>
                </a:lnTo>
                <a:close/>
              </a:path>
              <a:path w="171450" h="686435">
                <a:moveTo>
                  <a:pt x="85578" y="0"/>
                </a:moveTo>
                <a:lnTo>
                  <a:pt x="2393" y="142493"/>
                </a:lnTo>
                <a:lnTo>
                  <a:pt x="0" y="149689"/>
                </a:lnTo>
                <a:lnTo>
                  <a:pt x="488" y="157003"/>
                </a:lnTo>
                <a:lnTo>
                  <a:pt x="3643" y="163603"/>
                </a:lnTo>
                <a:lnTo>
                  <a:pt x="9251" y="168655"/>
                </a:lnTo>
                <a:lnTo>
                  <a:pt x="16446" y="171049"/>
                </a:lnTo>
                <a:lnTo>
                  <a:pt x="23760" y="170561"/>
                </a:lnTo>
                <a:lnTo>
                  <a:pt x="30360" y="167405"/>
                </a:lnTo>
                <a:lnTo>
                  <a:pt x="35413" y="161798"/>
                </a:lnTo>
                <a:lnTo>
                  <a:pt x="66528" y="108458"/>
                </a:lnTo>
                <a:lnTo>
                  <a:pt x="66528" y="37846"/>
                </a:lnTo>
                <a:lnTo>
                  <a:pt x="107671" y="37846"/>
                </a:lnTo>
                <a:lnTo>
                  <a:pt x="85578" y="0"/>
                </a:lnTo>
                <a:close/>
              </a:path>
              <a:path w="171450" h="686435">
                <a:moveTo>
                  <a:pt x="107671" y="37846"/>
                </a:moveTo>
                <a:lnTo>
                  <a:pt x="104628" y="37846"/>
                </a:lnTo>
                <a:lnTo>
                  <a:pt x="104628" y="108458"/>
                </a:lnTo>
                <a:lnTo>
                  <a:pt x="135743" y="161798"/>
                </a:lnTo>
                <a:lnTo>
                  <a:pt x="140795" y="167405"/>
                </a:lnTo>
                <a:lnTo>
                  <a:pt x="147395" y="170561"/>
                </a:lnTo>
                <a:lnTo>
                  <a:pt x="154709" y="171049"/>
                </a:lnTo>
                <a:lnTo>
                  <a:pt x="161905" y="168655"/>
                </a:lnTo>
                <a:lnTo>
                  <a:pt x="167512" y="163603"/>
                </a:lnTo>
                <a:lnTo>
                  <a:pt x="170668" y="157003"/>
                </a:lnTo>
                <a:lnTo>
                  <a:pt x="171156" y="149689"/>
                </a:lnTo>
                <a:lnTo>
                  <a:pt x="168763" y="142493"/>
                </a:lnTo>
                <a:lnTo>
                  <a:pt x="107671" y="37846"/>
                </a:lnTo>
                <a:close/>
              </a:path>
              <a:path w="171450" h="686435">
                <a:moveTo>
                  <a:pt x="104628" y="37846"/>
                </a:moveTo>
                <a:lnTo>
                  <a:pt x="66528" y="37846"/>
                </a:lnTo>
                <a:lnTo>
                  <a:pt x="66528" y="108458"/>
                </a:lnTo>
                <a:lnTo>
                  <a:pt x="85578" y="75800"/>
                </a:lnTo>
                <a:lnTo>
                  <a:pt x="69068" y="47498"/>
                </a:lnTo>
                <a:lnTo>
                  <a:pt x="104628" y="47498"/>
                </a:lnTo>
                <a:lnTo>
                  <a:pt x="104628" y="37846"/>
                </a:lnTo>
                <a:close/>
              </a:path>
              <a:path w="171450" h="686435">
                <a:moveTo>
                  <a:pt x="104628" y="47498"/>
                </a:moveTo>
                <a:lnTo>
                  <a:pt x="102088" y="47498"/>
                </a:lnTo>
                <a:lnTo>
                  <a:pt x="85578" y="75800"/>
                </a:lnTo>
                <a:lnTo>
                  <a:pt x="104628" y="108458"/>
                </a:lnTo>
                <a:lnTo>
                  <a:pt x="104628" y="47498"/>
                </a:lnTo>
                <a:close/>
              </a:path>
              <a:path w="171450" h="686435">
                <a:moveTo>
                  <a:pt x="102088" y="47498"/>
                </a:moveTo>
                <a:lnTo>
                  <a:pt x="69068" y="47498"/>
                </a:lnTo>
                <a:lnTo>
                  <a:pt x="85578" y="75800"/>
                </a:lnTo>
                <a:lnTo>
                  <a:pt x="102088" y="4749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5621" y="2514474"/>
            <a:ext cx="171450" cy="686435"/>
          </a:xfrm>
          <a:custGeom>
            <a:avLst/>
            <a:gdLst/>
            <a:ahLst/>
            <a:cxnLst/>
            <a:rect l="l" t="t" r="r" b="b"/>
            <a:pathLst>
              <a:path w="171450" h="686435">
                <a:moveTo>
                  <a:pt x="85578" y="75800"/>
                </a:moveTo>
                <a:lnTo>
                  <a:pt x="66528" y="108458"/>
                </a:lnTo>
                <a:lnTo>
                  <a:pt x="66528" y="685926"/>
                </a:lnTo>
                <a:lnTo>
                  <a:pt x="104628" y="685926"/>
                </a:lnTo>
                <a:lnTo>
                  <a:pt x="104628" y="108458"/>
                </a:lnTo>
                <a:lnTo>
                  <a:pt x="85578" y="75800"/>
                </a:lnTo>
                <a:close/>
              </a:path>
              <a:path w="171450" h="686435">
                <a:moveTo>
                  <a:pt x="85578" y="0"/>
                </a:moveTo>
                <a:lnTo>
                  <a:pt x="2393" y="142493"/>
                </a:lnTo>
                <a:lnTo>
                  <a:pt x="0" y="149689"/>
                </a:lnTo>
                <a:lnTo>
                  <a:pt x="488" y="157003"/>
                </a:lnTo>
                <a:lnTo>
                  <a:pt x="3643" y="163603"/>
                </a:lnTo>
                <a:lnTo>
                  <a:pt x="9251" y="168655"/>
                </a:lnTo>
                <a:lnTo>
                  <a:pt x="16446" y="171049"/>
                </a:lnTo>
                <a:lnTo>
                  <a:pt x="23760" y="170561"/>
                </a:lnTo>
                <a:lnTo>
                  <a:pt x="30360" y="167405"/>
                </a:lnTo>
                <a:lnTo>
                  <a:pt x="35413" y="161798"/>
                </a:lnTo>
                <a:lnTo>
                  <a:pt x="66528" y="108458"/>
                </a:lnTo>
                <a:lnTo>
                  <a:pt x="66528" y="37846"/>
                </a:lnTo>
                <a:lnTo>
                  <a:pt x="107671" y="37846"/>
                </a:lnTo>
                <a:lnTo>
                  <a:pt x="85578" y="0"/>
                </a:lnTo>
                <a:close/>
              </a:path>
              <a:path w="171450" h="686435">
                <a:moveTo>
                  <a:pt x="107671" y="37846"/>
                </a:moveTo>
                <a:lnTo>
                  <a:pt x="104628" y="37846"/>
                </a:lnTo>
                <a:lnTo>
                  <a:pt x="104628" y="108458"/>
                </a:lnTo>
                <a:lnTo>
                  <a:pt x="135743" y="161798"/>
                </a:lnTo>
                <a:lnTo>
                  <a:pt x="140795" y="167405"/>
                </a:lnTo>
                <a:lnTo>
                  <a:pt x="147395" y="170561"/>
                </a:lnTo>
                <a:lnTo>
                  <a:pt x="154709" y="171049"/>
                </a:lnTo>
                <a:lnTo>
                  <a:pt x="161905" y="168655"/>
                </a:lnTo>
                <a:lnTo>
                  <a:pt x="167512" y="163603"/>
                </a:lnTo>
                <a:lnTo>
                  <a:pt x="170668" y="157003"/>
                </a:lnTo>
                <a:lnTo>
                  <a:pt x="171156" y="149689"/>
                </a:lnTo>
                <a:lnTo>
                  <a:pt x="168763" y="142493"/>
                </a:lnTo>
                <a:lnTo>
                  <a:pt x="107671" y="37846"/>
                </a:lnTo>
                <a:close/>
              </a:path>
              <a:path w="171450" h="686435">
                <a:moveTo>
                  <a:pt x="104628" y="37846"/>
                </a:moveTo>
                <a:lnTo>
                  <a:pt x="66528" y="37846"/>
                </a:lnTo>
                <a:lnTo>
                  <a:pt x="66528" y="108458"/>
                </a:lnTo>
                <a:lnTo>
                  <a:pt x="85578" y="75800"/>
                </a:lnTo>
                <a:lnTo>
                  <a:pt x="69068" y="47498"/>
                </a:lnTo>
                <a:lnTo>
                  <a:pt x="104628" y="47498"/>
                </a:lnTo>
                <a:lnTo>
                  <a:pt x="104628" y="37846"/>
                </a:lnTo>
                <a:close/>
              </a:path>
              <a:path w="171450" h="686435">
                <a:moveTo>
                  <a:pt x="104628" y="47498"/>
                </a:moveTo>
                <a:lnTo>
                  <a:pt x="102088" y="47498"/>
                </a:lnTo>
                <a:lnTo>
                  <a:pt x="85578" y="75800"/>
                </a:lnTo>
                <a:lnTo>
                  <a:pt x="104628" y="108458"/>
                </a:lnTo>
                <a:lnTo>
                  <a:pt x="104628" y="47498"/>
                </a:lnTo>
                <a:close/>
              </a:path>
              <a:path w="171450" h="686435">
                <a:moveTo>
                  <a:pt x="102088" y="47498"/>
                </a:moveTo>
                <a:lnTo>
                  <a:pt x="69068" y="47498"/>
                </a:lnTo>
                <a:lnTo>
                  <a:pt x="85578" y="75800"/>
                </a:lnTo>
                <a:lnTo>
                  <a:pt x="102088" y="4749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53021" y="2514474"/>
            <a:ext cx="171450" cy="686435"/>
          </a:xfrm>
          <a:custGeom>
            <a:avLst/>
            <a:gdLst/>
            <a:ahLst/>
            <a:cxnLst/>
            <a:rect l="l" t="t" r="r" b="b"/>
            <a:pathLst>
              <a:path w="171450" h="686435">
                <a:moveTo>
                  <a:pt x="85578" y="75800"/>
                </a:moveTo>
                <a:lnTo>
                  <a:pt x="66528" y="108458"/>
                </a:lnTo>
                <a:lnTo>
                  <a:pt x="66528" y="685926"/>
                </a:lnTo>
                <a:lnTo>
                  <a:pt x="104628" y="685926"/>
                </a:lnTo>
                <a:lnTo>
                  <a:pt x="104628" y="108458"/>
                </a:lnTo>
                <a:lnTo>
                  <a:pt x="85578" y="75800"/>
                </a:lnTo>
                <a:close/>
              </a:path>
              <a:path w="171450" h="686435">
                <a:moveTo>
                  <a:pt x="85578" y="0"/>
                </a:moveTo>
                <a:lnTo>
                  <a:pt x="2393" y="142493"/>
                </a:lnTo>
                <a:lnTo>
                  <a:pt x="0" y="149689"/>
                </a:lnTo>
                <a:lnTo>
                  <a:pt x="488" y="157003"/>
                </a:lnTo>
                <a:lnTo>
                  <a:pt x="3643" y="163603"/>
                </a:lnTo>
                <a:lnTo>
                  <a:pt x="9251" y="168655"/>
                </a:lnTo>
                <a:lnTo>
                  <a:pt x="16446" y="171049"/>
                </a:lnTo>
                <a:lnTo>
                  <a:pt x="23760" y="170561"/>
                </a:lnTo>
                <a:lnTo>
                  <a:pt x="30360" y="167405"/>
                </a:lnTo>
                <a:lnTo>
                  <a:pt x="35413" y="161798"/>
                </a:lnTo>
                <a:lnTo>
                  <a:pt x="66528" y="108458"/>
                </a:lnTo>
                <a:lnTo>
                  <a:pt x="66528" y="37846"/>
                </a:lnTo>
                <a:lnTo>
                  <a:pt x="107671" y="37846"/>
                </a:lnTo>
                <a:lnTo>
                  <a:pt x="85578" y="0"/>
                </a:lnTo>
                <a:close/>
              </a:path>
              <a:path w="171450" h="686435">
                <a:moveTo>
                  <a:pt x="107671" y="37846"/>
                </a:moveTo>
                <a:lnTo>
                  <a:pt x="104628" y="37846"/>
                </a:lnTo>
                <a:lnTo>
                  <a:pt x="104628" y="108458"/>
                </a:lnTo>
                <a:lnTo>
                  <a:pt x="135743" y="161798"/>
                </a:lnTo>
                <a:lnTo>
                  <a:pt x="140795" y="167405"/>
                </a:lnTo>
                <a:lnTo>
                  <a:pt x="147395" y="170561"/>
                </a:lnTo>
                <a:lnTo>
                  <a:pt x="154709" y="171049"/>
                </a:lnTo>
                <a:lnTo>
                  <a:pt x="161905" y="168655"/>
                </a:lnTo>
                <a:lnTo>
                  <a:pt x="167512" y="163603"/>
                </a:lnTo>
                <a:lnTo>
                  <a:pt x="170668" y="157003"/>
                </a:lnTo>
                <a:lnTo>
                  <a:pt x="171156" y="149689"/>
                </a:lnTo>
                <a:lnTo>
                  <a:pt x="168763" y="142493"/>
                </a:lnTo>
                <a:lnTo>
                  <a:pt x="107671" y="37846"/>
                </a:lnTo>
                <a:close/>
              </a:path>
              <a:path w="171450" h="686435">
                <a:moveTo>
                  <a:pt x="104628" y="37846"/>
                </a:moveTo>
                <a:lnTo>
                  <a:pt x="66528" y="37846"/>
                </a:lnTo>
                <a:lnTo>
                  <a:pt x="66528" y="108458"/>
                </a:lnTo>
                <a:lnTo>
                  <a:pt x="85578" y="75800"/>
                </a:lnTo>
                <a:lnTo>
                  <a:pt x="69068" y="47498"/>
                </a:lnTo>
                <a:lnTo>
                  <a:pt x="104628" y="47498"/>
                </a:lnTo>
                <a:lnTo>
                  <a:pt x="104628" y="37846"/>
                </a:lnTo>
                <a:close/>
              </a:path>
              <a:path w="171450" h="686435">
                <a:moveTo>
                  <a:pt x="104628" y="47498"/>
                </a:moveTo>
                <a:lnTo>
                  <a:pt x="102088" y="47498"/>
                </a:lnTo>
                <a:lnTo>
                  <a:pt x="85578" y="75800"/>
                </a:lnTo>
                <a:lnTo>
                  <a:pt x="104628" y="108458"/>
                </a:lnTo>
                <a:lnTo>
                  <a:pt x="104628" y="47498"/>
                </a:lnTo>
                <a:close/>
              </a:path>
              <a:path w="171450" h="686435">
                <a:moveTo>
                  <a:pt x="102088" y="47498"/>
                </a:moveTo>
                <a:lnTo>
                  <a:pt x="69068" y="47498"/>
                </a:lnTo>
                <a:lnTo>
                  <a:pt x="85578" y="75800"/>
                </a:lnTo>
                <a:lnTo>
                  <a:pt x="102088" y="4749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05621" y="5105273"/>
            <a:ext cx="171450" cy="686435"/>
          </a:xfrm>
          <a:custGeom>
            <a:avLst/>
            <a:gdLst/>
            <a:ahLst/>
            <a:cxnLst/>
            <a:rect l="l" t="t" r="r" b="b"/>
            <a:pathLst>
              <a:path w="171450" h="686435">
                <a:moveTo>
                  <a:pt x="85578" y="75800"/>
                </a:moveTo>
                <a:lnTo>
                  <a:pt x="66528" y="108458"/>
                </a:lnTo>
                <a:lnTo>
                  <a:pt x="66528" y="685926"/>
                </a:lnTo>
                <a:lnTo>
                  <a:pt x="104628" y="685926"/>
                </a:lnTo>
                <a:lnTo>
                  <a:pt x="104628" y="108458"/>
                </a:lnTo>
                <a:lnTo>
                  <a:pt x="85578" y="75800"/>
                </a:lnTo>
                <a:close/>
              </a:path>
              <a:path w="171450" h="686435">
                <a:moveTo>
                  <a:pt x="85578" y="0"/>
                </a:moveTo>
                <a:lnTo>
                  <a:pt x="2393" y="142493"/>
                </a:lnTo>
                <a:lnTo>
                  <a:pt x="0" y="149689"/>
                </a:lnTo>
                <a:lnTo>
                  <a:pt x="488" y="157003"/>
                </a:lnTo>
                <a:lnTo>
                  <a:pt x="3643" y="163603"/>
                </a:lnTo>
                <a:lnTo>
                  <a:pt x="9251" y="168655"/>
                </a:lnTo>
                <a:lnTo>
                  <a:pt x="16446" y="171049"/>
                </a:lnTo>
                <a:lnTo>
                  <a:pt x="23760" y="170560"/>
                </a:lnTo>
                <a:lnTo>
                  <a:pt x="30360" y="167405"/>
                </a:lnTo>
                <a:lnTo>
                  <a:pt x="35413" y="161797"/>
                </a:lnTo>
                <a:lnTo>
                  <a:pt x="66528" y="108458"/>
                </a:lnTo>
                <a:lnTo>
                  <a:pt x="66528" y="37845"/>
                </a:lnTo>
                <a:lnTo>
                  <a:pt x="107671" y="37845"/>
                </a:lnTo>
                <a:lnTo>
                  <a:pt x="85578" y="0"/>
                </a:lnTo>
                <a:close/>
              </a:path>
              <a:path w="171450" h="686435">
                <a:moveTo>
                  <a:pt x="107671" y="37845"/>
                </a:moveTo>
                <a:lnTo>
                  <a:pt x="104628" y="37845"/>
                </a:lnTo>
                <a:lnTo>
                  <a:pt x="104628" y="108458"/>
                </a:lnTo>
                <a:lnTo>
                  <a:pt x="135743" y="161797"/>
                </a:lnTo>
                <a:lnTo>
                  <a:pt x="140795" y="167405"/>
                </a:lnTo>
                <a:lnTo>
                  <a:pt x="147395" y="170560"/>
                </a:lnTo>
                <a:lnTo>
                  <a:pt x="154709" y="171049"/>
                </a:lnTo>
                <a:lnTo>
                  <a:pt x="161905" y="168655"/>
                </a:lnTo>
                <a:lnTo>
                  <a:pt x="167512" y="163603"/>
                </a:lnTo>
                <a:lnTo>
                  <a:pt x="170668" y="157003"/>
                </a:lnTo>
                <a:lnTo>
                  <a:pt x="171156" y="149689"/>
                </a:lnTo>
                <a:lnTo>
                  <a:pt x="168763" y="142493"/>
                </a:lnTo>
                <a:lnTo>
                  <a:pt x="107671" y="37845"/>
                </a:lnTo>
                <a:close/>
              </a:path>
              <a:path w="171450" h="686435">
                <a:moveTo>
                  <a:pt x="104628" y="37845"/>
                </a:moveTo>
                <a:lnTo>
                  <a:pt x="66528" y="37845"/>
                </a:lnTo>
                <a:lnTo>
                  <a:pt x="66528" y="108458"/>
                </a:lnTo>
                <a:lnTo>
                  <a:pt x="85578" y="75800"/>
                </a:lnTo>
                <a:lnTo>
                  <a:pt x="69068" y="47497"/>
                </a:lnTo>
                <a:lnTo>
                  <a:pt x="104628" y="47497"/>
                </a:lnTo>
                <a:lnTo>
                  <a:pt x="104628" y="37845"/>
                </a:lnTo>
                <a:close/>
              </a:path>
              <a:path w="171450" h="686435">
                <a:moveTo>
                  <a:pt x="104628" y="47497"/>
                </a:moveTo>
                <a:lnTo>
                  <a:pt x="102088" y="47497"/>
                </a:lnTo>
                <a:lnTo>
                  <a:pt x="85578" y="75800"/>
                </a:lnTo>
                <a:lnTo>
                  <a:pt x="104628" y="108458"/>
                </a:lnTo>
                <a:lnTo>
                  <a:pt x="104628" y="47497"/>
                </a:lnTo>
                <a:close/>
              </a:path>
              <a:path w="171450" h="686435">
                <a:moveTo>
                  <a:pt x="102088" y="47497"/>
                </a:moveTo>
                <a:lnTo>
                  <a:pt x="69068" y="47497"/>
                </a:lnTo>
                <a:lnTo>
                  <a:pt x="85578" y="75800"/>
                </a:lnTo>
                <a:lnTo>
                  <a:pt x="102088" y="4749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53021" y="4267073"/>
            <a:ext cx="171450" cy="686435"/>
          </a:xfrm>
          <a:custGeom>
            <a:avLst/>
            <a:gdLst/>
            <a:ahLst/>
            <a:cxnLst/>
            <a:rect l="l" t="t" r="r" b="b"/>
            <a:pathLst>
              <a:path w="171450" h="686435">
                <a:moveTo>
                  <a:pt x="85578" y="75800"/>
                </a:moveTo>
                <a:lnTo>
                  <a:pt x="66528" y="108457"/>
                </a:lnTo>
                <a:lnTo>
                  <a:pt x="66528" y="685926"/>
                </a:lnTo>
                <a:lnTo>
                  <a:pt x="104628" y="685926"/>
                </a:lnTo>
                <a:lnTo>
                  <a:pt x="104628" y="108457"/>
                </a:lnTo>
                <a:lnTo>
                  <a:pt x="85578" y="75800"/>
                </a:lnTo>
                <a:close/>
              </a:path>
              <a:path w="171450" h="686435">
                <a:moveTo>
                  <a:pt x="85578" y="0"/>
                </a:moveTo>
                <a:lnTo>
                  <a:pt x="2393" y="142494"/>
                </a:lnTo>
                <a:lnTo>
                  <a:pt x="0" y="149689"/>
                </a:lnTo>
                <a:lnTo>
                  <a:pt x="488" y="157003"/>
                </a:lnTo>
                <a:lnTo>
                  <a:pt x="3643" y="163603"/>
                </a:lnTo>
                <a:lnTo>
                  <a:pt x="9251" y="168656"/>
                </a:lnTo>
                <a:lnTo>
                  <a:pt x="16446" y="171049"/>
                </a:lnTo>
                <a:lnTo>
                  <a:pt x="23760" y="170560"/>
                </a:lnTo>
                <a:lnTo>
                  <a:pt x="30360" y="167405"/>
                </a:lnTo>
                <a:lnTo>
                  <a:pt x="35413" y="161797"/>
                </a:lnTo>
                <a:lnTo>
                  <a:pt x="66528" y="108457"/>
                </a:lnTo>
                <a:lnTo>
                  <a:pt x="66528" y="37845"/>
                </a:lnTo>
                <a:lnTo>
                  <a:pt x="107671" y="37845"/>
                </a:lnTo>
                <a:lnTo>
                  <a:pt x="85578" y="0"/>
                </a:lnTo>
                <a:close/>
              </a:path>
              <a:path w="171450" h="686435">
                <a:moveTo>
                  <a:pt x="107671" y="37845"/>
                </a:moveTo>
                <a:lnTo>
                  <a:pt x="104628" y="37845"/>
                </a:lnTo>
                <a:lnTo>
                  <a:pt x="104628" y="108457"/>
                </a:lnTo>
                <a:lnTo>
                  <a:pt x="135743" y="161797"/>
                </a:lnTo>
                <a:lnTo>
                  <a:pt x="140795" y="167405"/>
                </a:lnTo>
                <a:lnTo>
                  <a:pt x="147395" y="170560"/>
                </a:lnTo>
                <a:lnTo>
                  <a:pt x="154709" y="171049"/>
                </a:lnTo>
                <a:lnTo>
                  <a:pt x="161905" y="168656"/>
                </a:lnTo>
                <a:lnTo>
                  <a:pt x="167512" y="163603"/>
                </a:lnTo>
                <a:lnTo>
                  <a:pt x="170668" y="157003"/>
                </a:lnTo>
                <a:lnTo>
                  <a:pt x="171156" y="149689"/>
                </a:lnTo>
                <a:lnTo>
                  <a:pt x="168763" y="142494"/>
                </a:lnTo>
                <a:lnTo>
                  <a:pt x="107671" y="37845"/>
                </a:lnTo>
                <a:close/>
              </a:path>
              <a:path w="171450" h="686435">
                <a:moveTo>
                  <a:pt x="104628" y="37845"/>
                </a:moveTo>
                <a:lnTo>
                  <a:pt x="66528" y="37845"/>
                </a:lnTo>
                <a:lnTo>
                  <a:pt x="66528" y="108457"/>
                </a:lnTo>
                <a:lnTo>
                  <a:pt x="85578" y="75800"/>
                </a:lnTo>
                <a:lnTo>
                  <a:pt x="69068" y="47497"/>
                </a:lnTo>
                <a:lnTo>
                  <a:pt x="104628" y="47497"/>
                </a:lnTo>
                <a:lnTo>
                  <a:pt x="104628" y="37845"/>
                </a:lnTo>
                <a:close/>
              </a:path>
              <a:path w="171450" h="686435">
                <a:moveTo>
                  <a:pt x="104628" y="47497"/>
                </a:moveTo>
                <a:lnTo>
                  <a:pt x="102088" y="47497"/>
                </a:lnTo>
                <a:lnTo>
                  <a:pt x="85578" y="75800"/>
                </a:lnTo>
                <a:lnTo>
                  <a:pt x="104628" y="108457"/>
                </a:lnTo>
                <a:lnTo>
                  <a:pt x="104628" y="47497"/>
                </a:lnTo>
                <a:close/>
              </a:path>
              <a:path w="171450" h="686435">
                <a:moveTo>
                  <a:pt x="102088" y="47497"/>
                </a:moveTo>
                <a:lnTo>
                  <a:pt x="69068" y="47497"/>
                </a:lnTo>
                <a:lnTo>
                  <a:pt x="85578" y="75800"/>
                </a:lnTo>
                <a:lnTo>
                  <a:pt x="102088" y="4749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87021" y="4267073"/>
            <a:ext cx="171450" cy="686435"/>
          </a:xfrm>
          <a:custGeom>
            <a:avLst/>
            <a:gdLst/>
            <a:ahLst/>
            <a:cxnLst/>
            <a:rect l="l" t="t" r="r" b="b"/>
            <a:pathLst>
              <a:path w="171450" h="686435">
                <a:moveTo>
                  <a:pt x="85578" y="75800"/>
                </a:moveTo>
                <a:lnTo>
                  <a:pt x="66528" y="108457"/>
                </a:lnTo>
                <a:lnTo>
                  <a:pt x="66528" y="685926"/>
                </a:lnTo>
                <a:lnTo>
                  <a:pt x="104628" y="685926"/>
                </a:lnTo>
                <a:lnTo>
                  <a:pt x="104628" y="108457"/>
                </a:lnTo>
                <a:lnTo>
                  <a:pt x="85578" y="75800"/>
                </a:lnTo>
                <a:close/>
              </a:path>
              <a:path w="171450" h="686435">
                <a:moveTo>
                  <a:pt x="85578" y="0"/>
                </a:moveTo>
                <a:lnTo>
                  <a:pt x="2393" y="142494"/>
                </a:lnTo>
                <a:lnTo>
                  <a:pt x="0" y="149689"/>
                </a:lnTo>
                <a:lnTo>
                  <a:pt x="488" y="157003"/>
                </a:lnTo>
                <a:lnTo>
                  <a:pt x="3643" y="163603"/>
                </a:lnTo>
                <a:lnTo>
                  <a:pt x="9251" y="168656"/>
                </a:lnTo>
                <a:lnTo>
                  <a:pt x="16446" y="171049"/>
                </a:lnTo>
                <a:lnTo>
                  <a:pt x="23760" y="170560"/>
                </a:lnTo>
                <a:lnTo>
                  <a:pt x="30360" y="167405"/>
                </a:lnTo>
                <a:lnTo>
                  <a:pt x="35413" y="161797"/>
                </a:lnTo>
                <a:lnTo>
                  <a:pt x="66528" y="108457"/>
                </a:lnTo>
                <a:lnTo>
                  <a:pt x="66528" y="37845"/>
                </a:lnTo>
                <a:lnTo>
                  <a:pt x="107671" y="37845"/>
                </a:lnTo>
                <a:lnTo>
                  <a:pt x="85578" y="0"/>
                </a:lnTo>
                <a:close/>
              </a:path>
              <a:path w="171450" h="686435">
                <a:moveTo>
                  <a:pt x="107671" y="37845"/>
                </a:moveTo>
                <a:lnTo>
                  <a:pt x="104628" y="37845"/>
                </a:lnTo>
                <a:lnTo>
                  <a:pt x="104628" y="108457"/>
                </a:lnTo>
                <a:lnTo>
                  <a:pt x="135743" y="161797"/>
                </a:lnTo>
                <a:lnTo>
                  <a:pt x="140795" y="167405"/>
                </a:lnTo>
                <a:lnTo>
                  <a:pt x="147395" y="170560"/>
                </a:lnTo>
                <a:lnTo>
                  <a:pt x="154709" y="171049"/>
                </a:lnTo>
                <a:lnTo>
                  <a:pt x="161905" y="168656"/>
                </a:lnTo>
                <a:lnTo>
                  <a:pt x="167513" y="163603"/>
                </a:lnTo>
                <a:lnTo>
                  <a:pt x="170668" y="157003"/>
                </a:lnTo>
                <a:lnTo>
                  <a:pt x="171156" y="149689"/>
                </a:lnTo>
                <a:lnTo>
                  <a:pt x="168763" y="142494"/>
                </a:lnTo>
                <a:lnTo>
                  <a:pt x="107671" y="37845"/>
                </a:lnTo>
                <a:close/>
              </a:path>
              <a:path w="171450" h="686435">
                <a:moveTo>
                  <a:pt x="104628" y="37845"/>
                </a:moveTo>
                <a:lnTo>
                  <a:pt x="66528" y="37845"/>
                </a:lnTo>
                <a:lnTo>
                  <a:pt x="66528" y="108457"/>
                </a:lnTo>
                <a:lnTo>
                  <a:pt x="85578" y="75800"/>
                </a:lnTo>
                <a:lnTo>
                  <a:pt x="69068" y="47497"/>
                </a:lnTo>
                <a:lnTo>
                  <a:pt x="104628" y="47497"/>
                </a:lnTo>
                <a:lnTo>
                  <a:pt x="104628" y="37845"/>
                </a:lnTo>
                <a:close/>
              </a:path>
              <a:path w="171450" h="686435">
                <a:moveTo>
                  <a:pt x="104628" y="47497"/>
                </a:moveTo>
                <a:lnTo>
                  <a:pt x="102088" y="47497"/>
                </a:lnTo>
                <a:lnTo>
                  <a:pt x="85578" y="75800"/>
                </a:lnTo>
                <a:lnTo>
                  <a:pt x="104628" y="108457"/>
                </a:lnTo>
                <a:lnTo>
                  <a:pt x="104628" y="47497"/>
                </a:lnTo>
                <a:close/>
              </a:path>
              <a:path w="171450" h="686435">
                <a:moveTo>
                  <a:pt x="102088" y="47497"/>
                </a:moveTo>
                <a:lnTo>
                  <a:pt x="69068" y="47497"/>
                </a:lnTo>
                <a:lnTo>
                  <a:pt x="85578" y="75800"/>
                </a:lnTo>
                <a:lnTo>
                  <a:pt x="102088" y="4749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53021" y="5105401"/>
            <a:ext cx="171450" cy="686435"/>
          </a:xfrm>
          <a:custGeom>
            <a:avLst/>
            <a:gdLst/>
            <a:ahLst/>
            <a:cxnLst/>
            <a:rect l="l" t="t" r="r" b="b"/>
            <a:pathLst>
              <a:path w="171450" h="686435">
                <a:moveTo>
                  <a:pt x="16446" y="514880"/>
                </a:moveTo>
                <a:lnTo>
                  <a:pt x="9251" y="517321"/>
                </a:lnTo>
                <a:lnTo>
                  <a:pt x="3643" y="522354"/>
                </a:lnTo>
                <a:lnTo>
                  <a:pt x="488" y="528932"/>
                </a:lnTo>
                <a:lnTo>
                  <a:pt x="0" y="536220"/>
                </a:lnTo>
                <a:lnTo>
                  <a:pt x="2393" y="543382"/>
                </a:lnTo>
                <a:lnTo>
                  <a:pt x="85578" y="685888"/>
                </a:lnTo>
                <a:lnTo>
                  <a:pt x="107647" y="648081"/>
                </a:lnTo>
                <a:lnTo>
                  <a:pt x="66528" y="648081"/>
                </a:lnTo>
                <a:lnTo>
                  <a:pt x="66528" y="577519"/>
                </a:lnTo>
                <a:lnTo>
                  <a:pt x="35413" y="524179"/>
                </a:lnTo>
                <a:lnTo>
                  <a:pt x="30360" y="518527"/>
                </a:lnTo>
                <a:lnTo>
                  <a:pt x="23760" y="515354"/>
                </a:lnTo>
                <a:lnTo>
                  <a:pt x="16446" y="514880"/>
                </a:lnTo>
                <a:close/>
              </a:path>
              <a:path w="171450" h="686435">
                <a:moveTo>
                  <a:pt x="66528" y="577519"/>
                </a:moveTo>
                <a:lnTo>
                  <a:pt x="66528" y="648081"/>
                </a:lnTo>
                <a:lnTo>
                  <a:pt x="104628" y="648081"/>
                </a:lnTo>
                <a:lnTo>
                  <a:pt x="104628" y="638479"/>
                </a:lnTo>
                <a:lnTo>
                  <a:pt x="69068" y="638479"/>
                </a:lnTo>
                <a:lnTo>
                  <a:pt x="85578" y="610176"/>
                </a:lnTo>
                <a:lnTo>
                  <a:pt x="66528" y="577519"/>
                </a:lnTo>
                <a:close/>
              </a:path>
              <a:path w="171450" h="686435">
                <a:moveTo>
                  <a:pt x="154709" y="514880"/>
                </a:moveTo>
                <a:lnTo>
                  <a:pt x="147395" y="515354"/>
                </a:lnTo>
                <a:lnTo>
                  <a:pt x="140795" y="518527"/>
                </a:lnTo>
                <a:lnTo>
                  <a:pt x="135743" y="524179"/>
                </a:lnTo>
                <a:lnTo>
                  <a:pt x="104628" y="577519"/>
                </a:lnTo>
                <a:lnTo>
                  <a:pt x="104628" y="648081"/>
                </a:lnTo>
                <a:lnTo>
                  <a:pt x="107647" y="648081"/>
                </a:lnTo>
                <a:lnTo>
                  <a:pt x="168763" y="543382"/>
                </a:lnTo>
                <a:lnTo>
                  <a:pt x="171156" y="536220"/>
                </a:lnTo>
                <a:lnTo>
                  <a:pt x="170668" y="528932"/>
                </a:lnTo>
                <a:lnTo>
                  <a:pt x="167512" y="522354"/>
                </a:lnTo>
                <a:lnTo>
                  <a:pt x="161905" y="517321"/>
                </a:lnTo>
                <a:lnTo>
                  <a:pt x="154709" y="514880"/>
                </a:lnTo>
                <a:close/>
              </a:path>
              <a:path w="171450" h="686435">
                <a:moveTo>
                  <a:pt x="85578" y="610176"/>
                </a:moveTo>
                <a:lnTo>
                  <a:pt x="69068" y="638479"/>
                </a:lnTo>
                <a:lnTo>
                  <a:pt x="102088" y="638479"/>
                </a:lnTo>
                <a:lnTo>
                  <a:pt x="85578" y="610176"/>
                </a:lnTo>
                <a:close/>
              </a:path>
              <a:path w="171450" h="686435">
                <a:moveTo>
                  <a:pt x="104628" y="577519"/>
                </a:moveTo>
                <a:lnTo>
                  <a:pt x="85578" y="610176"/>
                </a:lnTo>
                <a:lnTo>
                  <a:pt x="102088" y="638479"/>
                </a:lnTo>
                <a:lnTo>
                  <a:pt x="104628" y="638479"/>
                </a:lnTo>
                <a:lnTo>
                  <a:pt x="104628" y="577519"/>
                </a:lnTo>
                <a:close/>
              </a:path>
              <a:path w="171450" h="686435">
                <a:moveTo>
                  <a:pt x="104628" y="0"/>
                </a:moveTo>
                <a:lnTo>
                  <a:pt x="66528" y="0"/>
                </a:lnTo>
                <a:lnTo>
                  <a:pt x="66528" y="577519"/>
                </a:lnTo>
                <a:lnTo>
                  <a:pt x="85578" y="610176"/>
                </a:lnTo>
                <a:lnTo>
                  <a:pt x="104628" y="577519"/>
                </a:lnTo>
                <a:lnTo>
                  <a:pt x="1046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05621" y="4267201"/>
            <a:ext cx="171450" cy="686435"/>
          </a:xfrm>
          <a:custGeom>
            <a:avLst/>
            <a:gdLst/>
            <a:ahLst/>
            <a:cxnLst/>
            <a:rect l="l" t="t" r="r" b="b"/>
            <a:pathLst>
              <a:path w="171450" h="686435">
                <a:moveTo>
                  <a:pt x="16446" y="514877"/>
                </a:moveTo>
                <a:lnTo>
                  <a:pt x="9251" y="517270"/>
                </a:lnTo>
                <a:lnTo>
                  <a:pt x="3643" y="522323"/>
                </a:lnTo>
                <a:lnTo>
                  <a:pt x="488" y="528923"/>
                </a:lnTo>
                <a:lnTo>
                  <a:pt x="0" y="536237"/>
                </a:lnTo>
                <a:lnTo>
                  <a:pt x="2393" y="543432"/>
                </a:lnTo>
                <a:lnTo>
                  <a:pt x="85578" y="685926"/>
                </a:lnTo>
                <a:lnTo>
                  <a:pt x="107671" y="648081"/>
                </a:lnTo>
                <a:lnTo>
                  <a:pt x="66528" y="648081"/>
                </a:lnTo>
                <a:lnTo>
                  <a:pt x="66528" y="577469"/>
                </a:lnTo>
                <a:lnTo>
                  <a:pt x="35413" y="524129"/>
                </a:lnTo>
                <a:lnTo>
                  <a:pt x="30360" y="518521"/>
                </a:lnTo>
                <a:lnTo>
                  <a:pt x="23760" y="515366"/>
                </a:lnTo>
                <a:lnTo>
                  <a:pt x="16446" y="514877"/>
                </a:lnTo>
                <a:close/>
              </a:path>
              <a:path w="171450" h="686435">
                <a:moveTo>
                  <a:pt x="66528" y="577469"/>
                </a:moveTo>
                <a:lnTo>
                  <a:pt x="66528" y="648081"/>
                </a:lnTo>
                <a:lnTo>
                  <a:pt x="104628" y="648081"/>
                </a:lnTo>
                <a:lnTo>
                  <a:pt x="104628" y="638429"/>
                </a:lnTo>
                <a:lnTo>
                  <a:pt x="69068" y="638429"/>
                </a:lnTo>
                <a:lnTo>
                  <a:pt x="85578" y="610126"/>
                </a:lnTo>
                <a:lnTo>
                  <a:pt x="66528" y="577469"/>
                </a:lnTo>
                <a:close/>
              </a:path>
              <a:path w="171450" h="686435">
                <a:moveTo>
                  <a:pt x="154709" y="514877"/>
                </a:moveTo>
                <a:lnTo>
                  <a:pt x="147395" y="515366"/>
                </a:lnTo>
                <a:lnTo>
                  <a:pt x="140795" y="518521"/>
                </a:lnTo>
                <a:lnTo>
                  <a:pt x="135743" y="524129"/>
                </a:lnTo>
                <a:lnTo>
                  <a:pt x="104628" y="577469"/>
                </a:lnTo>
                <a:lnTo>
                  <a:pt x="104628" y="648081"/>
                </a:lnTo>
                <a:lnTo>
                  <a:pt x="107671" y="648081"/>
                </a:lnTo>
                <a:lnTo>
                  <a:pt x="168763" y="543432"/>
                </a:lnTo>
                <a:lnTo>
                  <a:pt x="171156" y="536237"/>
                </a:lnTo>
                <a:lnTo>
                  <a:pt x="170668" y="528923"/>
                </a:lnTo>
                <a:lnTo>
                  <a:pt x="167512" y="522323"/>
                </a:lnTo>
                <a:lnTo>
                  <a:pt x="161905" y="517270"/>
                </a:lnTo>
                <a:lnTo>
                  <a:pt x="154709" y="514877"/>
                </a:lnTo>
                <a:close/>
              </a:path>
              <a:path w="171450" h="686435">
                <a:moveTo>
                  <a:pt x="85578" y="610126"/>
                </a:moveTo>
                <a:lnTo>
                  <a:pt x="69068" y="638429"/>
                </a:lnTo>
                <a:lnTo>
                  <a:pt x="102088" y="638429"/>
                </a:lnTo>
                <a:lnTo>
                  <a:pt x="85578" y="610126"/>
                </a:lnTo>
                <a:close/>
              </a:path>
              <a:path w="171450" h="686435">
                <a:moveTo>
                  <a:pt x="104628" y="577469"/>
                </a:moveTo>
                <a:lnTo>
                  <a:pt x="85578" y="610126"/>
                </a:lnTo>
                <a:lnTo>
                  <a:pt x="102088" y="638429"/>
                </a:lnTo>
                <a:lnTo>
                  <a:pt x="104628" y="638429"/>
                </a:lnTo>
                <a:lnTo>
                  <a:pt x="104628" y="577469"/>
                </a:lnTo>
                <a:close/>
              </a:path>
              <a:path w="171450" h="686435">
                <a:moveTo>
                  <a:pt x="104628" y="0"/>
                </a:moveTo>
                <a:lnTo>
                  <a:pt x="66528" y="0"/>
                </a:lnTo>
                <a:lnTo>
                  <a:pt x="66528" y="577469"/>
                </a:lnTo>
                <a:lnTo>
                  <a:pt x="85578" y="610126"/>
                </a:lnTo>
                <a:lnTo>
                  <a:pt x="104628" y="577469"/>
                </a:lnTo>
                <a:lnTo>
                  <a:pt x="1046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05621" y="3429001"/>
            <a:ext cx="171450" cy="686435"/>
          </a:xfrm>
          <a:custGeom>
            <a:avLst/>
            <a:gdLst/>
            <a:ahLst/>
            <a:cxnLst/>
            <a:rect l="l" t="t" r="r" b="b"/>
            <a:pathLst>
              <a:path w="171450" h="686435">
                <a:moveTo>
                  <a:pt x="16446" y="514877"/>
                </a:moveTo>
                <a:lnTo>
                  <a:pt x="9251" y="517270"/>
                </a:lnTo>
                <a:lnTo>
                  <a:pt x="3643" y="522323"/>
                </a:lnTo>
                <a:lnTo>
                  <a:pt x="488" y="528923"/>
                </a:lnTo>
                <a:lnTo>
                  <a:pt x="0" y="536237"/>
                </a:lnTo>
                <a:lnTo>
                  <a:pt x="2393" y="543432"/>
                </a:lnTo>
                <a:lnTo>
                  <a:pt x="85578" y="685926"/>
                </a:lnTo>
                <a:lnTo>
                  <a:pt x="107671" y="648081"/>
                </a:lnTo>
                <a:lnTo>
                  <a:pt x="66528" y="648081"/>
                </a:lnTo>
                <a:lnTo>
                  <a:pt x="66528" y="577469"/>
                </a:lnTo>
                <a:lnTo>
                  <a:pt x="35413" y="524129"/>
                </a:lnTo>
                <a:lnTo>
                  <a:pt x="30360" y="518521"/>
                </a:lnTo>
                <a:lnTo>
                  <a:pt x="23760" y="515366"/>
                </a:lnTo>
                <a:lnTo>
                  <a:pt x="16446" y="514877"/>
                </a:lnTo>
                <a:close/>
              </a:path>
              <a:path w="171450" h="686435">
                <a:moveTo>
                  <a:pt x="66528" y="577469"/>
                </a:moveTo>
                <a:lnTo>
                  <a:pt x="66528" y="648081"/>
                </a:lnTo>
                <a:lnTo>
                  <a:pt x="104628" y="648081"/>
                </a:lnTo>
                <a:lnTo>
                  <a:pt x="104628" y="638429"/>
                </a:lnTo>
                <a:lnTo>
                  <a:pt x="69068" y="638429"/>
                </a:lnTo>
                <a:lnTo>
                  <a:pt x="85578" y="610126"/>
                </a:lnTo>
                <a:lnTo>
                  <a:pt x="66528" y="577469"/>
                </a:lnTo>
                <a:close/>
              </a:path>
              <a:path w="171450" h="686435">
                <a:moveTo>
                  <a:pt x="154709" y="514877"/>
                </a:moveTo>
                <a:lnTo>
                  <a:pt x="147395" y="515366"/>
                </a:lnTo>
                <a:lnTo>
                  <a:pt x="140795" y="518521"/>
                </a:lnTo>
                <a:lnTo>
                  <a:pt x="135743" y="524129"/>
                </a:lnTo>
                <a:lnTo>
                  <a:pt x="104628" y="577469"/>
                </a:lnTo>
                <a:lnTo>
                  <a:pt x="104628" y="648081"/>
                </a:lnTo>
                <a:lnTo>
                  <a:pt x="107671" y="648081"/>
                </a:lnTo>
                <a:lnTo>
                  <a:pt x="168763" y="543432"/>
                </a:lnTo>
                <a:lnTo>
                  <a:pt x="171156" y="536237"/>
                </a:lnTo>
                <a:lnTo>
                  <a:pt x="170668" y="528923"/>
                </a:lnTo>
                <a:lnTo>
                  <a:pt x="167512" y="522323"/>
                </a:lnTo>
                <a:lnTo>
                  <a:pt x="161905" y="517270"/>
                </a:lnTo>
                <a:lnTo>
                  <a:pt x="154709" y="514877"/>
                </a:lnTo>
                <a:close/>
              </a:path>
              <a:path w="171450" h="686435">
                <a:moveTo>
                  <a:pt x="85578" y="610126"/>
                </a:moveTo>
                <a:lnTo>
                  <a:pt x="69068" y="638429"/>
                </a:lnTo>
                <a:lnTo>
                  <a:pt x="102088" y="638429"/>
                </a:lnTo>
                <a:lnTo>
                  <a:pt x="85578" y="610126"/>
                </a:lnTo>
                <a:close/>
              </a:path>
              <a:path w="171450" h="686435">
                <a:moveTo>
                  <a:pt x="104628" y="577469"/>
                </a:moveTo>
                <a:lnTo>
                  <a:pt x="85578" y="610126"/>
                </a:lnTo>
                <a:lnTo>
                  <a:pt x="102088" y="638429"/>
                </a:lnTo>
                <a:lnTo>
                  <a:pt x="104628" y="638429"/>
                </a:lnTo>
                <a:lnTo>
                  <a:pt x="104628" y="577469"/>
                </a:lnTo>
                <a:close/>
              </a:path>
              <a:path w="171450" h="686435">
                <a:moveTo>
                  <a:pt x="104628" y="0"/>
                </a:moveTo>
                <a:lnTo>
                  <a:pt x="66528" y="0"/>
                </a:lnTo>
                <a:lnTo>
                  <a:pt x="66528" y="577469"/>
                </a:lnTo>
                <a:lnTo>
                  <a:pt x="85578" y="610126"/>
                </a:lnTo>
                <a:lnTo>
                  <a:pt x="104628" y="577469"/>
                </a:lnTo>
                <a:lnTo>
                  <a:pt x="1046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34421" y="3429001"/>
            <a:ext cx="171450" cy="686435"/>
          </a:xfrm>
          <a:custGeom>
            <a:avLst/>
            <a:gdLst/>
            <a:ahLst/>
            <a:cxnLst/>
            <a:rect l="l" t="t" r="r" b="b"/>
            <a:pathLst>
              <a:path w="171450" h="686435">
                <a:moveTo>
                  <a:pt x="16446" y="514877"/>
                </a:moveTo>
                <a:lnTo>
                  <a:pt x="9251" y="517270"/>
                </a:lnTo>
                <a:lnTo>
                  <a:pt x="3643" y="522323"/>
                </a:lnTo>
                <a:lnTo>
                  <a:pt x="488" y="528923"/>
                </a:lnTo>
                <a:lnTo>
                  <a:pt x="0" y="536237"/>
                </a:lnTo>
                <a:lnTo>
                  <a:pt x="2393" y="543432"/>
                </a:lnTo>
                <a:lnTo>
                  <a:pt x="85578" y="685926"/>
                </a:lnTo>
                <a:lnTo>
                  <a:pt x="107671" y="648081"/>
                </a:lnTo>
                <a:lnTo>
                  <a:pt x="66528" y="648081"/>
                </a:lnTo>
                <a:lnTo>
                  <a:pt x="66528" y="577469"/>
                </a:lnTo>
                <a:lnTo>
                  <a:pt x="35413" y="524129"/>
                </a:lnTo>
                <a:lnTo>
                  <a:pt x="30360" y="518521"/>
                </a:lnTo>
                <a:lnTo>
                  <a:pt x="23760" y="515366"/>
                </a:lnTo>
                <a:lnTo>
                  <a:pt x="16446" y="514877"/>
                </a:lnTo>
                <a:close/>
              </a:path>
              <a:path w="171450" h="686435">
                <a:moveTo>
                  <a:pt x="66528" y="577469"/>
                </a:moveTo>
                <a:lnTo>
                  <a:pt x="66528" y="648081"/>
                </a:lnTo>
                <a:lnTo>
                  <a:pt x="104628" y="648081"/>
                </a:lnTo>
                <a:lnTo>
                  <a:pt x="104628" y="638429"/>
                </a:lnTo>
                <a:lnTo>
                  <a:pt x="69068" y="638429"/>
                </a:lnTo>
                <a:lnTo>
                  <a:pt x="85578" y="610126"/>
                </a:lnTo>
                <a:lnTo>
                  <a:pt x="66528" y="577469"/>
                </a:lnTo>
                <a:close/>
              </a:path>
              <a:path w="171450" h="686435">
                <a:moveTo>
                  <a:pt x="154709" y="514877"/>
                </a:moveTo>
                <a:lnTo>
                  <a:pt x="147395" y="515366"/>
                </a:lnTo>
                <a:lnTo>
                  <a:pt x="140795" y="518521"/>
                </a:lnTo>
                <a:lnTo>
                  <a:pt x="135743" y="524129"/>
                </a:lnTo>
                <a:lnTo>
                  <a:pt x="104628" y="577469"/>
                </a:lnTo>
                <a:lnTo>
                  <a:pt x="104628" y="648081"/>
                </a:lnTo>
                <a:lnTo>
                  <a:pt x="107671" y="648081"/>
                </a:lnTo>
                <a:lnTo>
                  <a:pt x="168763" y="543432"/>
                </a:lnTo>
                <a:lnTo>
                  <a:pt x="171156" y="536237"/>
                </a:lnTo>
                <a:lnTo>
                  <a:pt x="170668" y="528923"/>
                </a:lnTo>
                <a:lnTo>
                  <a:pt x="167512" y="522323"/>
                </a:lnTo>
                <a:lnTo>
                  <a:pt x="161905" y="517270"/>
                </a:lnTo>
                <a:lnTo>
                  <a:pt x="154709" y="514877"/>
                </a:lnTo>
                <a:close/>
              </a:path>
              <a:path w="171450" h="686435">
                <a:moveTo>
                  <a:pt x="85578" y="610126"/>
                </a:moveTo>
                <a:lnTo>
                  <a:pt x="69068" y="638429"/>
                </a:lnTo>
                <a:lnTo>
                  <a:pt x="102088" y="638429"/>
                </a:lnTo>
                <a:lnTo>
                  <a:pt x="85578" y="610126"/>
                </a:lnTo>
                <a:close/>
              </a:path>
              <a:path w="171450" h="686435">
                <a:moveTo>
                  <a:pt x="104628" y="577469"/>
                </a:moveTo>
                <a:lnTo>
                  <a:pt x="85578" y="610126"/>
                </a:lnTo>
                <a:lnTo>
                  <a:pt x="102088" y="638429"/>
                </a:lnTo>
                <a:lnTo>
                  <a:pt x="104628" y="638429"/>
                </a:lnTo>
                <a:lnTo>
                  <a:pt x="104628" y="577469"/>
                </a:lnTo>
                <a:close/>
              </a:path>
              <a:path w="171450" h="686435">
                <a:moveTo>
                  <a:pt x="104628" y="0"/>
                </a:moveTo>
                <a:lnTo>
                  <a:pt x="66528" y="0"/>
                </a:lnTo>
                <a:lnTo>
                  <a:pt x="66528" y="577469"/>
                </a:lnTo>
                <a:lnTo>
                  <a:pt x="85578" y="610126"/>
                </a:lnTo>
                <a:lnTo>
                  <a:pt x="104628" y="577469"/>
                </a:lnTo>
                <a:lnTo>
                  <a:pt x="1046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87021" y="5105401"/>
            <a:ext cx="171450" cy="686435"/>
          </a:xfrm>
          <a:custGeom>
            <a:avLst/>
            <a:gdLst/>
            <a:ahLst/>
            <a:cxnLst/>
            <a:rect l="l" t="t" r="r" b="b"/>
            <a:pathLst>
              <a:path w="171450" h="686435">
                <a:moveTo>
                  <a:pt x="16446" y="514880"/>
                </a:moveTo>
                <a:lnTo>
                  <a:pt x="9251" y="517321"/>
                </a:lnTo>
                <a:lnTo>
                  <a:pt x="3643" y="522354"/>
                </a:lnTo>
                <a:lnTo>
                  <a:pt x="488" y="528932"/>
                </a:lnTo>
                <a:lnTo>
                  <a:pt x="0" y="536220"/>
                </a:lnTo>
                <a:lnTo>
                  <a:pt x="2393" y="543382"/>
                </a:lnTo>
                <a:lnTo>
                  <a:pt x="85578" y="685888"/>
                </a:lnTo>
                <a:lnTo>
                  <a:pt x="107647" y="648081"/>
                </a:lnTo>
                <a:lnTo>
                  <a:pt x="66528" y="648081"/>
                </a:lnTo>
                <a:lnTo>
                  <a:pt x="66528" y="577519"/>
                </a:lnTo>
                <a:lnTo>
                  <a:pt x="35413" y="524179"/>
                </a:lnTo>
                <a:lnTo>
                  <a:pt x="30360" y="518527"/>
                </a:lnTo>
                <a:lnTo>
                  <a:pt x="23760" y="515354"/>
                </a:lnTo>
                <a:lnTo>
                  <a:pt x="16446" y="514880"/>
                </a:lnTo>
                <a:close/>
              </a:path>
              <a:path w="171450" h="686435">
                <a:moveTo>
                  <a:pt x="66528" y="577519"/>
                </a:moveTo>
                <a:lnTo>
                  <a:pt x="66528" y="648081"/>
                </a:lnTo>
                <a:lnTo>
                  <a:pt x="104628" y="648081"/>
                </a:lnTo>
                <a:lnTo>
                  <a:pt x="104628" y="638479"/>
                </a:lnTo>
                <a:lnTo>
                  <a:pt x="69068" y="638479"/>
                </a:lnTo>
                <a:lnTo>
                  <a:pt x="85578" y="610176"/>
                </a:lnTo>
                <a:lnTo>
                  <a:pt x="66528" y="577519"/>
                </a:lnTo>
                <a:close/>
              </a:path>
              <a:path w="171450" h="686435">
                <a:moveTo>
                  <a:pt x="154709" y="514880"/>
                </a:moveTo>
                <a:lnTo>
                  <a:pt x="147395" y="515354"/>
                </a:lnTo>
                <a:lnTo>
                  <a:pt x="140795" y="518527"/>
                </a:lnTo>
                <a:lnTo>
                  <a:pt x="135743" y="524179"/>
                </a:lnTo>
                <a:lnTo>
                  <a:pt x="104628" y="577519"/>
                </a:lnTo>
                <a:lnTo>
                  <a:pt x="104628" y="648081"/>
                </a:lnTo>
                <a:lnTo>
                  <a:pt x="107647" y="648081"/>
                </a:lnTo>
                <a:lnTo>
                  <a:pt x="168763" y="543382"/>
                </a:lnTo>
                <a:lnTo>
                  <a:pt x="171156" y="536220"/>
                </a:lnTo>
                <a:lnTo>
                  <a:pt x="170668" y="528932"/>
                </a:lnTo>
                <a:lnTo>
                  <a:pt x="167513" y="522354"/>
                </a:lnTo>
                <a:lnTo>
                  <a:pt x="161905" y="517321"/>
                </a:lnTo>
                <a:lnTo>
                  <a:pt x="154709" y="514880"/>
                </a:lnTo>
                <a:close/>
              </a:path>
              <a:path w="171450" h="686435">
                <a:moveTo>
                  <a:pt x="85578" y="610176"/>
                </a:moveTo>
                <a:lnTo>
                  <a:pt x="69068" y="638479"/>
                </a:lnTo>
                <a:lnTo>
                  <a:pt x="102088" y="638479"/>
                </a:lnTo>
                <a:lnTo>
                  <a:pt x="85578" y="610176"/>
                </a:lnTo>
                <a:close/>
              </a:path>
              <a:path w="171450" h="686435">
                <a:moveTo>
                  <a:pt x="104628" y="577519"/>
                </a:moveTo>
                <a:lnTo>
                  <a:pt x="85578" y="610176"/>
                </a:lnTo>
                <a:lnTo>
                  <a:pt x="102088" y="638479"/>
                </a:lnTo>
                <a:lnTo>
                  <a:pt x="104628" y="638479"/>
                </a:lnTo>
                <a:lnTo>
                  <a:pt x="104628" y="577519"/>
                </a:lnTo>
                <a:close/>
              </a:path>
              <a:path w="171450" h="686435">
                <a:moveTo>
                  <a:pt x="104628" y="0"/>
                </a:moveTo>
                <a:lnTo>
                  <a:pt x="66528" y="0"/>
                </a:lnTo>
                <a:lnTo>
                  <a:pt x="66528" y="577519"/>
                </a:lnTo>
                <a:lnTo>
                  <a:pt x="85578" y="610176"/>
                </a:lnTo>
                <a:lnTo>
                  <a:pt x="104628" y="577519"/>
                </a:lnTo>
                <a:lnTo>
                  <a:pt x="1046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53021" y="3429001"/>
            <a:ext cx="171450" cy="686435"/>
          </a:xfrm>
          <a:custGeom>
            <a:avLst/>
            <a:gdLst/>
            <a:ahLst/>
            <a:cxnLst/>
            <a:rect l="l" t="t" r="r" b="b"/>
            <a:pathLst>
              <a:path w="171450" h="686435">
                <a:moveTo>
                  <a:pt x="16446" y="514877"/>
                </a:moveTo>
                <a:lnTo>
                  <a:pt x="9251" y="517270"/>
                </a:lnTo>
                <a:lnTo>
                  <a:pt x="3643" y="522323"/>
                </a:lnTo>
                <a:lnTo>
                  <a:pt x="488" y="528923"/>
                </a:lnTo>
                <a:lnTo>
                  <a:pt x="0" y="536237"/>
                </a:lnTo>
                <a:lnTo>
                  <a:pt x="2393" y="543432"/>
                </a:lnTo>
                <a:lnTo>
                  <a:pt x="85578" y="685926"/>
                </a:lnTo>
                <a:lnTo>
                  <a:pt x="107671" y="648081"/>
                </a:lnTo>
                <a:lnTo>
                  <a:pt x="66528" y="648081"/>
                </a:lnTo>
                <a:lnTo>
                  <a:pt x="66528" y="577469"/>
                </a:lnTo>
                <a:lnTo>
                  <a:pt x="35413" y="524129"/>
                </a:lnTo>
                <a:lnTo>
                  <a:pt x="30360" y="518521"/>
                </a:lnTo>
                <a:lnTo>
                  <a:pt x="23760" y="515366"/>
                </a:lnTo>
                <a:lnTo>
                  <a:pt x="16446" y="514877"/>
                </a:lnTo>
                <a:close/>
              </a:path>
              <a:path w="171450" h="686435">
                <a:moveTo>
                  <a:pt x="66528" y="577469"/>
                </a:moveTo>
                <a:lnTo>
                  <a:pt x="66528" y="648081"/>
                </a:lnTo>
                <a:lnTo>
                  <a:pt x="104628" y="648081"/>
                </a:lnTo>
                <a:lnTo>
                  <a:pt x="104628" y="638429"/>
                </a:lnTo>
                <a:lnTo>
                  <a:pt x="69068" y="638429"/>
                </a:lnTo>
                <a:lnTo>
                  <a:pt x="85578" y="610126"/>
                </a:lnTo>
                <a:lnTo>
                  <a:pt x="66528" y="577469"/>
                </a:lnTo>
                <a:close/>
              </a:path>
              <a:path w="171450" h="686435">
                <a:moveTo>
                  <a:pt x="154709" y="514877"/>
                </a:moveTo>
                <a:lnTo>
                  <a:pt x="147395" y="515366"/>
                </a:lnTo>
                <a:lnTo>
                  <a:pt x="140795" y="518521"/>
                </a:lnTo>
                <a:lnTo>
                  <a:pt x="135743" y="524129"/>
                </a:lnTo>
                <a:lnTo>
                  <a:pt x="104628" y="577469"/>
                </a:lnTo>
                <a:lnTo>
                  <a:pt x="104628" y="648081"/>
                </a:lnTo>
                <a:lnTo>
                  <a:pt x="107671" y="648081"/>
                </a:lnTo>
                <a:lnTo>
                  <a:pt x="168763" y="543432"/>
                </a:lnTo>
                <a:lnTo>
                  <a:pt x="171156" y="536237"/>
                </a:lnTo>
                <a:lnTo>
                  <a:pt x="170668" y="528923"/>
                </a:lnTo>
                <a:lnTo>
                  <a:pt x="167512" y="522323"/>
                </a:lnTo>
                <a:lnTo>
                  <a:pt x="161905" y="517270"/>
                </a:lnTo>
                <a:lnTo>
                  <a:pt x="154709" y="514877"/>
                </a:lnTo>
                <a:close/>
              </a:path>
              <a:path w="171450" h="686435">
                <a:moveTo>
                  <a:pt x="85578" y="610126"/>
                </a:moveTo>
                <a:lnTo>
                  <a:pt x="69068" y="638429"/>
                </a:lnTo>
                <a:lnTo>
                  <a:pt x="102088" y="638429"/>
                </a:lnTo>
                <a:lnTo>
                  <a:pt x="85578" y="610126"/>
                </a:lnTo>
                <a:close/>
              </a:path>
              <a:path w="171450" h="686435">
                <a:moveTo>
                  <a:pt x="104628" y="577469"/>
                </a:moveTo>
                <a:lnTo>
                  <a:pt x="85578" y="610126"/>
                </a:lnTo>
                <a:lnTo>
                  <a:pt x="102088" y="638429"/>
                </a:lnTo>
                <a:lnTo>
                  <a:pt x="104628" y="638429"/>
                </a:lnTo>
                <a:lnTo>
                  <a:pt x="104628" y="577469"/>
                </a:lnTo>
                <a:close/>
              </a:path>
              <a:path w="171450" h="686435">
                <a:moveTo>
                  <a:pt x="104628" y="0"/>
                </a:moveTo>
                <a:lnTo>
                  <a:pt x="66528" y="0"/>
                </a:lnTo>
                <a:lnTo>
                  <a:pt x="66528" y="577469"/>
                </a:lnTo>
                <a:lnTo>
                  <a:pt x="85578" y="610126"/>
                </a:lnTo>
                <a:lnTo>
                  <a:pt x="104628" y="577469"/>
                </a:lnTo>
                <a:lnTo>
                  <a:pt x="1046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287021" y="2514474"/>
            <a:ext cx="171450" cy="686435"/>
          </a:xfrm>
          <a:custGeom>
            <a:avLst/>
            <a:gdLst/>
            <a:ahLst/>
            <a:cxnLst/>
            <a:rect l="l" t="t" r="r" b="b"/>
            <a:pathLst>
              <a:path w="171450" h="686435">
                <a:moveTo>
                  <a:pt x="23760" y="515493"/>
                </a:moveTo>
                <a:lnTo>
                  <a:pt x="14978" y="515493"/>
                </a:lnTo>
                <a:lnTo>
                  <a:pt x="9251" y="517398"/>
                </a:lnTo>
                <a:lnTo>
                  <a:pt x="3643" y="522450"/>
                </a:lnTo>
                <a:lnTo>
                  <a:pt x="488" y="529050"/>
                </a:lnTo>
                <a:lnTo>
                  <a:pt x="0" y="536364"/>
                </a:lnTo>
                <a:lnTo>
                  <a:pt x="2393" y="543560"/>
                </a:lnTo>
                <a:lnTo>
                  <a:pt x="85578" y="686053"/>
                </a:lnTo>
                <a:lnTo>
                  <a:pt x="107671" y="648207"/>
                </a:lnTo>
                <a:lnTo>
                  <a:pt x="66528" y="648207"/>
                </a:lnTo>
                <a:lnTo>
                  <a:pt x="66528" y="577596"/>
                </a:lnTo>
                <a:lnTo>
                  <a:pt x="35413" y="524255"/>
                </a:lnTo>
                <a:lnTo>
                  <a:pt x="30360" y="518648"/>
                </a:lnTo>
                <a:lnTo>
                  <a:pt x="23760" y="515493"/>
                </a:lnTo>
                <a:close/>
              </a:path>
              <a:path w="171450" h="686435">
                <a:moveTo>
                  <a:pt x="66528" y="577596"/>
                </a:moveTo>
                <a:lnTo>
                  <a:pt x="66528" y="648207"/>
                </a:lnTo>
                <a:lnTo>
                  <a:pt x="104628" y="648207"/>
                </a:lnTo>
                <a:lnTo>
                  <a:pt x="104628" y="638555"/>
                </a:lnTo>
                <a:lnTo>
                  <a:pt x="69068" y="638555"/>
                </a:lnTo>
                <a:lnTo>
                  <a:pt x="85578" y="610253"/>
                </a:lnTo>
                <a:lnTo>
                  <a:pt x="66528" y="577596"/>
                </a:lnTo>
                <a:close/>
              </a:path>
              <a:path w="171450" h="686435">
                <a:moveTo>
                  <a:pt x="154709" y="515004"/>
                </a:moveTo>
                <a:lnTo>
                  <a:pt x="147395" y="515493"/>
                </a:lnTo>
                <a:lnTo>
                  <a:pt x="140795" y="518648"/>
                </a:lnTo>
                <a:lnTo>
                  <a:pt x="135743" y="524255"/>
                </a:lnTo>
                <a:lnTo>
                  <a:pt x="104628" y="577596"/>
                </a:lnTo>
                <a:lnTo>
                  <a:pt x="104628" y="648207"/>
                </a:lnTo>
                <a:lnTo>
                  <a:pt x="107671" y="648207"/>
                </a:lnTo>
                <a:lnTo>
                  <a:pt x="168763" y="543560"/>
                </a:lnTo>
                <a:lnTo>
                  <a:pt x="171156" y="536364"/>
                </a:lnTo>
                <a:lnTo>
                  <a:pt x="170668" y="529050"/>
                </a:lnTo>
                <a:lnTo>
                  <a:pt x="167513" y="522450"/>
                </a:lnTo>
                <a:lnTo>
                  <a:pt x="161905" y="517398"/>
                </a:lnTo>
                <a:lnTo>
                  <a:pt x="154709" y="515004"/>
                </a:lnTo>
                <a:close/>
              </a:path>
              <a:path w="171450" h="686435">
                <a:moveTo>
                  <a:pt x="85578" y="610253"/>
                </a:moveTo>
                <a:lnTo>
                  <a:pt x="69068" y="638555"/>
                </a:lnTo>
                <a:lnTo>
                  <a:pt x="102088" y="638555"/>
                </a:lnTo>
                <a:lnTo>
                  <a:pt x="85578" y="610253"/>
                </a:lnTo>
                <a:close/>
              </a:path>
              <a:path w="171450" h="686435">
                <a:moveTo>
                  <a:pt x="104628" y="577596"/>
                </a:moveTo>
                <a:lnTo>
                  <a:pt x="85578" y="610253"/>
                </a:lnTo>
                <a:lnTo>
                  <a:pt x="102088" y="638555"/>
                </a:lnTo>
                <a:lnTo>
                  <a:pt x="104628" y="638555"/>
                </a:lnTo>
                <a:lnTo>
                  <a:pt x="104628" y="577596"/>
                </a:lnTo>
                <a:close/>
              </a:path>
              <a:path w="171450" h="686435">
                <a:moveTo>
                  <a:pt x="85578" y="75800"/>
                </a:moveTo>
                <a:lnTo>
                  <a:pt x="66528" y="108457"/>
                </a:lnTo>
                <a:lnTo>
                  <a:pt x="66528" y="577596"/>
                </a:lnTo>
                <a:lnTo>
                  <a:pt x="85578" y="610253"/>
                </a:lnTo>
                <a:lnTo>
                  <a:pt x="104628" y="577596"/>
                </a:lnTo>
                <a:lnTo>
                  <a:pt x="104628" y="108457"/>
                </a:lnTo>
                <a:lnTo>
                  <a:pt x="85578" y="75800"/>
                </a:lnTo>
                <a:close/>
              </a:path>
              <a:path w="171450" h="686435">
                <a:moveTo>
                  <a:pt x="16446" y="515004"/>
                </a:moveTo>
                <a:lnTo>
                  <a:pt x="23760" y="515493"/>
                </a:lnTo>
                <a:lnTo>
                  <a:pt x="14978" y="515493"/>
                </a:lnTo>
                <a:lnTo>
                  <a:pt x="16446" y="515004"/>
                </a:lnTo>
                <a:close/>
              </a:path>
              <a:path w="171450" h="686435">
                <a:moveTo>
                  <a:pt x="85578" y="0"/>
                </a:moveTo>
                <a:lnTo>
                  <a:pt x="2393" y="142493"/>
                </a:lnTo>
                <a:lnTo>
                  <a:pt x="0" y="149689"/>
                </a:lnTo>
                <a:lnTo>
                  <a:pt x="488" y="157003"/>
                </a:lnTo>
                <a:lnTo>
                  <a:pt x="3643" y="163603"/>
                </a:lnTo>
                <a:lnTo>
                  <a:pt x="9251" y="168655"/>
                </a:lnTo>
                <a:lnTo>
                  <a:pt x="16446" y="171049"/>
                </a:lnTo>
                <a:lnTo>
                  <a:pt x="23760" y="170561"/>
                </a:lnTo>
                <a:lnTo>
                  <a:pt x="30360" y="167405"/>
                </a:lnTo>
                <a:lnTo>
                  <a:pt x="35413" y="161798"/>
                </a:lnTo>
                <a:lnTo>
                  <a:pt x="66528" y="108457"/>
                </a:lnTo>
                <a:lnTo>
                  <a:pt x="66528" y="37846"/>
                </a:lnTo>
                <a:lnTo>
                  <a:pt x="107671" y="37846"/>
                </a:lnTo>
                <a:lnTo>
                  <a:pt x="85578" y="0"/>
                </a:lnTo>
                <a:close/>
              </a:path>
              <a:path w="171450" h="686435">
                <a:moveTo>
                  <a:pt x="107671" y="37846"/>
                </a:moveTo>
                <a:lnTo>
                  <a:pt x="104628" y="37846"/>
                </a:lnTo>
                <a:lnTo>
                  <a:pt x="104628" y="108457"/>
                </a:lnTo>
                <a:lnTo>
                  <a:pt x="135743" y="161798"/>
                </a:lnTo>
                <a:lnTo>
                  <a:pt x="140795" y="167405"/>
                </a:lnTo>
                <a:lnTo>
                  <a:pt x="147395" y="170561"/>
                </a:lnTo>
                <a:lnTo>
                  <a:pt x="154709" y="171049"/>
                </a:lnTo>
                <a:lnTo>
                  <a:pt x="161905" y="168655"/>
                </a:lnTo>
                <a:lnTo>
                  <a:pt x="167513" y="163603"/>
                </a:lnTo>
                <a:lnTo>
                  <a:pt x="170668" y="157003"/>
                </a:lnTo>
                <a:lnTo>
                  <a:pt x="171156" y="149689"/>
                </a:lnTo>
                <a:lnTo>
                  <a:pt x="168763" y="142493"/>
                </a:lnTo>
                <a:lnTo>
                  <a:pt x="107671" y="37846"/>
                </a:lnTo>
                <a:close/>
              </a:path>
              <a:path w="171450" h="686435">
                <a:moveTo>
                  <a:pt x="104628" y="37846"/>
                </a:moveTo>
                <a:lnTo>
                  <a:pt x="66528" y="37846"/>
                </a:lnTo>
                <a:lnTo>
                  <a:pt x="66528" y="108457"/>
                </a:lnTo>
                <a:lnTo>
                  <a:pt x="85578" y="75800"/>
                </a:lnTo>
                <a:lnTo>
                  <a:pt x="69068" y="47498"/>
                </a:lnTo>
                <a:lnTo>
                  <a:pt x="104628" y="47498"/>
                </a:lnTo>
                <a:lnTo>
                  <a:pt x="104628" y="37846"/>
                </a:lnTo>
                <a:close/>
              </a:path>
              <a:path w="171450" h="686435">
                <a:moveTo>
                  <a:pt x="104628" y="47498"/>
                </a:moveTo>
                <a:lnTo>
                  <a:pt x="102088" y="47498"/>
                </a:lnTo>
                <a:lnTo>
                  <a:pt x="85578" y="75800"/>
                </a:lnTo>
                <a:lnTo>
                  <a:pt x="104628" y="108457"/>
                </a:lnTo>
                <a:lnTo>
                  <a:pt x="104628" y="47498"/>
                </a:lnTo>
                <a:close/>
              </a:path>
              <a:path w="171450" h="686435">
                <a:moveTo>
                  <a:pt x="102088" y="47498"/>
                </a:moveTo>
                <a:lnTo>
                  <a:pt x="69068" y="47498"/>
                </a:lnTo>
                <a:lnTo>
                  <a:pt x="85578" y="75800"/>
                </a:lnTo>
                <a:lnTo>
                  <a:pt x="102088" y="47498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287021" y="3352673"/>
            <a:ext cx="171450" cy="686435"/>
          </a:xfrm>
          <a:custGeom>
            <a:avLst/>
            <a:gdLst/>
            <a:ahLst/>
            <a:cxnLst/>
            <a:rect l="l" t="t" r="r" b="b"/>
            <a:pathLst>
              <a:path w="171450" h="686435">
                <a:moveTo>
                  <a:pt x="16446" y="515004"/>
                </a:moveTo>
                <a:lnTo>
                  <a:pt x="9251" y="517397"/>
                </a:lnTo>
                <a:lnTo>
                  <a:pt x="3643" y="522450"/>
                </a:lnTo>
                <a:lnTo>
                  <a:pt x="488" y="529050"/>
                </a:lnTo>
                <a:lnTo>
                  <a:pt x="0" y="536364"/>
                </a:lnTo>
                <a:lnTo>
                  <a:pt x="2393" y="543559"/>
                </a:lnTo>
                <a:lnTo>
                  <a:pt x="85578" y="686053"/>
                </a:lnTo>
                <a:lnTo>
                  <a:pt x="107671" y="648207"/>
                </a:lnTo>
                <a:lnTo>
                  <a:pt x="66528" y="648207"/>
                </a:lnTo>
                <a:lnTo>
                  <a:pt x="66528" y="577596"/>
                </a:lnTo>
                <a:lnTo>
                  <a:pt x="35413" y="524256"/>
                </a:lnTo>
                <a:lnTo>
                  <a:pt x="30360" y="518648"/>
                </a:lnTo>
                <a:lnTo>
                  <a:pt x="23760" y="515493"/>
                </a:lnTo>
                <a:lnTo>
                  <a:pt x="16446" y="515004"/>
                </a:lnTo>
                <a:close/>
              </a:path>
              <a:path w="171450" h="686435">
                <a:moveTo>
                  <a:pt x="66528" y="577596"/>
                </a:moveTo>
                <a:lnTo>
                  <a:pt x="66528" y="648207"/>
                </a:lnTo>
                <a:lnTo>
                  <a:pt x="104628" y="648207"/>
                </a:lnTo>
                <a:lnTo>
                  <a:pt x="104628" y="638556"/>
                </a:lnTo>
                <a:lnTo>
                  <a:pt x="69068" y="638556"/>
                </a:lnTo>
                <a:lnTo>
                  <a:pt x="85578" y="610253"/>
                </a:lnTo>
                <a:lnTo>
                  <a:pt x="66528" y="577596"/>
                </a:lnTo>
                <a:close/>
              </a:path>
              <a:path w="171450" h="686435">
                <a:moveTo>
                  <a:pt x="154709" y="515004"/>
                </a:moveTo>
                <a:lnTo>
                  <a:pt x="147395" y="515493"/>
                </a:lnTo>
                <a:lnTo>
                  <a:pt x="140795" y="518648"/>
                </a:lnTo>
                <a:lnTo>
                  <a:pt x="135743" y="524256"/>
                </a:lnTo>
                <a:lnTo>
                  <a:pt x="104628" y="577596"/>
                </a:lnTo>
                <a:lnTo>
                  <a:pt x="104628" y="648207"/>
                </a:lnTo>
                <a:lnTo>
                  <a:pt x="107671" y="648207"/>
                </a:lnTo>
                <a:lnTo>
                  <a:pt x="168763" y="543559"/>
                </a:lnTo>
                <a:lnTo>
                  <a:pt x="171156" y="536364"/>
                </a:lnTo>
                <a:lnTo>
                  <a:pt x="170668" y="529050"/>
                </a:lnTo>
                <a:lnTo>
                  <a:pt x="167513" y="522450"/>
                </a:lnTo>
                <a:lnTo>
                  <a:pt x="161905" y="517397"/>
                </a:lnTo>
                <a:lnTo>
                  <a:pt x="154709" y="515004"/>
                </a:lnTo>
                <a:close/>
              </a:path>
              <a:path w="171450" h="686435">
                <a:moveTo>
                  <a:pt x="85578" y="610253"/>
                </a:moveTo>
                <a:lnTo>
                  <a:pt x="69068" y="638556"/>
                </a:lnTo>
                <a:lnTo>
                  <a:pt x="102088" y="638556"/>
                </a:lnTo>
                <a:lnTo>
                  <a:pt x="85578" y="610253"/>
                </a:lnTo>
                <a:close/>
              </a:path>
              <a:path w="171450" h="686435">
                <a:moveTo>
                  <a:pt x="104628" y="577596"/>
                </a:moveTo>
                <a:lnTo>
                  <a:pt x="85578" y="610253"/>
                </a:lnTo>
                <a:lnTo>
                  <a:pt x="102088" y="638556"/>
                </a:lnTo>
                <a:lnTo>
                  <a:pt x="104628" y="638556"/>
                </a:lnTo>
                <a:lnTo>
                  <a:pt x="104628" y="577596"/>
                </a:lnTo>
                <a:close/>
              </a:path>
              <a:path w="171450" h="686435">
                <a:moveTo>
                  <a:pt x="85578" y="75800"/>
                </a:moveTo>
                <a:lnTo>
                  <a:pt x="66528" y="108457"/>
                </a:lnTo>
                <a:lnTo>
                  <a:pt x="66528" y="577596"/>
                </a:lnTo>
                <a:lnTo>
                  <a:pt x="85578" y="610253"/>
                </a:lnTo>
                <a:lnTo>
                  <a:pt x="104628" y="577596"/>
                </a:lnTo>
                <a:lnTo>
                  <a:pt x="104628" y="108457"/>
                </a:lnTo>
                <a:lnTo>
                  <a:pt x="85578" y="75800"/>
                </a:lnTo>
                <a:close/>
              </a:path>
              <a:path w="171450" h="686435">
                <a:moveTo>
                  <a:pt x="85578" y="0"/>
                </a:moveTo>
                <a:lnTo>
                  <a:pt x="2393" y="142493"/>
                </a:lnTo>
                <a:lnTo>
                  <a:pt x="0" y="149689"/>
                </a:lnTo>
                <a:lnTo>
                  <a:pt x="488" y="157003"/>
                </a:lnTo>
                <a:lnTo>
                  <a:pt x="3643" y="163603"/>
                </a:lnTo>
                <a:lnTo>
                  <a:pt x="9251" y="168655"/>
                </a:lnTo>
                <a:lnTo>
                  <a:pt x="16446" y="171049"/>
                </a:lnTo>
                <a:lnTo>
                  <a:pt x="23760" y="170561"/>
                </a:lnTo>
                <a:lnTo>
                  <a:pt x="30360" y="167405"/>
                </a:lnTo>
                <a:lnTo>
                  <a:pt x="35413" y="161798"/>
                </a:lnTo>
                <a:lnTo>
                  <a:pt x="66528" y="108457"/>
                </a:lnTo>
                <a:lnTo>
                  <a:pt x="66528" y="37846"/>
                </a:lnTo>
                <a:lnTo>
                  <a:pt x="107671" y="37846"/>
                </a:lnTo>
                <a:lnTo>
                  <a:pt x="85578" y="0"/>
                </a:lnTo>
                <a:close/>
              </a:path>
              <a:path w="171450" h="686435">
                <a:moveTo>
                  <a:pt x="107671" y="37846"/>
                </a:moveTo>
                <a:lnTo>
                  <a:pt x="104628" y="37846"/>
                </a:lnTo>
                <a:lnTo>
                  <a:pt x="104628" y="108457"/>
                </a:lnTo>
                <a:lnTo>
                  <a:pt x="135743" y="161798"/>
                </a:lnTo>
                <a:lnTo>
                  <a:pt x="140795" y="167405"/>
                </a:lnTo>
                <a:lnTo>
                  <a:pt x="147395" y="170561"/>
                </a:lnTo>
                <a:lnTo>
                  <a:pt x="154709" y="171049"/>
                </a:lnTo>
                <a:lnTo>
                  <a:pt x="161905" y="168655"/>
                </a:lnTo>
                <a:lnTo>
                  <a:pt x="167513" y="163603"/>
                </a:lnTo>
                <a:lnTo>
                  <a:pt x="170668" y="157003"/>
                </a:lnTo>
                <a:lnTo>
                  <a:pt x="171156" y="149689"/>
                </a:lnTo>
                <a:lnTo>
                  <a:pt x="168763" y="142493"/>
                </a:lnTo>
                <a:lnTo>
                  <a:pt x="107671" y="37846"/>
                </a:lnTo>
                <a:close/>
              </a:path>
              <a:path w="171450" h="686435">
                <a:moveTo>
                  <a:pt x="104628" y="37846"/>
                </a:moveTo>
                <a:lnTo>
                  <a:pt x="66528" y="37846"/>
                </a:lnTo>
                <a:lnTo>
                  <a:pt x="66528" y="108457"/>
                </a:lnTo>
                <a:lnTo>
                  <a:pt x="85578" y="75800"/>
                </a:lnTo>
                <a:lnTo>
                  <a:pt x="69068" y="47498"/>
                </a:lnTo>
                <a:lnTo>
                  <a:pt x="104628" y="47498"/>
                </a:lnTo>
                <a:lnTo>
                  <a:pt x="104628" y="37846"/>
                </a:lnTo>
                <a:close/>
              </a:path>
              <a:path w="171450" h="686435">
                <a:moveTo>
                  <a:pt x="104628" y="47498"/>
                </a:moveTo>
                <a:lnTo>
                  <a:pt x="102088" y="47498"/>
                </a:lnTo>
                <a:lnTo>
                  <a:pt x="85578" y="75800"/>
                </a:lnTo>
                <a:lnTo>
                  <a:pt x="104628" y="108457"/>
                </a:lnTo>
                <a:lnTo>
                  <a:pt x="104628" y="47498"/>
                </a:lnTo>
                <a:close/>
              </a:path>
              <a:path w="171450" h="686435">
                <a:moveTo>
                  <a:pt x="102088" y="47498"/>
                </a:moveTo>
                <a:lnTo>
                  <a:pt x="69068" y="47498"/>
                </a:lnTo>
                <a:lnTo>
                  <a:pt x="85578" y="75800"/>
                </a:lnTo>
                <a:lnTo>
                  <a:pt x="102088" y="47498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88902" y="4267073"/>
            <a:ext cx="171450" cy="686435"/>
          </a:xfrm>
          <a:custGeom>
            <a:avLst/>
            <a:gdLst/>
            <a:ahLst/>
            <a:cxnLst/>
            <a:rect l="l" t="t" r="r" b="b"/>
            <a:pathLst>
              <a:path w="171450" h="686435">
                <a:moveTo>
                  <a:pt x="16498" y="515004"/>
                </a:moveTo>
                <a:lnTo>
                  <a:pt x="9304" y="517397"/>
                </a:lnTo>
                <a:lnTo>
                  <a:pt x="3679" y="522450"/>
                </a:lnTo>
                <a:lnTo>
                  <a:pt x="494" y="529050"/>
                </a:lnTo>
                <a:lnTo>
                  <a:pt x="0" y="536364"/>
                </a:lnTo>
                <a:lnTo>
                  <a:pt x="2446" y="543559"/>
                </a:lnTo>
                <a:lnTo>
                  <a:pt x="85631" y="686053"/>
                </a:lnTo>
                <a:lnTo>
                  <a:pt x="107691" y="648207"/>
                </a:lnTo>
                <a:lnTo>
                  <a:pt x="66581" y="648207"/>
                </a:lnTo>
                <a:lnTo>
                  <a:pt x="66581" y="577813"/>
                </a:lnTo>
                <a:lnTo>
                  <a:pt x="35339" y="524256"/>
                </a:lnTo>
                <a:lnTo>
                  <a:pt x="30360" y="518648"/>
                </a:lnTo>
                <a:lnTo>
                  <a:pt x="23798" y="515493"/>
                </a:lnTo>
                <a:lnTo>
                  <a:pt x="16498" y="515004"/>
                </a:lnTo>
                <a:close/>
              </a:path>
              <a:path w="171450" h="686435">
                <a:moveTo>
                  <a:pt x="66581" y="577813"/>
                </a:moveTo>
                <a:lnTo>
                  <a:pt x="66581" y="648207"/>
                </a:lnTo>
                <a:lnTo>
                  <a:pt x="104681" y="648207"/>
                </a:lnTo>
                <a:lnTo>
                  <a:pt x="104681" y="638556"/>
                </a:lnTo>
                <a:lnTo>
                  <a:pt x="69121" y="638556"/>
                </a:lnTo>
                <a:lnTo>
                  <a:pt x="85568" y="610362"/>
                </a:lnTo>
                <a:lnTo>
                  <a:pt x="66581" y="577813"/>
                </a:lnTo>
                <a:close/>
              </a:path>
              <a:path w="171450" h="686435">
                <a:moveTo>
                  <a:pt x="154709" y="515004"/>
                </a:moveTo>
                <a:lnTo>
                  <a:pt x="147433" y="515493"/>
                </a:lnTo>
                <a:lnTo>
                  <a:pt x="140846" y="518648"/>
                </a:lnTo>
                <a:lnTo>
                  <a:pt x="135796" y="524256"/>
                </a:lnTo>
                <a:lnTo>
                  <a:pt x="104681" y="577595"/>
                </a:lnTo>
                <a:lnTo>
                  <a:pt x="104681" y="648207"/>
                </a:lnTo>
                <a:lnTo>
                  <a:pt x="107691" y="648207"/>
                </a:lnTo>
                <a:lnTo>
                  <a:pt x="168689" y="543559"/>
                </a:lnTo>
                <a:lnTo>
                  <a:pt x="171154" y="536364"/>
                </a:lnTo>
                <a:lnTo>
                  <a:pt x="170689" y="529050"/>
                </a:lnTo>
                <a:lnTo>
                  <a:pt x="167511" y="522450"/>
                </a:lnTo>
                <a:lnTo>
                  <a:pt x="161831" y="517397"/>
                </a:lnTo>
                <a:lnTo>
                  <a:pt x="154709" y="515004"/>
                </a:lnTo>
                <a:close/>
              </a:path>
              <a:path w="171450" h="686435">
                <a:moveTo>
                  <a:pt x="85568" y="610362"/>
                </a:moveTo>
                <a:lnTo>
                  <a:pt x="69121" y="638556"/>
                </a:lnTo>
                <a:lnTo>
                  <a:pt x="102014" y="638556"/>
                </a:lnTo>
                <a:lnTo>
                  <a:pt x="85568" y="610362"/>
                </a:lnTo>
                <a:close/>
              </a:path>
              <a:path w="171450" h="686435">
                <a:moveTo>
                  <a:pt x="104681" y="577595"/>
                </a:moveTo>
                <a:lnTo>
                  <a:pt x="85568" y="610362"/>
                </a:lnTo>
                <a:lnTo>
                  <a:pt x="102014" y="638556"/>
                </a:lnTo>
                <a:lnTo>
                  <a:pt x="104681" y="638556"/>
                </a:lnTo>
                <a:lnTo>
                  <a:pt x="104681" y="577595"/>
                </a:lnTo>
                <a:close/>
              </a:path>
              <a:path w="171450" h="686435">
                <a:moveTo>
                  <a:pt x="85568" y="75691"/>
                </a:moveTo>
                <a:lnTo>
                  <a:pt x="66581" y="108240"/>
                </a:lnTo>
                <a:lnTo>
                  <a:pt x="66581" y="577813"/>
                </a:lnTo>
                <a:lnTo>
                  <a:pt x="85568" y="610362"/>
                </a:lnTo>
                <a:lnTo>
                  <a:pt x="104681" y="577595"/>
                </a:lnTo>
                <a:lnTo>
                  <a:pt x="104681" y="108457"/>
                </a:lnTo>
                <a:lnTo>
                  <a:pt x="85568" y="75691"/>
                </a:lnTo>
                <a:close/>
              </a:path>
              <a:path w="171450" h="686435">
                <a:moveTo>
                  <a:pt x="85631" y="0"/>
                </a:moveTo>
                <a:lnTo>
                  <a:pt x="2446" y="142494"/>
                </a:lnTo>
                <a:lnTo>
                  <a:pt x="0" y="149689"/>
                </a:lnTo>
                <a:lnTo>
                  <a:pt x="494" y="157003"/>
                </a:lnTo>
                <a:lnTo>
                  <a:pt x="3679" y="163603"/>
                </a:lnTo>
                <a:lnTo>
                  <a:pt x="9304" y="168656"/>
                </a:lnTo>
                <a:lnTo>
                  <a:pt x="16498" y="171049"/>
                </a:lnTo>
                <a:lnTo>
                  <a:pt x="23798" y="170560"/>
                </a:lnTo>
                <a:lnTo>
                  <a:pt x="30360" y="167405"/>
                </a:lnTo>
                <a:lnTo>
                  <a:pt x="35339" y="161797"/>
                </a:lnTo>
                <a:lnTo>
                  <a:pt x="66581" y="108240"/>
                </a:lnTo>
                <a:lnTo>
                  <a:pt x="66581" y="37845"/>
                </a:lnTo>
                <a:lnTo>
                  <a:pt x="107691" y="37845"/>
                </a:lnTo>
                <a:lnTo>
                  <a:pt x="85631" y="0"/>
                </a:lnTo>
                <a:close/>
              </a:path>
              <a:path w="171450" h="686435">
                <a:moveTo>
                  <a:pt x="107691" y="37845"/>
                </a:moveTo>
                <a:lnTo>
                  <a:pt x="104681" y="37845"/>
                </a:lnTo>
                <a:lnTo>
                  <a:pt x="104681" y="108457"/>
                </a:lnTo>
                <a:lnTo>
                  <a:pt x="135796" y="161797"/>
                </a:lnTo>
                <a:lnTo>
                  <a:pt x="140846" y="167405"/>
                </a:lnTo>
                <a:lnTo>
                  <a:pt x="147433" y="170560"/>
                </a:lnTo>
                <a:lnTo>
                  <a:pt x="154709" y="171049"/>
                </a:lnTo>
                <a:lnTo>
                  <a:pt x="161831" y="168656"/>
                </a:lnTo>
                <a:lnTo>
                  <a:pt x="167511" y="163603"/>
                </a:lnTo>
                <a:lnTo>
                  <a:pt x="170689" y="157003"/>
                </a:lnTo>
                <a:lnTo>
                  <a:pt x="171154" y="149689"/>
                </a:lnTo>
                <a:lnTo>
                  <a:pt x="168689" y="142494"/>
                </a:lnTo>
                <a:lnTo>
                  <a:pt x="107691" y="37845"/>
                </a:lnTo>
                <a:close/>
              </a:path>
              <a:path w="171450" h="686435">
                <a:moveTo>
                  <a:pt x="104681" y="47497"/>
                </a:moveTo>
                <a:lnTo>
                  <a:pt x="102014" y="47497"/>
                </a:lnTo>
                <a:lnTo>
                  <a:pt x="85568" y="75691"/>
                </a:lnTo>
                <a:lnTo>
                  <a:pt x="104681" y="108457"/>
                </a:lnTo>
                <a:lnTo>
                  <a:pt x="104681" y="47497"/>
                </a:lnTo>
                <a:close/>
              </a:path>
              <a:path w="171450" h="686435">
                <a:moveTo>
                  <a:pt x="104681" y="37845"/>
                </a:moveTo>
                <a:lnTo>
                  <a:pt x="66581" y="37845"/>
                </a:lnTo>
                <a:lnTo>
                  <a:pt x="66581" y="108240"/>
                </a:lnTo>
                <a:lnTo>
                  <a:pt x="85568" y="75691"/>
                </a:lnTo>
                <a:lnTo>
                  <a:pt x="69121" y="47497"/>
                </a:lnTo>
                <a:lnTo>
                  <a:pt x="104681" y="47497"/>
                </a:lnTo>
                <a:lnTo>
                  <a:pt x="104681" y="37845"/>
                </a:lnTo>
                <a:close/>
              </a:path>
              <a:path w="171450" h="686435">
                <a:moveTo>
                  <a:pt x="102014" y="47497"/>
                </a:moveTo>
                <a:lnTo>
                  <a:pt x="69121" y="47497"/>
                </a:lnTo>
                <a:lnTo>
                  <a:pt x="85568" y="75691"/>
                </a:lnTo>
                <a:lnTo>
                  <a:pt x="102014" y="4749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58221" y="5105273"/>
            <a:ext cx="171450" cy="686435"/>
          </a:xfrm>
          <a:custGeom>
            <a:avLst/>
            <a:gdLst/>
            <a:ahLst/>
            <a:cxnLst/>
            <a:rect l="l" t="t" r="r" b="b"/>
            <a:pathLst>
              <a:path w="171450" h="686435">
                <a:moveTo>
                  <a:pt x="16446" y="515007"/>
                </a:moveTo>
                <a:lnTo>
                  <a:pt x="9251" y="517448"/>
                </a:lnTo>
                <a:lnTo>
                  <a:pt x="3643" y="522481"/>
                </a:lnTo>
                <a:lnTo>
                  <a:pt x="488" y="529059"/>
                </a:lnTo>
                <a:lnTo>
                  <a:pt x="0" y="536347"/>
                </a:lnTo>
                <a:lnTo>
                  <a:pt x="2393" y="543509"/>
                </a:lnTo>
                <a:lnTo>
                  <a:pt x="85578" y="686015"/>
                </a:lnTo>
                <a:lnTo>
                  <a:pt x="107647" y="648207"/>
                </a:lnTo>
                <a:lnTo>
                  <a:pt x="66528" y="648207"/>
                </a:lnTo>
                <a:lnTo>
                  <a:pt x="66528" y="577646"/>
                </a:lnTo>
                <a:lnTo>
                  <a:pt x="35413" y="524306"/>
                </a:lnTo>
                <a:lnTo>
                  <a:pt x="30360" y="518654"/>
                </a:lnTo>
                <a:lnTo>
                  <a:pt x="23760" y="515481"/>
                </a:lnTo>
                <a:lnTo>
                  <a:pt x="16446" y="515007"/>
                </a:lnTo>
                <a:close/>
              </a:path>
              <a:path w="171450" h="686435">
                <a:moveTo>
                  <a:pt x="66528" y="577646"/>
                </a:moveTo>
                <a:lnTo>
                  <a:pt x="66528" y="648207"/>
                </a:lnTo>
                <a:lnTo>
                  <a:pt x="104628" y="648207"/>
                </a:lnTo>
                <a:lnTo>
                  <a:pt x="104628" y="638606"/>
                </a:lnTo>
                <a:lnTo>
                  <a:pt x="69068" y="638606"/>
                </a:lnTo>
                <a:lnTo>
                  <a:pt x="85578" y="610303"/>
                </a:lnTo>
                <a:lnTo>
                  <a:pt x="66528" y="577646"/>
                </a:lnTo>
                <a:close/>
              </a:path>
              <a:path w="171450" h="686435">
                <a:moveTo>
                  <a:pt x="154709" y="515007"/>
                </a:moveTo>
                <a:lnTo>
                  <a:pt x="147395" y="515481"/>
                </a:lnTo>
                <a:lnTo>
                  <a:pt x="140795" y="518654"/>
                </a:lnTo>
                <a:lnTo>
                  <a:pt x="135743" y="524306"/>
                </a:lnTo>
                <a:lnTo>
                  <a:pt x="104628" y="577646"/>
                </a:lnTo>
                <a:lnTo>
                  <a:pt x="104628" y="648207"/>
                </a:lnTo>
                <a:lnTo>
                  <a:pt x="107647" y="648207"/>
                </a:lnTo>
                <a:lnTo>
                  <a:pt x="168763" y="543509"/>
                </a:lnTo>
                <a:lnTo>
                  <a:pt x="171156" y="536347"/>
                </a:lnTo>
                <a:lnTo>
                  <a:pt x="170668" y="529059"/>
                </a:lnTo>
                <a:lnTo>
                  <a:pt x="167513" y="522481"/>
                </a:lnTo>
                <a:lnTo>
                  <a:pt x="161905" y="517448"/>
                </a:lnTo>
                <a:lnTo>
                  <a:pt x="154709" y="515007"/>
                </a:lnTo>
                <a:close/>
              </a:path>
              <a:path w="171450" h="686435">
                <a:moveTo>
                  <a:pt x="85578" y="610303"/>
                </a:moveTo>
                <a:lnTo>
                  <a:pt x="69068" y="638606"/>
                </a:lnTo>
                <a:lnTo>
                  <a:pt x="102088" y="638606"/>
                </a:lnTo>
                <a:lnTo>
                  <a:pt x="85578" y="610303"/>
                </a:lnTo>
                <a:close/>
              </a:path>
              <a:path w="171450" h="686435">
                <a:moveTo>
                  <a:pt x="104628" y="577646"/>
                </a:moveTo>
                <a:lnTo>
                  <a:pt x="85578" y="610303"/>
                </a:lnTo>
                <a:lnTo>
                  <a:pt x="102088" y="638606"/>
                </a:lnTo>
                <a:lnTo>
                  <a:pt x="104628" y="638606"/>
                </a:lnTo>
                <a:lnTo>
                  <a:pt x="104628" y="577646"/>
                </a:lnTo>
                <a:close/>
              </a:path>
              <a:path w="171450" h="686435">
                <a:moveTo>
                  <a:pt x="85578" y="75800"/>
                </a:moveTo>
                <a:lnTo>
                  <a:pt x="66528" y="108458"/>
                </a:lnTo>
                <a:lnTo>
                  <a:pt x="66528" y="577646"/>
                </a:lnTo>
                <a:lnTo>
                  <a:pt x="85578" y="610303"/>
                </a:lnTo>
                <a:lnTo>
                  <a:pt x="104628" y="577646"/>
                </a:lnTo>
                <a:lnTo>
                  <a:pt x="104628" y="108458"/>
                </a:lnTo>
                <a:lnTo>
                  <a:pt x="85578" y="75800"/>
                </a:lnTo>
                <a:close/>
              </a:path>
              <a:path w="171450" h="686435">
                <a:moveTo>
                  <a:pt x="85578" y="0"/>
                </a:moveTo>
                <a:lnTo>
                  <a:pt x="2393" y="142493"/>
                </a:lnTo>
                <a:lnTo>
                  <a:pt x="0" y="149689"/>
                </a:lnTo>
                <a:lnTo>
                  <a:pt x="488" y="157003"/>
                </a:lnTo>
                <a:lnTo>
                  <a:pt x="3643" y="163603"/>
                </a:lnTo>
                <a:lnTo>
                  <a:pt x="9251" y="168655"/>
                </a:lnTo>
                <a:lnTo>
                  <a:pt x="16446" y="171049"/>
                </a:lnTo>
                <a:lnTo>
                  <a:pt x="23760" y="170560"/>
                </a:lnTo>
                <a:lnTo>
                  <a:pt x="30360" y="167405"/>
                </a:lnTo>
                <a:lnTo>
                  <a:pt x="35413" y="161797"/>
                </a:lnTo>
                <a:lnTo>
                  <a:pt x="66528" y="108458"/>
                </a:lnTo>
                <a:lnTo>
                  <a:pt x="66528" y="37845"/>
                </a:lnTo>
                <a:lnTo>
                  <a:pt x="107671" y="37845"/>
                </a:lnTo>
                <a:lnTo>
                  <a:pt x="85578" y="0"/>
                </a:lnTo>
                <a:close/>
              </a:path>
              <a:path w="171450" h="686435">
                <a:moveTo>
                  <a:pt x="107671" y="37845"/>
                </a:moveTo>
                <a:lnTo>
                  <a:pt x="104628" y="37845"/>
                </a:lnTo>
                <a:lnTo>
                  <a:pt x="104628" y="108458"/>
                </a:lnTo>
                <a:lnTo>
                  <a:pt x="135743" y="161797"/>
                </a:lnTo>
                <a:lnTo>
                  <a:pt x="140795" y="167405"/>
                </a:lnTo>
                <a:lnTo>
                  <a:pt x="147395" y="170560"/>
                </a:lnTo>
                <a:lnTo>
                  <a:pt x="154709" y="171049"/>
                </a:lnTo>
                <a:lnTo>
                  <a:pt x="161905" y="168655"/>
                </a:lnTo>
                <a:lnTo>
                  <a:pt x="167512" y="163603"/>
                </a:lnTo>
                <a:lnTo>
                  <a:pt x="170668" y="157003"/>
                </a:lnTo>
                <a:lnTo>
                  <a:pt x="171156" y="149689"/>
                </a:lnTo>
                <a:lnTo>
                  <a:pt x="168763" y="142493"/>
                </a:lnTo>
                <a:lnTo>
                  <a:pt x="107671" y="37845"/>
                </a:lnTo>
                <a:close/>
              </a:path>
              <a:path w="171450" h="686435">
                <a:moveTo>
                  <a:pt x="104628" y="37845"/>
                </a:moveTo>
                <a:lnTo>
                  <a:pt x="66528" y="37845"/>
                </a:lnTo>
                <a:lnTo>
                  <a:pt x="66528" y="108458"/>
                </a:lnTo>
                <a:lnTo>
                  <a:pt x="85578" y="75800"/>
                </a:lnTo>
                <a:lnTo>
                  <a:pt x="69068" y="47497"/>
                </a:lnTo>
                <a:lnTo>
                  <a:pt x="104628" y="47497"/>
                </a:lnTo>
                <a:lnTo>
                  <a:pt x="104628" y="37845"/>
                </a:lnTo>
                <a:close/>
              </a:path>
              <a:path w="171450" h="686435">
                <a:moveTo>
                  <a:pt x="104628" y="47497"/>
                </a:moveTo>
                <a:lnTo>
                  <a:pt x="102088" y="47497"/>
                </a:lnTo>
                <a:lnTo>
                  <a:pt x="85578" y="75800"/>
                </a:lnTo>
                <a:lnTo>
                  <a:pt x="104628" y="108458"/>
                </a:lnTo>
                <a:lnTo>
                  <a:pt x="104628" y="47497"/>
                </a:lnTo>
                <a:close/>
              </a:path>
              <a:path w="171450" h="686435">
                <a:moveTo>
                  <a:pt x="102088" y="47497"/>
                </a:moveTo>
                <a:lnTo>
                  <a:pt x="69068" y="47497"/>
                </a:lnTo>
                <a:lnTo>
                  <a:pt x="85578" y="75800"/>
                </a:lnTo>
                <a:lnTo>
                  <a:pt x="102088" y="4749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D8B46648-C32C-78D1-7E41-F76C5A326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0" y="334994"/>
            <a:ext cx="7315200" cy="4873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2400" b="1" dirty="0"/>
              <a:t>MARKET EQUILIBRIUM, SHORTAGE &amp; SURPLUS</a:t>
            </a:r>
          </a:p>
        </p:txBody>
      </p:sp>
      <p:sp>
        <p:nvSpPr>
          <p:cNvPr id="12307" name="Line 7">
            <a:extLst>
              <a:ext uri="{FF2B5EF4-FFF2-40B4-BE49-F238E27FC236}">
                <a16:creationId xmlns:a16="http://schemas.microsoft.com/office/drawing/2014/main" id="{40019E21-AF2D-5CDB-EBB2-C26F3CD83E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41"/>
            <a:ext cx="8229600" cy="0"/>
          </a:xfrm>
          <a:prstGeom prst="line">
            <a:avLst/>
          </a:prstGeom>
          <a:noFill/>
          <a:ln w="9525">
            <a:solidFill>
              <a:srgbClr val="53BE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D355364D-A53F-96C9-3D02-999454DB1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1828800"/>
            <a:ext cx="2667000" cy="304800"/>
          </a:xfrm>
          <a:prstGeom prst="rect">
            <a:avLst/>
          </a:prstGeom>
          <a:solidFill>
            <a:srgbClr val="B27CB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53BE95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 b="1" i="1">
                <a:solidFill>
                  <a:srgbClr val="F7955A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</a:rPr>
              <a:t>Supply and Demand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B638980E-D8E4-D2FA-0051-26C8F3750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209801"/>
            <a:ext cx="2686050" cy="1990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53BE95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 b="1" i="1">
                <a:solidFill>
                  <a:srgbClr val="F7955A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The market clears at price </a:t>
            </a:r>
            <a:r>
              <a:rPr lang="en-US" altLang="en-US" sz="1400" i="1" dirty="0">
                <a:solidFill>
                  <a:schemeClr val="tx1"/>
                </a:solidFill>
              </a:rPr>
              <a:t>P</a:t>
            </a:r>
            <a:r>
              <a:rPr lang="en-US" altLang="en-US" sz="1400" baseline="-25000" dirty="0">
                <a:solidFill>
                  <a:schemeClr val="tx1"/>
                </a:solidFill>
              </a:rPr>
              <a:t>0</a:t>
            </a:r>
            <a:r>
              <a:rPr lang="en-US" altLang="en-US" sz="1400" dirty="0">
                <a:solidFill>
                  <a:schemeClr val="tx1"/>
                </a:solidFill>
              </a:rPr>
              <a:t> and quantity </a:t>
            </a:r>
            <a:r>
              <a:rPr lang="en-US" altLang="en-US" sz="1400" i="1" dirty="0">
                <a:solidFill>
                  <a:schemeClr val="tx1"/>
                </a:solidFill>
              </a:rPr>
              <a:t>Q</a:t>
            </a:r>
            <a:r>
              <a:rPr lang="en-US" altLang="en-US" sz="1400" baseline="-25000" dirty="0">
                <a:solidFill>
                  <a:schemeClr val="tx1"/>
                </a:solidFill>
              </a:rPr>
              <a:t>0</a:t>
            </a:r>
            <a:r>
              <a:rPr lang="en-US" altLang="en-US" sz="1400" dirty="0">
                <a:solidFill>
                  <a:schemeClr val="tx1"/>
                </a:solidFill>
              </a:rPr>
              <a:t>. The </a:t>
            </a:r>
            <a:r>
              <a:rPr lang="en-US" altLang="en-US" sz="1400" b="1" dirty="0">
                <a:solidFill>
                  <a:schemeClr val="tx1"/>
                </a:solidFill>
              </a:rPr>
              <a:t>Equilibrium Price</a:t>
            </a:r>
            <a:r>
              <a:rPr lang="en-US" altLang="en-US" sz="1400" dirty="0">
                <a:solidFill>
                  <a:schemeClr val="tx1"/>
                </a:solidFill>
              </a:rPr>
              <a:t> is </a:t>
            </a:r>
            <a:r>
              <a:rPr lang="en-US" altLang="en-US" sz="1400" b="1" i="1" dirty="0">
                <a:solidFill>
                  <a:schemeClr val="tx1"/>
                </a:solidFill>
              </a:rPr>
              <a:t>Po</a:t>
            </a:r>
            <a:r>
              <a:rPr lang="en-US" altLang="en-US" sz="1400" dirty="0">
                <a:solidFill>
                  <a:schemeClr val="tx1"/>
                </a:solidFill>
              </a:rPr>
              <a:t> &amp; </a:t>
            </a:r>
            <a:r>
              <a:rPr lang="en-US" altLang="en-US" sz="1400" b="1" dirty="0">
                <a:solidFill>
                  <a:schemeClr val="tx1"/>
                </a:solidFill>
              </a:rPr>
              <a:t>Equilibrium Quantity </a:t>
            </a:r>
            <a:r>
              <a:rPr lang="en-US" altLang="en-US" sz="1400" dirty="0">
                <a:solidFill>
                  <a:schemeClr val="tx1"/>
                </a:solidFill>
              </a:rPr>
              <a:t>is </a:t>
            </a:r>
            <a:r>
              <a:rPr lang="en-US" altLang="en-US" sz="1400" b="1" i="1" dirty="0">
                <a:solidFill>
                  <a:schemeClr val="tx1"/>
                </a:solidFill>
              </a:rPr>
              <a:t>Qo</a:t>
            </a:r>
          </a:p>
          <a:p>
            <a:pPr eaLnBrk="1" hangingPunct="1">
              <a:buFontTx/>
              <a:buNone/>
            </a:pPr>
            <a:br>
              <a:rPr lang="en-US" altLang="en-US" sz="900" dirty="0">
                <a:solidFill>
                  <a:schemeClr val="tx1"/>
                </a:solidFill>
              </a:rPr>
            </a:br>
            <a:r>
              <a:rPr lang="en-US" altLang="en-US" sz="1400" dirty="0">
                <a:solidFill>
                  <a:schemeClr val="tx1"/>
                </a:solidFill>
              </a:rPr>
              <a:t>At the higher price </a:t>
            </a:r>
            <a:r>
              <a:rPr lang="en-US" altLang="en-US" sz="1400" i="1" dirty="0">
                <a:solidFill>
                  <a:schemeClr val="tx1"/>
                </a:solidFill>
              </a:rPr>
              <a:t>P</a:t>
            </a:r>
            <a:r>
              <a:rPr lang="en-US" altLang="en-US" sz="1400" baseline="-25000" dirty="0">
                <a:solidFill>
                  <a:schemeClr val="tx1"/>
                </a:solidFill>
              </a:rPr>
              <a:t>1</a:t>
            </a:r>
            <a:r>
              <a:rPr lang="en-US" altLang="en-US" sz="1400" dirty="0">
                <a:solidFill>
                  <a:schemeClr val="tx1"/>
                </a:solidFill>
              </a:rPr>
              <a:t>, a surplus develops, so price falls. </a:t>
            </a:r>
          </a:p>
          <a:p>
            <a:pPr eaLnBrk="1" hangingPunct="1">
              <a:buFontTx/>
              <a:buNone/>
            </a:pPr>
            <a:endParaRPr lang="en-US" altLang="en-US" sz="900" dirty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At the lower price </a:t>
            </a:r>
            <a:r>
              <a:rPr lang="en-US" altLang="en-US" sz="1400" i="1" dirty="0">
                <a:solidFill>
                  <a:schemeClr val="tx1"/>
                </a:solidFill>
              </a:rPr>
              <a:t>P</a:t>
            </a:r>
            <a:r>
              <a:rPr lang="en-US" altLang="en-US" sz="1400" baseline="-25000" dirty="0">
                <a:solidFill>
                  <a:schemeClr val="tx1"/>
                </a:solidFill>
              </a:rPr>
              <a:t>2</a:t>
            </a:r>
            <a:r>
              <a:rPr lang="en-US" altLang="en-US" sz="1400" dirty="0">
                <a:solidFill>
                  <a:schemeClr val="tx1"/>
                </a:solidFill>
              </a:rPr>
              <a:t>, there is a shortage, so price is bid up.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5406788A-CF18-DF4C-8C78-8B0C2167A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15240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53BE95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 b="1" i="1">
                <a:solidFill>
                  <a:srgbClr val="F7955A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B27CB6"/>
                </a:solidFill>
              </a:rPr>
              <a:t>Figure 2.3</a:t>
            </a:r>
          </a:p>
        </p:txBody>
      </p:sp>
      <p:pic>
        <p:nvPicPr>
          <p:cNvPr id="43018" name="Picture 10" descr="C:\Documents and Settings\Kyle M. Thiel\Desktop\pindyckDone\ch02\fig2.03\2.02_08.gif">
            <a:extLst>
              <a:ext uri="{FF2B5EF4-FFF2-40B4-BE49-F238E27FC236}">
                <a16:creationId xmlns:a16="http://schemas.microsoft.com/office/drawing/2014/main" id="{2C222AE5-A468-87BD-171B-4BCD9B58A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81126"/>
            <a:ext cx="51054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9" name="Picture 11" descr="C:\Documents and Settings\Kyle M. Thiel\Desktop\pindyckDone\ch02\fig2.03\2.02_01.gif">
            <a:extLst>
              <a:ext uri="{FF2B5EF4-FFF2-40B4-BE49-F238E27FC236}">
                <a16:creationId xmlns:a16="http://schemas.microsoft.com/office/drawing/2014/main" id="{07FD482D-9313-A77A-0C77-A2022A2F6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81126"/>
            <a:ext cx="51054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0" name="Picture 12" descr="C:\Documents and Settings\Kyle M. Thiel\Desktop\pindyckDone\ch02\fig2.03\2.02_02.gif">
            <a:extLst>
              <a:ext uri="{FF2B5EF4-FFF2-40B4-BE49-F238E27FC236}">
                <a16:creationId xmlns:a16="http://schemas.microsoft.com/office/drawing/2014/main" id="{1AA5D542-B04E-BB32-DBD7-484FB625A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81126"/>
            <a:ext cx="51054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1" name="Picture 13" descr="C:\Documents and Settings\Kyle M. Thiel\Desktop\pindyckDone\ch02\fig2.03\2.02_03.gif">
            <a:extLst>
              <a:ext uri="{FF2B5EF4-FFF2-40B4-BE49-F238E27FC236}">
                <a16:creationId xmlns:a16="http://schemas.microsoft.com/office/drawing/2014/main" id="{B448C75D-83B0-0CD0-6926-1442AFC99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81126"/>
            <a:ext cx="51054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2" name="Picture 14" descr="C:\Documents and Settings\Kyle M. Thiel\Desktop\pindyckDone\ch02\fig2.03\2.02_04.gif">
            <a:extLst>
              <a:ext uri="{FF2B5EF4-FFF2-40B4-BE49-F238E27FC236}">
                <a16:creationId xmlns:a16="http://schemas.microsoft.com/office/drawing/2014/main" id="{07CC80D2-13DA-C53F-5D4D-314096FA6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81126"/>
            <a:ext cx="51054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3" name="Picture 15" descr="C:\Documents and Settings\Kyle M. Thiel\Desktop\pindyckDone\ch02\fig2.03\2.02_05.gif">
            <a:extLst>
              <a:ext uri="{FF2B5EF4-FFF2-40B4-BE49-F238E27FC236}">
                <a16:creationId xmlns:a16="http://schemas.microsoft.com/office/drawing/2014/main" id="{BA9FE6ED-D813-7273-4C60-83990CA03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81126"/>
            <a:ext cx="51054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4" name="Picture 16" descr="C:\Documents and Settings\Kyle M. Thiel\Desktop\pindyckDone\ch02\fig2.03\2.02_06.gif">
            <a:extLst>
              <a:ext uri="{FF2B5EF4-FFF2-40B4-BE49-F238E27FC236}">
                <a16:creationId xmlns:a16="http://schemas.microsoft.com/office/drawing/2014/main" id="{174C2775-BB82-B514-8A35-7295CB644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81126"/>
            <a:ext cx="51054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5" name="Picture 17" descr="C:\Documents and Settings\Kyle M. Thiel\Desktop\pindyckDone\ch02\fig2.03\2.02_07.gif">
            <a:extLst>
              <a:ext uri="{FF2B5EF4-FFF2-40B4-BE49-F238E27FC236}">
                <a16:creationId xmlns:a16="http://schemas.microsoft.com/office/drawing/2014/main" id="{BDD16C6A-1611-20BE-14A5-01A10AB78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81126"/>
            <a:ext cx="51054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53">
            <a:extLst>
              <a:ext uri="{FF2B5EF4-FFF2-40B4-BE49-F238E27FC236}">
                <a16:creationId xmlns:a16="http://schemas.microsoft.com/office/drawing/2014/main" id="{5BC8927A-0925-E58A-D77A-FC947F844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057776"/>
            <a:ext cx="4572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>
              <a:spcBef>
                <a:spcPct val="20000"/>
              </a:spcBef>
              <a:buChar char="•"/>
              <a:defRPr sz="2400">
                <a:solidFill>
                  <a:srgbClr val="53BE95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 b="1" i="1">
                <a:solidFill>
                  <a:srgbClr val="F7955A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sz="1600" b="1">
                <a:solidFill>
                  <a:schemeClr val="bg2"/>
                </a:solidFill>
              </a:rPr>
              <a:t>●</a:t>
            </a:r>
            <a:r>
              <a:rPr lang="en-US" altLang="en-US" sz="1600" b="1">
                <a:solidFill>
                  <a:srgbClr val="382344"/>
                </a:solidFill>
              </a:rPr>
              <a:t>	surplus    </a:t>
            </a:r>
            <a:r>
              <a:rPr lang="en-US" altLang="en-US" sz="1600">
                <a:solidFill>
                  <a:srgbClr val="382344"/>
                </a:solidFill>
              </a:rPr>
              <a:t>Situation in which the quantity supplied exceeds the quantity demanded.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15" name="Text Box 53">
            <a:extLst>
              <a:ext uri="{FF2B5EF4-FFF2-40B4-BE49-F238E27FC236}">
                <a16:creationId xmlns:a16="http://schemas.microsoft.com/office/drawing/2014/main" id="{990C79D2-4735-82B9-81F2-35F12E0B4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638801"/>
            <a:ext cx="4572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>
              <a:spcBef>
                <a:spcPct val="20000"/>
              </a:spcBef>
              <a:buChar char="•"/>
              <a:defRPr sz="2400">
                <a:solidFill>
                  <a:srgbClr val="53BE95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 b="1" i="1">
                <a:solidFill>
                  <a:srgbClr val="F7955A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sz="1600" b="1">
                <a:solidFill>
                  <a:schemeClr val="bg2"/>
                </a:solidFill>
              </a:rPr>
              <a:t>●</a:t>
            </a:r>
            <a:r>
              <a:rPr lang="en-US" altLang="en-US" sz="1600" b="1">
                <a:solidFill>
                  <a:srgbClr val="382344"/>
                </a:solidFill>
              </a:rPr>
              <a:t>	shortage    </a:t>
            </a:r>
            <a:r>
              <a:rPr lang="en-US" altLang="en-US" sz="1600">
                <a:solidFill>
                  <a:srgbClr val="382344"/>
                </a:solidFill>
              </a:rPr>
              <a:t>Situation in which the quantity demanded exceeds the quantity supplied.</a:t>
            </a:r>
            <a:endParaRPr lang="en-US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 animBg="1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7597-F13A-108B-825E-434B432D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Deviation from market equilibrium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CCEE7-D601-B69B-8E54-A555DC5DC30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11200" y="5208585"/>
            <a:ext cx="5384800" cy="1268414"/>
          </a:xfrm>
        </p:spPr>
        <p:txBody>
          <a:bodyPr>
            <a:normAutofit fontScale="92500"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Price Floor: </a:t>
            </a:r>
            <a:r>
              <a:rPr lang="en-US" sz="2000" dirty="0"/>
              <a:t>A minimum price set by government or an agency </a:t>
            </a:r>
            <a:r>
              <a:rPr lang="en-US" sz="2000" b="1" i="1" dirty="0"/>
              <a:t>above the equilibrium point</a:t>
            </a:r>
            <a:r>
              <a:rPr lang="en-US" sz="2000" dirty="0"/>
              <a:t>.</a:t>
            </a:r>
          </a:p>
          <a:p>
            <a:r>
              <a:rPr lang="en-US" sz="2000" dirty="0">
                <a:solidFill>
                  <a:srgbClr val="00B0F0"/>
                </a:solidFill>
              </a:rPr>
              <a:t>Examples:</a:t>
            </a:r>
            <a:r>
              <a:rPr lang="en-US" sz="2000" dirty="0"/>
              <a:t> minimum wage, MSP for agriculture products.</a:t>
            </a:r>
            <a:endParaRPr lang="en-IN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D2B45-D7E5-EE5F-6963-F19208707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6225" y="5208586"/>
            <a:ext cx="5384800" cy="1268413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Price Ceiling: </a:t>
            </a:r>
            <a:r>
              <a:rPr lang="en-US" sz="2000" dirty="0"/>
              <a:t>A maximum price set by government or an agency </a:t>
            </a:r>
            <a:r>
              <a:rPr lang="en-US" sz="2000" b="1" i="1" dirty="0"/>
              <a:t>below the equilibrium point</a:t>
            </a:r>
            <a:r>
              <a:rPr lang="en-US" sz="2000" dirty="0"/>
              <a:t>.</a:t>
            </a:r>
          </a:p>
          <a:p>
            <a:r>
              <a:rPr lang="en-IN" sz="2000" dirty="0">
                <a:solidFill>
                  <a:srgbClr val="00B0F0"/>
                </a:solidFill>
              </a:rPr>
              <a:t>Examples: </a:t>
            </a:r>
            <a:r>
              <a:rPr lang="en-IN" sz="2000" dirty="0"/>
              <a:t>Rent rate in cities, Covid-19 vaccines.</a:t>
            </a:r>
          </a:p>
        </p:txBody>
      </p:sp>
      <p:pic>
        <p:nvPicPr>
          <p:cNvPr id="1026" name="Picture 2" descr="Price Ceiling and Price Floor | Think Econ - YouTube">
            <a:extLst>
              <a:ext uri="{FF2B5EF4-FFF2-40B4-BE49-F238E27FC236}">
                <a16:creationId xmlns:a16="http://schemas.microsoft.com/office/drawing/2014/main" id="{496A3D41-7F31-1919-F530-50BC3452B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1195387"/>
            <a:ext cx="6610351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37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8356-DA5F-6D03-220B-7E6E6AE8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81001"/>
            <a:ext cx="7610475" cy="4873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Different types of goods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90EEB-CBB3-E577-9935-BF2326314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165226"/>
            <a:ext cx="5384800" cy="1358899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400" b="1" i="0" dirty="0">
                <a:solidFill>
                  <a:srgbClr val="0070C0"/>
                </a:solidFill>
                <a:effectLst/>
                <a:latin typeface="SourceSansPro"/>
              </a:rPr>
              <a:t>Inferior goods 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An inferior good is one whose demand drops when people's incomes rise.</a:t>
            </a:r>
          </a:p>
          <a:p>
            <a:pPr marL="0" indent="0">
              <a:buNone/>
            </a:pPr>
            <a:r>
              <a:rPr lang="en-US" sz="2600" b="0" i="0" dirty="0">
                <a:solidFill>
                  <a:srgbClr val="00B0F0"/>
                </a:solidFill>
                <a:effectLst/>
                <a:latin typeface="SourceSansPro"/>
              </a:rPr>
              <a:t>Example:</a:t>
            </a: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 second hand clothes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55EC4C-E5C1-516A-BFA3-06AC727BD799}"/>
              </a:ext>
            </a:extLst>
          </p:cNvPr>
          <p:cNvSpPr txBox="1"/>
          <p:nvPr/>
        </p:nvSpPr>
        <p:spPr>
          <a:xfrm>
            <a:off x="596900" y="3034188"/>
            <a:ext cx="4699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7030A0"/>
                </a:solidFill>
                <a:latin typeface="SourceSansPro"/>
              </a:rPr>
              <a:t>G</a:t>
            </a:r>
            <a:r>
              <a:rPr lang="en-US" sz="2400" b="1" i="0" dirty="0" err="1">
                <a:solidFill>
                  <a:srgbClr val="7030A0"/>
                </a:solidFill>
                <a:effectLst/>
                <a:latin typeface="SourceSansPro"/>
              </a:rPr>
              <a:t>iffen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SourceSansPro"/>
              </a:rPr>
              <a:t> goods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It is a rare forms of inferior goods that have no ready substitute or alternative. </a:t>
            </a:r>
          </a:p>
          <a:p>
            <a:r>
              <a:rPr lang="en-US" b="0" i="0" dirty="0">
                <a:solidFill>
                  <a:srgbClr val="00B0F0"/>
                </a:solidFill>
                <a:effectLst/>
                <a:latin typeface="SourceSansPro"/>
              </a:rPr>
              <a:t>Examples: </a:t>
            </a: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bread, rice, and potatoes.</a:t>
            </a:r>
            <a:endParaRPr lang="en-US" dirty="0">
              <a:solidFill>
                <a:srgbClr val="111111"/>
              </a:solidFill>
              <a:latin typeface="SourceSansPr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1691C2-AD79-DD92-17BA-39AB65CBB4FD}"/>
              </a:ext>
            </a:extLst>
          </p:cNvPr>
          <p:cNvSpPr txBox="1"/>
          <p:nvPr/>
        </p:nvSpPr>
        <p:spPr>
          <a:xfrm>
            <a:off x="6096000" y="2790825"/>
            <a:ext cx="5588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>
                <a:solidFill>
                  <a:srgbClr val="C00000"/>
                </a:solidFill>
                <a:effectLst/>
                <a:latin typeface="SourceSansPro"/>
              </a:rPr>
              <a:t>Luxurious goods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They are not deemed essentials or necessities to live. These goods are highly desired and can be purchased when a consumer's income rises.</a:t>
            </a:r>
          </a:p>
          <a:p>
            <a:r>
              <a:rPr lang="en-US" dirty="0">
                <a:solidFill>
                  <a:srgbClr val="00B0F0"/>
                </a:solidFill>
                <a:latin typeface="SourceSansPro"/>
              </a:rPr>
              <a:t>Examples:</a:t>
            </a:r>
            <a:r>
              <a:rPr lang="en-US" dirty="0">
                <a:solidFill>
                  <a:srgbClr val="111111"/>
                </a:solidFill>
                <a:latin typeface="SourceSansPro"/>
              </a:rPr>
              <a:t> </a:t>
            </a: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cleaning and cooking services, handbags and luggage, certain automobiles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B19F1-F6C0-EE9E-A9D3-A5DD156A22B1}"/>
              </a:ext>
            </a:extLst>
          </p:cNvPr>
          <p:cNvSpPr txBox="1"/>
          <p:nvPr/>
        </p:nvSpPr>
        <p:spPr>
          <a:xfrm>
            <a:off x="1052511" y="4746019"/>
            <a:ext cx="9629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>
                <a:solidFill>
                  <a:srgbClr val="00B050"/>
                </a:solidFill>
                <a:effectLst/>
                <a:latin typeface="SourceSansPro"/>
              </a:rPr>
              <a:t>Veblen goods 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A Veblen good is an item whose increase in price may actually result in higher sales. These types of goods are often a subset of a luxury good, and this type of good often defies many traditional concepts of economics.</a:t>
            </a:r>
          </a:p>
          <a:p>
            <a:r>
              <a:rPr lang="en-IN" dirty="0">
                <a:solidFill>
                  <a:srgbClr val="00B0F0"/>
                </a:solidFill>
              </a:rPr>
              <a:t>Examples:</a:t>
            </a:r>
            <a:r>
              <a:rPr lang="en-IN" dirty="0"/>
              <a:t> designer jewellery, fine wines, luxury cars, branded products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8A7D1A-C04D-691A-7B84-887DA7915B34}"/>
              </a:ext>
            </a:extLst>
          </p:cNvPr>
          <p:cNvSpPr txBox="1"/>
          <p:nvPr/>
        </p:nvSpPr>
        <p:spPr>
          <a:xfrm>
            <a:off x="942974" y="1158877"/>
            <a:ext cx="492442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Normal goods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good that experiences an increase in demand due to an increase in consumers income.</a:t>
            </a:r>
          </a:p>
          <a:p>
            <a:r>
              <a:rPr lang="en-US" dirty="0">
                <a:solidFill>
                  <a:srgbClr val="00B0F0"/>
                </a:solidFill>
              </a:rPr>
              <a:t>Examples:</a:t>
            </a:r>
            <a:r>
              <a:rPr lang="en-US" dirty="0"/>
              <a:t> Clothes, Furniture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323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0726-C8A2-B08E-0838-258FED146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Paradox in Economics 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311C-BD53-4461-A92B-E215F9A9B6F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90549" y="1090612"/>
            <a:ext cx="10963276" cy="8254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393939"/>
                </a:solidFill>
                <a:effectLst/>
              </a:rPr>
              <a:t>The situation where the variables </a:t>
            </a:r>
            <a:r>
              <a:rPr lang="en-US" b="1" i="0" dirty="0">
                <a:solidFill>
                  <a:srgbClr val="393939"/>
                </a:solidFill>
                <a:effectLst/>
              </a:rPr>
              <a:t>fail to follow </a:t>
            </a:r>
            <a:r>
              <a:rPr lang="en-US" b="0" i="0" dirty="0">
                <a:solidFill>
                  <a:srgbClr val="393939"/>
                </a:solidFill>
                <a:effectLst/>
              </a:rPr>
              <a:t>the generally laid </a:t>
            </a:r>
            <a:r>
              <a:rPr lang="en-US" b="1" i="0" dirty="0">
                <a:solidFill>
                  <a:srgbClr val="393939"/>
                </a:solidFill>
                <a:effectLst/>
              </a:rPr>
              <a:t>principles</a:t>
            </a:r>
            <a:r>
              <a:rPr lang="en-US" b="0" i="0" dirty="0">
                <a:solidFill>
                  <a:srgbClr val="393939"/>
                </a:solidFill>
                <a:effectLst/>
              </a:rPr>
              <a:t> and assumptions of the economic theory and behave in an </a:t>
            </a:r>
            <a:r>
              <a:rPr lang="en-US" b="1" i="0" dirty="0">
                <a:solidFill>
                  <a:srgbClr val="393939"/>
                </a:solidFill>
                <a:effectLst/>
              </a:rPr>
              <a:t>opposite</a:t>
            </a:r>
            <a:r>
              <a:rPr lang="en-US" b="0" i="0" dirty="0">
                <a:solidFill>
                  <a:srgbClr val="393939"/>
                </a:solidFill>
                <a:effectLst/>
              </a:rPr>
              <a:t> fashion.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377E1-FE7A-2EE1-1E6F-30730596A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2650" y="2544766"/>
            <a:ext cx="4108450" cy="511175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Giffen</a:t>
            </a:r>
            <a:r>
              <a:rPr lang="en-US" sz="2400" dirty="0">
                <a:solidFill>
                  <a:srgbClr val="FF0000"/>
                </a:solidFill>
              </a:rPr>
              <a:t> paradox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6146" name="Picture 2" descr="Paradox of Value | Economics Exams Principles |Scarcity">
            <a:extLst>
              <a:ext uri="{FF2B5EF4-FFF2-40B4-BE49-F238E27FC236}">
                <a16:creationId xmlns:a16="http://schemas.microsoft.com/office/drawing/2014/main" id="{4E234280-8E54-65CE-71A2-61DA856E1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2080596"/>
            <a:ext cx="3600450" cy="239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692893-98E6-B7D4-79ED-5ABCA080E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50" y="3043237"/>
            <a:ext cx="3333750" cy="29860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17EA47-72C2-8915-4E38-66CF279FEA92}"/>
              </a:ext>
            </a:extLst>
          </p:cNvPr>
          <p:cNvSpPr txBox="1"/>
          <p:nvPr/>
        </p:nvSpPr>
        <p:spPr>
          <a:xfrm>
            <a:off x="5807076" y="4870012"/>
            <a:ext cx="574674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Veblen paradox</a:t>
            </a:r>
          </a:p>
          <a:p>
            <a:r>
              <a:rPr lang="en-US" b="0" i="0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 Abnormal market behavior where consumers purchase the higher-priced goods whereas similar low-priced (but not identical) substitutes are available.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176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What next Stock Photos and Images. 4,184 What next pictures and royalty  free photography available to search from thousands of stock photographers.">
            <a:extLst>
              <a:ext uri="{FF2B5EF4-FFF2-40B4-BE49-F238E27FC236}">
                <a16:creationId xmlns:a16="http://schemas.microsoft.com/office/drawing/2014/main" id="{4F411A2C-D35B-A7AD-8A26-E45AF8BC3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6" y="709613"/>
            <a:ext cx="30480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Price Elasticity of Demand Meaning, Types, and Factors That Impact It">
            <a:extLst>
              <a:ext uri="{FF2B5EF4-FFF2-40B4-BE49-F238E27FC236}">
                <a16:creationId xmlns:a16="http://schemas.microsoft.com/office/drawing/2014/main" id="{EF46C652-B066-FD74-E458-61BB312AE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49" y="3028951"/>
            <a:ext cx="3552825" cy="201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11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42F9-7860-A6A0-6A9D-5300FEAC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699" y="361949"/>
            <a:ext cx="6305550" cy="833438"/>
          </a:xfrm>
        </p:spPr>
        <p:txBody>
          <a:bodyPr/>
          <a:lstStyle/>
          <a:p>
            <a:r>
              <a:rPr lang="en-US" dirty="0"/>
              <a:t>A quick recap on last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011E5-A6DD-D401-A7EC-B338DDE52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9615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Economic problem :</a:t>
            </a:r>
          </a:p>
          <a:p>
            <a:r>
              <a:rPr lang="en-US" dirty="0"/>
              <a:t>It is the problem of </a:t>
            </a:r>
            <a:r>
              <a:rPr lang="en-US" b="1" dirty="0"/>
              <a:t>choice</a:t>
            </a:r>
            <a:r>
              <a:rPr lang="en-US" dirty="0"/>
              <a:t>, involving satisfaction of </a:t>
            </a:r>
            <a:r>
              <a:rPr lang="en-US" b="1" dirty="0"/>
              <a:t>unlimited wants </a:t>
            </a:r>
            <a:r>
              <a:rPr lang="en-US" dirty="0"/>
              <a:t>out of </a:t>
            </a:r>
            <a:r>
              <a:rPr lang="en-US" b="1" dirty="0"/>
              <a:t>limited resources </a:t>
            </a:r>
            <a:r>
              <a:rPr lang="en-US" dirty="0"/>
              <a:t>having </a:t>
            </a:r>
            <a:r>
              <a:rPr lang="en-US" b="1" dirty="0"/>
              <a:t>alternative uses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0070C0"/>
                </a:solidFill>
              </a:rPr>
              <a:t>Scarcity :</a:t>
            </a:r>
          </a:p>
          <a:p>
            <a:pPr lvl="1"/>
            <a:r>
              <a:rPr lang="en-US" dirty="0"/>
              <a:t>Scarcity refers to the limitation of supply in relation to demand for a commodity.</a:t>
            </a:r>
          </a:p>
          <a:p>
            <a:pPr lvl="1"/>
            <a:r>
              <a:rPr lang="en-US" dirty="0"/>
              <a:t>Economics is concerned with selection of resource under conditions of scarcity </a:t>
            </a:r>
          </a:p>
          <a:p>
            <a:r>
              <a:rPr lang="en-US" dirty="0">
                <a:solidFill>
                  <a:srgbClr val="0070C0"/>
                </a:solidFill>
              </a:rPr>
              <a:t>Opportunity cost:</a:t>
            </a:r>
          </a:p>
          <a:p>
            <a:pPr lvl="1"/>
            <a:r>
              <a:rPr lang="en-US" dirty="0"/>
              <a:t>It is the cost of next best alternative foregone. </a:t>
            </a:r>
          </a:p>
          <a:p>
            <a:endParaRPr lang="en-IN" dirty="0"/>
          </a:p>
        </p:txBody>
      </p:sp>
      <p:pic>
        <p:nvPicPr>
          <p:cNvPr id="1028" name="Picture 4" descr="250+ Learning Recap Stock Photos, Pictures &amp; Royalty-Free ...">
            <a:extLst>
              <a:ext uri="{FF2B5EF4-FFF2-40B4-BE49-F238E27FC236}">
                <a16:creationId xmlns:a16="http://schemas.microsoft.com/office/drawing/2014/main" id="{77B0A006-FF12-503D-75E1-ABDBC5D41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25" y="228058"/>
            <a:ext cx="2771775" cy="110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British citizens complain about tomato scarcity after Morocco ceased exports">
            <a:extLst>
              <a:ext uri="{FF2B5EF4-FFF2-40B4-BE49-F238E27FC236}">
                <a16:creationId xmlns:a16="http://schemas.microsoft.com/office/drawing/2014/main" id="{14B3884A-9ECE-BC49-41D2-1980532A2C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086101"/>
            <a:ext cx="1724025" cy="191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02D96F-65EE-687C-4606-81E881125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438" y="2108200"/>
            <a:ext cx="2343150" cy="21002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936F6D-DF99-AA1A-A689-504D27E4A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075" y="4314825"/>
            <a:ext cx="3000376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2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8F4985-2A09-89A6-2188-639B1BB11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4825"/>
            <a:ext cx="10515600" cy="69532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flow of income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hree-sector-model-in-economics">
            <a:extLst>
              <a:ext uri="{FF2B5EF4-FFF2-40B4-BE49-F238E27FC236}">
                <a16:creationId xmlns:a16="http://schemas.microsoft.com/office/drawing/2014/main" id="{6003D1E6-46F3-10F6-543D-BE224F08405C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14450"/>
            <a:ext cx="10134600" cy="518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34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3">
            <a:extLst>
              <a:ext uri="{FF2B5EF4-FFF2-40B4-BE49-F238E27FC236}">
                <a16:creationId xmlns:a16="http://schemas.microsoft.com/office/drawing/2014/main" id="{325A552C-1887-98B8-314D-9FB922A56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81001"/>
            <a:ext cx="8229600" cy="4873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b="1" dirty="0"/>
              <a:t>The Basics of Supply and Demand</a:t>
            </a:r>
          </a:p>
        </p:txBody>
      </p:sp>
      <p:sp>
        <p:nvSpPr>
          <p:cNvPr id="5123" name="Line 17">
            <a:extLst>
              <a:ext uri="{FF2B5EF4-FFF2-40B4-BE49-F238E27FC236}">
                <a16:creationId xmlns:a16="http://schemas.microsoft.com/office/drawing/2014/main" id="{BC54E079-09F8-4D06-E82B-B59EB0C2FA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81000"/>
            <a:ext cx="8229600" cy="0"/>
          </a:xfrm>
          <a:prstGeom prst="line">
            <a:avLst/>
          </a:prstGeom>
          <a:noFill/>
          <a:ln w="9525">
            <a:solidFill>
              <a:srgbClr val="53BE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67009" name="Rectangle 65">
            <a:extLst>
              <a:ext uri="{FF2B5EF4-FFF2-40B4-BE49-F238E27FC236}">
                <a16:creationId xmlns:a16="http://schemas.microsoft.com/office/drawing/2014/main" id="{09CA6FE5-A157-41F6-32DA-8B91783B2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350" y="2874964"/>
            <a:ext cx="6781800" cy="230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>
              <a:spcBef>
                <a:spcPct val="20000"/>
              </a:spcBef>
              <a:buChar char="•"/>
              <a:defRPr sz="2400">
                <a:solidFill>
                  <a:srgbClr val="53BE95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 b="1" i="1">
                <a:solidFill>
                  <a:srgbClr val="F7955A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endParaRPr lang="en-US" altLang="en-US" sz="1000" dirty="0">
              <a:solidFill>
                <a:schemeClr val="tx1"/>
              </a:solidFill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SzPct val="120000"/>
            </a:pPr>
            <a:r>
              <a:rPr lang="en-US" altLang="en-US" sz="1800" dirty="0">
                <a:solidFill>
                  <a:schemeClr val="tx1"/>
                </a:solidFill>
              </a:rPr>
              <a:t>Understanding and predicting how changing world economic conditions affect market price and production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SzPct val="120000"/>
            </a:pPr>
            <a:endParaRPr lang="en-US" altLang="en-US" sz="1000" dirty="0">
              <a:solidFill>
                <a:schemeClr val="tx1"/>
              </a:solidFill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SzPct val="120000"/>
            </a:pPr>
            <a:r>
              <a:rPr lang="en-US" altLang="en-US" sz="1800" dirty="0">
                <a:solidFill>
                  <a:schemeClr val="tx1"/>
                </a:solidFill>
              </a:rPr>
              <a:t>Evaluating the impact of government price controls, minimum wages, price supports, and production incentives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SzPct val="120000"/>
            </a:pPr>
            <a:endParaRPr lang="en-US" altLang="en-US" sz="1000" dirty="0">
              <a:solidFill>
                <a:schemeClr val="tx1"/>
              </a:solidFill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SzPct val="120000"/>
            </a:pPr>
            <a:r>
              <a:rPr lang="en-US" altLang="en-US" sz="1800" dirty="0">
                <a:solidFill>
                  <a:schemeClr val="tx1"/>
                </a:solidFill>
              </a:rPr>
              <a:t>Determining how taxes, subsidies, tariffs, and import quotas affect consumers and producers</a:t>
            </a:r>
          </a:p>
        </p:txBody>
      </p:sp>
      <p:sp>
        <p:nvSpPr>
          <p:cNvPr id="2" name="Rectangle 65">
            <a:extLst>
              <a:ext uri="{FF2B5EF4-FFF2-40B4-BE49-F238E27FC236}">
                <a16:creationId xmlns:a16="http://schemas.microsoft.com/office/drawing/2014/main" id="{135E1736-C7E9-C9BE-1E89-8ACFD4B19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950" y="1600199"/>
            <a:ext cx="586740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53BE95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 b="1" i="1">
                <a:solidFill>
                  <a:srgbClr val="F7955A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</a:rPr>
              <a:t>Supply-demand analysis</a:t>
            </a:r>
            <a:r>
              <a:rPr lang="en-US" altLang="en-US" sz="1800" dirty="0">
                <a:solidFill>
                  <a:schemeClr val="tx1"/>
                </a:solidFill>
              </a:rPr>
              <a:t> is a fundamental and powerful tool that can be applied to a wide variety of interesting and important problems. To name a few: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7A5BD2-15BE-08D8-6C32-81C733C33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49" y="718346"/>
            <a:ext cx="3543301" cy="2306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7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7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0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70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467009" grpId="0" build="p"/>
      <p:bldP spid="2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D73D-5B32-206E-E7AB-E04A83E2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Definitions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DAFD3-D70D-A77B-F28C-AE1BF9417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Demand</a:t>
            </a:r>
            <a:r>
              <a:rPr lang="en-US" dirty="0"/>
              <a:t>: Total quantity customers are </a:t>
            </a:r>
            <a:r>
              <a:rPr lang="en-US" b="1" dirty="0"/>
              <a:t>willing</a:t>
            </a:r>
            <a:r>
              <a:rPr lang="en-US" dirty="0"/>
              <a:t> and </a:t>
            </a:r>
            <a:r>
              <a:rPr lang="en-US" b="1" dirty="0"/>
              <a:t>able</a:t>
            </a:r>
            <a:r>
              <a:rPr lang="en-US" dirty="0"/>
              <a:t> to purchase.</a:t>
            </a:r>
          </a:p>
          <a:p>
            <a:r>
              <a:rPr lang="en-US" dirty="0">
                <a:solidFill>
                  <a:srgbClr val="FF0000"/>
                </a:solidFill>
              </a:rPr>
              <a:t>Demand function: </a:t>
            </a:r>
            <a:r>
              <a:rPr lang="en-US" sz="2400" b="0" i="0" dirty="0">
                <a:solidFill>
                  <a:srgbClr val="273239"/>
                </a:solidFill>
                <a:effectLst/>
              </a:rPr>
              <a:t>The relationship between the </a:t>
            </a:r>
            <a:r>
              <a:rPr lang="en-US" sz="2400" b="1" i="0" dirty="0">
                <a:solidFill>
                  <a:srgbClr val="273239"/>
                </a:solidFill>
                <a:effectLst/>
              </a:rPr>
              <a:t>quantity demanded </a:t>
            </a:r>
            <a:r>
              <a:rPr lang="en-US" sz="2400" b="0" i="0" dirty="0">
                <a:solidFill>
                  <a:srgbClr val="273239"/>
                </a:solidFill>
                <a:effectLst/>
              </a:rPr>
              <a:t>of a particular commodity and the </a:t>
            </a:r>
            <a:r>
              <a:rPr lang="en-US" sz="2400" b="1" i="0" dirty="0">
                <a:solidFill>
                  <a:srgbClr val="273239"/>
                </a:solidFill>
                <a:effectLst/>
              </a:rPr>
              <a:t>factors influencing </a:t>
            </a:r>
            <a:r>
              <a:rPr lang="en-US" sz="2400" b="0" i="0" dirty="0">
                <a:solidFill>
                  <a:srgbClr val="273239"/>
                </a:solidFill>
                <a:effectLst/>
              </a:rPr>
              <a:t>it is expressed by the demand function.</a:t>
            </a:r>
          </a:p>
          <a:p>
            <a:pPr algn="ctr"/>
            <a:r>
              <a:rPr lang="fr-FR" b="1" i="0" dirty="0">
                <a:solidFill>
                  <a:srgbClr val="273239"/>
                </a:solidFill>
                <a:effectLst/>
              </a:rPr>
              <a:t> </a:t>
            </a:r>
            <a:r>
              <a:rPr lang="fr-FR" b="1" i="0" dirty="0" err="1">
                <a:solidFill>
                  <a:srgbClr val="273239"/>
                </a:solidFill>
                <a:effectLst/>
              </a:rPr>
              <a:t>D</a:t>
            </a:r>
            <a:r>
              <a:rPr lang="fr-FR" b="1" i="0" baseline="-25000" dirty="0" err="1">
                <a:solidFill>
                  <a:srgbClr val="273239"/>
                </a:solidFill>
                <a:effectLst/>
              </a:rPr>
              <a:t>x</a:t>
            </a:r>
            <a:r>
              <a:rPr lang="fr-FR" b="1" i="0" dirty="0">
                <a:solidFill>
                  <a:srgbClr val="273239"/>
                </a:solidFill>
                <a:effectLst/>
              </a:rPr>
              <a:t> = f (P</a:t>
            </a:r>
            <a:r>
              <a:rPr lang="fr-FR" b="1" i="0" baseline="-25000" dirty="0">
                <a:solidFill>
                  <a:srgbClr val="273239"/>
                </a:solidFill>
                <a:effectLst/>
              </a:rPr>
              <a:t>x,</a:t>
            </a:r>
            <a:r>
              <a:rPr lang="fr-FR" b="1" i="0" dirty="0">
                <a:solidFill>
                  <a:srgbClr val="273239"/>
                </a:solidFill>
                <a:effectLst/>
              </a:rPr>
              <a:t> P</a:t>
            </a:r>
            <a:r>
              <a:rPr lang="fr-FR" b="1" i="0" baseline="-25000" dirty="0">
                <a:solidFill>
                  <a:srgbClr val="273239"/>
                </a:solidFill>
                <a:effectLst/>
              </a:rPr>
              <a:t>r</a:t>
            </a:r>
            <a:r>
              <a:rPr lang="fr-FR" b="1" i="0" dirty="0">
                <a:solidFill>
                  <a:srgbClr val="273239"/>
                </a:solidFill>
                <a:effectLst/>
              </a:rPr>
              <a:t>, Y, T, F )</a:t>
            </a:r>
          </a:p>
          <a:p>
            <a:pPr lvl="1" algn="just" fontAlgn="base"/>
            <a:r>
              <a:rPr lang="en-US" sz="1600" b="0" i="0" dirty="0">
                <a:solidFill>
                  <a:srgbClr val="273239"/>
                </a:solidFill>
                <a:effectLst/>
                <a:cs typeface="Times New Roman" panose="02020603050405020304" pitchFamily="18" charset="0"/>
              </a:rPr>
              <a:t>Where D</a:t>
            </a:r>
            <a:r>
              <a:rPr lang="en-US" sz="1600" b="0" i="0" baseline="-25000" dirty="0">
                <a:solidFill>
                  <a:srgbClr val="273239"/>
                </a:solidFill>
                <a:effectLst/>
                <a:cs typeface="Times New Roman" panose="02020603050405020304" pitchFamily="18" charset="0"/>
              </a:rPr>
              <a:t>x</a:t>
            </a:r>
            <a:r>
              <a:rPr lang="en-US" sz="1600" b="0" i="0" dirty="0">
                <a:solidFill>
                  <a:srgbClr val="273239"/>
                </a:solidFill>
                <a:effectLst/>
                <a:cs typeface="Times New Roman" panose="02020603050405020304" pitchFamily="18" charset="0"/>
              </a:rPr>
              <a:t>= Demand for Commodity x, </a:t>
            </a:r>
            <a:r>
              <a:rPr lang="en-US" sz="1600" b="0" i="0" dirty="0" err="1">
                <a:solidFill>
                  <a:srgbClr val="273239"/>
                </a:solidFill>
                <a:effectLst/>
                <a:cs typeface="Times New Roman" panose="02020603050405020304" pitchFamily="18" charset="0"/>
              </a:rPr>
              <a:t>P</a:t>
            </a:r>
            <a:r>
              <a:rPr lang="en-US" sz="1600" b="0" i="0" baseline="-25000" dirty="0" err="1">
                <a:solidFill>
                  <a:srgbClr val="273239"/>
                </a:solidFill>
                <a:effectLst/>
                <a:cs typeface="Times New Roman" panose="02020603050405020304" pitchFamily="18" charset="0"/>
              </a:rPr>
              <a:t>x</a:t>
            </a:r>
            <a:r>
              <a:rPr lang="en-US" sz="1600" b="0" i="0" dirty="0">
                <a:solidFill>
                  <a:srgbClr val="273239"/>
                </a:solidFill>
                <a:effectLst/>
                <a:cs typeface="Times New Roman" panose="02020603050405020304" pitchFamily="18" charset="0"/>
              </a:rPr>
              <a:t>= Price of the given Commodity x, </a:t>
            </a:r>
            <a:r>
              <a:rPr lang="en-US" sz="1600" b="0" i="0" dirty="0" err="1">
                <a:solidFill>
                  <a:srgbClr val="273239"/>
                </a:solidFill>
                <a:effectLst/>
                <a:cs typeface="Times New Roman" panose="02020603050405020304" pitchFamily="18" charset="0"/>
              </a:rPr>
              <a:t>P</a:t>
            </a:r>
            <a:r>
              <a:rPr lang="en-US" sz="1600" b="0" i="0" baseline="-25000" dirty="0" err="1">
                <a:solidFill>
                  <a:srgbClr val="273239"/>
                </a:solidFill>
                <a:effectLst/>
                <a:cs typeface="Times New Roman" panose="02020603050405020304" pitchFamily="18" charset="0"/>
              </a:rPr>
              <a:t>r</a:t>
            </a:r>
            <a:r>
              <a:rPr lang="en-US" sz="1600" b="0" i="0" dirty="0">
                <a:solidFill>
                  <a:srgbClr val="273239"/>
                </a:solidFill>
                <a:effectLst/>
                <a:cs typeface="Times New Roman" panose="02020603050405020304" pitchFamily="18" charset="0"/>
              </a:rPr>
              <a:t> = Prices of Related Goods, Y = Income of the Consumer, T = Tastes and Preferences, F = Expectation of Change in Price in the future.</a:t>
            </a:r>
          </a:p>
          <a:p>
            <a:pPr algn="just" fontAlgn="base"/>
            <a:r>
              <a:rPr lang="en-US" dirty="0">
                <a:solidFill>
                  <a:srgbClr val="FF0000"/>
                </a:solidFill>
              </a:rPr>
              <a:t>Supply function</a:t>
            </a:r>
            <a:r>
              <a:rPr lang="en-US" dirty="0">
                <a:solidFill>
                  <a:srgbClr val="273239"/>
                </a:solidFill>
              </a:rPr>
              <a:t>:  A behavior function for producers.</a:t>
            </a:r>
          </a:p>
          <a:p>
            <a:pPr algn="ctr"/>
            <a:r>
              <a:rPr lang="fr-FR" b="1" i="0" dirty="0">
                <a:solidFill>
                  <a:srgbClr val="273239"/>
                </a:solidFill>
                <a:effectLst/>
              </a:rPr>
              <a:t> </a:t>
            </a:r>
            <a:r>
              <a:rPr lang="fr-FR" b="1" dirty="0" err="1">
                <a:solidFill>
                  <a:srgbClr val="273239"/>
                </a:solidFill>
              </a:rPr>
              <a:t>Q</a:t>
            </a:r>
            <a:r>
              <a:rPr lang="fr-FR" b="1" baseline="-25000" dirty="0" err="1">
                <a:solidFill>
                  <a:srgbClr val="273239"/>
                </a:solidFill>
              </a:rPr>
              <a:t>s</a:t>
            </a:r>
            <a:r>
              <a:rPr lang="fr-FR" b="1" i="0" dirty="0">
                <a:solidFill>
                  <a:srgbClr val="273239"/>
                </a:solidFill>
                <a:effectLst/>
              </a:rPr>
              <a:t> = f (P</a:t>
            </a:r>
            <a:r>
              <a:rPr lang="fr-FR" b="1" i="0" baseline="-25000" dirty="0">
                <a:solidFill>
                  <a:srgbClr val="273239"/>
                </a:solidFill>
                <a:effectLst/>
              </a:rPr>
              <a:t>s,</a:t>
            </a:r>
            <a:r>
              <a:rPr lang="fr-FR" b="1" i="0" dirty="0">
                <a:solidFill>
                  <a:srgbClr val="273239"/>
                </a:solidFill>
                <a:effectLst/>
              </a:rPr>
              <a:t> W, C, T )</a:t>
            </a:r>
          </a:p>
          <a:p>
            <a:pPr lvl="1" algn="just" fontAlgn="base"/>
            <a:r>
              <a:rPr lang="en-US" sz="1600" b="0" i="0" dirty="0">
                <a:solidFill>
                  <a:srgbClr val="273239"/>
                </a:solidFill>
                <a:effectLst/>
                <a:cs typeface="Times New Roman" panose="02020603050405020304" pitchFamily="18" charset="0"/>
              </a:rPr>
              <a:t>Where Q</a:t>
            </a:r>
            <a:r>
              <a:rPr lang="en-US" sz="1600" baseline="-25000" dirty="0">
                <a:solidFill>
                  <a:srgbClr val="273239"/>
                </a:solidFill>
                <a:cs typeface="Times New Roman" panose="02020603050405020304" pitchFamily="18" charset="0"/>
              </a:rPr>
              <a:t>s</a:t>
            </a:r>
            <a:r>
              <a:rPr lang="en-US" sz="1600" b="0" i="0" dirty="0">
                <a:solidFill>
                  <a:srgbClr val="273239"/>
                </a:solidFill>
                <a:effectLst/>
                <a:cs typeface="Times New Roman" panose="02020603050405020304" pitchFamily="18" charset="0"/>
              </a:rPr>
              <a:t>= </a:t>
            </a:r>
            <a:r>
              <a:rPr lang="en-US" sz="1600" dirty="0">
                <a:solidFill>
                  <a:srgbClr val="273239"/>
                </a:solidFill>
                <a:cs typeface="Times New Roman" panose="02020603050405020304" pitchFamily="18" charset="0"/>
              </a:rPr>
              <a:t>Supply of </a:t>
            </a:r>
            <a:r>
              <a:rPr lang="en-US" sz="1600" b="0" i="0" dirty="0">
                <a:solidFill>
                  <a:srgbClr val="273239"/>
                </a:solidFill>
                <a:effectLst/>
                <a:cs typeface="Times New Roman" panose="02020603050405020304" pitchFamily="18" charset="0"/>
              </a:rPr>
              <a:t>Commodity </a:t>
            </a:r>
            <a:r>
              <a:rPr lang="en-US" sz="1600" dirty="0">
                <a:solidFill>
                  <a:srgbClr val="273239"/>
                </a:solidFill>
                <a:cs typeface="Times New Roman" panose="02020603050405020304" pitchFamily="18" charset="0"/>
              </a:rPr>
              <a:t>s</a:t>
            </a:r>
            <a:r>
              <a:rPr lang="en-US" sz="1600" b="0" i="0" dirty="0">
                <a:solidFill>
                  <a:srgbClr val="273239"/>
                </a:solidFill>
                <a:effectLst/>
                <a:cs typeface="Times New Roman" panose="02020603050405020304" pitchFamily="18" charset="0"/>
              </a:rPr>
              <a:t>, P</a:t>
            </a:r>
            <a:r>
              <a:rPr lang="en-US" sz="1600" baseline="-25000" dirty="0">
                <a:solidFill>
                  <a:srgbClr val="273239"/>
                </a:solidFill>
                <a:cs typeface="Times New Roman" panose="02020603050405020304" pitchFamily="18" charset="0"/>
              </a:rPr>
              <a:t>s</a:t>
            </a:r>
            <a:r>
              <a:rPr lang="en-US" sz="1600" b="0" i="0" dirty="0">
                <a:solidFill>
                  <a:srgbClr val="273239"/>
                </a:solidFill>
                <a:effectLst/>
                <a:cs typeface="Times New Roman" panose="02020603050405020304" pitchFamily="18" charset="0"/>
              </a:rPr>
              <a:t>= Price of the given Commodity x, W = wage of labor, C = Cost of raw materials, T = Tax.</a:t>
            </a:r>
            <a:endParaRPr lang="en-US" b="0" i="0" dirty="0">
              <a:solidFill>
                <a:srgbClr val="27323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6924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Kyle M. Thiel\Desktop\pindyckDone\ch02\fig2.01\2.01_02.gif">
            <a:extLst>
              <a:ext uri="{FF2B5EF4-FFF2-40B4-BE49-F238E27FC236}">
                <a16:creationId xmlns:a16="http://schemas.microsoft.com/office/drawing/2014/main" id="{7C0C5203-F310-AFED-DAAF-EC4D3455A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6" y="2133600"/>
            <a:ext cx="51149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Documents and Settings\Kyle M. Thiel\Desktop\pindyckDone\ch02\fig2.01\2.01_05.gif">
            <a:extLst>
              <a:ext uri="{FF2B5EF4-FFF2-40B4-BE49-F238E27FC236}">
                <a16:creationId xmlns:a16="http://schemas.microsoft.com/office/drawing/2014/main" id="{E34569ED-9B78-757F-FE92-04781893A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6" y="2133600"/>
            <a:ext cx="51149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C:\Documents and Settings\Kyle M. Thiel\Desktop\pindyckDone\ch02\fig2.01\2.01_04.gif">
            <a:extLst>
              <a:ext uri="{FF2B5EF4-FFF2-40B4-BE49-F238E27FC236}">
                <a16:creationId xmlns:a16="http://schemas.microsoft.com/office/drawing/2014/main" id="{94FF3A44-5B1D-86CB-35A9-1214BB91B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6" y="2133600"/>
            <a:ext cx="51149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C:\Documents and Settings\Kyle M. Thiel\Desktop\pindyckDone\ch02\fig2.01\2.01_06.gif">
            <a:extLst>
              <a:ext uri="{FF2B5EF4-FFF2-40B4-BE49-F238E27FC236}">
                <a16:creationId xmlns:a16="http://schemas.microsoft.com/office/drawing/2014/main" id="{3F3C51D6-43CD-2406-6F50-1FF8A1F91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6" y="2133600"/>
            <a:ext cx="51149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:\Documents and Settings\Kyle M. Thiel\Desktop\pindyckDone\ch02\fig2.01\2.01_01.gif">
            <a:extLst>
              <a:ext uri="{FF2B5EF4-FFF2-40B4-BE49-F238E27FC236}">
                <a16:creationId xmlns:a16="http://schemas.microsoft.com/office/drawing/2014/main" id="{7B8FB0C8-D0DA-5FF1-4A6A-A35AEF57C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6" y="2133600"/>
            <a:ext cx="51149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C:\Documents and Settings\Kyle M. Thiel\Desktop\pindyckDone\ch02\fig2.01\2.01_03.gif">
            <a:extLst>
              <a:ext uri="{FF2B5EF4-FFF2-40B4-BE49-F238E27FC236}">
                <a16:creationId xmlns:a16="http://schemas.microsoft.com/office/drawing/2014/main" id="{734CC7C1-4C9A-9F53-F2DD-23335BE84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6" y="2133600"/>
            <a:ext cx="51149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Documents and Settings\Kyle M. Thiel\Desktop\pindyckDone\ch02\fig2.01\2.01_07.gif">
            <a:extLst>
              <a:ext uri="{FF2B5EF4-FFF2-40B4-BE49-F238E27FC236}">
                <a16:creationId xmlns:a16="http://schemas.microsoft.com/office/drawing/2014/main" id="{6E71D07E-4D4D-F311-57DD-7135F3895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6" y="2133600"/>
            <a:ext cx="51149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8564" name="Rectangle 4">
            <a:extLst>
              <a:ext uri="{FF2B5EF4-FFF2-40B4-BE49-F238E27FC236}">
                <a16:creationId xmlns:a16="http://schemas.microsoft.com/office/drawing/2014/main" id="{CA5D929B-200C-347B-0DF2-F9E8D4C629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0" y="337459"/>
            <a:ext cx="7315200" cy="4873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100" b="1" dirty="0"/>
              <a:t>The Supply Curve</a:t>
            </a:r>
            <a:br>
              <a:rPr lang="en-US" altLang="en-US" sz="2400" dirty="0"/>
            </a:br>
            <a:endParaRPr lang="en-US" altLang="en-US" sz="2400" b="1" dirty="0"/>
          </a:p>
        </p:txBody>
      </p:sp>
      <p:sp>
        <p:nvSpPr>
          <p:cNvPr id="7187" name="Line 7">
            <a:extLst>
              <a:ext uri="{FF2B5EF4-FFF2-40B4-BE49-F238E27FC236}">
                <a16:creationId xmlns:a16="http://schemas.microsoft.com/office/drawing/2014/main" id="{A9FA0AFE-62CB-C749-A891-7A6C4FDE3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41"/>
            <a:ext cx="8229600" cy="0"/>
          </a:xfrm>
          <a:prstGeom prst="line">
            <a:avLst/>
          </a:prstGeom>
          <a:noFill/>
          <a:ln w="9525">
            <a:solidFill>
              <a:srgbClr val="53BE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8613" name="Text Box 53">
            <a:extLst>
              <a:ext uri="{FF2B5EF4-FFF2-40B4-BE49-F238E27FC236}">
                <a16:creationId xmlns:a16="http://schemas.microsoft.com/office/drawing/2014/main" id="{D2083E08-1B97-A434-7082-0698D84E0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057" y="1059290"/>
            <a:ext cx="5867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>
              <a:spcBef>
                <a:spcPct val="20000"/>
              </a:spcBef>
              <a:buChar char="•"/>
              <a:defRPr sz="2400">
                <a:solidFill>
                  <a:srgbClr val="53BE95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 b="1" i="1">
                <a:solidFill>
                  <a:srgbClr val="F7955A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sz="1600" b="1" dirty="0">
                <a:solidFill>
                  <a:schemeClr val="bg2"/>
                </a:solidFill>
                <a:latin typeface="Palatino" pitchFamily="2" charset="0"/>
              </a:rPr>
              <a:t>●</a:t>
            </a:r>
            <a:r>
              <a:rPr lang="en-US" altLang="en-US" sz="1600" b="1" dirty="0">
                <a:solidFill>
                  <a:srgbClr val="382344"/>
                </a:solidFill>
                <a:latin typeface="Palatino" pitchFamily="2" charset="0"/>
              </a:rPr>
              <a:t>	</a:t>
            </a:r>
            <a:r>
              <a:rPr lang="en-US" altLang="en-US" sz="1600" b="1" dirty="0">
                <a:solidFill>
                  <a:srgbClr val="382344"/>
                </a:solidFill>
              </a:rPr>
              <a:t>Supply Curve - </a:t>
            </a:r>
            <a:r>
              <a:rPr lang="en-US" altLang="en-US" sz="1600" dirty="0">
                <a:solidFill>
                  <a:srgbClr val="382344"/>
                </a:solidFill>
              </a:rPr>
              <a:t>shows the relationship between the quantity of a good that producers are </a:t>
            </a:r>
            <a:r>
              <a:rPr lang="en-US" altLang="en-US" sz="1600" b="1" dirty="0">
                <a:solidFill>
                  <a:srgbClr val="382344"/>
                </a:solidFill>
              </a:rPr>
              <a:t>willing to sell </a:t>
            </a:r>
            <a:r>
              <a:rPr lang="en-US" altLang="en-US" sz="1600" dirty="0">
                <a:solidFill>
                  <a:srgbClr val="382344"/>
                </a:solidFill>
              </a:rPr>
              <a:t>and the price of the good.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7CBF57C1-D67C-1A73-2D80-BC65A6114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50" y="2438400"/>
            <a:ext cx="2667000" cy="304800"/>
          </a:xfrm>
          <a:prstGeom prst="rect">
            <a:avLst/>
          </a:prstGeom>
          <a:solidFill>
            <a:srgbClr val="B27CB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53BE95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 b="1" i="1">
                <a:solidFill>
                  <a:srgbClr val="F7955A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</a:rPr>
              <a:t>The Supply Curve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A31C2788-5086-BAFD-E2F0-5E012285D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819400"/>
            <a:ext cx="2686050" cy="3505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53BE95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 b="1" i="1">
                <a:solidFill>
                  <a:srgbClr val="F7955A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The supply curve, labeled </a:t>
            </a:r>
            <a:r>
              <a:rPr lang="en-US" altLang="en-US" sz="1400" i="1" dirty="0">
                <a:solidFill>
                  <a:schemeClr val="tx1"/>
                </a:solidFill>
              </a:rPr>
              <a:t>S</a:t>
            </a:r>
            <a:r>
              <a:rPr lang="en-US" altLang="en-US" sz="1400" dirty="0">
                <a:solidFill>
                  <a:schemeClr val="tx1"/>
                </a:solidFill>
              </a:rPr>
              <a:t> in the figure, shows how the quantity of a good offered for sale changes as the price of the good changes. The supply curve is </a:t>
            </a:r>
            <a:r>
              <a:rPr lang="en-US" altLang="en-US" sz="1400" b="1" dirty="0">
                <a:solidFill>
                  <a:schemeClr val="tx1"/>
                </a:solidFill>
              </a:rPr>
              <a:t>upward sloping</a:t>
            </a:r>
            <a:r>
              <a:rPr lang="en-US" altLang="en-US" sz="1400" dirty="0">
                <a:solidFill>
                  <a:schemeClr val="tx1"/>
                </a:solidFill>
              </a:rPr>
              <a:t>: The higher the price, the more firms are able and willing to produce and sell. </a:t>
            </a:r>
          </a:p>
          <a:p>
            <a:pPr eaLnBrk="1" hangingPunct="1">
              <a:buFontTx/>
              <a:buNone/>
            </a:pPr>
            <a:endParaRPr lang="en-US" altLang="en-US" sz="800" dirty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If production </a:t>
            </a:r>
            <a:r>
              <a:rPr lang="en-US" altLang="en-US" sz="1400" b="1" dirty="0">
                <a:solidFill>
                  <a:schemeClr val="tx1"/>
                </a:solidFill>
              </a:rPr>
              <a:t>costs fall</a:t>
            </a:r>
            <a:r>
              <a:rPr lang="en-US" altLang="en-US" sz="1400" dirty="0">
                <a:solidFill>
                  <a:schemeClr val="tx1"/>
                </a:solidFill>
              </a:rPr>
              <a:t>, firms can produce the same quantity at a lower price or a larger quantity at the same price. The supply curve then shifts to the right (from </a:t>
            </a:r>
            <a:r>
              <a:rPr lang="en-US" altLang="en-US" sz="1400" i="1" dirty="0">
                <a:solidFill>
                  <a:schemeClr val="tx1"/>
                </a:solidFill>
              </a:rPr>
              <a:t>S</a:t>
            </a:r>
            <a:r>
              <a:rPr lang="en-US" altLang="en-US" sz="1400" dirty="0">
                <a:solidFill>
                  <a:schemeClr val="tx1"/>
                </a:solidFill>
              </a:rPr>
              <a:t> to </a:t>
            </a:r>
            <a:r>
              <a:rPr lang="en-US" altLang="en-US" sz="1400" i="1" dirty="0">
                <a:solidFill>
                  <a:schemeClr val="tx1"/>
                </a:solidFill>
              </a:rPr>
              <a:t>S’</a:t>
            </a:r>
            <a:r>
              <a:rPr lang="en-US" altLang="en-US" sz="1400" dirty="0">
                <a:solidFill>
                  <a:schemeClr val="tx1"/>
                </a:solidFill>
              </a:rPr>
              <a:t>).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D350289C-B013-BBA1-5038-63E3CC3EF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50" y="21336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53BE95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 b="1" i="1">
                <a:solidFill>
                  <a:srgbClr val="F7955A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B27CB6"/>
                </a:solidFill>
              </a:rPr>
              <a:t>Figure 2.1</a:t>
            </a:r>
          </a:p>
        </p:txBody>
      </p:sp>
      <p:graphicFrame>
        <p:nvGraphicFramePr>
          <p:cNvPr id="6166" name="Object 22">
            <a:extLst>
              <a:ext uri="{FF2B5EF4-FFF2-40B4-BE49-F238E27FC236}">
                <a16:creationId xmlns:a16="http://schemas.microsoft.com/office/drawing/2014/main" id="{11C76359-E83F-CC2F-85C9-C5DEDF6EFE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03027"/>
              </p:ext>
            </p:extLst>
          </p:nvPr>
        </p:nvGraphicFramePr>
        <p:xfrm>
          <a:off x="8704943" y="1246188"/>
          <a:ext cx="1016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15559" imgH="317362" progId="Equation.DSMT4">
                  <p:embed/>
                </p:oleObj>
              </mc:Choice>
              <mc:Fallback>
                <p:oleObj name="Equation" r:id="rId9" imgW="1015559" imgH="317362" progId="Equation.DSMT4">
                  <p:embed/>
                  <p:pic>
                    <p:nvPicPr>
                      <p:cNvPr id="6166" name="Object 22">
                        <a:extLst>
                          <a:ext uri="{FF2B5EF4-FFF2-40B4-BE49-F238E27FC236}">
                            <a16:creationId xmlns:a16="http://schemas.microsoft.com/office/drawing/2014/main" id="{11C76359-E83F-CC2F-85C9-C5DEDF6EFE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4943" y="1246188"/>
                        <a:ext cx="1016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7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4" grpId="0"/>
      <p:bldP spid="16" grpId="0" animBg="1"/>
      <p:bldP spid="17" grpId="0" build="p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Line 5">
            <a:extLst>
              <a:ext uri="{FF2B5EF4-FFF2-40B4-BE49-F238E27FC236}">
                <a16:creationId xmlns:a16="http://schemas.microsoft.com/office/drawing/2014/main" id="{055DB198-F299-F8D9-DA89-783B4CC597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41"/>
            <a:ext cx="8229600" cy="0"/>
          </a:xfrm>
          <a:prstGeom prst="line">
            <a:avLst/>
          </a:prstGeom>
          <a:noFill/>
          <a:ln w="9525">
            <a:solidFill>
              <a:srgbClr val="53BE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8F809C88-6738-E0E8-F800-9ECA8F7F15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990601"/>
            <a:ext cx="7391400" cy="5111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dirty="0"/>
              <a:t>The Supply Curve</a:t>
            </a:r>
          </a:p>
        </p:txBody>
      </p:sp>
      <p:sp>
        <p:nvSpPr>
          <p:cNvPr id="10" name="Rectangle 52">
            <a:extLst>
              <a:ext uri="{FF2B5EF4-FFF2-40B4-BE49-F238E27FC236}">
                <a16:creationId xmlns:a16="http://schemas.microsoft.com/office/drawing/2014/main" id="{2FD973B2-0ABE-C4F8-D9FD-49BA21FD9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752601"/>
            <a:ext cx="73152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53BE95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 b="1" i="1">
                <a:solidFill>
                  <a:srgbClr val="F7955A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buFontTx/>
              <a:buNone/>
            </a:pPr>
            <a:r>
              <a:rPr lang="en-US" altLang="en-US" sz="1800" b="1">
                <a:solidFill>
                  <a:srgbClr val="0066B3"/>
                </a:solidFill>
              </a:rPr>
              <a:t>Other Variables That Affect Supply</a:t>
            </a:r>
            <a:r>
              <a:rPr lang="en-US" altLang="en-US" sz="1800">
                <a:solidFill>
                  <a:srgbClr val="0066B3"/>
                </a:solidFill>
              </a:rPr>
              <a:t>  </a:t>
            </a:r>
            <a:r>
              <a:rPr lang="en-US" altLang="en-US" sz="1800">
                <a:solidFill>
                  <a:schemeClr val="tx1"/>
                </a:solidFill>
              </a:rPr>
              <a:t>The quantity supplied can depend on other variables besides price.  For example:</a:t>
            </a:r>
          </a:p>
        </p:txBody>
      </p:sp>
      <p:sp>
        <p:nvSpPr>
          <p:cNvPr id="11" name="Rectangle 65">
            <a:extLst>
              <a:ext uri="{FF2B5EF4-FFF2-40B4-BE49-F238E27FC236}">
                <a16:creationId xmlns:a16="http://schemas.microsoft.com/office/drawing/2014/main" id="{4B9E9FC7-4A47-0AA0-11E0-02C8791F5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473326"/>
            <a:ext cx="73152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53BE95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 b="1" i="1">
                <a:solidFill>
                  <a:srgbClr val="F7955A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The quantity that producers are willing to sell depends not only on the price they receive but also on their 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production costs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, including 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wages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interest charges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, and 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the costs of raw materials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endParaRPr lang="en-US" altLang="en-US" sz="1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When production costs </a:t>
            </a:r>
            <a:r>
              <a:rPr lang="en-US" altLang="en-US" sz="1800" i="1" dirty="0">
                <a:solidFill>
                  <a:schemeClr val="tx1"/>
                </a:solidFill>
                <a:cs typeface="Arial" panose="020B0604020202020204" pitchFamily="34" charset="0"/>
              </a:rPr>
              <a:t>decrease,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output </a:t>
            </a:r>
            <a:r>
              <a:rPr lang="en-US" altLang="en-US" sz="1800" i="1" dirty="0">
                <a:solidFill>
                  <a:schemeClr val="tx1"/>
                </a:solidFill>
                <a:cs typeface="Arial" panose="020B0604020202020204" pitchFamily="34" charset="0"/>
              </a:rPr>
              <a:t>increases 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no matter what the market price happens to be. </a:t>
            </a:r>
            <a:r>
              <a:rPr lang="en-US" altLang="en-US" sz="1800" i="1" dirty="0">
                <a:solidFill>
                  <a:schemeClr val="tx1"/>
                </a:solidFill>
                <a:cs typeface="Arial" panose="020B0604020202020204" pitchFamily="34" charset="0"/>
              </a:rPr>
              <a:t>The entire supply curve thus shifts to the right.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endParaRPr lang="en-US" altLang="en-US" sz="1000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Economists often use the phrase </a:t>
            </a:r>
            <a:r>
              <a:rPr lang="en-US" altLang="en-US" sz="1800" b="1" dirty="0">
                <a:solidFill>
                  <a:srgbClr val="FF0000"/>
                </a:solidFill>
                <a:cs typeface="Arial" panose="020B0604020202020204" pitchFamily="34" charset="0"/>
              </a:rPr>
              <a:t>change in supply 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to refer to </a:t>
            </a:r>
            <a:r>
              <a:rPr lang="en-US" altLang="en-US" sz="1800" dirty="0">
                <a:solidFill>
                  <a:srgbClr val="00B0F0"/>
                </a:solidFill>
                <a:cs typeface="Arial" panose="020B0604020202020204" pitchFamily="34" charset="0"/>
              </a:rPr>
              <a:t>shifts in the supply curve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, while reserving the phrase </a:t>
            </a:r>
            <a:r>
              <a:rPr lang="en-US" altLang="en-US" sz="1800" b="1" dirty="0">
                <a:solidFill>
                  <a:srgbClr val="C00000"/>
                </a:solidFill>
                <a:cs typeface="Arial" panose="020B0604020202020204" pitchFamily="34" charset="0"/>
              </a:rPr>
              <a:t>change in the quantity supplied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to apply to </a:t>
            </a:r>
            <a:r>
              <a:rPr lang="en-US" altLang="en-US" sz="1800" dirty="0">
                <a:solidFill>
                  <a:srgbClr val="0070C0"/>
                </a:solidFill>
                <a:cs typeface="Arial" panose="020B0604020202020204" pitchFamily="34" charset="0"/>
              </a:rPr>
              <a:t>movements along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the supply curve.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6" name="Picture 20" descr="C:\Documents and Settings\Kyle M. Thiel\Desktop\pindyckDone\ch02\fig2.02\2.02_04.gif">
            <a:extLst>
              <a:ext uri="{FF2B5EF4-FFF2-40B4-BE49-F238E27FC236}">
                <a16:creationId xmlns:a16="http://schemas.microsoft.com/office/drawing/2014/main" id="{A019BD5F-E3F7-FB95-F407-1C19E4C33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6" y="2200276"/>
            <a:ext cx="51149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8" name="Picture 22" descr="C:\Documents and Settings\Kyle M. Thiel\Desktop\pindyckDone\ch02\fig2.02\2.02_06.gif">
            <a:extLst>
              <a:ext uri="{FF2B5EF4-FFF2-40B4-BE49-F238E27FC236}">
                <a16:creationId xmlns:a16="http://schemas.microsoft.com/office/drawing/2014/main" id="{79E19AF2-5992-DBD0-7DA5-F82C8D8AC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6" y="2200276"/>
            <a:ext cx="51149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7" name="Picture 21" descr="C:\Documents and Settings\Kyle M. Thiel\Desktop\pindyckDone\ch02\fig2.02\2.02_05.gif">
            <a:extLst>
              <a:ext uri="{FF2B5EF4-FFF2-40B4-BE49-F238E27FC236}">
                <a16:creationId xmlns:a16="http://schemas.microsoft.com/office/drawing/2014/main" id="{CAE4CA6A-E228-54C9-3C7B-A7C29F760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6" y="2200276"/>
            <a:ext cx="51149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9" name="Picture 23" descr="C:\Documents and Settings\Kyle M. Thiel\Desktop\pindyckDone\ch02\fig2.02\2.02_07.gif">
            <a:extLst>
              <a:ext uri="{FF2B5EF4-FFF2-40B4-BE49-F238E27FC236}">
                <a16:creationId xmlns:a16="http://schemas.microsoft.com/office/drawing/2014/main" id="{0F34F527-A5FF-C517-6BBC-52241564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6" y="2200276"/>
            <a:ext cx="51149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2" name="Picture 16" descr="C:\Documents and Settings\Kyle M. Thiel\Desktop\pindyckDone\ch02\fig2.02\2.02_08.gif">
            <a:extLst>
              <a:ext uri="{FF2B5EF4-FFF2-40B4-BE49-F238E27FC236}">
                <a16:creationId xmlns:a16="http://schemas.microsoft.com/office/drawing/2014/main" id="{87D20325-E437-FD5A-BBAA-15A2542DB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6" y="2200276"/>
            <a:ext cx="51149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3" name="Picture 17" descr="C:\Documents and Settings\Kyle M. Thiel\Desktop\pindyckDone\ch02\fig2.02\2.02_01.gif">
            <a:extLst>
              <a:ext uri="{FF2B5EF4-FFF2-40B4-BE49-F238E27FC236}">
                <a16:creationId xmlns:a16="http://schemas.microsoft.com/office/drawing/2014/main" id="{962D0DEE-855F-C9E6-B8DD-9EEC3AC64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6" y="2200276"/>
            <a:ext cx="51149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4" name="Picture 18" descr="C:\Documents and Settings\Kyle M. Thiel\Desktop\pindyckDone\ch02\fig2.02\2.02_02.gif">
            <a:extLst>
              <a:ext uri="{FF2B5EF4-FFF2-40B4-BE49-F238E27FC236}">
                <a16:creationId xmlns:a16="http://schemas.microsoft.com/office/drawing/2014/main" id="{F6172860-1111-3CF9-18E4-30B4900B6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6" y="2200276"/>
            <a:ext cx="51149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5" name="Picture 19" descr="C:\Documents and Settings\Kyle M. Thiel\Desktop\pindyckDone\ch02\fig2.02\2.02_03.gif">
            <a:extLst>
              <a:ext uri="{FF2B5EF4-FFF2-40B4-BE49-F238E27FC236}">
                <a16:creationId xmlns:a16="http://schemas.microsoft.com/office/drawing/2014/main" id="{70B560E6-8884-85B7-AF39-896E72B81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6" y="2200276"/>
            <a:ext cx="51149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5">
            <a:extLst>
              <a:ext uri="{FF2B5EF4-FFF2-40B4-BE49-F238E27FC236}">
                <a16:creationId xmlns:a16="http://schemas.microsoft.com/office/drawing/2014/main" id="{658965AD-6372-2732-BB31-194C6D9A1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276475"/>
            <a:ext cx="2819400" cy="304800"/>
          </a:xfrm>
          <a:prstGeom prst="rect">
            <a:avLst/>
          </a:prstGeom>
          <a:solidFill>
            <a:srgbClr val="B27CB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53BE95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 b="1" i="1">
                <a:solidFill>
                  <a:srgbClr val="F7955A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</a:rPr>
              <a:t>The Demand Curve</a:t>
            </a:r>
          </a:p>
        </p:txBody>
      </p:sp>
      <p:sp>
        <p:nvSpPr>
          <p:cNvPr id="585732" name="Rectangle 4">
            <a:extLst>
              <a:ext uri="{FF2B5EF4-FFF2-40B4-BE49-F238E27FC236}">
                <a16:creationId xmlns:a16="http://schemas.microsoft.com/office/drawing/2014/main" id="{D348BC69-E1C7-4E0E-7C02-67A06EEFF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0" y="2657476"/>
            <a:ext cx="2914650" cy="4124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53BE95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 b="1" i="1">
                <a:solidFill>
                  <a:srgbClr val="F7955A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The demand curve, labeled </a:t>
            </a:r>
            <a:r>
              <a:rPr lang="en-US" altLang="en-US" sz="1400" i="1" dirty="0">
                <a:solidFill>
                  <a:schemeClr val="tx1"/>
                </a:solidFill>
              </a:rPr>
              <a:t>D,</a:t>
            </a:r>
            <a:r>
              <a:rPr lang="en-US" altLang="en-US" sz="1400" dirty="0">
                <a:solidFill>
                  <a:schemeClr val="tx1"/>
                </a:solidFill>
              </a:rPr>
              <a:t> shows how the quantity of a good demanded by consumers depends on its price. The demand curve is </a:t>
            </a:r>
            <a:r>
              <a:rPr lang="en-US" altLang="en-US" sz="1400" b="1" dirty="0">
                <a:solidFill>
                  <a:schemeClr val="tx1"/>
                </a:solidFill>
              </a:rPr>
              <a:t>downward sloping</a:t>
            </a:r>
            <a:r>
              <a:rPr lang="en-US" altLang="en-US" sz="1400" dirty="0">
                <a:solidFill>
                  <a:schemeClr val="tx1"/>
                </a:solidFill>
              </a:rPr>
              <a:t>; holding other things equal, consumers will want to purchase more of a good as its price goes down. </a:t>
            </a:r>
          </a:p>
          <a:p>
            <a:pPr eaLnBrk="1" hangingPunct="1"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The quantity demanded may also depend on other variables, such as income, the weather, and the prices of other goods. For most products, the quantity demanded increases when income rises. </a:t>
            </a:r>
          </a:p>
          <a:p>
            <a:pPr eaLnBrk="1" hangingPunct="1"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A higher income level </a:t>
            </a:r>
            <a:r>
              <a:rPr lang="en-US" altLang="en-US" sz="1400" dirty="0">
                <a:solidFill>
                  <a:srgbClr val="0070C0"/>
                </a:solidFill>
              </a:rPr>
              <a:t>shifts the demand curve</a:t>
            </a:r>
            <a:r>
              <a:rPr lang="en-US" altLang="en-US" sz="1400" dirty="0">
                <a:solidFill>
                  <a:schemeClr val="tx1"/>
                </a:solidFill>
              </a:rPr>
              <a:t> to the right (from </a:t>
            </a:r>
            <a:r>
              <a:rPr lang="en-US" altLang="en-US" sz="1400" i="1" dirty="0">
                <a:solidFill>
                  <a:schemeClr val="tx1"/>
                </a:solidFill>
              </a:rPr>
              <a:t>D</a:t>
            </a:r>
            <a:r>
              <a:rPr lang="en-US" altLang="en-US" sz="1400" dirty="0">
                <a:solidFill>
                  <a:schemeClr val="tx1"/>
                </a:solidFill>
              </a:rPr>
              <a:t> to </a:t>
            </a:r>
            <a:r>
              <a:rPr lang="en-US" altLang="en-US" sz="1400" i="1" dirty="0">
                <a:solidFill>
                  <a:schemeClr val="tx1"/>
                </a:solidFill>
              </a:rPr>
              <a:t>D’</a:t>
            </a:r>
            <a:r>
              <a:rPr lang="en-US" altLang="en-US" sz="1400" dirty="0">
                <a:solidFill>
                  <a:schemeClr val="tx1"/>
                </a:solidFill>
              </a:rPr>
              <a:t>).</a:t>
            </a:r>
          </a:p>
        </p:txBody>
      </p:sp>
      <p:sp>
        <p:nvSpPr>
          <p:cNvPr id="9228" name="Rectangle 6">
            <a:extLst>
              <a:ext uri="{FF2B5EF4-FFF2-40B4-BE49-F238E27FC236}">
                <a16:creationId xmlns:a16="http://schemas.microsoft.com/office/drawing/2014/main" id="{569506AB-0D06-582B-FF81-F42321FCFE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58958"/>
            <a:ext cx="7315200" cy="4873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2400" b="1" dirty="0"/>
              <a:t>The Demand Curve</a:t>
            </a:r>
          </a:p>
        </p:txBody>
      </p:sp>
      <p:sp>
        <p:nvSpPr>
          <p:cNvPr id="2" name="Line 9">
            <a:extLst>
              <a:ext uri="{FF2B5EF4-FFF2-40B4-BE49-F238E27FC236}">
                <a16:creationId xmlns:a16="http://schemas.microsoft.com/office/drawing/2014/main" id="{BDEC39D5-8AD2-F750-5299-8154AB1F51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41"/>
            <a:ext cx="8229600" cy="0"/>
          </a:xfrm>
          <a:prstGeom prst="line">
            <a:avLst/>
          </a:prstGeom>
          <a:noFill/>
          <a:ln w="9525">
            <a:solidFill>
              <a:srgbClr val="53BE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49" name="Rectangle 10">
            <a:extLst>
              <a:ext uri="{FF2B5EF4-FFF2-40B4-BE49-F238E27FC236}">
                <a16:creationId xmlns:a16="http://schemas.microsoft.com/office/drawing/2014/main" id="{E7AB60C0-532D-52AA-0791-0A35ABD87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971675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53BE95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 b="1" i="1">
                <a:solidFill>
                  <a:srgbClr val="F7955A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B27CB6"/>
                </a:solidFill>
              </a:rPr>
              <a:t>Figure 2.2</a:t>
            </a:r>
          </a:p>
        </p:txBody>
      </p:sp>
      <p:sp>
        <p:nvSpPr>
          <p:cNvPr id="11" name="Text Box 53">
            <a:extLst>
              <a:ext uri="{FF2B5EF4-FFF2-40B4-BE49-F238E27FC236}">
                <a16:creationId xmlns:a16="http://schemas.microsoft.com/office/drawing/2014/main" id="{31F94453-5CA5-80BD-CD1D-DA8923559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726" y="1064477"/>
            <a:ext cx="60579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>
              <a:spcBef>
                <a:spcPct val="20000"/>
              </a:spcBef>
              <a:buChar char="•"/>
              <a:defRPr sz="2400">
                <a:solidFill>
                  <a:srgbClr val="53BE95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 b="1" i="1">
                <a:solidFill>
                  <a:srgbClr val="F7955A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sz="1600" b="1" dirty="0">
                <a:solidFill>
                  <a:schemeClr val="bg2"/>
                </a:solidFill>
              </a:rPr>
              <a:t>●</a:t>
            </a:r>
            <a:r>
              <a:rPr lang="en-US" altLang="en-US" sz="1600" b="1" dirty="0">
                <a:solidFill>
                  <a:srgbClr val="382344"/>
                </a:solidFill>
              </a:rPr>
              <a:t>	Demand Curve </a:t>
            </a:r>
            <a:r>
              <a:rPr lang="en-US" altLang="en-US" sz="1600" dirty="0">
                <a:solidFill>
                  <a:srgbClr val="382344"/>
                </a:solidFill>
              </a:rPr>
              <a:t>shows the relationship between the quantity of a good that consumers are </a:t>
            </a:r>
            <a:r>
              <a:rPr lang="en-US" altLang="en-US" sz="1600" dirty="0">
                <a:solidFill>
                  <a:srgbClr val="C00000"/>
                </a:solidFill>
              </a:rPr>
              <a:t>willing to buy </a:t>
            </a:r>
            <a:r>
              <a:rPr lang="en-US" altLang="en-US" sz="1600" dirty="0">
                <a:solidFill>
                  <a:srgbClr val="382344"/>
                </a:solidFill>
              </a:rPr>
              <a:t>and the price of the good.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0262" name="Object 22">
            <a:extLst>
              <a:ext uri="{FF2B5EF4-FFF2-40B4-BE49-F238E27FC236}">
                <a16:creationId xmlns:a16="http://schemas.microsoft.com/office/drawing/2014/main" id="{42CCDD88-A9AE-6EF7-D6F6-DA27554417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354707"/>
              </p:ext>
            </p:extLst>
          </p:nvPr>
        </p:nvGraphicFramePr>
        <p:xfrm>
          <a:off x="4114800" y="1666875"/>
          <a:ext cx="1066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66337" imgH="304668" progId="Equation.DSMT4">
                  <p:embed/>
                </p:oleObj>
              </mc:Choice>
              <mc:Fallback>
                <p:oleObj name="Equation" r:id="rId9" imgW="1066337" imgH="304668" progId="Equation.DSMT4">
                  <p:embed/>
                  <p:pic>
                    <p:nvPicPr>
                      <p:cNvPr id="10262" name="Object 22">
                        <a:extLst>
                          <a:ext uri="{FF2B5EF4-FFF2-40B4-BE49-F238E27FC236}">
                            <a16:creationId xmlns:a16="http://schemas.microsoft.com/office/drawing/2014/main" id="{42CCDD88-A9AE-6EF7-D6F6-DA27554417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666875"/>
                        <a:ext cx="1066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6" name="Picture 2" descr="What Does It Mean When There's a Shift in Demand Curve?">
            <a:extLst>
              <a:ext uri="{FF2B5EF4-FFF2-40B4-BE49-F238E27FC236}">
                <a16:creationId xmlns:a16="http://schemas.microsoft.com/office/drawing/2014/main" id="{E56A63C5-FDCA-B133-7374-7952A54EE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765" y="193675"/>
            <a:ext cx="2562224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8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/>
      <p:bldP spid="10245" grpId="1" animBg="1" autoUpdateAnimBg="0"/>
      <p:bldP spid="585732" grpId="0" build="p"/>
      <p:bldP spid="585732" grpId="1" animBg="1" autoUpdateAnimBg="0"/>
      <p:bldP spid="10249" grpId="0"/>
      <p:bldP spid="10249" grpId="1" autoUpdateAnimBg="0"/>
      <p:bldP spid="1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2639" y="547242"/>
            <a:ext cx="350837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Microsoft Sans Serif"/>
                <a:cs typeface="Microsoft Sans Serif"/>
              </a:rPr>
              <a:t>Shifts </a:t>
            </a:r>
            <a:r>
              <a:rPr sz="3600" spc="-15" dirty="0">
                <a:latin typeface="Microsoft Sans Serif"/>
                <a:cs typeface="Microsoft Sans Serif"/>
              </a:rPr>
              <a:t>in</a:t>
            </a:r>
            <a:r>
              <a:rPr sz="3600" spc="1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Demand</a:t>
            </a:r>
          </a:p>
        </p:txBody>
      </p:sp>
      <p:sp>
        <p:nvSpPr>
          <p:cNvPr id="4" name="object 4"/>
          <p:cNvSpPr/>
          <p:nvPr/>
        </p:nvSpPr>
        <p:spPr>
          <a:xfrm>
            <a:off x="1828712" y="3886346"/>
            <a:ext cx="8611235" cy="171450"/>
          </a:xfrm>
          <a:custGeom>
            <a:avLst/>
            <a:gdLst/>
            <a:ahLst/>
            <a:cxnLst/>
            <a:rect l="l" t="t" r="r" b="b"/>
            <a:pathLst>
              <a:path w="8611235" h="171450">
                <a:moveTo>
                  <a:pt x="149668" y="0"/>
                </a:moveTo>
                <a:lnTo>
                  <a:pt x="142506" y="2393"/>
                </a:lnTo>
                <a:lnTo>
                  <a:pt x="0" y="85578"/>
                </a:lnTo>
                <a:lnTo>
                  <a:pt x="142506" y="168763"/>
                </a:lnTo>
                <a:lnTo>
                  <a:pt x="149668" y="171156"/>
                </a:lnTo>
                <a:lnTo>
                  <a:pt x="156956" y="170668"/>
                </a:lnTo>
                <a:lnTo>
                  <a:pt x="163534" y="167513"/>
                </a:lnTo>
                <a:lnTo>
                  <a:pt x="168567" y="161905"/>
                </a:lnTo>
                <a:lnTo>
                  <a:pt x="171006" y="154709"/>
                </a:lnTo>
                <a:lnTo>
                  <a:pt x="170529" y="147395"/>
                </a:lnTo>
                <a:lnTo>
                  <a:pt x="167356" y="140795"/>
                </a:lnTo>
                <a:lnTo>
                  <a:pt x="161709" y="135743"/>
                </a:lnTo>
                <a:lnTo>
                  <a:pt x="108369" y="104628"/>
                </a:lnTo>
                <a:lnTo>
                  <a:pt x="37807" y="104628"/>
                </a:lnTo>
                <a:lnTo>
                  <a:pt x="37807" y="66528"/>
                </a:lnTo>
                <a:lnTo>
                  <a:pt x="108369" y="66528"/>
                </a:lnTo>
                <a:lnTo>
                  <a:pt x="161709" y="35413"/>
                </a:lnTo>
                <a:lnTo>
                  <a:pt x="167356" y="30360"/>
                </a:lnTo>
                <a:lnTo>
                  <a:pt x="170529" y="23760"/>
                </a:lnTo>
                <a:lnTo>
                  <a:pt x="171006" y="16446"/>
                </a:lnTo>
                <a:lnTo>
                  <a:pt x="168567" y="9251"/>
                </a:lnTo>
                <a:lnTo>
                  <a:pt x="163534" y="3643"/>
                </a:lnTo>
                <a:lnTo>
                  <a:pt x="156956" y="488"/>
                </a:lnTo>
                <a:lnTo>
                  <a:pt x="149668" y="0"/>
                </a:lnTo>
                <a:close/>
              </a:path>
              <a:path w="8611235" h="171450">
                <a:moveTo>
                  <a:pt x="8535015" y="85578"/>
                </a:moveTo>
                <a:lnTo>
                  <a:pt x="8449017" y="135743"/>
                </a:lnTo>
                <a:lnTo>
                  <a:pt x="8443410" y="140795"/>
                </a:lnTo>
                <a:lnTo>
                  <a:pt x="8440254" y="147395"/>
                </a:lnTo>
                <a:lnTo>
                  <a:pt x="8439766" y="154709"/>
                </a:lnTo>
                <a:lnTo>
                  <a:pt x="8442159" y="161905"/>
                </a:lnTo>
                <a:lnTo>
                  <a:pt x="8447212" y="167513"/>
                </a:lnTo>
                <a:lnTo>
                  <a:pt x="8453812" y="170668"/>
                </a:lnTo>
                <a:lnTo>
                  <a:pt x="8461126" y="171156"/>
                </a:lnTo>
                <a:lnTo>
                  <a:pt x="8468321" y="168763"/>
                </a:lnTo>
                <a:lnTo>
                  <a:pt x="8578183" y="104628"/>
                </a:lnTo>
                <a:lnTo>
                  <a:pt x="8573096" y="104628"/>
                </a:lnTo>
                <a:lnTo>
                  <a:pt x="8573096" y="102088"/>
                </a:lnTo>
                <a:lnTo>
                  <a:pt x="8563317" y="102088"/>
                </a:lnTo>
                <a:lnTo>
                  <a:pt x="8535015" y="85578"/>
                </a:lnTo>
                <a:close/>
              </a:path>
              <a:path w="8611235" h="171450">
                <a:moveTo>
                  <a:pt x="108369" y="66528"/>
                </a:moveTo>
                <a:lnTo>
                  <a:pt x="37807" y="66528"/>
                </a:lnTo>
                <a:lnTo>
                  <a:pt x="37807" y="104628"/>
                </a:lnTo>
                <a:lnTo>
                  <a:pt x="108369" y="104628"/>
                </a:lnTo>
                <a:lnTo>
                  <a:pt x="104014" y="102088"/>
                </a:lnTo>
                <a:lnTo>
                  <a:pt x="47409" y="102088"/>
                </a:lnTo>
                <a:lnTo>
                  <a:pt x="47409" y="69068"/>
                </a:lnTo>
                <a:lnTo>
                  <a:pt x="104014" y="69068"/>
                </a:lnTo>
                <a:lnTo>
                  <a:pt x="108369" y="66528"/>
                </a:lnTo>
                <a:close/>
              </a:path>
              <a:path w="8611235" h="171450">
                <a:moveTo>
                  <a:pt x="8502357" y="66528"/>
                </a:moveTo>
                <a:lnTo>
                  <a:pt x="108369" y="66528"/>
                </a:lnTo>
                <a:lnTo>
                  <a:pt x="75711" y="85578"/>
                </a:lnTo>
                <a:lnTo>
                  <a:pt x="108369" y="104628"/>
                </a:lnTo>
                <a:lnTo>
                  <a:pt x="8502357" y="104628"/>
                </a:lnTo>
                <a:lnTo>
                  <a:pt x="8535015" y="85578"/>
                </a:lnTo>
                <a:lnTo>
                  <a:pt x="8502357" y="66528"/>
                </a:lnTo>
                <a:close/>
              </a:path>
              <a:path w="8611235" h="171450">
                <a:moveTo>
                  <a:pt x="8578183" y="66528"/>
                </a:moveTo>
                <a:lnTo>
                  <a:pt x="8573096" y="66528"/>
                </a:lnTo>
                <a:lnTo>
                  <a:pt x="8573096" y="104628"/>
                </a:lnTo>
                <a:lnTo>
                  <a:pt x="8578183" y="104628"/>
                </a:lnTo>
                <a:lnTo>
                  <a:pt x="8610815" y="85578"/>
                </a:lnTo>
                <a:lnTo>
                  <a:pt x="8578183" y="66528"/>
                </a:lnTo>
                <a:close/>
              </a:path>
              <a:path w="8611235" h="171450">
                <a:moveTo>
                  <a:pt x="47409" y="69068"/>
                </a:moveTo>
                <a:lnTo>
                  <a:pt x="47409" y="102088"/>
                </a:lnTo>
                <a:lnTo>
                  <a:pt x="75711" y="85578"/>
                </a:lnTo>
                <a:lnTo>
                  <a:pt x="47409" y="69068"/>
                </a:lnTo>
                <a:close/>
              </a:path>
              <a:path w="8611235" h="171450">
                <a:moveTo>
                  <a:pt x="75711" y="85578"/>
                </a:moveTo>
                <a:lnTo>
                  <a:pt x="47409" y="102088"/>
                </a:lnTo>
                <a:lnTo>
                  <a:pt x="104014" y="102088"/>
                </a:lnTo>
                <a:lnTo>
                  <a:pt x="75711" y="85578"/>
                </a:lnTo>
                <a:close/>
              </a:path>
              <a:path w="8611235" h="171450">
                <a:moveTo>
                  <a:pt x="8563317" y="69068"/>
                </a:moveTo>
                <a:lnTo>
                  <a:pt x="8535015" y="85578"/>
                </a:lnTo>
                <a:lnTo>
                  <a:pt x="8563317" y="102088"/>
                </a:lnTo>
                <a:lnTo>
                  <a:pt x="8563317" y="69068"/>
                </a:lnTo>
                <a:close/>
              </a:path>
              <a:path w="8611235" h="171450">
                <a:moveTo>
                  <a:pt x="8573096" y="69068"/>
                </a:moveTo>
                <a:lnTo>
                  <a:pt x="8563317" y="69068"/>
                </a:lnTo>
                <a:lnTo>
                  <a:pt x="8563317" y="102088"/>
                </a:lnTo>
                <a:lnTo>
                  <a:pt x="8573096" y="102088"/>
                </a:lnTo>
                <a:lnTo>
                  <a:pt x="8573096" y="69068"/>
                </a:lnTo>
                <a:close/>
              </a:path>
              <a:path w="8611235" h="171450">
                <a:moveTo>
                  <a:pt x="104014" y="69068"/>
                </a:moveTo>
                <a:lnTo>
                  <a:pt x="47409" y="69068"/>
                </a:lnTo>
                <a:lnTo>
                  <a:pt x="75711" y="85578"/>
                </a:lnTo>
                <a:lnTo>
                  <a:pt x="104014" y="69068"/>
                </a:lnTo>
                <a:close/>
              </a:path>
              <a:path w="8611235" h="171450">
                <a:moveTo>
                  <a:pt x="8461126" y="0"/>
                </a:moveTo>
                <a:lnTo>
                  <a:pt x="8453812" y="488"/>
                </a:lnTo>
                <a:lnTo>
                  <a:pt x="8447212" y="3643"/>
                </a:lnTo>
                <a:lnTo>
                  <a:pt x="8442159" y="9251"/>
                </a:lnTo>
                <a:lnTo>
                  <a:pt x="8439766" y="16446"/>
                </a:lnTo>
                <a:lnTo>
                  <a:pt x="8440254" y="23760"/>
                </a:lnTo>
                <a:lnTo>
                  <a:pt x="8443410" y="30360"/>
                </a:lnTo>
                <a:lnTo>
                  <a:pt x="8449017" y="35413"/>
                </a:lnTo>
                <a:lnTo>
                  <a:pt x="8535015" y="85578"/>
                </a:lnTo>
                <a:lnTo>
                  <a:pt x="8563317" y="69068"/>
                </a:lnTo>
                <a:lnTo>
                  <a:pt x="8573096" y="69068"/>
                </a:lnTo>
                <a:lnTo>
                  <a:pt x="8573096" y="66528"/>
                </a:lnTo>
                <a:lnTo>
                  <a:pt x="8578183" y="66528"/>
                </a:lnTo>
                <a:lnTo>
                  <a:pt x="8468321" y="2393"/>
                </a:lnTo>
                <a:lnTo>
                  <a:pt x="8461126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2392" y="3895344"/>
            <a:ext cx="1266443" cy="84277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99227" y="3794052"/>
            <a:ext cx="115007" cy="115007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999227" y="3794052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0" y="115007"/>
                </a:moveTo>
                <a:lnTo>
                  <a:pt x="115007" y="115007"/>
                </a:lnTo>
                <a:lnTo>
                  <a:pt x="115007" y="0"/>
                </a:lnTo>
                <a:lnTo>
                  <a:pt x="0" y="0"/>
                </a:lnTo>
                <a:lnTo>
                  <a:pt x="0" y="11500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3001" y="3794052"/>
            <a:ext cx="115007" cy="115007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2113001" y="3794052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0" y="115007"/>
                </a:moveTo>
                <a:lnTo>
                  <a:pt x="115007" y="115007"/>
                </a:lnTo>
                <a:lnTo>
                  <a:pt x="115007" y="0"/>
                </a:lnTo>
                <a:lnTo>
                  <a:pt x="0" y="0"/>
                </a:lnTo>
                <a:lnTo>
                  <a:pt x="0" y="11500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37826" y="3794052"/>
            <a:ext cx="115007" cy="115007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0037826" y="3794052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0" y="115007"/>
                </a:moveTo>
                <a:lnTo>
                  <a:pt x="115007" y="115007"/>
                </a:lnTo>
                <a:lnTo>
                  <a:pt x="115007" y="0"/>
                </a:lnTo>
                <a:lnTo>
                  <a:pt x="0" y="0"/>
                </a:lnTo>
                <a:lnTo>
                  <a:pt x="0" y="11500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63022" y="2971673"/>
            <a:ext cx="171450" cy="686435"/>
          </a:xfrm>
          <a:custGeom>
            <a:avLst/>
            <a:gdLst/>
            <a:ahLst/>
            <a:cxnLst/>
            <a:rect l="l" t="t" r="r" b="b"/>
            <a:pathLst>
              <a:path w="171450" h="686435">
                <a:moveTo>
                  <a:pt x="85578" y="75800"/>
                </a:moveTo>
                <a:lnTo>
                  <a:pt x="66528" y="108458"/>
                </a:lnTo>
                <a:lnTo>
                  <a:pt x="66528" y="685926"/>
                </a:lnTo>
                <a:lnTo>
                  <a:pt x="104628" y="685926"/>
                </a:lnTo>
                <a:lnTo>
                  <a:pt x="104628" y="108458"/>
                </a:lnTo>
                <a:lnTo>
                  <a:pt x="85578" y="75800"/>
                </a:lnTo>
                <a:close/>
              </a:path>
              <a:path w="171450" h="686435">
                <a:moveTo>
                  <a:pt x="85578" y="0"/>
                </a:moveTo>
                <a:lnTo>
                  <a:pt x="2393" y="142493"/>
                </a:lnTo>
                <a:lnTo>
                  <a:pt x="0" y="149689"/>
                </a:lnTo>
                <a:lnTo>
                  <a:pt x="488" y="157003"/>
                </a:lnTo>
                <a:lnTo>
                  <a:pt x="3643" y="163603"/>
                </a:lnTo>
                <a:lnTo>
                  <a:pt x="9251" y="168655"/>
                </a:lnTo>
                <a:lnTo>
                  <a:pt x="16446" y="171049"/>
                </a:lnTo>
                <a:lnTo>
                  <a:pt x="23760" y="170561"/>
                </a:lnTo>
                <a:lnTo>
                  <a:pt x="30360" y="167405"/>
                </a:lnTo>
                <a:lnTo>
                  <a:pt x="35413" y="161798"/>
                </a:lnTo>
                <a:lnTo>
                  <a:pt x="66528" y="108458"/>
                </a:lnTo>
                <a:lnTo>
                  <a:pt x="66528" y="37846"/>
                </a:lnTo>
                <a:lnTo>
                  <a:pt x="107671" y="37846"/>
                </a:lnTo>
                <a:lnTo>
                  <a:pt x="85578" y="0"/>
                </a:lnTo>
                <a:close/>
              </a:path>
              <a:path w="171450" h="686435">
                <a:moveTo>
                  <a:pt x="107671" y="37846"/>
                </a:moveTo>
                <a:lnTo>
                  <a:pt x="104628" y="37846"/>
                </a:lnTo>
                <a:lnTo>
                  <a:pt x="104628" y="108458"/>
                </a:lnTo>
                <a:lnTo>
                  <a:pt x="135743" y="161798"/>
                </a:lnTo>
                <a:lnTo>
                  <a:pt x="140795" y="167405"/>
                </a:lnTo>
                <a:lnTo>
                  <a:pt x="147395" y="170561"/>
                </a:lnTo>
                <a:lnTo>
                  <a:pt x="154709" y="171049"/>
                </a:lnTo>
                <a:lnTo>
                  <a:pt x="161905" y="168655"/>
                </a:lnTo>
                <a:lnTo>
                  <a:pt x="167512" y="163603"/>
                </a:lnTo>
                <a:lnTo>
                  <a:pt x="170668" y="157003"/>
                </a:lnTo>
                <a:lnTo>
                  <a:pt x="171156" y="149689"/>
                </a:lnTo>
                <a:lnTo>
                  <a:pt x="168763" y="142493"/>
                </a:lnTo>
                <a:lnTo>
                  <a:pt x="107671" y="37846"/>
                </a:lnTo>
                <a:close/>
              </a:path>
              <a:path w="171450" h="686435">
                <a:moveTo>
                  <a:pt x="104628" y="37846"/>
                </a:moveTo>
                <a:lnTo>
                  <a:pt x="66528" y="37846"/>
                </a:lnTo>
                <a:lnTo>
                  <a:pt x="66528" y="108458"/>
                </a:lnTo>
                <a:lnTo>
                  <a:pt x="85578" y="75800"/>
                </a:lnTo>
                <a:lnTo>
                  <a:pt x="69068" y="47498"/>
                </a:lnTo>
                <a:lnTo>
                  <a:pt x="104628" y="47498"/>
                </a:lnTo>
                <a:lnTo>
                  <a:pt x="104628" y="37846"/>
                </a:lnTo>
                <a:close/>
              </a:path>
              <a:path w="171450" h="686435">
                <a:moveTo>
                  <a:pt x="104628" y="47498"/>
                </a:moveTo>
                <a:lnTo>
                  <a:pt x="102088" y="47498"/>
                </a:lnTo>
                <a:lnTo>
                  <a:pt x="85578" y="75800"/>
                </a:lnTo>
                <a:lnTo>
                  <a:pt x="104628" y="108458"/>
                </a:lnTo>
                <a:lnTo>
                  <a:pt x="104628" y="47498"/>
                </a:lnTo>
                <a:close/>
              </a:path>
              <a:path w="171450" h="686435">
                <a:moveTo>
                  <a:pt x="102088" y="47498"/>
                </a:moveTo>
                <a:lnTo>
                  <a:pt x="69068" y="47498"/>
                </a:lnTo>
                <a:lnTo>
                  <a:pt x="85578" y="75800"/>
                </a:lnTo>
                <a:lnTo>
                  <a:pt x="102088" y="4749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755141" y="3000832"/>
            <a:ext cx="1831339" cy="513080"/>
          </a:xfrm>
          <a:prstGeom prst="rect">
            <a:avLst/>
          </a:prstGeom>
          <a:ln w="19050">
            <a:solidFill>
              <a:srgbClr val="7030A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Quantity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Demanded</a:t>
            </a:r>
            <a:endParaRPr sz="1600" dirty="0">
              <a:latin typeface="Microsoft Sans Serif"/>
              <a:cs typeface="Microsoft Sans Serif"/>
            </a:endParaRPr>
          </a:p>
          <a:p>
            <a:pPr marL="12700"/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b="1" spc="-5" dirty="0">
                <a:latin typeface="Arial"/>
                <a:cs typeface="Arial"/>
              </a:rPr>
              <a:t>Y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Decreases</a:t>
            </a:r>
            <a:endParaRPr sz="1600" dirty="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58200" y="3048001"/>
            <a:ext cx="2057400" cy="534121"/>
          </a:xfrm>
          <a:prstGeom prst="rect">
            <a:avLst/>
          </a:prstGeom>
          <a:ln w="25400">
            <a:solidFill>
              <a:srgbClr val="33339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2075" marR="151765">
              <a:spcBef>
                <a:spcPts val="325"/>
              </a:spcBef>
            </a:pPr>
            <a:r>
              <a:rPr sz="1600" spc="-5" dirty="0">
                <a:latin typeface="Microsoft Sans Serif"/>
                <a:cs typeface="Microsoft Sans Serif"/>
              </a:rPr>
              <a:t>Quantity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Demanded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b="1" spc="-5" dirty="0">
                <a:latin typeface="Arial"/>
                <a:cs typeface="Arial"/>
              </a:rPr>
              <a:t>Y </a:t>
            </a:r>
            <a:r>
              <a:rPr sz="1600" spc="-5" dirty="0">
                <a:latin typeface="Microsoft Sans Serif"/>
                <a:cs typeface="Microsoft Sans Serif"/>
              </a:rPr>
              <a:t>Increases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707892" y="2971800"/>
            <a:ext cx="797560" cy="768350"/>
            <a:chOff x="2183892" y="2971800"/>
            <a:chExt cx="797560" cy="768350"/>
          </a:xfrm>
        </p:grpSpPr>
        <p:sp>
          <p:nvSpPr>
            <p:cNvPr id="19" name="object 19"/>
            <p:cNvSpPr/>
            <p:nvPr/>
          </p:nvSpPr>
          <p:spPr>
            <a:xfrm>
              <a:off x="2810021" y="2971800"/>
              <a:ext cx="171450" cy="686435"/>
            </a:xfrm>
            <a:custGeom>
              <a:avLst/>
              <a:gdLst/>
              <a:ahLst/>
              <a:cxnLst/>
              <a:rect l="l" t="t" r="r" b="b"/>
              <a:pathLst>
                <a:path w="171450" h="686435">
                  <a:moveTo>
                    <a:pt x="16446" y="514877"/>
                  </a:moveTo>
                  <a:lnTo>
                    <a:pt x="9251" y="517271"/>
                  </a:lnTo>
                  <a:lnTo>
                    <a:pt x="3643" y="522323"/>
                  </a:lnTo>
                  <a:lnTo>
                    <a:pt x="488" y="528923"/>
                  </a:lnTo>
                  <a:lnTo>
                    <a:pt x="0" y="536237"/>
                  </a:lnTo>
                  <a:lnTo>
                    <a:pt x="2393" y="543433"/>
                  </a:lnTo>
                  <a:lnTo>
                    <a:pt x="85578" y="685926"/>
                  </a:lnTo>
                  <a:lnTo>
                    <a:pt x="107671" y="648081"/>
                  </a:lnTo>
                  <a:lnTo>
                    <a:pt x="66528" y="648081"/>
                  </a:lnTo>
                  <a:lnTo>
                    <a:pt x="66528" y="577468"/>
                  </a:lnTo>
                  <a:lnTo>
                    <a:pt x="35413" y="524128"/>
                  </a:lnTo>
                  <a:lnTo>
                    <a:pt x="30360" y="518521"/>
                  </a:lnTo>
                  <a:lnTo>
                    <a:pt x="23760" y="515366"/>
                  </a:lnTo>
                  <a:lnTo>
                    <a:pt x="16446" y="514877"/>
                  </a:lnTo>
                  <a:close/>
                </a:path>
                <a:path w="171450" h="686435">
                  <a:moveTo>
                    <a:pt x="66528" y="577468"/>
                  </a:moveTo>
                  <a:lnTo>
                    <a:pt x="66528" y="648081"/>
                  </a:lnTo>
                  <a:lnTo>
                    <a:pt x="104628" y="648081"/>
                  </a:lnTo>
                  <a:lnTo>
                    <a:pt x="104628" y="638429"/>
                  </a:lnTo>
                  <a:lnTo>
                    <a:pt x="69068" y="638429"/>
                  </a:lnTo>
                  <a:lnTo>
                    <a:pt x="85578" y="610126"/>
                  </a:lnTo>
                  <a:lnTo>
                    <a:pt x="66528" y="577468"/>
                  </a:lnTo>
                  <a:close/>
                </a:path>
                <a:path w="171450" h="686435">
                  <a:moveTo>
                    <a:pt x="154709" y="514877"/>
                  </a:moveTo>
                  <a:lnTo>
                    <a:pt x="147395" y="515366"/>
                  </a:lnTo>
                  <a:lnTo>
                    <a:pt x="140795" y="518521"/>
                  </a:lnTo>
                  <a:lnTo>
                    <a:pt x="135743" y="524128"/>
                  </a:lnTo>
                  <a:lnTo>
                    <a:pt x="104628" y="577468"/>
                  </a:lnTo>
                  <a:lnTo>
                    <a:pt x="104628" y="648081"/>
                  </a:lnTo>
                  <a:lnTo>
                    <a:pt x="107671" y="648081"/>
                  </a:lnTo>
                  <a:lnTo>
                    <a:pt x="168763" y="543433"/>
                  </a:lnTo>
                  <a:lnTo>
                    <a:pt x="171156" y="536237"/>
                  </a:lnTo>
                  <a:lnTo>
                    <a:pt x="170668" y="528923"/>
                  </a:lnTo>
                  <a:lnTo>
                    <a:pt x="167512" y="522323"/>
                  </a:lnTo>
                  <a:lnTo>
                    <a:pt x="161905" y="517271"/>
                  </a:lnTo>
                  <a:lnTo>
                    <a:pt x="154709" y="514877"/>
                  </a:lnTo>
                  <a:close/>
                </a:path>
                <a:path w="171450" h="686435">
                  <a:moveTo>
                    <a:pt x="85578" y="610126"/>
                  </a:moveTo>
                  <a:lnTo>
                    <a:pt x="69068" y="638429"/>
                  </a:lnTo>
                  <a:lnTo>
                    <a:pt x="102088" y="638429"/>
                  </a:lnTo>
                  <a:lnTo>
                    <a:pt x="85578" y="610126"/>
                  </a:lnTo>
                  <a:close/>
                </a:path>
                <a:path w="171450" h="686435">
                  <a:moveTo>
                    <a:pt x="104628" y="577468"/>
                  </a:moveTo>
                  <a:lnTo>
                    <a:pt x="85578" y="610126"/>
                  </a:lnTo>
                  <a:lnTo>
                    <a:pt x="102088" y="638429"/>
                  </a:lnTo>
                  <a:lnTo>
                    <a:pt x="104628" y="638429"/>
                  </a:lnTo>
                  <a:lnTo>
                    <a:pt x="104628" y="577468"/>
                  </a:lnTo>
                  <a:close/>
                </a:path>
                <a:path w="171450" h="686435">
                  <a:moveTo>
                    <a:pt x="104628" y="0"/>
                  </a:moveTo>
                  <a:lnTo>
                    <a:pt x="66528" y="0"/>
                  </a:lnTo>
                  <a:lnTo>
                    <a:pt x="66528" y="577468"/>
                  </a:lnTo>
                  <a:lnTo>
                    <a:pt x="85578" y="610126"/>
                  </a:lnTo>
                  <a:lnTo>
                    <a:pt x="104628" y="577468"/>
                  </a:lnTo>
                  <a:lnTo>
                    <a:pt x="10462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83892" y="3057143"/>
              <a:ext cx="646176" cy="68275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82596" y="3261359"/>
              <a:ext cx="394716" cy="46939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92807" y="3240786"/>
              <a:ext cx="219837" cy="24371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392807" y="3240786"/>
              <a:ext cx="220345" cy="243840"/>
            </a:xfrm>
            <a:custGeom>
              <a:avLst/>
              <a:gdLst/>
              <a:ahLst/>
              <a:cxnLst/>
              <a:rect l="l" t="t" r="r" b="b"/>
              <a:pathLst>
                <a:path w="220344" h="243839">
                  <a:moveTo>
                    <a:pt x="106172" y="0"/>
                  </a:moveTo>
                  <a:lnTo>
                    <a:pt x="149653" y="7413"/>
                  </a:lnTo>
                  <a:lnTo>
                    <a:pt x="183134" y="29590"/>
                  </a:lnTo>
                  <a:lnTo>
                    <a:pt x="204454" y="65230"/>
                  </a:lnTo>
                  <a:lnTo>
                    <a:pt x="211581" y="112775"/>
                  </a:lnTo>
                  <a:lnTo>
                    <a:pt x="211081" y="126464"/>
                  </a:lnTo>
                  <a:lnTo>
                    <a:pt x="200175" y="170555"/>
                  </a:lnTo>
                  <a:lnTo>
                    <a:pt x="184531" y="194183"/>
                  </a:lnTo>
                  <a:lnTo>
                    <a:pt x="192869" y="199685"/>
                  </a:lnTo>
                  <a:lnTo>
                    <a:pt x="201517" y="204581"/>
                  </a:lnTo>
                  <a:lnTo>
                    <a:pt x="210498" y="208881"/>
                  </a:lnTo>
                  <a:lnTo>
                    <a:pt x="219837" y="212598"/>
                  </a:lnTo>
                  <a:lnTo>
                    <a:pt x="203581" y="243712"/>
                  </a:lnTo>
                  <a:lnTo>
                    <a:pt x="166862" y="224226"/>
                  </a:lnTo>
                  <a:lnTo>
                    <a:pt x="154812" y="216153"/>
                  </a:lnTo>
                  <a:lnTo>
                    <a:pt x="143837" y="220301"/>
                  </a:lnTo>
                  <a:lnTo>
                    <a:pt x="132254" y="223234"/>
                  </a:lnTo>
                  <a:lnTo>
                    <a:pt x="120076" y="224976"/>
                  </a:lnTo>
                  <a:lnTo>
                    <a:pt x="107315" y="225551"/>
                  </a:lnTo>
                  <a:lnTo>
                    <a:pt x="83528" y="223696"/>
                  </a:lnTo>
                  <a:lnTo>
                    <a:pt x="44146" y="208889"/>
                  </a:lnTo>
                  <a:lnTo>
                    <a:pt x="16073" y="179623"/>
                  </a:lnTo>
                  <a:lnTo>
                    <a:pt x="1785" y="138043"/>
                  </a:lnTo>
                  <a:lnTo>
                    <a:pt x="0" y="112775"/>
                  </a:lnTo>
                  <a:lnTo>
                    <a:pt x="1785" y="87508"/>
                  </a:lnTo>
                  <a:lnTo>
                    <a:pt x="16073" y="45928"/>
                  </a:lnTo>
                  <a:lnTo>
                    <a:pt x="44146" y="16662"/>
                  </a:lnTo>
                  <a:lnTo>
                    <a:pt x="82956" y="1855"/>
                  </a:lnTo>
                  <a:lnTo>
                    <a:pt x="106172" y="0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12644" y="3426079"/>
              <a:ext cx="120268" cy="16002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676400" y="4343401"/>
            <a:ext cx="3276600" cy="1628651"/>
          </a:xfrm>
          <a:prstGeom prst="rect">
            <a:avLst/>
          </a:prstGeom>
          <a:solidFill>
            <a:srgbClr val="BADFE2"/>
          </a:solidFill>
          <a:ln w="25400">
            <a:solidFill>
              <a:srgbClr val="88A3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9"/>
              </a:lnSpc>
            </a:pPr>
            <a:r>
              <a:rPr b="1" i="1" u="heavy" spc="-5" dirty="0">
                <a:solidFill>
                  <a:srgbClr val="382244"/>
                </a:solidFill>
                <a:uFill>
                  <a:solidFill>
                    <a:srgbClr val="382244"/>
                  </a:solidFill>
                </a:uFill>
                <a:latin typeface="Arial"/>
                <a:cs typeface="Arial"/>
              </a:rPr>
              <a:t>Complements</a:t>
            </a:r>
            <a:endParaRPr dirty="0">
              <a:latin typeface="Arial"/>
              <a:cs typeface="Arial"/>
            </a:endParaRPr>
          </a:p>
          <a:p>
            <a:pPr marL="266700" marR="259715" indent="-635" algn="ctr"/>
            <a:r>
              <a:rPr spc="-45" dirty="0">
                <a:solidFill>
                  <a:srgbClr val="382244"/>
                </a:solidFill>
                <a:latin typeface="Microsoft Sans Serif"/>
                <a:cs typeface="Microsoft Sans Serif"/>
              </a:rPr>
              <a:t>Two</a:t>
            </a:r>
            <a:r>
              <a:rPr spc="30" dirty="0">
                <a:solidFill>
                  <a:srgbClr val="382244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382244"/>
                </a:solidFill>
                <a:latin typeface="Microsoft Sans Serif"/>
                <a:cs typeface="Microsoft Sans Serif"/>
              </a:rPr>
              <a:t>goods</a:t>
            </a:r>
            <a:r>
              <a:rPr spc="30" dirty="0">
                <a:solidFill>
                  <a:srgbClr val="382244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382244"/>
                </a:solidFill>
                <a:latin typeface="Microsoft Sans Serif"/>
                <a:cs typeface="Microsoft Sans Serif"/>
              </a:rPr>
              <a:t>for</a:t>
            </a:r>
            <a:r>
              <a:rPr spc="5" dirty="0">
                <a:solidFill>
                  <a:srgbClr val="382244"/>
                </a:solidFill>
                <a:latin typeface="Microsoft Sans Serif"/>
                <a:cs typeface="Microsoft Sans Serif"/>
              </a:rPr>
              <a:t> </a:t>
            </a:r>
            <a:r>
              <a:rPr spc="-15" dirty="0">
                <a:solidFill>
                  <a:srgbClr val="382244"/>
                </a:solidFill>
                <a:latin typeface="Microsoft Sans Serif"/>
                <a:cs typeface="Microsoft Sans Serif"/>
              </a:rPr>
              <a:t>which</a:t>
            </a:r>
            <a:r>
              <a:rPr spc="55" dirty="0">
                <a:solidFill>
                  <a:srgbClr val="382244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382244"/>
                </a:solidFill>
                <a:latin typeface="Microsoft Sans Serif"/>
                <a:cs typeface="Microsoft Sans Serif"/>
              </a:rPr>
              <a:t>an </a:t>
            </a:r>
            <a:r>
              <a:rPr dirty="0">
                <a:solidFill>
                  <a:srgbClr val="382244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382244"/>
                </a:solidFill>
                <a:latin typeface="Microsoft Sans Serif"/>
                <a:cs typeface="Microsoft Sans Serif"/>
              </a:rPr>
              <a:t>increase</a:t>
            </a:r>
            <a:r>
              <a:rPr spc="15" dirty="0">
                <a:solidFill>
                  <a:srgbClr val="382244"/>
                </a:solidFill>
                <a:latin typeface="Microsoft Sans Serif"/>
                <a:cs typeface="Microsoft Sans Serif"/>
              </a:rPr>
              <a:t> </a:t>
            </a:r>
            <a:r>
              <a:rPr spc="-10" dirty="0">
                <a:solidFill>
                  <a:srgbClr val="382244"/>
                </a:solidFill>
                <a:latin typeface="Microsoft Sans Serif"/>
                <a:cs typeface="Microsoft Sans Serif"/>
              </a:rPr>
              <a:t>in</a:t>
            </a:r>
            <a:r>
              <a:rPr spc="10" dirty="0">
                <a:solidFill>
                  <a:srgbClr val="382244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382244"/>
                </a:solidFill>
                <a:latin typeface="Microsoft Sans Serif"/>
                <a:cs typeface="Microsoft Sans Serif"/>
              </a:rPr>
              <a:t>the</a:t>
            </a:r>
            <a:r>
              <a:rPr spc="5" dirty="0">
                <a:solidFill>
                  <a:srgbClr val="382244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382244"/>
                </a:solidFill>
                <a:latin typeface="Microsoft Sans Serif"/>
                <a:cs typeface="Microsoft Sans Serif"/>
              </a:rPr>
              <a:t>price </a:t>
            </a:r>
            <a:r>
              <a:rPr dirty="0">
                <a:solidFill>
                  <a:srgbClr val="382244"/>
                </a:solidFill>
                <a:latin typeface="Microsoft Sans Serif"/>
                <a:cs typeface="Microsoft Sans Serif"/>
              </a:rPr>
              <a:t>of</a:t>
            </a:r>
            <a:r>
              <a:rPr spc="15" dirty="0">
                <a:solidFill>
                  <a:srgbClr val="382244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382244"/>
                </a:solidFill>
                <a:latin typeface="Microsoft Sans Serif"/>
                <a:cs typeface="Microsoft Sans Serif"/>
              </a:rPr>
              <a:t>one </a:t>
            </a:r>
            <a:r>
              <a:rPr spc="-465" dirty="0">
                <a:solidFill>
                  <a:srgbClr val="382244"/>
                </a:solidFill>
                <a:latin typeface="Microsoft Sans Serif"/>
                <a:cs typeface="Microsoft Sans Serif"/>
              </a:rPr>
              <a:t> </a:t>
            </a:r>
            <a:r>
              <a:rPr spc="-10" dirty="0">
                <a:solidFill>
                  <a:srgbClr val="382244"/>
                </a:solidFill>
                <a:latin typeface="Microsoft Sans Serif"/>
                <a:cs typeface="Microsoft Sans Serif"/>
              </a:rPr>
              <a:t>leads</a:t>
            </a:r>
            <a:r>
              <a:rPr spc="25" dirty="0">
                <a:solidFill>
                  <a:srgbClr val="382244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382244"/>
                </a:solidFill>
                <a:latin typeface="Microsoft Sans Serif"/>
                <a:cs typeface="Microsoft Sans Serif"/>
              </a:rPr>
              <a:t>to</a:t>
            </a:r>
            <a:r>
              <a:rPr spc="15" dirty="0">
                <a:solidFill>
                  <a:srgbClr val="382244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382244"/>
                </a:solidFill>
                <a:latin typeface="Microsoft Sans Serif"/>
                <a:cs typeface="Microsoft Sans Serif"/>
              </a:rPr>
              <a:t>a</a:t>
            </a:r>
            <a:r>
              <a:rPr spc="15" dirty="0">
                <a:solidFill>
                  <a:srgbClr val="382244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382244"/>
                </a:solidFill>
                <a:latin typeface="Microsoft Sans Serif"/>
                <a:cs typeface="Microsoft Sans Serif"/>
              </a:rPr>
              <a:t>decrease</a:t>
            </a:r>
            <a:r>
              <a:rPr spc="20" dirty="0">
                <a:solidFill>
                  <a:srgbClr val="382244"/>
                </a:solidFill>
                <a:latin typeface="Microsoft Sans Serif"/>
                <a:cs typeface="Microsoft Sans Serif"/>
              </a:rPr>
              <a:t> </a:t>
            </a:r>
            <a:r>
              <a:rPr spc="-10" dirty="0">
                <a:solidFill>
                  <a:srgbClr val="382244"/>
                </a:solidFill>
                <a:latin typeface="Microsoft Sans Serif"/>
                <a:cs typeface="Microsoft Sans Serif"/>
              </a:rPr>
              <a:t>in</a:t>
            </a:r>
            <a:r>
              <a:rPr spc="5" dirty="0">
                <a:solidFill>
                  <a:srgbClr val="382244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382244"/>
                </a:solidFill>
                <a:latin typeface="Microsoft Sans Serif"/>
                <a:cs typeface="Microsoft Sans Serif"/>
              </a:rPr>
              <a:t>the </a:t>
            </a:r>
            <a:r>
              <a:rPr spc="5" dirty="0">
                <a:solidFill>
                  <a:srgbClr val="382244"/>
                </a:solidFill>
                <a:latin typeface="Microsoft Sans Serif"/>
                <a:cs typeface="Microsoft Sans Serif"/>
              </a:rPr>
              <a:t> </a:t>
            </a:r>
            <a:r>
              <a:rPr spc="-10" dirty="0">
                <a:solidFill>
                  <a:srgbClr val="382244"/>
                </a:solidFill>
                <a:latin typeface="Microsoft Sans Serif"/>
                <a:cs typeface="Microsoft Sans Serif"/>
              </a:rPr>
              <a:t>quantity</a:t>
            </a:r>
            <a:r>
              <a:rPr spc="25" dirty="0">
                <a:solidFill>
                  <a:srgbClr val="382244"/>
                </a:solidFill>
                <a:latin typeface="Microsoft Sans Serif"/>
                <a:cs typeface="Microsoft Sans Serif"/>
              </a:rPr>
              <a:t> </a:t>
            </a:r>
            <a:r>
              <a:rPr spc="-10" dirty="0">
                <a:solidFill>
                  <a:srgbClr val="382244"/>
                </a:solidFill>
                <a:latin typeface="Microsoft Sans Serif"/>
                <a:cs typeface="Microsoft Sans Serif"/>
              </a:rPr>
              <a:t>demanded</a:t>
            </a:r>
            <a:r>
              <a:rPr spc="35" dirty="0">
                <a:solidFill>
                  <a:srgbClr val="382244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382244"/>
                </a:solidFill>
                <a:latin typeface="Microsoft Sans Serif"/>
                <a:cs typeface="Microsoft Sans Serif"/>
              </a:rPr>
              <a:t>of</a:t>
            </a:r>
            <a:r>
              <a:rPr spc="15" dirty="0">
                <a:solidFill>
                  <a:srgbClr val="382244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382244"/>
                </a:solidFill>
                <a:latin typeface="Microsoft Sans Serif"/>
                <a:cs typeface="Microsoft Sans Serif"/>
              </a:rPr>
              <a:t>the </a:t>
            </a:r>
            <a:r>
              <a:rPr spc="5" dirty="0">
                <a:solidFill>
                  <a:srgbClr val="382244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382244"/>
                </a:solidFill>
                <a:latin typeface="Microsoft Sans Serif"/>
                <a:cs typeface="Microsoft Sans Serif"/>
              </a:rPr>
              <a:t>other</a:t>
            </a:r>
            <a:endParaRPr dirty="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62800" y="4267200"/>
            <a:ext cx="3276600" cy="1600200"/>
          </a:xfrm>
          <a:prstGeom prst="rect">
            <a:avLst/>
          </a:prstGeom>
          <a:solidFill>
            <a:srgbClr val="D1D1EF"/>
          </a:solidFill>
          <a:ln w="25400">
            <a:solidFill>
              <a:srgbClr val="88A3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16000">
              <a:lnSpc>
                <a:spcPts val="1939"/>
              </a:lnSpc>
            </a:pPr>
            <a:r>
              <a:rPr b="1" i="1" u="heavy" dirty="0">
                <a:solidFill>
                  <a:srgbClr val="382244"/>
                </a:solidFill>
                <a:uFill>
                  <a:solidFill>
                    <a:srgbClr val="382244"/>
                  </a:solidFill>
                </a:uFill>
                <a:latin typeface="Arial"/>
                <a:cs typeface="Arial"/>
              </a:rPr>
              <a:t>Substitutes</a:t>
            </a:r>
            <a:endParaRPr>
              <a:latin typeface="Arial"/>
              <a:cs typeface="Arial"/>
            </a:endParaRPr>
          </a:p>
          <a:p>
            <a:pPr marL="438784" marR="88265" indent="25400"/>
            <a:r>
              <a:rPr spc="-15" dirty="0">
                <a:solidFill>
                  <a:srgbClr val="382244"/>
                </a:solidFill>
                <a:latin typeface="Microsoft Sans Serif"/>
                <a:cs typeface="Microsoft Sans Serif"/>
              </a:rPr>
              <a:t>Two</a:t>
            </a:r>
            <a:r>
              <a:rPr spc="30" dirty="0">
                <a:solidFill>
                  <a:srgbClr val="382244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382244"/>
                </a:solidFill>
                <a:latin typeface="Microsoft Sans Serif"/>
                <a:cs typeface="Microsoft Sans Serif"/>
              </a:rPr>
              <a:t>goods</a:t>
            </a:r>
            <a:r>
              <a:rPr spc="30" dirty="0">
                <a:solidFill>
                  <a:srgbClr val="382244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382244"/>
                </a:solidFill>
                <a:latin typeface="Microsoft Sans Serif"/>
                <a:cs typeface="Microsoft Sans Serif"/>
              </a:rPr>
              <a:t>for</a:t>
            </a:r>
            <a:r>
              <a:rPr spc="5" dirty="0">
                <a:solidFill>
                  <a:srgbClr val="382244"/>
                </a:solidFill>
                <a:latin typeface="Microsoft Sans Serif"/>
                <a:cs typeface="Microsoft Sans Serif"/>
              </a:rPr>
              <a:t> </a:t>
            </a:r>
            <a:r>
              <a:rPr spc="-15" dirty="0">
                <a:solidFill>
                  <a:srgbClr val="382244"/>
                </a:solidFill>
                <a:latin typeface="Microsoft Sans Serif"/>
                <a:cs typeface="Microsoft Sans Serif"/>
              </a:rPr>
              <a:t>which</a:t>
            </a:r>
            <a:r>
              <a:rPr spc="55" dirty="0">
                <a:solidFill>
                  <a:srgbClr val="382244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382244"/>
                </a:solidFill>
                <a:latin typeface="Microsoft Sans Serif"/>
                <a:cs typeface="Microsoft Sans Serif"/>
              </a:rPr>
              <a:t>an </a:t>
            </a:r>
            <a:r>
              <a:rPr dirty="0">
                <a:solidFill>
                  <a:srgbClr val="382244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382244"/>
                </a:solidFill>
                <a:latin typeface="Microsoft Sans Serif"/>
                <a:cs typeface="Microsoft Sans Serif"/>
              </a:rPr>
              <a:t>increase</a:t>
            </a:r>
            <a:r>
              <a:rPr spc="15" dirty="0">
                <a:solidFill>
                  <a:srgbClr val="382244"/>
                </a:solidFill>
                <a:latin typeface="Microsoft Sans Serif"/>
                <a:cs typeface="Microsoft Sans Serif"/>
              </a:rPr>
              <a:t> </a:t>
            </a:r>
            <a:r>
              <a:rPr spc="-10" dirty="0">
                <a:solidFill>
                  <a:srgbClr val="382244"/>
                </a:solidFill>
                <a:latin typeface="Microsoft Sans Serif"/>
                <a:cs typeface="Microsoft Sans Serif"/>
              </a:rPr>
              <a:t>in</a:t>
            </a:r>
            <a:r>
              <a:rPr spc="10" dirty="0">
                <a:solidFill>
                  <a:srgbClr val="382244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382244"/>
                </a:solidFill>
                <a:latin typeface="Microsoft Sans Serif"/>
                <a:cs typeface="Microsoft Sans Serif"/>
              </a:rPr>
              <a:t>the</a:t>
            </a:r>
            <a:r>
              <a:rPr spc="5" dirty="0">
                <a:solidFill>
                  <a:srgbClr val="382244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382244"/>
                </a:solidFill>
                <a:latin typeface="Microsoft Sans Serif"/>
                <a:cs typeface="Microsoft Sans Serif"/>
              </a:rPr>
              <a:t>price </a:t>
            </a:r>
            <a:r>
              <a:rPr dirty="0">
                <a:solidFill>
                  <a:srgbClr val="382244"/>
                </a:solidFill>
                <a:latin typeface="Microsoft Sans Serif"/>
                <a:cs typeface="Microsoft Sans Serif"/>
              </a:rPr>
              <a:t>of</a:t>
            </a:r>
            <a:r>
              <a:rPr spc="15" dirty="0">
                <a:solidFill>
                  <a:srgbClr val="382244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382244"/>
                </a:solidFill>
                <a:latin typeface="Microsoft Sans Serif"/>
                <a:cs typeface="Microsoft Sans Serif"/>
              </a:rPr>
              <a:t>one </a:t>
            </a:r>
            <a:r>
              <a:rPr spc="-465" dirty="0">
                <a:solidFill>
                  <a:srgbClr val="382244"/>
                </a:solidFill>
                <a:latin typeface="Microsoft Sans Serif"/>
                <a:cs typeface="Microsoft Sans Serif"/>
              </a:rPr>
              <a:t> </a:t>
            </a:r>
            <a:r>
              <a:rPr spc="-10" dirty="0">
                <a:solidFill>
                  <a:srgbClr val="382244"/>
                </a:solidFill>
                <a:latin typeface="Microsoft Sans Serif"/>
                <a:cs typeface="Microsoft Sans Serif"/>
              </a:rPr>
              <a:t>leads</a:t>
            </a:r>
            <a:r>
              <a:rPr spc="25" dirty="0">
                <a:solidFill>
                  <a:srgbClr val="382244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382244"/>
                </a:solidFill>
                <a:latin typeface="Microsoft Sans Serif"/>
                <a:cs typeface="Microsoft Sans Serif"/>
              </a:rPr>
              <a:t>to</a:t>
            </a:r>
            <a:r>
              <a:rPr spc="15" dirty="0">
                <a:solidFill>
                  <a:srgbClr val="382244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382244"/>
                </a:solidFill>
                <a:latin typeface="Microsoft Sans Serif"/>
                <a:cs typeface="Microsoft Sans Serif"/>
              </a:rPr>
              <a:t>an</a:t>
            </a:r>
            <a:r>
              <a:rPr spc="5" dirty="0">
                <a:solidFill>
                  <a:srgbClr val="382244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382244"/>
                </a:solidFill>
                <a:latin typeface="Microsoft Sans Serif"/>
                <a:cs typeface="Microsoft Sans Serif"/>
              </a:rPr>
              <a:t>increase</a:t>
            </a:r>
            <a:r>
              <a:rPr spc="20" dirty="0">
                <a:solidFill>
                  <a:srgbClr val="382244"/>
                </a:solidFill>
                <a:latin typeface="Microsoft Sans Serif"/>
                <a:cs typeface="Microsoft Sans Serif"/>
              </a:rPr>
              <a:t> </a:t>
            </a:r>
            <a:r>
              <a:rPr spc="-10" dirty="0">
                <a:solidFill>
                  <a:srgbClr val="382244"/>
                </a:solidFill>
                <a:latin typeface="Microsoft Sans Serif"/>
                <a:cs typeface="Microsoft Sans Serif"/>
              </a:rPr>
              <a:t>in</a:t>
            </a:r>
            <a:r>
              <a:rPr spc="15" dirty="0">
                <a:solidFill>
                  <a:srgbClr val="382244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382244"/>
                </a:solidFill>
                <a:latin typeface="Microsoft Sans Serif"/>
                <a:cs typeface="Microsoft Sans Serif"/>
              </a:rPr>
              <a:t>the </a:t>
            </a:r>
            <a:r>
              <a:rPr spc="5" dirty="0">
                <a:solidFill>
                  <a:srgbClr val="382244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382244"/>
                </a:solidFill>
                <a:latin typeface="Microsoft Sans Serif"/>
                <a:cs typeface="Microsoft Sans Serif"/>
              </a:rPr>
              <a:t>quantity</a:t>
            </a:r>
            <a:r>
              <a:rPr spc="20" dirty="0">
                <a:solidFill>
                  <a:srgbClr val="382244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382244"/>
                </a:solidFill>
                <a:latin typeface="Microsoft Sans Serif"/>
                <a:cs typeface="Microsoft Sans Serif"/>
              </a:rPr>
              <a:t>demanded</a:t>
            </a:r>
            <a:r>
              <a:rPr spc="25" dirty="0">
                <a:solidFill>
                  <a:srgbClr val="382244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382244"/>
                </a:solidFill>
                <a:latin typeface="Microsoft Sans Serif"/>
                <a:cs typeface="Microsoft Sans Serif"/>
              </a:rPr>
              <a:t>of the</a:t>
            </a:r>
            <a:endParaRPr>
              <a:latin typeface="Microsoft Sans Serif"/>
              <a:cs typeface="Microsoft Sans Serif"/>
            </a:endParaRPr>
          </a:p>
          <a:p>
            <a:pPr marL="1517650">
              <a:lnSpc>
                <a:spcPts val="2014"/>
              </a:lnSpc>
            </a:pPr>
            <a:r>
              <a:rPr spc="-5" dirty="0">
                <a:solidFill>
                  <a:srgbClr val="382244"/>
                </a:solidFill>
                <a:latin typeface="Microsoft Sans Serif"/>
                <a:cs typeface="Microsoft Sans Serif"/>
              </a:rPr>
              <a:t>other.</a:t>
            </a:r>
            <a:endParaRPr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48201" y="1676464"/>
            <a:ext cx="2980055" cy="317395"/>
          </a:xfrm>
          <a:prstGeom prst="rect">
            <a:avLst/>
          </a:prstGeom>
          <a:ln w="25400">
            <a:solidFill>
              <a:srgbClr val="2C2C89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075">
              <a:spcBef>
                <a:spcPts val="315"/>
              </a:spcBef>
            </a:pPr>
            <a:r>
              <a:rPr spc="-5" dirty="0">
                <a:latin typeface="Microsoft Sans Serif"/>
                <a:cs typeface="Microsoft Sans Serif"/>
              </a:rPr>
              <a:t>When</a:t>
            </a:r>
            <a:r>
              <a:rPr spc="5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Price</a:t>
            </a:r>
            <a:r>
              <a:rPr spc="15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of</a:t>
            </a:r>
            <a:r>
              <a:rPr spc="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X</a:t>
            </a:r>
            <a:r>
              <a:rPr spc="15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Increases,</a:t>
            </a:r>
            <a:endParaRPr dirty="0">
              <a:latin typeface="Microsoft Sans Serif"/>
              <a:cs typeface="Microsoft Sans Serif"/>
            </a:endParaRPr>
          </a:p>
        </p:txBody>
      </p:sp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18359" y="3133344"/>
            <a:ext cx="650572" cy="682752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19094" y="3337559"/>
            <a:ext cx="397400" cy="469391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28695" y="3316986"/>
            <a:ext cx="221332" cy="243712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7428695" y="3316986"/>
            <a:ext cx="221844" cy="243840"/>
          </a:xfrm>
          <a:custGeom>
            <a:avLst/>
            <a:gdLst/>
            <a:ahLst/>
            <a:cxnLst/>
            <a:rect l="l" t="t" r="r" b="b"/>
            <a:pathLst>
              <a:path w="220345" h="243839">
                <a:moveTo>
                  <a:pt x="106171" y="0"/>
                </a:moveTo>
                <a:lnTo>
                  <a:pt x="149653" y="7413"/>
                </a:lnTo>
                <a:lnTo>
                  <a:pt x="183133" y="29590"/>
                </a:lnTo>
                <a:lnTo>
                  <a:pt x="204454" y="65230"/>
                </a:lnTo>
                <a:lnTo>
                  <a:pt x="211581" y="112775"/>
                </a:lnTo>
                <a:lnTo>
                  <a:pt x="211081" y="126464"/>
                </a:lnTo>
                <a:lnTo>
                  <a:pt x="200175" y="170555"/>
                </a:lnTo>
                <a:lnTo>
                  <a:pt x="184530" y="194183"/>
                </a:lnTo>
                <a:lnTo>
                  <a:pt x="192869" y="199685"/>
                </a:lnTo>
                <a:lnTo>
                  <a:pt x="201517" y="204581"/>
                </a:lnTo>
                <a:lnTo>
                  <a:pt x="210498" y="208881"/>
                </a:lnTo>
                <a:lnTo>
                  <a:pt x="219837" y="212598"/>
                </a:lnTo>
                <a:lnTo>
                  <a:pt x="203580" y="243712"/>
                </a:lnTo>
                <a:lnTo>
                  <a:pt x="166862" y="224226"/>
                </a:lnTo>
                <a:lnTo>
                  <a:pt x="154812" y="216153"/>
                </a:lnTo>
                <a:lnTo>
                  <a:pt x="143837" y="220301"/>
                </a:lnTo>
                <a:lnTo>
                  <a:pt x="132254" y="223234"/>
                </a:lnTo>
                <a:lnTo>
                  <a:pt x="120076" y="224976"/>
                </a:lnTo>
                <a:lnTo>
                  <a:pt x="107314" y="225551"/>
                </a:lnTo>
                <a:lnTo>
                  <a:pt x="83528" y="223696"/>
                </a:lnTo>
                <a:lnTo>
                  <a:pt x="44146" y="208889"/>
                </a:lnTo>
                <a:lnTo>
                  <a:pt x="16073" y="179623"/>
                </a:lnTo>
                <a:lnTo>
                  <a:pt x="1785" y="138043"/>
                </a:lnTo>
                <a:lnTo>
                  <a:pt x="0" y="112775"/>
                </a:lnTo>
                <a:lnTo>
                  <a:pt x="1785" y="87508"/>
                </a:lnTo>
                <a:lnTo>
                  <a:pt x="16073" y="45928"/>
                </a:lnTo>
                <a:lnTo>
                  <a:pt x="44146" y="16662"/>
                </a:lnTo>
                <a:lnTo>
                  <a:pt x="82956" y="1855"/>
                </a:lnTo>
                <a:lnTo>
                  <a:pt x="106171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object 3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50027" y="3502279"/>
            <a:ext cx="121087" cy="160019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5403202" y="3276600"/>
            <a:ext cx="230155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114300" y="0"/>
                </a:lnTo>
                <a:lnTo>
                  <a:pt x="228600" y="22860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object 3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473782" y="3061715"/>
            <a:ext cx="650572" cy="682752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74519" y="3265931"/>
            <a:ext cx="458775" cy="469391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883458" y="3061715"/>
            <a:ext cx="845436" cy="682752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84119" y="3245231"/>
            <a:ext cx="221331" cy="243713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5684119" y="3245231"/>
            <a:ext cx="221844" cy="243840"/>
          </a:xfrm>
          <a:custGeom>
            <a:avLst/>
            <a:gdLst/>
            <a:ahLst/>
            <a:cxnLst/>
            <a:rect l="l" t="t" r="r" b="b"/>
            <a:pathLst>
              <a:path w="220345" h="243839">
                <a:moveTo>
                  <a:pt x="106171" y="0"/>
                </a:moveTo>
                <a:lnTo>
                  <a:pt x="149653" y="7429"/>
                </a:lnTo>
                <a:lnTo>
                  <a:pt x="183133" y="29718"/>
                </a:lnTo>
                <a:lnTo>
                  <a:pt x="204454" y="65293"/>
                </a:lnTo>
                <a:lnTo>
                  <a:pt x="211581" y="112776"/>
                </a:lnTo>
                <a:lnTo>
                  <a:pt x="211081" y="126464"/>
                </a:lnTo>
                <a:lnTo>
                  <a:pt x="200175" y="170572"/>
                </a:lnTo>
                <a:lnTo>
                  <a:pt x="184530" y="194183"/>
                </a:lnTo>
                <a:lnTo>
                  <a:pt x="192869" y="199685"/>
                </a:lnTo>
                <a:lnTo>
                  <a:pt x="201517" y="204581"/>
                </a:lnTo>
                <a:lnTo>
                  <a:pt x="210498" y="208881"/>
                </a:lnTo>
                <a:lnTo>
                  <a:pt x="219836" y="212598"/>
                </a:lnTo>
                <a:lnTo>
                  <a:pt x="203580" y="243713"/>
                </a:lnTo>
                <a:lnTo>
                  <a:pt x="166862" y="224280"/>
                </a:lnTo>
                <a:lnTo>
                  <a:pt x="154812" y="216154"/>
                </a:lnTo>
                <a:lnTo>
                  <a:pt x="143837" y="220301"/>
                </a:lnTo>
                <a:lnTo>
                  <a:pt x="132254" y="223234"/>
                </a:lnTo>
                <a:lnTo>
                  <a:pt x="120076" y="224976"/>
                </a:lnTo>
                <a:lnTo>
                  <a:pt x="107314" y="225552"/>
                </a:lnTo>
                <a:lnTo>
                  <a:pt x="83528" y="223714"/>
                </a:lnTo>
                <a:lnTo>
                  <a:pt x="44146" y="208942"/>
                </a:lnTo>
                <a:lnTo>
                  <a:pt x="16073" y="179677"/>
                </a:lnTo>
                <a:lnTo>
                  <a:pt x="1785" y="138060"/>
                </a:lnTo>
                <a:lnTo>
                  <a:pt x="0" y="112776"/>
                </a:lnTo>
                <a:lnTo>
                  <a:pt x="1785" y="87564"/>
                </a:lnTo>
                <a:lnTo>
                  <a:pt x="16073" y="45999"/>
                </a:lnTo>
                <a:lnTo>
                  <a:pt x="44146" y="16716"/>
                </a:lnTo>
                <a:lnTo>
                  <a:pt x="82956" y="1857"/>
                </a:lnTo>
                <a:lnTo>
                  <a:pt x="106171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" name="object 4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905451" y="3430523"/>
            <a:ext cx="121087" cy="160020"/>
          </a:xfrm>
          <a:prstGeom prst="rect">
            <a:avLst/>
          </a:prstGeom>
        </p:spPr>
      </p:pic>
      <p:sp>
        <p:nvSpPr>
          <p:cNvPr id="41" name="object 41"/>
          <p:cNvSpPr/>
          <p:nvPr/>
        </p:nvSpPr>
        <p:spPr>
          <a:xfrm>
            <a:off x="6093284" y="3248025"/>
            <a:ext cx="406607" cy="222885"/>
          </a:xfrm>
          <a:custGeom>
            <a:avLst/>
            <a:gdLst/>
            <a:ahLst/>
            <a:cxnLst/>
            <a:rect l="l" t="t" r="r" b="b"/>
            <a:pathLst>
              <a:path w="403860" h="222885">
                <a:moveTo>
                  <a:pt x="152526" y="125222"/>
                </a:moveTo>
                <a:lnTo>
                  <a:pt x="0" y="125222"/>
                </a:lnTo>
                <a:lnTo>
                  <a:pt x="0" y="163702"/>
                </a:lnTo>
                <a:lnTo>
                  <a:pt x="152526" y="163702"/>
                </a:lnTo>
                <a:lnTo>
                  <a:pt x="152526" y="125222"/>
                </a:lnTo>
                <a:close/>
              </a:path>
              <a:path w="403860" h="222885">
                <a:moveTo>
                  <a:pt x="152526" y="59182"/>
                </a:moveTo>
                <a:lnTo>
                  <a:pt x="0" y="59182"/>
                </a:lnTo>
                <a:lnTo>
                  <a:pt x="0" y="97662"/>
                </a:lnTo>
                <a:lnTo>
                  <a:pt x="152526" y="97662"/>
                </a:lnTo>
                <a:lnTo>
                  <a:pt x="152526" y="59182"/>
                </a:lnTo>
                <a:close/>
              </a:path>
              <a:path w="403860" h="222885">
                <a:moveTo>
                  <a:pt x="333120" y="0"/>
                </a:moveTo>
                <a:lnTo>
                  <a:pt x="293437" y="12590"/>
                </a:lnTo>
                <a:lnTo>
                  <a:pt x="267604" y="58054"/>
                </a:lnTo>
                <a:lnTo>
                  <a:pt x="262254" y="110998"/>
                </a:lnTo>
                <a:lnTo>
                  <a:pt x="263469" y="140027"/>
                </a:lnTo>
                <a:lnTo>
                  <a:pt x="273184" y="183703"/>
                </a:lnTo>
                <a:lnTo>
                  <a:pt x="304307" y="216662"/>
                </a:lnTo>
                <a:lnTo>
                  <a:pt x="333120" y="222758"/>
                </a:lnTo>
                <a:lnTo>
                  <a:pt x="348073" y="221374"/>
                </a:lnTo>
                <a:lnTo>
                  <a:pt x="361299" y="217217"/>
                </a:lnTo>
                <a:lnTo>
                  <a:pt x="372786" y="210274"/>
                </a:lnTo>
                <a:lnTo>
                  <a:pt x="382523" y="200533"/>
                </a:lnTo>
                <a:lnTo>
                  <a:pt x="389891" y="188087"/>
                </a:lnTo>
                <a:lnTo>
                  <a:pt x="328040" y="188087"/>
                </a:lnTo>
                <a:lnTo>
                  <a:pt x="323468" y="186562"/>
                </a:lnTo>
                <a:lnTo>
                  <a:pt x="319658" y="183387"/>
                </a:lnTo>
                <a:lnTo>
                  <a:pt x="315721" y="180212"/>
                </a:lnTo>
                <a:lnTo>
                  <a:pt x="312419" y="173862"/>
                </a:lnTo>
                <a:lnTo>
                  <a:pt x="306183" y="129170"/>
                </a:lnTo>
                <a:lnTo>
                  <a:pt x="305942" y="111505"/>
                </a:lnTo>
                <a:lnTo>
                  <a:pt x="306224" y="93668"/>
                </a:lnTo>
                <a:lnTo>
                  <a:pt x="312419" y="48513"/>
                </a:lnTo>
                <a:lnTo>
                  <a:pt x="328040" y="34671"/>
                </a:lnTo>
                <a:lnTo>
                  <a:pt x="389844" y="34671"/>
                </a:lnTo>
                <a:lnTo>
                  <a:pt x="382650" y="22605"/>
                </a:lnTo>
                <a:lnTo>
                  <a:pt x="372840" y="12698"/>
                </a:lnTo>
                <a:lnTo>
                  <a:pt x="361314" y="5635"/>
                </a:lnTo>
                <a:lnTo>
                  <a:pt x="348033" y="1402"/>
                </a:lnTo>
                <a:lnTo>
                  <a:pt x="333120" y="0"/>
                </a:lnTo>
                <a:close/>
              </a:path>
              <a:path w="403860" h="222885">
                <a:moveTo>
                  <a:pt x="389844" y="34671"/>
                </a:moveTo>
                <a:lnTo>
                  <a:pt x="338073" y="34671"/>
                </a:lnTo>
                <a:lnTo>
                  <a:pt x="342645" y="36322"/>
                </a:lnTo>
                <a:lnTo>
                  <a:pt x="346582" y="39497"/>
                </a:lnTo>
                <a:lnTo>
                  <a:pt x="359203" y="79089"/>
                </a:lnTo>
                <a:lnTo>
                  <a:pt x="360171" y="111505"/>
                </a:lnTo>
                <a:lnTo>
                  <a:pt x="359908" y="129270"/>
                </a:lnTo>
                <a:lnTo>
                  <a:pt x="353694" y="174244"/>
                </a:lnTo>
                <a:lnTo>
                  <a:pt x="346582" y="183261"/>
                </a:lnTo>
                <a:lnTo>
                  <a:pt x="342645" y="186562"/>
                </a:lnTo>
                <a:lnTo>
                  <a:pt x="338073" y="188087"/>
                </a:lnTo>
                <a:lnTo>
                  <a:pt x="389891" y="188087"/>
                </a:lnTo>
                <a:lnTo>
                  <a:pt x="391858" y="184765"/>
                </a:lnTo>
                <a:lnTo>
                  <a:pt x="398525" y="164687"/>
                </a:lnTo>
                <a:lnTo>
                  <a:pt x="402526" y="140275"/>
                </a:lnTo>
                <a:lnTo>
                  <a:pt x="403859" y="111505"/>
                </a:lnTo>
                <a:lnTo>
                  <a:pt x="402546" y="82667"/>
                </a:lnTo>
                <a:lnTo>
                  <a:pt x="398589" y="58245"/>
                </a:lnTo>
                <a:lnTo>
                  <a:pt x="391965" y="38228"/>
                </a:lnTo>
                <a:lnTo>
                  <a:pt x="389844" y="34671"/>
                </a:lnTo>
                <a:close/>
              </a:path>
            </a:pathLst>
          </a:custGeom>
          <a:solidFill>
            <a:srgbClr val="9C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93284" y="3307206"/>
            <a:ext cx="154076" cy="104775"/>
          </a:xfrm>
          <a:custGeom>
            <a:avLst/>
            <a:gdLst/>
            <a:ahLst/>
            <a:cxnLst/>
            <a:rect l="l" t="t" r="r" b="b"/>
            <a:pathLst>
              <a:path w="153035" h="104775">
                <a:moveTo>
                  <a:pt x="0" y="66039"/>
                </a:moveTo>
                <a:lnTo>
                  <a:pt x="152526" y="66039"/>
                </a:lnTo>
                <a:lnTo>
                  <a:pt x="152526" y="104520"/>
                </a:lnTo>
                <a:lnTo>
                  <a:pt x="0" y="104520"/>
                </a:lnTo>
                <a:lnTo>
                  <a:pt x="0" y="66039"/>
                </a:lnTo>
                <a:close/>
              </a:path>
              <a:path w="153035" h="104775">
                <a:moveTo>
                  <a:pt x="0" y="0"/>
                </a:moveTo>
                <a:lnTo>
                  <a:pt x="152526" y="0"/>
                </a:lnTo>
                <a:lnTo>
                  <a:pt x="152526" y="38480"/>
                </a:lnTo>
                <a:lnTo>
                  <a:pt x="0" y="3848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object 4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351184" y="3241929"/>
            <a:ext cx="154843" cy="234950"/>
          </a:xfrm>
          <a:prstGeom prst="rect">
            <a:avLst/>
          </a:prstGeom>
        </p:spPr>
      </p:pic>
      <p:sp>
        <p:nvSpPr>
          <p:cNvPr id="45" name="object 45"/>
          <p:cNvSpPr/>
          <p:nvPr/>
        </p:nvSpPr>
        <p:spPr>
          <a:xfrm>
            <a:off x="4559300" y="2971800"/>
            <a:ext cx="3759200" cy="685800"/>
          </a:xfrm>
          <a:custGeom>
            <a:avLst/>
            <a:gdLst/>
            <a:ahLst/>
            <a:cxnLst/>
            <a:rect l="l" t="t" r="r" b="b"/>
            <a:pathLst>
              <a:path w="3733800" h="685800">
                <a:moveTo>
                  <a:pt x="50800" y="685800"/>
                </a:moveTo>
                <a:lnTo>
                  <a:pt x="31021" y="681809"/>
                </a:lnTo>
                <a:lnTo>
                  <a:pt x="14874" y="670925"/>
                </a:lnTo>
                <a:lnTo>
                  <a:pt x="3990" y="654778"/>
                </a:lnTo>
                <a:lnTo>
                  <a:pt x="0" y="635000"/>
                </a:lnTo>
                <a:lnTo>
                  <a:pt x="0" y="50800"/>
                </a:ln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</a:path>
              <a:path w="3733800" h="685800">
                <a:moveTo>
                  <a:pt x="254000" y="0"/>
                </a:moveTo>
                <a:lnTo>
                  <a:pt x="273778" y="3990"/>
                </a:lnTo>
                <a:lnTo>
                  <a:pt x="289925" y="14874"/>
                </a:lnTo>
                <a:lnTo>
                  <a:pt x="300809" y="31021"/>
                </a:lnTo>
                <a:lnTo>
                  <a:pt x="304800" y="50800"/>
                </a:lnTo>
                <a:lnTo>
                  <a:pt x="304800" y="635000"/>
                </a:lnTo>
                <a:lnTo>
                  <a:pt x="300809" y="654778"/>
                </a:lnTo>
                <a:lnTo>
                  <a:pt x="289925" y="670925"/>
                </a:lnTo>
                <a:lnTo>
                  <a:pt x="273778" y="681809"/>
                </a:lnTo>
                <a:lnTo>
                  <a:pt x="254000" y="685800"/>
                </a:lnTo>
              </a:path>
              <a:path w="3733800" h="685800">
                <a:moveTo>
                  <a:pt x="3479800" y="685800"/>
                </a:moveTo>
                <a:lnTo>
                  <a:pt x="3460021" y="681809"/>
                </a:lnTo>
                <a:lnTo>
                  <a:pt x="3443874" y="670925"/>
                </a:lnTo>
                <a:lnTo>
                  <a:pt x="3432990" y="654778"/>
                </a:lnTo>
                <a:lnTo>
                  <a:pt x="3429000" y="635000"/>
                </a:lnTo>
                <a:lnTo>
                  <a:pt x="3429000" y="50800"/>
                </a:lnTo>
                <a:lnTo>
                  <a:pt x="3432990" y="31021"/>
                </a:lnTo>
                <a:lnTo>
                  <a:pt x="3443874" y="14874"/>
                </a:lnTo>
                <a:lnTo>
                  <a:pt x="3460021" y="3990"/>
                </a:lnTo>
                <a:lnTo>
                  <a:pt x="3479800" y="0"/>
                </a:lnTo>
              </a:path>
              <a:path w="3733800" h="685800">
                <a:moveTo>
                  <a:pt x="3683000" y="0"/>
                </a:moveTo>
                <a:lnTo>
                  <a:pt x="3702778" y="3990"/>
                </a:lnTo>
                <a:lnTo>
                  <a:pt x="3718925" y="14874"/>
                </a:lnTo>
                <a:lnTo>
                  <a:pt x="3729809" y="31021"/>
                </a:lnTo>
                <a:lnTo>
                  <a:pt x="3733800" y="50800"/>
                </a:lnTo>
                <a:lnTo>
                  <a:pt x="3733800" y="635000"/>
                </a:lnTo>
                <a:lnTo>
                  <a:pt x="3729809" y="654778"/>
                </a:lnTo>
                <a:lnTo>
                  <a:pt x="3718925" y="670925"/>
                </a:lnTo>
                <a:lnTo>
                  <a:pt x="3702778" y="681809"/>
                </a:lnTo>
                <a:lnTo>
                  <a:pt x="3683000" y="685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object 46"/>
          <p:cNvGrpSpPr/>
          <p:nvPr/>
        </p:nvGrpSpPr>
        <p:grpSpPr>
          <a:xfrm>
            <a:off x="7609332" y="1537716"/>
            <a:ext cx="706120" cy="683260"/>
            <a:chOff x="6085332" y="1537716"/>
            <a:chExt cx="706120" cy="683260"/>
          </a:xfrm>
        </p:grpSpPr>
        <p:pic>
          <p:nvPicPr>
            <p:cNvPr id="47" name="object 4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85332" y="1537716"/>
              <a:ext cx="611123" cy="68275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48984" y="1741932"/>
              <a:ext cx="399288" cy="46939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97168" y="1718818"/>
              <a:ext cx="303530" cy="305054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620021" y="1600073"/>
              <a:ext cx="171450" cy="381635"/>
            </a:xfrm>
            <a:custGeom>
              <a:avLst/>
              <a:gdLst/>
              <a:ahLst/>
              <a:cxnLst/>
              <a:rect l="l" t="t" r="r" b="b"/>
              <a:pathLst>
                <a:path w="171450" h="381635">
                  <a:moveTo>
                    <a:pt x="85578" y="75800"/>
                  </a:moveTo>
                  <a:lnTo>
                    <a:pt x="66528" y="108457"/>
                  </a:lnTo>
                  <a:lnTo>
                    <a:pt x="66528" y="381126"/>
                  </a:lnTo>
                  <a:lnTo>
                    <a:pt x="104628" y="381126"/>
                  </a:lnTo>
                  <a:lnTo>
                    <a:pt x="104628" y="108457"/>
                  </a:lnTo>
                  <a:lnTo>
                    <a:pt x="85578" y="75800"/>
                  </a:lnTo>
                  <a:close/>
                </a:path>
                <a:path w="171450" h="381635">
                  <a:moveTo>
                    <a:pt x="85578" y="0"/>
                  </a:moveTo>
                  <a:lnTo>
                    <a:pt x="2393" y="142493"/>
                  </a:lnTo>
                  <a:lnTo>
                    <a:pt x="0" y="149689"/>
                  </a:lnTo>
                  <a:lnTo>
                    <a:pt x="488" y="157003"/>
                  </a:lnTo>
                  <a:lnTo>
                    <a:pt x="3643" y="163603"/>
                  </a:lnTo>
                  <a:lnTo>
                    <a:pt x="9251" y="168655"/>
                  </a:lnTo>
                  <a:lnTo>
                    <a:pt x="16446" y="171049"/>
                  </a:lnTo>
                  <a:lnTo>
                    <a:pt x="23760" y="170561"/>
                  </a:lnTo>
                  <a:lnTo>
                    <a:pt x="30360" y="167405"/>
                  </a:lnTo>
                  <a:lnTo>
                    <a:pt x="35413" y="161798"/>
                  </a:lnTo>
                  <a:lnTo>
                    <a:pt x="66528" y="108457"/>
                  </a:lnTo>
                  <a:lnTo>
                    <a:pt x="66528" y="37846"/>
                  </a:lnTo>
                  <a:lnTo>
                    <a:pt x="107671" y="37846"/>
                  </a:lnTo>
                  <a:lnTo>
                    <a:pt x="85578" y="0"/>
                  </a:lnTo>
                  <a:close/>
                </a:path>
                <a:path w="171450" h="381635">
                  <a:moveTo>
                    <a:pt x="107671" y="37846"/>
                  </a:moveTo>
                  <a:lnTo>
                    <a:pt x="104628" y="37846"/>
                  </a:lnTo>
                  <a:lnTo>
                    <a:pt x="104628" y="108457"/>
                  </a:lnTo>
                  <a:lnTo>
                    <a:pt x="135743" y="161798"/>
                  </a:lnTo>
                  <a:lnTo>
                    <a:pt x="140795" y="167405"/>
                  </a:lnTo>
                  <a:lnTo>
                    <a:pt x="147395" y="170561"/>
                  </a:lnTo>
                  <a:lnTo>
                    <a:pt x="154709" y="171049"/>
                  </a:lnTo>
                  <a:lnTo>
                    <a:pt x="161905" y="168655"/>
                  </a:lnTo>
                  <a:lnTo>
                    <a:pt x="167513" y="163603"/>
                  </a:lnTo>
                  <a:lnTo>
                    <a:pt x="170668" y="157003"/>
                  </a:lnTo>
                  <a:lnTo>
                    <a:pt x="171156" y="149689"/>
                  </a:lnTo>
                  <a:lnTo>
                    <a:pt x="168763" y="142493"/>
                  </a:lnTo>
                  <a:lnTo>
                    <a:pt x="107671" y="37846"/>
                  </a:lnTo>
                  <a:close/>
                </a:path>
                <a:path w="171450" h="381635">
                  <a:moveTo>
                    <a:pt x="104628" y="37846"/>
                  </a:moveTo>
                  <a:lnTo>
                    <a:pt x="66528" y="37846"/>
                  </a:lnTo>
                  <a:lnTo>
                    <a:pt x="66528" y="108457"/>
                  </a:lnTo>
                  <a:lnTo>
                    <a:pt x="85578" y="75800"/>
                  </a:lnTo>
                  <a:lnTo>
                    <a:pt x="69068" y="47498"/>
                  </a:lnTo>
                  <a:lnTo>
                    <a:pt x="104628" y="47498"/>
                  </a:lnTo>
                  <a:lnTo>
                    <a:pt x="104628" y="37846"/>
                  </a:lnTo>
                  <a:close/>
                </a:path>
                <a:path w="171450" h="381635">
                  <a:moveTo>
                    <a:pt x="104628" y="47498"/>
                  </a:moveTo>
                  <a:lnTo>
                    <a:pt x="102088" y="47498"/>
                  </a:lnTo>
                  <a:lnTo>
                    <a:pt x="85578" y="75800"/>
                  </a:lnTo>
                  <a:lnTo>
                    <a:pt x="104628" y="108457"/>
                  </a:lnTo>
                  <a:lnTo>
                    <a:pt x="104628" y="47498"/>
                  </a:lnTo>
                  <a:close/>
                </a:path>
                <a:path w="171450" h="381635">
                  <a:moveTo>
                    <a:pt x="102088" y="47498"/>
                  </a:moveTo>
                  <a:lnTo>
                    <a:pt x="69068" y="47498"/>
                  </a:lnTo>
                  <a:lnTo>
                    <a:pt x="85578" y="75800"/>
                  </a:lnTo>
                  <a:lnTo>
                    <a:pt x="102088" y="474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8369300" y="1511300"/>
            <a:ext cx="330200" cy="558800"/>
            <a:chOff x="6845300" y="1511300"/>
            <a:chExt cx="330200" cy="558800"/>
          </a:xfrm>
        </p:grpSpPr>
        <p:sp>
          <p:nvSpPr>
            <p:cNvPr id="52" name="object 52"/>
            <p:cNvSpPr/>
            <p:nvPr/>
          </p:nvSpPr>
          <p:spPr>
            <a:xfrm>
              <a:off x="6924821" y="1600200"/>
              <a:ext cx="171450" cy="381635"/>
            </a:xfrm>
            <a:custGeom>
              <a:avLst/>
              <a:gdLst/>
              <a:ahLst/>
              <a:cxnLst/>
              <a:rect l="l" t="t" r="r" b="b"/>
              <a:pathLst>
                <a:path w="171450" h="381635">
                  <a:moveTo>
                    <a:pt x="23760" y="210566"/>
                  </a:moveTo>
                  <a:lnTo>
                    <a:pt x="14978" y="210566"/>
                  </a:lnTo>
                  <a:lnTo>
                    <a:pt x="9251" y="212471"/>
                  </a:lnTo>
                  <a:lnTo>
                    <a:pt x="3643" y="217523"/>
                  </a:lnTo>
                  <a:lnTo>
                    <a:pt x="488" y="224123"/>
                  </a:lnTo>
                  <a:lnTo>
                    <a:pt x="0" y="231437"/>
                  </a:lnTo>
                  <a:lnTo>
                    <a:pt x="2393" y="238633"/>
                  </a:lnTo>
                  <a:lnTo>
                    <a:pt x="85578" y="381126"/>
                  </a:lnTo>
                  <a:lnTo>
                    <a:pt x="107671" y="343280"/>
                  </a:lnTo>
                  <a:lnTo>
                    <a:pt x="66528" y="343280"/>
                  </a:lnTo>
                  <a:lnTo>
                    <a:pt x="66528" y="272669"/>
                  </a:lnTo>
                  <a:lnTo>
                    <a:pt x="35413" y="219328"/>
                  </a:lnTo>
                  <a:lnTo>
                    <a:pt x="30360" y="213721"/>
                  </a:lnTo>
                  <a:lnTo>
                    <a:pt x="23760" y="210566"/>
                  </a:lnTo>
                  <a:close/>
                </a:path>
                <a:path w="171450" h="381635">
                  <a:moveTo>
                    <a:pt x="66528" y="272669"/>
                  </a:moveTo>
                  <a:lnTo>
                    <a:pt x="66528" y="343280"/>
                  </a:lnTo>
                  <a:lnTo>
                    <a:pt x="104628" y="343280"/>
                  </a:lnTo>
                  <a:lnTo>
                    <a:pt x="104628" y="333628"/>
                  </a:lnTo>
                  <a:lnTo>
                    <a:pt x="69068" y="333628"/>
                  </a:lnTo>
                  <a:lnTo>
                    <a:pt x="85578" y="305326"/>
                  </a:lnTo>
                  <a:lnTo>
                    <a:pt x="66528" y="272669"/>
                  </a:lnTo>
                  <a:close/>
                </a:path>
                <a:path w="171450" h="381635">
                  <a:moveTo>
                    <a:pt x="154709" y="210077"/>
                  </a:moveTo>
                  <a:lnTo>
                    <a:pt x="147395" y="210566"/>
                  </a:lnTo>
                  <a:lnTo>
                    <a:pt x="140795" y="213721"/>
                  </a:lnTo>
                  <a:lnTo>
                    <a:pt x="135743" y="219328"/>
                  </a:lnTo>
                  <a:lnTo>
                    <a:pt x="104628" y="272669"/>
                  </a:lnTo>
                  <a:lnTo>
                    <a:pt x="104628" y="343280"/>
                  </a:lnTo>
                  <a:lnTo>
                    <a:pt x="107671" y="343280"/>
                  </a:lnTo>
                  <a:lnTo>
                    <a:pt x="168763" y="238633"/>
                  </a:lnTo>
                  <a:lnTo>
                    <a:pt x="171156" y="231437"/>
                  </a:lnTo>
                  <a:lnTo>
                    <a:pt x="170668" y="224123"/>
                  </a:lnTo>
                  <a:lnTo>
                    <a:pt x="167513" y="217523"/>
                  </a:lnTo>
                  <a:lnTo>
                    <a:pt x="161905" y="212471"/>
                  </a:lnTo>
                  <a:lnTo>
                    <a:pt x="154709" y="210077"/>
                  </a:lnTo>
                  <a:close/>
                </a:path>
                <a:path w="171450" h="381635">
                  <a:moveTo>
                    <a:pt x="85578" y="305326"/>
                  </a:moveTo>
                  <a:lnTo>
                    <a:pt x="69068" y="333628"/>
                  </a:lnTo>
                  <a:lnTo>
                    <a:pt x="102088" y="333628"/>
                  </a:lnTo>
                  <a:lnTo>
                    <a:pt x="85578" y="305326"/>
                  </a:lnTo>
                  <a:close/>
                </a:path>
                <a:path w="171450" h="381635">
                  <a:moveTo>
                    <a:pt x="104628" y="272669"/>
                  </a:moveTo>
                  <a:lnTo>
                    <a:pt x="85578" y="305326"/>
                  </a:lnTo>
                  <a:lnTo>
                    <a:pt x="102088" y="333628"/>
                  </a:lnTo>
                  <a:lnTo>
                    <a:pt x="104628" y="333628"/>
                  </a:lnTo>
                  <a:lnTo>
                    <a:pt x="104628" y="272669"/>
                  </a:lnTo>
                  <a:close/>
                </a:path>
                <a:path w="171450" h="381635">
                  <a:moveTo>
                    <a:pt x="104628" y="0"/>
                  </a:moveTo>
                  <a:lnTo>
                    <a:pt x="66528" y="0"/>
                  </a:lnTo>
                  <a:lnTo>
                    <a:pt x="66528" y="272669"/>
                  </a:lnTo>
                  <a:lnTo>
                    <a:pt x="85578" y="305326"/>
                  </a:lnTo>
                  <a:lnTo>
                    <a:pt x="104628" y="272669"/>
                  </a:lnTo>
                  <a:lnTo>
                    <a:pt x="104628" y="0"/>
                  </a:lnTo>
                  <a:close/>
                </a:path>
                <a:path w="171450" h="381635">
                  <a:moveTo>
                    <a:pt x="16446" y="210077"/>
                  </a:moveTo>
                  <a:lnTo>
                    <a:pt x="23760" y="210566"/>
                  </a:lnTo>
                  <a:lnTo>
                    <a:pt x="14978" y="210566"/>
                  </a:lnTo>
                  <a:lnTo>
                    <a:pt x="16446" y="2100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858000" y="1524000"/>
              <a:ext cx="304800" cy="533400"/>
            </a:xfrm>
            <a:custGeom>
              <a:avLst/>
              <a:gdLst/>
              <a:ahLst/>
              <a:cxnLst/>
              <a:rect l="l" t="t" r="r" b="b"/>
              <a:pathLst>
                <a:path w="304800" h="533400">
                  <a:moveTo>
                    <a:pt x="50800" y="533400"/>
                  </a:moveTo>
                  <a:lnTo>
                    <a:pt x="31021" y="529409"/>
                  </a:lnTo>
                  <a:lnTo>
                    <a:pt x="14874" y="518525"/>
                  </a:lnTo>
                  <a:lnTo>
                    <a:pt x="3990" y="502378"/>
                  </a:lnTo>
                  <a:lnTo>
                    <a:pt x="0" y="482600"/>
                  </a:lnTo>
                  <a:lnTo>
                    <a:pt x="0" y="50800"/>
                  </a:lnTo>
                  <a:lnTo>
                    <a:pt x="3990" y="31021"/>
                  </a:lnTo>
                  <a:lnTo>
                    <a:pt x="14874" y="14874"/>
                  </a:lnTo>
                  <a:lnTo>
                    <a:pt x="31021" y="3990"/>
                  </a:lnTo>
                  <a:lnTo>
                    <a:pt x="50800" y="0"/>
                  </a:lnTo>
                </a:path>
                <a:path w="304800" h="533400">
                  <a:moveTo>
                    <a:pt x="254000" y="0"/>
                  </a:moveTo>
                  <a:lnTo>
                    <a:pt x="273778" y="3990"/>
                  </a:lnTo>
                  <a:lnTo>
                    <a:pt x="289925" y="14874"/>
                  </a:lnTo>
                  <a:lnTo>
                    <a:pt x="300809" y="31021"/>
                  </a:lnTo>
                  <a:lnTo>
                    <a:pt x="304800" y="50800"/>
                  </a:lnTo>
                  <a:lnTo>
                    <a:pt x="304800" y="482600"/>
                  </a:lnTo>
                  <a:lnTo>
                    <a:pt x="300809" y="502378"/>
                  </a:lnTo>
                  <a:lnTo>
                    <a:pt x="289925" y="518525"/>
                  </a:lnTo>
                  <a:lnTo>
                    <a:pt x="273778" y="529409"/>
                  </a:lnTo>
                  <a:lnTo>
                    <a:pt x="25400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14">
            <a:extLst>
              <a:ext uri="{FF2B5EF4-FFF2-40B4-BE49-F238E27FC236}">
                <a16:creationId xmlns:a16="http://schemas.microsoft.com/office/drawing/2014/main" id="{45FAD299-BAC6-EA25-ACB8-E28900A34969}"/>
              </a:ext>
            </a:extLst>
          </p:cNvPr>
          <p:cNvSpPr/>
          <p:nvPr/>
        </p:nvSpPr>
        <p:spPr>
          <a:xfrm>
            <a:off x="4630082" y="2963988"/>
            <a:ext cx="171450" cy="686435"/>
          </a:xfrm>
          <a:custGeom>
            <a:avLst/>
            <a:gdLst/>
            <a:ahLst/>
            <a:cxnLst/>
            <a:rect l="l" t="t" r="r" b="b"/>
            <a:pathLst>
              <a:path w="171450" h="686435">
                <a:moveTo>
                  <a:pt x="85578" y="75800"/>
                </a:moveTo>
                <a:lnTo>
                  <a:pt x="66528" y="108458"/>
                </a:lnTo>
                <a:lnTo>
                  <a:pt x="66528" y="685926"/>
                </a:lnTo>
                <a:lnTo>
                  <a:pt x="104628" y="685926"/>
                </a:lnTo>
                <a:lnTo>
                  <a:pt x="104628" y="108458"/>
                </a:lnTo>
                <a:lnTo>
                  <a:pt x="85578" y="75800"/>
                </a:lnTo>
                <a:close/>
              </a:path>
              <a:path w="171450" h="686435">
                <a:moveTo>
                  <a:pt x="85578" y="0"/>
                </a:moveTo>
                <a:lnTo>
                  <a:pt x="2393" y="142493"/>
                </a:lnTo>
                <a:lnTo>
                  <a:pt x="0" y="149689"/>
                </a:lnTo>
                <a:lnTo>
                  <a:pt x="488" y="157003"/>
                </a:lnTo>
                <a:lnTo>
                  <a:pt x="3643" y="163603"/>
                </a:lnTo>
                <a:lnTo>
                  <a:pt x="9251" y="168655"/>
                </a:lnTo>
                <a:lnTo>
                  <a:pt x="16446" y="171049"/>
                </a:lnTo>
                <a:lnTo>
                  <a:pt x="23760" y="170561"/>
                </a:lnTo>
                <a:lnTo>
                  <a:pt x="30360" y="167405"/>
                </a:lnTo>
                <a:lnTo>
                  <a:pt x="35413" y="161798"/>
                </a:lnTo>
                <a:lnTo>
                  <a:pt x="66528" y="108458"/>
                </a:lnTo>
                <a:lnTo>
                  <a:pt x="66528" y="37846"/>
                </a:lnTo>
                <a:lnTo>
                  <a:pt x="107671" y="37846"/>
                </a:lnTo>
                <a:lnTo>
                  <a:pt x="85578" y="0"/>
                </a:lnTo>
                <a:close/>
              </a:path>
              <a:path w="171450" h="686435">
                <a:moveTo>
                  <a:pt x="107671" y="37846"/>
                </a:moveTo>
                <a:lnTo>
                  <a:pt x="104628" y="37846"/>
                </a:lnTo>
                <a:lnTo>
                  <a:pt x="104628" y="108458"/>
                </a:lnTo>
                <a:lnTo>
                  <a:pt x="135743" y="161798"/>
                </a:lnTo>
                <a:lnTo>
                  <a:pt x="140795" y="167405"/>
                </a:lnTo>
                <a:lnTo>
                  <a:pt x="147395" y="170561"/>
                </a:lnTo>
                <a:lnTo>
                  <a:pt x="154709" y="171049"/>
                </a:lnTo>
                <a:lnTo>
                  <a:pt x="161905" y="168655"/>
                </a:lnTo>
                <a:lnTo>
                  <a:pt x="167512" y="163603"/>
                </a:lnTo>
                <a:lnTo>
                  <a:pt x="170668" y="157003"/>
                </a:lnTo>
                <a:lnTo>
                  <a:pt x="171156" y="149689"/>
                </a:lnTo>
                <a:lnTo>
                  <a:pt x="168763" y="142493"/>
                </a:lnTo>
                <a:lnTo>
                  <a:pt x="107671" y="37846"/>
                </a:lnTo>
                <a:close/>
              </a:path>
              <a:path w="171450" h="686435">
                <a:moveTo>
                  <a:pt x="104628" y="37846"/>
                </a:moveTo>
                <a:lnTo>
                  <a:pt x="66528" y="37846"/>
                </a:lnTo>
                <a:lnTo>
                  <a:pt x="66528" y="108458"/>
                </a:lnTo>
                <a:lnTo>
                  <a:pt x="85578" y="75800"/>
                </a:lnTo>
                <a:lnTo>
                  <a:pt x="69068" y="47498"/>
                </a:lnTo>
                <a:lnTo>
                  <a:pt x="104628" y="47498"/>
                </a:lnTo>
                <a:lnTo>
                  <a:pt x="104628" y="37846"/>
                </a:lnTo>
                <a:close/>
              </a:path>
              <a:path w="171450" h="686435">
                <a:moveTo>
                  <a:pt x="104628" y="47498"/>
                </a:moveTo>
                <a:lnTo>
                  <a:pt x="102088" y="47498"/>
                </a:lnTo>
                <a:lnTo>
                  <a:pt x="85578" y="75800"/>
                </a:lnTo>
                <a:lnTo>
                  <a:pt x="104628" y="108458"/>
                </a:lnTo>
                <a:lnTo>
                  <a:pt x="104628" y="47498"/>
                </a:lnTo>
                <a:close/>
              </a:path>
              <a:path w="171450" h="686435">
                <a:moveTo>
                  <a:pt x="102088" y="47498"/>
                </a:moveTo>
                <a:lnTo>
                  <a:pt x="69068" y="47498"/>
                </a:lnTo>
                <a:lnTo>
                  <a:pt x="85578" y="75800"/>
                </a:lnTo>
                <a:lnTo>
                  <a:pt x="102088" y="4749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19">
            <a:extLst>
              <a:ext uri="{FF2B5EF4-FFF2-40B4-BE49-F238E27FC236}">
                <a16:creationId xmlns:a16="http://schemas.microsoft.com/office/drawing/2014/main" id="{E997FD2A-6C48-1D63-B704-C85AFC122D1E}"/>
              </a:ext>
            </a:extLst>
          </p:cNvPr>
          <p:cNvSpPr/>
          <p:nvPr/>
        </p:nvSpPr>
        <p:spPr>
          <a:xfrm>
            <a:off x="8076981" y="2990507"/>
            <a:ext cx="171450" cy="686435"/>
          </a:xfrm>
          <a:custGeom>
            <a:avLst/>
            <a:gdLst/>
            <a:ahLst/>
            <a:cxnLst/>
            <a:rect l="l" t="t" r="r" b="b"/>
            <a:pathLst>
              <a:path w="171450" h="686435">
                <a:moveTo>
                  <a:pt x="16446" y="514877"/>
                </a:moveTo>
                <a:lnTo>
                  <a:pt x="9251" y="517271"/>
                </a:lnTo>
                <a:lnTo>
                  <a:pt x="3643" y="522323"/>
                </a:lnTo>
                <a:lnTo>
                  <a:pt x="488" y="528923"/>
                </a:lnTo>
                <a:lnTo>
                  <a:pt x="0" y="536237"/>
                </a:lnTo>
                <a:lnTo>
                  <a:pt x="2393" y="543433"/>
                </a:lnTo>
                <a:lnTo>
                  <a:pt x="85578" y="685926"/>
                </a:lnTo>
                <a:lnTo>
                  <a:pt x="107671" y="648081"/>
                </a:lnTo>
                <a:lnTo>
                  <a:pt x="66528" y="648081"/>
                </a:lnTo>
                <a:lnTo>
                  <a:pt x="66528" y="577468"/>
                </a:lnTo>
                <a:lnTo>
                  <a:pt x="35413" y="524128"/>
                </a:lnTo>
                <a:lnTo>
                  <a:pt x="30360" y="518521"/>
                </a:lnTo>
                <a:lnTo>
                  <a:pt x="23760" y="515366"/>
                </a:lnTo>
                <a:lnTo>
                  <a:pt x="16446" y="514877"/>
                </a:lnTo>
                <a:close/>
              </a:path>
              <a:path w="171450" h="686435">
                <a:moveTo>
                  <a:pt x="66528" y="577468"/>
                </a:moveTo>
                <a:lnTo>
                  <a:pt x="66528" y="648081"/>
                </a:lnTo>
                <a:lnTo>
                  <a:pt x="104628" y="648081"/>
                </a:lnTo>
                <a:lnTo>
                  <a:pt x="104628" y="638429"/>
                </a:lnTo>
                <a:lnTo>
                  <a:pt x="69068" y="638429"/>
                </a:lnTo>
                <a:lnTo>
                  <a:pt x="85578" y="610126"/>
                </a:lnTo>
                <a:lnTo>
                  <a:pt x="66528" y="577468"/>
                </a:lnTo>
                <a:close/>
              </a:path>
              <a:path w="171450" h="686435">
                <a:moveTo>
                  <a:pt x="154709" y="514877"/>
                </a:moveTo>
                <a:lnTo>
                  <a:pt x="147395" y="515366"/>
                </a:lnTo>
                <a:lnTo>
                  <a:pt x="140795" y="518521"/>
                </a:lnTo>
                <a:lnTo>
                  <a:pt x="135743" y="524128"/>
                </a:lnTo>
                <a:lnTo>
                  <a:pt x="104628" y="577468"/>
                </a:lnTo>
                <a:lnTo>
                  <a:pt x="104628" y="648081"/>
                </a:lnTo>
                <a:lnTo>
                  <a:pt x="107671" y="648081"/>
                </a:lnTo>
                <a:lnTo>
                  <a:pt x="168763" y="543433"/>
                </a:lnTo>
                <a:lnTo>
                  <a:pt x="171156" y="536237"/>
                </a:lnTo>
                <a:lnTo>
                  <a:pt x="170668" y="528923"/>
                </a:lnTo>
                <a:lnTo>
                  <a:pt x="167512" y="522323"/>
                </a:lnTo>
                <a:lnTo>
                  <a:pt x="161905" y="517271"/>
                </a:lnTo>
                <a:lnTo>
                  <a:pt x="154709" y="514877"/>
                </a:lnTo>
                <a:close/>
              </a:path>
              <a:path w="171450" h="686435">
                <a:moveTo>
                  <a:pt x="85578" y="610126"/>
                </a:moveTo>
                <a:lnTo>
                  <a:pt x="69068" y="638429"/>
                </a:lnTo>
                <a:lnTo>
                  <a:pt x="102088" y="638429"/>
                </a:lnTo>
                <a:lnTo>
                  <a:pt x="85578" y="610126"/>
                </a:lnTo>
                <a:close/>
              </a:path>
              <a:path w="171450" h="686435">
                <a:moveTo>
                  <a:pt x="104628" y="577468"/>
                </a:moveTo>
                <a:lnTo>
                  <a:pt x="85578" y="610126"/>
                </a:lnTo>
                <a:lnTo>
                  <a:pt x="102088" y="638429"/>
                </a:lnTo>
                <a:lnTo>
                  <a:pt x="104628" y="638429"/>
                </a:lnTo>
                <a:lnTo>
                  <a:pt x="104628" y="577468"/>
                </a:lnTo>
                <a:close/>
              </a:path>
              <a:path w="171450" h="686435">
                <a:moveTo>
                  <a:pt x="104628" y="0"/>
                </a:moveTo>
                <a:lnTo>
                  <a:pt x="66528" y="0"/>
                </a:lnTo>
                <a:lnTo>
                  <a:pt x="66528" y="577468"/>
                </a:lnTo>
                <a:lnTo>
                  <a:pt x="85578" y="610126"/>
                </a:lnTo>
                <a:lnTo>
                  <a:pt x="104628" y="577468"/>
                </a:lnTo>
                <a:lnTo>
                  <a:pt x="1046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42" name="Picture 2" descr="The 'Bread and Butter' of Complementary Products [+Examples]">
            <a:extLst>
              <a:ext uri="{FF2B5EF4-FFF2-40B4-BE49-F238E27FC236}">
                <a16:creationId xmlns:a16="http://schemas.microsoft.com/office/drawing/2014/main" id="{A7B83CCD-5DAB-9BB4-F01E-FD150CDAD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654" y="1905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  <p:bldP spid="16" grpId="0" animBg="1"/>
      <p:bldP spid="17" grpId="0" animBg="1"/>
      <p:bldP spid="25" grpId="0" animBg="1"/>
      <p:bldP spid="26" grpId="0" animBg="1"/>
      <p:bldP spid="27" grpId="0" animBg="1"/>
      <p:bldP spid="60" grpId="0" animBg="1"/>
      <p:bldP spid="6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1424</Words>
  <Application>Microsoft Office PowerPoint</Application>
  <PresentationFormat>Widescreen</PresentationFormat>
  <Paragraphs>163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Microsoft Sans Serif</vt:lpstr>
      <vt:lpstr>Palatino</vt:lpstr>
      <vt:lpstr>SourceSansPro</vt:lpstr>
      <vt:lpstr>Times New Roman</vt:lpstr>
      <vt:lpstr>Wingdings</vt:lpstr>
      <vt:lpstr>Office Theme</vt:lpstr>
      <vt:lpstr>Equation</vt:lpstr>
      <vt:lpstr>Industrial Economics</vt:lpstr>
      <vt:lpstr>A quick recap on last class</vt:lpstr>
      <vt:lpstr>Circular flow of income </vt:lpstr>
      <vt:lpstr>The Basics of Supply and Demand</vt:lpstr>
      <vt:lpstr>Definitions </vt:lpstr>
      <vt:lpstr>The Supply Curve </vt:lpstr>
      <vt:lpstr>PowerPoint Presentation</vt:lpstr>
      <vt:lpstr>The Demand Curve</vt:lpstr>
      <vt:lpstr>Shifts in Demand</vt:lpstr>
      <vt:lpstr>THE MARKET MECHANISM</vt:lpstr>
      <vt:lpstr>CHANGES IN MARKET EQUILIBRIUM</vt:lpstr>
      <vt:lpstr>CHANGES IN MARKET EQUILIBRIUM</vt:lpstr>
      <vt:lpstr>CHANGES IN MARKET EQUILIBRIUM</vt:lpstr>
      <vt:lpstr>CHANGES IN MARKET EQUILIBRIUM</vt:lpstr>
      <vt:lpstr>MARKET EQUILIBRIUM, SHORTAGE &amp; SURPLUS</vt:lpstr>
      <vt:lpstr>Deviation from market equilibrium </vt:lpstr>
      <vt:lpstr>Different types of goods</vt:lpstr>
      <vt:lpstr>Paradox in Economics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Economics</dc:title>
  <cp:lastModifiedBy>Rahul A Nair</cp:lastModifiedBy>
  <cp:revision>23</cp:revision>
  <dcterms:created xsi:type="dcterms:W3CDTF">2023-08-20T08:26:10Z</dcterms:created>
  <dcterms:modified xsi:type="dcterms:W3CDTF">2023-09-03T04:46:54Z</dcterms:modified>
</cp:coreProperties>
</file>