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89" r:id="rId2"/>
    <p:sldId id="257" r:id="rId3"/>
    <p:sldId id="290" r:id="rId4"/>
    <p:sldId id="258" r:id="rId5"/>
    <p:sldId id="259" r:id="rId6"/>
    <p:sldId id="323" r:id="rId7"/>
    <p:sldId id="260" r:id="rId8"/>
    <p:sldId id="261" r:id="rId9"/>
    <p:sldId id="262" r:id="rId10"/>
    <p:sldId id="313" r:id="rId11"/>
    <p:sldId id="265" r:id="rId12"/>
    <p:sldId id="320" r:id="rId13"/>
    <p:sldId id="321" r:id="rId14"/>
    <p:sldId id="263" r:id="rId15"/>
    <p:sldId id="266" r:id="rId16"/>
    <p:sldId id="314" r:id="rId17"/>
    <p:sldId id="267" r:id="rId18"/>
    <p:sldId id="317" r:id="rId19"/>
    <p:sldId id="318" r:id="rId20"/>
    <p:sldId id="322"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325" r:id="rId39"/>
    <p:sldId id="285" r:id="rId40"/>
    <p:sldId id="319" r:id="rId41"/>
    <p:sldId id="324" r:id="rId42"/>
    <p:sldId id="326" r:id="rId43"/>
    <p:sldId id="327" r:id="rId4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203" y="54"/>
      </p:cViewPr>
      <p:guideLst>
        <p:guide orient="horz" pos="2880"/>
        <p:guide pos="2160"/>
      </p:guideLst>
    </p:cSldViewPr>
  </p:slideViewPr>
  <p:notesTextViewPr>
    <p:cViewPr>
      <p:scale>
        <a:sx n="100" d="100"/>
        <a:sy n="100" d="100"/>
      </p:scale>
      <p:origin x="0" y="0"/>
    </p:cViewPr>
  </p:notesTextViewPr>
  <p:sorterViewPr>
    <p:cViewPr varScale="1">
      <p:scale>
        <a:sx n="100" d="100"/>
        <a:sy n="100" d="100"/>
      </p:scale>
      <p:origin x="0" y="-602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E7D0994-6330-4684-A0B2-C32D9CB95ED1}" type="datetimeFigureOut">
              <a:rPr lang="en-IN" smtClean="0"/>
              <a:t>09-09-2023</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36A4EB2-F27D-4CC7-9BCE-43C1D2691AA7}" type="slidenum">
              <a:rPr lang="en-IN" smtClean="0"/>
              <a:t>‹#›</a:t>
            </a:fld>
            <a:endParaRPr lang="en-IN"/>
          </a:p>
        </p:txBody>
      </p:sp>
    </p:spTree>
    <p:extLst>
      <p:ext uri="{BB962C8B-B14F-4D97-AF65-F5344CB8AC3E}">
        <p14:creationId xmlns:p14="http://schemas.microsoft.com/office/powerpoint/2010/main" val="42465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36A4EB2-F27D-4CC7-9BCE-43C1D2691AA7}" type="slidenum">
              <a:rPr lang="en-IN" smtClean="0"/>
              <a:t>9</a:t>
            </a:fld>
            <a:endParaRPr lang="en-IN"/>
          </a:p>
        </p:txBody>
      </p:sp>
    </p:spTree>
    <p:extLst>
      <p:ext uri="{BB962C8B-B14F-4D97-AF65-F5344CB8AC3E}">
        <p14:creationId xmlns:p14="http://schemas.microsoft.com/office/powerpoint/2010/main" val="2062261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493009" y="1602104"/>
            <a:ext cx="4157980" cy="711200"/>
          </a:xfrm>
          <a:prstGeom prst="rect">
            <a:avLst/>
          </a:prstGeom>
        </p:spPr>
        <p:txBody>
          <a:bodyPr wrap="square" lIns="0" tIns="0" rIns="0" bIns="0">
            <a:spAutoFit/>
          </a:bodyPr>
          <a:lstStyle>
            <a:lvl1pPr>
              <a:defRPr sz="4500" b="0" i="0">
                <a:solidFill>
                  <a:schemeClr val="tx1"/>
                </a:solidFill>
                <a:latin typeface="Microsoft Sans Serif"/>
                <a:cs typeface="Microsoft Sans Serif"/>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381002"/>
            <a:ext cx="7391400" cy="307777"/>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165227"/>
            <a:ext cx="4038600" cy="13849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165227"/>
            <a:ext cx="4038600" cy="13849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4907422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22222" y="452120"/>
            <a:ext cx="6099555" cy="330834"/>
          </a:xfrm>
          <a:prstGeom prst="rect">
            <a:avLst/>
          </a:prstGeom>
        </p:spPr>
        <p:txBody>
          <a:bodyPr wrap="square" lIns="0" tIns="0" rIns="0" bIns="0">
            <a:spAutoFit/>
          </a:bodyPr>
          <a:lstStyle>
            <a:lvl1pPr>
              <a:defRPr sz="2000" b="1" i="0">
                <a:solidFill>
                  <a:schemeClr val="tx1"/>
                </a:solidFill>
                <a:latin typeface="Arial"/>
                <a:cs typeface="Arial"/>
              </a:defRPr>
            </a:lvl1pPr>
          </a:lstStyle>
          <a:p>
            <a:endParaRPr/>
          </a:p>
        </p:txBody>
      </p:sp>
      <p:sp>
        <p:nvSpPr>
          <p:cNvPr id="3" name="Holder 3"/>
          <p:cNvSpPr>
            <a:spLocks noGrp="1"/>
          </p:cNvSpPr>
          <p:nvPr>
            <p:ph type="body" idx="1"/>
          </p:nvPr>
        </p:nvSpPr>
        <p:spPr>
          <a:xfrm>
            <a:off x="450850" y="1593850"/>
            <a:ext cx="6602730" cy="394525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jp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9759-99BA-13EA-5ED2-0CC968CF2F45}"/>
              </a:ext>
            </a:extLst>
          </p:cNvPr>
          <p:cNvSpPr>
            <a:spLocks noGrp="1"/>
          </p:cNvSpPr>
          <p:nvPr>
            <p:ph type="ctrTitle"/>
          </p:nvPr>
        </p:nvSpPr>
        <p:spPr>
          <a:xfrm>
            <a:off x="1905000" y="1602104"/>
            <a:ext cx="5943599" cy="2123658"/>
          </a:xfrm>
        </p:spPr>
        <p:txBody>
          <a:bodyPr/>
          <a:lstStyle/>
          <a:p>
            <a:r>
              <a:rPr lang="en-IN" sz="4800" dirty="0"/>
              <a:t>Industrial Economics</a:t>
            </a:r>
            <a:br>
              <a:rPr lang="en-IN" dirty="0"/>
            </a:br>
            <a:r>
              <a:rPr lang="en-IN" dirty="0"/>
              <a:t>          </a:t>
            </a:r>
            <a:br>
              <a:rPr lang="en-IN" dirty="0"/>
            </a:br>
            <a:r>
              <a:rPr lang="en-IN" dirty="0"/>
              <a:t>            PPT - 5</a:t>
            </a:r>
          </a:p>
        </p:txBody>
      </p:sp>
      <p:sp>
        <p:nvSpPr>
          <p:cNvPr id="3" name="Subtitle 2">
            <a:extLst>
              <a:ext uri="{FF2B5EF4-FFF2-40B4-BE49-F238E27FC236}">
                <a16:creationId xmlns:a16="http://schemas.microsoft.com/office/drawing/2014/main" id="{D018BDAE-0202-8870-BB75-A543D3E3A595}"/>
              </a:ext>
            </a:extLst>
          </p:cNvPr>
          <p:cNvSpPr>
            <a:spLocks noGrp="1"/>
          </p:cNvSpPr>
          <p:nvPr>
            <p:ph type="subTitle" idx="4"/>
          </p:nvPr>
        </p:nvSpPr>
        <p:spPr>
          <a:xfrm>
            <a:off x="1371600" y="4267200"/>
            <a:ext cx="6400800" cy="861774"/>
          </a:xfrm>
        </p:spPr>
        <p:txBody>
          <a:bodyPr/>
          <a:lstStyle/>
          <a:p>
            <a:r>
              <a:rPr lang="en-IN" dirty="0"/>
              <a:t>                                            </a:t>
            </a:r>
            <a:r>
              <a:rPr lang="en-IN" sz="2000" dirty="0">
                <a:solidFill>
                  <a:srgbClr val="C00000"/>
                </a:solidFill>
              </a:rPr>
              <a:t>Production Function</a:t>
            </a:r>
            <a:endParaRPr lang="en-IN" dirty="0">
              <a:solidFill>
                <a:srgbClr val="C00000"/>
              </a:solidFill>
            </a:endParaRPr>
          </a:p>
          <a:p>
            <a:r>
              <a:rPr lang="en-IN" dirty="0">
                <a:solidFill>
                  <a:srgbClr val="C00000"/>
                </a:solidFill>
              </a:rPr>
              <a:t>Factors of Production in Short Run &amp; Long Run; Production Function – Short run Analysis; Law of Variable Proportions; Returns to Scale</a:t>
            </a:r>
          </a:p>
        </p:txBody>
      </p:sp>
    </p:spTree>
    <p:extLst>
      <p:ext uri="{BB962C8B-B14F-4D97-AF65-F5344CB8AC3E}">
        <p14:creationId xmlns:p14="http://schemas.microsoft.com/office/powerpoint/2010/main" val="3724391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6719" name="Picture 31" descr="fig6">
            <a:extLst>
              <a:ext uri="{FF2B5EF4-FFF2-40B4-BE49-F238E27FC236}">
                <a16:creationId xmlns:a16="http://schemas.microsoft.com/office/drawing/2014/main" id="{6E2ECAA1-7EA6-0EF4-93FE-F295DD65BD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9100" y="1550195"/>
            <a:ext cx="3043238" cy="4221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2">
            <a:extLst>
              <a:ext uri="{FF2B5EF4-FFF2-40B4-BE49-F238E27FC236}">
                <a16:creationId xmlns:a16="http://schemas.microsoft.com/office/drawing/2014/main" id="{0D78826F-B4E1-A6CD-E256-18BEA0665721}"/>
              </a:ext>
            </a:extLst>
          </p:cNvPr>
          <p:cNvSpPr>
            <a:spLocks noGrp="1" noChangeArrowheads="1"/>
          </p:cNvSpPr>
          <p:nvPr>
            <p:ph type="title"/>
          </p:nvPr>
        </p:nvSpPr>
        <p:spPr>
          <a:xfrm>
            <a:off x="2171700" y="980736"/>
            <a:ext cx="5486400" cy="230832"/>
          </a:xfrm>
          <a:noFill/>
        </p:spPr>
        <p:txBody>
          <a:bodyPr/>
          <a:lstStyle/>
          <a:p>
            <a:pPr marL="314325" indent="-314325"/>
            <a:r>
              <a:rPr lang="en-US" altLang="en-US" sz="1500" dirty="0"/>
              <a:t>PRODUCTION WITH ONE VARIABLE INPUT (LABOR)</a:t>
            </a:r>
          </a:p>
        </p:txBody>
      </p:sp>
      <p:sp>
        <p:nvSpPr>
          <p:cNvPr id="22556" name="Line 5">
            <a:extLst>
              <a:ext uri="{FF2B5EF4-FFF2-40B4-BE49-F238E27FC236}">
                <a16:creationId xmlns:a16="http://schemas.microsoft.com/office/drawing/2014/main" id="{22567195-76A3-649D-417C-E75D1C33C1AB}"/>
              </a:ext>
            </a:extLst>
          </p:cNvPr>
          <p:cNvSpPr>
            <a:spLocks noChangeShapeType="1"/>
          </p:cNvSpPr>
          <p:nvPr/>
        </p:nvSpPr>
        <p:spPr bwMode="auto">
          <a:xfrm>
            <a:off x="1485900" y="857431"/>
            <a:ext cx="6172200" cy="0"/>
          </a:xfrm>
          <a:prstGeom prst="line">
            <a:avLst/>
          </a:prstGeom>
          <a:noFill/>
          <a:ln w="9525">
            <a:solidFill>
              <a:srgbClr val="53BE9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22534" name="Rectangle 7">
            <a:extLst>
              <a:ext uri="{FF2B5EF4-FFF2-40B4-BE49-F238E27FC236}">
                <a16:creationId xmlns:a16="http://schemas.microsoft.com/office/drawing/2014/main" id="{DD207A94-32F8-A03C-D4E0-DB7007C03251}"/>
              </a:ext>
            </a:extLst>
          </p:cNvPr>
          <p:cNvSpPr>
            <a:spLocks noGrp="1" noChangeArrowheads="1"/>
          </p:cNvSpPr>
          <p:nvPr>
            <p:ph type="body" idx="1"/>
          </p:nvPr>
        </p:nvSpPr>
        <p:spPr>
          <a:xfrm>
            <a:off x="1485900" y="1600201"/>
            <a:ext cx="5029200" cy="207749"/>
          </a:xfrm>
          <a:noFill/>
        </p:spPr>
        <p:txBody>
          <a:bodyPr/>
          <a:lstStyle/>
          <a:p>
            <a:pPr eaLnBrk="1" hangingPunct="1"/>
            <a:r>
              <a:rPr lang="en-US" altLang="en-US" sz="1350" b="1" dirty="0"/>
              <a:t>The Slopes of the Product Curve</a:t>
            </a:r>
          </a:p>
        </p:txBody>
      </p:sp>
      <p:sp>
        <p:nvSpPr>
          <p:cNvPr id="626696" name="Rectangle 8">
            <a:extLst>
              <a:ext uri="{FF2B5EF4-FFF2-40B4-BE49-F238E27FC236}">
                <a16:creationId xmlns:a16="http://schemas.microsoft.com/office/drawing/2014/main" id="{9EC3D865-5389-E57E-A537-16371DE543BA}"/>
              </a:ext>
            </a:extLst>
          </p:cNvPr>
          <p:cNvSpPr>
            <a:spLocks noChangeArrowheads="1"/>
          </p:cNvSpPr>
          <p:nvPr/>
        </p:nvSpPr>
        <p:spPr bwMode="auto">
          <a:xfrm>
            <a:off x="1543050" y="2514600"/>
            <a:ext cx="2286000" cy="3200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a:solidFill>
                  <a:srgbClr val="53BE95"/>
                </a:solidFill>
                <a:latin typeface="Arial" panose="020B0604020202020204" pitchFamily="34" charset="0"/>
              </a:defRPr>
            </a:lvl1pPr>
            <a:lvl2pPr marL="742950" indent="-285750">
              <a:spcBef>
                <a:spcPct val="20000"/>
              </a:spcBef>
              <a:defRPr sz="2000" b="1" i="1">
                <a:solidFill>
                  <a:srgbClr val="F7955A"/>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Aft>
                <a:spcPct val="20000"/>
              </a:spcAft>
            </a:pPr>
            <a:r>
              <a:rPr lang="en-US" altLang="en-US" sz="1100" dirty="0">
                <a:solidFill>
                  <a:schemeClr val="tx1"/>
                </a:solidFill>
              </a:rPr>
              <a:t>To the left of point </a:t>
            </a:r>
            <a:r>
              <a:rPr lang="en-US" altLang="en-US" sz="1100" i="1" dirty="0">
                <a:solidFill>
                  <a:schemeClr val="tx1"/>
                </a:solidFill>
              </a:rPr>
              <a:t>E</a:t>
            </a:r>
            <a:r>
              <a:rPr lang="en-US" altLang="en-US" sz="1100" dirty="0">
                <a:solidFill>
                  <a:schemeClr val="tx1"/>
                </a:solidFill>
              </a:rPr>
              <a:t> in (b), the marginal product is above the average product and the average is increasing; to the right of </a:t>
            </a:r>
            <a:r>
              <a:rPr lang="en-US" altLang="en-US" sz="1100" i="1" dirty="0">
                <a:solidFill>
                  <a:schemeClr val="tx1"/>
                </a:solidFill>
              </a:rPr>
              <a:t>E</a:t>
            </a:r>
            <a:r>
              <a:rPr lang="en-US" altLang="en-US" sz="1100" dirty="0">
                <a:solidFill>
                  <a:schemeClr val="tx1"/>
                </a:solidFill>
              </a:rPr>
              <a:t>, the marginal product is below the average product and the average is decreasing.</a:t>
            </a:r>
          </a:p>
          <a:p>
            <a:pPr eaLnBrk="1" hangingPunct="1">
              <a:spcAft>
                <a:spcPct val="20000"/>
              </a:spcAft>
            </a:pPr>
            <a:r>
              <a:rPr lang="en-US" altLang="en-US" sz="1100" dirty="0">
                <a:solidFill>
                  <a:schemeClr val="tx1"/>
                </a:solidFill>
              </a:rPr>
              <a:t>As a result, </a:t>
            </a:r>
            <a:r>
              <a:rPr lang="en-US" altLang="en-US" sz="1100" i="1" dirty="0">
                <a:solidFill>
                  <a:schemeClr val="tx1"/>
                </a:solidFill>
              </a:rPr>
              <a:t>E</a:t>
            </a:r>
            <a:r>
              <a:rPr lang="en-US" altLang="en-US" sz="1100" dirty="0">
                <a:solidFill>
                  <a:schemeClr val="tx1"/>
                </a:solidFill>
              </a:rPr>
              <a:t> represents the point at which the average and marginal products are equal, when the average product reaches its maximum.</a:t>
            </a:r>
          </a:p>
          <a:p>
            <a:pPr eaLnBrk="1" hangingPunct="1">
              <a:spcAft>
                <a:spcPct val="20000"/>
              </a:spcAft>
            </a:pPr>
            <a:r>
              <a:rPr lang="en-US" altLang="en-US" sz="1100" dirty="0">
                <a:solidFill>
                  <a:schemeClr val="tx1"/>
                </a:solidFill>
              </a:rPr>
              <a:t>At </a:t>
            </a:r>
            <a:r>
              <a:rPr lang="en-US" altLang="en-US" sz="1100" i="1" dirty="0">
                <a:solidFill>
                  <a:schemeClr val="tx1"/>
                </a:solidFill>
              </a:rPr>
              <a:t>D</a:t>
            </a:r>
            <a:r>
              <a:rPr lang="en-US" altLang="en-US" sz="1100" dirty="0">
                <a:solidFill>
                  <a:schemeClr val="tx1"/>
                </a:solidFill>
              </a:rPr>
              <a:t>, when total output is maximized, the slope of the tangent to the total product curve is 0, as is the marginal product.</a:t>
            </a:r>
          </a:p>
        </p:txBody>
      </p:sp>
      <p:sp>
        <p:nvSpPr>
          <p:cNvPr id="22536" name="Rectangle 9">
            <a:extLst>
              <a:ext uri="{FF2B5EF4-FFF2-40B4-BE49-F238E27FC236}">
                <a16:creationId xmlns:a16="http://schemas.microsoft.com/office/drawing/2014/main" id="{DB5DCF59-C023-0059-4E20-0C2ED01CC56F}"/>
              </a:ext>
            </a:extLst>
          </p:cNvPr>
          <p:cNvSpPr>
            <a:spLocks noChangeArrowheads="1"/>
          </p:cNvSpPr>
          <p:nvPr/>
        </p:nvSpPr>
        <p:spPr bwMode="auto">
          <a:xfrm>
            <a:off x="1585912" y="2171700"/>
            <a:ext cx="2128838" cy="342900"/>
          </a:xfrm>
          <a:prstGeom prst="rect">
            <a:avLst/>
          </a:prstGeom>
          <a:solidFill>
            <a:srgbClr val="B27CB6">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90" rIns="34290" anchor="ctr"/>
          <a:lstStyle>
            <a:lvl1pPr>
              <a:spcBef>
                <a:spcPct val="20000"/>
              </a:spcBef>
              <a:defRPr sz="2400">
                <a:solidFill>
                  <a:srgbClr val="53BE95"/>
                </a:solidFill>
                <a:latin typeface="Arial" panose="020B0604020202020204" pitchFamily="34" charset="0"/>
              </a:defRPr>
            </a:lvl1pPr>
            <a:lvl2pPr marL="742950" indent="-285750">
              <a:spcBef>
                <a:spcPct val="20000"/>
              </a:spcBef>
              <a:defRPr sz="2000" b="1" i="1">
                <a:solidFill>
                  <a:srgbClr val="F7955A"/>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sz="900" b="1" dirty="0">
                <a:solidFill>
                  <a:schemeClr val="tx1"/>
                </a:solidFill>
              </a:rPr>
              <a:t>Production with One Variable Input</a:t>
            </a:r>
          </a:p>
          <a:p>
            <a:pPr eaLnBrk="1" hangingPunct="1"/>
            <a:r>
              <a:rPr lang="en-US" altLang="en-US" sz="900" b="1" dirty="0">
                <a:solidFill>
                  <a:schemeClr val="tx1"/>
                </a:solidFill>
              </a:rPr>
              <a:t>(continued)</a:t>
            </a:r>
          </a:p>
        </p:txBody>
      </p:sp>
      <p:sp>
        <p:nvSpPr>
          <p:cNvPr id="22537" name="Rectangle 10">
            <a:extLst>
              <a:ext uri="{FF2B5EF4-FFF2-40B4-BE49-F238E27FC236}">
                <a16:creationId xmlns:a16="http://schemas.microsoft.com/office/drawing/2014/main" id="{22FBE655-0458-701A-3C5D-E57F2409A279}"/>
              </a:ext>
            </a:extLst>
          </p:cNvPr>
          <p:cNvSpPr>
            <a:spLocks noChangeArrowheads="1"/>
          </p:cNvSpPr>
          <p:nvPr/>
        </p:nvSpPr>
        <p:spPr bwMode="auto">
          <a:xfrm>
            <a:off x="1585913" y="1928813"/>
            <a:ext cx="800100" cy="228600"/>
          </a:xfrm>
          <a:prstGeom prst="rect">
            <a:avLst/>
          </a:prstGeom>
          <a:noFill/>
          <a:ln>
            <a:noFill/>
          </a:ln>
          <a:effectLst/>
          <a:extLst>
            <a:ext uri="{909E8E84-426E-40DD-AFC4-6F175D3DCCD1}">
              <a14:hiddenFill xmlns:a14="http://schemas.microsoft.com/office/drawing/2010/main">
                <a:solidFill>
                  <a:srgbClr val="C196C4"/>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90" rIns="34290" anchor="ctr"/>
          <a:lstStyle>
            <a:lvl1pPr marL="342900" indent="-342900">
              <a:spcBef>
                <a:spcPct val="20000"/>
              </a:spcBef>
              <a:defRPr sz="2400">
                <a:solidFill>
                  <a:srgbClr val="53BE95"/>
                </a:solidFill>
                <a:latin typeface="Arial" panose="020B0604020202020204" pitchFamily="34" charset="0"/>
              </a:defRPr>
            </a:lvl1pPr>
            <a:lvl2pPr marL="742950" indent="-285750">
              <a:spcBef>
                <a:spcPct val="20000"/>
              </a:spcBef>
              <a:defRPr sz="2000" b="1" i="1">
                <a:solidFill>
                  <a:srgbClr val="F7955A"/>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sz="900" b="1">
                <a:solidFill>
                  <a:srgbClr val="B27CB6"/>
                </a:solidFill>
              </a:rPr>
              <a:t>Figure 6.1</a:t>
            </a:r>
          </a:p>
        </p:txBody>
      </p:sp>
      <p:pic>
        <p:nvPicPr>
          <p:cNvPr id="22538" name="Picture 12" descr="fig6">
            <a:extLst>
              <a:ext uri="{FF2B5EF4-FFF2-40B4-BE49-F238E27FC236}">
                <a16:creationId xmlns:a16="http://schemas.microsoft.com/office/drawing/2014/main" id="{F165FEE9-3C03-6C9E-346A-B2EB62D466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100" y="1550195"/>
            <a:ext cx="3043238" cy="4221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9" name="Picture 13" descr="fig6">
            <a:extLst>
              <a:ext uri="{FF2B5EF4-FFF2-40B4-BE49-F238E27FC236}">
                <a16:creationId xmlns:a16="http://schemas.microsoft.com/office/drawing/2014/main" id="{5EB731B7-2DB2-68A2-E0F8-CE9BDF5B50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9100" y="1550195"/>
            <a:ext cx="3043238" cy="4221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0" name="Picture 14" descr="fig6">
            <a:extLst>
              <a:ext uri="{FF2B5EF4-FFF2-40B4-BE49-F238E27FC236}">
                <a16:creationId xmlns:a16="http://schemas.microsoft.com/office/drawing/2014/main" id="{FA4CD9B6-E78E-E585-B002-392A1F01BC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9100" y="1550195"/>
            <a:ext cx="3043238" cy="4221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1" name="Picture 15" descr="fig6">
            <a:extLst>
              <a:ext uri="{FF2B5EF4-FFF2-40B4-BE49-F238E27FC236}">
                <a16:creationId xmlns:a16="http://schemas.microsoft.com/office/drawing/2014/main" id="{29090AED-0F1C-D5EB-0264-31D808C373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9100" y="1550195"/>
            <a:ext cx="3043238" cy="4221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2" name="Picture 16" descr="fig6">
            <a:extLst>
              <a:ext uri="{FF2B5EF4-FFF2-40B4-BE49-F238E27FC236}">
                <a16:creationId xmlns:a16="http://schemas.microsoft.com/office/drawing/2014/main" id="{38295BF4-F78C-E670-3337-8956060561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9100" y="1550195"/>
            <a:ext cx="3043238" cy="4221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3" name="Picture 17" descr="fig6">
            <a:extLst>
              <a:ext uri="{FF2B5EF4-FFF2-40B4-BE49-F238E27FC236}">
                <a16:creationId xmlns:a16="http://schemas.microsoft.com/office/drawing/2014/main" id="{8B96176B-0763-765C-627B-DA7DC87E4CE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9100" y="1550195"/>
            <a:ext cx="3043238" cy="4221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4" name="Picture 18" descr="fig6">
            <a:extLst>
              <a:ext uri="{FF2B5EF4-FFF2-40B4-BE49-F238E27FC236}">
                <a16:creationId xmlns:a16="http://schemas.microsoft.com/office/drawing/2014/main" id="{383A9610-A187-9CE7-5A1B-71B3058B7B0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9100" y="1550195"/>
            <a:ext cx="3043238" cy="4221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5" name="Picture 19" descr="fig6">
            <a:extLst>
              <a:ext uri="{FF2B5EF4-FFF2-40B4-BE49-F238E27FC236}">
                <a16:creationId xmlns:a16="http://schemas.microsoft.com/office/drawing/2014/main" id="{C7DE4B5F-3710-FDA8-D7FF-BFFCB990ECB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9100" y="1550195"/>
            <a:ext cx="3043238" cy="4221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6" name="Picture 20" descr="fig6">
            <a:extLst>
              <a:ext uri="{FF2B5EF4-FFF2-40B4-BE49-F238E27FC236}">
                <a16:creationId xmlns:a16="http://schemas.microsoft.com/office/drawing/2014/main" id="{A6A2195C-1DA8-B8A6-EF67-B0A54229ABD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29100" y="1550195"/>
            <a:ext cx="3043238" cy="4221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7" name="Picture 21" descr="fig6">
            <a:extLst>
              <a:ext uri="{FF2B5EF4-FFF2-40B4-BE49-F238E27FC236}">
                <a16:creationId xmlns:a16="http://schemas.microsoft.com/office/drawing/2014/main" id="{6C582D55-5CA4-C10D-8179-017AA477C14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29100" y="1550195"/>
            <a:ext cx="3043238" cy="4221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8" name="Picture 22" descr="fig6">
            <a:extLst>
              <a:ext uri="{FF2B5EF4-FFF2-40B4-BE49-F238E27FC236}">
                <a16:creationId xmlns:a16="http://schemas.microsoft.com/office/drawing/2014/main" id="{F1986965-2FD0-C9B8-6131-D91CA14FF13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29100" y="1550195"/>
            <a:ext cx="3043238" cy="4221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9" name="Picture 23" descr="fig6">
            <a:extLst>
              <a:ext uri="{FF2B5EF4-FFF2-40B4-BE49-F238E27FC236}">
                <a16:creationId xmlns:a16="http://schemas.microsoft.com/office/drawing/2014/main" id="{7C75329F-55C6-0CD6-3FAA-2D103E64B00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29100" y="1550195"/>
            <a:ext cx="3043238" cy="4221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0" name="Picture 24" descr="fig6">
            <a:extLst>
              <a:ext uri="{FF2B5EF4-FFF2-40B4-BE49-F238E27FC236}">
                <a16:creationId xmlns:a16="http://schemas.microsoft.com/office/drawing/2014/main" id="{1ADD97CA-722E-0884-8652-673ED5BF9DC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29100" y="1550195"/>
            <a:ext cx="3043238" cy="4221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1" name="Picture 25" descr="fig6">
            <a:extLst>
              <a:ext uri="{FF2B5EF4-FFF2-40B4-BE49-F238E27FC236}">
                <a16:creationId xmlns:a16="http://schemas.microsoft.com/office/drawing/2014/main" id="{E079BDE4-D7A4-B615-BB09-44579281CC7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29100" y="1550195"/>
            <a:ext cx="3043238" cy="4221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6720" name="Picture 32" descr="fig6">
            <a:extLst>
              <a:ext uri="{FF2B5EF4-FFF2-40B4-BE49-F238E27FC236}">
                <a16:creationId xmlns:a16="http://schemas.microsoft.com/office/drawing/2014/main" id="{8692AE38-C05A-D988-C648-6E19ED7CA7A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29100" y="1550195"/>
            <a:ext cx="3043238" cy="4221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6722" name="Picture 34" descr="fig6">
            <a:extLst>
              <a:ext uri="{FF2B5EF4-FFF2-40B4-BE49-F238E27FC236}">
                <a16:creationId xmlns:a16="http://schemas.microsoft.com/office/drawing/2014/main" id="{5D808A67-85EC-8983-19DB-FD1298FFDB7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29100" y="1543051"/>
            <a:ext cx="3043238" cy="4221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6721" name="Picture 33" descr="fig6">
            <a:extLst>
              <a:ext uri="{FF2B5EF4-FFF2-40B4-BE49-F238E27FC236}">
                <a16:creationId xmlns:a16="http://schemas.microsoft.com/office/drawing/2014/main" id="{30CF591C-248E-6398-D273-805904627E2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29100" y="1543051"/>
            <a:ext cx="3043238" cy="4221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26696">
                                            <p:bg/>
                                          </p:spTgt>
                                        </p:tgtEl>
                                        <p:attrNameLst>
                                          <p:attrName>style.visibility</p:attrName>
                                        </p:attrNameLst>
                                      </p:cBhvr>
                                      <p:to>
                                        <p:strVal val="visible"/>
                                      </p:to>
                                    </p:set>
                                    <p:animEffect transition="in" filter="wipe(left)">
                                      <p:cBhvr>
                                        <p:cTn id="7" dur="500"/>
                                        <p:tgtEl>
                                          <p:spTgt spid="626696">
                                            <p:bg/>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626719"/>
                                        </p:tgtEl>
                                        <p:attrNameLst>
                                          <p:attrName>style.visibility</p:attrName>
                                        </p:attrNameLst>
                                      </p:cBhvr>
                                      <p:to>
                                        <p:strVal val="visible"/>
                                      </p:to>
                                    </p:set>
                                    <p:animEffect transition="in" filter="wipe(up)">
                                      <p:cBhvr>
                                        <p:cTn id="11" dur="2000"/>
                                        <p:tgtEl>
                                          <p:spTgt spid="626719"/>
                                        </p:tgtEl>
                                      </p:cBhvr>
                                    </p:animEffect>
                                  </p:childTnLst>
                                </p:cTn>
                              </p:par>
                            </p:childTnLst>
                          </p:cTn>
                        </p:par>
                        <p:par>
                          <p:cTn id="12" fill="hold" nodeType="afterGroup">
                            <p:stCondLst>
                              <p:cond delay="2500"/>
                            </p:stCondLst>
                            <p:childTnLst>
                              <p:par>
                                <p:cTn id="13" presetID="22" presetClass="entr" presetSubtype="1" fill="hold" nodeType="afterEffect">
                                  <p:stCondLst>
                                    <p:cond delay="0"/>
                                  </p:stCondLst>
                                  <p:childTnLst>
                                    <p:set>
                                      <p:cBhvr>
                                        <p:cTn id="14" dur="1" fill="hold">
                                          <p:stCondLst>
                                            <p:cond delay="0"/>
                                          </p:stCondLst>
                                        </p:cTn>
                                        <p:tgtEl>
                                          <p:spTgt spid="626720"/>
                                        </p:tgtEl>
                                        <p:attrNameLst>
                                          <p:attrName>style.visibility</p:attrName>
                                        </p:attrNameLst>
                                      </p:cBhvr>
                                      <p:to>
                                        <p:strVal val="visible"/>
                                      </p:to>
                                    </p:set>
                                    <p:animEffect transition="in" filter="wipe(up)">
                                      <p:cBhvr>
                                        <p:cTn id="15" dur="1000"/>
                                        <p:tgtEl>
                                          <p:spTgt spid="626720"/>
                                        </p:tgtEl>
                                      </p:cBhvr>
                                    </p:animEffect>
                                  </p:childTnLst>
                                </p:cTn>
                              </p:par>
                            </p:childTnLst>
                          </p:cTn>
                        </p:par>
                        <p:par>
                          <p:cTn id="16" fill="hold" nodeType="afterGroup">
                            <p:stCondLst>
                              <p:cond delay="3500"/>
                            </p:stCondLst>
                            <p:childTnLst>
                              <p:par>
                                <p:cTn id="17" presetID="22" presetClass="entr" presetSubtype="8" fill="hold" nodeType="afterEffect">
                                  <p:stCondLst>
                                    <p:cond delay="0"/>
                                  </p:stCondLst>
                                  <p:childTnLst>
                                    <p:set>
                                      <p:cBhvr>
                                        <p:cTn id="18" dur="1" fill="hold">
                                          <p:stCondLst>
                                            <p:cond delay="0"/>
                                          </p:stCondLst>
                                        </p:cTn>
                                        <p:tgtEl>
                                          <p:spTgt spid="626696">
                                            <p:txEl>
                                              <p:pRg st="0" end="0"/>
                                            </p:txEl>
                                          </p:spTgt>
                                        </p:tgtEl>
                                        <p:attrNameLst>
                                          <p:attrName>style.visibility</p:attrName>
                                        </p:attrNameLst>
                                      </p:cBhvr>
                                      <p:to>
                                        <p:strVal val="visible"/>
                                      </p:to>
                                    </p:set>
                                    <p:animEffect transition="in" filter="wipe(left)">
                                      <p:cBhvr>
                                        <p:cTn id="19" dur="500"/>
                                        <p:tgtEl>
                                          <p:spTgt spid="626696">
                                            <p:txEl>
                                              <p:pRg st="0" end="0"/>
                                            </p:txEl>
                                          </p:spTgt>
                                        </p:tgtEl>
                                      </p:cBhvr>
                                    </p:animEffect>
                                  </p:childTnLst>
                                </p:cTn>
                              </p:par>
                            </p:childTnLst>
                          </p:cTn>
                        </p:par>
                        <p:par>
                          <p:cTn id="20" fill="hold" nodeType="afterGroup">
                            <p:stCondLst>
                              <p:cond delay="4000"/>
                            </p:stCondLst>
                            <p:childTnLst>
                              <p:par>
                                <p:cTn id="21" presetID="22" presetClass="entr" presetSubtype="8" fill="hold" nodeType="afterEffect">
                                  <p:stCondLst>
                                    <p:cond delay="0"/>
                                  </p:stCondLst>
                                  <p:childTnLst>
                                    <p:set>
                                      <p:cBhvr>
                                        <p:cTn id="22" dur="1" fill="hold">
                                          <p:stCondLst>
                                            <p:cond delay="0"/>
                                          </p:stCondLst>
                                        </p:cTn>
                                        <p:tgtEl>
                                          <p:spTgt spid="626696">
                                            <p:txEl>
                                              <p:pRg st="1" end="1"/>
                                            </p:txEl>
                                          </p:spTgt>
                                        </p:tgtEl>
                                        <p:attrNameLst>
                                          <p:attrName>style.visibility</p:attrName>
                                        </p:attrNameLst>
                                      </p:cBhvr>
                                      <p:to>
                                        <p:strVal val="visible"/>
                                      </p:to>
                                    </p:set>
                                    <p:animEffect transition="in" filter="wipe(left)">
                                      <p:cBhvr>
                                        <p:cTn id="23" dur="500"/>
                                        <p:tgtEl>
                                          <p:spTgt spid="626696">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626696">
                                            <p:txEl>
                                              <p:pRg st="2" end="2"/>
                                            </p:txEl>
                                          </p:spTgt>
                                        </p:tgtEl>
                                        <p:attrNameLst>
                                          <p:attrName>style.visibility</p:attrName>
                                        </p:attrNameLst>
                                      </p:cBhvr>
                                      <p:to>
                                        <p:strVal val="visible"/>
                                      </p:to>
                                    </p:set>
                                    <p:animEffect transition="in" filter="wipe(left)">
                                      <p:cBhvr>
                                        <p:cTn id="28" dur="500"/>
                                        <p:tgtEl>
                                          <p:spTgt spid="626696">
                                            <p:txEl>
                                              <p:pRg st="2" end="2"/>
                                            </p:txEl>
                                          </p:spTgt>
                                        </p:tgtEl>
                                      </p:cBhvr>
                                    </p:animEffect>
                                  </p:childTnLst>
                                </p:cTn>
                              </p:par>
                            </p:childTnLst>
                          </p:cTn>
                        </p:par>
                        <p:par>
                          <p:cTn id="29" fill="hold" nodeType="afterGroup">
                            <p:stCondLst>
                              <p:cond delay="500"/>
                            </p:stCondLst>
                            <p:childTnLst>
                              <p:par>
                                <p:cTn id="30" presetID="22" presetClass="entr" presetSubtype="1" fill="hold" nodeType="afterEffect">
                                  <p:stCondLst>
                                    <p:cond delay="0"/>
                                  </p:stCondLst>
                                  <p:childTnLst>
                                    <p:set>
                                      <p:cBhvr>
                                        <p:cTn id="31" dur="1" fill="hold">
                                          <p:stCondLst>
                                            <p:cond delay="0"/>
                                          </p:stCondLst>
                                        </p:cTn>
                                        <p:tgtEl>
                                          <p:spTgt spid="626721"/>
                                        </p:tgtEl>
                                        <p:attrNameLst>
                                          <p:attrName>style.visibility</p:attrName>
                                        </p:attrNameLst>
                                      </p:cBhvr>
                                      <p:to>
                                        <p:strVal val="visible"/>
                                      </p:to>
                                    </p:set>
                                    <p:animEffect transition="in" filter="wipe(up)">
                                      <p:cBhvr>
                                        <p:cTn id="32" dur="1000"/>
                                        <p:tgtEl>
                                          <p:spTgt spid="626721"/>
                                        </p:tgtEl>
                                      </p:cBhvr>
                                    </p:animEffect>
                                  </p:childTnLst>
                                </p:cTn>
                              </p:par>
                            </p:childTnLst>
                          </p:cTn>
                        </p:par>
                        <p:par>
                          <p:cTn id="33" fill="hold" nodeType="afterGroup">
                            <p:stCondLst>
                              <p:cond delay="1500"/>
                            </p:stCondLst>
                            <p:childTnLst>
                              <p:par>
                                <p:cTn id="34" presetID="22" presetClass="entr" presetSubtype="1" fill="hold" nodeType="afterEffect">
                                  <p:stCondLst>
                                    <p:cond delay="0"/>
                                  </p:stCondLst>
                                  <p:childTnLst>
                                    <p:set>
                                      <p:cBhvr>
                                        <p:cTn id="35" dur="1" fill="hold">
                                          <p:stCondLst>
                                            <p:cond delay="0"/>
                                          </p:stCondLst>
                                        </p:cTn>
                                        <p:tgtEl>
                                          <p:spTgt spid="626722"/>
                                        </p:tgtEl>
                                        <p:attrNameLst>
                                          <p:attrName>style.visibility</p:attrName>
                                        </p:attrNameLst>
                                      </p:cBhvr>
                                      <p:to>
                                        <p:strVal val="visible"/>
                                      </p:to>
                                    </p:set>
                                    <p:animEffect transition="in" filter="wipe(up)">
                                      <p:cBhvr>
                                        <p:cTn id="36" dur="2000"/>
                                        <p:tgtEl>
                                          <p:spTgt spid="626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6"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1482" y="402526"/>
            <a:ext cx="5772150" cy="299720"/>
          </a:xfrm>
          <a:prstGeom prst="rect">
            <a:avLst/>
          </a:prstGeom>
        </p:spPr>
        <p:txBody>
          <a:bodyPr vert="horz" wrap="square" lIns="0" tIns="12700" rIns="0" bIns="0" rtlCol="0">
            <a:spAutoFit/>
          </a:bodyPr>
          <a:lstStyle/>
          <a:p>
            <a:pPr marL="12700">
              <a:lnSpc>
                <a:spcPct val="100000"/>
              </a:lnSpc>
              <a:spcBef>
                <a:spcPts val="100"/>
              </a:spcBef>
            </a:pPr>
            <a:r>
              <a:rPr sz="1800" spc="-5" dirty="0"/>
              <a:t>PRODUCTION</a:t>
            </a:r>
            <a:r>
              <a:rPr sz="1800" dirty="0"/>
              <a:t> WITH</a:t>
            </a:r>
            <a:r>
              <a:rPr sz="1800" spc="-10" dirty="0"/>
              <a:t> </a:t>
            </a:r>
            <a:r>
              <a:rPr sz="1800" dirty="0"/>
              <a:t>ONE</a:t>
            </a:r>
            <a:r>
              <a:rPr sz="1800" spc="5" dirty="0"/>
              <a:t> </a:t>
            </a:r>
            <a:r>
              <a:rPr sz="1800" spc="-10" dirty="0"/>
              <a:t>VARIABLE</a:t>
            </a:r>
            <a:r>
              <a:rPr sz="1800" spc="50" dirty="0"/>
              <a:t> </a:t>
            </a:r>
            <a:r>
              <a:rPr sz="1800" spc="-5" dirty="0"/>
              <a:t>INPUT</a:t>
            </a:r>
            <a:r>
              <a:rPr sz="1800" dirty="0"/>
              <a:t> </a:t>
            </a:r>
            <a:r>
              <a:rPr sz="1800" spc="-10" dirty="0"/>
              <a:t>(LABOR)</a:t>
            </a:r>
            <a:endParaRPr sz="1800" dirty="0"/>
          </a:p>
        </p:txBody>
      </p:sp>
      <p:sp>
        <p:nvSpPr>
          <p:cNvPr id="3" name="object 3"/>
          <p:cNvSpPr/>
          <p:nvPr/>
        </p:nvSpPr>
        <p:spPr>
          <a:xfrm>
            <a:off x="457200" y="381000"/>
            <a:ext cx="8229600" cy="0"/>
          </a:xfrm>
          <a:custGeom>
            <a:avLst/>
            <a:gdLst/>
            <a:ahLst/>
            <a:cxnLst/>
            <a:rect l="l" t="t" r="r" b="b"/>
            <a:pathLst>
              <a:path w="8229600">
                <a:moveTo>
                  <a:pt x="0" y="0"/>
                </a:moveTo>
                <a:lnTo>
                  <a:pt x="8229600" y="0"/>
                </a:lnTo>
              </a:path>
            </a:pathLst>
          </a:custGeom>
          <a:ln w="9525">
            <a:solidFill>
              <a:srgbClr val="52BD94"/>
            </a:solidFill>
          </a:ln>
        </p:spPr>
        <p:txBody>
          <a:bodyPr wrap="square" lIns="0" tIns="0" rIns="0" bIns="0" rtlCol="0"/>
          <a:lstStyle/>
          <a:p>
            <a:endParaRPr/>
          </a:p>
        </p:txBody>
      </p:sp>
      <p:sp>
        <p:nvSpPr>
          <p:cNvPr id="4" name="object 4"/>
          <p:cNvSpPr txBox="1"/>
          <p:nvPr/>
        </p:nvSpPr>
        <p:spPr>
          <a:xfrm>
            <a:off x="535940" y="899849"/>
            <a:ext cx="7000875" cy="1038105"/>
          </a:xfrm>
          <a:prstGeom prst="rect">
            <a:avLst/>
          </a:prstGeom>
        </p:spPr>
        <p:txBody>
          <a:bodyPr vert="horz" wrap="square" lIns="0" tIns="131445" rIns="0" bIns="0" rtlCol="0">
            <a:spAutoFit/>
          </a:bodyPr>
          <a:lstStyle/>
          <a:p>
            <a:pPr marL="12700">
              <a:lnSpc>
                <a:spcPct val="100000"/>
              </a:lnSpc>
              <a:spcBef>
                <a:spcPts val="1035"/>
              </a:spcBef>
              <a:tabLst>
                <a:tab pos="354965" algn="l"/>
                <a:tab pos="355600" algn="l"/>
              </a:tabLst>
            </a:pPr>
            <a:r>
              <a:rPr sz="1600" b="1" spc="-10" dirty="0">
                <a:solidFill>
                  <a:srgbClr val="C00000"/>
                </a:solidFill>
                <a:latin typeface="Arial"/>
                <a:cs typeface="Arial"/>
              </a:rPr>
              <a:t>The</a:t>
            </a:r>
            <a:r>
              <a:rPr sz="1600" b="1" dirty="0">
                <a:solidFill>
                  <a:srgbClr val="C00000"/>
                </a:solidFill>
                <a:latin typeface="Arial"/>
                <a:cs typeface="Arial"/>
              </a:rPr>
              <a:t> </a:t>
            </a:r>
            <a:r>
              <a:rPr sz="1600" b="1" spc="-5" dirty="0">
                <a:solidFill>
                  <a:srgbClr val="C00000"/>
                </a:solidFill>
                <a:latin typeface="Arial"/>
                <a:cs typeface="Arial"/>
              </a:rPr>
              <a:t>Law</a:t>
            </a:r>
            <a:r>
              <a:rPr sz="1600" b="1" spc="5" dirty="0">
                <a:solidFill>
                  <a:srgbClr val="C00000"/>
                </a:solidFill>
                <a:latin typeface="Arial"/>
                <a:cs typeface="Arial"/>
              </a:rPr>
              <a:t> </a:t>
            </a:r>
            <a:r>
              <a:rPr sz="1600" b="1" spc="-5" dirty="0">
                <a:solidFill>
                  <a:srgbClr val="C00000"/>
                </a:solidFill>
                <a:latin typeface="Arial"/>
                <a:cs typeface="Arial"/>
              </a:rPr>
              <a:t>of Diminishing</a:t>
            </a:r>
            <a:r>
              <a:rPr sz="1600" b="1" spc="35" dirty="0">
                <a:solidFill>
                  <a:srgbClr val="C00000"/>
                </a:solidFill>
                <a:latin typeface="Arial"/>
                <a:cs typeface="Arial"/>
              </a:rPr>
              <a:t> </a:t>
            </a:r>
            <a:r>
              <a:rPr sz="1600" b="1" spc="-5" dirty="0">
                <a:solidFill>
                  <a:srgbClr val="C00000"/>
                </a:solidFill>
                <a:latin typeface="Arial"/>
                <a:cs typeface="Arial"/>
              </a:rPr>
              <a:t>Marginal</a:t>
            </a:r>
            <a:r>
              <a:rPr sz="1600" b="1" spc="25" dirty="0">
                <a:solidFill>
                  <a:srgbClr val="C00000"/>
                </a:solidFill>
                <a:latin typeface="Arial"/>
                <a:cs typeface="Arial"/>
              </a:rPr>
              <a:t> </a:t>
            </a:r>
            <a:r>
              <a:rPr sz="1600" b="1" spc="-5" dirty="0">
                <a:solidFill>
                  <a:srgbClr val="C00000"/>
                </a:solidFill>
                <a:latin typeface="Arial"/>
                <a:cs typeface="Arial"/>
              </a:rPr>
              <a:t>Returns</a:t>
            </a:r>
            <a:endParaRPr sz="1600" dirty="0">
              <a:solidFill>
                <a:srgbClr val="C00000"/>
              </a:solidFill>
              <a:latin typeface="Arial"/>
              <a:cs typeface="Arial"/>
            </a:endParaRPr>
          </a:p>
          <a:p>
            <a:pPr marL="854075" lvl="1" indent="-232410">
              <a:lnSpc>
                <a:spcPct val="100000"/>
              </a:lnSpc>
              <a:spcBef>
                <a:spcPts val="1260"/>
              </a:spcBef>
              <a:buClr>
                <a:srgbClr val="808080"/>
              </a:buClr>
              <a:buSzPct val="112500"/>
              <a:buFont typeface="Arial"/>
              <a:buChar char="●"/>
              <a:tabLst>
                <a:tab pos="854710" algn="l"/>
              </a:tabLst>
            </a:pPr>
            <a:r>
              <a:rPr lang="en-IN" sz="1600" spc="-5" dirty="0">
                <a:latin typeface="Microsoft Sans Serif"/>
                <a:cs typeface="Microsoft Sans Serif"/>
              </a:rPr>
              <a:t>states that a</a:t>
            </a:r>
            <a:r>
              <a:rPr sz="1600" spc="-5" dirty="0">
                <a:latin typeface="Microsoft Sans Serif"/>
                <a:cs typeface="Microsoft Sans Serif"/>
              </a:rPr>
              <a:t>s</a:t>
            </a:r>
            <a:r>
              <a:rPr sz="1600" spc="25" dirty="0">
                <a:latin typeface="Microsoft Sans Serif"/>
                <a:cs typeface="Microsoft Sans Serif"/>
              </a:rPr>
              <a:t> </a:t>
            </a:r>
            <a:r>
              <a:rPr sz="1600" spc="-5" dirty="0">
                <a:latin typeface="Microsoft Sans Serif"/>
                <a:cs typeface="Microsoft Sans Serif"/>
              </a:rPr>
              <a:t>the</a:t>
            </a:r>
            <a:r>
              <a:rPr sz="1600" spc="30" dirty="0">
                <a:latin typeface="Microsoft Sans Serif"/>
                <a:cs typeface="Microsoft Sans Serif"/>
              </a:rPr>
              <a:t> </a:t>
            </a:r>
            <a:r>
              <a:rPr sz="1600" spc="-5" dirty="0">
                <a:latin typeface="Microsoft Sans Serif"/>
                <a:cs typeface="Microsoft Sans Serif"/>
              </a:rPr>
              <a:t>use</a:t>
            </a:r>
            <a:r>
              <a:rPr sz="1600" spc="20" dirty="0">
                <a:latin typeface="Microsoft Sans Serif"/>
                <a:cs typeface="Microsoft Sans Serif"/>
              </a:rPr>
              <a:t> </a:t>
            </a:r>
            <a:r>
              <a:rPr sz="1600" spc="-5" dirty="0">
                <a:latin typeface="Microsoft Sans Serif"/>
                <a:cs typeface="Microsoft Sans Serif"/>
              </a:rPr>
              <a:t>of</a:t>
            </a:r>
            <a:r>
              <a:rPr sz="1600" spc="30" dirty="0">
                <a:latin typeface="Microsoft Sans Serif"/>
                <a:cs typeface="Microsoft Sans Serif"/>
              </a:rPr>
              <a:t> </a:t>
            </a:r>
            <a:r>
              <a:rPr sz="1600" spc="-5" dirty="0">
                <a:latin typeface="Microsoft Sans Serif"/>
                <a:cs typeface="Microsoft Sans Serif"/>
              </a:rPr>
              <a:t>an</a:t>
            </a:r>
            <a:r>
              <a:rPr sz="1600" spc="20" dirty="0">
                <a:latin typeface="Microsoft Sans Serif"/>
                <a:cs typeface="Microsoft Sans Serif"/>
              </a:rPr>
              <a:t> </a:t>
            </a:r>
            <a:r>
              <a:rPr sz="1600" spc="-5" dirty="0">
                <a:latin typeface="Microsoft Sans Serif"/>
                <a:cs typeface="Microsoft Sans Serif"/>
              </a:rPr>
              <a:t>input</a:t>
            </a:r>
            <a:r>
              <a:rPr sz="1600" spc="15" dirty="0">
                <a:latin typeface="Microsoft Sans Serif"/>
                <a:cs typeface="Microsoft Sans Serif"/>
              </a:rPr>
              <a:t> </a:t>
            </a:r>
            <a:r>
              <a:rPr sz="1600" spc="-5" dirty="0">
                <a:latin typeface="Microsoft Sans Serif"/>
                <a:cs typeface="Microsoft Sans Serif"/>
              </a:rPr>
              <a:t>increases</a:t>
            </a:r>
            <a:r>
              <a:rPr sz="1600" spc="15" dirty="0">
                <a:latin typeface="Microsoft Sans Serif"/>
                <a:cs typeface="Microsoft Sans Serif"/>
              </a:rPr>
              <a:t> </a:t>
            </a:r>
            <a:r>
              <a:rPr sz="1600" spc="-10" dirty="0">
                <a:latin typeface="Microsoft Sans Serif"/>
                <a:cs typeface="Microsoft Sans Serif"/>
              </a:rPr>
              <a:t>with</a:t>
            </a:r>
            <a:r>
              <a:rPr sz="1600" spc="30" dirty="0">
                <a:latin typeface="Microsoft Sans Serif"/>
                <a:cs typeface="Microsoft Sans Serif"/>
              </a:rPr>
              <a:t> </a:t>
            </a:r>
            <a:r>
              <a:rPr sz="1600" spc="-5" dirty="0">
                <a:latin typeface="Microsoft Sans Serif"/>
                <a:cs typeface="Microsoft Sans Serif"/>
              </a:rPr>
              <a:t>other</a:t>
            </a:r>
            <a:r>
              <a:rPr sz="1600" spc="35" dirty="0">
                <a:latin typeface="Microsoft Sans Serif"/>
                <a:cs typeface="Microsoft Sans Serif"/>
              </a:rPr>
              <a:t> </a:t>
            </a:r>
            <a:r>
              <a:rPr sz="1600" spc="-5" dirty="0">
                <a:latin typeface="Microsoft Sans Serif"/>
                <a:cs typeface="Microsoft Sans Serif"/>
              </a:rPr>
              <a:t>inputs</a:t>
            </a:r>
            <a:r>
              <a:rPr sz="1600" spc="30" dirty="0">
                <a:latin typeface="Microsoft Sans Serif"/>
                <a:cs typeface="Microsoft Sans Serif"/>
              </a:rPr>
              <a:t> </a:t>
            </a:r>
            <a:r>
              <a:rPr sz="1600" spc="-5" dirty="0">
                <a:latin typeface="Microsoft Sans Serif"/>
                <a:cs typeface="Microsoft Sans Serif"/>
              </a:rPr>
              <a:t>fixed,</a:t>
            </a:r>
            <a:r>
              <a:rPr sz="1600" spc="30" dirty="0">
                <a:latin typeface="Microsoft Sans Serif"/>
                <a:cs typeface="Microsoft Sans Serif"/>
              </a:rPr>
              <a:t> </a:t>
            </a:r>
            <a:r>
              <a:rPr sz="1600" spc="-5" dirty="0">
                <a:latin typeface="Microsoft Sans Serif"/>
                <a:cs typeface="Microsoft Sans Serif"/>
              </a:rPr>
              <a:t>the</a:t>
            </a:r>
            <a:r>
              <a:rPr sz="1600" spc="30" dirty="0">
                <a:latin typeface="Microsoft Sans Serif"/>
                <a:cs typeface="Microsoft Sans Serif"/>
              </a:rPr>
              <a:t> </a:t>
            </a:r>
            <a:r>
              <a:rPr sz="1600" spc="-5" dirty="0">
                <a:latin typeface="Microsoft Sans Serif"/>
                <a:cs typeface="Microsoft Sans Serif"/>
              </a:rPr>
              <a:t>resulting</a:t>
            </a:r>
            <a:r>
              <a:rPr lang="en-IN" sz="1600" dirty="0">
                <a:latin typeface="Microsoft Sans Serif"/>
                <a:cs typeface="Microsoft Sans Serif"/>
              </a:rPr>
              <a:t> </a:t>
            </a:r>
            <a:r>
              <a:rPr sz="1600" spc="-5" dirty="0">
                <a:latin typeface="Microsoft Sans Serif"/>
                <a:cs typeface="Microsoft Sans Serif"/>
              </a:rPr>
              <a:t>additions</a:t>
            </a:r>
            <a:r>
              <a:rPr sz="1600" spc="5" dirty="0">
                <a:latin typeface="Microsoft Sans Serif"/>
                <a:cs typeface="Microsoft Sans Serif"/>
              </a:rPr>
              <a:t> </a:t>
            </a:r>
            <a:r>
              <a:rPr sz="1600" spc="-5" dirty="0">
                <a:latin typeface="Microsoft Sans Serif"/>
                <a:cs typeface="Microsoft Sans Serif"/>
              </a:rPr>
              <a:t>to</a:t>
            </a:r>
            <a:r>
              <a:rPr sz="1600" spc="30" dirty="0">
                <a:latin typeface="Microsoft Sans Serif"/>
                <a:cs typeface="Microsoft Sans Serif"/>
              </a:rPr>
              <a:t> </a:t>
            </a:r>
            <a:r>
              <a:rPr sz="1600" spc="-5" dirty="0">
                <a:latin typeface="Microsoft Sans Serif"/>
                <a:cs typeface="Microsoft Sans Serif"/>
              </a:rPr>
              <a:t>output</a:t>
            </a:r>
            <a:r>
              <a:rPr sz="1600" spc="30" dirty="0">
                <a:latin typeface="Microsoft Sans Serif"/>
                <a:cs typeface="Microsoft Sans Serif"/>
              </a:rPr>
              <a:t> </a:t>
            </a:r>
            <a:r>
              <a:rPr sz="1600" spc="-15" dirty="0">
                <a:latin typeface="Microsoft Sans Serif"/>
                <a:cs typeface="Microsoft Sans Serif"/>
              </a:rPr>
              <a:t>will</a:t>
            </a:r>
            <a:r>
              <a:rPr sz="1600" spc="10" dirty="0">
                <a:latin typeface="Microsoft Sans Serif"/>
                <a:cs typeface="Microsoft Sans Serif"/>
              </a:rPr>
              <a:t> </a:t>
            </a:r>
            <a:r>
              <a:rPr sz="1600" spc="-5" dirty="0">
                <a:latin typeface="Microsoft Sans Serif"/>
                <a:cs typeface="Microsoft Sans Serif"/>
              </a:rPr>
              <a:t>eventually</a:t>
            </a:r>
            <a:r>
              <a:rPr sz="1600" spc="5" dirty="0">
                <a:latin typeface="Microsoft Sans Serif"/>
                <a:cs typeface="Microsoft Sans Serif"/>
              </a:rPr>
              <a:t> </a:t>
            </a:r>
            <a:r>
              <a:rPr sz="1600" spc="-5" dirty="0">
                <a:latin typeface="Microsoft Sans Serif"/>
                <a:cs typeface="Microsoft Sans Serif"/>
              </a:rPr>
              <a:t>decrease.</a:t>
            </a:r>
            <a:endParaRPr sz="1600" dirty="0">
              <a:latin typeface="Microsoft Sans Serif"/>
              <a:cs typeface="Microsoft Sans Serif"/>
            </a:endParaRPr>
          </a:p>
        </p:txBody>
      </p:sp>
      <p:sp>
        <p:nvSpPr>
          <p:cNvPr id="5" name="object 5"/>
          <p:cNvSpPr txBox="1"/>
          <p:nvPr/>
        </p:nvSpPr>
        <p:spPr>
          <a:xfrm>
            <a:off x="968044" y="3170936"/>
            <a:ext cx="2321560" cy="2459355"/>
          </a:xfrm>
          <a:prstGeom prst="rect">
            <a:avLst/>
          </a:prstGeom>
        </p:spPr>
        <p:txBody>
          <a:bodyPr vert="horz" wrap="square" lIns="0" tIns="13335" rIns="0" bIns="0" rtlCol="0">
            <a:spAutoFit/>
          </a:bodyPr>
          <a:lstStyle/>
          <a:p>
            <a:pPr marL="38100" marR="31115">
              <a:lnSpc>
                <a:spcPct val="100000"/>
              </a:lnSpc>
              <a:spcBef>
                <a:spcPts val="105"/>
              </a:spcBef>
            </a:pPr>
            <a:r>
              <a:rPr sz="1400" dirty="0">
                <a:latin typeface="Microsoft Sans Serif"/>
                <a:cs typeface="Microsoft Sans Serif"/>
              </a:rPr>
              <a:t>Labor </a:t>
            </a:r>
            <a:r>
              <a:rPr sz="1400" spc="-5" dirty="0">
                <a:latin typeface="Microsoft Sans Serif"/>
                <a:cs typeface="Microsoft Sans Serif"/>
              </a:rPr>
              <a:t>productivity </a:t>
            </a:r>
            <a:r>
              <a:rPr sz="1400" dirty="0">
                <a:latin typeface="Microsoft Sans Serif"/>
                <a:cs typeface="Microsoft Sans Serif"/>
              </a:rPr>
              <a:t>(output </a:t>
            </a:r>
            <a:r>
              <a:rPr sz="1400" spc="5" dirty="0">
                <a:latin typeface="Microsoft Sans Serif"/>
                <a:cs typeface="Microsoft Sans Serif"/>
              </a:rPr>
              <a:t> </a:t>
            </a:r>
            <a:r>
              <a:rPr sz="1400" dirty="0">
                <a:latin typeface="Microsoft Sans Serif"/>
                <a:cs typeface="Microsoft Sans Serif"/>
              </a:rPr>
              <a:t>per </a:t>
            </a:r>
            <a:r>
              <a:rPr sz="1400" spc="-5" dirty="0">
                <a:latin typeface="Microsoft Sans Serif"/>
                <a:cs typeface="Microsoft Sans Serif"/>
              </a:rPr>
              <a:t>unit </a:t>
            </a:r>
            <a:r>
              <a:rPr sz="1400" dirty="0">
                <a:latin typeface="Microsoft Sans Serif"/>
                <a:cs typeface="Microsoft Sans Serif"/>
              </a:rPr>
              <a:t>of labor) can </a:t>
            </a:r>
            <a:r>
              <a:rPr sz="1400" spc="5" dirty="0">
                <a:latin typeface="Microsoft Sans Serif"/>
                <a:cs typeface="Microsoft Sans Serif"/>
              </a:rPr>
              <a:t> </a:t>
            </a:r>
            <a:r>
              <a:rPr sz="1400" dirty="0">
                <a:latin typeface="Microsoft Sans Serif"/>
                <a:cs typeface="Microsoft Sans Serif"/>
              </a:rPr>
              <a:t>increase </a:t>
            </a:r>
            <a:r>
              <a:rPr sz="1400" spc="-5" dirty="0">
                <a:latin typeface="Microsoft Sans Serif"/>
                <a:cs typeface="Microsoft Sans Serif"/>
              </a:rPr>
              <a:t>if </a:t>
            </a:r>
            <a:r>
              <a:rPr sz="1400" dirty="0">
                <a:latin typeface="Microsoft Sans Serif"/>
                <a:cs typeface="Microsoft Sans Serif"/>
              </a:rPr>
              <a:t>there are </a:t>
            </a:r>
            <a:r>
              <a:rPr sz="1400" spc="5" dirty="0">
                <a:latin typeface="Microsoft Sans Serif"/>
                <a:cs typeface="Microsoft Sans Serif"/>
              </a:rPr>
              <a:t> </a:t>
            </a:r>
            <a:r>
              <a:rPr sz="1400" spc="-5" dirty="0">
                <a:latin typeface="Microsoft Sans Serif"/>
                <a:cs typeface="Microsoft Sans Serif"/>
              </a:rPr>
              <a:t>improvements in </a:t>
            </a:r>
            <a:r>
              <a:rPr sz="1400" spc="-15" dirty="0">
                <a:latin typeface="Microsoft Sans Serif"/>
                <a:cs typeface="Microsoft Sans Serif"/>
              </a:rPr>
              <a:t>technology, </a:t>
            </a:r>
            <a:r>
              <a:rPr sz="1400" spc="-360" dirty="0">
                <a:latin typeface="Microsoft Sans Serif"/>
                <a:cs typeface="Microsoft Sans Serif"/>
              </a:rPr>
              <a:t> </a:t>
            </a:r>
            <a:r>
              <a:rPr sz="1400" spc="-5" dirty="0">
                <a:latin typeface="Microsoft Sans Serif"/>
                <a:cs typeface="Microsoft Sans Serif"/>
              </a:rPr>
              <a:t>even </a:t>
            </a:r>
            <a:r>
              <a:rPr sz="1400" dirty="0">
                <a:latin typeface="Microsoft Sans Serif"/>
                <a:cs typeface="Microsoft Sans Serif"/>
              </a:rPr>
              <a:t>though any </a:t>
            </a:r>
            <a:r>
              <a:rPr sz="1400" spc="-5" dirty="0">
                <a:latin typeface="Microsoft Sans Serif"/>
                <a:cs typeface="Microsoft Sans Serif"/>
              </a:rPr>
              <a:t>given </a:t>
            </a:r>
            <a:r>
              <a:rPr sz="1400" dirty="0">
                <a:latin typeface="Microsoft Sans Serif"/>
                <a:cs typeface="Microsoft Sans Serif"/>
              </a:rPr>
              <a:t> production process </a:t>
            </a:r>
            <a:r>
              <a:rPr sz="1400" spc="-5" dirty="0">
                <a:latin typeface="Microsoft Sans Serif"/>
                <a:cs typeface="Microsoft Sans Serif"/>
              </a:rPr>
              <a:t>exhibits </a:t>
            </a:r>
            <a:r>
              <a:rPr sz="1400" dirty="0">
                <a:latin typeface="Microsoft Sans Serif"/>
                <a:cs typeface="Microsoft Sans Serif"/>
              </a:rPr>
              <a:t> </a:t>
            </a:r>
            <a:r>
              <a:rPr sz="1400" spc="-5" dirty="0">
                <a:latin typeface="Microsoft Sans Serif"/>
                <a:cs typeface="Microsoft Sans Serif"/>
              </a:rPr>
              <a:t>diminishing</a:t>
            </a:r>
            <a:r>
              <a:rPr sz="1400" spc="-25" dirty="0">
                <a:latin typeface="Microsoft Sans Serif"/>
                <a:cs typeface="Microsoft Sans Serif"/>
              </a:rPr>
              <a:t> </a:t>
            </a:r>
            <a:r>
              <a:rPr sz="1400" dirty="0">
                <a:latin typeface="Microsoft Sans Serif"/>
                <a:cs typeface="Microsoft Sans Serif"/>
              </a:rPr>
              <a:t>returns</a:t>
            </a:r>
            <a:r>
              <a:rPr sz="1400" spc="-45" dirty="0">
                <a:latin typeface="Microsoft Sans Serif"/>
                <a:cs typeface="Microsoft Sans Serif"/>
              </a:rPr>
              <a:t> </a:t>
            </a:r>
            <a:r>
              <a:rPr sz="1400" dirty="0">
                <a:latin typeface="Microsoft Sans Serif"/>
                <a:cs typeface="Microsoft Sans Serif"/>
              </a:rPr>
              <a:t>to</a:t>
            </a:r>
            <a:r>
              <a:rPr sz="1400" spc="5" dirty="0">
                <a:latin typeface="Microsoft Sans Serif"/>
                <a:cs typeface="Microsoft Sans Serif"/>
              </a:rPr>
              <a:t> </a:t>
            </a:r>
            <a:r>
              <a:rPr sz="1400" spc="-15" dirty="0">
                <a:latin typeface="Microsoft Sans Serif"/>
                <a:cs typeface="Microsoft Sans Serif"/>
              </a:rPr>
              <a:t>labor.</a:t>
            </a:r>
            <a:endParaRPr sz="1400">
              <a:latin typeface="Microsoft Sans Serif"/>
              <a:cs typeface="Microsoft Sans Serif"/>
            </a:endParaRPr>
          </a:p>
          <a:p>
            <a:pPr marL="38100" marR="40640">
              <a:lnSpc>
                <a:spcPct val="100000"/>
              </a:lnSpc>
              <a:spcBef>
                <a:spcPts val="670"/>
              </a:spcBef>
            </a:pPr>
            <a:r>
              <a:rPr sz="1400" dirty="0">
                <a:latin typeface="Microsoft Sans Serif"/>
                <a:cs typeface="Microsoft Sans Serif"/>
              </a:rPr>
              <a:t>As</a:t>
            </a:r>
            <a:r>
              <a:rPr sz="1400" spc="5" dirty="0">
                <a:latin typeface="Microsoft Sans Serif"/>
                <a:cs typeface="Microsoft Sans Serif"/>
              </a:rPr>
              <a:t> </a:t>
            </a:r>
            <a:r>
              <a:rPr sz="1400" spc="-10" dirty="0">
                <a:latin typeface="Microsoft Sans Serif"/>
                <a:cs typeface="Microsoft Sans Serif"/>
              </a:rPr>
              <a:t>we</a:t>
            </a:r>
            <a:r>
              <a:rPr sz="1400" spc="10" dirty="0">
                <a:latin typeface="Microsoft Sans Serif"/>
                <a:cs typeface="Microsoft Sans Serif"/>
              </a:rPr>
              <a:t> </a:t>
            </a:r>
            <a:r>
              <a:rPr sz="1400" spc="-10" dirty="0">
                <a:latin typeface="Microsoft Sans Serif"/>
                <a:cs typeface="Microsoft Sans Serif"/>
              </a:rPr>
              <a:t>move</a:t>
            </a:r>
            <a:r>
              <a:rPr sz="1400" spc="10" dirty="0">
                <a:latin typeface="Microsoft Sans Serif"/>
                <a:cs typeface="Microsoft Sans Serif"/>
              </a:rPr>
              <a:t> </a:t>
            </a:r>
            <a:r>
              <a:rPr sz="1400" dirty="0">
                <a:latin typeface="Microsoft Sans Serif"/>
                <a:cs typeface="Microsoft Sans Serif"/>
              </a:rPr>
              <a:t>from</a:t>
            </a:r>
            <a:r>
              <a:rPr sz="1400" spc="-30" dirty="0">
                <a:latin typeface="Microsoft Sans Serif"/>
                <a:cs typeface="Microsoft Sans Serif"/>
              </a:rPr>
              <a:t> </a:t>
            </a:r>
            <a:r>
              <a:rPr sz="1400" dirty="0">
                <a:latin typeface="Microsoft Sans Serif"/>
                <a:cs typeface="Microsoft Sans Serif"/>
              </a:rPr>
              <a:t>point </a:t>
            </a:r>
            <a:r>
              <a:rPr sz="1400" i="1" dirty="0">
                <a:latin typeface="Arial"/>
                <a:cs typeface="Arial"/>
              </a:rPr>
              <a:t>A</a:t>
            </a:r>
            <a:r>
              <a:rPr sz="1400" i="1" spc="-15" dirty="0">
                <a:latin typeface="Arial"/>
                <a:cs typeface="Arial"/>
              </a:rPr>
              <a:t> </a:t>
            </a:r>
            <a:r>
              <a:rPr sz="1400" spc="-5" dirty="0">
                <a:latin typeface="Microsoft Sans Serif"/>
                <a:cs typeface="Microsoft Sans Serif"/>
              </a:rPr>
              <a:t>on </a:t>
            </a:r>
            <a:r>
              <a:rPr sz="1400" spc="-355" dirty="0">
                <a:latin typeface="Microsoft Sans Serif"/>
                <a:cs typeface="Microsoft Sans Serif"/>
              </a:rPr>
              <a:t> </a:t>
            </a:r>
            <a:r>
              <a:rPr sz="1400" spc="-5" dirty="0">
                <a:latin typeface="Microsoft Sans Serif"/>
                <a:cs typeface="Microsoft Sans Serif"/>
              </a:rPr>
              <a:t>curve</a:t>
            </a:r>
            <a:r>
              <a:rPr sz="1400" dirty="0">
                <a:latin typeface="Microsoft Sans Serif"/>
                <a:cs typeface="Microsoft Sans Serif"/>
              </a:rPr>
              <a:t> </a:t>
            </a:r>
            <a:r>
              <a:rPr sz="1400" i="1" spc="5" dirty="0">
                <a:latin typeface="Arial"/>
                <a:cs typeface="Arial"/>
              </a:rPr>
              <a:t>O</a:t>
            </a:r>
            <a:r>
              <a:rPr sz="1350" spc="7" baseline="-21604" dirty="0">
                <a:latin typeface="Microsoft Sans Serif"/>
                <a:cs typeface="Microsoft Sans Serif"/>
              </a:rPr>
              <a:t>1</a:t>
            </a:r>
            <a:r>
              <a:rPr sz="1350" spc="202" baseline="-21604" dirty="0">
                <a:latin typeface="Microsoft Sans Serif"/>
                <a:cs typeface="Microsoft Sans Serif"/>
              </a:rPr>
              <a:t> </a:t>
            </a:r>
            <a:r>
              <a:rPr sz="1400" dirty="0">
                <a:latin typeface="Microsoft Sans Serif"/>
                <a:cs typeface="Microsoft Sans Serif"/>
              </a:rPr>
              <a:t>to</a:t>
            </a:r>
            <a:r>
              <a:rPr sz="1400" spc="-10" dirty="0">
                <a:latin typeface="Microsoft Sans Serif"/>
                <a:cs typeface="Microsoft Sans Serif"/>
              </a:rPr>
              <a:t> </a:t>
            </a:r>
            <a:r>
              <a:rPr sz="1400" i="1" dirty="0">
                <a:latin typeface="Arial"/>
                <a:cs typeface="Arial"/>
              </a:rPr>
              <a:t>B </a:t>
            </a:r>
            <a:r>
              <a:rPr sz="1400" dirty="0">
                <a:latin typeface="Microsoft Sans Serif"/>
                <a:cs typeface="Microsoft Sans Serif"/>
              </a:rPr>
              <a:t>on</a:t>
            </a:r>
            <a:r>
              <a:rPr sz="1400" spc="-10" dirty="0">
                <a:latin typeface="Microsoft Sans Serif"/>
                <a:cs typeface="Microsoft Sans Serif"/>
              </a:rPr>
              <a:t> </a:t>
            </a:r>
            <a:r>
              <a:rPr sz="1400" spc="-5" dirty="0">
                <a:latin typeface="Microsoft Sans Serif"/>
                <a:cs typeface="Microsoft Sans Serif"/>
              </a:rPr>
              <a:t>curve</a:t>
            </a:r>
            <a:r>
              <a:rPr sz="1400" dirty="0">
                <a:latin typeface="Microsoft Sans Serif"/>
                <a:cs typeface="Microsoft Sans Serif"/>
              </a:rPr>
              <a:t> </a:t>
            </a:r>
            <a:r>
              <a:rPr sz="1400" i="1" spc="10" dirty="0">
                <a:latin typeface="Arial"/>
                <a:cs typeface="Arial"/>
              </a:rPr>
              <a:t>O</a:t>
            </a:r>
            <a:r>
              <a:rPr sz="1350" spc="15" baseline="-21604" dirty="0">
                <a:latin typeface="Microsoft Sans Serif"/>
                <a:cs typeface="Microsoft Sans Serif"/>
              </a:rPr>
              <a:t>2</a:t>
            </a:r>
            <a:r>
              <a:rPr sz="1350" spc="217" baseline="-21604" dirty="0">
                <a:latin typeface="Microsoft Sans Serif"/>
                <a:cs typeface="Microsoft Sans Serif"/>
              </a:rPr>
              <a:t> </a:t>
            </a:r>
            <a:r>
              <a:rPr sz="1400" dirty="0">
                <a:latin typeface="Microsoft Sans Serif"/>
                <a:cs typeface="Microsoft Sans Serif"/>
              </a:rPr>
              <a:t>to </a:t>
            </a:r>
            <a:r>
              <a:rPr sz="1400" spc="-355" dirty="0">
                <a:latin typeface="Microsoft Sans Serif"/>
                <a:cs typeface="Microsoft Sans Serif"/>
              </a:rPr>
              <a:t> </a:t>
            </a:r>
            <a:r>
              <a:rPr sz="1400" i="1" dirty="0">
                <a:latin typeface="Arial"/>
                <a:cs typeface="Arial"/>
              </a:rPr>
              <a:t>C </a:t>
            </a:r>
            <a:r>
              <a:rPr sz="1400" dirty="0">
                <a:latin typeface="Microsoft Sans Serif"/>
                <a:cs typeface="Microsoft Sans Serif"/>
              </a:rPr>
              <a:t>on </a:t>
            </a:r>
            <a:r>
              <a:rPr sz="1400" spc="-5" dirty="0">
                <a:latin typeface="Microsoft Sans Serif"/>
                <a:cs typeface="Microsoft Sans Serif"/>
              </a:rPr>
              <a:t>curve </a:t>
            </a:r>
            <a:r>
              <a:rPr sz="1400" i="1" spc="5" dirty="0">
                <a:latin typeface="Arial"/>
                <a:cs typeface="Arial"/>
              </a:rPr>
              <a:t>O</a:t>
            </a:r>
            <a:r>
              <a:rPr sz="1350" spc="7" baseline="-21604" dirty="0">
                <a:latin typeface="Microsoft Sans Serif"/>
                <a:cs typeface="Microsoft Sans Serif"/>
              </a:rPr>
              <a:t>3</a:t>
            </a:r>
            <a:r>
              <a:rPr sz="1350" spc="15" baseline="-21604" dirty="0">
                <a:latin typeface="Microsoft Sans Serif"/>
                <a:cs typeface="Microsoft Sans Serif"/>
              </a:rPr>
              <a:t> </a:t>
            </a:r>
            <a:r>
              <a:rPr sz="1400" spc="-5" dirty="0">
                <a:latin typeface="Microsoft Sans Serif"/>
                <a:cs typeface="Microsoft Sans Serif"/>
              </a:rPr>
              <a:t>over time, </a:t>
            </a:r>
            <a:r>
              <a:rPr sz="1400" dirty="0">
                <a:latin typeface="Microsoft Sans Serif"/>
                <a:cs typeface="Microsoft Sans Serif"/>
              </a:rPr>
              <a:t> labor</a:t>
            </a:r>
            <a:r>
              <a:rPr sz="1400" spc="-10" dirty="0">
                <a:latin typeface="Microsoft Sans Serif"/>
                <a:cs typeface="Microsoft Sans Serif"/>
              </a:rPr>
              <a:t> </a:t>
            </a:r>
            <a:r>
              <a:rPr sz="1400" spc="-5" dirty="0">
                <a:latin typeface="Microsoft Sans Serif"/>
                <a:cs typeface="Microsoft Sans Serif"/>
              </a:rPr>
              <a:t>productivity</a:t>
            </a:r>
            <a:r>
              <a:rPr sz="1400" spc="-25" dirty="0">
                <a:latin typeface="Microsoft Sans Serif"/>
                <a:cs typeface="Microsoft Sans Serif"/>
              </a:rPr>
              <a:t> </a:t>
            </a:r>
            <a:r>
              <a:rPr sz="1400" spc="-5" dirty="0">
                <a:latin typeface="Microsoft Sans Serif"/>
                <a:cs typeface="Microsoft Sans Serif"/>
              </a:rPr>
              <a:t>increases.</a:t>
            </a:r>
            <a:endParaRPr sz="1400">
              <a:latin typeface="Microsoft Sans Serif"/>
              <a:cs typeface="Microsoft Sans Serif"/>
            </a:endParaRPr>
          </a:p>
        </p:txBody>
      </p:sp>
      <p:sp>
        <p:nvSpPr>
          <p:cNvPr id="6" name="object 6"/>
          <p:cNvSpPr txBox="1"/>
          <p:nvPr/>
        </p:nvSpPr>
        <p:spPr>
          <a:xfrm>
            <a:off x="971550" y="2686050"/>
            <a:ext cx="2305050" cy="457200"/>
          </a:xfrm>
          <a:prstGeom prst="rect">
            <a:avLst/>
          </a:prstGeom>
          <a:solidFill>
            <a:srgbClr val="B17BB6">
              <a:alpha val="50195"/>
            </a:srgbClr>
          </a:solidFill>
        </p:spPr>
        <p:txBody>
          <a:bodyPr vert="horz" wrap="square" lIns="0" tIns="41910" rIns="0" bIns="0" rtlCol="0">
            <a:spAutoFit/>
          </a:bodyPr>
          <a:lstStyle/>
          <a:p>
            <a:pPr marL="45720" marR="270510">
              <a:lnSpc>
                <a:spcPct val="100000"/>
              </a:lnSpc>
              <a:spcBef>
                <a:spcPts val="330"/>
              </a:spcBef>
            </a:pPr>
            <a:r>
              <a:rPr sz="1200" b="1" spc="-5" dirty="0">
                <a:latin typeface="Arial"/>
                <a:cs typeface="Arial"/>
              </a:rPr>
              <a:t>The Effect </a:t>
            </a:r>
            <a:r>
              <a:rPr sz="1200" b="1" dirty="0">
                <a:latin typeface="Arial"/>
                <a:cs typeface="Arial"/>
              </a:rPr>
              <a:t>of </a:t>
            </a:r>
            <a:r>
              <a:rPr sz="1200" b="1" spc="-10" dirty="0">
                <a:latin typeface="Arial"/>
                <a:cs typeface="Arial"/>
              </a:rPr>
              <a:t>Technological </a:t>
            </a:r>
            <a:r>
              <a:rPr sz="1200" b="1" spc="-320" dirty="0">
                <a:latin typeface="Arial"/>
                <a:cs typeface="Arial"/>
              </a:rPr>
              <a:t> </a:t>
            </a:r>
            <a:r>
              <a:rPr sz="1200" b="1" spc="-5" dirty="0">
                <a:latin typeface="Arial"/>
                <a:cs typeface="Arial"/>
              </a:rPr>
              <a:t>Improvement</a:t>
            </a:r>
            <a:endParaRPr sz="1200">
              <a:latin typeface="Arial"/>
              <a:cs typeface="Arial"/>
            </a:endParaRPr>
          </a:p>
        </p:txBody>
      </p:sp>
      <p:sp>
        <p:nvSpPr>
          <p:cNvPr id="7" name="object 7"/>
          <p:cNvSpPr txBox="1"/>
          <p:nvPr/>
        </p:nvSpPr>
        <p:spPr>
          <a:xfrm>
            <a:off x="1004722" y="2406522"/>
            <a:ext cx="746760"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B17BB6"/>
                </a:solidFill>
                <a:latin typeface="Arial"/>
                <a:cs typeface="Arial"/>
              </a:rPr>
              <a:t>Figure</a:t>
            </a:r>
            <a:r>
              <a:rPr sz="1200" b="1" spc="-50" dirty="0">
                <a:solidFill>
                  <a:srgbClr val="B17BB6"/>
                </a:solidFill>
                <a:latin typeface="Arial"/>
                <a:cs typeface="Arial"/>
              </a:rPr>
              <a:t> </a:t>
            </a:r>
            <a:r>
              <a:rPr sz="1200" b="1" dirty="0">
                <a:solidFill>
                  <a:srgbClr val="B17BB6"/>
                </a:solidFill>
                <a:latin typeface="Arial"/>
                <a:cs typeface="Arial"/>
              </a:rPr>
              <a:t>6.2</a:t>
            </a:r>
            <a:endParaRPr sz="1200">
              <a:latin typeface="Arial"/>
              <a:cs typeface="Arial"/>
            </a:endParaRPr>
          </a:p>
        </p:txBody>
      </p:sp>
      <p:grpSp>
        <p:nvGrpSpPr>
          <p:cNvPr id="8" name="object 8"/>
          <p:cNvGrpSpPr/>
          <p:nvPr/>
        </p:nvGrpSpPr>
        <p:grpSpPr>
          <a:xfrm>
            <a:off x="3581400" y="2381250"/>
            <a:ext cx="4648200" cy="3714750"/>
            <a:chOff x="3581400" y="2381250"/>
            <a:chExt cx="4648200" cy="3714750"/>
          </a:xfrm>
        </p:grpSpPr>
        <p:pic>
          <p:nvPicPr>
            <p:cNvPr id="9" name="object 9"/>
            <p:cNvPicPr/>
            <p:nvPr/>
          </p:nvPicPr>
          <p:blipFill>
            <a:blip r:embed="rId2" cstate="print"/>
            <a:stretch>
              <a:fillRect/>
            </a:stretch>
          </p:blipFill>
          <p:spPr>
            <a:xfrm>
              <a:off x="3581400" y="2381250"/>
              <a:ext cx="4572000" cy="3714750"/>
            </a:xfrm>
            <a:prstGeom prst="rect">
              <a:avLst/>
            </a:prstGeom>
          </p:spPr>
        </p:pic>
        <p:pic>
          <p:nvPicPr>
            <p:cNvPr id="10" name="object 10"/>
            <p:cNvPicPr/>
            <p:nvPr/>
          </p:nvPicPr>
          <p:blipFill>
            <a:blip r:embed="rId3" cstate="print"/>
            <a:stretch>
              <a:fillRect/>
            </a:stretch>
          </p:blipFill>
          <p:spPr>
            <a:xfrm>
              <a:off x="3657600" y="2381250"/>
              <a:ext cx="4572000" cy="3714750"/>
            </a:xfrm>
            <a:prstGeom prst="rect">
              <a:avLst/>
            </a:prstGeom>
          </p:spPr>
        </p:pic>
        <p:pic>
          <p:nvPicPr>
            <p:cNvPr id="11" name="object 11"/>
            <p:cNvPicPr/>
            <p:nvPr/>
          </p:nvPicPr>
          <p:blipFill>
            <a:blip r:embed="rId4" cstate="print"/>
            <a:stretch>
              <a:fillRect/>
            </a:stretch>
          </p:blipFill>
          <p:spPr>
            <a:xfrm>
              <a:off x="3581400" y="2381250"/>
              <a:ext cx="4572000" cy="3714750"/>
            </a:xfrm>
            <a:prstGeom prst="rect">
              <a:avLst/>
            </a:prstGeom>
          </p:spPr>
        </p:pic>
        <p:pic>
          <p:nvPicPr>
            <p:cNvPr id="12" name="object 12"/>
            <p:cNvPicPr/>
            <p:nvPr/>
          </p:nvPicPr>
          <p:blipFill>
            <a:blip r:embed="rId5" cstate="print"/>
            <a:stretch>
              <a:fillRect/>
            </a:stretch>
          </p:blipFill>
          <p:spPr>
            <a:xfrm>
              <a:off x="3657600" y="2381250"/>
              <a:ext cx="4572000" cy="3714750"/>
            </a:xfrm>
            <a:prstGeom prst="rect">
              <a:avLst/>
            </a:prstGeom>
          </p:spPr>
        </p:pic>
        <p:pic>
          <p:nvPicPr>
            <p:cNvPr id="13" name="object 13"/>
            <p:cNvPicPr/>
            <p:nvPr/>
          </p:nvPicPr>
          <p:blipFill>
            <a:blip r:embed="rId6" cstate="print"/>
            <a:stretch>
              <a:fillRect/>
            </a:stretch>
          </p:blipFill>
          <p:spPr>
            <a:xfrm>
              <a:off x="3581400" y="2381250"/>
              <a:ext cx="4572000" cy="3714750"/>
            </a:xfrm>
            <a:prstGeom prst="rect">
              <a:avLst/>
            </a:prstGeom>
          </p:spPr>
        </p:pic>
      </p:grpSp>
      <p:sp>
        <p:nvSpPr>
          <p:cNvPr id="14" name="object 14"/>
          <p:cNvSpPr txBox="1"/>
          <p:nvPr/>
        </p:nvSpPr>
        <p:spPr>
          <a:xfrm>
            <a:off x="5829680" y="3991736"/>
            <a:ext cx="336550" cy="193675"/>
          </a:xfrm>
          <a:prstGeom prst="rect">
            <a:avLst/>
          </a:prstGeom>
        </p:spPr>
        <p:txBody>
          <a:bodyPr vert="horz" wrap="square" lIns="0" tIns="12700" rIns="0" bIns="0" rtlCol="0">
            <a:spAutoFit/>
          </a:bodyPr>
          <a:lstStyle/>
          <a:p>
            <a:pPr marL="12700">
              <a:lnSpc>
                <a:spcPct val="100000"/>
              </a:lnSpc>
              <a:spcBef>
                <a:spcPts val="100"/>
              </a:spcBef>
            </a:pPr>
            <a:r>
              <a:rPr sz="1100" b="1" spc="-5" dirty="0">
                <a:latin typeface="Arial"/>
                <a:cs typeface="Arial"/>
              </a:rPr>
              <a:t>1900</a:t>
            </a:r>
            <a:endParaRPr sz="1100">
              <a:latin typeface="Arial"/>
              <a:cs typeface="Arial"/>
            </a:endParaRPr>
          </a:p>
        </p:txBody>
      </p:sp>
      <p:sp>
        <p:nvSpPr>
          <p:cNvPr id="15" name="object 15"/>
          <p:cNvSpPr txBox="1"/>
          <p:nvPr/>
        </p:nvSpPr>
        <p:spPr>
          <a:xfrm>
            <a:off x="6134480" y="3229737"/>
            <a:ext cx="336550" cy="193675"/>
          </a:xfrm>
          <a:prstGeom prst="rect">
            <a:avLst/>
          </a:prstGeom>
        </p:spPr>
        <p:txBody>
          <a:bodyPr vert="horz" wrap="square" lIns="0" tIns="13335" rIns="0" bIns="0" rtlCol="0">
            <a:spAutoFit/>
          </a:bodyPr>
          <a:lstStyle/>
          <a:p>
            <a:pPr marL="12700">
              <a:lnSpc>
                <a:spcPct val="100000"/>
              </a:lnSpc>
              <a:spcBef>
                <a:spcPts val="105"/>
              </a:spcBef>
            </a:pPr>
            <a:r>
              <a:rPr sz="1100" b="1" spc="-5" dirty="0">
                <a:latin typeface="Arial"/>
                <a:cs typeface="Arial"/>
              </a:rPr>
              <a:t>1955</a:t>
            </a:r>
            <a:endParaRPr sz="1100">
              <a:latin typeface="Arial"/>
              <a:cs typeface="Arial"/>
            </a:endParaRPr>
          </a:p>
        </p:txBody>
      </p:sp>
      <p:sp>
        <p:nvSpPr>
          <p:cNvPr id="16" name="object 16"/>
          <p:cNvSpPr txBox="1"/>
          <p:nvPr/>
        </p:nvSpPr>
        <p:spPr>
          <a:xfrm>
            <a:off x="6591681" y="2815208"/>
            <a:ext cx="336550" cy="193675"/>
          </a:xfrm>
          <a:prstGeom prst="rect">
            <a:avLst/>
          </a:prstGeom>
        </p:spPr>
        <p:txBody>
          <a:bodyPr vert="horz" wrap="square" lIns="0" tIns="13335" rIns="0" bIns="0" rtlCol="0">
            <a:spAutoFit/>
          </a:bodyPr>
          <a:lstStyle/>
          <a:p>
            <a:pPr marL="12700">
              <a:lnSpc>
                <a:spcPct val="100000"/>
              </a:lnSpc>
              <a:spcBef>
                <a:spcPts val="105"/>
              </a:spcBef>
            </a:pPr>
            <a:r>
              <a:rPr sz="1100" b="1" spc="-5" dirty="0">
                <a:latin typeface="Arial"/>
                <a:cs typeface="Arial"/>
              </a:rPr>
              <a:t>2015</a:t>
            </a:r>
            <a:endParaRPr sz="11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C1C5CA-6380-1521-4DA1-E6B33120ECE0}"/>
              </a:ext>
            </a:extLst>
          </p:cNvPr>
          <p:cNvSpPr>
            <a:spLocks noGrp="1"/>
          </p:cNvSpPr>
          <p:nvPr>
            <p:ph type="title"/>
          </p:nvPr>
        </p:nvSpPr>
        <p:spPr>
          <a:xfrm>
            <a:off x="1522222" y="452120"/>
            <a:ext cx="6099555" cy="307777"/>
          </a:xfrm>
        </p:spPr>
        <p:txBody>
          <a:bodyPr/>
          <a:lstStyle/>
          <a:p>
            <a:pPr algn="ctr"/>
            <a:r>
              <a:rPr lang="en-IN" dirty="0">
                <a:solidFill>
                  <a:srgbClr val="C00000"/>
                </a:solidFill>
              </a:rPr>
              <a:t>The Law of Variable Proportions</a:t>
            </a:r>
          </a:p>
        </p:txBody>
      </p:sp>
      <p:sp>
        <p:nvSpPr>
          <p:cNvPr id="3" name="Text Placeholder 2">
            <a:extLst>
              <a:ext uri="{FF2B5EF4-FFF2-40B4-BE49-F238E27FC236}">
                <a16:creationId xmlns:a16="http://schemas.microsoft.com/office/drawing/2014/main" id="{75F80CFB-0E3C-D3E9-899D-5110AB352793}"/>
              </a:ext>
            </a:extLst>
          </p:cNvPr>
          <p:cNvSpPr>
            <a:spLocks noGrp="1"/>
          </p:cNvSpPr>
          <p:nvPr>
            <p:ph type="body" idx="1"/>
          </p:nvPr>
        </p:nvSpPr>
        <p:spPr>
          <a:xfrm>
            <a:off x="450850" y="1295400"/>
            <a:ext cx="8312150" cy="3323987"/>
          </a:xfrm>
        </p:spPr>
        <p:txBody>
          <a:bodyPr/>
          <a:lstStyle/>
          <a:p>
            <a:pPr marL="285750" indent="-285750">
              <a:buFont typeface="Arial" panose="020B0604020202020204" pitchFamily="34" charset="0"/>
              <a:buChar char="•"/>
            </a:pPr>
            <a:r>
              <a:rPr lang="en-US" dirty="0"/>
              <a:t>The </a:t>
            </a:r>
            <a:r>
              <a:rPr lang="en-US" b="1" dirty="0"/>
              <a:t>Law of Variable Proportions (LVP) </a:t>
            </a:r>
            <a:r>
              <a:rPr lang="en-US" dirty="0"/>
              <a:t>states that as we increase the quantity of only one input, keeping other inputs fixed, the Total Product (TP) initially increases at an increasing rate, then at a decreasing rate, and finally at a negative rate.</a:t>
            </a:r>
          </a:p>
          <a:p>
            <a:endParaRPr lang="en-US" dirty="0"/>
          </a:p>
          <a:p>
            <a:pPr marL="285750" indent="-285750">
              <a:buFont typeface="Arial" panose="020B0604020202020204" pitchFamily="34" charset="0"/>
              <a:buChar char="•"/>
            </a:pPr>
            <a:r>
              <a:rPr lang="en-US" dirty="0"/>
              <a:t>In other words, when the quantity of one input is increased, keeping other inputs fixed, the output will increase at a decreasing rate after a certain point.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is also known as the “</a:t>
            </a:r>
            <a:r>
              <a:rPr lang="en-US" b="1" dirty="0"/>
              <a:t>Law of Diminishing Returns</a:t>
            </a:r>
            <a:r>
              <a:rPr lang="en-US" dirty="0"/>
              <a:t>” or “</a:t>
            </a:r>
            <a:r>
              <a:rPr lang="en-US" b="1" dirty="0"/>
              <a:t>Returns to Variable Factor</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It has three stages</a:t>
            </a:r>
            <a:r>
              <a:rPr lang="en-US" dirty="0"/>
              <a:t>: increasing returns, diminishing returns and negative returns.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847040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0E967C-E4DF-CB38-5898-FA9C7986E923}"/>
              </a:ext>
            </a:extLst>
          </p:cNvPr>
          <p:cNvPicPr>
            <a:picLocks noChangeAspect="1"/>
          </p:cNvPicPr>
          <p:nvPr/>
        </p:nvPicPr>
        <p:blipFill>
          <a:blip r:embed="rId2"/>
          <a:stretch>
            <a:fillRect/>
          </a:stretch>
        </p:blipFill>
        <p:spPr>
          <a:xfrm>
            <a:off x="2842327" y="0"/>
            <a:ext cx="3459345" cy="6858000"/>
          </a:xfrm>
          <a:prstGeom prst="rect">
            <a:avLst/>
          </a:prstGeom>
        </p:spPr>
      </p:pic>
    </p:spTree>
    <p:extLst>
      <p:ext uri="{BB962C8B-B14F-4D97-AF65-F5344CB8AC3E}">
        <p14:creationId xmlns:p14="http://schemas.microsoft.com/office/powerpoint/2010/main" val="1087884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2051685"/>
            <a:ext cx="7736205" cy="2660650"/>
          </a:xfrm>
          <a:prstGeom prst="rect">
            <a:avLst/>
          </a:prstGeom>
        </p:spPr>
        <p:txBody>
          <a:bodyPr vert="horz" wrap="square" lIns="0" tIns="13335" rIns="0" bIns="0" rtlCol="0">
            <a:spAutoFit/>
          </a:bodyPr>
          <a:lstStyle/>
          <a:p>
            <a:pPr marL="355600" marR="5080" indent="-342900">
              <a:lnSpc>
                <a:spcPct val="100000"/>
              </a:lnSpc>
              <a:spcBef>
                <a:spcPts val="105"/>
              </a:spcBef>
              <a:buChar char="•"/>
              <a:tabLst>
                <a:tab pos="354965" algn="l"/>
                <a:tab pos="355600" algn="l"/>
                <a:tab pos="5634990" algn="l"/>
              </a:tabLst>
            </a:pPr>
            <a:r>
              <a:rPr sz="3200" dirty="0">
                <a:latin typeface="Microsoft Sans Serif"/>
                <a:cs typeface="Microsoft Sans Serif"/>
              </a:rPr>
              <a:t>Average</a:t>
            </a:r>
            <a:r>
              <a:rPr sz="3200" spc="30" dirty="0">
                <a:latin typeface="Microsoft Sans Serif"/>
                <a:cs typeface="Microsoft Sans Serif"/>
              </a:rPr>
              <a:t> </a:t>
            </a:r>
            <a:r>
              <a:rPr sz="3200" dirty="0">
                <a:latin typeface="Microsoft Sans Serif"/>
                <a:cs typeface="Microsoft Sans Serif"/>
              </a:rPr>
              <a:t>Product</a:t>
            </a:r>
            <a:r>
              <a:rPr sz="3200" spc="20" dirty="0">
                <a:latin typeface="Microsoft Sans Serif"/>
                <a:cs typeface="Microsoft Sans Serif"/>
              </a:rPr>
              <a:t> </a:t>
            </a:r>
            <a:r>
              <a:rPr sz="3200" i="1" spc="-5" dirty="0">
                <a:latin typeface="Arial"/>
                <a:cs typeface="Arial"/>
              </a:rPr>
              <a:t>diminishes	</a:t>
            </a:r>
            <a:r>
              <a:rPr sz="3200" spc="-5" dirty="0">
                <a:latin typeface="Microsoft Sans Serif"/>
                <a:cs typeface="Microsoft Sans Serif"/>
              </a:rPr>
              <a:t>after</a:t>
            </a:r>
            <a:r>
              <a:rPr sz="3200" spc="5" dirty="0">
                <a:latin typeface="Microsoft Sans Serif"/>
                <a:cs typeface="Microsoft Sans Serif"/>
              </a:rPr>
              <a:t> </a:t>
            </a:r>
            <a:r>
              <a:rPr sz="3200" dirty="0">
                <a:latin typeface="Microsoft Sans Serif"/>
                <a:cs typeface="Microsoft Sans Serif"/>
              </a:rPr>
              <a:t>the </a:t>
            </a:r>
            <a:r>
              <a:rPr sz="3200" spc="5" dirty="0">
                <a:latin typeface="Microsoft Sans Serif"/>
                <a:cs typeface="Microsoft Sans Serif"/>
              </a:rPr>
              <a:t> </a:t>
            </a:r>
            <a:r>
              <a:rPr sz="3200" spc="-5" dirty="0">
                <a:latin typeface="Microsoft Sans Serif"/>
                <a:cs typeface="Microsoft Sans Serif"/>
              </a:rPr>
              <a:t>point</a:t>
            </a:r>
            <a:r>
              <a:rPr sz="3200" spc="10" dirty="0">
                <a:latin typeface="Microsoft Sans Serif"/>
                <a:cs typeface="Microsoft Sans Serif"/>
              </a:rPr>
              <a:t> </a:t>
            </a:r>
            <a:r>
              <a:rPr sz="3200" dirty="0">
                <a:latin typeface="Microsoft Sans Serif"/>
                <a:cs typeface="Microsoft Sans Serif"/>
              </a:rPr>
              <a:t>where,</a:t>
            </a:r>
            <a:r>
              <a:rPr sz="3200" spc="5" dirty="0">
                <a:latin typeface="Microsoft Sans Serif"/>
                <a:cs typeface="Microsoft Sans Serif"/>
              </a:rPr>
              <a:t> </a:t>
            </a:r>
            <a:r>
              <a:rPr sz="3200" spc="-10" dirty="0">
                <a:latin typeface="Microsoft Sans Serif"/>
                <a:cs typeface="Microsoft Sans Serif"/>
              </a:rPr>
              <a:t>Marginal</a:t>
            </a:r>
            <a:r>
              <a:rPr sz="3200" spc="15" dirty="0">
                <a:latin typeface="Microsoft Sans Serif"/>
                <a:cs typeface="Microsoft Sans Serif"/>
              </a:rPr>
              <a:t> </a:t>
            </a:r>
            <a:r>
              <a:rPr sz="3200" dirty="0">
                <a:latin typeface="Microsoft Sans Serif"/>
                <a:cs typeface="Microsoft Sans Serif"/>
              </a:rPr>
              <a:t>Product</a:t>
            </a:r>
            <a:r>
              <a:rPr sz="3200" spc="-5" dirty="0">
                <a:latin typeface="Microsoft Sans Serif"/>
                <a:cs typeface="Microsoft Sans Serif"/>
              </a:rPr>
              <a:t> </a:t>
            </a:r>
            <a:r>
              <a:rPr sz="3200" dirty="0">
                <a:latin typeface="Microsoft Sans Serif"/>
                <a:cs typeface="Microsoft Sans Serif"/>
              </a:rPr>
              <a:t>=</a:t>
            </a:r>
            <a:r>
              <a:rPr sz="3200" spc="35" dirty="0">
                <a:latin typeface="Microsoft Sans Serif"/>
                <a:cs typeface="Microsoft Sans Serif"/>
              </a:rPr>
              <a:t> </a:t>
            </a:r>
            <a:r>
              <a:rPr sz="3200" dirty="0">
                <a:latin typeface="Microsoft Sans Serif"/>
                <a:cs typeface="Microsoft Sans Serif"/>
              </a:rPr>
              <a:t>Average </a:t>
            </a:r>
            <a:r>
              <a:rPr sz="3200" spc="-835" dirty="0">
                <a:latin typeface="Microsoft Sans Serif"/>
                <a:cs typeface="Microsoft Sans Serif"/>
              </a:rPr>
              <a:t> </a:t>
            </a:r>
            <a:r>
              <a:rPr sz="3200" dirty="0">
                <a:latin typeface="Microsoft Sans Serif"/>
                <a:cs typeface="Microsoft Sans Serif"/>
              </a:rPr>
              <a:t>Product.</a:t>
            </a:r>
            <a:endParaRPr sz="3200">
              <a:latin typeface="Microsoft Sans Serif"/>
              <a:cs typeface="Microsoft Sans Serif"/>
            </a:endParaRPr>
          </a:p>
          <a:p>
            <a:pPr>
              <a:lnSpc>
                <a:spcPct val="100000"/>
              </a:lnSpc>
              <a:buFont typeface="Microsoft Sans Serif"/>
              <a:buChar char="•"/>
            </a:pPr>
            <a:endParaRPr sz="4750">
              <a:latin typeface="Microsoft Sans Serif"/>
              <a:cs typeface="Microsoft Sans Serif"/>
            </a:endParaRPr>
          </a:p>
          <a:p>
            <a:pPr marL="355600" indent="-342900">
              <a:lnSpc>
                <a:spcPct val="100000"/>
              </a:lnSpc>
              <a:buChar char="•"/>
              <a:tabLst>
                <a:tab pos="354965" algn="l"/>
                <a:tab pos="355600" algn="l"/>
              </a:tabLst>
            </a:pPr>
            <a:r>
              <a:rPr sz="3200" dirty="0">
                <a:latin typeface="Microsoft Sans Serif"/>
                <a:cs typeface="Microsoft Sans Serif"/>
              </a:rPr>
              <a:t>Why?</a:t>
            </a:r>
            <a:endParaRPr sz="3200">
              <a:latin typeface="Microsoft Sans Serif"/>
              <a:cs typeface="Microsoft Sans 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42998" y="690498"/>
            <a:ext cx="577215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PRODUCTION</a:t>
            </a:r>
            <a:r>
              <a:rPr sz="1800" b="1" dirty="0">
                <a:latin typeface="Arial"/>
                <a:cs typeface="Arial"/>
              </a:rPr>
              <a:t> WITH</a:t>
            </a:r>
            <a:r>
              <a:rPr sz="1800" b="1" spc="-10" dirty="0">
                <a:latin typeface="Arial"/>
                <a:cs typeface="Arial"/>
              </a:rPr>
              <a:t> </a:t>
            </a:r>
            <a:r>
              <a:rPr sz="1800" b="1" dirty="0">
                <a:latin typeface="Arial"/>
                <a:cs typeface="Arial"/>
              </a:rPr>
              <a:t>ONE</a:t>
            </a:r>
            <a:r>
              <a:rPr sz="1800" b="1" spc="5" dirty="0">
                <a:latin typeface="Arial"/>
                <a:cs typeface="Arial"/>
              </a:rPr>
              <a:t> </a:t>
            </a:r>
            <a:r>
              <a:rPr sz="1800" b="1" spc="-10" dirty="0">
                <a:latin typeface="Arial"/>
                <a:cs typeface="Arial"/>
              </a:rPr>
              <a:t>VARIABLE</a:t>
            </a:r>
            <a:r>
              <a:rPr sz="1800" b="1" spc="50" dirty="0">
                <a:latin typeface="Arial"/>
                <a:cs typeface="Arial"/>
              </a:rPr>
              <a:t> </a:t>
            </a:r>
            <a:r>
              <a:rPr sz="1800" b="1" spc="-5" dirty="0">
                <a:latin typeface="Arial"/>
                <a:cs typeface="Arial"/>
              </a:rPr>
              <a:t>INPUT</a:t>
            </a:r>
            <a:r>
              <a:rPr sz="1800" b="1" dirty="0">
                <a:latin typeface="Arial"/>
                <a:cs typeface="Arial"/>
              </a:rPr>
              <a:t> </a:t>
            </a:r>
            <a:r>
              <a:rPr sz="1800" b="1" spc="-10" dirty="0">
                <a:latin typeface="Arial"/>
                <a:cs typeface="Arial"/>
              </a:rPr>
              <a:t>(LABOR)</a:t>
            </a:r>
            <a:endParaRPr sz="1800">
              <a:latin typeface="Arial"/>
              <a:cs typeface="Arial"/>
            </a:endParaRPr>
          </a:p>
        </p:txBody>
      </p:sp>
      <p:sp>
        <p:nvSpPr>
          <p:cNvPr id="3" name="object 3"/>
          <p:cNvSpPr/>
          <p:nvPr/>
        </p:nvSpPr>
        <p:spPr>
          <a:xfrm>
            <a:off x="457200" y="381000"/>
            <a:ext cx="8229600" cy="0"/>
          </a:xfrm>
          <a:custGeom>
            <a:avLst/>
            <a:gdLst/>
            <a:ahLst/>
            <a:cxnLst/>
            <a:rect l="l" t="t" r="r" b="b"/>
            <a:pathLst>
              <a:path w="8229600">
                <a:moveTo>
                  <a:pt x="0" y="0"/>
                </a:moveTo>
                <a:lnTo>
                  <a:pt x="8229600" y="0"/>
                </a:lnTo>
              </a:path>
            </a:pathLst>
          </a:custGeom>
          <a:ln w="9525">
            <a:solidFill>
              <a:srgbClr val="52BD94"/>
            </a:solidFill>
          </a:ln>
        </p:spPr>
        <p:txBody>
          <a:bodyPr wrap="square" lIns="0" tIns="0" rIns="0" bIns="0" rtlCol="0"/>
          <a:lstStyle/>
          <a:p>
            <a:endParaRPr/>
          </a:p>
        </p:txBody>
      </p:sp>
      <p:sp>
        <p:nvSpPr>
          <p:cNvPr id="4" name="object 4"/>
          <p:cNvSpPr/>
          <p:nvPr/>
        </p:nvSpPr>
        <p:spPr>
          <a:xfrm>
            <a:off x="609600" y="1654175"/>
            <a:ext cx="8229600" cy="4822825"/>
          </a:xfrm>
          <a:custGeom>
            <a:avLst/>
            <a:gdLst/>
            <a:ahLst/>
            <a:cxnLst/>
            <a:rect l="l" t="t" r="r" b="b"/>
            <a:pathLst>
              <a:path w="8229600" h="4822825">
                <a:moveTo>
                  <a:pt x="8229600" y="0"/>
                </a:moveTo>
                <a:lnTo>
                  <a:pt x="0" y="0"/>
                </a:lnTo>
                <a:lnTo>
                  <a:pt x="0" y="4822825"/>
                </a:lnTo>
                <a:lnTo>
                  <a:pt x="8229600" y="4822825"/>
                </a:lnTo>
                <a:lnTo>
                  <a:pt x="8229600" y="0"/>
                </a:lnTo>
                <a:close/>
              </a:path>
            </a:pathLst>
          </a:custGeom>
          <a:solidFill>
            <a:srgbClr val="F7F4E8"/>
          </a:solidFill>
        </p:spPr>
        <p:txBody>
          <a:bodyPr wrap="square" lIns="0" tIns="0" rIns="0" bIns="0" rtlCol="0"/>
          <a:lstStyle/>
          <a:p>
            <a:endParaRPr/>
          </a:p>
        </p:txBody>
      </p:sp>
      <p:sp>
        <p:nvSpPr>
          <p:cNvPr id="5" name="object 5"/>
          <p:cNvSpPr txBox="1">
            <a:spLocks noGrp="1"/>
          </p:cNvSpPr>
          <p:nvPr>
            <p:ph type="title"/>
          </p:nvPr>
        </p:nvSpPr>
        <p:spPr>
          <a:xfrm>
            <a:off x="917244" y="1651507"/>
            <a:ext cx="7446645" cy="635635"/>
          </a:xfrm>
          <a:prstGeom prst="rect">
            <a:avLst/>
          </a:prstGeom>
        </p:spPr>
        <p:txBody>
          <a:bodyPr vert="horz" wrap="square" lIns="0" tIns="13335" rIns="0" bIns="0" rtlCol="0">
            <a:spAutoFit/>
          </a:bodyPr>
          <a:lstStyle/>
          <a:p>
            <a:pPr marL="82550" marR="5080" indent="-70485">
              <a:lnSpc>
                <a:spcPct val="100000"/>
              </a:lnSpc>
              <a:spcBef>
                <a:spcPts val="105"/>
              </a:spcBef>
            </a:pPr>
            <a:r>
              <a:rPr b="0" dirty="0">
                <a:latin typeface="Microsoft Sans Serif"/>
                <a:cs typeface="Microsoft Sans Serif"/>
              </a:rPr>
              <a:t>The</a:t>
            </a:r>
            <a:r>
              <a:rPr b="0" spc="10" dirty="0">
                <a:latin typeface="Microsoft Sans Serif"/>
                <a:cs typeface="Microsoft Sans Serif"/>
              </a:rPr>
              <a:t> </a:t>
            </a:r>
            <a:r>
              <a:rPr b="0" spc="-5" dirty="0">
                <a:latin typeface="Microsoft Sans Serif"/>
                <a:cs typeface="Microsoft Sans Serif"/>
              </a:rPr>
              <a:t>law</a:t>
            </a:r>
            <a:r>
              <a:rPr b="0" spc="30" dirty="0">
                <a:latin typeface="Microsoft Sans Serif"/>
                <a:cs typeface="Microsoft Sans Serif"/>
              </a:rPr>
              <a:t> </a:t>
            </a:r>
            <a:r>
              <a:rPr b="0" dirty="0">
                <a:latin typeface="Microsoft Sans Serif"/>
                <a:cs typeface="Microsoft Sans Serif"/>
              </a:rPr>
              <a:t>of</a:t>
            </a:r>
            <a:r>
              <a:rPr b="0" spc="20" dirty="0">
                <a:latin typeface="Microsoft Sans Serif"/>
                <a:cs typeface="Microsoft Sans Serif"/>
              </a:rPr>
              <a:t> </a:t>
            </a:r>
            <a:r>
              <a:rPr b="0" spc="-5" dirty="0">
                <a:latin typeface="Microsoft Sans Serif"/>
                <a:cs typeface="Microsoft Sans Serif"/>
              </a:rPr>
              <a:t>diminishing</a:t>
            </a:r>
            <a:r>
              <a:rPr b="0" spc="15" dirty="0">
                <a:latin typeface="Microsoft Sans Serif"/>
                <a:cs typeface="Microsoft Sans Serif"/>
              </a:rPr>
              <a:t> </a:t>
            </a:r>
            <a:r>
              <a:rPr b="0" spc="-5" dirty="0">
                <a:latin typeface="Microsoft Sans Serif"/>
                <a:cs typeface="Microsoft Sans Serif"/>
              </a:rPr>
              <a:t>marginal </a:t>
            </a:r>
            <a:r>
              <a:rPr b="0" dirty="0">
                <a:latin typeface="Microsoft Sans Serif"/>
                <a:cs typeface="Microsoft Sans Serif"/>
              </a:rPr>
              <a:t>returns</a:t>
            </a:r>
            <a:r>
              <a:rPr b="0" spc="-5" dirty="0">
                <a:latin typeface="Microsoft Sans Serif"/>
                <a:cs typeface="Microsoft Sans Serif"/>
              </a:rPr>
              <a:t> </a:t>
            </a:r>
            <a:r>
              <a:rPr b="0" dirty="0">
                <a:latin typeface="Microsoft Sans Serif"/>
                <a:cs typeface="Microsoft Sans Serif"/>
              </a:rPr>
              <a:t>was</a:t>
            </a:r>
            <a:r>
              <a:rPr b="0" spc="15" dirty="0">
                <a:latin typeface="Microsoft Sans Serif"/>
                <a:cs typeface="Microsoft Sans Serif"/>
              </a:rPr>
              <a:t> </a:t>
            </a:r>
            <a:r>
              <a:rPr b="0" dirty="0">
                <a:latin typeface="Microsoft Sans Serif"/>
                <a:cs typeface="Microsoft Sans Serif"/>
              </a:rPr>
              <a:t>central</a:t>
            </a:r>
            <a:r>
              <a:rPr b="0" spc="-10" dirty="0">
                <a:latin typeface="Microsoft Sans Serif"/>
                <a:cs typeface="Microsoft Sans Serif"/>
              </a:rPr>
              <a:t> </a:t>
            </a:r>
            <a:r>
              <a:rPr b="0" dirty="0">
                <a:latin typeface="Microsoft Sans Serif"/>
                <a:cs typeface="Microsoft Sans Serif"/>
              </a:rPr>
              <a:t>to</a:t>
            </a:r>
            <a:r>
              <a:rPr b="0" spc="15" dirty="0">
                <a:latin typeface="Microsoft Sans Serif"/>
                <a:cs typeface="Microsoft Sans Serif"/>
              </a:rPr>
              <a:t> </a:t>
            </a:r>
            <a:r>
              <a:rPr b="0" dirty="0">
                <a:latin typeface="Microsoft Sans Serif"/>
                <a:cs typeface="Microsoft Sans Serif"/>
              </a:rPr>
              <a:t>the</a:t>
            </a:r>
            <a:r>
              <a:rPr b="0" spc="10" dirty="0">
                <a:latin typeface="Microsoft Sans Serif"/>
                <a:cs typeface="Microsoft Sans Serif"/>
              </a:rPr>
              <a:t> </a:t>
            </a:r>
            <a:r>
              <a:rPr b="0" spc="-5" dirty="0">
                <a:latin typeface="Microsoft Sans Serif"/>
                <a:cs typeface="Microsoft Sans Serif"/>
              </a:rPr>
              <a:t>thinking </a:t>
            </a:r>
            <a:r>
              <a:rPr b="0" spc="-515" dirty="0">
                <a:latin typeface="Microsoft Sans Serif"/>
                <a:cs typeface="Microsoft Sans Serif"/>
              </a:rPr>
              <a:t> </a:t>
            </a:r>
            <a:r>
              <a:rPr b="0" dirty="0">
                <a:latin typeface="Microsoft Sans Serif"/>
                <a:cs typeface="Microsoft Sans Serif"/>
              </a:rPr>
              <a:t>of </a:t>
            </a:r>
            <a:r>
              <a:rPr b="0" spc="-5" dirty="0">
                <a:latin typeface="Microsoft Sans Serif"/>
                <a:cs typeface="Microsoft Sans Serif"/>
              </a:rPr>
              <a:t>political</a:t>
            </a:r>
            <a:r>
              <a:rPr b="0" spc="25" dirty="0">
                <a:latin typeface="Microsoft Sans Serif"/>
                <a:cs typeface="Microsoft Sans Serif"/>
              </a:rPr>
              <a:t> </a:t>
            </a:r>
            <a:r>
              <a:rPr b="0" dirty="0">
                <a:latin typeface="Microsoft Sans Serif"/>
                <a:cs typeface="Microsoft Sans Serif"/>
              </a:rPr>
              <a:t>economist</a:t>
            </a:r>
            <a:r>
              <a:rPr b="0" spc="-50" dirty="0">
                <a:latin typeface="Microsoft Sans Serif"/>
                <a:cs typeface="Microsoft Sans Serif"/>
              </a:rPr>
              <a:t> </a:t>
            </a:r>
            <a:r>
              <a:rPr b="0" dirty="0">
                <a:latin typeface="Microsoft Sans Serif"/>
                <a:cs typeface="Microsoft Sans Serif"/>
              </a:rPr>
              <a:t>Thomas</a:t>
            </a:r>
            <a:r>
              <a:rPr b="0" spc="-10" dirty="0">
                <a:latin typeface="Microsoft Sans Serif"/>
                <a:cs typeface="Microsoft Sans Serif"/>
              </a:rPr>
              <a:t> </a:t>
            </a:r>
            <a:r>
              <a:rPr b="0" dirty="0">
                <a:latin typeface="Microsoft Sans Serif"/>
                <a:cs typeface="Microsoft Sans Serif"/>
              </a:rPr>
              <a:t>Malthus</a:t>
            </a:r>
            <a:r>
              <a:rPr b="0" spc="10" dirty="0">
                <a:latin typeface="Microsoft Sans Serif"/>
                <a:cs typeface="Microsoft Sans Serif"/>
              </a:rPr>
              <a:t> </a:t>
            </a:r>
            <a:r>
              <a:rPr b="0" spc="45" dirty="0">
                <a:latin typeface="Microsoft Sans Serif"/>
                <a:cs typeface="Microsoft Sans Serif"/>
              </a:rPr>
              <a:t>(1766–1834).</a:t>
            </a:r>
          </a:p>
        </p:txBody>
      </p:sp>
      <p:sp>
        <p:nvSpPr>
          <p:cNvPr id="6" name="object 6"/>
          <p:cNvSpPr txBox="1"/>
          <p:nvPr/>
        </p:nvSpPr>
        <p:spPr>
          <a:xfrm>
            <a:off x="917244" y="2565857"/>
            <a:ext cx="7414895" cy="2798843"/>
          </a:xfrm>
          <a:prstGeom prst="rect">
            <a:avLst/>
          </a:prstGeom>
        </p:spPr>
        <p:txBody>
          <a:bodyPr vert="horz" wrap="square" lIns="0" tIns="13335" rIns="0" bIns="0" rtlCol="0">
            <a:spAutoFit/>
          </a:bodyPr>
          <a:lstStyle/>
          <a:p>
            <a:pPr marL="12700" marR="5080">
              <a:lnSpc>
                <a:spcPct val="100000"/>
              </a:lnSpc>
              <a:spcBef>
                <a:spcPts val="105"/>
              </a:spcBef>
            </a:pPr>
            <a:r>
              <a:rPr sz="2000" spc="-5" dirty="0">
                <a:latin typeface="Microsoft Sans Serif"/>
                <a:cs typeface="Microsoft Sans Serif"/>
              </a:rPr>
              <a:t>Malthus</a:t>
            </a:r>
            <a:r>
              <a:rPr sz="2000" dirty="0">
                <a:latin typeface="Microsoft Sans Serif"/>
                <a:cs typeface="Microsoft Sans Serif"/>
              </a:rPr>
              <a:t> </a:t>
            </a:r>
            <a:r>
              <a:rPr sz="2000" spc="-5" dirty="0">
                <a:latin typeface="Microsoft Sans Serif"/>
                <a:cs typeface="Microsoft Sans Serif"/>
              </a:rPr>
              <a:t>believed</a:t>
            </a:r>
            <a:r>
              <a:rPr sz="2000" spc="30" dirty="0">
                <a:latin typeface="Microsoft Sans Serif"/>
                <a:cs typeface="Microsoft Sans Serif"/>
              </a:rPr>
              <a:t> </a:t>
            </a:r>
            <a:r>
              <a:rPr sz="2000" spc="-5" dirty="0">
                <a:latin typeface="Microsoft Sans Serif"/>
                <a:cs typeface="Microsoft Sans Serif"/>
              </a:rPr>
              <a:t>that</a:t>
            </a:r>
            <a:r>
              <a:rPr sz="2000" dirty="0">
                <a:latin typeface="Microsoft Sans Serif"/>
                <a:cs typeface="Microsoft Sans Serif"/>
              </a:rPr>
              <a:t> the</a:t>
            </a:r>
            <a:r>
              <a:rPr sz="2000" spc="10" dirty="0">
                <a:latin typeface="Microsoft Sans Serif"/>
                <a:cs typeface="Microsoft Sans Serif"/>
              </a:rPr>
              <a:t> </a:t>
            </a:r>
            <a:r>
              <a:rPr sz="2000" spc="-10" dirty="0">
                <a:latin typeface="Microsoft Sans Serif"/>
                <a:cs typeface="Microsoft Sans Serif"/>
              </a:rPr>
              <a:t>world’s</a:t>
            </a:r>
            <a:r>
              <a:rPr sz="2000" spc="10" dirty="0">
                <a:latin typeface="Microsoft Sans Serif"/>
                <a:cs typeface="Microsoft Sans Serif"/>
              </a:rPr>
              <a:t> </a:t>
            </a:r>
            <a:r>
              <a:rPr sz="2000" spc="-10" dirty="0">
                <a:latin typeface="Microsoft Sans Serif"/>
                <a:cs typeface="Microsoft Sans Serif"/>
              </a:rPr>
              <a:t>limited</a:t>
            </a:r>
            <a:r>
              <a:rPr sz="2000" spc="30" dirty="0">
                <a:latin typeface="Microsoft Sans Serif"/>
                <a:cs typeface="Microsoft Sans Serif"/>
              </a:rPr>
              <a:t> </a:t>
            </a:r>
            <a:r>
              <a:rPr sz="2000" spc="-5" dirty="0">
                <a:latin typeface="Microsoft Sans Serif"/>
                <a:cs typeface="Microsoft Sans Serif"/>
              </a:rPr>
              <a:t>amount</a:t>
            </a:r>
            <a:r>
              <a:rPr sz="2000" spc="-10" dirty="0">
                <a:latin typeface="Microsoft Sans Serif"/>
                <a:cs typeface="Microsoft Sans Serif"/>
              </a:rPr>
              <a:t> </a:t>
            </a:r>
            <a:r>
              <a:rPr sz="2000" dirty="0">
                <a:latin typeface="Microsoft Sans Serif"/>
                <a:cs typeface="Microsoft Sans Serif"/>
              </a:rPr>
              <a:t>of</a:t>
            </a:r>
            <a:r>
              <a:rPr sz="2000" spc="5" dirty="0">
                <a:latin typeface="Microsoft Sans Serif"/>
                <a:cs typeface="Microsoft Sans Serif"/>
              </a:rPr>
              <a:t> </a:t>
            </a:r>
            <a:r>
              <a:rPr sz="2000" spc="-5" dirty="0">
                <a:latin typeface="Microsoft Sans Serif"/>
                <a:cs typeface="Microsoft Sans Serif"/>
              </a:rPr>
              <a:t>land</a:t>
            </a:r>
            <a:r>
              <a:rPr sz="2000" spc="25" dirty="0">
                <a:latin typeface="Microsoft Sans Serif"/>
                <a:cs typeface="Microsoft Sans Serif"/>
              </a:rPr>
              <a:t> </a:t>
            </a:r>
            <a:r>
              <a:rPr sz="2000" spc="-5" dirty="0">
                <a:latin typeface="Microsoft Sans Serif"/>
                <a:cs typeface="Microsoft Sans Serif"/>
              </a:rPr>
              <a:t>would</a:t>
            </a:r>
            <a:r>
              <a:rPr sz="2000" spc="10" dirty="0">
                <a:latin typeface="Microsoft Sans Serif"/>
                <a:cs typeface="Microsoft Sans Serif"/>
              </a:rPr>
              <a:t> </a:t>
            </a:r>
            <a:r>
              <a:rPr sz="2000" spc="-5" dirty="0">
                <a:latin typeface="Microsoft Sans Serif"/>
                <a:cs typeface="Microsoft Sans Serif"/>
              </a:rPr>
              <a:t>not </a:t>
            </a:r>
            <a:r>
              <a:rPr sz="2000" spc="-515" dirty="0">
                <a:latin typeface="Microsoft Sans Serif"/>
                <a:cs typeface="Microsoft Sans Serif"/>
              </a:rPr>
              <a:t> </a:t>
            </a:r>
            <a:r>
              <a:rPr sz="2000" dirty="0">
                <a:latin typeface="Microsoft Sans Serif"/>
                <a:cs typeface="Microsoft Sans Serif"/>
              </a:rPr>
              <a:t>be</a:t>
            </a:r>
            <a:r>
              <a:rPr sz="2000" spc="10" dirty="0">
                <a:latin typeface="Microsoft Sans Serif"/>
                <a:cs typeface="Microsoft Sans Serif"/>
              </a:rPr>
              <a:t> </a:t>
            </a:r>
            <a:r>
              <a:rPr sz="2000" spc="-5" dirty="0">
                <a:latin typeface="Microsoft Sans Serif"/>
                <a:cs typeface="Microsoft Sans Serif"/>
              </a:rPr>
              <a:t>able</a:t>
            </a:r>
            <a:r>
              <a:rPr sz="2000" spc="25" dirty="0">
                <a:latin typeface="Microsoft Sans Serif"/>
                <a:cs typeface="Microsoft Sans Serif"/>
              </a:rPr>
              <a:t> </a:t>
            </a:r>
            <a:r>
              <a:rPr sz="2000" dirty="0">
                <a:latin typeface="Microsoft Sans Serif"/>
                <a:cs typeface="Microsoft Sans Serif"/>
              </a:rPr>
              <a:t>to supply</a:t>
            </a:r>
            <a:r>
              <a:rPr sz="2000" spc="5" dirty="0">
                <a:latin typeface="Microsoft Sans Serif"/>
                <a:cs typeface="Microsoft Sans Serif"/>
              </a:rPr>
              <a:t> </a:t>
            </a:r>
            <a:r>
              <a:rPr sz="2000" dirty="0">
                <a:latin typeface="Microsoft Sans Serif"/>
                <a:cs typeface="Microsoft Sans Serif"/>
              </a:rPr>
              <a:t>enough</a:t>
            </a:r>
            <a:r>
              <a:rPr sz="2000" spc="-5" dirty="0">
                <a:latin typeface="Microsoft Sans Serif"/>
                <a:cs typeface="Microsoft Sans Serif"/>
              </a:rPr>
              <a:t> </a:t>
            </a:r>
            <a:r>
              <a:rPr sz="2000" dirty="0">
                <a:latin typeface="Microsoft Sans Serif"/>
                <a:cs typeface="Microsoft Sans Serif"/>
              </a:rPr>
              <a:t>food</a:t>
            </a:r>
            <a:r>
              <a:rPr sz="2000" spc="5" dirty="0">
                <a:latin typeface="Microsoft Sans Serif"/>
                <a:cs typeface="Microsoft Sans Serif"/>
              </a:rPr>
              <a:t> </a:t>
            </a:r>
            <a:r>
              <a:rPr sz="2000" dirty="0">
                <a:latin typeface="Microsoft Sans Serif"/>
                <a:cs typeface="Microsoft Sans Serif"/>
              </a:rPr>
              <a:t>as</a:t>
            </a:r>
            <a:r>
              <a:rPr sz="2000" spc="10" dirty="0">
                <a:latin typeface="Microsoft Sans Serif"/>
                <a:cs typeface="Microsoft Sans Serif"/>
              </a:rPr>
              <a:t> </a:t>
            </a:r>
            <a:r>
              <a:rPr sz="2000" dirty="0">
                <a:latin typeface="Microsoft Sans Serif"/>
                <a:cs typeface="Microsoft Sans Serif"/>
              </a:rPr>
              <a:t>the</a:t>
            </a:r>
            <a:r>
              <a:rPr sz="2000" spc="10" dirty="0">
                <a:latin typeface="Microsoft Sans Serif"/>
                <a:cs typeface="Microsoft Sans Serif"/>
              </a:rPr>
              <a:t> </a:t>
            </a:r>
            <a:r>
              <a:rPr sz="2000" spc="-5" dirty="0">
                <a:latin typeface="Microsoft Sans Serif"/>
                <a:cs typeface="Microsoft Sans Serif"/>
              </a:rPr>
              <a:t>population</a:t>
            </a:r>
            <a:r>
              <a:rPr sz="2000" spc="5" dirty="0">
                <a:latin typeface="Microsoft Sans Serif"/>
                <a:cs typeface="Microsoft Sans Serif"/>
              </a:rPr>
              <a:t> </a:t>
            </a:r>
            <a:r>
              <a:rPr sz="2000" spc="-20" dirty="0">
                <a:latin typeface="Microsoft Sans Serif"/>
                <a:cs typeface="Microsoft Sans Serif"/>
              </a:rPr>
              <a:t>grew.</a:t>
            </a:r>
            <a:r>
              <a:rPr sz="2000" spc="-10" dirty="0">
                <a:latin typeface="Microsoft Sans Serif"/>
                <a:cs typeface="Microsoft Sans Serif"/>
              </a:rPr>
              <a:t> </a:t>
            </a:r>
            <a:r>
              <a:rPr sz="2000" dirty="0">
                <a:latin typeface="Microsoft Sans Serif"/>
                <a:cs typeface="Microsoft Sans Serif"/>
              </a:rPr>
              <a:t>He </a:t>
            </a:r>
            <a:r>
              <a:rPr sz="2000" spc="5" dirty="0">
                <a:latin typeface="Microsoft Sans Serif"/>
                <a:cs typeface="Microsoft Sans Serif"/>
              </a:rPr>
              <a:t> </a:t>
            </a:r>
            <a:r>
              <a:rPr sz="2000" dirty="0">
                <a:latin typeface="Microsoft Sans Serif"/>
                <a:cs typeface="Microsoft Sans Serif"/>
              </a:rPr>
              <a:t>predicted</a:t>
            </a:r>
            <a:r>
              <a:rPr sz="2000" spc="-20" dirty="0">
                <a:latin typeface="Microsoft Sans Serif"/>
                <a:cs typeface="Microsoft Sans Serif"/>
              </a:rPr>
              <a:t> </a:t>
            </a:r>
            <a:r>
              <a:rPr sz="2000" dirty="0">
                <a:latin typeface="Microsoft Sans Serif"/>
                <a:cs typeface="Microsoft Sans Serif"/>
              </a:rPr>
              <a:t>that as</a:t>
            </a:r>
            <a:r>
              <a:rPr sz="2000" spc="15" dirty="0">
                <a:latin typeface="Microsoft Sans Serif"/>
                <a:cs typeface="Microsoft Sans Serif"/>
              </a:rPr>
              <a:t> </a:t>
            </a:r>
            <a:r>
              <a:rPr sz="2000" dirty="0">
                <a:latin typeface="Microsoft Sans Serif"/>
                <a:cs typeface="Microsoft Sans Serif"/>
              </a:rPr>
              <a:t>both</a:t>
            </a:r>
            <a:r>
              <a:rPr sz="2000" spc="5" dirty="0">
                <a:latin typeface="Microsoft Sans Serif"/>
                <a:cs typeface="Microsoft Sans Serif"/>
              </a:rPr>
              <a:t> </a:t>
            </a:r>
            <a:r>
              <a:rPr sz="2000" dirty="0">
                <a:latin typeface="Microsoft Sans Serif"/>
                <a:cs typeface="Microsoft Sans Serif"/>
              </a:rPr>
              <a:t>the</a:t>
            </a:r>
            <a:r>
              <a:rPr sz="2000" spc="10" dirty="0">
                <a:latin typeface="Microsoft Sans Serif"/>
                <a:cs typeface="Microsoft Sans Serif"/>
              </a:rPr>
              <a:t> </a:t>
            </a:r>
            <a:r>
              <a:rPr sz="2000" spc="-5" dirty="0">
                <a:latin typeface="Microsoft Sans Serif"/>
                <a:cs typeface="Microsoft Sans Serif"/>
              </a:rPr>
              <a:t>marginal </a:t>
            </a:r>
            <a:r>
              <a:rPr sz="2000" dirty="0">
                <a:latin typeface="Microsoft Sans Serif"/>
                <a:cs typeface="Microsoft Sans Serif"/>
              </a:rPr>
              <a:t>and</a:t>
            </a:r>
            <a:r>
              <a:rPr sz="2000" spc="15" dirty="0">
                <a:latin typeface="Microsoft Sans Serif"/>
                <a:cs typeface="Microsoft Sans Serif"/>
              </a:rPr>
              <a:t> </a:t>
            </a:r>
            <a:r>
              <a:rPr sz="2000" dirty="0">
                <a:latin typeface="Microsoft Sans Serif"/>
                <a:cs typeface="Microsoft Sans Serif"/>
              </a:rPr>
              <a:t>average </a:t>
            </a:r>
            <a:r>
              <a:rPr sz="2000" spc="-5" dirty="0">
                <a:latin typeface="Microsoft Sans Serif"/>
                <a:cs typeface="Microsoft Sans Serif"/>
              </a:rPr>
              <a:t>productivity</a:t>
            </a:r>
            <a:r>
              <a:rPr sz="2000" dirty="0">
                <a:latin typeface="Microsoft Sans Serif"/>
                <a:cs typeface="Microsoft Sans Serif"/>
              </a:rPr>
              <a:t> of </a:t>
            </a:r>
            <a:r>
              <a:rPr sz="2000" spc="5" dirty="0">
                <a:latin typeface="Microsoft Sans Serif"/>
                <a:cs typeface="Microsoft Sans Serif"/>
              </a:rPr>
              <a:t> </a:t>
            </a:r>
            <a:r>
              <a:rPr sz="2000" spc="-5" dirty="0">
                <a:latin typeface="Microsoft Sans Serif"/>
                <a:cs typeface="Microsoft Sans Serif"/>
              </a:rPr>
              <a:t>labor</a:t>
            </a:r>
            <a:r>
              <a:rPr sz="2000" spc="15" dirty="0">
                <a:latin typeface="Microsoft Sans Serif"/>
                <a:cs typeface="Microsoft Sans Serif"/>
              </a:rPr>
              <a:t> </a:t>
            </a:r>
            <a:r>
              <a:rPr sz="2000" spc="-5" dirty="0">
                <a:latin typeface="Microsoft Sans Serif"/>
                <a:cs typeface="Microsoft Sans Serif"/>
              </a:rPr>
              <a:t>fell</a:t>
            </a:r>
            <a:r>
              <a:rPr sz="2000" spc="15" dirty="0">
                <a:latin typeface="Microsoft Sans Serif"/>
                <a:cs typeface="Microsoft Sans Serif"/>
              </a:rPr>
              <a:t> </a:t>
            </a:r>
            <a:r>
              <a:rPr sz="2000" dirty="0">
                <a:latin typeface="Microsoft Sans Serif"/>
                <a:cs typeface="Microsoft Sans Serif"/>
              </a:rPr>
              <a:t>and</a:t>
            </a:r>
            <a:r>
              <a:rPr sz="2000" spc="10" dirty="0">
                <a:latin typeface="Microsoft Sans Serif"/>
                <a:cs typeface="Microsoft Sans Serif"/>
              </a:rPr>
              <a:t> </a:t>
            </a:r>
            <a:r>
              <a:rPr sz="2000" dirty="0">
                <a:latin typeface="Microsoft Sans Serif"/>
                <a:cs typeface="Microsoft Sans Serif"/>
              </a:rPr>
              <a:t>there were</a:t>
            </a:r>
            <a:r>
              <a:rPr sz="2000" spc="-5" dirty="0">
                <a:latin typeface="Microsoft Sans Serif"/>
                <a:cs typeface="Microsoft Sans Serif"/>
              </a:rPr>
              <a:t> </a:t>
            </a:r>
            <a:r>
              <a:rPr sz="2000" dirty="0">
                <a:latin typeface="Microsoft Sans Serif"/>
                <a:cs typeface="Microsoft Sans Serif"/>
              </a:rPr>
              <a:t>more</a:t>
            </a:r>
            <a:r>
              <a:rPr sz="2000" spc="-5" dirty="0">
                <a:latin typeface="Microsoft Sans Serif"/>
                <a:cs typeface="Microsoft Sans Serif"/>
              </a:rPr>
              <a:t> </a:t>
            </a:r>
            <a:r>
              <a:rPr sz="2000" dirty="0">
                <a:latin typeface="Microsoft Sans Serif"/>
                <a:cs typeface="Microsoft Sans Serif"/>
              </a:rPr>
              <a:t>mouths to</a:t>
            </a:r>
            <a:r>
              <a:rPr sz="2000" spc="5" dirty="0">
                <a:latin typeface="Microsoft Sans Serif"/>
                <a:cs typeface="Microsoft Sans Serif"/>
              </a:rPr>
              <a:t> </a:t>
            </a:r>
            <a:r>
              <a:rPr sz="2000" dirty="0">
                <a:latin typeface="Microsoft Sans Serif"/>
                <a:cs typeface="Microsoft Sans Serif"/>
              </a:rPr>
              <a:t>feed,</a:t>
            </a:r>
            <a:r>
              <a:rPr sz="2000" spc="5" dirty="0">
                <a:latin typeface="Microsoft Sans Serif"/>
                <a:cs typeface="Microsoft Sans Serif"/>
              </a:rPr>
              <a:t> </a:t>
            </a:r>
            <a:r>
              <a:rPr sz="2000" dirty="0">
                <a:latin typeface="Microsoft Sans Serif"/>
                <a:cs typeface="Microsoft Sans Serif"/>
              </a:rPr>
              <a:t>mass hunger</a:t>
            </a:r>
            <a:r>
              <a:rPr sz="2000" spc="-15" dirty="0">
                <a:latin typeface="Microsoft Sans Serif"/>
                <a:cs typeface="Microsoft Sans Serif"/>
              </a:rPr>
              <a:t> </a:t>
            </a:r>
            <a:r>
              <a:rPr sz="2000" dirty="0">
                <a:latin typeface="Microsoft Sans Serif"/>
                <a:cs typeface="Microsoft Sans Serif"/>
              </a:rPr>
              <a:t>and </a:t>
            </a:r>
            <a:r>
              <a:rPr sz="2000" spc="5" dirty="0">
                <a:latin typeface="Microsoft Sans Serif"/>
                <a:cs typeface="Microsoft Sans Serif"/>
              </a:rPr>
              <a:t> </a:t>
            </a:r>
            <a:r>
              <a:rPr sz="2000" dirty="0">
                <a:latin typeface="Microsoft Sans Serif"/>
                <a:cs typeface="Microsoft Sans Serif"/>
              </a:rPr>
              <a:t>starvation</a:t>
            </a:r>
            <a:r>
              <a:rPr sz="2000" spc="-10" dirty="0">
                <a:latin typeface="Microsoft Sans Serif"/>
                <a:cs typeface="Microsoft Sans Serif"/>
              </a:rPr>
              <a:t> </a:t>
            </a:r>
            <a:r>
              <a:rPr sz="2000" dirty="0">
                <a:latin typeface="Microsoft Sans Serif"/>
                <a:cs typeface="Microsoft Sans Serif"/>
              </a:rPr>
              <a:t>would</a:t>
            </a:r>
            <a:r>
              <a:rPr sz="2000" spc="10" dirty="0">
                <a:latin typeface="Microsoft Sans Serif"/>
                <a:cs typeface="Microsoft Sans Serif"/>
              </a:rPr>
              <a:t> </a:t>
            </a:r>
            <a:r>
              <a:rPr sz="2000" dirty="0">
                <a:latin typeface="Microsoft Sans Serif"/>
                <a:cs typeface="Microsoft Sans Serif"/>
              </a:rPr>
              <a:t>result.</a:t>
            </a:r>
          </a:p>
          <a:p>
            <a:pPr>
              <a:lnSpc>
                <a:spcPct val="100000"/>
              </a:lnSpc>
              <a:spcBef>
                <a:spcPts val="25"/>
              </a:spcBef>
            </a:pPr>
            <a:endParaRPr sz="2100" dirty="0">
              <a:latin typeface="Microsoft Sans Serif"/>
              <a:cs typeface="Microsoft Sans Serif"/>
            </a:endParaRPr>
          </a:p>
          <a:p>
            <a:pPr marL="12700" marR="137160">
              <a:lnSpc>
                <a:spcPct val="100000"/>
              </a:lnSpc>
            </a:pPr>
            <a:r>
              <a:rPr sz="2000" spc="-15" dirty="0">
                <a:latin typeface="Microsoft Sans Serif"/>
                <a:cs typeface="Microsoft Sans Serif"/>
              </a:rPr>
              <a:t>Fortunately, </a:t>
            </a:r>
            <a:r>
              <a:rPr sz="2000" dirty="0">
                <a:latin typeface="Microsoft Sans Serif"/>
                <a:cs typeface="Microsoft Sans Serif"/>
              </a:rPr>
              <a:t>Malthus was wrong (although he was right about the </a:t>
            </a:r>
            <a:r>
              <a:rPr sz="2000" spc="-520" dirty="0">
                <a:latin typeface="Microsoft Sans Serif"/>
                <a:cs typeface="Microsoft Sans Serif"/>
              </a:rPr>
              <a:t> </a:t>
            </a:r>
            <a:r>
              <a:rPr sz="2000" spc="-5" dirty="0">
                <a:latin typeface="Microsoft Sans Serif"/>
                <a:cs typeface="Microsoft Sans Serif"/>
              </a:rPr>
              <a:t>diminishing</a:t>
            </a:r>
            <a:r>
              <a:rPr sz="2000" spc="5" dirty="0">
                <a:latin typeface="Microsoft Sans Serif"/>
                <a:cs typeface="Microsoft Sans Serif"/>
              </a:rPr>
              <a:t> </a:t>
            </a:r>
            <a:r>
              <a:rPr sz="2000" spc="-5" dirty="0">
                <a:latin typeface="Microsoft Sans Serif"/>
                <a:cs typeface="Microsoft Sans Serif"/>
              </a:rPr>
              <a:t>marginal</a:t>
            </a:r>
            <a:r>
              <a:rPr sz="2000" spc="5" dirty="0">
                <a:latin typeface="Microsoft Sans Serif"/>
                <a:cs typeface="Microsoft Sans Serif"/>
              </a:rPr>
              <a:t> </a:t>
            </a:r>
            <a:r>
              <a:rPr sz="2000" dirty="0">
                <a:latin typeface="Microsoft Sans Serif"/>
                <a:cs typeface="Microsoft Sans Serif"/>
              </a:rPr>
              <a:t>returns</a:t>
            </a:r>
            <a:r>
              <a:rPr sz="2000" spc="-20" dirty="0">
                <a:latin typeface="Microsoft Sans Serif"/>
                <a:cs typeface="Microsoft Sans Serif"/>
              </a:rPr>
              <a:t> </a:t>
            </a:r>
            <a:r>
              <a:rPr sz="2000" dirty="0">
                <a:latin typeface="Microsoft Sans Serif"/>
                <a:cs typeface="Microsoft Sans Serif"/>
              </a:rPr>
              <a:t>to</a:t>
            </a:r>
            <a:r>
              <a:rPr sz="2000" spc="15" dirty="0">
                <a:latin typeface="Microsoft Sans Serif"/>
                <a:cs typeface="Microsoft Sans Serif"/>
              </a:rPr>
              <a:t> </a:t>
            </a:r>
            <a:r>
              <a:rPr sz="2000" dirty="0">
                <a:latin typeface="Microsoft Sans Serif"/>
                <a:cs typeface="Microsoft Sans Serif"/>
              </a:rPr>
              <a:t>labor).</a:t>
            </a:r>
            <a:endParaRPr lang="en-IN" sz="2000" dirty="0">
              <a:latin typeface="Microsoft Sans Serif"/>
              <a:cs typeface="Microsoft Sans Serif"/>
            </a:endParaRPr>
          </a:p>
          <a:p>
            <a:pPr marL="12700" marR="137160">
              <a:lnSpc>
                <a:spcPct val="100000"/>
              </a:lnSpc>
            </a:pPr>
            <a:endParaRPr sz="2000" dirty="0">
              <a:latin typeface="Microsoft Sans Serif"/>
              <a:cs typeface="Microsoft Sans Serif"/>
            </a:endParaRPr>
          </a:p>
        </p:txBody>
      </p:sp>
      <p:pic>
        <p:nvPicPr>
          <p:cNvPr id="7" name="object 7"/>
          <p:cNvPicPr/>
          <p:nvPr/>
        </p:nvPicPr>
        <p:blipFill>
          <a:blip r:embed="rId2" cstate="print"/>
          <a:stretch>
            <a:fillRect/>
          </a:stretch>
        </p:blipFill>
        <p:spPr>
          <a:xfrm>
            <a:off x="609600" y="1228725"/>
            <a:ext cx="6962775" cy="4476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a:extLst>
              <a:ext uri="{FF2B5EF4-FFF2-40B4-BE49-F238E27FC236}">
                <a16:creationId xmlns:a16="http://schemas.microsoft.com/office/drawing/2014/main" id="{F7326FA7-8547-D052-0860-36EF52214B8B}"/>
              </a:ext>
            </a:extLst>
          </p:cNvPr>
          <p:cNvPicPr>
            <a:picLocks noChangeAspect="1"/>
          </p:cNvPicPr>
          <p:nvPr/>
        </p:nvPicPr>
        <p:blipFill>
          <a:blip r:embed="rId2"/>
          <a:stretch>
            <a:fillRect/>
          </a:stretch>
        </p:blipFill>
        <p:spPr>
          <a:xfrm>
            <a:off x="990600" y="1318896"/>
            <a:ext cx="6477000" cy="4455158"/>
          </a:xfrm>
          <a:prstGeom prst="rect">
            <a:avLst/>
          </a:prstGeom>
        </p:spPr>
      </p:pic>
    </p:spTree>
    <p:extLst>
      <p:ext uri="{BB962C8B-B14F-4D97-AF65-F5344CB8AC3E}">
        <p14:creationId xmlns:p14="http://schemas.microsoft.com/office/powerpoint/2010/main" val="590871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2998" y="690498"/>
            <a:ext cx="5772150" cy="299720"/>
          </a:xfrm>
          <a:prstGeom prst="rect">
            <a:avLst/>
          </a:prstGeom>
        </p:spPr>
        <p:txBody>
          <a:bodyPr vert="horz" wrap="square" lIns="0" tIns="12700" rIns="0" bIns="0" rtlCol="0">
            <a:spAutoFit/>
          </a:bodyPr>
          <a:lstStyle/>
          <a:p>
            <a:pPr marL="12700">
              <a:lnSpc>
                <a:spcPct val="100000"/>
              </a:lnSpc>
              <a:spcBef>
                <a:spcPts val="100"/>
              </a:spcBef>
            </a:pPr>
            <a:r>
              <a:rPr sz="1800" spc="-5" dirty="0"/>
              <a:t>PRODUCTION</a:t>
            </a:r>
            <a:r>
              <a:rPr sz="1800" dirty="0"/>
              <a:t> WITH</a:t>
            </a:r>
            <a:r>
              <a:rPr sz="1800" spc="-10" dirty="0"/>
              <a:t> </a:t>
            </a:r>
            <a:r>
              <a:rPr sz="1800" dirty="0"/>
              <a:t>ONE</a:t>
            </a:r>
            <a:r>
              <a:rPr sz="1800" spc="5" dirty="0"/>
              <a:t> </a:t>
            </a:r>
            <a:r>
              <a:rPr sz="1800" spc="-10" dirty="0"/>
              <a:t>VARIABLE</a:t>
            </a:r>
            <a:r>
              <a:rPr sz="1800" spc="50" dirty="0"/>
              <a:t> </a:t>
            </a:r>
            <a:r>
              <a:rPr sz="1800" spc="-5" dirty="0"/>
              <a:t>INPUT</a:t>
            </a:r>
            <a:r>
              <a:rPr sz="1800" dirty="0"/>
              <a:t> </a:t>
            </a:r>
            <a:r>
              <a:rPr sz="1800" spc="-10" dirty="0"/>
              <a:t>(LABOR)</a:t>
            </a:r>
            <a:endParaRPr sz="1800"/>
          </a:p>
        </p:txBody>
      </p:sp>
      <p:sp>
        <p:nvSpPr>
          <p:cNvPr id="3" name="object 3"/>
          <p:cNvSpPr/>
          <p:nvPr/>
        </p:nvSpPr>
        <p:spPr>
          <a:xfrm>
            <a:off x="457200" y="381000"/>
            <a:ext cx="8229600" cy="0"/>
          </a:xfrm>
          <a:custGeom>
            <a:avLst/>
            <a:gdLst/>
            <a:ahLst/>
            <a:cxnLst/>
            <a:rect l="l" t="t" r="r" b="b"/>
            <a:pathLst>
              <a:path w="8229600">
                <a:moveTo>
                  <a:pt x="0" y="0"/>
                </a:moveTo>
                <a:lnTo>
                  <a:pt x="8229600" y="0"/>
                </a:lnTo>
              </a:path>
            </a:pathLst>
          </a:custGeom>
          <a:ln w="9525">
            <a:solidFill>
              <a:srgbClr val="52BD94"/>
            </a:solidFill>
          </a:ln>
        </p:spPr>
        <p:txBody>
          <a:bodyPr wrap="square" lIns="0" tIns="0" rIns="0" bIns="0" rtlCol="0"/>
          <a:lstStyle/>
          <a:p>
            <a:endParaRPr/>
          </a:p>
        </p:txBody>
      </p:sp>
      <p:grpSp>
        <p:nvGrpSpPr>
          <p:cNvPr id="4" name="object 4"/>
          <p:cNvGrpSpPr/>
          <p:nvPr/>
        </p:nvGrpSpPr>
        <p:grpSpPr>
          <a:xfrm>
            <a:off x="609600" y="1228725"/>
            <a:ext cx="6934200" cy="4867275"/>
            <a:chOff x="609600" y="1228725"/>
            <a:chExt cx="6934200" cy="4867275"/>
          </a:xfrm>
        </p:grpSpPr>
        <p:sp>
          <p:nvSpPr>
            <p:cNvPr id="5" name="object 5"/>
            <p:cNvSpPr/>
            <p:nvPr/>
          </p:nvSpPr>
          <p:spPr>
            <a:xfrm>
              <a:off x="609600" y="1654175"/>
              <a:ext cx="6934200" cy="4441825"/>
            </a:xfrm>
            <a:custGeom>
              <a:avLst/>
              <a:gdLst/>
              <a:ahLst/>
              <a:cxnLst/>
              <a:rect l="l" t="t" r="r" b="b"/>
              <a:pathLst>
                <a:path w="6934200" h="4441825">
                  <a:moveTo>
                    <a:pt x="6934200" y="0"/>
                  </a:moveTo>
                  <a:lnTo>
                    <a:pt x="0" y="0"/>
                  </a:lnTo>
                  <a:lnTo>
                    <a:pt x="0" y="4441825"/>
                  </a:lnTo>
                  <a:lnTo>
                    <a:pt x="6934200" y="4441825"/>
                  </a:lnTo>
                  <a:lnTo>
                    <a:pt x="6934200" y="0"/>
                  </a:lnTo>
                  <a:close/>
                </a:path>
              </a:pathLst>
            </a:custGeom>
            <a:solidFill>
              <a:srgbClr val="F7F4E8"/>
            </a:solidFill>
          </p:spPr>
          <p:txBody>
            <a:bodyPr wrap="square" lIns="0" tIns="0" rIns="0" bIns="0" rtlCol="0"/>
            <a:lstStyle/>
            <a:p>
              <a:endParaRPr/>
            </a:p>
          </p:txBody>
        </p:sp>
        <p:pic>
          <p:nvPicPr>
            <p:cNvPr id="6" name="object 6"/>
            <p:cNvPicPr/>
            <p:nvPr/>
          </p:nvPicPr>
          <p:blipFill>
            <a:blip r:embed="rId2" cstate="print"/>
            <a:stretch>
              <a:fillRect/>
            </a:stretch>
          </p:blipFill>
          <p:spPr>
            <a:xfrm>
              <a:off x="609600" y="1228725"/>
              <a:ext cx="6934200" cy="447675"/>
            </a:xfrm>
            <a:prstGeom prst="rect">
              <a:avLst/>
            </a:prstGeom>
          </p:spPr>
        </p:pic>
      </p:grpSp>
      <p:sp>
        <p:nvSpPr>
          <p:cNvPr id="7" name="object 7"/>
          <p:cNvSpPr txBox="1"/>
          <p:nvPr/>
        </p:nvSpPr>
        <p:spPr>
          <a:xfrm>
            <a:off x="838200" y="1981200"/>
            <a:ext cx="2305050" cy="457200"/>
          </a:xfrm>
          <a:prstGeom prst="rect">
            <a:avLst/>
          </a:prstGeom>
          <a:solidFill>
            <a:srgbClr val="B17BB6">
              <a:alpha val="50195"/>
            </a:srgbClr>
          </a:solidFill>
        </p:spPr>
        <p:txBody>
          <a:bodyPr vert="horz" wrap="square" lIns="0" tIns="41910" rIns="0" bIns="0" rtlCol="0">
            <a:spAutoFit/>
          </a:bodyPr>
          <a:lstStyle/>
          <a:p>
            <a:pPr marL="45085" marR="247015">
              <a:lnSpc>
                <a:spcPct val="100000"/>
              </a:lnSpc>
              <a:spcBef>
                <a:spcPts val="330"/>
              </a:spcBef>
            </a:pPr>
            <a:r>
              <a:rPr sz="1200" b="1" dirty="0">
                <a:latin typeface="Arial"/>
                <a:cs typeface="Arial"/>
              </a:rPr>
              <a:t>Cereal</a:t>
            </a:r>
            <a:r>
              <a:rPr sz="1200" b="1" spc="-70" dirty="0">
                <a:latin typeface="Arial"/>
                <a:cs typeface="Arial"/>
              </a:rPr>
              <a:t> </a:t>
            </a:r>
            <a:r>
              <a:rPr sz="1200" b="1" spc="-10" dirty="0">
                <a:latin typeface="Arial"/>
                <a:cs typeface="Arial"/>
              </a:rPr>
              <a:t>Yields</a:t>
            </a:r>
            <a:r>
              <a:rPr sz="1200" b="1" dirty="0">
                <a:latin typeface="Arial"/>
                <a:cs typeface="Arial"/>
              </a:rPr>
              <a:t> </a:t>
            </a:r>
            <a:r>
              <a:rPr sz="1200" b="1" spc="-5" dirty="0">
                <a:latin typeface="Arial"/>
                <a:cs typeface="Arial"/>
              </a:rPr>
              <a:t>and</a:t>
            </a:r>
            <a:r>
              <a:rPr sz="1200" b="1" spc="-15" dirty="0">
                <a:latin typeface="Arial"/>
                <a:cs typeface="Arial"/>
              </a:rPr>
              <a:t> </a:t>
            </a:r>
            <a:r>
              <a:rPr sz="1200" b="1" spc="-5" dirty="0">
                <a:latin typeface="Arial"/>
                <a:cs typeface="Arial"/>
              </a:rPr>
              <a:t>the</a:t>
            </a:r>
            <a:r>
              <a:rPr sz="1200" b="1" spc="-10" dirty="0">
                <a:latin typeface="Arial"/>
                <a:cs typeface="Arial"/>
              </a:rPr>
              <a:t> </a:t>
            </a:r>
            <a:r>
              <a:rPr sz="1200" b="1" spc="-5" dirty="0">
                <a:latin typeface="Arial"/>
                <a:cs typeface="Arial"/>
              </a:rPr>
              <a:t>World </a:t>
            </a:r>
            <a:r>
              <a:rPr sz="1200" b="1" spc="-320" dirty="0">
                <a:latin typeface="Arial"/>
                <a:cs typeface="Arial"/>
              </a:rPr>
              <a:t> </a:t>
            </a:r>
            <a:r>
              <a:rPr sz="1200" b="1" dirty="0">
                <a:latin typeface="Arial"/>
                <a:cs typeface="Arial"/>
              </a:rPr>
              <a:t>Price</a:t>
            </a:r>
            <a:r>
              <a:rPr sz="1200" b="1" spc="-25" dirty="0">
                <a:latin typeface="Arial"/>
                <a:cs typeface="Arial"/>
              </a:rPr>
              <a:t> </a:t>
            </a:r>
            <a:r>
              <a:rPr sz="1200" b="1" dirty="0">
                <a:latin typeface="Arial"/>
                <a:cs typeface="Arial"/>
              </a:rPr>
              <a:t>of Food</a:t>
            </a:r>
            <a:endParaRPr sz="1200">
              <a:latin typeface="Arial"/>
              <a:cs typeface="Arial"/>
            </a:endParaRPr>
          </a:p>
        </p:txBody>
      </p:sp>
      <p:sp>
        <p:nvSpPr>
          <p:cNvPr id="8" name="object 8"/>
          <p:cNvSpPr txBox="1"/>
          <p:nvPr/>
        </p:nvSpPr>
        <p:spPr>
          <a:xfrm>
            <a:off x="609600" y="1654175"/>
            <a:ext cx="6934200" cy="4441825"/>
          </a:xfrm>
          <a:prstGeom prst="rect">
            <a:avLst/>
          </a:prstGeom>
        </p:spPr>
        <p:txBody>
          <a:bodyPr vert="horz" wrap="square" lIns="0" tIns="78740" rIns="0" bIns="0" rtlCol="0">
            <a:spAutoFit/>
          </a:bodyPr>
          <a:lstStyle/>
          <a:p>
            <a:pPr marL="273685">
              <a:lnSpc>
                <a:spcPct val="100000"/>
              </a:lnSpc>
              <a:spcBef>
                <a:spcPts val="620"/>
              </a:spcBef>
            </a:pPr>
            <a:r>
              <a:rPr sz="1200" b="1" spc="-5" dirty="0">
                <a:solidFill>
                  <a:srgbClr val="B17BB6"/>
                </a:solidFill>
                <a:latin typeface="Arial"/>
                <a:cs typeface="Arial"/>
              </a:rPr>
              <a:t>Figure</a:t>
            </a:r>
            <a:r>
              <a:rPr sz="1200" b="1" spc="-30" dirty="0">
                <a:solidFill>
                  <a:srgbClr val="B17BB6"/>
                </a:solidFill>
                <a:latin typeface="Arial"/>
                <a:cs typeface="Arial"/>
              </a:rPr>
              <a:t> </a:t>
            </a:r>
            <a:r>
              <a:rPr sz="1200" b="1" dirty="0">
                <a:solidFill>
                  <a:srgbClr val="B17BB6"/>
                </a:solidFill>
                <a:latin typeface="Arial"/>
                <a:cs typeface="Arial"/>
              </a:rPr>
              <a:t>6.3</a:t>
            </a:r>
            <a:endParaRPr sz="1200">
              <a:latin typeface="Arial"/>
              <a:cs typeface="Arial"/>
            </a:endParaRPr>
          </a:p>
          <a:p>
            <a:pPr>
              <a:lnSpc>
                <a:spcPct val="100000"/>
              </a:lnSpc>
            </a:pPr>
            <a:endParaRPr sz="1300">
              <a:latin typeface="Arial"/>
              <a:cs typeface="Arial"/>
            </a:endParaRPr>
          </a:p>
          <a:p>
            <a:pPr>
              <a:lnSpc>
                <a:spcPct val="100000"/>
              </a:lnSpc>
            </a:pPr>
            <a:endParaRPr sz="1300">
              <a:latin typeface="Arial"/>
              <a:cs typeface="Arial"/>
            </a:endParaRPr>
          </a:p>
          <a:p>
            <a:pPr>
              <a:lnSpc>
                <a:spcPct val="100000"/>
              </a:lnSpc>
            </a:pPr>
            <a:endParaRPr sz="1300">
              <a:latin typeface="Arial"/>
              <a:cs typeface="Arial"/>
            </a:endParaRPr>
          </a:p>
          <a:p>
            <a:pPr>
              <a:lnSpc>
                <a:spcPct val="100000"/>
              </a:lnSpc>
            </a:pPr>
            <a:endParaRPr sz="1300">
              <a:latin typeface="Arial"/>
              <a:cs typeface="Arial"/>
            </a:endParaRPr>
          </a:p>
          <a:p>
            <a:pPr>
              <a:lnSpc>
                <a:spcPct val="100000"/>
              </a:lnSpc>
            </a:pPr>
            <a:endParaRPr sz="1300">
              <a:latin typeface="Arial"/>
              <a:cs typeface="Arial"/>
            </a:endParaRPr>
          </a:p>
          <a:p>
            <a:pPr>
              <a:lnSpc>
                <a:spcPct val="100000"/>
              </a:lnSpc>
            </a:pPr>
            <a:endParaRPr sz="1300">
              <a:latin typeface="Arial"/>
              <a:cs typeface="Arial"/>
            </a:endParaRPr>
          </a:p>
          <a:p>
            <a:pPr>
              <a:lnSpc>
                <a:spcPct val="100000"/>
              </a:lnSpc>
            </a:pPr>
            <a:endParaRPr sz="1300">
              <a:latin typeface="Arial"/>
              <a:cs typeface="Arial"/>
            </a:endParaRPr>
          </a:p>
          <a:p>
            <a:pPr>
              <a:lnSpc>
                <a:spcPct val="100000"/>
              </a:lnSpc>
            </a:pPr>
            <a:endParaRPr sz="1300">
              <a:latin typeface="Arial"/>
              <a:cs typeface="Arial"/>
            </a:endParaRPr>
          </a:p>
          <a:p>
            <a:pPr>
              <a:lnSpc>
                <a:spcPct val="100000"/>
              </a:lnSpc>
            </a:pPr>
            <a:endParaRPr sz="1300">
              <a:latin typeface="Arial"/>
              <a:cs typeface="Arial"/>
            </a:endParaRPr>
          </a:p>
          <a:p>
            <a:pPr>
              <a:lnSpc>
                <a:spcPct val="100000"/>
              </a:lnSpc>
            </a:pPr>
            <a:endParaRPr sz="1300">
              <a:latin typeface="Arial"/>
              <a:cs typeface="Arial"/>
            </a:endParaRPr>
          </a:p>
          <a:p>
            <a:pPr>
              <a:lnSpc>
                <a:spcPct val="100000"/>
              </a:lnSpc>
            </a:pPr>
            <a:endParaRPr sz="1300">
              <a:latin typeface="Arial"/>
              <a:cs typeface="Arial"/>
            </a:endParaRPr>
          </a:p>
          <a:p>
            <a:pPr>
              <a:lnSpc>
                <a:spcPct val="100000"/>
              </a:lnSpc>
            </a:pPr>
            <a:endParaRPr sz="1300">
              <a:latin typeface="Arial"/>
              <a:cs typeface="Arial"/>
            </a:endParaRPr>
          </a:p>
          <a:p>
            <a:pPr>
              <a:lnSpc>
                <a:spcPct val="100000"/>
              </a:lnSpc>
            </a:pPr>
            <a:endParaRPr sz="1300">
              <a:latin typeface="Arial"/>
              <a:cs typeface="Arial"/>
            </a:endParaRPr>
          </a:p>
          <a:p>
            <a:pPr>
              <a:lnSpc>
                <a:spcPct val="100000"/>
              </a:lnSpc>
            </a:pPr>
            <a:endParaRPr sz="1300">
              <a:latin typeface="Arial"/>
              <a:cs typeface="Arial"/>
            </a:endParaRPr>
          </a:p>
          <a:p>
            <a:pPr>
              <a:lnSpc>
                <a:spcPct val="100000"/>
              </a:lnSpc>
            </a:pPr>
            <a:endParaRPr sz="1300">
              <a:latin typeface="Arial"/>
              <a:cs typeface="Arial"/>
            </a:endParaRPr>
          </a:p>
          <a:p>
            <a:pPr>
              <a:lnSpc>
                <a:spcPct val="100000"/>
              </a:lnSpc>
            </a:pPr>
            <a:endParaRPr sz="1300">
              <a:latin typeface="Arial"/>
              <a:cs typeface="Arial"/>
            </a:endParaRPr>
          </a:p>
          <a:p>
            <a:pPr>
              <a:lnSpc>
                <a:spcPct val="100000"/>
              </a:lnSpc>
            </a:pPr>
            <a:endParaRPr sz="1300">
              <a:latin typeface="Arial"/>
              <a:cs typeface="Arial"/>
            </a:endParaRPr>
          </a:p>
          <a:p>
            <a:pPr>
              <a:lnSpc>
                <a:spcPct val="100000"/>
              </a:lnSpc>
            </a:pPr>
            <a:endParaRPr sz="1300">
              <a:latin typeface="Arial"/>
              <a:cs typeface="Arial"/>
            </a:endParaRPr>
          </a:p>
          <a:p>
            <a:pPr marL="624840">
              <a:lnSpc>
                <a:spcPct val="100000"/>
              </a:lnSpc>
              <a:spcBef>
                <a:spcPts val="935"/>
              </a:spcBef>
            </a:pPr>
            <a:r>
              <a:rPr sz="1400" spc="-5" dirty="0">
                <a:latin typeface="Microsoft Sans Serif"/>
                <a:cs typeface="Microsoft Sans Serif"/>
              </a:rPr>
              <a:t>Cereal yields</a:t>
            </a:r>
            <a:r>
              <a:rPr sz="1400" spc="10" dirty="0">
                <a:latin typeface="Microsoft Sans Serif"/>
                <a:cs typeface="Microsoft Sans Serif"/>
              </a:rPr>
              <a:t> </a:t>
            </a:r>
            <a:r>
              <a:rPr sz="1400" spc="-5" dirty="0">
                <a:latin typeface="Microsoft Sans Serif"/>
                <a:cs typeface="Microsoft Sans Serif"/>
              </a:rPr>
              <a:t>have</a:t>
            </a:r>
            <a:r>
              <a:rPr sz="1400" spc="15" dirty="0">
                <a:latin typeface="Microsoft Sans Serif"/>
                <a:cs typeface="Microsoft Sans Serif"/>
              </a:rPr>
              <a:t> </a:t>
            </a:r>
            <a:r>
              <a:rPr sz="1400" dirty="0">
                <a:latin typeface="Microsoft Sans Serif"/>
                <a:cs typeface="Microsoft Sans Serif"/>
              </a:rPr>
              <a:t>increased.</a:t>
            </a:r>
            <a:r>
              <a:rPr sz="1400" spc="-60" dirty="0">
                <a:latin typeface="Microsoft Sans Serif"/>
                <a:cs typeface="Microsoft Sans Serif"/>
              </a:rPr>
              <a:t> </a:t>
            </a:r>
            <a:r>
              <a:rPr sz="1400" dirty="0">
                <a:latin typeface="Microsoft Sans Serif"/>
                <a:cs typeface="Microsoft Sans Serif"/>
              </a:rPr>
              <a:t>The</a:t>
            </a:r>
            <a:r>
              <a:rPr sz="1400" spc="5" dirty="0">
                <a:latin typeface="Microsoft Sans Serif"/>
                <a:cs typeface="Microsoft Sans Serif"/>
              </a:rPr>
              <a:t> </a:t>
            </a:r>
            <a:r>
              <a:rPr sz="1400" spc="-5" dirty="0">
                <a:latin typeface="Microsoft Sans Serif"/>
                <a:cs typeface="Microsoft Sans Serif"/>
              </a:rPr>
              <a:t>average world</a:t>
            </a:r>
            <a:r>
              <a:rPr sz="1400" spc="5" dirty="0">
                <a:latin typeface="Microsoft Sans Serif"/>
                <a:cs typeface="Microsoft Sans Serif"/>
              </a:rPr>
              <a:t> </a:t>
            </a:r>
            <a:r>
              <a:rPr sz="1400" dirty="0">
                <a:latin typeface="Microsoft Sans Serif"/>
                <a:cs typeface="Microsoft Sans Serif"/>
              </a:rPr>
              <a:t>price</a:t>
            </a:r>
            <a:r>
              <a:rPr sz="1400" spc="-15" dirty="0">
                <a:latin typeface="Microsoft Sans Serif"/>
                <a:cs typeface="Microsoft Sans Serif"/>
              </a:rPr>
              <a:t> </a:t>
            </a:r>
            <a:r>
              <a:rPr sz="1400" dirty="0">
                <a:latin typeface="Microsoft Sans Serif"/>
                <a:cs typeface="Microsoft Sans Serif"/>
              </a:rPr>
              <a:t>of</a:t>
            </a:r>
            <a:r>
              <a:rPr sz="1400" spc="15" dirty="0">
                <a:latin typeface="Microsoft Sans Serif"/>
                <a:cs typeface="Microsoft Sans Serif"/>
              </a:rPr>
              <a:t> </a:t>
            </a:r>
            <a:r>
              <a:rPr sz="1400" dirty="0">
                <a:latin typeface="Microsoft Sans Serif"/>
                <a:cs typeface="Microsoft Sans Serif"/>
              </a:rPr>
              <a:t>food</a:t>
            </a:r>
            <a:r>
              <a:rPr sz="1400" spc="-20" dirty="0">
                <a:latin typeface="Microsoft Sans Serif"/>
                <a:cs typeface="Microsoft Sans Serif"/>
              </a:rPr>
              <a:t> </a:t>
            </a:r>
            <a:r>
              <a:rPr sz="1400" dirty="0">
                <a:latin typeface="Microsoft Sans Serif"/>
                <a:cs typeface="Microsoft Sans Serif"/>
              </a:rPr>
              <a:t>increased</a:t>
            </a:r>
            <a:endParaRPr sz="1400">
              <a:latin typeface="Microsoft Sans Serif"/>
              <a:cs typeface="Microsoft Sans Serif"/>
            </a:endParaRPr>
          </a:p>
          <a:p>
            <a:pPr marL="624840">
              <a:lnSpc>
                <a:spcPct val="100000"/>
              </a:lnSpc>
            </a:pPr>
            <a:r>
              <a:rPr sz="1400" spc="-5" dirty="0">
                <a:latin typeface="Microsoft Sans Serif"/>
                <a:cs typeface="Microsoft Sans Serif"/>
              </a:rPr>
              <a:t>temporarily</a:t>
            </a:r>
            <a:r>
              <a:rPr sz="1400" spc="-35" dirty="0">
                <a:latin typeface="Microsoft Sans Serif"/>
                <a:cs typeface="Microsoft Sans Serif"/>
              </a:rPr>
              <a:t> </a:t>
            </a:r>
            <a:r>
              <a:rPr sz="1400" spc="-5" dirty="0">
                <a:latin typeface="Microsoft Sans Serif"/>
                <a:cs typeface="Microsoft Sans Serif"/>
              </a:rPr>
              <a:t>in</a:t>
            </a:r>
            <a:r>
              <a:rPr sz="1400" spc="10" dirty="0">
                <a:latin typeface="Microsoft Sans Serif"/>
                <a:cs typeface="Microsoft Sans Serif"/>
              </a:rPr>
              <a:t> </a:t>
            </a:r>
            <a:r>
              <a:rPr sz="1400" dirty="0">
                <a:latin typeface="Microsoft Sans Serif"/>
                <a:cs typeface="Microsoft Sans Serif"/>
              </a:rPr>
              <a:t>the early</a:t>
            </a:r>
            <a:r>
              <a:rPr sz="1400" spc="-10" dirty="0">
                <a:latin typeface="Microsoft Sans Serif"/>
                <a:cs typeface="Microsoft Sans Serif"/>
              </a:rPr>
              <a:t> </a:t>
            </a:r>
            <a:r>
              <a:rPr sz="1400" dirty="0">
                <a:latin typeface="Microsoft Sans Serif"/>
                <a:cs typeface="Microsoft Sans Serif"/>
              </a:rPr>
              <a:t>1970s</a:t>
            </a:r>
            <a:r>
              <a:rPr sz="1400" spc="-10" dirty="0">
                <a:latin typeface="Microsoft Sans Serif"/>
                <a:cs typeface="Microsoft Sans Serif"/>
              </a:rPr>
              <a:t> </a:t>
            </a:r>
            <a:r>
              <a:rPr sz="1400" dirty="0">
                <a:latin typeface="Microsoft Sans Serif"/>
                <a:cs typeface="Microsoft Sans Serif"/>
              </a:rPr>
              <a:t>but</a:t>
            </a:r>
            <a:r>
              <a:rPr sz="1400" spc="5" dirty="0">
                <a:latin typeface="Microsoft Sans Serif"/>
                <a:cs typeface="Microsoft Sans Serif"/>
              </a:rPr>
              <a:t> </a:t>
            </a:r>
            <a:r>
              <a:rPr sz="1400" dirty="0">
                <a:latin typeface="Microsoft Sans Serif"/>
                <a:cs typeface="Microsoft Sans Serif"/>
              </a:rPr>
              <a:t>has </a:t>
            </a:r>
            <a:r>
              <a:rPr sz="1400" spc="-5" dirty="0">
                <a:latin typeface="Microsoft Sans Serif"/>
                <a:cs typeface="Microsoft Sans Serif"/>
              </a:rPr>
              <a:t>declined</a:t>
            </a:r>
            <a:r>
              <a:rPr sz="1400" spc="-30" dirty="0">
                <a:latin typeface="Microsoft Sans Serif"/>
                <a:cs typeface="Microsoft Sans Serif"/>
              </a:rPr>
              <a:t> </a:t>
            </a:r>
            <a:r>
              <a:rPr sz="1400" dirty="0">
                <a:latin typeface="Microsoft Sans Serif"/>
                <a:cs typeface="Microsoft Sans Serif"/>
              </a:rPr>
              <a:t>since.</a:t>
            </a:r>
            <a:endParaRPr sz="1400">
              <a:latin typeface="Microsoft Sans Serif"/>
              <a:cs typeface="Microsoft Sans Serif"/>
            </a:endParaRPr>
          </a:p>
        </p:txBody>
      </p:sp>
      <p:pic>
        <p:nvPicPr>
          <p:cNvPr id="9" name="object 9"/>
          <p:cNvPicPr/>
          <p:nvPr/>
        </p:nvPicPr>
        <p:blipFill>
          <a:blip r:embed="rId3" cstate="print"/>
          <a:stretch>
            <a:fillRect/>
          </a:stretch>
        </p:blipFill>
        <p:spPr>
          <a:xfrm>
            <a:off x="1295400" y="2438400"/>
            <a:ext cx="5534025" cy="35718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91" name="Text Box 7">
            <a:extLst>
              <a:ext uri="{FF2B5EF4-FFF2-40B4-BE49-F238E27FC236}">
                <a16:creationId xmlns:a16="http://schemas.microsoft.com/office/drawing/2014/main" id="{F388D9CF-3F38-04B1-79DE-2FC36E972251}"/>
              </a:ext>
            </a:extLst>
          </p:cNvPr>
          <p:cNvSpPr txBox="1">
            <a:spLocks noChangeArrowheads="1"/>
          </p:cNvSpPr>
          <p:nvPr/>
        </p:nvSpPr>
        <p:spPr bwMode="auto">
          <a:xfrm>
            <a:off x="1905000" y="3137891"/>
            <a:ext cx="4572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1775" indent="-231775">
              <a:defRPr>
                <a:solidFill>
                  <a:schemeClr val="tx1"/>
                </a:solidFill>
                <a:latin typeface="Palatino" pitchFamily="2" charset="0"/>
              </a:defRPr>
            </a:lvl1pPr>
            <a:lvl2pPr marL="804863" indent="-342900">
              <a:defRPr>
                <a:solidFill>
                  <a:schemeClr val="tx1"/>
                </a:solidFill>
                <a:latin typeface="Palatino" pitchFamily="2" charset="0"/>
              </a:defRPr>
            </a:lvl2pPr>
            <a:lvl3pPr marL="1262063" indent="-342900">
              <a:defRPr>
                <a:solidFill>
                  <a:schemeClr val="tx1"/>
                </a:solidFill>
                <a:latin typeface="Palatino" pitchFamily="2" charset="0"/>
              </a:defRPr>
            </a:lvl3pPr>
            <a:lvl4pPr marL="1719263" indent="-342900">
              <a:defRPr>
                <a:solidFill>
                  <a:schemeClr val="tx1"/>
                </a:solidFill>
                <a:latin typeface="Palatino" pitchFamily="2" charset="0"/>
              </a:defRPr>
            </a:lvl4pPr>
            <a:lvl5pPr marL="2176463" indent="-342900">
              <a:defRPr>
                <a:solidFill>
                  <a:schemeClr val="tx1"/>
                </a:solidFill>
                <a:latin typeface="Palatino" pitchFamily="2" charset="0"/>
              </a:defRPr>
            </a:lvl5pPr>
            <a:lvl6pPr marL="2633663" indent="-342900" eaLnBrk="0" fontAlgn="base" hangingPunct="0">
              <a:spcBef>
                <a:spcPct val="0"/>
              </a:spcBef>
              <a:spcAft>
                <a:spcPct val="0"/>
              </a:spcAft>
              <a:defRPr>
                <a:solidFill>
                  <a:schemeClr val="tx1"/>
                </a:solidFill>
                <a:latin typeface="Palatino" pitchFamily="2" charset="0"/>
              </a:defRPr>
            </a:lvl6pPr>
            <a:lvl7pPr marL="3090863" indent="-342900" eaLnBrk="0" fontAlgn="base" hangingPunct="0">
              <a:spcBef>
                <a:spcPct val="0"/>
              </a:spcBef>
              <a:spcAft>
                <a:spcPct val="0"/>
              </a:spcAft>
              <a:defRPr>
                <a:solidFill>
                  <a:schemeClr val="tx1"/>
                </a:solidFill>
                <a:latin typeface="Palatino" pitchFamily="2" charset="0"/>
              </a:defRPr>
            </a:lvl7pPr>
            <a:lvl8pPr marL="3548063" indent="-342900" eaLnBrk="0" fontAlgn="base" hangingPunct="0">
              <a:spcBef>
                <a:spcPct val="0"/>
              </a:spcBef>
              <a:spcAft>
                <a:spcPct val="0"/>
              </a:spcAft>
              <a:defRPr>
                <a:solidFill>
                  <a:schemeClr val="tx1"/>
                </a:solidFill>
                <a:latin typeface="Palatino" pitchFamily="2" charset="0"/>
              </a:defRPr>
            </a:lvl8pPr>
            <a:lvl9pPr marL="4005263" indent="-342900" eaLnBrk="0" fontAlgn="base" hangingPunct="0">
              <a:spcBef>
                <a:spcPct val="0"/>
              </a:spcBef>
              <a:spcAft>
                <a:spcPct val="0"/>
              </a:spcAft>
              <a:defRPr>
                <a:solidFill>
                  <a:schemeClr val="tx1"/>
                </a:solidFill>
                <a:latin typeface="Palatino" pitchFamily="2" charset="0"/>
              </a:defRPr>
            </a:lvl9pPr>
          </a:lstStyle>
          <a:p>
            <a:pPr eaLnBrk="1" hangingPunct="1">
              <a:buClr>
                <a:schemeClr val="bg2"/>
              </a:buClr>
            </a:pPr>
            <a:r>
              <a:rPr lang="en-US" altLang="en-US" sz="1600" b="1" dirty="0">
                <a:solidFill>
                  <a:srgbClr val="C00000"/>
                </a:solidFill>
                <a:latin typeface="Arial" panose="020B0604020202020204" pitchFamily="34" charset="0"/>
              </a:rPr>
              <a:t>Productivity and the Standard of Living</a:t>
            </a:r>
          </a:p>
        </p:txBody>
      </p:sp>
      <p:sp>
        <p:nvSpPr>
          <p:cNvPr id="630793" name="Text Box 9">
            <a:extLst>
              <a:ext uri="{FF2B5EF4-FFF2-40B4-BE49-F238E27FC236}">
                <a16:creationId xmlns:a16="http://schemas.microsoft.com/office/drawing/2014/main" id="{EE496A0C-AC86-2707-5695-477A6884EF9D}"/>
              </a:ext>
            </a:extLst>
          </p:cNvPr>
          <p:cNvSpPr txBox="1">
            <a:spLocks noChangeArrowheads="1"/>
          </p:cNvSpPr>
          <p:nvPr/>
        </p:nvSpPr>
        <p:spPr bwMode="auto">
          <a:xfrm>
            <a:off x="2228850" y="3571374"/>
            <a:ext cx="4572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1775" indent="-231775">
              <a:defRPr>
                <a:solidFill>
                  <a:schemeClr val="tx1"/>
                </a:solidFill>
                <a:latin typeface="Palatino" pitchFamily="2" charset="0"/>
              </a:defRPr>
            </a:lvl1pPr>
            <a:lvl2pPr marL="804863" indent="-342900">
              <a:defRPr>
                <a:solidFill>
                  <a:schemeClr val="tx1"/>
                </a:solidFill>
                <a:latin typeface="Palatino" pitchFamily="2" charset="0"/>
              </a:defRPr>
            </a:lvl2pPr>
            <a:lvl3pPr marL="1262063" indent="-342900">
              <a:defRPr>
                <a:solidFill>
                  <a:schemeClr val="tx1"/>
                </a:solidFill>
                <a:latin typeface="Palatino" pitchFamily="2" charset="0"/>
              </a:defRPr>
            </a:lvl3pPr>
            <a:lvl4pPr marL="1719263" indent="-342900">
              <a:defRPr>
                <a:solidFill>
                  <a:schemeClr val="tx1"/>
                </a:solidFill>
                <a:latin typeface="Palatino" pitchFamily="2" charset="0"/>
              </a:defRPr>
            </a:lvl4pPr>
            <a:lvl5pPr marL="2176463" indent="-342900">
              <a:defRPr>
                <a:solidFill>
                  <a:schemeClr val="tx1"/>
                </a:solidFill>
                <a:latin typeface="Palatino" pitchFamily="2" charset="0"/>
              </a:defRPr>
            </a:lvl5pPr>
            <a:lvl6pPr marL="2633663" indent="-342900" eaLnBrk="0" fontAlgn="base" hangingPunct="0">
              <a:spcBef>
                <a:spcPct val="0"/>
              </a:spcBef>
              <a:spcAft>
                <a:spcPct val="0"/>
              </a:spcAft>
              <a:defRPr>
                <a:solidFill>
                  <a:schemeClr val="tx1"/>
                </a:solidFill>
                <a:latin typeface="Palatino" pitchFamily="2" charset="0"/>
              </a:defRPr>
            </a:lvl6pPr>
            <a:lvl7pPr marL="3090863" indent="-342900" eaLnBrk="0" fontAlgn="base" hangingPunct="0">
              <a:spcBef>
                <a:spcPct val="0"/>
              </a:spcBef>
              <a:spcAft>
                <a:spcPct val="0"/>
              </a:spcAft>
              <a:defRPr>
                <a:solidFill>
                  <a:schemeClr val="tx1"/>
                </a:solidFill>
                <a:latin typeface="Palatino" pitchFamily="2" charset="0"/>
              </a:defRPr>
            </a:lvl7pPr>
            <a:lvl8pPr marL="3548063" indent="-342900" eaLnBrk="0" fontAlgn="base" hangingPunct="0">
              <a:spcBef>
                <a:spcPct val="0"/>
              </a:spcBef>
              <a:spcAft>
                <a:spcPct val="0"/>
              </a:spcAft>
              <a:defRPr>
                <a:solidFill>
                  <a:schemeClr val="tx1"/>
                </a:solidFill>
                <a:latin typeface="Palatino" pitchFamily="2" charset="0"/>
              </a:defRPr>
            </a:lvl8pPr>
            <a:lvl9pPr marL="4005263" indent="-342900" eaLnBrk="0" fontAlgn="base" hangingPunct="0">
              <a:spcBef>
                <a:spcPct val="0"/>
              </a:spcBef>
              <a:spcAft>
                <a:spcPct val="0"/>
              </a:spcAft>
              <a:defRPr>
                <a:solidFill>
                  <a:schemeClr val="tx1"/>
                </a:solidFill>
                <a:latin typeface="Palatino" pitchFamily="2" charset="0"/>
              </a:defRPr>
            </a:lvl9pPr>
          </a:lstStyle>
          <a:p>
            <a:pPr eaLnBrk="1" hangingPunct="1">
              <a:buClr>
                <a:schemeClr val="bg2"/>
              </a:buClr>
            </a:pPr>
            <a:r>
              <a:rPr lang="en-US" altLang="en-US" sz="1350" b="1" dirty="0">
                <a:solidFill>
                  <a:schemeClr val="bg2"/>
                </a:solidFill>
              </a:rPr>
              <a:t>●</a:t>
            </a:r>
            <a:r>
              <a:rPr lang="en-US" altLang="en-US" sz="1350" b="1" dirty="0">
                <a:solidFill>
                  <a:srgbClr val="382344"/>
                </a:solidFill>
              </a:rPr>
              <a:t>	</a:t>
            </a:r>
            <a:r>
              <a:rPr lang="en-US" altLang="en-US" sz="1600" b="1" dirty="0">
                <a:solidFill>
                  <a:srgbClr val="382344"/>
                </a:solidFill>
                <a:latin typeface="Arial" panose="020B0604020202020204" pitchFamily="34" charset="0"/>
              </a:rPr>
              <a:t>stock of capital    </a:t>
            </a:r>
            <a:r>
              <a:rPr lang="en-US" altLang="en-US" sz="1600" dirty="0">
                <a:latin typeface="Arial" panose="020B0604020202020204" pitchFamily="34" charset="0"/>
              </a:rPr>
              <a:t>Total amount of capital available for use in production.</a:t>
            </a:r>
            <a:endParaRPr lang="en-US" altLang="en-US" sz="1350" dirty="0">
              <a:latin typeface="Arial" panose="020B0604020202020204" pitchFamily="34" charset="0"/>
            </a:endParaRPr>
          </a:p>
        </p:txBody>
      </p:sp>
      <p:sp>
        <p:nvSpPr>
          <p:cNvPr id="630794" name="Text Box 10">
            <a:extLst>
              <a:ext uri="{FF2B5EF4-FFF2-40B4-BE49-F238E27FC236}">
                <a16:creationId xmlns:a16="http://schemas.microsoft.com/office/drawing/2014/main" id="{80F8E1B9-3EBC-2FBD-84A2-9DC9C3522C6F}"/>
              </a:ext>
            </a:extLst>
          </p:cNvPr>
          <p:cNvSpPr txBox="1">
            <a:spLocks noChangeArrowheads="1"/>
          </p:cNvSpPr>
          <p:nvPr/>
        </p:nvSpPr>
        <p:spPr bwMode="auto">
          <a:xfrm>
            <a:off x="2228850" y="4346007"/>
            <a:ext cx="457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1775" indent="-231775">
              <a:defRPr>
                <a:solidFill>
                  <a:schemeClr val="tx1"/>
                </a:solidFill>
                <a:latin typeface="Palatino" pitchFamily="2" charset="0"/>
              </a:defRPr>
            </a:lvl1pPr>
            <a:lvl2pPr marL="804863" indent="-342900">
              <a:defRPr>
                <a:solidFill>
                  <a:schemeClr val="tx1"/>
                </a:solidFill>
                <a:latin typeface="Palatino" pitchFamily="2" charset="0"/>
              </a:defRPr>
            </a:lvl2pPr>
            <a:lvl3pPr marL="1262063" indent="-342900">
              <a:defRPr>
                <a:solidFill>
                  <a:schemeClr val="tx1"/>
                </a:solidFill>
                <a:latin typeface="Palatino" pitchFamily="2" charset="0"/>
              </a:defRPr>
            </a:lvl3pPr>
            <a:lvl4pPr marL="1719263" indent="-342900">
              <a:defRPr>
                <a:solidFill>
                  <a:schemeClr val="tx1"/>
                </a:solidFill>
                <a:latin typeface="Palatino" pitchFamily="2" charset="0"/>
              </a:defRPr>
            </a:lvl4pPr>
            <a:lvl5pPr marL="2176463" indent="-342900">
              <a:defRPr>
                <a:solidFill>
                  <a:schemeClr val="tx1"/>
                </a:solidFill>
                <a:latin typeface="Palatino" pitchFamily="2" charset="0"/>
              </a:defRPr>
            </a:lvl5pPr>
            <a:lvl6pPr marL="2633663" indent="-342900" eaLnBrk="0" fontAlgn="base" hangingPunct="0">
              <a:spcBef>
                <a:spcPct val="0"/>
              </a:spcBef>
              <a:spcAft>
                <a:spcPct val="0"/>
              </a:spcAft>
              <a:defRPr>
                <a:solidFill>
                  <a:schemeClr val="tx1"/>
                </a:solidFill>
                <a:latin typeface="Palatino" pitchFamily="2" charset="0"/>
              </a:defRPr>
            </a:lvl6pPr>
            <a:lvl7pPr marL="3090863" indent="-342900" eaLnBrk="0" fontAlgn="base" hangingPunct="0">
              <a:spcBef>
                <a:spcPct val="0"/>
              </a:spcBef>
              <a:spcAft>
                <a:spcPct val="0"/>
              </a:spcAft>
              <a:defRPr>
                <a:solidFill>
                  <a:schemeClr val="tx1"/>
                </a:solidFill>
                <a:latin typeface="Palatino" pitchFamily="2" charset="0"/>
              </a:defRPr>
            </a:lvl7pPr>
            <a:lvl8pPr marL="3548063" indent="-342900" eaLnBrk="0" fontAlgn="base" hangingPunct="0">
              <a:spcBef>
                <a:spcPct val="0"/>
              </a:spcBef>
              <a:spcAft>
                <a:spcPct val="0"/>
              </a:spcAft>
              <a:defRPr>
                <a:solidFill>
                  <a:schemeClr val="tx1"/>
                </a:solidFill>
                <a:latin typeface="Palatino" pitchFamily="2" charset="0"/>
              </a:defRPr>
            </a:lvl8pPr>
            <a:lvl9pPr marL="4005263" indent="-342900" eaLnBrk="0" fontAlgn="base" hangingPunct="0">
              <a:spcBef>
                <a:spcPct val="0"/>
              </a:spcBef>
              <a:spcAft>
                <a:spcPct val="0"/>
              </a:spcAft>
              <a:defRPr>
                <a:solidFill>
                  <a:schemeClr val="tx1"/>
                </a:solidFill>
                <a:latin typeface="Palatino" pitchFamily="2" charset="0"/>
              </a:defRPr>
            </a:lvl9pPr>
          </a:lstStyle>
          <a:p>
            <a:pPr eaLnBrk="1" hangingPunct="1">
              <a:buClr>
                <a:schemeClr val="bg2"/>
              </a:buClr>
            </a:pPr>
            <a:r>
              <a:rPr lang="en-US" altLang="en-US" sz="1350" b="1" dirty="0">
                <a:solidFill>
                  <a:schemeClr val="bg2"/>
                </a:solidFill>
              </a:rPr>
              <a:t>●</a:t>
            </a:r>
            <a:r>
              <a:rPr lang="en-US" altLang="en-US" sz="1350" b="1" dirty="0">
                <a:solidFill>
                  <a:srgbClr val="382344"/>
                </a:solidFill>
              </a:rPr>
              <a:t>	</a:t>
            </a:r>
            <a:r>
              <a:rPr lang="en-US" altLang="en-US" sz="1600" b="1" dirty="0">
                <a:solidFill>
                  <a:srgbClr val="382344"/>
                </a:solidFill>
                <a:latin typeface="Arial" panose="020B0604020202020204" pitchFamily="34" charset="0"/>
              </a:rPr>
              <a:t>technological change    </a:t>
            </a:r>
            <a:r>
              <a:rPr lang="en-US" altLang="en-US" sz="1600" dirty="0">
                <a:latin typeface="Arial" panose="020B0604020202020204" pitchFamily="34" charset="0"/>
              </a:rPr>
              <a:t>Development of new technologies allowing factors of production to be used more effectively.</a:t>
            </a:r>
            <a:endParaRPr lang="en-US" altLang="en-US" sz="1350" dirty="0">
              <a:latin typeface="Arial" panose="020B0604020202020204" pitchFamily="34" charset="0"/>
            </a:endParaRPr>
          </a:p>
        </p:txBody>
      </p:sp>
      <p:sp>
        <p:nvSpPr>
          <p:cNvPr id="630795" name="Rectangle 11">
            <a:extLst>
              <a:ext uri="{FF2B5EF4-FFF2-40B4-BE49-F238E27FC236}">
                <a16:creationId xmlns:a16="http://schemas.microsoft.com/office/drawing/2014/main" id="{54AE7FEF-1D1F-0C16-7435-EF24BD36ED5D}"/>
              </a:ext>
            </a:extLst>
          </p:cNvPr>
          <p:cNvSpPr>
            <a:spLocks noGrp="1" noChangeArrowheads="1"/>
          </p:cNvSpPr>
          <p:nvPr>
            <p:ph type="body" sz="half" idx="1"/>
          </p:nvPr>
        </p:nvSpPr>
        <p:spPr>
          <a:xfrm>
            <a:off x="1981200" y="1728266"/>
            <a:ext cx="2686050" cy="276999"/>
          </a:xfrm>
        </p:spPr>
        <p:txBody>
          <a:bodyPr/>
          <a:lstStyle/>
          <a:p>
            <a:r>
              <a:rPr lang="en-US" altLang="en-US" b="1" dirty="0">
                <a:solidFill>
                  <a:srgbClr val="C00000"/>
                </a:solidFill>
              </a:rPr>
              <a:t>Labor Productivity</a:t>
            </a:r>
          </a:p>
        </p:txBody>
      </p:sp>
      <p:sp>
        <p:nvSpPr>
          <p:cNvPr id="26630" name="Rectangle 12">
            <a:extLst>
              <a:ext uri="{FF2B5EF4-FFF2-40B4-BE49-F238E27FC236}">
                <a16:creationId xmlns:a16="http://schemas.microsoft.com/office/drawing/2014/main" id="{601E4112-F0BA-8B26-9FFD-4260F292F8D8}"/>
              </a:ext>
            </a:extLst>
          </p:cNvPr>
          <p:cNvSpPr>
            <a:spLocks noGrp="1" noChangeArrowheads="1"/>
          </p:cNvSpPr>
          <p:nvPr>
            <p:ph type="title"/>
          </p:nvPr>
        </p:nvSpPr>
        <p:spPr>
          <a:xfrm>
            <a:off x="2171700" y="1291828"/>
            <a:ext cx="5543550" cy="365522"/>
          </a:xfrm>
        </p:spPr>
        <p:txBody>
          <a:bodyPr>
            <a:normAutofit/>
          </a:bodyPr>
          <a:lstStyle/>
          <a:p>
            <a:pPr eaLnBrk="1" hangingPunct="1"/>
            <a:r>
              <a:rPr lang="en-US" altLang="en-US" dirty="0"/>
              <a:t>	</a:t>
            </a:r>
          </a:p>
        </p:txBody>
      </p:sp>
      <p:sp>
        <p:nvSpPr>
          <p:cNvPr id="26631" name="Rectangle 13">
            <a:extLst>
              <a:ext uri="{FF2B5EF4-FFF2-40B4-BE49-F238E27FC236}">
                <a16:creationId xmlns:a16="http://schemas.microsoft.com/office/drawing/2014/main" id="{435CC9F5-9385-38D5-0253-E223331A9328}"/>
              </a:ext>
            </a:extLst>
          </p:cNvPr>
          <p:cNvSpPr>
            <a:spLocks noChangeArrowheads="1"/>
          </p:cNvSpPr>
          <p:nvPr/>
        </p:nvSpPr>
        <p:spPr bwMode="auto">
          <a:xfrm>
            <a:off x="1449957" y="952361"/>
            <a:ext cx="6286500" cy="365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419100" indent="-419100">
              <a:defRPr>
                <a:solidFill>
                  <a:schemeClr val="tx1"/>
                </a:solidFill>
                <a:latin typeface="Palatino" pitchFamily="2" charset="0"/>
              </a:defRPr>
            </a:lvl1pPr>
            <a:lvl2pPr marL="419100" indent="-419100">
              <a:defRPr>
                <a:solidFill>
                  <a:schemeClr val="tx1"/>
                </a:solidFill>
                <a:latin typeface="Palatino" pitchFamily="2" charset="0"/>
              </a:defRPr>
            </a:lvl2pPr>
            <a:lvl3pPr marL="419100" indent="-419100">
              <a:defRPr>
                <a:solidFill>
                  <a:schemeClr val="tx1"/>
                </a:solidFill>
                <a:latin typeface="Palatino" pitchFamily="2" charset="0"/>
              </a:defRPr>
            </a:lvl3pPr>
            <a:lvl4pPr marL="419100" indent="-419100">
              <a:defRPr>
                <a:solidFill>
                  <a:schemeClr val="tx1"/>
                </a:solidFill>
                <a:latin typeface="Palatino" pitchFamily="2" charset="0"/>
              </a:defRPr>
            </a:lvl4pPr>
            <a:lvl5pPr marL="419100" indent="-419100">
              <a:defRPr>
                <a:solidFill>
                  <a:schemeClr val="tx1"/>
                </a:solidFill>
                <a:latin typeface="Palatino" pitchFamily="2" charset="0"/>
              </a:defRPr>
            </a:lvl5pPr>
            <a:lvl6pPr marL="876300" indent="-419100" eaLnBrk="0" fontAlgn="base" hangingPunct="0">
              <a:spcBef>
                <a:spcPct val="0"/>
              </a:spcBef>
              <a:spcAft>
                <a:spcPct val="0"/>
              </a:spcAft>
              <a:defRPr>
                <a:solidFill>
                  <a:schemeClr val="tx1"/>
                </a:solidFill>
                <a:latin typeface="Palatino" pitchFamily="2" charset="0"/>
              </a:defRPr>
            </a:lvl6pPr>
            <a:lvl7pPr marL="1333500" indent="-419100" eaLnBrk="0" fontAlgn="base" hangingPunct="0">
              <a:spcBef>
                <a:spcPct val="0"/>
              </a:spcBef>
              <a:spcAft>
                <a:spcPct val="0"/>
              </a:spcAft>
              <a:defRPr>
                <a:solidFill>
                  <a:schemeClr val="tx1"/>
                </a:solidFill>
                <a:latin typeface="Palatino" pitchFamily="2" charset="0"/>
              </a:defRPr>
            </a:lvl7pPr>
            <a:lvl8pPr marL="1790700" indent="-419100" eaLnBrk="0" fontAlgn="base" hangingPunct="0">
              <a:spcBef>
                <a:spcPct val="0"/>
              </a:spcBef>
              <a:spcAft>
                <a:spcPct val="0"/>
              </a:spcAft>
              <a:defRPr>
                <a:solidFill>
                  <a:schemeClr val="tx1"/>
                </a:solidFill>
                <a:latin typeface="Palatino" pitchFamily="2" charset="0"/>
              </a:defRPr>
            </a:lvl8pPr>
            <a:lvl9pPr marL="2247900" indent="-419100" eaLnBrk="0" fontAlgn="base" hangingPunct="0">
              <a:spcBef>
                <a:spcPct val="0"/>
              </a:spcBef>
              <a:spcAft>
                <a:spcPct val="0"/>
              </a:spcAft>
              <a:defRPr>
                <a:solidFill>
                  <a:schemeClr val="tx1"/>
                </a:solidFill>
                <a:latin typeface="Palatino" pitchFamily="2" charset="0"/>
              </a:defRPr>
            </a:lvl9pPr>
          </a:lstStyle>
          <a:p>
            <a:pPr algn="ctr" eaLnBrk="1" hangingPunct="1"/>
            <a:r>
              <a:rPr lang="en-US" altLang="en-US" sz="1500" dirty="0">
                <a:solidFill>
                  <a:srgbClr val="0066B3"/>
                </a:solidFill>
                <a:latin typeface="Arial" panose="020B0604020202020204" pitchFamily="34" charset="0"/>
              </a:rPr>
              <a:t>PRODUCTION WITH ONE VARIABLE INPUT (LABOR)</a:t>
            </a:r>
          </a:p>
        </p:txBody>
      </p:sp>
      <p:sp>
        <p:nvSpPr>
          <p:cNvPr id="26636" name="Line 16">
            <a:extLst>
              <a:ext uri="{FF2B5EF4-FFF2-40B4-BE49-F238E27FC236}">
                <a16:creationId xmlns:a16="http://schemas.microsoft.com/office/drawing/2014/main" id="{4098553A-2D0B-F09D-07AA-C1C1D4BBFACB}"/>
              </a:ext>
            </a:extLst>
          </p:cNvPr>
          <p:cNvSpPr>
            <a:spLocks noChangeShapeType="1"/>
          </p:cNvSpPr>
          <p:nvPr/>
        </p:nvSpPr>
        <p:spPr bwMode="auto">
          <a:xfrm>
            <a:off x="1485900" y="857431"/>
            <a:ext cx="6172200" cy="0"/>
          </a:xfrm>
          <a:prstGeom prst="line">
            <a:avLst/>
          </a:prstGeom>
          <a:noFill/>
          <a:ln w="9525">
            <a:solidFill>
              <a:srgbClr val="53BE9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630803" name="Text Box 19">
            <a:extLst>
              <a:ext uri="{FF2B5EF4-FFF2-40B4-BE49-F238E27FC236}">
                <a16:creationId xmlns:a16="http://schemas.microsoft.com/office/drawing/2014/main" id="{8E8A7FC4-8874-C166-071C-CAA8BC493212}"/>
              </a:ext>
            </a:extLst>
          </p:cNvPr>
          <p:cNvSpPr txBox="1">
            <a:spLocks noChangeArrowheads="1"/>
          </p:cNvSpPr>
          <p:nvPr/>
        </p:nvSpPr>
        <p:spPr bwMode="auto">
          <a:xfrm>
            <a:off x="2171700" y="2041951"/>
            <a:ext cx="44577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1775" indent="-231775">
              <a:defRPr>
                <a:solidFill>
                  <a:schemeClr val="tx1"/>
                </a:solidFill>
                <a:latin typeface="Palatino" pitchFamily="2" charset="0"/>
              </a:defRPr>
            </a:lvl1pPr>
            <a:lvl2pPr marL="800100" indent="-342900">
              <a:defRPr>
                <a:solidFill>
                  <a:schemeClr val="tx1"/>
                </a:solidFill>
                <a:latin typeface="Palatino" pitchFamily="2" charset="0"/>
              </a:defRPr>
            </a:lvl2pPr>
            <a:lvl3pPr marL="1257300" indent="-342900">
              <a:defRPr>
                <a:solidFill>
                  <a:schemeClr val="tx1"/>
                </a:solidFill>
                <a:latin typeface="Palatino" pitchFamily="2" charset="0"/>
              </a:defRPr>
            </a:lvl3pPr>
            <a:lvl4pPr marL="1714500" indent="-342900">
              <a:defRPr>
                <a:solidFill>
                  <a:schemeClr val="tx1"/>
                </a:solidFill>
                <a:latin typeface="Palatino" pitchFamily="2" charset="0"/>
              </a:defRPr>
            </a:lvl4pPr>
            <a:lvl5pPr marL="2171700" indent="-342900">
              <a:defRPr>
                <a:solidFill>
                  <a:schemeClr val="tx1"/>
                </a:solidFill>
                <a:latin typeface="Palatino" pitchFamily="2" charset="0"/>
              </a:defRPr>
            </a:lvl5pPr>
            <a:lvl6pPr marL="2628900" indent="-342900" eaLnBrk="0" fontAlgn="base" hangingPunct="0">
              <a:spcBef>
                <a:spcPct val="0"/>
              </a:spcBef>
              <a:spcAft>
                <a:spcPct val="0"/>
              </a:spcAft>
              <a:defRPr>
                <a:solidFill>
                  <a:schemeClr val="tx1"/>
                </a:solidFill>
                <a:latin typeface="Palatino" pitchFamily="2" charset="0"/>
              </a:defRPr>
            </a:lvl6pPr>
            <a:lvl7pPr marL="3086100" indent="-342900" eaLnBrk="0" fontAlgn="base" hangingPunct="0">
              <a:spcBef>
                <a:spcPct val="0"/>
              </a:spcBef>
              <a:spcAft>
                <a:spcPct val="0"/>
              </a:spcAft>
              <a:defRPr>
                <a:solidFill>
                  <a:schemeClr val="tx1"/>
                </a:solidFill>
                <a:latin typeface="Palatino" pitchFamily="2" charset="0"/>
              </a:defRPr>
            </a:lvl7pPr>
            <a:lvl8pPr marL="3543300" indent="-342900" eaLnBrk="0" fontAlgn="base" hangingPunct="0">
              <a:spcBef>
                <a:spcPct val="0"/>
              </a:spcBef>
              <a:spcAft>
                <a:spcPct val="0"/>
              </a:spcAft>
              <a:defRPr>
                <a:solidFill>
                  <a:schemeClr val="tx1"/>
                </a:solidFill>
                <a:latin typeface="Palatino" pitchFamily="2" charset="0"/>
              </a:defRPr>
            </a:lvl8pPr>
            <a:lvl9pPr marL="4000500" indent="-342900" eaLnBrk="0" fontAlgn="base" hangingPunct="0">
              <a:spcBef>
                <a:spcPct val="0"/>
              </a:spcBef>
              <a:spcAft>
                <a:spcPct val="0"/>
              </a:spcAft>
              <a:defRPr>
                <a:solidFill>
                  <a:schemeClr val="tx1"/>
                </a:solidFill>
                <a:latin typeface="Palatino" pitchFamily="2" charset="0"/>
              </a:defRPr>
            </a:lvl9pPr>
          </a:lstStyle>
          <a:p>
            <a:pPr eaLnBrk="1" hangingPunct="1">
              <a:buClr>
                <a:schemeClr val="bg2"/>
              </a:buClr>
            </a:pPr>
            <a:r>
              <a:rPr lang="en-US" altLang="en-US" sz="1350" b="1" dirty="0">
                <a:solidFill>
                  <a:schemeClr val="bg2"/>
                </a:solidFill>
                <a:latin typeface="Arial" panose="020B0604020202020204" pitchFamily="34" charset="0"/>
                <a:cs typeface="Arial" panose="020B0604020202020204" pitchFamily="34" charset="0"/>
              </a:rPr>
              <a:t>●</a:t>
            </a:r>
            <a:r>
              <a:rPr lang="en-US" altLang="en-US" sz="1350" b="1" dirty="0">
                <a:solidFill>
                  <a:srgbClr val="382344"/>
                </a:solidFill>
              </a:rPr>
              <a:t>	</a:t>
            </a:r>
            <a:r>
              <a:rPr lang="en-US" altLang="en-US" sz="1600" b="1" dirty="0">
                <a:solidFill>
                  <a:srgbClr val="382344"/>
                </a:solidFill>
                <a:latin typeface="Arial" panose="020B0604020202020204" pitchFamily="34" charset="0"/>
              </a:rPr>
              <a:t>labor productivity    </a:t>
            </a:r>
            <a:r>
              <a:rPr lang="en-US" altLang="en-US" sz="1600" dirty="0">
                <a:latin typeface="Arial" panose="020B0604020202020204" pitchFamily="34" charset="0"/>
              </a:rPr>
              <a:t>Average product of labor for an entire industry or for the economy as a whole.</a:t>
            </a:r>
            <a:endParaRPr lang="en-US" altLang="en-US" sz="12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30795">
                                            <p:txEl>
                                              <p:pRg st="0" end="0"/>
                                            </p:txEl>
                                          </p:spTgt>
                                        </p:tgtEl>
                                        <p:attrNameLst>
                                          <p:attrName>style.visibility</p:attrName>
                                        </p:attrNameLst>
                                      </p:cBhvr>
                                      <p:to>
                                        <p:strVal val="visible"/>
                                      </p:to>
                                    </p:set>
                                    <p:animEffect transition="in" filter="wipe(left)">
                                      <p:cBhvr>
                                        <p:cTn id="7" dur="500"/>
                                        <p:tgtEl>
                                          <p:spTgt spid="630795">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630803"/>
                                        </p:tgtEl>
                                        <p:attrNameLst>
                                          <p:attrName>style.visibility</p:attrName>
                                        </p:attrNameLst>
                                      </p:cBhvr>
                                      <p:to>
                                        <p:strVal val="visible"/>
                                      </p:to>
                                    </p:set>
                                    <p:animEffect transition="in" filter="wipe(left)">
                                      <p:cBhvr>
                                        <p:cTn id="11" dur="500"/>
                                        <p:tgtEl>
                                          <p:spTgt spid="63080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630791"/>
                                        </p:tgtEl>
                                        <p:attrNameLst>
                                          <p:attrName>style.visibility</p:attrName>
                                        </p:attrNameLst>
                                      </p:cBhvr>
                                      <p:to>
                                        <p:strVal val="visible"/>
                                      </p:to>
                                    </p:set>
                                    <p:animEffect transition="in" filter="wipe(left)">
                                      <p:cBhvr>
                                        <p:cTn id="16" dur="500"/>
                                        <p:tgtEl>
                                          <p:spTgt spid="630791"/>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630793"/>
                                        </p:tgtEl>
                                        <p:attrNameLst>
                                          <p:attrName>style.visibility</p:attrName>
                                        </p:attrNameLst>
                                      </p:cBhvr>
                                      <p:to>
                                        <p:strVal val="visible"/>
                                      </p:to>
                                    </p:set>
                                    <p:animEffect transition="in" filter="wipe(left)">
                                      <p:cBhvr>
                                        <p:cTn id="20" dur="500"/>
                                        <p:tgtEl>
                                          <p:spTgt spid="630793"/>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630794"/>
                                        </p:tgtEl>
                                        <p:attrNameLst>
                                          <p:attrName>style.visibility</p:attrName>
                                        </p:attrNameLst>
                                      </p:cBhvr>
                                      <p:to>
                                        <p:strVal val="visible"/>
                                      </p:to>
                                    </p:set>
                                    <p:animEffect transition="in" filter="wipe(left)">
                                      <p:cBhvr>
                                        <p:cTn id="24" dur="500"/>
                                        <p:tgtEl>
                                          <p:spTgt spid="630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91" grpId="0"/>
      <p:bldP spid="630793" grpId="0"/>
      <p:bldP spid="630794" grpId="0"/>
      <p:bldP spid="630795" grpId="0" build="p"/>
      <p:bldP spid="63080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25" name="Line 5">
            <a:extLst>
              <a:ext uri="{FF2B5EF4-FFF2-40B4-BE49-F238E27FC236}">
                <a16:creationId xmlns:a16="http://schemas.microsoft.com/office/drawing/2014/main" id="{C4178E01-51E9-B6F4-6981-E7D83547F43E}"/>
              </a:ext>
            </a:extLst>
          </p:cNvPr>
          <p:cNvSpPr>
            <a:spLocks noChangeShapeType="1"/>
          </p:cNvSpPr>
          <p:nvPr/>
        </p:nvSpPr>
        <p:spPr bwMode="auto">
          <a:xfrm>
            <a:off x="1485900" y="857431"/>
            <a:ext cx="6172200" cy="0"/>
          </a:xfrm>
          <a:prstGeom prst="line">
            <a:avLst/>
          </a:prstGeom>
          <a:noFill/>
          <a:ln w="9525">
            <a:solidFill>
              <a:srgbClr val="53BE9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631815" name="Rectangle 7">
            <a:extLst>
              <a:ext uri="{FF2B5EF4-FFF2-40B4-BE49-F238E27FC236}">
                <a16:creationId xmlns:a16="http://schemas.microsoft.com/office/drawing/2014/main" id="{91B7CA2C-42B1-42B7-47E6-052969EAFDB7}"/>
              </a:ext>
            </a:extLst>
          </p:cNvPr>
          <p:cNvSpPr>
            <a:spLocks noChangeArrowheads="1"/>
          </p:cNvSpPr>
          <p:nvPr/>
        </p:nvSpPr>
        <p:spPr bwMode="auto">
          <a:xfrm>
            <a:off x="1485900" y="3793309"/>
            <a:ext cx="5772150" cy="300082"/>
          </a:xfrm>
          <a:prstGeom prst="rect">
            <a:avLst/>
          </a:prstGeom>
          <a:solidFill>
            <a:srgbClr val="F7F4E8"/>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2400">
                <a:solidFill>
                  <a:srgbClr val="53BE95"/>
                </a:solidFill>
                <a:latin typeface="Arial" panose="020B0604020202020204" pitchFamily="34" charset="0"/>
              </a:defRPr>
            </a:lvl1pPr>
            <a:lvl2pPr marL="742950" indent="-285750">
              <a:spcBef>
                <a:spcPct val="20000"/>
              </a:spcBef>
              <a:defRPr sz="2000" b="1" i="1">
                <a:solidFill>
                  <a:srgbClr val="F7955A"/>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Char char="•"/>
            </a:pPr>
            <a:endParaRPr lang="en-IN" altLang="en-US" sz="1350">
              <a:solidFill>
                <a:schemeClr val="tx1"/>
              </a:solidFill>
              <a:latin typeface="Palatino" pitchFamily="2" charset="0"/>
            </a:endParaRPr>
          </a:p>
        </p:txBody>
      </p:sp>
      <p:sp>
        <p:nvSpPr>
          <p:cNvPr id="631817" name="Rectangle 9">
            <a:extLst>
              <a:ext uri="{FF2B5EF4-FFF2-40B4-BE49-F238E27FC236}">
                <a16:creationId xmlns:a16="http://schemas.microsoft.com/office/drawing/2014/main" id="{D76D7C32-3EEB-D4E8-15B3-54E154F2D8B5}"/>
              </a:ext>
            </a:extLst>
          </p:cNvPr>
          <p:cNvSpPr>
            <a:spLocks noChangeArrowheads="1"/>
          </p:cNvSpPr>
          <p:nvPr/>
        </p:nvSpPr>
        <p:spPr bwMode="auto">
          <a:xfrm>
            <a:off x="914400" y="5702790"/>
            <a:ext cx="6857999" cy="742950"/>
          </a:xfrm>
          <a:prstGeom prst="rect">
            <a:avLst/>
          </a:prstGeom>
          <a:solidFill>
            <a:srgbClr val="F7F4E8"/>
          </a:solidFill>
          <a:ln>
            <a:noFill/>
          </a:ln>
          <a:effectLst/>
          <a:extLst>
            <a:ext uri="{91240B29-F687-4F45-9708-019B960494DF}">
              <a14:hiddenLine xmlns:a14="http://schemas.microsoft.com/office/drawing/2010/main" w="9525">
                <a:solidFill>
                  <a:srgbClr val="F1E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a:solidFill>
                  <a:srgbClr val="53BE95"/>
                </a:solidFill>
                <a:latin typeface="Arial" panose="020B0604020202020204" pitchFamily="34" charset="0"/>
              </a:defRPr>
            </a:lvl1pPr>
            <a:lvl2pPr marL="742950" indent="-285750">
              <a:spcBef>
                <a:spcPct val="20000"/>
              </a:spcBef>
              <a:defRPr sz="2000" b="1" i="1">
                <a:solidFill>
                  <a:srgbClr val="F7955A"/>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Aft>
                <a:spcPct val="20000"/>
              </a:spcAft>
            </a:pPr>
            <a:r>
              <a:rPr lang="en-US" altLang="en-US" sz="1050" dirty="0">
                <a:solidFill>
                  <a:schemeClr val="tx1"/>
                </a:solidFill>
              </a:rPr>
              <a:t>The level of output per employed person in the United States in 2006 was higher than in other industrial countries.  But, until the 1990s, productivity in the United States grew on average less rapidly than productivity in most other developed nations. Also, productivity growth during 1974–2006 was much lower in all developed countries than it had been in the past.</a:t>
            </a:r>
          </a:p>
        </p:txBody>
      </p:sp>
      <p:graphicFrame>
        <p:nvGraphicFramePr>
          <p:cNvPr id="631910" name="Group 102">
            <a:extLst>
              <a:ext uri="{FF2B5EF4-FFF2-40B4-BE49-F238E27FC236}">
                <a16:creationId xmlns:a16="http://schemas.microsoft.com/office/drawing/2014/main" id="{B2F955B0-3759-9406-054D-79A8ACEAB868}"/>
              </a:ext>
            </a:extLst>
          </p:cNvPr>
          <p:cNvGraphicFramePr>
            <a:graphicFrameLocks noGrp="1"/>
          </p:cNvGraphicFramePr>
          <p:nvPr>
            <p:extLst>
              <p:ext uri="{D42A27DB-BD31-4B8C-83A1-F6EECF244321}">
                <p14:modId xmlns:p14="http://schemas.microsoft.com/office/powerpoint/2010/main" val="1211068049"/>
              </p:ext>
            </p:extLst>
          </p:nvPr>
        </p:nvGraphicFramePr>
        <p:xfrm>
          <a:off x="914400" y="2240665"/>
          <a:ext cx="6857999" cy="3386778"/>
        </p:xfrm>
        <a:graphic>
          <a:graphicData uri="http://schemas.openxmlformats.org/drawingml/2006/table">
            <a:tbl>
              <a:tblPr/>
              <a:tblGrid>
                <a:gridCol w="1076122">
                  <a:extLst>
                    <a:ext uri="{9D8B030D-6E8A-4147-A177-3AD203B41FA5}">
                      <a16:colId xmlns:a16="http://schemas.microsoft.com/office/drawing/2014/main" val="20000"/>
                    </a:ext>
                  </a:extLst>
                </a:gridCol>
                <a:gridCol w="1007725">
                  <a:extLst>
                    <a:ext uri="{9D8B030D-6E8A-4147-A177-3AD203B41FA5}">
                      <a16:colId xmlns:a16="http://schemas.microsoft.com/office/drawing/2014/main" val="20001"/>
                    </a:ext>
                  </a:extLst>
                </a:gridCol>
                <a:gridCol w="183913">
                  <a:extLst>
                    <a:ext uri="{9D8B030D-6E8A-4147-A177-3AD203B41FA5}">
                      <a16:colId xmlns:a16="http://schemas.microsoft.com/office/drawing/2014/main" val="20002"/>
                    </a:ext>
                  </a:extLst>
                </a:gridCol>
                <a:gridCol w="273591">
                  <a:extLst>
                    <a:ext uri="{9D8B030D-6E8A-4147-A177-3AD203B41FA5}">
                      <a16:colId xmlns:a16="http://schemas.microsoft.com/office/drawing/2014/main" val="20003"/>
                    </a:ext>
                  </a:extLst>
                </a:gridCol>
                <a:gridCol w="551741">
                  <a:extLst>
                    <a:ext uri="{9D8B030D-6E8A-4147-A177-3AD203B41FA5}">
                      <a16:colId xmlns:a16="http://schemas.microsoft.com/office/drawing/2014/main" val="20004"/>
                    </a:ext>
                  </a:extLst>
                </a:gridCol>
                <a:gridCol w="185433">
                  <a:extLst>
                    <a:ext uri="{9D8B030D-6E8A-4147-A177-3AD203B41FA5}">
                      <a16:colId xmlns:a16="http://schemas.microsoft.com/office/drawing/2014/main" val="20005"/>
                    </a:ext>
                  </a:extLst>
                </a:gridCol>
                <a:gridCol w="419506">
                  <a:extLst>
                    <a:ext uri="{9D8B030D-6E8A-4147-A177-3AD203B41FA5}">
                      <a16:colId xmlns:a16="http://schemas.microsoft.com/office/drawing/2014/main" val="20006"/>
                    </a:ext>
                  </a:extLst>
                </a:gridCol>
                <a:gridCol w="604938">
                  <a:extLst>
                    <a:ext uri="{9D8B030D-6E8A-4147-A177-3AD203B41FA5}">
                      <a16:colId xmlns:a16="http://schemas.microsoft.com/office/drawing/2014/main" val="20007"/>
                    </a:ext>
                  </a:extLst>
                </a:gridCol>
                <a:gridCol w="183913">
                  <a:extLst>
                    <a:ext uri="{9D8B030D-6E8A-4147-A177-3AD203B41FA5}">
                      <a16:colId xmlns:a16="http://schemas.microsoft.com/office/drawing/2014/main" val="20008"/>
                    </a:ext>
                  </a:extLst>
                </a:gridCol>
                <a:gridCol w="623178">
                  <a:extLst>
                    <a:ext uri="{9D8B030D-6E8A-4147-A177-3AD203B41FA5}">
                      <a16:colId xmlns:a16="http://schemas.microsoft.com/office/drawing/2014/main" val="20009"/>
                    </a:ext>
                  </a:extLst>
                </a:gridCol>
                <a:gridCol w="469665">
                  <a:extLst>
                    <a:ext uri="{9D8B030D-6E8A-4147-A177-3AD203B41FA5}">
                      <a16:colId xmlns:a16="http://schemas.microsoft.com/office/drawing/2014/main" val="20010"/>
                    </a:ext>
                  </a:extLst>
                </a:gridCol>
                <a:gridCol w="185433">
                  <a:extLst>
                    <a:ext uri="{9D8B030D-6E8A-4147-A177-3AD203B41FA5}">
                      <a16:colId xmlns:a16="http://schemas.microsoft.com/office/drawing/2014/main" val="20011"/>
                    </a:ext>
                  </a:extLst>
                </a:gridCol>
                <a:gridCol w="823812">
                  <a:extLst>
                    <a:ext uri="{9D8B030D-6E8A-4147-A177-3AD203B41FA5}">
                      <a16:colId xmlns:a16="http://schemas.microsoft.com/office/drawing/2014/main" val="20012"/>
                    </a:ext>
                  </a:extLst>
                </a:gridCol>
                <a:gridCol w="269029">
                  <a:extLst>
                    <a:ext uri="{9D8B030D-6E8A-4147-A177-3AD203B41FA5}">
                      <a16:colId xmlns:a16="http://schemas.microsoft.com/office/drawing/2014/main" val="20013"/>
                    </a:ext>
                  </a:extLst>
                </a:gridCol>
              </a:tblGrid>
              <a:tr h="309448">
                <a:tc gridSpan="14">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a:ln>
                            <a:noFill/>
                          </a:ln>
                          <a:solidFill>
                            <a:schemeClr val="bg1"/>
                          </a:solidFill>
                          <a:effectLst/>
                          <a:latin typeface="Arial" panose="020B0604020202020204" pitchFamily="34" charset="0"/>
                        </a:rPr>
                        <a:t>TABLE 6.3   Labor Productivity in Developed Countries</a:t>
                      </a:r>
                    </a:p>
                  </a:txBody>
                  <a:tcPr marL="68580" marR="68580" marT="34290" marB="3429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449200">
                <a:tc>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txBody>
                  <a:tcPr marL="68580" marR="68580" marT="34290" marB="34290" horzOverflow="overflow">
                    <a:lnL w="190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gridSpan="3">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200" b="1" i="0" u="none" strike="noStrike" cap="none" normalizeH="0" baseline="0">
                        <a:ln>
                          <a:noFill/>
                        </a:ln>
                        <a:solidFill>
                          <a:schemeClr val="tx1"/>
                        </a:solidFill>
                        <a:effectLst/>
                        <a:latin typeface="Arial" panose="020B0604020202020204" pitchFamily="34" charset="0"/>
                      </a:endParaRPr>
                    </a:p>
                  </a:txBody>
                  <a:tcPr marL="68580" marR="68580" marT="34290" marB="3429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IN"/>
                    </a:p>
                  </a:txBody>
                  <a:tcPr/>
                </a:tc>
                <a:tc hMerge="1">
                  <a:txBody>
                    <a:bodyPr/>
                    <a:lstStyle/>
                    <a:p>
                      <a:endParaRPr lang="en-IN"/>
                    </a:p>
                  </a:txBody>
                  <a:tcPr/>
                </a:tc>
                <a:tc gridSpan="3">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200" b="1" i="0" u="none" strike="noStrike" cap="none" normalizeH="0" baseline="0">
                        <a:ln>
                          <a:noFill/>
                        </a:ln>
                        <a:solidFill>
                          <a:schemeClr val="tx1"/>
                        </a:solidFill>
                        <a:effectLst/>
                        <a:latin typeface="Arial" panose="020B0604020202020204" pitchFamily="34" charset="0"/>
                      </a:endParaRPr>
                    </a:p>
                  </a:txBody>
                  <a:tcPr marL="68580" marR="68580" marT="34290" marB="34290" horzOverflow="overflow">
                    <a:lnL>
                      <a:noFill/>
                    </a:lnL>
                    <a:lnR>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IN"/>
                    </a:p>
                  </a:txBody>
                  <a:tcPr/>
                </a:tc>
                <a:tc hMerge="1">
                  <a:txBody>
                    <a:bodyPr/>
                    <a:lstStyle/>
                    <a:p>
                      <a:endParaRPr lang="en-IN"/>
                    </a:p>
                  </a:txBody>
                  <a:tcPr/>
                </a:tc>
                <a:tc gridSpan="3">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200" b="1" i="0" u="none" strike="noStrike" cap="none" normalizeH="0" baseline="0">
                        <a:ln>
                          <a:noFill/>
                        </a:ln>
                        <a:solidFill>
                          <a:schemeClr val="tx1"/>
                        </a:solidFill>
                        <a:effectLst/>
                        <a:latin typeface="Arial" panose="020B0604020202020204" pitchFamily="34" charset="0"/>
                      </a:endParaRPr>
                    </a:p>
                  </a:txBody>
                  <a:tcPr marL="68580" marR="68580" marT="34290" marB="34290" horzOverflow="overflow">
                    <a:lnL>
                      <a:noFill/>
                    </a:lnL>
                    <a:lnR>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IN"/>
                    </a:p>
                  </a:txBody>
                  <a:tcPr/>
                </a:tc>
                <a:tc hMerge="1">
                  <a:txBody>
                    <a:bodyPr/>
                    <a:lstStyle/>
                    <a:p>
                      <a:endParaRPr lang="en-IN"/>
                    </a:p>
                  </a:txBody>
                  <a:tcPr/>
                </a:tc>
                <a:tc gridSpan="3">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200" b="1" i="0" u="none" strike="noStrike" cap="none" normalizeH="0" baseline="0">
                        <a:ln>
                          <a:noFill/>
                        </a:ln>
                        <a:solidFill>
                          <a:schemeClr val="tx1"/>
                        </a:solidFill>
                        <a:effectLst/>
                        <a:latin typeface="Arial" panose="020B0604020202020204" pitchFamily="34" charset="0"/>
                      </a:endParaRPr>
                    </a:p>
                  </a:txBody>
                  <a:tcPr marL="68580" marR="68580" marT="34290" marB="34290" horzOverflow="overflow">
                    <a:lnL>
                      <a:noFill/>
                    </a:lnL>
                    <a:lnR>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IN"/>
                    </a:p>
                  </a:txBody>
                  <a:tcPr/>
                </a:tc>
                <a:tc hMerge="1">
                  <a:txBody>
                    <a:bodyPr/>
                    <a:lstStyle/>
                    <a:p>
                      <a:endParaRPr lang="en-IN"/>
                    </a:p>
                  </a:txBody>
                  <a:tcPr/>
                </a:tc>
                <a:tc>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200" b="1" i="0" u="none" strike="noStrike" cap="none" normalizeH="0" baseline="0">
                        <a:ln>
                          <a:noFill/>
                        </a:ln>
                        <a:solidFill>
                          <a:schemeClr val="tx1"/>
                        </a:solidFill>
                        <a:effectLst/>
                        <a:latin typeface="Arial" panose="020B0604020202020204" pitchFamily="34" charset="0"/>
                      </a:endParaRPr>
                    </a:p>
                  </a:txBody>
                  <a:tcPr marL="68580" marR="68580" marT="34290" marB="34290" horzOverflow="overflow">
                    <a:lnL>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9743">
                <a:tc>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 </a:t>
                      </a:r>
                    </a:p>
                  </a:txBody>
                  <a:tcPr marL="68580" marR="68580" marT="34290" marB="34290" horzOverflow="overflow">
                    <a:lnL w="19050" cap="flat" cmpd="sng" algn="ctr">
                      <a:solidFill>
                        <a:schemeClr val="tx1"/>
                      </a:solidFill>
                      <a:prstDash val="solid"/>
                      <a:round/>
                      <a:headEnd type="none" w="med" len="med"/>
                      <a:tailEnd type="none" w="med" len="med"/>
                    </a:lnL>
                    <a:lnR>
                      <a:noFill/>
                    </a:lnR>
                    <a:lnT>
                      <a:noFill/>
                    </a:lnT>
                    <a:lnB w="19050" cap="flat" cmpd="sng" algn="ctr">
                      <a:solidFill>
                        <a:schemeClr val="bg1"/>
                      </a:solidFill>
                      <a:prstDash val="solid"/>
                      <a:round/>
                      <a:headEnd type="none" w="med" len="med"/>
                      <a:tailEnd type="none" w="med" len="med"/>
                    </a:lnB>
                    <a:lnTlToBr>
                      <a:noFill/>
                    </a:lnTlToBr>
                    <a:lnBlToTr>
                      <a:noFill/>
                    </a:lnBlToTr>
                    <a:solidFill>
                      <a:schemeClr val="bg1"/>
                    </a:solidFill>
                  </a:tcPr>
                </a:tc>
                <a:tc gridSpan="13">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anose="05050102010706020507" pitchFamily="18" charset="2"/>
                        </a:rPr>
                        <a:t>Real Output per Employed Person (2006)</a:t>
                      </a:r>
                    </a:p>
                  </a:txBody>
                  <a:tcPr marL="68580" marR="68580" marT="34290" marB="34290" horzOverflow="overflow">
                    <a:lnL>
                      <a:noFill/>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2"/>
                  </a:ext>
                </a:extLst>
              </a:tr>
              <a:tr h="319743">
                <a:tc>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100" b="0" i="0" u="none" strike="noStrike" cap="none" normalizeH="0" baseline="0">
                        <a:ln>
                          <a:noFill/>
                        </a:ln>
                        <a:solidFill>
                          <a:schemeClr val="tx1"/>
                        </a:solidFill>
                        <a:effectLst/>
                        <a:latin typeface="Arial" panose="020B0604020202020204" pitchFamily="34" charset="0"/>
                      </a:endParaRPr>
                    </a:p>
                  </a:txBody>
                  <a:tcPr marL="68580" marR="68580" marT="34290" marB="34290" horzOverflow="overflow">
                    <a:lnL w="19050" cap="flat" cmpd="sng" algn="ctr">
                      <a:solidFill>
                        <a:schemeClr val="tx1"/>
                      </a:solidFill>
                      <a:prstDash val="solid"/>
                      <a:round/>
                      <a:headEnd type="none" w="med" len="med"/>
                      <a:tailEnd type="none" w="med" len="med"/>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a:ln>
                            <a:noFill/>
                          </a:ln>
                          <a:solidFill>
                            <a:schemeClr val="tx1"/>
                          </a:solidFill>
                          <a:effectLst/>
                          <a:latin typeface="Arial" panose="020B0604020202020204" pitchFamily="34" charset="0"/>
                        </a:rPr>
                        <a:t>$82,158</a:t>
                      </a:r>
                      <a:endParaRPr kumimoji="0" lang="en-US" altLang="en-US" sz="1100" b="1" i="0" u="none" strike="noStrike" cap="none" normalizeH="0" baseline="0">
                        <a:ln>
                          <a:noFill/>
                        </a:ln>
                        <a:solidFill>
                          <a:srgbClr val="53BE95"/>
                        </a:solidFill>
                        <a:effectLst/>
                        <a:latin typeface="Arial" panose="020B0604020202020204" pitchFamily="34" charset="0"/>
                      </a:endParaRPr>
                    </a:p>
                  </a:txBody>
                  <a:tcPr marL="68580" marR="68580" marT="34290" marB="34290" horzOverflow="overflow">
                    <a:lnL>
                      <a:noFill/>
                    </a:lnL>
                    <a:lnR>
                      <a:noFill/>
                    </a:lnR>
                    <a:lnT w="12700"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1"/>
                    </a:solidFill>
                  </a:tcPr>
                </a:tc>
                <a:tc gridSpan="4">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a:ln>
                            <a:noFill/>
                          </a:ln>
                          <a:solidFill>
                            <a:schemeClr val="tx1"/>
                          </a:solidFill>
                          <a:effectLst/>
                          <a:latin typeface="Arial" panose="020B0604020202020204" pitchFamily="34" charset="0"/>
                        </a:rPr>
                        <a:t>$57,721</a:t>
                      </a:r>
                    </a:p>
                  </a:txBody>
                  <a:tcPr marL="68580" marR="68580" marT="34290" marB="34290" horzOverflow="overflow">
                    <a:lnL>
                      <a:noFill/>
                    </a:lnL>
                    <a:lnR>
                      <a:noFill/>
                    </a:lnR>
                    <a:lnT w="12700"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a:ln>
                            <a:noFill/>
                          </a:ln>
                          <a:solidFill>
                            <a:schemeClr val="tx1"/>
                          </a:solidFill>
                          <a:effectLst/>
                          <a:latin typeface="Arial" panose="020B0604020202020204" pitchFamily="34" charset="0"/>
                        </a:rPr>
                        <a:t>$72,949</a:t>
                      </a:r>
                    </a:p>
                  </a:txBody>
                  <a:tcPr marL="68580" marR="68580" marT="34290" marB="34290" horzOverflow="overflow">
                    <a:lnL>
                      <a:noFill/>
                    </a:lnL>
                    <a:lnR>
                      <a:noFill/>
                    </a:lnR>
                    <a:lnT w="12700"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1"/>
                    </a:solidFill>
                  </a:tcPr>
                </a:tc>
                <a:tc hMerge="1">
                  <a:txBody>
                    <a:bodyPr/>
                    <a:lstStyle/>
                    <a:p>
                      <a:endParaRPr lang="en-IN"/>
                    </a:p>
                  </a:txBody>
                  <a:tcPr/>
                </a:tc>
                <a:tc gridSpan="4">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a:ln>
                            <a:noFill/>
                          </a:ln>
                          <a:solidFill>
                            <a:schemeClr val="tx1"/>
                          </a:solidFill>
                          <a:effectLst/>
                          <a:latin typeface="Arial" panose="020B0604020202020204" pitchFamily="34" charset="0"/>
                        </a:rPr>
                        <a:t>$60,692</a:t>
                      </a:r>
                    </a:p>
                  </a:txBody>
                  <a:tcPr marL="68580" marR="68580" marT="34290" marB="34290" horzOverflow="overflow">
                    <a:lnL>
                      <a:noFill/>
                    </a:lnL>
                    <a:lnR>
                      <a:noFill/>
                    </a:lnR>
                    <a:lnT w="12700"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a:ln>
                            <a:noFill/>
                          </a:ln>
                          <a:solidFill>
                            <a:schemeClr val="tx1"/>
                          </a:solidFill>
                          <a:effectLst/>
                          <a:latin typeface="Arial" panose="020B0604020202020204" pitchFamily="34" charset="0"/>
                        </a:rPr>
                        <a:t>$65,224</a:t>
                      </a:r>
                    </a:p>
                  </a:txBody>
                  <a:tcPr marL="68580" marR="68580" marT="34290" marB="34290" horzOverflow="overflow">
                    <a:lnL>
                      <a:noFill/>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1"/>
                    </a:solidFill>
                  </a:tcPr>
                </a:tc>
                <a:tc hMerge="1">
                  <a:txBody>
                    <a:bodyPr/>
                    <a:lstStyle/>
                    <a:p>
                      <a:endParaRPr lang="en-IN"/>
                    </a:p>
                  </a:txBody>
                  <a:tcPr/>
                </a:tc>
                <a:extLst>
                  <a:ext uri="{0D108BD9-81ED-4DB2-BD59-A6C34878D82A}">
                    <a16:rowId xmlns:a16="http://schemas.microsoft.com/office/drawing/2014/main" val="10003"/>
                  </a:ext>
                </a:extLst>
              </a:tr>
              <a:tr h="389929">
                <a:tc>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Years</a:t>
                      </a:r>
                    </a:p>
                  </a:txBody>
                  <a:tcPr marL="68580" marR="68580" marT="34290" marB="34290" horzOverflow="overflow">
                    <a:lnL w="19050" cap="flat" cmpd="sng" algn="ctr">
                      <a:solidFill>
                        <a:schemeClr val="tx1"/>
                      </a:solidFill>
                      <a:prstDash val="solid"/>
                      <a:round/>
                      <a:headEnd type="none" w="med" len="med"/>
                      <a:tailEnd type="none" w="med" len="med"/>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1"/>
                    </a:solidFill>
                  </a:tcPr>
                </a:tc>
                <a:tc gridSpan="13">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1" u="none" strike="noStrike" cap="none" normalizeH="0" baseline="0" dirty="0">
                          <a:ln>
                            <a:noFill/>
                          </a:ln>
                          <a:solidFill>
                            <a:schemeClr val="tx1"/>
                          </a:solidFill>
                          <a:effectLst/>
                          <a:latin typeface="Arial" panose="020B0604020202020204" pitchFamily="34" charset="0"/>
                        </a:rPr>
                        <a:t>Annual Rate of Growth of Labor Productivity (%)</a:t>
                      </a:r>
                    </a:p>
                  </a:txBody>
                  <a:tcPr marL="68580" marR="68580" marT="34290" marB="34290" horzOverflow="overflow">
                    <a:lnL>
                      <a:noFill/>
                    </a:lnL>
                    <a:lnR w="19050" cap="flat" cmpd="sng" algn="ctr">
                      <a:solidFill>
                        <a:schemeClr val="tx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4"/>
                  </a:ext>
                </a:extLst>
              </a:tr>
              <a:tr h="319743">
                <a:tc>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1960-1973</a:t>
                      </a:r>
                    </a:p>
                  </a:txBody>
                  <a:tcPr marL="68580" marR="68580" marT="34290" marB="34290" horzOverflow="overflow">
                    <a:lnL w="19050" cap="flat" cmpd="sng" algn="ctr">
                      <a:solidFill>
                        <a:schemeClr val="tx1"/>
                      </a:solidFill>
                      <a:prstDash val="solid"/>
                      <a:round/>
                      <a:headEnd type="none" w="med" len="med"/>
                      <a:tailEnd type="none" w="med" len="med"/>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rgbClr val="53BE95"/>
                          </a:solidFill>
                          <a:effectLst/>
                          <a:latin typeface="Arial" panose="020B0604020202020204" pitchFamily="34" charset="0"/>
                        </a:rPr>
                        <a:t>2.29</a:t>
                      </a:r>
                    </a:p>
                  </a:txBody>
                  <a:tcPr marL="68580" marR="68580" marT="34290" marB="34290"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tc>
                <a:tc gridSpan="2">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7.86</a:t>
                      </a:r>
                    </a:p>
                  </a:txBody>
                  <a:tcPr marL="68580" marR="68580" marT="34290" marB="34290"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tc>
                <a:tc gridSpan="4">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4.70</a:t>
                      </a:r>
                    </a:p>
                  </a:txBody>
                  <a:tcPr marL="68580" marR="68580" marT="34290" marB="34290"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3.98</a:t>
                      </a:r>
                    </a:p>
                  </a:txBody>
                  <a:tcPr marL="68580" marR="68580" marT="34290" marB="34290"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tc>
                <a:tc gridSpan="3">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2.84</a:t>
                      </a:r>
                    </a:p>
                  </a:txBody>
                  <a:tcPr marL="68580" marR="68580" marT="34290" marB="34290" horzOverflow="overflow">
                    <a:lnL>
                      <a:noFill/>
                    </a:lnL>
                    <a:lnR w="19050" cap="flat" cmpd="sng" algn="ctr">
                      <a:solidFill>
                        <a:schemeClr val="tx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5"/>
                  </a:ext>
                </a:extLst>
              </a:tr>
              <a:tr h="319743">
                <a:tc>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1974-1982</a:t>
                      </a:r>
                    </a:p>
                  </a:txBody>
                  <a:tcPr marL="68580" marR="68580" marT="34290" marB="34290" horzOverflow="overflow">
                    <a:lnL w="19050" cap="flat" cmpd="sng" algn="ctr">
                      <a:solidFill>
                        <a:schemeClr val="tx1"/>
                      </a:solidFill>
                      <a:prstDash val="solid"/>
                      <a:round/>
                      <a:headEnd type="none" w="med" len="med"/>
                      <a:tailEnd type="none" w="med" len="med"/>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rgbClr val="53BE95"/>
                          </a:solidFill>
                          <a:effectLst/>
                          <a:latin typeface="Arial" panose="020B0604020202020204" pitchFamily="34" charset="0"/>
                        </a:rPr>
                        <a:t>0.22</a:t>
                      </a:r>
                    </a:p>
                  </a:txBody>
                  <a:tcPr marL="68580" marR="68580" marT="34290" marB="34290"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tc>
                <a:tc gridSpan="2">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2.29</a:t>
                      </a:r>
                    </a:p>
                  </a:txBody>
                  <a:tcPr marL="68580" marR="68580" marT="34290" marB="34290"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tc>
                <a:tc gridSpan="4">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1.73</a:t>
                      </a:r>
                    </a:p>
                  </a:txBody>
                  <a:tcPr marL="68580" marR="68580" marT="34290" marB="34290"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2.28</a:t>
                      </a:r>
                    </a:p>
                  </a:txBody>
                  <a:tcPr marL="68580" marR="68580" marT="34290" marB="34290"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tc>
                <a:tc gridSpan="3">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1.53</a:t>
                      </a:r>
                    </a:p>
                  </a:txBody>
                  <a:tcPr marL="68580" marR="68580" marT="34290" marB="34290" horzOverflow="overflow">
                    <a:lnL>
                      <a:noFill/>
                    </a:lnL>
                    <a:lnR w="19050" cap="flat" cmpd="sng" algn="ctr">
                      <a:solidFill>
                        <a:schemeClr val="tx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6"/>
                  </a:ext>
                </a:extLst>
              </a:tr>
              <a:tr h="319743">
                <a:tc>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1983-1991</a:t>
                      </a:r>
                    </a:p>
                  </a:txBody>
                  <a:tcPr marL="68580" marR="68580" marT="34290" marB="34290" horzOverflow="overflow">
                    <a:lnL w="19050" cap="flat" cmpd="sng" algn="ctr">
                      <a:solidFill>
                        <a:schemeClr val="tx1"/>
                      </a:solidFill>
                      <a:prstDash val="solid"/>
                      <a:round/>
                      <a:headEnd type="none" w="med" len="med"/>
                      <a:tailEnd type="none" w="med" len="med"/>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rgbClr val="53BE95"/>
                          </a:solidFill>
                          <a:effectLst/>
                          <a:latin typeface="Arial" panose="020B0604020202020204" pitchFamily="34" charset="0"/>
                        </a:rPr>
                        <a:t>1.54</a:t>
                      </a:r>
                    </a:p>
                  </a:txBody>
                  <a:tcPr marL="68580" marR="68580" marT="34290" marB="34290"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tc>
                <a:tc gridSpan="2">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2.64</a:t>
                      </a:r>
                    </a:p>
                  </a:txBody>
                  <a:tcPr marL="68580" marR="68580" marT="34290" marB="34290"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tc>
                <a:tc gridSpan="4">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1.50</a:t>
                      </a:r>
                    </a:p>
                  </a:txBody>
                  <a:tcPr marL="68580" marR="68580" marT="34290" marB="34290"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2.07</a:t>
                      </a:r>
                    </a:p>
                  </a:txBody>
                  <a:tcPr marL="68580" marR="68580" marT="34290" marB="34290"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tc>
                <a:tc gridSpan="3">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1.57</a:t>
                      </a:r>
                    </a:p>
                  </a:txBody>
                  <a:tcPr marL="68580" marR="68580" marT="34290" marB="34290" horzOverflow="overflow">
                    <a:lnL>
                      <a:noFill/>
                    </a:lnL>
                    <a:lnR w="19050" cap="flat" cmpd="sng" algn="ctr">
                      <a:solidFill>
                        <a:schemeClr val="tx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7"/>
                  </a:ext>
                </a:extLst>
              </a:tr>
              <a:tr h="319743">
                <a:tc>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1992-2000</a:t>
                      </a:r>
                    </a:p>
                  </a:txBody>
                  <a:tcPr marL="68580" marR="68580" marT="34290" marB="34290" horzOverflow="overflow">
                    <a:lnL w="19050" cap="flat" cmpd="sng" algn="ctr">
                      <a:solidFill>
                        <a:schemeClr val="tx1"/>
                      </a:solidFill>
                      <a:prstDash val="solid"/>
                      <a:round/>
                      <a:headEnd type="none" w="med" len="med"/>
                      <a:tailEnd type="none" w="med" len="med"/>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rgbClr val="53BE95"/>
                          </a:solidFill>
                          <a:effectLst/>
                          <a:latin typeface="Arial" panose="020B0604020202020204" pitchFamily="34" charset="0"/>
                        </a:rPr>
                        <a:t>1.94</a:t>
                      </a:r>
                    </a:p>
                  </a:txBody>
                  <a:tcPr marL="68580" marR="68580" marT="34290" marB="34290"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tc>
                <a:tc gridSpan="2">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rPr>
                        <a:t>1.08</a:t>
                      </a:r>
                    </a:p>
                  </a:txBody>
                  <a:tcPr marL="68580" marR="68580" marT="34290" marB="34290"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tc>
                <a:tc gridSpan="4">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1.40</a:t>
                      </a:r>
                    </a:p>
                  </a:txBody>
                  <a:tcPr marL="68580" marR="68580" marT="34290" marB="34290"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1.64</a:t>
                      </a:r>
                    </a:p>
                  </a:txBody>
                  <a:tcPr marL="68580" marR="68580" marT="34290" marB="34290"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tc>
                <a:tc gridSpan="3">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rPr>
                        <a:t>2.22</a:t>
                      </a:r>
                    </a:p>
                  </a:txBody>
                  <a:tcPr marL="68580" marR="68580" marT="34290" marB="34290" horzOverflow="overflow">
                    <a:lnL>
                      <a:noFill/>
                    </a:lnL>
                    <a:lnR w="19050" cap="flat" cmpd="sng" algn="ctr">
                      <a:solidFill>
                        <a:schemeClr val="tx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8"/>
                  </a:ext>
                </a:extLst>
              </a:tr>
              <a:tr h="319743">
                <a:tc>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2001-2006</a:t>
                      </a:r>
                    </a:p>
                  </a:txBody>
                  <a:tcPr marL="68580" marR="68580" marT="34290" marB="34290" horzOverflow="overflow">
                    <a:lnL w="19050" cap="flat" cmpd="sng" algn="ctr">
                      <a:solidFill>
                        <a:schemeClr val="tx1"/>
                      </a:solidFill>
                      <a:prstDash val="solid"/>
                      <a:round/>
                      <a:headEnd type="none" w="med" len="med"/>
                      <a:tailEnd type="none" w="med" len="med"/>
                    </a:lnL>
                    <a:lnR>
                      <a:noFill/>
                    </a:ln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tc gridSpan="2">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rgbClr val="53BE95"/>
                          </a:solidFill>
                          <a:effectLst/>
                          <a:latin typeface="Arial" panose="020B0604020202020204" pitchFamily="34" charset="0"/>
                        </a:rPr>
                        <a:t>1.78</a:t>
                      </a:r>
                    </a:p>
                  </a:txBody>
                  <a:tcPr marL="68580" marR="68580" marT="34290" marB="34290"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tc>
                <a:tc gridSpan="2">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1.73</a:t>
                      </a:r>
                    </a:p>
                  </a:txBody>
                  <a:tcPr marL="68580" marR="68580" marT="34290" marB="34290"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tc>
                <a:tc gridSpan="4">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1.02</a:t>
                      </a:r>
                    </a:p>
                  </a:txBody>
                  <a:tcPr marL="68580" marR="68580" marT="34290" marB="34290"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1.10</a:t>
                      </a:r>
                    </a:p>
                  </a:txBody>
                  <a:tcPr marL="68580" marR="68580" marT="34290" marB="34290"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tc>
                <a:tc gridSpan="3">
                  <a:txBody>
                    <a:bodyPr/>
                    <a:lstStyle>
                      <a:lvl1pPr>
                        <a:spcBef>
                          <a:spcPct val="20000"/>
                        </a:spcBef>
                        <a:defRPr sz="2000">
                          <a:solidFill>
                            <a:srgbClr val="53BE95"/>
                          </a:solidFill>
                          <a:latin typeface="Arial" panose="020B0604020202020204" pitchFamily="34" charset="0"/>
                        </a:defRPr>
                      </a:lvl1pPr>
                      <a:lvl2pPr>
                        <a:spcBef>
                          <a:spcPct val="20000"/>
                        </a:spcBef>
                        <a:defRPr b="1" i="1">
                          <a:solidFill>
                            <a:srgbClr val="F7955A"/>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rPr>
                        <a:t>1.47</a:t>
                      </a:r>
                    </a:p>
                  </a:txBody>
                  <a:tcPr marL="68580" marR="68580" marT="34290" marB="34290" horzOverflow="overflow">
                    <a:lnL>
                      <a:noFill/>
                    </a:lnL>
                    <a:lnR w="19050" cap="flat" cmpd="sng" algn="ctr">
                      <a:solidFill>
                        <a:schemeClr val="tx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9"/>
                  </a:ext>
                </a:extLst>
              </a:tr>
            </a:tbl>
          </a:graphicData>
        </a:graphic>
      </p:graphicFrame>
      <p:sp>
        <p:nvSpPr>
          <p:cNvPr id="631893" name="Text Box 85">
            <a:extLst>
              <a:ext uri="{FF2B5EF4-FFF2-40B4-BE49-F238E27FC236}">
                <a16:creationId xmlns:a16="http://schemas.microsoft.com/office/drawing/2014/main" id="{3E8FCF15-7A00-4322-E7B0-03CE8172E920}"/>
              </a:ext>
            </a:extLst>
          </p:cNvPr>
          <p:cNvSpPr txBox="1">
            <a:spLocks noChangeArrowheads="1"/>
          </p:cNvSpPr>
          <p:nvPr/>
        </p:nvSpPr>
        <p:spPr bwMode="auto">
          <a:xfrm>
            <a:off x="4305301" y="2594373"/>
            <a:ext cx="736997" cy="230832"/>
          </a:xfrm>
          <a:prstGeom prst="rect">
            <a:avLst/>
          </a:prstGeom>
          <a:solidFill>
            <a:schemeClr val="bg1">
              <a:alpha val="54117"/>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2400">
                <a:solidFill>
                  <a:srgbClr val="53BE95"/>
                </a:solidFill>
                <a:latin typeface="Arial" panose="020B0604020202020204" pitchFamily="34" charset="0"/>
              </a:defRPr>
            </a:lvl1pPr>
            <a:lvl2pPr marL="742950" indent="-285750">
              <a:spcBef>
                <a:spcPct val="20000"/>
              </a:spcBef>
              <a:defRPr sz="2000" b="1" i="1">
                <a:solidFill>
                  <a:srgbClr val="F7955A"/>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r>
              <a:rPr lang="en-US" altLang="en-US" sz="900" b="1">
                <a:solidFill>
                  <a:schemeClr val="tx1"/>
                </a:solidFill>
              </a:rPr>
              <a:t>FRANCE</a:t>
            </a:r>
          </a:p>
        </p:txBody>
      </p:sp>
      <p:sp>
        <p:nvSpPr>
          <p:cNvPr id="631894" name="Text Box 86">
            <a:extLst>
              <a:ext uri="{FF2B5EF4-FFF2-40B4-BE49-F238E27FC236}">
                <a16:creationId xmlns:a16="http://schemas.microsoft.com/office/drawing/2014/main" id="{A0D6A249-03C0-9276-C702-FF4360CADB1E}"/>
              </a:ext>
            </a:extLst>
          </p:cNvPr>
          <p:cNvSpPr txBox="1">
            <a:spLocks noChangeArrowheads="1"/>
          </p:cNvSpPr>
          <p:nvPr/>
        </p:nvSpPr>
        <p:spPr bwMode="auto">
          <a:xfrm>
            <a:off x="5463912" y="2594373"/>
            <a:ext cx="895350" cy="230832"/>
          </a:xfrm>
          <a:prstGeom prst="rect">
            <a:avLst/>
          </a:prstGeom>
          <a:solidFill>
            <a:schemeClr val="bg1">
              <a:alpha val="54117"/>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Palatino" pitchFamily="2" charset="0"/>
              </a:defRPr>
            </a:lvl1pPr>
            <a:lvl2pPr marL="800100" indent="-342900">
              <a:defRPr>
                <a:solidFill>
                  <a:schemeClr val="tx1"/>
                </a:solidFill>
                <a:latin typeface="Palatino" pitchFamily="2" charset="0"/>
              </a:defRPr>
            </a:lvl2pPr>
            <a:lvl3pPr marL="1257300" indent="-342900">
              <a:defRPr>
                <a:solidFill>
                  <a:schemeClr val="tx1"/>
                </a:solidFill>
                <a:latin typeface="Palatino" pitchFamily="2" charset="0"/>
              </a:defRPr>
            </a:lvl3pPr>
            <a:lvl4pPr marL="1714500" indent="-342900">
              <a:defRPr>
                <a:solidFill>
                  <a:schemeClr val="tx1"/>
                </a:solidFill>
                <a:latin typeface="Palatino" pitchFamily="2" charset="0"/>
              </a:defRPr>
            </a:lvl4pPr>
            <a:lvl5pPr marL="2171700" indent="-342900">
              <a:defRPr>
                <a:solidFill>
                  <a:schemeClr val="tx1"/>
                </a:solidFill>
                <a:latin typeface="Palatino" pitchFamily="2" charset="0"/>
              </a:defRPr>
            </a:lvl5pPr>
            <a:lvl6pPr marL="2628900" indent="-342900" eaLnBrk="0" fontAlgn="base" hangingPunct="0">
              <a:spcBef>
                <a:spcPct val="0"/>
              </a:spcBef>
              <a:spcAft>
                <a:spcPct val="0"/>
              </a:spcAft>
              <a:defRPr>
                <a:solidFill>
                  <a:schemeClr val="tx1"/>
                </a:solidFill>
                <a:latin typeface="Palatino" pitchFamily="2" charset="0"/>
              </a:defRPr>
            </a:lvl6pPr>
            <a:lvl7pPr marL="3086100" indent="-342900" eaLnBrk="0" fontAlgn="base" hangingPunct="0">
              <a:spcBef>
                <a:spcPct val="0"/>
              </a:spcBef>
              <a:spcAft>
                <a:spcPct val="0"/>
              </a:spcAft>
              <a:defRPr>
                <a:solidFill>
                  <a:schemeClr val="tx1"/>
                </a:solidFill>
                <a:latin typeface="Palatino" pitchFamily="2" charset="0"/>
              </a:defRPr>
            </a:lvl7pPr>
            <a:lvl8pPr marL="3543300" indent="-342900" eaLnBrk="0" fontAlgn="base" hangingPunct="0">
              <a:spcBef>
                <a:spcPct val="0"/>
              </a:spcBef>
              <a:spcAft>
                <a:spcPct val="0"/>
              </a:spcAft>
              <a:defRPr>
                <a:solidFill>
                  <a:schemeClr val="tx1"/>
                </a:solidFill>
                <a:latin typeface="Palatino" pitchFamily="2" charset="0"/>
              </a:defRPr>
            </a:lvl8pPr>
            <a:lvl9pPr marL="4000500" indent="-342900" eaLnBrk="0" fontAlgn="base" hangingPunct="0">
              <a:spcBef>
                <a:spcPct val="0"/>
              </a:spcBef>
              <a:spcAft>
                <a:spcPct val="0"/>
              </a:spcAft>
              <a:defRPr>
                <a:solidFill>
                  <a:schemeClr val="tx1"/>
                </a:solidFill>
                <a:latin typeface="Palatino" pitchFamily="2" charset="0"/>
              </a:defRPr>
            </a:lvl9pPr>
          </a:lstStyle>
          <a:p>
            <a:pPr algn="ctr" eaLnBrk="1" hangingPunct="1">
              <a:spcBef>
                <a:spcPct val="20000"/>
              </a:spcBef>
            </a:pPr>
            <a:r>
              <a:rPr lang="en-US" altLang="en-US" sz="900" b="1" dirty="0">
                <a:latin typeface="Arial" panose="020B0604020202020204" pitchFamily="34" charset="0"/>
              </a:rPr>
              <a:t>GERMANY</a:t>
            </a:r>
          </a:p>
        </p:txBody>
      </p:sp>
      <p:sp>
        <p:nvSpPr>
          <p:cNvPr id="631895" name="Text Box 87">
            <a:extLst>
              <a:ext uri="{FF2B5EF4-FFF2-40B4-BE49-F238E27FC236}">
                <a16:creationId xmlns:a16="http://schemas.microsoft.com/office/drawing/2014/main" id="{4C08BC01-947B-369D-97A6-4B5236C9B99E}"/>
              </a:ext>
            </a:extLst>
          </p:cNvPr>
          <p:cNvSpPr txBox="1">
            <a:spLocks noChangeArrowheads="1"/>
          </p:cNvSpPr>
          <p:nvPr/>
        </p:nvSpPr>
        <p:spPr bwMode="auto">
          <a:xfrm>
            <a:off x="3274469" y="2594373"/>
            <a:ext cx="632222" cy="230832"/>
          </a:xfrm>
          <a:prstGeom prst="rect">
            <a:avLst/>
          </a:prstGeom>
          <a:solidFill>
            <a:schemeClr val="bg1">
              <a:alpha val="54117"/>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2400">
                <a:solidFill>
                  <a:srgbClr val="53BE95"/>
                </a:solidFill>
                <a:latin typeface="Arial" panose="020B0604020202020204" pitchFamily="34" charset="0"/>
              </a:defRPr>
            </a:lvl1pPr>
            <a:lvl2pPr marL="742950" indent="-285750">
              <a:spcBef>
                <a:spcPct val="20000"/>
              </a:spcBef>
              <a:defRPr sz="2000" b="1" i="1">
                <a:solidFill>
                  <a:srgbClr val="F7955A"/>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r>
              <a:rPr lang="en-US" altLang="en-US" sz="900" b="1">
                <a:solidFill>
                  <a:schemeClr val="tx1"/>
                </a:solidFill>
              </a:rPr>
              <a:t>JAPAN</a:t>
            </a:r>
          </a:p>
        </p:txBody>
      </p:sp>
      <p:sp>
        <p:nvSpPr>
          <p:cNvPr id="631896" name="Text Box 88">
            <a:extLst>
              <a:ext uri="{FF2B5EF4-FFF2-40B4-BE49-F238E27FC236}">
                <a16:creationId xmlns:a16="http://schemas.microsoft.com/office/drawing/2014/main" id="{FD010A4C-0168-B51B-28AA-E3BCD109A8B3}"/>
              </a:ext>
            </a:extLst>
          </p:cNvPr>
          <p:cNvSpPr txBox="1">
            <a:spLocks noChangeArrowheads="1"/>
          </p:cNvSpPr>
          <p:nvPr/>
        </p:nvSpPr>
        <p:spPr bwMode="auto">
          <a:xfrm>
            <a:off x="6628679" y="2553097"/>
            <a:ext cx="895350" cy="369332"/>
          </a:xfrm>
          <a:prstGeom prst="rect">
            <a:avLst/>
          </a:prstGeom>
          <a:solidFill>
            <a:schemeClr val="bg1">
              <a:alpha val="54117"/>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Palatino" pitchFamily="2" charset="0"/>
              </a:defRPr>
            </a:lvl1pPr>
            <a:lvl2pPr marL="800100" indent="-342900">
              <a:defRPr>
                <a:solidFill>
                  <a:schemeClr val="tx1"/>
                </a:solidFill>
                <a:latin typeface="Palatino" pitchFamily="2" charset="0"/>
              </a:defRPr>
            </a:lvl2pPr>
            <a:lvl3pPr marL="1257300" indent="-342900">
              <a:defRPr>
                <a:solidFill>
                  <a:schemeClr val="tx1"/>
                </a:solidFill>
                <a:latin typeface="Palatino" pitchFamily="2" charset="0"/>
              </a:defRPr>
            </a:lvl3pPr>
            <a:lvl4pPr marL="1714500" indent="-342900">
              <a:defRPr>
                <a:solidFill>
                  <a:schemeClr val="tx1"/>
                </a:solidFill>
                <a:latin typeface="Palatino" pitchFamily="2" charset="0"/>
              </a:defRPr>
            </a:lvl4pPr>
            <a:lvl5pPr marL="2171700" indent="-342900">
              <a:defRPr>
                <a:solidFill>
                  <a:schemeClr val="tx1"/>
                </a:solidFill>
                <a:latin typeface="Palatino" pitchFamily="2" charset="0"/>
              </a:defRPr>
            </a:lvl5pPr>
            <a:lvl6pPr marL="2628900" indent="-342900" eaLnBrk="0" fontAlgn="base" hangingPunct="0">
              <a:spcBef>
                <a:spcPct val="0"/>
              </a:spcBef>
              <a:spcAft>
                <a:spcPct val="0"/>
              </a:spcAft>
              <a:defRPr>
                <a:solidFill>
                  <a:schemeClr val="tx1"/>
                </a:solidFill>
                <a:latin typeface="Palatino" pitchFamily="2" charset="0"/>
              </a:defRPr>
            </a:lvl6pPr>
            <a:lvl7pPr marL="3086100" indent="-342900" eaLnBrk="0" fontAlgn="base" hangingPunct="0">
              <a:spcBef>
                <a:spcPct val="0"/>
              </a:spcBef>
              <a:spcAft>
                <a:spcPct val="0"/>
              </a:spcAft>
              <a:defRPr>
                <a:solidFill>
                  <a:schemeClr val="tx1"/>
                </a:solidFill>
                <a:latin typeface="Palatino" pitchFamily="2" charset="0"/>
              </a:defRPr>
            </a:lvl7pPr>
            <a:lvl8pPr marL="3543300" indent="-342900" eaLnBrk="0" fontAlgn="base" hangingPunct="0">
              <a:spcBef>
                <a:spcPct val="0"/>
              </a:spcBef>
              <a:spcAft>
                <a:spcPct val="0"/>
              </a:spcAft>
              <a:defRPr>
                <a:solidFill>
                  <a:schemeClr val="tx1"/>
                </a:solidFill>
                <a:latin typeface="Palatino" pitchFamily="2" charset="0"/>
              </a:defRPr>
            </a:lvl8pPr>
            <a:lvl9pPr marL="4000500" indent="-342900" eaLnBrk="0" fontAlgn="base" hangingPunct="0">
              <a:spcBef>
                <a:spcPct val="0"/>
              </a:spcBef>
              <a:spcAft>
                <a:spcPct val="0"/>
              </a:spcAft>
              <a:defRPr>
                <a:solidFill>
                  <a:schemeClr val="tx1"/>
                </a:solidFill>
                <a:latin typeface="Palatino" pitchFamily="2" charset="0"/>
              </a:defRPr>
            </a:lvl9pPr>
          </a:lstStyle>
          <a:p>
            <a:pPr algn="ctr" eaLnBrk="1" hangingPunct="1">
              <a:spcBef>
                <a:spcPct val="20000"/>
              </a:spcBef>
            </a:pPr>
            <a:r>
              <a:rPr lang="en-US" altLang="en-US" sz="900" b="1">
                <a:latin typeface="Arial" panose="020B0604020202020204" pitchFamily="34" charset="0"/>
              </a:rPr>
              <a:t>UNITED</a:t>
            </a:r>
            <a:br>
              <a:rPr lang="en-US" altLang="en-US" sz="900" b="1">
                <a:latin typeface="Arial" panose="020B0604020202020204" pitchFamily="34" charset="0"/>
              </a:rPr>
            </a:br>
            <a:r>
              <a:rPr lang="en-US" altLang="en-US" sz="900" b="1">
                <a:latin typeface="Arial" panose="020B0604020202020204" pitchFamily="34" charset="0"/>
              </a:rPr>
              <a:t>KINGDOM</a:t>
            </a:r>
          </a:p>
        </p:txBody>
      </p:sp>
      <p:pic>
        <p:nvPicPr>
          <p:cNvPr id="631898" name="Picture 90" descr="example_6">
            <a:extLst>
              <a:ext uri="{FF2B5EF4-FFF2-40B4-BE49-F238E27FC236}">
                <a16:creationId xmlns:a16="http://schemas.microsoft.com/office/drawing/2014/main" id="{F1DC1250-2065-2C31-8229-FB9E3049E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275" y="1230555"/>
            <a:ext cx="6858001"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1892" name="Text Box 84">
            <a:extLst>
              <a:ext uri="{FF2B5EF4-FFF2-40B4-BE49-F238E27FC236}">
                <a16:creationId xmlns:a16="http://schemas.microsoft.com/office/drawing/2014/main" id="{C507C29F-BD11-B9D2-BB6E-F0C72BCBEE69}"/>
              </a:ext>
            </a:extLst>
          </p:cNvPr>
          <p:cNvSpPr txBox="1">
            <a:spLocks noChangeArrowheads="1"/>
          </p:cNvSpPr>
          <p:nvPr/>
        </p:nvSpPr>
        <p:spPr bwMode="auto">
          <a:xfrm>
            <a:off x="2238274" y="2572861"/>
            <a:ext cx="736997" cy="369332"/>
          </a:xfrm>
          <a:prstGeom prst="rect">
            <a:avLst/>
          </a:prstGeom>
          <a:solidFill>
            <a:schemeClr val="bg1">
              <a:alpha val="54117"/>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2400">
                <a:solidFill>
                  <a:srgbClr val="53BE95"/>
                </a:solidFill>
                <a:latin typeface="Arial" panose="020B0604020202020204" pitchFamily="34" charset="0"/>
              </a:defRPr>
            </a:lvl1pPr>
            <a:lvl2pPr marL="742950" indent="-285750">
              <a:spcBef>
                <a:spcPct val="20000"/>
              </a:spcBef>
              <a:defRPr sz="2000" b="1" i="1">
                <a:solidFill>
                  <a:srgbClr val="F7955A"/>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r>
              <a:rPr lang="en-US" altLang="en-US" sz="900" b="1">
                <a:solidFill>
                  <a:schemeClr val="tx1"/>
                </a:solidFill>
              </a:rPr>
              <a:t>UNITED</a:t>
            </a:r>
            <a:br>
              <a:rPr lang="en-US" altLang="en-US" sz="900" b="1">
                <a:solidFill>
                  <a:schemeClr val="tx1"/>
                </a:solidFill>
              </a:rPr>
            </a:br>
            <a:r>
              <a:rPr lang="en-US" altLang="en-US" sz="900" b="1">
                <a:solidFill>
                  <a:schemeClr val="tx1"/>
                </a:solidFill>
              </a:rPr>
              <a:t>STATES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31898"/>
                                        </p:tgtEl>
                                        <p:attrNameLst>
                                          <p:attrName>style.visibility</p:attrName>
                                        </p:attrNameLst>
                                      </p:cBhvr>
                                      <p:to>
                                        <p:strVal val="visible"/>
                                      </p:to>
                                    </p:set>
                                    <p:animEffect transition="in" filter="wipe(left)">
                                      <p:cBhvr>
                                        <p:cTn id="7" dur="500"/>
                                        <p:tgtEl>
                                          <p:spTgt spid="631898"/>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631815"/>
                                        </p:tgtEl>
                                        <p:attrNameLst>
                                          <p:attrName>style.visibility</p:attrName>
                                        </p:attrNameLst>
                                      </p:cBhvr>
                                      <p:to>
                                        <p:strVal val="visible"/>
                                      </p:to>
                                    </p:set>
                                    <p:animEffect transition="in" filter="fade">
                                      <p:cBhvr>
                                        <p:cTn id="11" dur="500"/>
                                        <p:tgtEl>
                                          <p:spTgt spid="631815"/>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631910"/>
                                        </p:tgtEl>
                                        <p:attrNameLst>
                                          <p:attrName>style.visibility</p:attrName>
                                        </p:attrNameLst>
                                      </p:cBhvr>
                                      <p:to>
                                        <p:strVal val="visible"/>
                                      </p:to>
                                    </p:set>
                                    <p:animEffect transition="in" filter="blinds(horizontal)">
                                      <p:cBhvr>
                                        <p:cTn id="15" dur="500"/>
                                        <p:tgtEl>
                                          <p:spTgt spid="631910"/>
                                        </p:tgtEl>
                                      </p:cBhvr>
                                    </p:animEffect>
                                  </p:childTnLst>
                                </p:cTn>
                              </p:par>
                              <p:par>
                                <p:cTn id="16" presetID="3" presetClass="entr" presetSubtype="10" fill="hold" nodeType="withEffect">
                                  <p:stCondLst>
                                    <p:cond delay="0"/>
                                  </p:stCondLst>
                                  <p:childTnLst>
                                    <p:set>
                                      <p:cBhvr>
                                        <p:cTn id="17" dur="1" fill="hold">
                                          <p:stCondLst>
                                            <p:cond delay="0"/>
                                          </p:stCondLst>
                                        </p:cTn>
                                        <p:tgtEl>
                                          <p:spTgt spid="631892"/>
                                        </p:tgtEl>
                                        <p:attrNameLst>
                                          <p:attrName>style.visibility</p:attrName>
                                        </p:attrNameLst>
                                      </p:cBhvr>
                                      <p:to>
                                        <p:strVal val="visible"/>
                                      </p:to>
                                    </p:set>
                                    <p:animEffect transition="in" filter="blinds(horizontal)">
                                      <p:cBhvr>
                                        <p:cTn id="18" dur="500"/>
                                        <p:tgtEl>
                                          <p:spTgt spid="631892"/>
                                        </p:tgtEl>
                                      </p:cBhvr>
                                    </p:animEffect>
                                  </p:childTnLst>
                                </p:cTn>
                              </p:par>
                              <p:par>
                                <p:cTn id="19" presetID="3" presetClass="entr" presetSubtype="10" fill="hold" nodeType="withEffect">
                                  <p:stCondLst>
                                    <p:cond delay="0"/>
                                  </p:stCondLst>
                                  <p:childTnLst>
                                    <p:set>
                                      <p:cBhvr>
                                        <p:cTn id="20" dur="1" fill="hold">
                                          <p:stCondLst>
                                            <p:cond delay="0"/>
                                          </p:stCondLst>
                                        </p:cTn>
                                        <p:tgtEl>
                                          <p:spTgt spid="631895"/>
                                        </p:tgtEl>
                                        <p:attrNameLst>
                                          <p:attrName>style.visibility</p:attrName>
                                        </p:attrNameLst>
                                      </p:cBhvr>
                                      <p:to>
                                        <p:strVal val="visible"/>
                                      </p:to>
                                    </p:set>
                                    <p:animEffect transition="in" filter="blinds(horizontal)">
                                      <p:cBhvr>
                                        <p:cTn id="21" dur="500"/>
                                        <p:tgtEl>
                                          <p:spTgt spid="631895"/>
                                        </p:tgtEl>
                                      </p:cBhvr>
                                    </p:animEffect>
                                  </p:childTnLst>
                                </p:cTn>
                              </p:par>
                              <p:par>
                                <p:cTn id="22" presetID="3" presetClass="entr" presetSubtype="10" fill="hold" nodeType="withEffect">
                                  <p:stCondLst>
                                    <p:cond delay="0"/>
                                  </p:stCondLst>
                                  <p:childTnLst>
                                    <p:set>
                                      <p:cBhvr>
                                        <p:cTn id="23" dur="1" fill="hold">
                                          <p:stCondLst>
                                            <p:cond delay="0"/>
                                          </p:stCondLst>
                                        </p:cTn>
                                        <p:tgtEl>
                                          <p:spTgt spid="631893"/>
                                        </p:tgtEl>
                                        <p:attrNameLst>
                                          <p:attrName>style.visibility</p:attrName>
                                        </p:attrNameLst>
                                      </p:cBhvr>
                                      <p:to>
                                        <p:strVal val="visible"/>
                                      </p:to>
                                    </p:set>
                                    <p:animEffect transition="in" filter="blinds(horizontal)">
                                      <p:cBhvr>
                                        <p:cTn id="24" dur="500"/>
                                        <p:tgtEl>
                                          <p:spTgt spid="631893"/>
                                        </p:tgtEl>
                                      </p:cBhvr>
                                    </p:animEffect>
                                  </p:childTnLst>
                                </p:cTn>
                              </p:par>
                              <p:par>
                                <p:cTn id="25" presetID="3" presetClass="entr" presetSubtype="10" fill="hold" nodeType="withEffect">
                                  <p:stCondLst>
                                    <p:cond delay="0"/>
                                  </p:stCondLst>
                                  <p:childTnLst>
                                    <p:set>
                                      <p:cBhvr>
                                        <p:cTn id="26" dur="1" fill="hold">
                                          <p:stCondLst>
                                            <p:cond delay="0"/>
                                          </p:stCondLst>
                                        </p:cTn>
                                        <p:tgtEl>
                                          <p:spTgt spid="631894"/>
                                        </p:tgtEl>
                                        <p:attrNameLst>
                                          <p:attrName>style.visibility</p:attrName>
                                        </p:attrNameLst>
                                      </p:cBhvr>
                                      <p:to>
                                        <p:strVal val="visible"/>
                                      </p:to>
                                    </p:set>
                                    <p:animEffect transition="in" filter="blinds(horizontal)">
                                      <p:cBhvr>
                                        <p:cTn id="27" dur="500"/>
                                        <p:tgtEl>
                                          <p:spTgt spid="631894"/>
                                        </p:tgtEl>
                                      </p:cBhvr>
                                    </p:animEffect>
                                  </p:childTnLst>
                                </p:cTn>
                              </p:par>
                              <p:par>
                                <p:cTn id="28" presetID="3" presetClass="entr" presetSubtype="10" fill="hold" nodeType="withEffect">
                                  <p:stCondLst>
                                    <p:cond delay="0"/>
                                  </p:stCondLst>
                                  <p:childTnLst>
                                    <p:set>
                                      <p:cBhvr>
                                        <p:cTn id="29" dur="1" fill="hold">
                                          <p:stCondLst>
                                            <p:cond delay="0"/>
                                          </p:stCondLst>
                                        </p:cTn>
                                        <p:tgtEl>
                                          <p:spTgt spid="631896"/>
                                        </p:tgtEl>
                                        <p:attrNameLst>
                                          <p:attrName>style.visibility</p:attrName>
                                        </p:attrNameLst>
                                      </p:cBhvr>
                                      <p:to>
                                        <p:strVal val="visible"/>
                                      </p:to>
                                    </p:set>
                                    <p:animEffect transition="in" filter="blinds(horizontal)">
                                      <p:cBhvr>
                                        <p:cTn id="30" dur="500"/>
                                        <p:tgtEl>
                                          <p:spTgt spid="631896"/>
                                        </p:tgtEl>
                                      </p:cBhvr>
                                    </p:animEffect>
                                  </p:childTnLst>
                                </p:cTn>
                              </p:par>
                            </p:childTnLst>
                          </p:cTn>
                        </p:par>
                        <p:par>
                          <p:cTn id="31" fill="hold" nodeType="afterGroup">
                            <p:stCondLst>
                              <p:cond delay="1500"/>
                            </p:stCondLst>
                            <p:childTnLst>
                              <p:par>
                                <p:cTn id="32" presetID="22" presetClass="entr" presetSubtype="8" fill="hold" nodeType="afterEffect">
                                  <p:stCondLst>
                                    <p:cond delay="0"/>
                                  </p:stCondLst>
                                  <p:childTnLst>
                                    <p:set>
                                      <p:cBhvr>
                                        <p:cTn id="33" dur="1" fill="hold">
                                          <p:stCondLst>
                                            <p:cond delay="0"/>
                                          </p:stCondLst>
                                        </p:cTn>
                                        <p:tgtEl>
                                          <p:spTgt spid="631817">
                                            <p:bg/>
                                          </p:spTgt>
                                        </p:tgtEl>
                                        <p:attrNameLst>
                                          <p:attrName>style.visibility</p:attrName>
                                        </p:attrNameLst>
                                      </p:cBhvr>
                                      <p:to>
                                        <p:strVal val="visible"/>
                                      </p:to>
                                    </p:set>
                                    <p:animEffect transition="in" filter="wipe(left)">
                                      <p:cBhvr>
                                        <p:cTn id="34" dur="500"/>
                                        <p:tgtEl>
                                          <p:spTgt spid="631817">
                                            <p:bg/>
                                          </p:spTgt>
                                        </p:tgtEl>
                                      </p:cBhvr>
                                    </p:animEffect>
                                  </p:childTnLst>
                                </p:cTn>
                              </p:par>
                            </p:childTnLst>
                          </p:cTn>
                        </p:par>
                        <p:par>
                          <p:cTn id="35" fill="hold" nodeType="afterGroup">
                            <p:stCondLst>
                              <p:cond delay="2000"/>
                            </p:stCondLst>
                            <p:childTnLst>
                              <p:par>
                                <p:cTn id="36" presetID="22" presetClass="entr" presetSubtype="8" fill="hold" nodeType="afterEffect">
                                  <p:stCondLst>
                                    <p:cond delay="0"/>
                                  </p:stCondLst>
                                  <p:childTnLst>
                                    <p:set>
                                      <p:cBhvr>
                                        <p:cTn id="37" dur="1" fill="hold">
                                          <p:stCondLst>
                                            <p:cond delay="0"/>
                                          </p:stCondLst>
                                        </p:cTn>
                                        <p:tgtEl>
                                          <p:spTgt spid="631817">
                                            <p:txEl>
                                              <p:pRg st="0" end="0"/>
                                            </p:txEl>
                                          </p:spTgt>
                                        </p:tgtEl>
                                        <p:attrNameLst>
                                          <p:attrName>style.visibility</p:attrName>
                                        </p:attrNameLst>
                                      </p:cBhvr>
                                      <p:to>
                                        <p:strVal val="visible"/>
                                      </p:to>
                                    </p:set>
                                    <p:animEffect transition="in" filter="wipe(left)">
                                      <p:cBhvr>
                                        <p:cTn id="38" dur="500"/>
                                        <p:tgtEl>
                                          <p:spTgt spid="6318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7" grpId="0" build="p" animBg="1"/>
      <p:bldP spid="631893" grpId="0" animBg="1"/>
      <p:bldP spid="631894" grpId="0" animBg="1"/>
      <p:bldP spid="631895" grpId="0" animBg="1"/>
      <p:bldP spid="631896" grpId="0" animBg="1"/>
      <p:bldP spid="631892"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1497" y="482930"/>
            <a:ext cx="5004435" cy="697230"/>
          </a:xfrm>
          <a:prstGeom prst="rect">
            <a:avLst/>
          </a:prstGeom>
        </p:spPr>
        <p:txBody>
          <a:bodyPr vert="horz" wrap="square" lIns="0" tIns="13335" rIns="0" bIns="0" rtlCol="0">
            <a:spAutoFit/>
          </a:bodyPr>
          <a:lstStyle/>
          <a:p>
            <a:pPr marL="12700">
              <a:lnSpc>
                <a:spcPct val="100000"/>
              </a:lnSpc>
              <a:spcBef>
                <a:spcPts val="105"/>
              </a:spcBef>
            </a:pPr>
            <a:r>
              <a:rPr sz="4400" b="0" dirty="0">
                <a:solidFill>
                  <a:srgbClr val="C00000"/>
                </a:solidFill>
                <a:latin typeface="Microsoft Sans Serif"/>
                <a:cs typeface="Microsoft Sans Serif"/>
              </a:rPr>
              <a:t>Production</a:t>
            </a:r>
            <a:r>
              <a:rPr sz="4400" b="0" spc="10" dirty="0">
                <a:solidFill>
                  <a:srgbClr val="C00000"/>
                </a:solidFill>
                <a:latin typeface="Microsoft Sans Serif"/>
                <a:cs typeface="Microsoft Sans Serif"/>
              </a:rPr>
              <a:t> </a:t>
            </a:r>
            <a:r>
              <a:rPr sz="4400" b="0" spc="-5" dirty="0">
                <a:solidFill>
                  <a:srgbClr val="C00000"/>
                </a:solidFill>
                <a:latin typeface="Microsoft Sans Serif"/>
                <a:cs typeface="Microsoft Sans Serif"/>
              </a:rPr>
              <a:t>Function</a:t>
            </a:r>
            <a:endParaRPr sz="4400" dirty="0">
              <a:solidFill>
                <a:srgbClr val="C00000"/>
              </a:solidFill>
              <a:latin typeface="Microsoft Sans Serif"/>
              <a:cs typeface="Microsoft Sans Serif"/>
            </a:endParaRPr>
          </a:p>
        </p:txBody>
      </p:sp>
      <p:pic>
        <p:nvPicPr>
          <p:cNvPr id="3" name="object 3"/>
          <p:cNvPicPr/>
          <p:nvPr/>
        </p:nvPicPr>
        <p:blipFill>
          <a:blip r:embed="rId2" cstate="print"/>
          <a:stretch>
            <a:fillRect/>
          </a:stretch>
        </p:blipFill>
        <p:spPr>
          <a:xfrm>
            <a:off x="0" y="2297019"/>
            <a:ext cx="8587740" cy="231732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13C40E-FC03-C612-FB02-D64CFF5D25BC}"/>
              </a:ext>
            </a:extLst>
          </p:cNvPr>
          <p:cNvSpPr>
            <a:spLocks noGrp="1"/>
          </p:cNvSpPr>
          <p:nvPr>
            <p:ph type="title"/>
          </p:nvPr>
        </p:nvSpPr>
        <p:spPr>
          <a:xfrm>
            <a:off x="1522222" y="452120"/>
            <a:ext cx="6099555" cy="307777"/>
          </a:xfrm>
        </p:spPr>
        <p:txBody>
          <a:bodyPr/>
          <a:lstStyle/>
          <a:p>
            <a:r>
              <a:rPr lang="en-US" dirty="0">
                <a:solidFill>
                  <a:srgbClr val="C00000"/>
                </a:solidFill>
              </a:rPr>
              <a:t>PRODUCTION</a:t>
            </a:r>
            <a:r>
              <a:rPr lang="en-US" spc="-35" dirty="0">
                <a:solidFill>
                  <a:srgbClr val="C00000"/>
                </a:solidFill>
              </a:rPr>
              <a:t> </a:t>
            </a:r>
            <a:r>
              <a:rPr lang="en-US" dirty="0">
                <a:solidFill>
                  <a:srgbClr val="C00000"/>
                </a:solidFill>
              </a:rPr>
              <a:t>WITH</a:t>
            </a:r>
            <a:r>
              <a:rPr lang="en-US" spc="-20" dirty="0">
                <a:solidFill>
                  <a:srgbClr val="C00000"/>
                </a:solidFill>
              </a:rPr>
              <a:t> </a:t>
            </a:r>
            <a:r>
              <a:rPr lang="en-US" dirty="0">
                <a:solidFill>
                  <a:srgbClr val="C00000"/>
                </a:solidFill>
              </a:rPr>
              <a:t>TWO</a:t>
            </a:r>
            <a:r>
              <a:rPr lang="en-US" spc="-25" dirty="0">
                <a:solidFill>
                  <a:srgbClr val="C00000"/>
                </a:solidFill>
              </a:rPr>
              <a:t> </a:t>
            </a:r>
            <a:r>
              <a:rPr lang="en-US" dirty="0">
                <a:solidFill>
                  <a:srgbClr val="C00000"/>
                </a:solidFill>
              </a:rPr>
              <a:t>VARIABLE</a:t>
            </a:r>
            <a:r>
              <a:rPr lang="en-US" spc="-15" dirty="0">
                <a:solidFill>
                  <a:srgbClr val="C00000"/>
                </a:solidFill>
              </a:rPr>
              <a:t> </a:t>
            </a:r>
            <a:r>
              <a:rPr lang="en-US" dirty="0">
                <a:solidFill>
                  <a:srgbClr val="C00000"/>
                </a:solidFill>
              </a:rPr>
              <a:t>INPUTS</a:t>
            </a:r>
            <a:endParaRPr lang="en-IN" dirty="0">
              <a:solidFill>
                <a:srgbClr val="C00000"/>
              </a:solidFill>
            </a:endParaRPr>
          </a:p>
        </p:txBody>
      </p:sp>
      <p:sp>
        <p:nvSpPr>
          <p:cNvPr id="6" name="Text Placeholder 5">
            <a:extLst>
              <a:ext uri="{FF2B5EF4-FFF2-40B4-BE49-F238E27FC236}">
                <a16:creationId xmlns:a16="http://schemas.microsoft.com/office/drawing/2014/main" id="{8AD8A4A6-35D7-1224-31F6-47F1B0A31AC5}"/>
              </a:ext>
            </a:extLst>
          </p:cNvPr>
          <p:cNvSpPr>
            <a:spLocks noGrp="1"/>
          </p:cNvSpPr>
          <p:nvPr>
            <p:ph type="body" idx="1"/>
          </p:nvPr>
        </p:nvSpPr>
        <p:spPr>
          <a:xfrm>
            <a:off x="457200" y="990600"/>
            <a:ext cx="7778750" cy="5539978"/>
          </a:xfrm>
        </p:spPr>
        <p:txBody>
          <a:bodyPr/>
          <a:lstStyle/>
          <a:p>
            <a:pPr marL="285750" indent="-285750">
              <a:buFont typeface="Arial" panose="020B0604020202020204" pitchFamily="34" charset="0"/>
              <a:buChar char="•"/>
            </a:pPr>
            <a:r>
              <a:rPr lang="en-US" dirty="0"/>
              <a:t>For the analysis of production function with two variable factors we make use of the concept called </a:t>
            </a:r>
            <a:r>
              <a:rPr lang="en-US" b="1" dirty="0"/>
              <a:t>isoquants </a:t>
            </a:r>
            <a:r>
              <a:rPr lang="en-US" dirty="0"/>
              <a:t>or </a:t>
            </a:r>
            <a:r>
              <a:rPr lang="en-US" b="1" dirty="0"/>
              <a:t>iso-product curves</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a:t>
            </a:r>
            <a:r>
              <a:rPr lang="en-US" b="1" dirty="0"/>
              <a:t>shows the different combinations of inputs that produce the same level of output</a:t>
            </a:r>
            <a:r>
              <a:rPr lang="en-US" dirty="0"/>
              <a:t>.</a:t>
            </a:r>
            <a:r>
              <a:rPr lang="en-US" b="1" dirty="0"/>
              <a:t> </a:t>
            </a:r>
          </a:p>
          <a:p>
            <a:endParaRPr lang="en-US" dirty="0"/>
          </a:p>
          <a:p>
            <a:pPr marL="285750" indent="-285750">
              <a:buFont typeface="Arial" panose="020B0604020202020204" pitchFamily="34" charset="0"/>
              <a:buChar char="•"/>
            </a:pPr>
            <a:r>
              <a:rPr lang="en-US" dirty="0"/>
              <a:t>For example, you can use more labor and less capital, or more capital and less labor, to produce the same amount of goods.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b="0" i="0" dirty="0">
                <a:solidFill>
                  <a:srgbClr val="111111"/>
                </a:solidFill>
                <a:effectLst/>
                <a:latin typeface="-apple-system"/>
              </a:rPr>
              <a:t>Isoquants have some properties</a:t>
            </a:r>
            <a:r>
              <a:rPr lang="en-US" b="0" i="0" dirty="0">
                <a:solidFill>
                  <a:srgbClr val="111111"/>
                </a:solidFill>
                <a:effectLst/>
                <a:latin typeface="-apple-system"/>
              </a:rPr>
              <a:t>: </a:t>
            </a:r>
            <a:r>
              <a:rPr lang="en-US" b="1" i="0" dirty="0">
                <a:solidFill>
                  <a:srgbClr val="111111"/>
                </a:solidFill>
                <a:effectLst/>
                <a:latin typeface="-apple-system"/>
              </a:rPr>
              <a:t>they are downward sloping</a:t>
            </a:r>
            <a:r>
              <a:rPr lang="en-US" b="0" i="0" dirty="0">
                <a:solidFill>
                  <a:srgbClr val="111111"/>
                </a:solidFill>
                <a:effectLst/>
                <a:latin typeface="-apple-system"/>
              </a:rPr>
              <a:t>, </a:t>
            </a:r>
            <a:r>
              <a:rPr lang="en-US" b="1" i="0" dirty="0">
                <a:solidFill>
                  <a:srgbClr val="111111"/>
                </a:solidFill>
                <a:effectLst/>
                <a:latin typeface="-apple-system"/>
              </a:rPr>
              <a:t>convex to the origin</a:t>
            </a:r>
            <a:r>
              <a:rPr lang="en-US" b="0" i="0" dirty="0">
                <a:solidFill>
                  <a:srgbClr val="111111"/>
                </a:solidFill>
                <a:effectLst/>
                <a:latin typeface="-apple-system"/>
              </a:rPr>
              <a:t>, and </a:t>
            </a:r>
            <a:r>
              <a:rPr lang="en-US" b="1" i="0" dirty="0">
                <a:solidFill>
                  <a:srgbClr val="111111"/>
                </a:solidFill>
                <a:effectLst/>
                <a:latin typeface="-apple-system"/>
              </a:rPr>
              <a:t>do not cross each other</a:t>
            </a:r>
            <a:r>
              <a:rPr lang="en-US" b="0" i="0" dirty="0">
                <a:solidFill>
                  <a:srgbClr val="111111"/>
                </a:solidFill>
                <a:effectLst/>
                <a:latin typeface="-apple-system"/>
              </a:rPr>
              <a:t>. </a:t>
            </a:r>
          </a:p>
          <a:p>
            <a:endParaRPr lang="en-US" b="0" i="0" dirty="0">
              <a:solidFill>
                <a:srgbClr val="111111"/>
              </a:solidFill>
              <a:effectLst/>
              <a:latin typeface="-apple-system"/>
            </a:endParaRPr>
          </a:p>
          <a:p>
            <a:pPr marL="285750" indent="-285750">
              <a:buFont typeface="Arial" panose="020B0604020202020204" pitchFamily="34" charset="0"/>
              <a:buChar char="•"/>
            </a:pPr>
            <a:r>
              <a:rPr lang="en-US" dirty="0"/>
              <a:t>The </a:t>
            </a:r>
            <a:r>
              <a:rPr lang="en-US" b="1" dirty="0"/>
              <a:t>slope of an isoquant </a:t>
            </a:r>
            <a:r>
              <a:rPr lang="en-US" dirty="0"/>
              <a:t>represents the </a:t>
            </a:r>
            <a:r>
              <a:rPr lang="en-US" b="1" dirty="0"/>
              <a:t>marginal rate of technical substitution (MRTS)</a:t>
            </a:r>
            <a:r>
              <a:rPr lang="en-US" dirty="0"/>
              <a:t>. It is the rate at which one input can be substituted for another while keeping the same output level. </a:t>
            </a:r>
          </a:p>
          <a:p>
            <a:endParaRPr lang="en-US" dirty="0"/>
          </a:p>
          <a:p>
            <a:pPr marL="285750" indent="-285750">
              <a:buFont typeface="Arial" panose="020B0604020202020204" pitchFamily="34" charset="0"/>
              <a:buChar char="•"/>
            </a:pPr>
            <a:r>
              <a:rPr lang="en-US" dirty="0"/>
              <a:t>For example, if the slope of an isoquant is -2, it means that for every unit of capital you increase, you can reduce two units of labor and still produce the same amount of goods. The slope of an isoquant depends on the shape of the isoquant and the substitutability of the inputs.</a:t>
            </a:r>
            <a:endParaRPr lang="en-IN" dirty="0"/>
          </a:p>
        </p:txBody>
      </p:sp>
    </p:spTree>
    <p:extLst>
      <p:ext uri="{BB962C8B-B14F-4D97-AF65-F5344CB8AC3E}">
        <p14:creationId xmlns:p14="http://schemas.microsoft.com/office/powerpoint/2010/main" val="2468440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621030">
              <a:lnSpc>
                <a:spcPct val="100000"/>
              </a:lnSpc>
              <a:spcBef>
                <a:spcPts val="105"/>
              </a:spcBef>
            </a:pPr>
            <a:r>
              <a:rPr dirty="0"/>
              <a:t>PRODUCTION</a:t>
            </a:r>
            <a:r>
              <a:rPr spc="-35" dirty="0"/>
              <a:t> </a:t>
            </a:r>
            <a:r>
              <a:rPr dirty="0"/>
              <a:t>WITH</a:t>
            </a:r>
            <a:r>
              <a:rPr spc="-20" dirty="0"/>
              <a:t> </a:t>
            </a:r>
            <a:r>
              <a:rPr dirty="0"/>
              <a:t>TWO</a:t>
            </a:r>
            <a:r>
              <a:rPr spc="-25" dirty="0"/>
              <a:t> </a:t>
            </a:r>
            <a:r>
              <a:rPr dirty="0"/>
              <a:t>VARIABLE</a:t>
            </a:r>
            <a:r>
              <a:rPr spc="-15" dirty="0"/>
              <a:t> </a:t>
            </a:r>
            <a:r>
              <a:rPr dirty="0"/>
              <a:t>INPUTS</a:t>
            </a:r>
          </a:p>
        </p:txBody>
      </p:sp>
      <p:sp>
        <p:nvSpPr>
          <p:cNvPr id="3" name="object 3"/>
          <p:cNvSpPr/>
          <p:nvPr/>
        </p:nvSpPr>
        <p:spPr>
          <a:xfrm>
            <a:off x="304800" y="381000"/>
            <a:ext cx="8229600" cy="0"/>
          </a:xfrm>
          <a:custGeom>
            <a:avLst/>
            <a:gdLst/>
            <a:ahLst/>
            <a:cxnLst/>
            <a:rect l="l" t="t" r="r" b="b"/>
            <a:pathLst>
              <a:path w="8229600">
                <a:moveTo>
                  <a:pt x="0" y="0"/>
                </a:moveTo>
                <a:lnTo>
                  <a:pt x="8229600" y="0"/>
                </a:lnTo>
              </a:path>
            </a:pathLst>
          </a:custGeom>
          <a:ln w="9525">
            <a:solidFill>
              <a:srgbClr val="52BD94"/>
            </a:solidFill>
          </a:ln>
        </p:spPr>
        <p:txBody>
          <a:bodyPr wrap="square" lIns="0" tIns="0" rIns="0" bIns="0" rtlCol="0"/>
          <a:lstStyle/>
          <a:p>
            <a:endParaRPr/>
          </a:p>
        </p:txBody>
      </p:sp>
      <p:sp>
        <p:nvSpPr>
          <p:cNvPr id="4" name="object 4"/>
          <p:cNvSpPr/>
          <p:nvPr/>
        </p:nvSpPr>
        <p:spPr>
          <a:xfrm>
            <a:off x="685800" y="1425575"/>
            <a:ext cx="6934200" cy="4441825"/>
          </a:xfrm>
          <a:custGeom>
            <a:avLst/>
            <a:gdLst/>
            <a:ahLst/>
            <a:cxnLst/>
            <a:rect l="l" t="t" r="r" b="b"/>
            <a:pathLst>
              <a:path w="6934200" h="4441825">
                <a:moveTo>
                  <a:pt x="6934200" y="0"/>
                </a:moveTo>
                <a:lnTo>
                  <a:pt x="0" y="0"/>
                </a:lnTo>
                <a:lnTo>
                  <a:pt x="0" y="4441825"/>
                </a:lnTo>
                <a:lnTo>
                  <a:pt x="6934200" y="4441825"/>
                </a:lnTo>
                <a:lnTo>
                  <a:pt x="6934200" y="0"/>
                </a:lnTo>
                <a:close/>
              </a:path>
            </a:pathLst>
          </a:custGeom>
          <a:solidFill>
            <a:srgbClr val="F7F4E8"/>
          </a:solidFill>
        </p:spPr>
        <p:txBody>
          <a:bodyPr wrap="square" lIns="0" tIns="0" rIns="0" bIns="0" rtlCol="0"/>
          <a:lstStyle/>
          <a:p>
            <a:endParaRPr/>
          </a:p>
        </p:txBody>
      </p:sp>
      <p:sp>
        <p:nvSpPr>
          <p:cNvPr id="5" name="object 5"/>
          <p:cNvSpPr txBox="1"/>
          <p:nvPr/>
        </p:nvSpPr>
        <p:spPr>
          <a:xfrm>
            <a:off x="821842" y="2313558"/>
            <a:ext cx="2107565" cy="3270250"/>
          </a:xfrm>
          <a:prstGeom prst="rect">
            <a:avLst/>
          </a:prstGeom>
        </p:spPr>
        <p:txBody>
          <a:bodyPr vert="horz" wrap="square" lIns="0" tIns="13335" rIns="0" bIns="0" rtlCol="0">
            <a:spAutoFit/>
          </a:bodyPr>
          <a:lstStyle/>
          <a:p>
            <a:pPr marL="12700" marR="54610">
              <a:lnSpc>
                <a:spcPct val="100000"/>
              </a:lnSpc>
              <a:spcBef>
                <a:spcPts val="105"/>
              </a:spcBef>
            </a:pPr>
            <a:r>
              <a:rPr sz="1400" dirty="0">
                <a:latin typeface="Microsoft Sans Serif"/>
                <a:cs typeface="Microsoft Sans Serif"/>
              </a:rPr>
              <a:t>A </a:t>
            </a:r>
            <a:r>
              <a:rPr sz="1400" spc="-5" dirty="0">
                <a:latin typeface="Microsoft Sans Serif"/>
                <a:cs typeface="Microsoft Sans Serif"/>
              </a:rPr>
              <a:t>wheat </a:t>
            </a:r>
            <a:r>
              <a:rPr sz="1400" dirty="0">
                <a:latin typeface="Microsoft Sans Serif"/>
                <a:cs typeface="Microsoft Sans Serif"/>
              </a:rPr>
              <a:t>output of 13,800 </a:t>
            </a:r>
            <a:r>
              <a:rPr sz="1400" spc="5" dirty="0">
                <a:latin typeface="Microsoft Sans Serif"/>
                <a:cs typeface="Microsoft Sans Serif"/>
              </a:rPr>
              <a:t> </a:t>
            </a:r>
            <a:r>
              <a:rPr sz="1400" dirty="0">
                <a:latin typeface="Microsoft Sans Serif"/>
                <a:cs typeface="Microsoft Sans Serif"/>
              </a:rPr>
              <a:t>bushels per </a:t>
            </a:r>
            <a:r>
              <a:rPr sz="1400" spc="-5" dirty="0">
                <a:latin typeface="Microsoft Sans Serif"/>
                <a:cs typeface="Microsoft Sans Serif"/>
              </a:rPr>
              <a:t>year </a:t>
            </a:r>
            <a:r>
              <a:rPr sz="1400" dirty="0">
                <a:latin typeface="Microsoft Sans Serif"/>
                <a:cs typeface="Microsoft Sans Serif"/>
              </a:rPr>
              <a:t>can be </a:t>
            </a:r>
            <a:r>
              <a:rPr sz="1400" spc="5" dirty="0">
                <a:latin typeface="Microsoft Sans Serif"/>
                <a:cs typeface="Microsoft Sans Serif"/>
              </a:rPr>
              <a:t> </a:t>
            </a:r>
            <a:r>
              <a:rPr sz="1400" dirty="0">
                <a:latin typeface="Microsoft Sans Serif"/>
                <a:cs typeface="Microsoft Sans Serif"/>
              </a:rPr>
              <a:t>produced </a:t>
            </a:r>
            <a:r>
              <a:rPr sz="1400" spc="-10" dirty="0">
                <a:latin typeface="Microsoft Sans Serif"/>
                <a:cs typeface="Microsoft Sans Serif"/>
              </a:rPr>
              <a:t>with </a:t>
            </a:r>
            <a:r>
              <a:rPr sz="1400" spc="-5" dirty="0">
                <a:latin typeface="Microsoft Sans Serif"/>
                <a:cs typeface="Microsoft Sans Serif"/>
              </a:rPr>
              <a:t>different </a:t>
            </a:r>
            <a:r>
              <a:rPr sz="1400" dirty="0">
                <a:latin typeface="Microsoft Sans Serif"/>
                <a:cs typeface="Microsoft Sans Serif"/>
              </a:rPr>
              <a:t> </a:t>
            </a:r>
            <a:r>
              <a:rPr sz="1400" spc="-5" dirty="0">
                <a:latin typeface="Microsoft Sans Serif"/>
                <a:cs typeface="Microsoft Sans Serif"/>
              </a:rPr>
              <a:t>combinations</a:t>
            </a:r>
            <a:r>
              <a:rPr sz="1400" spc="-35" dirty="0">
                <a:latin typeface="Microsoft Sans Serif"/>
                <a:cs typeface="Microsoft Sans Serif"/>
              </a:rPr>
              <a:t> </a:t>
            </a:r>
            <a:r>
              <a:rPr sz="1400" dirty="0">
                <a:latin typeface="Microsoft Sans Serif"/>
                <a:cs typeface="Microsoft Sans Serif"/>
              </a:rPr>
              <a:t>of</a:t>
            </a:r>
            <a:r>
              <a:rPr sz="1400" spc="-5" dirty="0">
                <a:latin typeface="Microsoft Sans Serif"/>
                <a:cs typeface="Microsoft Sans Serif"/>
              </a:rPr>
              <a:t> labor</a:t>
            </a:r>
            <a:r>
              <a:rPr sz="1400" spc="-10" dirty="0">
                <a:latin typeface="Microsoft Sans Serif"/>
                <a:cs typeface="Microsoft Sans Serif"/>
              </a:rPr>
              <a:t> </a:t>
            </a:r>
            <a:r>
              <a:rPr sz="1400" dirty="0">
                <a:latin typeface="Microsoft Sans Serif"/>
                <a:cs typeface="Microsoft Sans Serif"/>
              </a:rPr>
              <a:t>and </a:t>
            </a:r>
            <a:r>
              <a:rPr sz="1400" spc="-360" dirty="0">
                <a:latin typeface="Microsoft Sans Serif"/>
                <a:cs typeface="Microsoft Sans Serif"/>
              </a:rPr>
              <a:t> </a:t>
            </a:r>
            <a:r>
              <a:rPr sz="1400" spc="-5" dirty="0">
                <a:latin typeface="Microsoft Sans Serif"/>
                <a:cs typeface="Microsoft Sans Serif"/>
              </a:rPr>
              <a:t>capital.</a:t>
            </a:r>
            <a:endParaRPr sz="1400">
              <a:latin typeface="Microsoft Sans Serif"/>
              <a:cs typeface="Microsoft Sans Serif"/>
            </a:endParaRPr>
          </a:p>
          <a:p>
            <a:pPr marL="12700" marR="5080">
              <a:lnSpc>
                <a:spcPct val="100000"/>
              </a:lnSpc>
              <a:spcBef>
                <a:spcPts val="670"/>
              </a:spcBef>
            </a:pPr>
            <a:r>
              <a:rPr sz="1400" spc="-5" dirty="0">
                <a:latin typeface="Microsoft Sans Serif"/>
                <a:cs typeface="Microsoft Sans Serif"/>
              </a:rPr>
              <a:t>The more capital-intensive </a:t>
            </a:r>
            <a:r>
              <a:rPr sz="1400" spc="-360" dirty="0">
                <a:latin typeface="Microsoft Sans Serif"/>
                <a:cs typeface="Microsoft Sans Serif"/>
              </a:rPr>
              <a:t> </a:t>
            </a:r>
            <a:r>
              <a:rPr sz="1400" dirty="0">
                <a:latin typeface="Microsoft Sans Serif"/>
                <a:cs typeface="Microsoft Sans Serif"/>
              </a:rPr>
              <a:t>production process </a:t>
            </a:r>
            <a:r>
              <a:rPr sz="1400" spc="-5" dirty="0">
                <a:latin typeface="Microsoft Sans Serif"/>
                <a:cs typeface="Microsoft Sans Serif"/>
              </a:rPr>
              <a:t>is </a:t>
            </a:r>
            <a:r>
              <a:rPr sz="1400" dirty="0">
                <a:latin typeface="Microsoft Sans Serif"/>
                <a:cs typeface="Microsoft Sans Serif"/>
              </a:rPr>
              <a:t> </a:t>
            </a:r>
            <a:r>
              <a:rPr sz="1400" spc="-5" dirty="0">
                <a:latin typeface="Microsoft Sans Serif"/>
                <a:cs typeface="Microsoft Sans Serif"/>
              </a:rPr>
              <a:t>shown</a:t>
            </a:r>
            <a:r>
              <a:rPr sz="1400" spc="5" dirty="0">
                <a:latin typeface="Microsoft Sans Serif"/>
                <a:cs typeface="Microsoft Sans Serif"/>
              </a:rPr>
              <a:t> </a:t>
            </a:r>
            <a:r>
              <a:rPr sz="1400" dirty="0">
                <a:latin typeface="Microsoft Sans Serif"/>
                <a:cs typeface="Microsoft Sans Serif"/>
              </a:rPr>
              <a:t>as</a:t>
            </a:r>
            <a:r>
              <a:rPr sz="1400" spc="-5" dirty="0">
                <a:latin typeface="Microsoft Sans Serif"/>
                <a:cs typeface="Microsoft Sans Serif"/>
              </a:rPr>
              <a:t> </a:t>
            </a:r>
            <a:r>
              <a:rPr sz="1400" dirty="0">
                <a:latin typeface="Microsoft Sans Serif"/>
                <a:cs typeface="Microsoft Sans Serif"/>
              </a:rPr>
              <a:t>point</a:t>
            </a:r>
            <a:r>
              <a:rPr sz="1400" spc="-10" dirty="0">
                <a:latin typeface="Microsoft Sans Serif"/>
                <a:cs typeface="Microsoft Sans Serif"/>
              </a:rPr>
              <a:t> </a:t>
            </a:r>
            <a:r>
              <a:rPr sz="1400" i="1" spc="-5" dirty="0">
                <a:latin typeface="Arial"/>
                <a:cs typeface="Arial"/>
              </a:rPr>
              <a:t>A</a:t>
            </a:r>
            <a:r>
              <a:rPr sz="1400" spc="-5" dirty="0">
                <a:latin typeface="Microsoft Sans Serif"/>
                <a:cs typeface="Microsoft Sans Serif"/>
              </a:rPr>
              <a:t>,</a:t>
            </a:r>
            <a:endParaRPr sz="1400">
              <a:latin typeface="Microsoft Sans Serif"/>
              <a:cs typeface="Microsoft Sans Serif"/>
            </a:endParaRPr>
          </a:p>
          <a:p>
            <a:pPr marL="12700">
              <a:lnSpc>
                <a:spcPct val="100000"/>
              </a:lnSpc>
              <a:spcBef>
                <a:spcPts val="675"/>
              </a:spcBef>
            </a:pPr>
            <a:r>
              <a:rPr sz="1400" dirty="0">
                <a:latin typeface="Microsoft Sans Serif"/>
                <a:cs typeface="Microsoft Sans Serif"/>
              </a:rPr>
              <a:t>the</a:t>
            </a:r>
            <a:r>
              <a:rPr sz="1400" spc="-15" dirty="0">
                <a:latin typeface="Microsoft Sans Serif"/>
                <a:cs typeface="Microsoft Sans Serif"/>
              </a:rPr>
              <a:t> </a:t>
            </a:r>
            <a:r>
              <a:rPr sz="1400" dirty="0">
                <a:latin typeface="Microsoft Sans Serif"/>
                <a:cs typeface="Microsoft Sans Serif"/>
              </a:rPr>
              <a:t>more</a:t>
            </a:r>
            <a:r>
              <a:rPr sz="1400" spc="-10" dirty="0">
                <a:latin typeface="Microsoft Sans Serif"/>
                <a:cs typeface="Microsoft Sans Serif"/>
              </a:rPr>
              <a:t> </a:t>
            </a:r>
            <a:r>
              <a:rPr sz="1400" spc="-5" dirty="0">
                <a:latin typeface="Microsoft Sans Serif"/>
                <a:cs typeface="Microsoft Sans Serif"/>
              </a:rPr>
              <a:t>labor-</a:t>
            </a:r>
            <a:r>
              <a:rPr sz="1400" spc="-20" dirty="0">
                <a:latin typeface="Microsoft Sans Serif"/>
                <a:cs typeface="Microsoft Sans Serif"/>
              </a:rPr>
              <a:t> </a:t>
            </a:r>
            <a:r>
              <a:rPr sz="1400" spc="-5" dirty="0">
                <a:latin typeface="Microsoft Sans Serif"/>
                <a:cs typeface="Microsoft Sans Serif"/>
              </a:rPr>
              <a:t>intensive</a:t>
            </a:r>
            <a:endParaRPr sz="1400">
              <a:latin typeface="Microsoft Sans Serif"/>
              <a:cs typeface="Microsoft Sans Serif"/>
            </a:endParaRPr>
          </a:p>
          <a:p>
            <a:pPr marL="12700">
              <a:lnSpc>
                <a:spcPct val="100000"/>
              </a:lnSpc>
            </a:pPr>
            <a:r>
              <a:rPr sz="1400" dirty="0">
                <a:latin typeface="Microsoft Sans Serif"/>
                <a:cs typeface="Microsoft Sans Serif"/>
              </a:rPr>
              <a:t>process</a:t>
            </a:r>
            <a:r>
              <a:rPr sz="1400" spc="-40" dirty="0">
                <a:latin typeface="Microsoft Sans Serif"/>
                <a:cs typeface="Microsoft Sans Serif"/>
              </a:rPr>
              <a:t> </a:t>
            </a:r>
            <a:r>
              <a:rPr sz="1400" dirty="0">
                <a:latin typeface="Microsoft Sans Serif"/>
                <a:cs typeface="Microsoft Sans Serif"/>
              </a:rPr>
              <a:t>as</a:t>
            </a:r>
            <a:r>
              <a:rPr sz="1400" spc="-15" dirty="0">
                <a:latin typeface="Microsoft Sans Serif"/>
                <a:cs typeface="Microsoft Sans Serif"/>
              </a:rPr>
              <a:t> </a:t>
            </a:r>
            <a:r>
              <a:rPr sz="1400" dirty="0">
                <a:latin typeface="Microsoft Sans Serif"/>
                <a:cs typeface="Microsoft Sans Serif"/>
              </a:rPr>
              <a:t>point</a:t>
            </a:r>
            <a:r>
              <a:rPr sz="1400" spc="-25" dirty="0">
                <a:latin typeface="Microsoft Sans Serif"/>
                <a:cs typeface="Microsoft Sans Serif"/>
              </a:rPr>
              <a:t> </a:t>
            </a:r>
            <a:r>
              <a:rPr sz="1400" i="1" spc="-5" dirty="0">
                <a:latin typeface="Arial"/>
                <a:cs typeface="Arial"/>
              </a:rPr>
              <a:t>B</a:t>
            </a:r>
            <a:r>
              <a:rPr sz="1400" spc="-5" dirty="0">
                <a:latin typeface="Microsoft Sans Serif"/>
                <a:cs typeface="Microsoft Sans Serif"/>
              </a:rPr>
              <a:t>.</a:t>
            </a:r>
            <a:endParaRPr sz="1400">
              <a:latin typeface="Microsoft Sans Serif"/>
              <a:cs typeface="Microsoft Sans Serif"/>
            </a:endParaRPr>
          </a:p>
          <a:p>
            <a:pPr marL="12700" marR="435609">
              <a:lnSpc>
                <a:spcPct val="100000"/>
              </a:lnSpc>
              <a:spcBef>
                <a:spcPts val="675"/>
              </a:spcBef>
            </a:pPr>
            <a:r>
              <a:rPr sz="1400" spc="-5" dirty="0">
                <a:latin typeface="Microsoft Sans Serif"/>
                <a:cs typeface="Microsoft Sans Serif"/>
              </a:rPr>
              <a:t>The marginal </a:t>
            </a:r>
            <a:r>
              <a:rPr sz="1400" dirty="0">
                <a:latin typeface="Microsoft Sans Serif"/>
                <a:cs typeface="Microsoft Sans Serif"/>
              </a:rPr>
              <a:t>rate of </a:t>
            </a:r>
            <a:r>
              <a:rPr sz="1400" spc="5" dirty="0">
                <a:latin typeface="Microsoft Sans Serif"/>
                <a:cs typeface="Microsoft Sans Serif"/>
              </a:rPr>
              <a:t> </a:t>
            </a:r>
            <a:r>
              <a:rPr sz="1400" spc="-5" dirty="0">
                <a:latin typeface="Microsoft Sans Serif"/>
                <a:cs typeface="Microsoft Sans Serif"/>
              </a:rPr>
              <a:t>technical substitution </a:t>
            </a:r>
            <a:r>
              <a:rPr sz="1400" spc="-365" dirty="0">
                <a:latin typeface="Microsoft Sans Serif"/>
                <a:cs typeface="Microsoft Sans Serif"/>
              </a:rPr>
              <a:t> </a:t>
            </a:r>
            <a:r>
              <a:rPr sz="1400" spc="-5" dirty="0">
                <a:latin typeface="Microsoft Sans Serif"/>
                <a:cs typeface="Microsoft Sans Serif"/>
              </a:rPr>
              <a:t>between </a:t>
            </a:r>
            <a:r>
              <a:rPr sz="1400" i="1" dirty="0">
                <a:latin typeface="Arial"/>
                <a:cs typeface="Arial"/>
              </a:rPr>
              <a:t>A </a:t>
            </a:r>
            <a:r>
              <a:rPr sz="1400" spc="-5" dirty="0">
                <a:latin typeface="Microsoft Sans Serif"/>
                <a:cs typeface="Microsoft Sans Serif"/>
              </a:rPr>
              <a:t>and </a:t>
            </a:r>
            <a:r>
              <a:rPr sz="1400" i="1" dirty="0">
                <a:latin typeface="Arial"/>
                <a:cs typeface="Arial"/>
              </a:rPr>
              <a:t>B </a:t>
            </a:r>
            <a:r>
              <a:rPr sz="1400" spc="-5" dirty="0">
                <a:latin typeface="Microsoft Sans Serif"/>
                <a:cs typeface="Microsoft Sans Serif"/>
              </a:rPr>
              <a:t>is </a:t>
            </a:r>
            <a:r>
              <a:rPr sz="1400" dirty="0">
                <a:latin typeface="Microsoft Sans Serif"/>
                <a:cs typeface="Microsoft Sans Serif"/>
              </a:rPr>
              <a:t> 10/260</a:t>
            </a:r>
            <a:r>
              <a:rPr sz="1400" spc="-40" dirty="0">
                <a:latin typeface="Microsoft Sans Serif"/>
                <a:cs typeface="Microsoft Sans Serif"/>
              </a:rPr>
              <a:t> </a:t>
            </a:r>
            <a:r>
              <a:rPr sz="1400" dirty="0">
                <a:latin typeface="Microsoft Sans Serif"/>
                <a:cs typeface="Microsoft Sans Serif"/>
              </a:rPr>
              <a:t>= 0.04.</a:t>
            </a:r>
            <a:endParaRPr sz="1400">
              <a:latin typeface="Microsoft Sans Serif"/>
              <a:cs typeface="Microsoft Sans Serif"/>
            </a:endParaRPr>
          </a:p>
        </p:txBody>
      </p:sp>
      <p:sp>
        <p:nvSpPr>
          <p:cNvPr id="6" name="object 6"/>
          <p:cNvSpPr txBox="1"/>
          <p:nvPr/>
        </p:nvSpPr>
        <p:spPr>
          <a:xfrm>
            <a:off x="742950" y="1828800"/>
            <a:ext cx="2305050" cy="457200"/>
          </a:xfrm>
          <a:prstGeom prst="rect">
            <a:avLst/>
          </a:prstGeom>
          <a:solidFill>
            <a:srgbClr val="B17BB6">
              <a:alpha val="50195"/>
            </a:srgbClr>
          </a:solidFill>
        </p:spPr>
        <p:txBody>
          <a:bodyPr vert="horz" wrap="square" lIns="0" tIns="41910" rIns="0" bIns="0" rtlCol="0">
            <a:spAutoFit/>
          </a:bodyPr>
          <a:lstStyle/>
          <a:p>
            <a:pPr marL="45720" marR="513715">
              <a:lnSpc>
                <a:spcPct val="100000"/>
              </a:lnSpc>
              <a:spcBef>
                <a:spcPts val="330"/>
              </a:spcBef>
            </a:pPr>
            <a:r>
              <a:rPr sz="1200" b="1" dirty="0">
                <a:latin typeface="Arial"/>
                <a:cs typeface="Arial"/>
              </a:rPr>
              <a:t>Isoquant</a:t>
            </a:r>
            <a:r>
              <a:rPr sz="1200" b="1" spc="-35" dirty="0">
                <a:latin typeface="Arial"/>
                <a:cs typeface="Arial"/>
              </a:rPr>
              <a:t> </a:t>
            </a:r>
            <a:r>
              <a:rPr sz="1200" b="1" dirty="0">
                <a:latin typeface="Arial"/>
                <a:cs typeface="Arial"/>
              </a:rPr>
              <a:t>Describing</a:t>
            </a:r>
            <a:r>
              <a:rPr sz="1200" b="1" spc="-55" dirty="0">
                <a:latin typeface="Arial"/>
                <a:cs typeface="Arial"/>
              </a:rPr>
              <a:t> </a:t>
            </a:r>
            <a:r>
              <a:rPr sz="1200" b="1" spc="-5" dirty="0">
                <a:latin typeface="Arial"/>
                <a:cs typeface="Arial"/>
              </a:rPr>
              <a:t>the </a:t>
            </a:r>
            <a:r>
              <a:rPr sz="1200" b="1" spc="-320" dirty="0">
                <a:latin typeface="Arial"/>
                <a:cs typeface="Arial"/>
              </a:rPr>
              <a:t> </a:t>
            </a:r>
            <a:r>
              <a:rPr sz="1200" b="1" dirty="0">
                <a:latin typeface="Arial"/>
                <a:cs typeface="Arial"/>
              </a:rPr>
              <a:t>Production</a:t>
            </a:r>
            <a:r>
              <a:rPr sz="1200" b="1" spc="-5" dirty="0">
                <a:latin typeface="Arial"/>
                <a:cs typeface="Arial"/>
              </a:rPr>
              <a:t> </a:t>
            </a:r>
            <a:r>
              <a:rPr sz="1200" b="1" dirty="0">
                <a:latin typeface="Arial"/>
                <a:cs typeface="Arial"/>
              </a:rPr>
              <a:t>of</a:t>
            </a:r>
            <a:r>
              <a:rPr sz="1200" b="1" spc="-5" dirty="0">
                <a:latin typeface="Arial"/>
                <a:cs typeface="Arial"/>
              </a:rPr>
              <a:t> </a:t>
            </a:r>
            <a:r>
              <a:rPr sz="1200" b="1" dirty="0">
                <a:latin typeface="Arial"/>
                <a:cs typeface="Arial"/>
              </a:rPr>
              <a:t>Wheat</a:t>
            </a:r>
            <a:endParaRPr sz="1200">
              <a:latin typeface="Arial"/>
              <a:cs typeface="Arial"/>
            </a:endParaRPr>
          </a:p>
        </p:txBody>
      </p:sp>
      <p:sp>
        <p:nvSpPr>
          <p:cNvPr id="7" name="object 7"/>
          <p:cNvSpPr txBox="1"/>
          <p:nvPr/>
        </p:nvSpPr>
        <p:spPr>
          <a:xfrm>
            <a:off x="776122" y="1549146"/>
            <a:ext cx="746760"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B17BB6"/>
                </a:solidFill>
                <a:latin typeface="Arial"/>
                <a:cs typeface="Arial"/>
              </a:rPr>
              <a:t>Figure</a:t>
            </a:r>
            <a:r>
              <a:rPr sz="1200" b="1" spc="-50" dirty="0">
                <a:solidFill>
                  <a:srgbClr val="B17BB6"/>
                </a:solidFill>
                <a:latin typeface="Arial"/>
                <a:cs typeface="Arial"/>
              </a:rPr>
              <a:t> </a:t>
            </a:r>
            <a:r>
              <a:rPr sz="1200" b="1" dirty="0">
                <a:solidFill>
                  <a:srgbClr val="B17BB6"/>
                </a:solidFill>
                <a:latin typeface="Arial"/>
                <a:cs typeface="Arial"/>
              </a:rPr>
              <a:t>6.8</a:t>
            </a:r>
            <a:endParaRPr sz="1200">
              <a:latin typeface="Arial"/>
              <a:cs typeface="Arial"/>
            </a:endParaRPr>
          </a:p>
        </p:txBody>
      </p:sp>
      <p:grpSp>
        <p:nvGrpSpPr>
          <p:cNvPr id="8" name="object 8"/>
          <p:cNvGrpSpPr/>
          <p:nvPr/>
        </p:nvGrpSpPr>
        <p:grpSpPr>
          <a:xfrm>
            <a:off x="685800" y="990600"/>
            <a:ext cx="6934200" cy="4648200"/>
            <a:chOff x="685800" y="990600"/>
            <a:chExt cx="6934200" cy="4648200"/>
          </a:xfrm>
        </p:grpSpPr>
        <p:pic>
          <p:nvPicPr>
            <p:cNvPr id="9" name="object 9"/>
            <p:cNvPicPr/>
            <p:nvPr/>
          </p:nvPicPr>
          <p:blipFill>
            <a:blip r:embed="rId2" cstate="print"/>
            <a:stretch>
              <a:fillRect/>
            </a:stretch>
          </p:blipFill>
          <p:spPr>
            <a:xfrm>
              <a:off x="685800" y="990600"/>
              <a:ext cx="6934200" cy="457200"/>
            </a:xfrm>
            <a:prstGeom prst="rect">
              <a:avLst/>
            </a:prstGeom>
          </p:spPr>
        </p:pic>
        <p:pic>
          <p:nvPicPr>
            <p:cNvPr id="10" name="object 10"/>
            <p:cNvPicPr/>
            <p:nvPr/>
          </p:nvPicPr>
          <p:blipFill>
            <a:blip r:embed="rId3" cstate="print"/>
            <a:stretch>
              <a:fillRect/>
            </a:stretch>
          </p:blipFill>
          <p:spPr>
            <a:xfrm>
              <a:off x="3105150" y="2066925"/>
              <a:ext cx="4514850" cy="3571875"/>
            </a:xfrm>
            <a:prstGeom prst="rect">
              <a:avLst/>
            </a:prstGeom>
          </p:spPr>
        </p:pic>
        <p:pic>
          <p:nvPicPr>
            <p:cNvPr id="11" name="object 11"/>
            <p:cNvPicPr/>
            <p:nvPr/>
          </p:nvPicPr>
          <p:blipFill>
            <a:blip r:embed="rId4" cstate="print"/>
            <a:stretch>
              <a:fillRect/>
            </a:stretch>
          </p:blipFill>
          <p:spPr>
            <a:xfrm>
              <a:off x="5791200" y="1371646"/>
              <a:ext cx="1672738" cy="1266778"/>
            </a:xfrm>
            <a:prstGeom prst="rect">
              <a:avLst/>
            </a:prstGeom>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393231363"/>
              </p:ext>
            </p:extLst>
          </p:nvPr>
        </p:nvGraphicFramePr>
        <p:xfrm>
          <a:off x="1971675" y="828675"/>
          <a:ext cx="5561962" cy="4706999"/>
        </p:xfrm>
        <a:graphic>
          <a:graphicData uri="http://schemas.openxmlformats.org/drawingml/2006/table">
            <a:tbl>
              <a:tblPr firstRow="1" bandRow="1">
                <a:tableStyleId>{2D5ABB26-0587-4C30-8999-92F81FD0307C}</a:tableStyleId>
              </a:tblPr>
              <a:tblGrid>
                <a:gridCol w="1339850">
                  <a:extLst>
                    <a:ext uri="{9D8B030D-6E8A-4147-A177-3AD203B41FA5}">
                      <a16:colId xmlns:a16="http://schemas.microsoft.com/office/drawing/2014/main" val="20000"/>
                    </a:ext>
                  </a:extLst>
                </a:gridCol>
                <a:gridCol w="640714">
                  <a:extLst>
                    <a:ext uri="{9D8B030D-6E8A-4147-A177-3AD203B41FA5}">
                      <a16:colId xmlns:a16="http://schemas.microsoft.com/office/drawing/2014/main" val="20001"/>
                    </a:ext>
                  </a:extLst>
                </a:gridCol>
                <a:gridCol w="631189">
                  <a:extLst>
                    <a:ext uri="{9D8B030D-6E8A-4147-A177-3AD203B41FA5}">
                      <a16:colId xmlns:a16="http://schemas.microsoft.com/office/drawing/2014/main" val="20002"/>
                    </a:ext>
                  </a:extLst>
                </a:gridCol>
                <a:gridCol w="755650">
                  <a:extLst>
                    <a:ext uri="{9D8B030D-6E8A-4147-A177-3AD203B41FA5}">
                      <a16:colId xmlns:a16="http://schemas.microsoft.com/office/drawing/2014/main" val="20003"/>
                    </a:ext>
                  </a:extLst>
                </a:gridCol>
                <a:gridCol w="896620">
                  <a:extLst>
                    <a:ext uri="{9D8B030D-6E8A-4147-A177-3AD203B41FA5}">
                      <a16:colId xmlns:a16="http://schemas.microsoft.com/office/drawing/2014/main" val="20004"/>
                    </a:ext>
                  </a:extLst>
                </a:gridCol>
                <a:gridCol w="1297939">
                  <a:extLst>
                    <a:ext uri="{9D8B030D-6E8A-4147-A177-3AD203B41FA5}">
                      <a16:colId xmlns:a16="http://schemas.microsoft.com/office/drawing/2014/main" val="20005"/>
                    </a:ext>
                  </a:extLst>
                </a:gridCol>
              </a:tblGrid>
              <a:tr h="701548">
                <a:tc gridSpan="6">
                  <a:txBody>
                    <a:bodyPr/>
                    <a:lstStyle/>
                    <a:p>
                      <a:pPr marL="91440" marR="549910">
                        <a:lnSpc>
                          <a:spcPct val="100000"/>
                        </a:lnSpc>
                        <a:spcBef>
                          <a:spcPts val="305"/>
                        </a:spcBef>
                        <a:tabLst>
                          <a:tab pos="1484630" algn="l"/>
                        </a:tabLst>
                      </a:pPr>
                      <a:r>
                        <a:rPr sz="2000" b="1" spc="-30" dirty="0">
                          <a:solidFill>
                            <a:srgbClr val="FFFFFF"/>
                          </a:solidFill>
                          <a:latin typeface="Arial"/>
                          <a:cs typeface="Arial"/>
                        </a:rPr>
                        <a:t>TABLE</a:t>
                      </a:r>
                      <a:r>
                        <a:rPr sz="2000" b="1" spc="-5" dirty="0">
                          <a:solidFill>
                            <a:srgbClr val="FFFFFF"/>
                          </a:solidFill>
                          <a:latin typeface="Arial"/>
                          <a:cs typeface="Arial"/>
                        </a:rPr>
                        <a:t> </a:t>
                      </a:r>
                      <a:r>
                        <a:rPr sz="2000" b="1" dirty="0">
                          <a:solidFill>
                            <a:srgbClr val="FFFFFF"/>
                          </a:solidFill>
                          <a:latin typeface="Arial"/>
                          <a:cs typeface="Arial"/>
                        </a:rPr>
                        <a:t>6.4	Production</a:t>
                      </a:r>
                      <a:r>
                        <a:rPr sz="2000" b="1" spc="-50" dirty="0">
                          <a:solidFill>
                            <a:srgbClr val="FFFFFF"/>
                          </a:solidFill>
                          <a:latin typeface="Arial"/>
                          <a:cs typeface="Arial"/>
                        </a:rPr>
                        <a:t> </a:t>
                      </a:r>
                      <a:r>
                        <a:rPr sz="2000" b="1" spc="5" dirty="0">
                          <a:solidFill>
                            <a:srgbClr val="FFFFFF"/>
                          </a:solidFill>
                          <a:latin typeface="Arial"/>
                          <a:cs typeface="Arial"/>
                        </a:rPr>
                        <a:t>with</a:t>
                      </a:r>
                      <a:r>
                        <a:rPr sz="2000" b="1" spc="-65" dirty="0">
                          <a:solidFill>
                            <a:srgbClr val="FFFFFF"/>
                          </a:solidFill>
                          <a:latin typeface="Arial"/>
                          <a:cs typeface="Arial"/>
                        </a:rPr>
                        <a:t> </a:t>
                      </a:r>
                      <a:r>
                        <a:rPr sz="2000" b="1" spc="-45" dirty="0">
                          <a:solidFill>
                            <a:srgbClr val="FFFFFF"/>
                          </a:solidFill>
                          <a:latin typeface="Arial"/>
                          <a:cs typeface="Arial"/>
                        </a:rPr>
                        <a:t>Two</a:t>
                      </a:r>
                      <a:r>
                        <a:rPr sz="2000" b="1" spc="-65" dirty="0">
                          <a:solidFill>
                            <a:srgbClr val="FFFFFF"/>
                          </a:solidFill>
                          <a:latin typeface="Arial"/>
                          <a:cs typeface="Arial"/>
                        </a:rPr>
                        <a:t> </a:t>
                      </a:r>
                      <a:r>
                        <a:rPr sz="2000" b="1" spc="-15" dirty="0">
                          <a:solidFill>
                            <a:srgbClr val="FFFFFF"/>
                          </a:solidFill>
                          <a:latin typeface="Arial"/>
                          <a:cs typeface="Arial"/>
                        </a:rPr>
                        <a:t>Variable </a:t>
                      </a:r>
                      <a:r>
                        <a:rPr sz="2000" b="1" spc="-540" dirty="0">
                          <a:solidFill>
                            <a:srgbClr val="FFFFFF"/>
                          </a:solidFill>
                          <a:latin typeface="Arial"/>
                          <a:cs typeface="Arial"/>
                        </a:rPr>
                        <a:t> </a:t>
                      </a:r>
                      <a:r>
                        <a:rPr sz="2000" b="1" dirty="0">
                          <a:solidFill>
                            <a:srgbClr val="FFFFFF"/>
                          </a:solidFill>
                          <a:latin typeface="Arial"/>
                          <a:cs typeface="Arial"/>
                        </a:rPr>
                        <a:t>Inputs</a:t>
                      </a:r>
                      <a:endParaRPr sz="2000">
                        <a:latin typeface="Arial"/>
                        <a:cs typeface="Arial"/>
                      </a:endParaRPr>
                    </a:p>
                  </a:txBody>
                  <a:tcPr marL="0" marR="0" marT="38735"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solidFill>
                      <a:srgbClr val="3399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57212">
                <a:tc gridSpan="6">
                  <a:txBody>
                    <a:bodyPr/>
                    <a:lstStyle/>
                    <a:p>
                      <a:pPr marL="1466215">
                        <a:lnSpc>
                          <a:spcPct val="100000"/>
                        </a:lnSpc>
                        <a:spcBef>
                          <a:spcPts val="300"/>
                        </a:spcBef>
                      </a:pPr>
                      <a:r>
                        <a:rPr sz="2400" b="1" spc="-5" dirty="0">
                          <a:latin typeface="Arial"/>
                          <a:cs typeface="Arial"/>
                        </a:rPr>
                        <a:t>Labour</a:t>
                      </a:r>
                      <a:r>
                        <a:rPr sz="2400" b="1" spc="-40" dirty="0">
                          <a:latin typeface="Arial"/>
                          <a:cs typeface="Arial"/>
                        </a:rPr>
                        <a:t> </a:t>
                      </a:r>
                      <a:r>
                        <a:rPr sz="2400" b="1" spc="-5" dirty="0">
                          <a:latin typeface="Arial"/>
                          <a:cs typeface="Arial"/>
                        </a:rPr>
                        <a:t>Input</a:t>
                      </a:r>
                      <a:endParaRPr sz="2400">
                        <a:latin typeface="Arial"/>
                        <a:cs typeface="Arial"/>
                      </a:endParaRPr>
                    </a:p>
                  </a:txBody>
                  <a:tcPr marL="0" marR="0" marT="38100" marB="0">
                    <a:lnL w="19050">
                      <a:solidFill>
                        <a:srgbClr val="000000"/>
                      </a:solidFill>
                      <a:prstDash val="solid"/>
                    </a:lnL>
                    <a:lnR w="19050">
                      <a:solidFill>
                        <a:srgbClr val="000000"/>
                      </a:solidFill>
                      <a:prstDash val="solid"/>
                    </a:lnR>
                    <a:lnT w="12700">
                      <a:solidFill>
                        <a:srgbClr val="000000"/>
                      </a:solidFill>
                      <a:prstDash val="soli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701027">
                <a:tc>
                  <a:txBody>
                    <a:bodyPr/>
                    <a:lstStyle/>
                    <a:p>
                      <a:pPr marL="375285" marR="184785" indent="-78105">
                        <a:lnSpc>
                          <a:spcPct val="100000"/>
                        </a:lnSpc>
                        <a:spcBef>
                          <a:spcPts val="309"/>
                        </a:spcBef>
                      </a:pPr>
                      <a:r>
                        <a:rPr sz="2000" b="1" dirty="0">
                          <a:latin typeface="Arial"/>
                          <a:cs typeface="Arial"/>
                        </a:rPr>
                        <a:t>Capital  </a:t>
                      </a:r>
                      <a:r>
                        <a:rPr sz="2000" b="1" spc="-5" dirty="0">
                          <a:latin typeface="Arial"/>
                          <a:cs typeface="Arial"/>
                        </a:rPr>
                        <a:t>Input</a:t>
                      </a:r>
                      <a:endParaRPr sz="2000">
                        <a:latin typeface="Arial"/>
                        <a:cs typeface="Arial"/>
                      </a:endParaRPr>
                    </a:p>
                  </a:txBody>
                  <a:tcPr marL="0" marR="0" marT="39369" marB="0">
                    <a:lnL w="19050">
                      <a:solidFill>
                        <a:srgbClr val="000000"/>
                      </a:solidFill>
                      <a:prstDash val="solid"/>
                    </a:lnL>
                    <a:lnB w="19050">
                      <a:solidFill>
                        <a:srgbClr val="FFFFFF"/>
                      </a:solidFill>
                      <a:prstDash val="solid"/>
                    </a:lnB>
                    <a:solidFill>
                      <a:srgbClr val="BADFE2"/>
                    </a:solidFill>
                  </a:tcPr>
                </a:tc>
                <a:tc>
                  <a:txBody>
                    <a:bodyPr/>
                    <a:lstStyle/>
                    <a:p>
                      <a:pPr>
                        <a:lnSpc>
                          <a:spcPct val="100000"/>
                        </a:lnSpc>
                        <a:spcBef>
                          <a:spcPts val="5"/>
                        </a:spcBef>
                      </a:pPr>
                      <a:endParaRPr sz="2350">
                        <a:latin typeface="Times New Roman"/>
                        <a:cs typeface="Times New Roman"/>
                      </a:endParaRPr>
                    </a:p>
                    <a:p>
                      <a:pPr marL="26670" algn="ctr">
                        <a:lnSpc>
                          <a:spcPct val="100000"/>
                        </a:lnSpc>
                      </a:pPr>
                      <a:r>
                        <a:rPr sz="2000" b="1" dirty="0">
                          <a:latin typeface="Arial"/>
                          <a:cs typeface="Arial"/>
                        </a:rPr>
                        <a:t>1</a:t>
                      </a:r>
                      <a:endParaRPr sz="2000">
                        <a:latin typeface="Arial"/>
                        <a:cs typeface="Arial"/>
                      </a:endParaRPr>
                    </a:p>
                  </a:txBody>
                  <a:tcPr marL="0" marR="0" marT="635" marB="0">
                    <a:lnB w="19050">
                      <a:solidFill>
                        <a:srgbClr val="FFFFFF"/>
                      </a:solidFill>
                      <a:prstDash val="solid"/>
                    </a:lnB>
                    <a:solidFill>
                      <a:srgbClr val="BADFE2"/>
                    </a:solidFill>
                  </a:tcPr>
                </a:tc>
                <a:tc>
                  <a:txBody>
                    <a:bodyPr/>
                    <a:lstStyle/>
                    <a:p>
                      <a:pPr>
                        <a:lnSpc>
                          <a:spcPct val="100000"/>
                        </a:lnSpc>
                        <a:spcBef>
                          <a:spcPts val="5"/>
                        </a:spcBef>
                      </a:pPr>
                      <a:endParaRPr sz="2350">
                        <a:latin typeface="Times New Roman"/>
                        <a:cs typeface="Times New Roman"/>
                      </a:endParaRPr>
                    </a:p>
                    <a:p>
                      <a:pPr marR="12700" algn="ctr">
                        <a:lnSpc>
                          <a:spcPct val="100000"/>
                        </a:lnSpc>
                      </a:pPr>
                      <a:r>
                        <a:rPr sz="2000" b="1" dirty="0">
                          <a:latin typeface="Arial"/>
                          <a:cs typeface="Arial"/>
                        </a:rPr>
                        <a:t>2</a:t>
                      </a:r>
                      <a:endParaRPr sz="2000">
                        <a:latin typeface="Arial"/>
                        <a:cs typeface="Arial"/>
                      </a:endParaRPr>
                    </a:p>
                  </a:txBody>
                  <a:tcPr marL="0" marR="0" marT="635" marB="0">
                    <a:lnB w="19050">
                      <a:solidFill>
                        <a:srgbClr val="FFFFFF"/>
                      </a:solidFill>
                      <a:prstDash val="solid"/>
                    </a:lnB>
                    <a:solidFill>
                      <a:srgbClr val="BADFE2"/>
                    </a:solidFill>
                  </a:tcPr>
                </a:tc>
                <a:tc>
                  <a:txBody>
                    <a:bodyPr/>
                    <a:lstStyle/>
                    <a:p>
                      <a:pPr>
                        <a:lnSpc>
                          <a:spcPct val="100000"/>
                        </a:lnSpc>
                        <a:spcBef>
                          <a:spcPts val="5"/>
                        </a:spcBef>
                      </a:pPr>
                      <a:endParaRPr sz="2350">
                        <a:latin typeface="Times New Roman"/>
                        <a:cs typeface="Times New Roman"/>
                      </a:endParaRPr>
                    </a:p>
                    <a:p>
                      <a:pPr marL="35560" algn="ctr">
                        <a:lnSpc>
                          <a:spcPct val="100000"/>
                        </a:lnSpc>
                      </a:pPr>
                      <a:r>
                        <a:rPr sz="2000" b="1" dirty="0">
                          <a:latin typeface="Arial"/>
                          <a:cs typeface="Arial"/>
                        </a:rPr>
                        <a:t>3</a:t>
                      </a:r>
                      <a:endParaRPr sz="2000">
                        <a:latin typeface="Arial"/>
                        <a:cs typeface="Arial"/>
                      </a:endParaRPr>
                    </a:p>
                  </a:txBody>
                  <a:tcPr marL="0" marR="0" marT="635" marB="0">
                    <a:lnB w="19050">
                      <a:solidFill>
                        <a:srgbClr val="FFFFFF"/>
                      </a:solidFill>
                      <a:prstDash val="solid"/>
                    </a:lnB>
                    <a:solidFill>
                      <a:srgbClr val="BADFE2"/>
                    </a:solidFill>
                  </a:tcPr>
                </a:tc>
                <a:tc>
                  <a:txBody>
                    <a:bodyPr/>
                    <a:lstStyle/>
                    <a:p>
                      <a:pPr>
                        <a:lnSpc>
                          <a:spcPct val="100000"/>
                        </a:lnSpc>
                        <a:spcBef>
                          <a:spcPts val="5"/>
                        </a:spcBef>
                      </a:pPr>
                      <a:endParaRPr sz="2350">
                        <a:latin typeface="Times New Roman"/>
                        <a:cs typeface="Times New Roman"/>
                      </a:endParaRPr>
                    </a:p>
                    <a:p>
                      <a:pPr marR="168910" algn="ctr">
                        <a:lnSpc>
                          <a:spcPct val="100000"/>
                        </a:lnSpc>
                      </a:pPr>
                      <a:r>
                        <a:rPr sz="2000" b="1" dirty="0">
                          <a:latin typeface="Arial"/>
                          <a:cs typeface="Arial"/>
                        </a:rPr>
                        <a:t>4</a:t>
                      </a:r>
                      <a:endParaRPr sz="2000">
                        <a:latin typeface="Arial"/>
                        <a:cs typeface="Arial"/>
                      </a:endParaRPr>
                    </a:p>
                  </a:txBody>
                  <a:tcPr marL="0" marR="0" marT="635" marB="0">
                    <a:lnB w="19050">
                      <a:solidFill>
                        <a:srgbClr val="FFFFFF"/>
                      </a:solidFill>
                      <a:prstDash val="solid"/>
                    </a:lnB>
                    <a:solidFill>
                      <a:srgbClr val="BADFE2"/>
                    </a:solidFill>
                  </a:tcPr>
                </a:tc>
                <a:tc>
                  <a:txBody>
                    <a:bodyPr/>
                    <a:lstStyle/>
                    <a:p>
                      <a:pPr>
                        <a:lnSpc>
                          <a:spcPct val="100000"/>
                        </a:lnSpc>
                        <a:spcBef>
                          <a:spcPts val="5"/>
                        </a:spcBef>
                      </a:pPr>
                      <a:endParaRPr sz="2350">
                        <a:latin typeface="Times New Roman"/>
                        <a:cs typeface="Times New Roman"/>
                      </a:endParaRPr>
                    </a:p>
                    <a:p>
                      <a:pPr marR="216535" algn="ctr">
                        <a:lnSpc>
                          <a:spcPct val="100000"/>
                        </a:lnSpc>
                      </a:pPr>
                      <a:r>
                        <a:rPr sz="2000" b="1" dirty="0">
                          <a:latin typeface="Arial"/>
                          <a:cs typeface="Arial"/>
                        </a:rPr>
                        <a:t>5</a:t>
                      </a:r>
                      <a:endParaRPr sz="2000">
                        <a:latin typeface="Arial"/>
                        <a:cs typeface="Arial"/>
                      </a:endParaRPr>
                    </a:p>
                  </a:txBody>
                  <a:tcPr marL="0" marR="0" marT="635" marB="0">
                    <a:lnR w="19050">
                      <a:solidFill>
                        <a:srgbClr val="000000"/>
                      </a:solidFill>
                      <a:prstDash val="solid"/>
                    </a:lnR>
                    <a:lnB w="19050">
                      <a:solidFill>
                        <a:srgbClr val="FFFFFF"/>
                      </a:solidFill>
                      <a:prstDash val="solid"/>
                    </a:lnB>
                    <a:solidFill>
                      <a:srgbClr val="BADFE2"/>
                    </a:solidFill>
                  </a:tcPr>
                </a:tc>
                <a:extLst>
                  <a:ext uri="{0D108BD9-81ED-4DB2-BD59-A6C34878D82A}">
                    <a16:rowId xmlns:a16="http://schemas.microsoft.com/office/drawing/2014/main" val="10002"/>
                  </a:ext>
                </a:extLst>
              </a:tr>
              <a:tr h="396875">
                <a:tc>
                  <a:txBody>
                    <a:bodyPr/>
                    <a:lstStyle/>
                    <a:p>
                      <a:pPr marR="538480" algn="r">
                        <a:lnSpc>
                          <a:spcPct val="100000"/>
                        </a:lnSpc>
                        <a:spcBef>
                          <a:spcPts val="310"/>
                        </a:spcBef>
                      </a:pPr>
                      <a:r>
                        <a:rPr sz="2000" dirty="0">
                          <a:latin typeface="Microsoft Sans Serif"/>
                          <a:cs typeface="Microsoft Sans Serif"/>
                        </a:rPr>
                        <a:t>1</a:t>
                      </a:r>
                      <a:endParaRPr sz="2000">
                        <a:latin typeface="Microsoft Sans Serif"/>
                        <a:cs typeface="Microsoft Sans Serif"/>
                      </a:endParaRPr>
                    </a:p>
                  </a:txBody>
                  <a:tcPr marL="0" marR="0" marT="39370" marB="0">
                    <a:lnL w="19050">
                      <a:solidFill>
                        <a:srgbClr val="000000"/>
                      </a:solidFill>
                      <a:prstDash val="solid"/>
                    </a:lnL>
                    <a:lnT w="19050">
                      <a:solidFill>
                        <a:srgbClr val="FFFFFF"/>
                      </a:solidFill>
                      <a:prstDash val="solid"/>
                    </a:lnT>
                    <a:lnB w="19050">
                      <a:solidFill>
                        <a:srgbClr val="FFFFFF"/>
                      </a:solidFill>
                      <a:prstDash val="solid"/>
                    </a:lnB>
                    <a:solidFill>
                      <a:srgbClr val="BADFE2"/>
                    </a:solidFill>
                  </a:tcPr>
                </a:tc>
                <a:tc>
                  <a:txBody>
                    <a:bodyPr/>
                    <a:lstStyle/>
                    <a:p>
                      <a:pPr marL="27940" algn="ctr">
                        <a:lnSpc>
                          <a:spcPct val="100000"/>
                        </a:lnSpc>
                        <a:spcBef>
                          <a:spcPts val="310"/>
                        </a:spcBef>
                      </a:pPr>
                      <a:r>
                        <a:rPr sz="2000" dirty="0">
                          <a:latin typeface="Microsoft Sans Serif"/>
                          <a:cs typeface="Microsoft Sans Serif"/>
                        </a:rPr>
                        <a:t>20</a:t>
                      </a:r>
                      <a:endParaRPr sz="2000">
                        <a:latin typeface="Microsoft Sans Serif"/>
                        <a:cs typeface="Microsoft Sans Serif"/>
                      </a:endParaRPr>
                    </a:p>
                  </a:txBody>
                  <a:tcPr marL="0" marR="0" marT="39370" marB="0">
                    <a:lnT w="19050">
                      <a:solidFill>
                        <a:srgbClr val="FFFFFF"/>
                      </a:solidFill>
                      <a:prstDash val="solid"/>
                    </a:lnT>
                    <a:lnB w="19050">
                      <a:solidFill>
                        <a:srgbClr val="FFFFFF"/>
                      </a:solidFill>
                      <a:prstDash val="solid"/>
                    </a:lnB>
                    <a:solidFill>
                      <a:srgbClr val="BADFE2"/>
                    </a:solidFill>
                  </a:tcPr>
                </a:tc>
                <a:tc>
                  <a:txBody>
                    <a:bodyPr/>
                    <a:lstStyle/>
                    <a:p>
                      <a:pPr marR="10795" algn="ctr">
                        <a:lnSpc>
                          <a:spcPct val="100000"/>
                        </a:lnSpc>
                        <a:spcBef>
                          <a:spcPts val="310"/>
                        </a:spcBef>
                      </a:pPr>
                      <a:r>
                        <a:rPr sz="2000" dirty="0">
                          <a:latin typeface="Microsoft Sans Serif"/>
                          <a:cs typeface="Microsoft Sans Serif"/>
                        </a:rPr>
                        <a:t>40</a:t>
                      </a:r>
                      <a:endParaRPr sz="2000">
                        <a:latin typeface="Microsoft Sans Serif"/>
                        <a:cs typeface="Microsoft Sans Serif"/>
                      </a:endParaRPr>
                    </a:p>
                  </a:txBody>
                  <a:tcPr marL="0" marR="0" marT="39370" marB="0">
                    <a:lnT w="19050">
                      <a:solidFill>
                        <a:srgbClr val="FFFFFF"/>
                      </a:solidFill>
                      <a:prstDash val="solid"/>
                    </a:lnT>
                    <a:lnB w="19050">
                      <a:solidFill>
                        <a:srgbClr val="FFFFFF"/>
                      </a:solidFill>
                      <a:prstDash val="solid"/>
                    </a:lnB>
                    <a:solidFill>
                      <a:srgbClr val="BADFE2"/>
                    </a:solidFill>
                  </a:tcPr>
                </a:tc>
                <a:tc>
                  <a:txBody>
                    <a:bodyPr/>
                    <a:lstStyle/>
                    <a:p>
                      <a:pPr marL="34290" algn="ctr">
                        <a:lnSpc>
                          <a:spcPct val="100000"/>
                        </a:lnSpc>
                        <a:spcBef>
                          <a:spcPts val="310"/>
                        </a:spcBef>
                      </a:pPr>
                      <a:r>
                        <a:rPr sz="2000" dirty="0">
                          <a:latin typeface="Microsoft Sans Serif"/>
                          <a:cs typeface="Microsoft Sans Serif"/>
                        </a:rPr>
                        <a:t>55</a:t>
                      </a:r>
                      <a:endParaRPr sz="2000">
                        <a:latin typeface="Microsoft Sans Serif"/>
                        <a:cs typeface="Microsoft Sans Serif"/>
                      </a:endParaRPr>
                    </a:p>
                  </a:txBody>
                  <a:tcPr marL="0" marR="0" marT="39370" marB="0">
                    <a:lnT w="19050">
                      <a:solidFill>
                        <a:srgbClr val="FFFFFF"/>
                      </a:solidFill>
                      <a:prstDash val="solid"/>
                    </a:lnT>
                    <a:lnB w="19050">
                      <a:solidFill>
                        <a:srgbClr val="FFFFFF"/>
                      </a:solidFill>
                      <a:prstDash val="solid"/>
                    </a:lnB>
                    <a:solidFill>
                      <a:srgbClr val="BADFE2"/>
                    </a:solidFill>
                  </a:tcPr>
                </a:tc>
                <a:tc>
                  <a:txBody>
                    <a:bodyPr/>
                    <a:lstStyle/>
                    <a:p>
                      <a:pPr marR="167640" algn="ctr">
                        <a:lnSpc>
                          <a:spcPct val="100000"/>
                        </a:lnSpc>
                        <a:spcBef>
                          <a:spcPts val="310"/>
                        </a:spcBef>
                      </a:pPr>
                      <a:r>
                        <a:rPr sz="2000" dirty="0">
                          <a:latin typeface="Microsoft Sans Serif"/>
                          <a:cs typeface="Microsoft Sans Serif"/>
                        </a:rPr>
                        <a:t>65</a:t>
                      </a:r>
                      <a:endParaRPr sz="2000">
                        <a:latin typeface="Microsoft Sans Serif"/>
                        <a:cs typeface="Microsoft Sans Serif"/>
                      </a:endParaRPr>
                    </a:p>
                  </a:txBody>
                  <a:tcPr marL="0" marR="0" marT="39370" marB="0">
                    <a:lnT w="19050">
                      <a:solidFill>
                        <a:srgbClr val="FFFFFF"/>
                      </a:solidFill>
                      <a:prstDash val="solid"/>
                    </a:lnT>
                    <a:lnB w="19050">
                      <a:solidFill>
                        <a:srgbClr val="FFFFFF"/>
                      </a:solidFill>
                      <a:prstDash val="solid"/>
                    </a:lnB>
                    <a:solidFill>
                      <a:srgbClr val="BADFE2"/>
                    </a:solidFill>
                  </a:tcPr>
                </a:tc>
                <a:tc>
                  <a:txBody>
                    <a:bodyPr/>
                    <a:lstStyle/>
                    <a:p>
                      <a:pPr marR="215265" algn="ctr">
                        <a:lnSpc>
                          <a:spcPct val="100000"/>
                        </a:lnSpc>
                        <a:spcBef>
                          <a:spcPts val="310"/>
                        </a:spcBef>
                      </a:pPr>
                      <a:r>
                        <a:rPr sz="2000" dirty="0">
                          <a:latin typeface="Microsoft Sans Serif"/>
                          <a:cs typeface="Microsoft Sans Serif"/>
                        </a:rPr>
                        <a:t>75</a:t>
                      </a:r>
                    </a:p>
                  </a:txBody>
                  <a:tcPr marL="0" marR="0" marT="39370" marB="0">
                    <a:lnR w="19050">
                      <a:solidFill>
                        <a:srgbClr val="000000"/>
                      </a:solidFill>
                      <a:prstDash val="solid"/>
                    </a:lnR>
                    <a:lnT w="19050">
                      <a:solidFill>
                        <a:srgbClr val="FFFFFF"/>
                      </a:solidFill>
                      <a:prstDash val="solid"/>
                    </a:lnT>
                    <a:lnB w="19050">
                      <a:solidFill>
                        <a:srgbClr val="FFFFFF"/>
                      </a:solidFill>
                      <a:prstDash val="solid"/>
                    </a:lnB>
                    <a:solidFill>
                      <a:srgbClr val="BADFE2"/>
                    </a:solidFill>
                  </a:tcPr>
                </a:tc>
                <a:extLst>
                  <a:ext uri="{0D108BD9-81ED-4DB2-BD59-A6C34878D82A}">
                    <a16:rowId xmlns:a16="http://schemas.microsoft.com/office/drawing/2014/main" val="10003"/>
                  </a:ext>
                </a:extLst>
              </a:tr>
              <a:tr h="396239">
                <a:tc>
                  <a:txBody>
                    <a:bodyPr/>
                    <a:lstStyle/>
                    <a:p>
                      <a:pPr marR="538480" algn="r">
                        <a:lnSpc>
                          <a:spcPct val="100000"/>
                        </a:lnSpc>
                        <a:spcBef>
                          <a:spcPts val="310"/>
                        </a:spcBef>
                      </a:pPr>
                      <a:r>
                        <a:rPr sz="2000" dirty="0">
                          <a:latin typeface="Microsoft Sans Serif"/>
                          <a:cs typeface="Microsoft Sans Serif"/>
                        </a:rPr>
                        <a:t>2</a:t>
                      </a:r>
                      <a:endParaRPr sz="2000">
                        <a:latin typeface="Microsoft Sans Serif"/>
                        <a:cs typeface="Microsoft Sans Serif"/>
                      </a:endParaRPr>
                    </a:p>
                  </a:txBody>
                  <a:tcPr marL="0" marR="0" marT="39370" marB="0">
                    <a:lnL w="19050">
                      <a:solidFill>
                        <a:srgbClr val="000000"/>
                      </a:solidFill>
                      <a:prstDash val="solid"/>
                    </a:lnL>
                    <a:lnT w="19050">
                      <a:solidFill>
                        <a:srgbClr val="FFFFFF"/>
                      </a:solidFill>
                      <a:prstDash val="solid"/>
                    </a:lnT>
                    <a:lnB w="19050">
                      <a:solidFill>
                        <a:srgbClr val="FFFFFF"/>
                      </a:solidFill>
                      <a:prstDash val="solid"/>
                    </a:lnB>
                    <a:solidFill>
                      <a:srgbClr val="BADFE2"/>
                    </a:solidFill>
                  </a:tcPr>
                </a:tc>
                <a:tc>
                  <a:txBody>
                    <a:bodyPr/>
                    <a:lstStyle/>
                    <a:p>
                      <a:pPr marL="27940" algn="ctr">
                        <a:lnSpc>
                          <a:spcPct val="100000"/>
                        </a:lnSpc>
                        <a:spcBef>
                          <a:spcPts val="310"/>
                        </a:spcBef>
                      </a:pPr>
                      <a:r>
                        <a:rPr sz="2000" dirty="0">
                          <a:latin typeface="Microsoft Sans Serif"/>
                          <a:cs typeface="Microsoft Sans Serif"/>
                        </a:rPr>
                        <a:t>40</a:t>
                      </a:r>
                      <a:endParaRPr sz="2000">
                        <a:latin typeface="Microsoft Sans Serif"/>
                        <a:cs typeface="Microsoft Sans Serif"/>
                      </a:endParaRPr>
                    </a:p>
                  </a:txBody>
                  <a:tcPr marL="0" marR="0" marT="39370" marB="0">
                    <a:lnT w="19050">
                      <a:solidFill>
                        <a:srgbClr val="FFFFFF"/>
                      </a:solidFill>
                      <a:prstDash val="solid"/>
                    </a:lnT>
                    <a:lnB w="19050">
                      <a:solidFill>
                        <a:srgbClr val="FFFFFF"/>
                      </a:solidFill>
                      <a:prstDash val="solid"/>
                    </a:lnB>
                    <a:solidFill>
                      <a:srgbClr val="BADFE2"/>
                    </a:solidFill>
                  </a:tcPr>
                </a:tc>
                <a:tc>
                  <a:txBody>
                    <a:bodyPr/>
                    <a:lstStyle/>
                    <a:p>
                      <a:pPr marR="10795" algn="ctr">
                        <a:lnSpc>
                          <a:spcPct val="100000"/>
                        </a:lnSpc>
                        <a:spcBef>
                          <a:spcPts val="310"/>
                        </a:spcBef>
                      </a:pPr>
                      <a:r>
                        <a:rPr sz="2000" dirty="0">
                          <a:latin typeface="Microsoft Sans Serif"/>
                          <a:cs typeface="Microsoft Sans Serif"/>
                        </a:rPr>
                        <a:t>60</a:t>
                      </a:r>
                      <a:endParaRPr sz="2000">
                        <a:latin typeface="Microsoft Sans Serif"/>
                        <a:cs typeface="Microsoft Sans Serif"/>
                      </a:endParaRPr>
                    </a:p>
                  </a:txBody>
                  <a:tcPr marL="0" marR="0" marT="39370" marB="0">
                    <a:lnT w="19050">
                      <a:solidFill>
                        <a:srgbClr val="FFFFFF"/>
                      </a:solidFill>
                      <a:prstDash val="solid"/>
                    </a:lnT>
                    <a:lnB w="19050">
                      <a:solidFill>
                        <a:srgbClr val="FFFFFF"/>
                      </a:solidFill>
                      <a:prstDash val="solid"/>
                    </a:lnB>
                    <a:solidFill>
                      <a:srgbClr val="BADFE2"/>
                    </a:solidFill>
                  </a:tcPr>
                </a:tc>
                <a:tc>
                  <a:txBody>
                    <a:bodyPr/>
                    <a:lstStyle/>
                    <a:p>
                      <a:pPr marL="34290" algn="ctr">
                        <a:lnSpc>
                          <a:spcPct val="100000"/>
                        </a:lnSpc>
                        <a:spcBef>
                          <a:spcPts val="310"/>
                        </a:spcBef>
                      </a:pPr>
                      <a:r>
                        <a:rPr sz="2000" dirty="0">
                          <a:latin typeface="Microsoft Sans Serif"/>
                          <a:cs typeface="Microsoft Sans Serif"/>
                        </a:rPr>
                        <a:t>75</a:t>
                      </a:r>
                    </a:p>
                  </a:txBody>
                  <a:tcPr marL="0" marR="0" marT="39370" marB="0">
                    <a:lnT w="19050">
                      <a:solidFill>
                        <a:srgbClr val="FFFFFF"/>
                      </a:solidFill>
                      <a:prstDash val="solid"/>
                    </a:lnT>
                    <a:lnB w="19050">
                      <a:solidFill>
                        <a:srgbClr val="FFFFFF"/>
                      </a:solidFill>
                      <a:prstDash val="solid"/>
                    </a:lnB>
                    <a:solidFill>
                      <a:srgbClr val="BADFE2"/>
                    </a:solidFill>
                  </a:tcPr>
                </a:tc>
                <a:tc>
                  <a:txBody>
                    <a:bodyPr/>
                    <a:lstStyle/>
                    <a:p>
                      <a:pPr marR="167640" algn="ctr">
                        <a:lnSpc>
                          <a:spcPct val="100000"/>
                        </a:lnSpc>
                        <a:spcBef>
                          <a:spcPts val="310"/>
                        </a:spcBef>
                      </a:pPr>
                      <a:r>
                        <a:rPr sz="2000" dirty="0">
                          <a:latin typeface="Microsoft Sans Serif"/>
                          <a:cs typeface="Microsoft Sans Serif"/>
                        </a:rPr>
                        <a:t>85</a:t>
                      </a:r>
                      <a:endParaRPr sz="2000">
                        <a:latin typeface="Microsoft Sans Serif"/>
                        <a:cs typeface="Microsoft Sans Serif"/>
                      </a:endParaRPr>
                    </a:p>
                  </a:txBody>
                  <a:tcPr marL="0" marR="0" marT="39370" marB="0">
                    <a:lnT w="19050">
                      <a:solidFill>
                        <a:srgbClr val="FFFFFF"/>
                      </a:solidFill>
                      <a:prstDash val="solid"/>
                    </a:lnT>
                    <a:lnB w="19050">
                      <a:solidFill>
                        <a:srgbClr val="FFFFFF"/>
                      </a:solidFill>
                      <a:prstDash val="solid"/>
                    </a:lnB>
                    <a:solidFill>
                      <a:srgbClr val="BADFE2"/>
                    </a:solidFill>
                  </a:tcPr>
                </a:tc>
                <a:tc>
                  <a:txBody>
                    <a:bodyPr/>
                    <a:lstStyle/>
                    <a:p>
                      <a:pPr marR="215265" algn="ctr">
                        <a:lnSpc>
                          <a:spcPct val="100000"/>
                        </a:lnSpc>
                        <a:spcBef>
                          <a:spcPts val="310"/>
                        </a:spcBef>
                      </a:pPr>
                      <a:r>
                        <a:rPr sz="2000" dirty="0">
                          <a:latin typeface="Microsoft Sans Serif"/>
                          <a:cs typeface="Microsoft Sans Serif"/>
                        </a:rPr>
                        <a:t>90</a:t>
                      </a:r>
                      <a:endParaRPr sz="2000">
                        <a:latin typeface="Microsoft Sans Serif"/>
                        <a:cs typeface="Microsoft Sans Serif"/>
                      </a:endParaRPr>
                    </a:p>
                  </a:txBody>
                  <a:tcPr marL="0" marR="0" marT="39370" marB="0">
                    <a:lnR w="19050">
                      <a:solidFill>
                        <a:srgbClr val="000000"/>
                      </a:solidFill>
                      <a:prstDash val="solid"/>
                    </a:lnR>
                    <a:lnT w="19050">
                      <a:solidFill>
                        <a:srgbClr val="FFFFFF"/>
                      </a:solidFill>
                      <a:prstDash val="solid"/>
                    </a:lnT>
                    <a:lnB w="19050">
                      <a:solidFill>
                        <a:srgbClr val="FFFFFF"/>
                      </a:solidFill>
                      <a:prstDash val="solid"/>
                    </a:lnB>
                    <a:solidFill>
                      <a:srgbClr val="BADFE2"/>
                    </a:solidFill>
                  </a:tcPr>
                </a:tc>
                <a:extLst>
                  <a:ext uri="{0D108BD9-81ED-4DB2-BD59-A6C34878D82A}">
                    <a16:rowId xmlns:a16="http://schemas.microsoft.com/office/drawing/2014/main" val="10004"/>
                  </a:ext>
                </a:extLst>
              </a:tr>
              <a:tr h="701675">
                <a:tc>
                  <a:txBody>
                    <a:bodyPr/>
                    <a:lstStyle/>
                    <a:p>
                      <a:pPr marR="538480" algn="r">
                        <a:lnSpc>
                          <a:spcPct val="100000"/>
                        </a:lnSpc>
                        <a:spcBef>
                          <a:spcPts val="310"/>
                        </a:spcBef>
                      </a:pPr>
                      <a:r>
                        <a:rPr sz="2000" dirty="0">
                          <a:latin typeface="Microsoft Sans Serif"/>
                          <a:cs typeface="Microsoft Sans Serif"/>
                        </a:rPr>
                        <a:t>3</a:t>
                      </a:r>
                      <a:endParaRPr sz="2000">
                        <a:latin typeface="Microsoft Sans Serif"/>
                        <a:cs typeface="Microsoft Sans Serif"/>
                      </a:endParaRPr>
                    </a:p>
                  </a:txBody>
                  <a:tcPr marL="0" marR="0" marT="39370" marB="0">
                    <a:lnL w="19050">
                      <a:solidFill>
                        <a:srgbClr val="000000"/>
                      </a:solidFill>
                      <a:prstDash val="solid"/>
                    </a:lnL>
                    <a:lnT w="19050">
                      <a:solidFill>
                        <a:srgbClr val="FFFFFF"/>
                      </a:solidFill>
                      <a:prstDash val="solid"/>
                    </a:lnT>
                    <a:lnB w="19050">
                      <a:solidFill>
                        <a:srgbClr val="FFFFFF"/>
                      </a:solidFill>
                      <a:prstDash val="solid"/>
                    </a:lnB>
                    <a:solidFill>
                      <a:srgbClr val="BADFE2"/>
                    </a:solidFill>
                  </a:tcPr>
                </a:tc>
                <a:tc>
                  <a:txBody>
                    <a:bodyPr/>
                    <a:lstStyle/>
                    <a:p>
                      <a:pPr marL="27940" algn="ctr">
                        <a:lnSpc>
                          <a:spcPct val="100000"/>
                        </a:lnSpc>
                        <a:spcBef>
                          <a:spcPts val="310"/>
                        </a:spcBef>
                      </a:pPr>
                      <a:r>
                        <a:rPr sz="2000" dirty="0">
                          <a:latin typeface="Microsoft Sans Serif"/>
                          <a:cs typeface="Microsoft Sans Serif"/>
                        </a:rPr>
                        <a:t>55</a:t>
                      </a:r>
                      <a:endParaRPr sz="2000">
                        <a:latin typeface="Microsoft Sans Serif"/>
                        <a:cs typeface="Microsoft Sans Serif"/>
                      </a:endParaRPr>
                    </a:p>
                  </a:txBody>
                  <a:tcPr marL="0" marR="0" marT="39370" marB="0">
                    <a:lnT w="19050">
                      <a:solidFill>
                        <a:srgbClr val="FFFFFF"/>
                      </a:solidFill>
                      <a:prstDash val="solid"/>
                    </a:lnT>
                    <a:lnB w="19050">
                      <a:solidFill>
                        <a:srgbClr val="FFFFFF"/>
                      </a:solidFill>
                      <a:prstDash val="solid"/>
                    </a:lnB>
                    <a:solidFill>
                      <a:srgbClr val="BADFE2"/>
                    </a:solidFill>
                  </a:tcPr>
                </a:tc>
                <a:tc>
                  <a:txBody>
                    <a:bodyPr/>
                    <a:lstStyle/>
                    <a:p>
                      <a:pPr marR="10795" algn="ctr">
                        <a:lnSpc>
                          <a:spcPct val="100000"/>
                        </a:lnSpc>
                        <a:spcBef>
                          <a:spcPts val="310"/>
                        </a:spcBef>
                      </a:pPr>
                      <a:r>
                        <a:rPr sz="2000" dirty="0">
                          <a:latin typeface="Microsoft Sans Serif"/>
                          <a:cs typeface="Microsoft Sans Serif"/>
                        </a:rPr>
                        <a:t>75</a:t>
                      </a:r>
                    </a:p>
                  </a:txBody>
                  <a:tcPr marL="0" marR="0" marT="39370" marB="0">
                    <a:lnT w="19050">
                      <a:solidFill>
                        <a:srgbClr val="FFFFFF"/>
                      </a:solidFill>
                      <a:prstDash val="solid"/>
                    </a:lnT>
                    <a:lnB w="19050">
                      <a:solidFill>
                        <a:srgbClr val="FFFFFF"/>
                      </a:solidFill>
                      <a:prstDash val="solid"/>
                    </a:lnB>
                    <a:solidFill>
                      <a:srgbClr val="BADFE2"/>
                    </a:solidFill>
                  </a:tcPr>
                </a:tc>
                <a:tc>
                  <a:txBody>
                    <a:bodyPr/>
                    <a:lstStyle/>
                    <a:p>
                      <a:pPr marL="34290" algn="ctr">
                        <a:lnSpc>
                          <a:spcPct val="100000"/>
                        </a:lnSpc>
                        <a:spcBef>
                          <a:spcPts val="310"/>
                        </a:spcBef>
                      </a:pPr>
                      <a:r>
                        <a:rPr sz="2000" dirty="0">
                          <a:latin typeface="Microsoft Sans Serif"/>
                          <a:cs typeface="Microsoft Sans Serif"/>
                        </a:rPr>
                        <a:t>90</a:t>
                      </a:r>
                      <a:endParaRPr sz="2000">
                        <a:latin typeface="Microsoft Sans Serif"/>
                        <a:cs typeface="Microsoft Sans Serif"/>
                      </a:endParaRPr>
                    </a:p>
                  </a:txBody>
                  <a:tcPr marL="0" marR="0" marT="39370" marB="0">
                    <a:lnT w="19050">
                      <a:solidFill>
                        <a:srgbClr val="FFFFFF"/>
                      </a:solidFill>
                      <a:prstDash val="solid"/>
                    </a:lnT>
                    <a:lnB w="19050">
                      <a:solidFill>
                        <a:srgbClr val="FFFFFF"/>
                      </a:solidFill>
                      <a:prstDash val="solid"/>
                    </a:lnB>
                    <a:solidFill>
                      <a:srgbClr val="BADFE2"/>
                    </a:solidFill>
                  </a:tcPr>
                </a:tc>
                <a:tc>
                  <a:txBody>
                    <a:bodyPr/>
                    <a:lstStyle/>
                    <a:p>
                      <a:pPr marR="168910" algn="ctr">
                        <a:lnSpc>
                          <a:spcPct val="100000"/>
                        </a:lnSpc>
                        <a:spcBef>
                          <a:spcPts val="310"/>
                        </a:spcBef>
                      </a:pPr>
                      <a:r>
                        <a:rPr sz="2000" dirty="0">
                          <a:latin typeface="Microsoft Sans Serif"/>
                          <a:cs typeface="Microsoft Sans Serif"/>
                        </a:rPr>
                        <a:t>100</a:t>
                      </a:r>
                    </a:p>
                  </a:txBody>
                  <a:tcPr marL="0" marR="0" marT="39370" marB="0">
                    <a:lnT w="19050">
                      <a:solidFill>
                        <a:srgbClr val="FFFFFF"/>
                      </a:solidFill>
                      <a:prstDash val="solid"/>
                    </a:lnT>
                    <a:lnB w="19050">
                      <a:solidFill>
                        <a:srgbClr val="FFFFFF"/>
                      </a:solidFill>
                      <a:prstDash val="solid"/>
                    </a:lnB>
                    <a:solidFill>
                      <a:srgbClr val="BADFE2"/>
                    </a:solidFill>
                  </a:tcPr>
                </a:tc>
                <a:tc>
                  <a:txBody>
                    <a:bodyPr/>
                    <a:lstStyle/>
                    <a:p>
                      <a:pPr marR="216535" algn="ctr">
                        <a:lnSpc>
                          <a:spcPct val="100000"/>
                        </a:lnSpc>
                        <a:spcBef>
                          <a:spcPts val="310"/>
                        </a:spcBef>
                      </a:pPr>
                      <a:r>
                        <a:rPr sz="2000" dirty="0">
                          <a:latin typeface="Microsoft Sans Serif"/>
                          <a:cs typeface="Microsoft Sans Serif"/>
                        </a:rPr>
                        <a:t>105</a:t>
                      </a:r>
                      <a:endParaRPr sz="2000">
                        <a:latin typeface="Microsoft Sans Serif"/>
                        <a:cs typeface="Microsoft Sans Serif"/>
                      </a:endParaRPr>
                    </a:p>
                  </a:txBody>
                  <a:tcPr marL="0" marR="0" marT="39370" marB="0">
                    <a:lnR w="19050">
                      <a:solidFill>
                        <a:srgbClr val="000000"/>
                      </a:solidFill>
                      <a:prstDash val="solid"/>
                    </a:lnR>
                    <a:lnT w="19050">
                      <a:solidFill>
                        <a:srgbClr val="FFFFFF"/>
                      </a:solidFill>
                      <a:prstDash val="solid"/>
                    </a:lnT>
                    <a:lnB w="19050">
                      <a:solidFill>
                        <a:srgbClr val="FFFFFF"/>
                      </a:solidFill>
                      <a:prstDash val="solid"/>
                    </a:lnB>
                    <a:solidFill>
                      <a:srgbClr val="BADFE2"/>
                    </a:solidFill>
                  </a:tcPr>
                </a:tc>
                <a:extLst>
                  <a:ext uri="{0D108BD9-81ED-4DB2-BD59-A6C34878D82A}">
                    <a16:rowId xmlns:a16="http://schemas.microsoft.com/office/drawing/2014/main" val="10005"/>
                  </a:ext>
                </a:extLst>
              </a:tr>
              <a:tr h="701548">
                <a:tc>
                  <a:txBody>
                    <a:bodyPr/>
                    <a:lstStyle/>
                    <a:p>
                      <a:pPr marR="538480" algn="r">
                        <a:lnSpc>
                          <a:spcPct val="100000"/>
                        </a:lnSpc>
                        <a:spcBef>
                          <a:spcPts val="310"/>
                        </a:spcBef>
                      </a:pPr>
                      <a:r>
                        <a:rPr sz="2000" dirty="0">
                          <a:latin typeface="Microsoft Sans Serif"/>
                          <a:cs typeface="Microsoft Sans Serif"/>
                        </a:rPr>
                        <a:t>4</a:t>
                      </a:r>
                      <a:endParaRPr sz="2000">
                        <a:latin typeface="Microsoft Sans Serif"/>
                        <a:cs typeface="Microsoft Sans Serif"/>
                      </a:endParaRPr>
                    </a:p>
                  </a:txBody>
                  <a:tcPr marL="0" marR="0" marT="39370" marB="0">
                    <a:lnL w="19050">
                      <a:solidFill>
                        <a:srgbClr val="000000"/>
                      </a:solidFill>
                      <a:prstDash val="solid"/>
                    </a:lnL>
                    <a:lnT w="19050">
                      <a:solidFill>
                        <a:srgbClr val="FFFFFF"/>
                      </a:solidFill>
                      <a:prstDash val="solid"/>
                    </a:lnT>
                    <a:lnB w="19050">
                      <a:solidFill>
                        <a:srgbClr val="FFFFFF"/>
                      </a:solidFill>
                      <a:prstDash val="solid"/>
                    </a:lnB>
                    <a:solidFill>
                      <a:srgbClr val="BADFE2"/>
                    </a:solidFill>
                  </a:tcPr>
                </a:tc>
                <a:tc>
                  <a:txBody>
                    <a:bodyPr/>
                    <a:lstStyle/>
                    <a:p>
                      <a:pPr marL="27940" algn="ctr">
                        <a:lnSpc>
                          <a:spcPct val="100000"/>
                        </a:lnSpc>
                        <a:spcBef>
                          <a:spcPts val="310"/>
                        </a:spcBef>
                      </a:pPr>
                      <a:r>
                        <a:rPr sz="2000" dirty="0">
                          <a:latin typeface="Microsoft Sans Serif"/>
                          <a:cs typeface="Microsoft Sans Serif"/>
                        </a:rPr>
                        <a:t>65</a:t>
                      </a:r>
                      <a:endParaRPr sz="2000">
                        <a:latin typeface="Microsoft Sans Serif"/>
                        <a:cs typeface="Microsoft Sans Serif"/>
                      </a:endParaRPr>
                    </a:p>
                  </a:txBody>
                  <a:tcPr marL="0" marR="0" marT="39370" marB="0">
                    <a:lnT w="19050">
                      <a:solidFill>
                        <a:srgbClr val="FFFFFF"/>
                      </a:solidFill>
                      <a:prstDash val="solid"/>
                    </a:lnT>
                    <a:lnB w="19050">
                      <a:solidFill>
                        <a:srgbClr val="FFFFFF"/>
                      </a:solidFill>
                      <a:prstDash val="solid"/>
                    </a:lnB>
                    <a:solidFill>
                      <a:srgbClr val="BADFE2"/>
                    </a:solidFill>
                  </a:tcPr>
                </a:tc>
                <a:tc>
                  <a:txBody>
                    <a:bodyPr/>
                    <a:lstStyle/>
                    <a:p>
                      <a:pPr marR="10795" algn="ctr">
                        <a:lnSpc>
                          <a:spcPct val="100000"/>
                        </a:lnSpc>
                        <a:spcBef>
                          <a:spcPts val="310"/>
                        </a:spcBef>
                      </a:pPr>
                      <a:r>
                        <a:rPr sz="2000" dirty="0">
                          <a:latin typeface="Microsoft Sans Serif"/>
                          <a:cs typeface="Microsoft Sans Serif"/>
                        </a:rPr>
                        <a:t>85</a:t>
                      </a:r>
                    </a:p>
                  </a:txBody>
                  <a:tcPr marL="0" marR="0" marT="39370" marB="0">
                    <a:lnT w="19050">
                      <a:solidFill>
                        <a:srgbClr val="FFFFFF"/>
                      </a:solidFill>
                      <a:prstDash val="solid"/>
                    </a:lnT>
                    <a:lnB w="19050">
                      <a:solidFill>
                        <a:srgbClr val="FFFFFF"/>
                      </a:solidFill>
                      <a:prstDash val="solid"/>
                    </a:lnB>
                    <a:solidFill>
                      <a:srgbClr val="BADFE2"/>
                    </a:solidFill>
                  </a:tcPr>
                </a:tc>
                <a:tc>
                  <a:txBody>
                    <a:bodyPr/>
                    <a:lstStyle/>
                    <a:p>
                      <a:pPr marL="35560" algn="ctr">
                        <a:lnSpc>
                          <a:spcPct val="100000"/>
                        </a:lnSpc>
                        <a:spcBef>
                          <a:spcPts val="310"/>
                        </a:spcBef>
                      </a:pPr>
                      <a:r>
                        <a:rPr sz="2000" dirty="0">
                          <a:latin typeface="Microsoft Sans Serif"/>
                          <a:cs typeface="Microsoft Sans Serif"/>
                        </a:rPr>
                        <a:t>100</a:t>
                      </a:r>
                      <a:endParaRPr sz="2000">
                        <a:latin typeface="Microsoft Sans Serif"/>
                        <a:cs typeface="Microsoft Sans Serif"/>
                      </a:endParaRPr>
                    </a:p>
                  </a:txBody>
                  <a:tcPr marL="0" marR="0" marT="39370" marB="0">
                    <a:lnT w="19050">
                      <a:solidFill>
                        <a:srgbClr val="FFFFFF"/>
                      </a:solidFill>
                      <a:prstDash val="solid"/>
                    </a:lnT>
                    <a:lnB w="19050">
                      <a:solidFill>
                        <a:srgbClr val="FFFFFF"/>
                      </a:solidFill>
                      <a:prstDash val="solid"/>
                    </a:lnB>
                    <a:solidFill>
                      <a:srgbClr val="BADFE2"/>
                    </a:solidFill>
                  </a:tcPr>
                </a:tc>
                <a:tc>
                  <a:txBody>
                    <a:bodyPr/>
                    <a:lstStyle/>
                    <a:p>
                      <a:pPr marR="169545" algn="ctr">
                        <a:lnSpc>
                          <a:spcPct val="100000"/>
                        </a:lnSpc>
                        <a:spcBef>
                          <a:spcPts val="310"/>
                        </a:spcBef>
                      </a:pPr>
                      <a:r>
                        <a:rPr sz="2000" spc="-50" dirty="0">
                          <a:latin typeface="Microsoft Sans Serif"/>
                          <a:cs typeface="Microsoft Sans Serif"/>
                        </a:rPr>
                        <a:t>110</a:t>
                      </a:r>
                      <a:endParaRPr sz="2000">
                        <a:latin typeface="Microsoft Sans Serif"/>
                        <a:cs typeface="Microsoft Sans Serif"/>
                      </a:endParaRPr>
                    </a:p>
                  </a:txBody>
                  <a:tcPr marL="0" marR="0" marT="39370" marB="0">
                    <a:lnT w="19050">
                      <a:solidFill>
                        <a:srgbClr val="FFFFFF"/>
                      </a:solidFill>
                      <a:prstDash val="solid"/>
                    </a:lnT>
                    <a:lnB w="19050">
                      <a:solidFill>
                        <a:srgbClr val="FFFFFF"/>
                      </a:solidFill>
                      <a:prstDash val="solid"/>
                    </a:lnB>
                    <a:solidFill>
                      <a:srgbClr val="BADFE2"/>
                    </a:solidFill>
                  </a:tcPr>
                </a:tc>
                <a:tc>
                  <a:txBody>
                    <a:bodyPr/>
                    <a:lstStyle/>
                    <a:p>
                      <a:pPr marR="217170" algn="ctr">
                        <a:lnSpc>
                          <a:spcPct val="100000"/>
                        </a:lnSpc>
                        <a:spcBef>
                          <a:spcPts val="310"/>
                        </a:spcBef>
                      </a:pPr>
                      <a:r>
                        <a:rPr sz="2000" spc="-50" dirty="0">
                          <a:latin typeface="Microsoft Sans Serif"/>
                          <a:cs typeface="Microsoft Sans Serif"/>
                        </a:rPr>
                        <a:t>115</a:t>
                      </a:r>
                      <a:endParaRPr sz="2000">
                        <a:latin typeface="Microsoft Sans Serif"/>
                        <a:cs typeface="Microsoft Sans Serif"/>
                      </a:endParaRPr>
                    </a:p>
                  </a:txBody>
                  <a:tcPr marL="0" marR="0" marT="39370" marB="0">
                    <a:lnR w="19050">
                      <a:solidFill>
                        <a:srgbClr val="000000"/>
                      </a:solidFill>
                      <a:prstDash val="solid"/>
                    </a:lnR>
                    <a:lnT w="19050">
                      <a:solidFill>
                        <a:srgbClr val="FFFFFF"/>
                      </a:solidFill>
                      <a:prstDash val="solid"/>
                    </a:lnT>
                    <a:lnB w="19050">
                      <a:solidFill>
                        <a:srgbClr val="FFFFFF"/>
                      </a:solidFill>
                      <a:prstDash val="solid"/>
                    </a:lnB>
                    <a:solidFill>
                      <a:srgbClr val="BADFE2"/>
                    </a:solidFill>
                  </a:tcPr>
                </a:tc>
                <a:extLst>
                  <a:ext uri="{0D108BD9-81ED-4DB2-BD59-A6C34878D82A}">
                    <a16:rowId xmlns:a16="http://schemas.microsoft.com/office/drawing/2014/main" val="10006"/>
                  </a:ext>
                </a:extLst>
              </a:tr>
              <a:tr h="650875">
                <a:tc>
                  <a:txBody>
                    <a:bodyPr/>
                    <a:lstStyle/>
                    <a:p>
                      <a:pPr marR="538480" algn="r">
                        <a:lnSpc>
                          <a:spcPct val="100000"/>
                        </a:lnSpc>
                        <a:spcBef>
                          <a:spcPts val="315"/>
                        </a:spcBef>
                      </a:pPr>
                      <a:r>
                        <a:rPr sz="2000" dirty="0">
                          <a:latin typeface="Microsoft Sans Serif"/>
                          <a:cs typeface="Microsoft Sans Serif"/>
                        </a:rPr>
                        <a:t>5</a:t>
                      </a:r>
                      <a:endParaRPr sz="2000">
                        <a:latin typeface="Microsoft Sans Serif"/>
                        <a:cs typeface="Microsoft Sans Serif"/>
                      </a:endParaRPr>
                    </a:p>
                  </a:txBody>
                  <a:tcPr marL="0" marR="0" marT="40005" marB="0">
                    <a:lnL w="19050">
                      <a:solidFill>
                        <a:srgbClr val="000000"/>
                      </a:solidFill>
                      <a:prstDash val="solid"/>
                    </a:lnL>
                    <a:lnT w="19050">
                      <a:solidFill>
                        <a:srgbClr val="FFFFFF"/>
                      </a:solidFill>
                      <a:prstDash val="solid"/>
                    </a:lnT>
                    <a:lnB w="19050">
                      <a:solidFill>
                        <a:srgbClr val="000000"/>
                      </a:solidFill>
                      <a:prstDash val="solid"/>
                    </a:lnB>
                    <a:solidFill>
                      <a:srgbClr val="BADFE2"/>
                    </a:solidFill>
                  </a:tcPr>
                </a:tc>
                <a:tc>
                  <a:txBody>
                    <a:bodyPr/>
                    <a:lstStyle/>
                    <a:p>
                      <a:pPr marL="27940" algn="ctr">
                        <a:lnSpc>
                          <a:spcPct val="100000"/>
                        </a:lnSpc>
                        <a:spcBef>
                          <a:spcPts val="315"/>
                        </a:spcBef>
                      </a:pPr>
                      <a:r>
                        <a:rPr sz="2000" dirty="0">
                          <a:latin typeface="Microsoft Sans Serif"/>
                          <a:cs typeface="Microsoft Sans Serif"/>
                        </a:rPr>
                        <a:t>75</a:t>
                      </a:r>
                    </a:p>
                  </a:txBody>
                  <a:tcPr marL="0" marR="0" marT="40005" marB="0">
                    <a:lnT w="19050">
                      <a:solidFill>
                        <a:srgbClr val="FFFFFF"/>
                      </a:solidFill>
                      <a:prstDash val="solid"/>
                    </a:lnT>
                    <a:lnB w="19050">
                      <a:solidFill>
                        <a:srgbClr val="000000"/>
                      </a:solidFill>
                      <a:prstDash val="solid"/>
                    </a:lnB>
                    <a:solidFill>
                      <a:srgbClr val="BADFE2"/>
                    </a:solidFill>
                  </a:tcPr>
                </a:tc>
                <a:tc>
                  <a:txBody>
                    <a:bodyPr/>
                    <a:lstStyle/>
                    <a:p>
                      <a:pPr marR="10795" algn="ctr">
                        <a:lnSpc>
                          <a:spcPct val="100000"/>
                        </a:lnSpc>
                        <a:spcBef>
                          <a:spcPts val="315"/>
                        </a:spcBef>
                      </a:pPr>
                      <a:r>
                        <a:rPr sz="2000" dirty="0">
                          <a:latin typeface="Microsoft Sans Serif"/>
                          <a:cs typeface="Microsoft Sans Serif"/>
                        </a:rPr>
                        <a:t>90</a:t>
                      </a:r>
                      <a:endParaRPr sz="2000">
                        <a:latin typeface="Microsoft Sans Serif"/>
                        <a:cs typeface="Microsoft Sans Serif"/>
                      </a:endParaRPr>
                    </a:p>
                  </a:txBody>
                  <a:tcPr marL="0" marR="0" marT="40005" marB="0">
                    <a:lnT w="19050">
                      <a:solidFill>
                        <a:srgbClr val="FFFFFF"/>
                      </a:solidFill>
                      <a:prstDash val="solid"/>
                    </a:lnT>
                    <a:lnB w="19050">
                      <a:solidFill>
                        <a:srgbClr val="000000"/>
                      </a:solidFill>
                      <a:prstDash val="solid"/>
                    </a:lnB>
                    <a:solidFill>
                      <a:srgbClr val="BADFE2"/>
                    </a:solidFill>
                  </a:tcPr>
                </a:tc>
                <a:tc>
                  <a:txBody>
                    <a:bodyPr/>
                    <a:lstStyle/>
                    <a:p>
                      <a:pPr marL="35560" algn="ctr">
                        <a:lnSpc>
                          <a:spcPct val="100000"/>
                        </a:lnSpc>
                        <a:spcBef>
                          <a:spcPts val="315"/>
                        </a:spcBef>
                      </a:pPr>
                      <a:r>
                        <a:rPr sz="2000" dirty="0">
                          <a:latin typeface="Microsoft Sans Serif"/>
                          <a:cs typeface="Microsoft Sans Serif"/>
                        </a:rPr>
                        <a:t>105</a:t>
                      </a:r>
                      <a:endParaRPr sz="2000">
                        <a:latin typeface="Microsoft Sans Serif"/>
                        <a:cs typeface="Microsoft Sans Serif"/>
                      </a:endParaRPr>
                    </a:p>
                  </a:txBody>
                  <a:tcPr marL="0" marR="0" marT="40005" marB="0">
                    <a:lnT w="19050">
                      <a:solidFill>
                        <a:srgbClr val="FFFFFF"/>
                      </a:solidFill>
                      <a:prstDash val="solid"/>
                    </a:lnT>
                    <a:lnB w="19050">
                      <a:solidFill>
                        <a:srgbClr val="000000"/>
                      </a:solidFill>
                      <a:prstDash val="solid"/>
                    </a:lnB>
                    <a:solidFill>
                      <a:srgbClr val="BADFE2"/>
                    </a:solidFill>
                  </a:tcPr>
                </a:tc>
                <a:tc>
                  <a:txBody>
                    <a:bodyPr/>
                    <a:lstStyle/>
                    <a:p>
                      <a:pPr marR="169545" algn="ctr">
                        <a:lnSpc>
                          <a:spcPct val="100000"/>
                        </a:lnSpc>
                        <a:spcBef>
                          <a:spcPts val="315"/>
                        </a:spcBef>
                      </a:pPr>
                      <a:r>
                        <a:rPr sz="2000" spc="-50" dirty="0">
                          <a:latin typeface="Microsoft Sans Serif"/>
                          <a:cs typeface="Microsoft Sans Serif"/>
                        </a:rPr>
                        <a:t>115</a:t>
                      </a:r>
                      <a:endParaRPr sz="2000">
                        <a:latin typeface="Microsoft Sans Serif"/>
                        <a:cs typeface="Microsoft Sans Serif"/>
                      </a:endParaRPr>
                    </a:p>
                  </a:txBody>
                  <a:tcPr marL="0" marR="0" marT="40005" marB="0">
                    <a:lnT w="19050">
                      <a:solidFill>
                        <a:srgbClr val="FFFFFF"/>
                      </a:solidFill>
                      <a:prstDash val="solid"/>
                    </a:lnT>
                    <a:lnB w="19050">
                      <a:solidFill>
                        <a:srgbClr val="000000"/>
                      </a:solidFill>
                      <a:prstDash val="solid"/>
                    </a:lnB>
                    <a:solidFill>
                      <a:srgbClr val="BADFE2"/>
                    </a:solidFill>
                  </a:tcPr>
                </a:tc>
                <a:tc>
                  <a:txBody>
                    <a:bodyPr/>
                    <a:lstStyle/>
                    <a:p>
                      <a:pPr marR="216535" algn="ctr">
                        <a:lnSpc>
                          <a:spcPct val="100000"/>
                        </a:lnSpc>
                        <a:spcBef>
                          <a:spcPts val="315"/>
                        </a:spcBef>
                      </a:pPr>
                      <a:r>
                        <a:rPr sz="2000" dirty="0">
                          <a:latin typeface="Microsoft Sans Serif"/>
                          <a:cs typeface="Microsoft Sans Serif"/>
                        </a:rPr>
                        <a:t>120</a:t>
                      </a:r>
                    </a:p>
                  </a:txBody>
                  <a:tcPr marL="0" marR="0" marT="40005" marB="0">
                    <a:lnR w="19050">
                      <a:solidFill>
                        <a:srgbClr val="000000"/>
                      </a:solidFill>
                      <a:prstDash val="solid"/>
                    </a:lnR>
                    <a:lnT w="19050">
                      <a:solidFill>
                        <a:srgbClr val="FFFFFF"/>
                      </a:solidFill>
                      <a:prstDash val="solid"/>
                    </a:lnT>
                    <a:lnB w="19050">
                      <a:solidFill>
                        <a:srgbClr val="000000"/>
                      </a:solidFill>
                      <a:prstDash val="solid"/>
                    </a:lnB>
                    <a:solidFill>
                      <a:srgbClr val="BADFE2"/>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621030">
              <a:lnSpc>
                <a:spcPct val="100000"/>
              </a:lnSpc>
              <a:spcBef>
                <a:spcPts val="105"/>
              </a:spcBef>
            </a:pPr>
            <a:r>
              <a:rPr dirty="0"/>
              <a:t>PRODUCTION</a:t>
            </a:r>
            <a:r>
              <a:rPr spc="-35" dirty="0"/>
              <a:t> </a:t>
            </a:r>
            <a:r>
              <a:rPr dirty="0"/>
              <a:t>WITH</a:t>
            </a:r>
            <a:r>
              <a:rPr spc="-20" dirty="0"/>
              <a:t> </a:t>
            </a:r>
            <a:r>
              <a:rPr dirty="0"/>
              <a:t>TWO</a:t>
            </a:r>
            <a:r>
              <a:rPr spc="-25" dirty="0"/>
              <a:t> </a:t>
            </a:r>
            <a:r>
              <a:rPr dirty="0"/>
              <a:t>VARIABLE</a:t>
            </a:r>
            <a:r>
              <a:rPr spc="-15" dirty="0"/>
              <a:t> </a:t>
            </a:r>
            <a:r>
              <a:rPr dirty="0"/>
              <a:t>INPUTS</a:t>
            </a:r>
          </a:p>
        </p:txBody>
      </p:sp>
      <p:sp>
        <p:nvSpPr>
          <p:cNvPr id="3" name="object 3"/>
          <p:cNvSpPr/>
          <p:nvPr/>
        </p:nvSpPr>
        <p:spPr>
          <a:xfrm>
            <a:off x="304800" y="381000"/>
            <a:ext cx="8229600" cy="0"/>
          </a:xfrm>
          <a:custGeom>
            <a:avLst/>
            <a:gdLst/>
            <a:ahLst/>
            <a:cxnLst/>
            <a:rect l="l" t="t" r="r" b="b"/>
            <a:pathLst>
              <a:path w="8229600">
                <a:moveTo>
                  <a:pt x="0" y="0"/>
                </a:moveTo>
                <a:lnTo>
                  <a:pt x="8229600" y="0"/>
                </a:lnTo>
              </a:path>
            </a:pathLst>
          </a:custGeom>
          <a:ln w="9525">
            <a:solidFill>
              <a:srgbClr val="52BD94"/>
            </a:solidFill>
          </a:ln>
        </p:spPr>
        <p:txBody>
          <a:bodyPr wrap="square" lIns="0" tIns="0" rIns="0" bIns="0" rtlCol="0"/>
          <a:lstStyle/>
          <a:p>
            <a:endParaRPr/>
          </a:p>
        </p:txBody>
      </p:sp>
      <p:sp>
        <p:nvSpPr>
          <p:cNvPr id="4" name="object 4"/>
          <p:cNvSpPr txBox="1"/>
          <p:nvPr/>
        </p:nvSpPr>
        <p:spPr>
          <a:xfrm>
            <a:off x="688340" y="985774"/>
            <a:ext cx="1473200" cy="330835"/>
          </a:xfrm>
          <a:prstGeom prst="rect">
            <a:avLst/>
          </a:prstGeom>
        </p:spPr>
        <p:txBody>
          <a:bodyPr vert="horz" wrap="square" lIns="0" tIns="13335" rIns="0" bIns="0" rtlCol="0">
            <a:spAutoFit/>
          </a:bodyPr>
          <a:lstStyle/>
          <a:p>
            <a:pPr marL="355600" indent="-343535">
              <a:lnSpc>
                <a:spcPct val="100000"/>
              </a:lnSpc>
              <a:spcBef>
                <a:spcPts val="105"/>
              </a:spcBef>
              <a:buChar char="•"/>
              <a:tabLst>
                <a:tab pos="355600" algn="l"/>
                <a:tab pos="356235" algn="l"/>
              </a:tabLst>
            </a:pPr>
            <a:r>
              <a:rPr sz="2000" b="1" dirty="0">
                <a:solidFill>
                  <a:srgbClr val="C00000"/>
                </a:solidFill>
                <a:latin typeface="Microsoft Sans Serif"/>
                <a:cs typeface="Microsoft Sans Serif"/>
              </a:rPr>
              <a:t>Isoquants</a:t>
            </a:r>
          </a:p>
        </p:txBody>
      </p:sp>
      <p:sp>
        <p:nvSpPr>
          <p:cNvPr id="5" name="object 5"/>
          <p:cNvSpPr txBox="1"/>
          <p:nvPr/>
        </p:nvSpPr>
        <p:spPr>
          <a:xfrm>
            <a:off x="5566028" y="2793619"/>
            <a:ext cx="2967990" cy="1130935"/>
          </a:xfrm>
          <a:prstGeom prst="rect">
            <a:avLst/>
          </a:prstGeom>
        </p:spPr>
        <p:txBody>
          <a:bodyPr vert="horz" wrap="square" lIns="0" tIns="9525" rIns="0" bIns="0" rtlCol="0">
            <a:spAutoFit/>
          </a:bodyPr>
          <a:lstStyle/>
          <a:p>
            <a:pPr marL="243840" marR="5080" indent="-231775">
              <a:lnSpc>
                <a:spcPct val="101000"/>
              </a:lnSpc>
              <a:spcBef>
                <a:spcPts val="75"/>
              </a:spcBef>
              <a:buClr>
                <a:srgbClr val="808080"/>
              </a:buClr>
              <a:buSzPct val="111111"/>
              <a:buChar char="●"/>
              <a:tabLst>
                <a:tab pos="244475" algn="l"/>
                <a:tab pos="1451610" algn="l"/>
              </a:tabLst>
            </a:pPr>
            <a:r>
              <a:rPr sz="1800" b="1" dirty="0">
                <a:solidFill>
                  <a:srgbClr val="382244"/>
                </a:solidFill>
                <a:latin typeface="Arial"/>
                <a:cs typeface="Arial"/>
              </a:rPr>
              <a:t>isoquant	</a:t>
            </a:r>
            <a:r>
              <a:rPr sz="1800" spc="-5" dirty="0">
                <a:latin typeface="Microsoft Sans Serif"/>
                <a:cs typeface="Microsoft Sans Serif"/>
              </a:rPr>
              <a:t>Curve</a:t>
            </a:r>
            <a:r>
              <a:rPr sz="1800" spc="-40" dirty="0">
                <a:latin typeface="Microsoft Sans Serif"/>
                <a:cs typeface="Microsoft Sans Serif"/>
              </a:rPr>
              <a:t> </a:t>
            </a:r>
            <a:r>
              <a:rPr sz="1800" spc="-15" dirty="0">
                <a:latin typeface="Microsoft Sans Serif"/>
                <a:cs typeface="Microsoft Sans Serif"/>
              </a:rPr>
              <a:t>showing </a:t>
            </a:r>
            <a:r>
              <a:rPr sz="1800" spc="-459" dirty="0">
                <a:latin typeface="Microsoft Sans Serif"/>
                <a:cs typeface="Microsoft Sans Serif"/>
              </a:rPr>
              <a:t> </a:t>
            </a:r>
            <a:r>
              <a:rPr sz="1800" spc="-15" dirty="0">
                <a:latin typeface="Microsoft Sans Serif"/>
                <a:cs typeface="Microsoft Sans Serif"/>
              </a:rPr>
              <a:t>all</a:t>
            </a:r>
            <a:r>
              <a:rPr sz="1800" spc="20" dirty="0">
                <a:latin typeface="Microsoft Sans Serif"/>
                <a:cs typeface="Microsoft Sans Serif"/>
              </a:rPr>
              <a:t> </a:t>
            </a:r>
            <a:r>
              <a:rPr sz="1800" spc="-10" dirty="0">
                <a:latin typeface="Microsoft Sans Serif"/>
                <a:cs typeface="Microsoft Sans Serif"/>
              </a:rPr>
              <a:t>possible</a:t>
            </a:r>
            <a:r>
              <a:rPr sz="1800" spc="15" dirty="0">
                <a:latin typeface="Microsoft Sans Serif"/>
                <a:cs typeface="Microsoft Sans Serif"/>
              </a:rPr>
              <a:t> </a:t>
            </a:r>
            <a:r>
              <a:rPr sz="1800" spc="-5" dirty="0">
                <a:latin typeface="Microsoft Sans Serif"/>
                <a:cs typeface="Microsoft Sans Serif"/>
              </a:rPr>
              <a:t>combinations </a:t>
            </a:r>
            <a:r>
              <a:rPr sz="1800" dirty="0">
                <a:latin typeface="Microsoft Sans Serif"/>
                <a:cs typeface="Microsoft Sans Serif"/>
              </a:rPr>
              <a:t> of</a:t>
            </a:r>
            <a:r>
              <a:rPr sz="1800" spc="15" dirty="0">
                <a:latin typeface="Microsoft Sans Serif"/>
                <a:cs typeface="Microsoft Sans Serif"/>
              </a:rPr>
              <a:t> </a:t>
            </a:r>
            <a:r>
              <a:rPr sz="1800" spc="-10" dirty="0">
                <a:latin typeface="Microsoft Sans Serif"/>
                <a:cs typeface="Microsoft Sans Serif"/>
              </a:rPr>
              <a:t>inputs</a:t>
            </a:r>
            <a:r>
              <a:rPr sz="1800" spc="20" dirty="0">
                <a:latin typeface="Microsoft Sans Serif"/>
                <a:cs typeface="Microsoft Sans Serif"/>
              </a:rPr>
              <a:t> </a:t>
            </a:r>
            <a:r>
              <a:rPr sz="1800" spc="-5" dirty="0">
                <a:latin typeface="Microsoft Sans Serif"/>
                <a:cs typeface="Microsoft Sans Serif"/>
              </a:rPr>
              <a:t>that</a:t>
            </a:r>
            <a:r>
              <a:rPr sz="1800" spc="20" dirty="0">
                <a:latin typeface="Microsoft Sans Serif"/>
                <a:cs typeface="Microsoft Sans Serif"/>
              </a:rPr>
              <a:t> </a:t>
            </a:r>
            <a:r>
              <a:rPr sz="1800" spc="-15" dirty="0">
                <a:latin typeface="Microsoft Sans Serif"/>
                <a:cs typeface="Microsoft Sans Serif"/>
              </a:rPr>
              <a:t>yield</a:t>
            </a:r>
            <a:r>
              <a:rPr sz="1800" spc="50" dirty="0">
                <a:latin typeface="Microsoft Sans Serif"/>
                <a:cs typeface="Microsoft Sans Serif"/>
              </a:rPr>
              <a:t> </a:t>
            </a:r>
            <a:r>
              <a:rPr sz="1800" dirty="0">
                <a:latin typeface="Microsoft Sans Serif"/>
                <a:cs typeface="Microsoft Sans Serif"/>
              </a:rPr>
              <a:t>the </a:t>
            </a:r>
            <a:r>
              <a:rPr sz="1800" spc="5" dirty="0">
                <a:latin typeface="Microsoft Sans Serif"/>
                <a:cs typeface="Microsoft Sans Serif"/>
              </a:rPr>
              <a:t> </a:t>
            </a:r>
            <a:r>
              <a:rPr sz="1800" spc="-5" dirty="0">
                <a:latin typeface="Microsoft Sans Serif"/>
                <a:cs typeface="Microsoft Sans Serif"/>
              </a:rPr>
              <a:t>same</a:t>
            </a:r>
            <a:r>
              <a:rPr sz="1800" spc="5" dirty="0">
                <a:latin typeface="Microsoft Sans Serif"/>
                <a:cs typeface="Microsoft Sans Serif"/>
              </a:rPr>
              <a:t> </a:t>
            </a:r>
            <a:r>
              <a:rPr sz="1800" spc="-5" dirty="0">
                <a:latin typeface="Microsoft Sans Serif"/>
                <a:cs typeface="Microsoft Sans Serif"/>
              </a:rPr>
              <a:t>output.</a:t>
            </a:r>
            <a:endParaRPr sz="1800">
              <a:latin typeface="Microsoft Sans Serif"/>
              <a:cs typeface="Microsoft Sans Serif"/>
            </a:endParaRPr>
          </a:p>
        </p:txBody>
      </p:sp>
      <p:pic>
        <p:nvPicPr>
          <p:cNvPr id="6" name="object 6"/>
          <p:cNvPicPr/>
          <p:nvPr/>
        </p:nvPicPr>
        <p:blipFill>
          <a:blip r:embed="rId2" cstate="print"/>
          <a:stretch>
            <a:fillRect/>
          </a:stretch>
        </p:blipFill>
        <p:spPr>
          <a:xfrm>
            <a:off x="609600" y="2362200"/>
            <a:ext cx="4962525" cy="39624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621030">
              <a:lnSpc>
                <a:spcPct val="100000"/>
              </a:lnSpc>
              <a:spcBef>
                <a:spcPts val="105"/>
              </a:spcBef>
            </a:pPr>
            <a:r>
              <a:rPr dirty="0"/>
              <a:t>PRODUCTION</a:t>
            </a:r>
            <a:r>
              <a:rPr spc="-35" dirty="0"/>
              <a:t> </a:t>
            </a:r>
            <a:r>
              <a:rPr dirty="0"/>
              <a:t>WITH</a:t>
            </a:r>
            <a:r>
              <a:rPr spc="-20" dirty="0"/>
              <a:t> </a:t>
            </a:r>
            <a:r>
              <a:rPr dirty="0"/>
              <a:t>TWO</a:t>
            </a:r>
            <a:r>
              <a:rPr spc="-25" dirty="0"/>
              <a:t> </a:t>
            </a:r>
            <a:r>
              <a:rPr dirty="0"/>
              <a:t>VARIABLE</a:t>
            </a:r>
            <a:r>
              <a:rPr spc="-15" dirty="0"/>
              <a:t> </a:t>
            </a:r>
            <a:r>
              <a:rPr dirty="0"/>
              <a:t>INPUTS</a:t>
            </a:r>
          </a:p>
        </p:txBody>
      </p:sp>
      <p:sp>
        <p:nvSpPr>
          <p:cNvPr id="3" name="object 3"/>
          <p:cNvSpPr/>
          <p:nvPr/>
        </p:nvSpPr>
        <p:spPr>
          <a:xfrm>
            <a:off x="304800" y="381000"/>
            <a:ext cx="8229600" cy="0"/>
          </a:xfrm>
          <a:custGeom>
            <a:avLst/>
            <a:gdLst/>
            <a:ahLst/>
            <a:cxnLst/>
            <a:rect l="l" t="t" r="r" b="b"/>
            <a:pathLst>
              <a:path w="8229600">
                <a:moveTo>
                  <a:pt x="0" y="0"/>
                </a:moveTo>
                <a:lnTo>
                  <a:pt x="8229600" y="0"/>
                </a:lnTo>
              </a:path>
            </a:pathLst>
          </a:custGeom>
          <a:ln w="9525">
            <a:solidFill>
              <a:srgbClr val="52BD94"/>
            </a:solidFill>
          </a:ln>
        </p:spPr>
        <p:txBody>
          <a:bodyPr wrap="square" lIns="0" tIns="0" rIns="0" bIns="0" rtlCol="0"/>
          <a:lstStyle/>
          <a:p>
            <a:endParaRPr/>
          </a:p>
        </p:txBody>
      </p:sp>
      <p:sp>
        <p:nvSpPr>
          <p:cNvPr id="4" name="object 4"/>
          <p:cNvSpPr txBox="1"/>
          <p:nvPr/>
        </p:nvSpPr>
        <p:spPr>
          <a:xfrm>
            <a:off x="688340" y="881227"/>
            <a:ext cx="6504305" cy="1122680"/>
          </a:xfrm>
          <a:prstGeom prst="rect">
            <a:avLst/>
          </a:prstGeom>
        </p:spPr>
        <p:txBody>
          <a:bodyPr vert="horz" wrap="square" lIns="0" tIns="117475" rIns="0" bIns="0" rtlCol="0">
            <a:spAutoFit/>
          </a:bodyPr>
          <a:lstStyle/>
          <a:p>
            <a:pPr marL="355600" indent="-343535">
              <a:lnSpc>
                <a:spcPct val="100000"/>
              </a:lnSpc>
              <a:spcBef>
                <a:spcPts val="925"/>
              </a:spcBef>
              <a:buChar char="•"/>
              <a:tabLst>
                <a:tab pos="355600" algn="l"/>
                <a:tab pos="356235" algn="l"/>
              </a:tabLst>
            </a:pPr>
            <a:r>
              <a:rPr sz="2000" dirty="0">
                <a:latin typeface="Microsoft Sans Serif"/>
                <a:cs typeface="Microsoft Sans Serif"/>
              </a:rPr>
              <a:t>Isoquants</a:t>
            </a:r>
          </a:p>
          <a:p>
            <a:pPr marL="1463675" lvl="1" indent="-232410">
              <a:lnSpc>
                <a:spcPct val="100000"/>
              </a:lnSpc>
              <a:spcBef>
                <a:spcPts val="1030"/>
              </a:spcBef>
              <a:buClr>
                <a:srgbClr val="808080"/>
              </a:buClr>
              <a:buSzPct val="111111"/>
              <a:buChar char="●"/>
              <a:tabLst>
                <a:tab pos="1464310" algn="l"/>
                <a:tab pos="3204210" algn="l"/>
              </a:tabLst>
            </a:pPr>
            <a:r>
              <a:rPr lang="en-IN" b="1" dirty="0">
                <a:solidFill>
                  <a:srgbClr val="C00000"/>
                </a:solidFill>
                <a:latin typeface="Arial"/>
                <a:cs typeface="Arial"/>
              </a:rPr>
              <a:t>I</a:t>
            </a:r>
            <a:r>
              <a:rPr sz="1800" b="1" dirty="0" err="1">
                <a:solidFill>
                  <a:srgbClr val="C00000"/>
                </a:solidFill>
                <a:latin typeface="Arial"/>
                <a:cs typeface="Arial"/>
              </a:rPr>
              <a:t>soquant</a:t>
            </a:r>
            <a:r>
              <a:rPr sz="1800" b="1" dirty="0">
                <a:solidFill>
                  <a:srgbClr val="C00000"/>
                </a:solidFill>
                <a:latin typeface="Arial"/>
                <a:cs typeface="Arial"/>
              </a:rPr>
              <a:t> </a:t>
            </a:r>
            <a:r>
              <a:rPr lang="en-IN" b="1" spc="-5" dirty="0">
                <a:solidFill>
                  <a:srgbClr val="C00000"/>
                </a:solidFill>
                <a:latin typeface="Arial"/>
                <a:cs typeface="Arial"/>
              </a:rPr>
              <a:t>M</a:t>
            </a:r>
            <a:r>
              <a:rPr sz="1800" b="1" spc="-5" dirty="0">
                <a:solidFill>
                  <a:srgbClr val="C00000"/>
                </a:solidFill>
                <a:latin typeface="Arial"/>
                <a:cs typeface="Arial"/>
              </a:rPr>
              <a:t>ap</a:t>
            </a:r>
            <a:r>
              <a:rPr sz="1800" b="1" spc="-5" dirty="0">
                <a:solidFill>
                  <a:srgbClr val="382244"/>
                </a:solidFill>
                <a:latin typeface="Arial"/>
                <a:cs typeface="Arial"/>
              </a:rPr>
              <a:t>	</a:t>
            </a:r>
            <a:r>
              <a:rPr sz="1800" spc="-5" dirty="0">
                <a:latin typeface="Microsoft Sans Serif"/>
                <a:cs typeface="Microsoft Sans Serif"/>
              </a:rPr>
              <a:t>Graph</a:t>
            </a:r>
            <a:r>
              <a:rPr sz="1800" spc="15" dirty="0">
                <a:latin typeface="Microsoft Sans Serif"/>
                <a:cs typeface="Microsoft Sans Serif"/>
              </a:rPr>
              <a:t> </a:t>
            </a:r>
            <a:r>
              <a:rPr sz="1800" spc="-10" dirty="0">
                <a:latin typeface="Microsoft Sans Serif"/>
                <a:cs typeface="Microsoft Sans Serif"/>
              </a:rPr>
              <a:t>combining</a:t>
            </a:r>
            <a:r>
              <a:rPr sz="1800" spc="25" dirty="0">
                <a:latin typeface="Microsoft Sans Serif"/>
                <a:cs typeface="Microsoft Sans Serif"/>
              </a:rPr>
              <a:t> </a:t>
            </a:r>
            <a:r>
              <a:rPr sz="1800" spc="-5" dirty="0">
                <a:latin typeface="Microsoft Sans Serif"/>
                <a:cs typeface="Microsoft Sans Serif"/>
              </a:rPr>
              <a:t>a</a:t>
            </a:r>
            <a:r>
              <a:rPr sz="1800" spc="15" dirty="0">
                <a:latin typeface="Microsoft Sans Serif"/>
                <a:cs typeface="Microsoft Sans Serif"/>
              </a:rPr>
              <a:t> </a:t>
            </a:r>
            <a:r>
              <a:rPr sz="1800" spc="-5" dirty="0">
                <a:latin typeface="Microsoft Sans Serif"/>
                <a:cs typeface="Microsoft Sans Serif"/>
              </a:rPr>
              <a:t>number</a:t>
            </a:r>
            <a:r>
              <a:rPr sz="1800" spc="25" dirty="0">
                <a:latin typeface="Microsoft Sans Serif"/>
                <a:cs typeface="Microsoft Sans Serif"/>
              </a:rPr>
              <a:t> </a:t>
            </a:r>
            <a:r>
              <a:rPr sz="1800" dirty="0">
                <a:latin typeface="Microsoft Sans Serif"/>
                <a:cs typeface="Microsoft Sans Serif"/>
              </a:rPr>
              <a:t>of</a:t>
            </a:r>
          </a:p>
          <a:p>
            <a:pPr marL="1463675">
              <a:lnSpc>
                <a:spcPct val="100000"/>
              </a:lnSpc>
              <a:spcBef>
                <a:spcPts val="60"/>
              </a:spcBef>
            </a:pPr>
            <a:r>
              <a:rPr sz="1800" spc="-10" dirty="0">
                <a:latin typeface="Microsoft Sans Serif"/>
                <a:cs typeface="Microsoft Sans Serif"/>
              </a:rPr>
              <a:t>isoquants,</a:t>
            </a:r>
            <a:r>
              <a:rPr sz="1800" spc="40" dirty="0">
                <a:latin typeface="Microsoft Sans Serif"/>
                <a:cs typeface="Microsoft Sans Serif"/>
              </a:rPr>
              <a:t> </a:t>
            </a:r>
            <a:r>
              <a:rPr sz="1800" spc="-5" dirty="0">
                <a:latin typeface="Microsoft Sans Serif"/>
                <a:cs typeface="Microsoft Sans Serif"/>
              </a:rPr>
              <a:t>used</a:t>
            </a:r>
            <a:r>
              <a:rPr sz="1800" spc="30" dirty="0">
                <a:latin typeface="Microsoft Sans Serif"/>
                <a:cs typeface="Microsoft Sans Serif"/>
              </a:rPr>
              <a:t> </a:t>
            </a:r>
            <a:r>
              <a:rPr sz="1800" dirty="0">
                <a:latin typeface="Microsoft Sans Serif"/>
                <a:cs typeface="Microsoft Sans Serif"/>
              </a:rPr>
              <a:t>to</a:t>
            </a:r>
            <a:r>
              <a:rPr sz="1800" spc="15" dirty="0">
                <a:latin typeface="Microsoft Sans Serif"/>
                <a:cs typeface="Microsoft Sans Serif"/>
              </a:rPr>
              <a:t> </a:t>
            </a:r>
            <a:r>
              <a:rPr sz="1800" spc="-10" dirty="0">
                <a:latin typeface="Microsoft Sans Serif"/>
                <a:cs typeface="Microsoft Sans Serif"/>
              </a:rPr>
              <a:t>describe</a:t>
            </a:r>
            <a:r>
              <a:rPr sz="1800" spc="40" dirty="0">
                <a:latin typeface="Microsoft Sans Serif"/>
                <a:cs typeface="Microsoft Sans Serif"/>
              </a:rPr>
              <a:t> </a:t>
            </a:r>
            <a:r>
              <a:rPr sz="1800" dirty="0">
                <a:latin typeface="Microsoft Sans Serif"/>
                <a:cs typeface="Microsoft Sans Serif"/>
              </a:rPr>
              <a:t>a</a:t>
            </a:r>
            <a:r>
              <a:rPr sz="1800" spc="15" dirty="0">
                <a:latin typeface="Microsoft Sans Serif"/>
                <a:cs typeface="Microsoft Sans Serif"/>
              </a:rPr>
              <a:t> </a:t>
            </a:r>
            <a:r>
              <a:rPr sz="1800" spc="-5" dirty="0">
                <a:latin typeface="Microsoft Sans Serif"/>
                <a:cs typeface="Microsoft Sans Serif"/>
              </a:rPr>
              <a:t>production</a:t>
            </a:r>
            <a:r>
              <a:rPr sz="1800" spc="35" dirty="0">
                <a:latin typeface="Microsoft Sans Serif"/>
                <a:cs typeface="Microsoft Sans Serif"/>
              </a:rPr>
              <a:t> </a:t>
            </a:r>
            <a:r>
              <a:rPr sz="1800" spc="-5" dirty="0">
                <a:latin typeface="Microsoft Sans Serif"/>
                <a:cs typeface="Microsoft Sans Serif"/>
              </a:rPr>
              <a:t>function.</a:t>
            </a:r>
            <a:endParaRPr sz="1800" dirty="0">
              <a:latin typeface="Microsoft Sans Serif"/>
              <a:cs typeface="Microsoft Sans Serif"/>
            </a:endParaRPr>
          </a:p>
        </p:txBody>
      </p:sp>
      <p:sp>
        <p:nvSpPr>
          <p:cNvPr id="5" name="object 5"/>
          <p:cNvSpPr txBox="1"/>
          <p:nvPr/>
        </p:nvSpPr>
        <p:spPr>
          <a:xfrm>
            <a:off x="662940" y="2694558"/>
            <a:ext cx="2781935" cy="2630170"/>
          </a:xfrm>
          <a:prstGeom prst="rect">
            <a:avLst/>
          </a:prstGeom>
        </p:spPr>
        <p:txBody>
          <a:bodyPr vert="horz" wrap="square" lIns="0" tIns="13335" rIns="0" bIns="0" rtlCol="0">
            <a:spAutoFit/>
          </a:bodyPr>
          <a:lstStyle/>
          <a:p>
            <a:pPr marL="38100" marR="355600">
              <a:lnSpc>
                <a:spcPct val="100000"/>
              </a:lnSpc>
              <a:spcBef>
                <a:spcPts val="105"/>
              </a:spcBef>
            </a:pPr>
            <a:r>
              <a:rPr sz="1400" dirty="0">
                <a:latin typeface="Microsoft Sans Serif"/>
                <a:cs typeface="Microsoft Sans Serif"/>
              </a:rPr>
              <a:t>A</a:t>
            </a:r>
            <a:r>
              <a:rPr sz="1400" spc="-70" dirty="0">
                <a:latin typeface="Microsoft Sans Serif"/>
                <a:cs typeface="Microsoft Sans Serif"/>
              </a:rPr>
              <a:t> </a:t>
            </a:r>
            <a:r>
              <a:rPr sz="1400" dirty="0">
                <a:latin typeface="Microsoft Sans Serif"/>
                <a:cs typeface="Microsoft Sans Serif"/>
              </a:rPr>
              <a:t>set</a:t>
            </a:r>
            <a:r>
              <a:rPr sz="1400" spc="-15" dirty="0">
                <a:latin typeface="Microsoft Sans Serif"/>
                <a:cs typeface="Microsoft Sans Serif"/>
              </a:rPr>
              <a:t> </a:t>
            </a:r>
            <a:r>
              <a:rPr sz="1400" dirty="0">
                <a:latin typeface="Microsoft Sans Serif"/>
                <a:cs typeface="Microsoft Sans Serif"/>
              </a:rPr>
              <a:t>of</a:t>
            </a:r>
            <a:r>
              <a:rPr sz="1400" spc="10" dirty="0">
                <a:latin typeface="Microsoft Sans Serif"/>
                <a:cs typeface="Microsoft Sans Serif"/>
              </a:rPr>
              <a:t> </a:t>
            </a:r>
            <a:r>
              <a:rPr sz="1400" spc="-5" dirty="0">
                <a:latin typeface="Microsoft Sans Serif"/>
                <a:cs typeface="Microsoft Sans Serif"/>
              </a:rPr>
              <a:t>isoquants,</a:t>
            </a:r>
            <a:r>
              <a:rPr sz="1400" spc="-35" dirty="0">
                <a:latin typeface="Microsoft Sans Serif"/>
                <a:cs typeface="Microsoft Sans Serif"/>
              </a:rPr>
              <a:t> </a:t>
            </a:r>
            <a:r>
              <a:rPr sz="1400" dirty="0">
                <a:latin typeface="Microsoft Sans Serif"/>
                <a:cs typeface="Microsoft Sans Serif"/>
              </a:rPr>
              <a:t>or</a:t>
            </a:r>
            <a:r>
              <a:rPr sz="1400" spc="15" dirty="0">
                <a:latin typeface="Microsoft Sans Serif"/>
                <a:cs typeface="Microsoft Sans Serif"/>
              </a:rPr>
              <a:t> </a:t>
            </a:r>
            <a:r>
              <a:rPr sz="1400" i="1" dirty="0">
                <a:latin typeface="Arial"/>
                <a:cs typeface="Arial"/>
              </a:rPr>
              <a:t>isoquant </a:t>
            </a:r>
            <a:r>
              <a:rPr sz="1400" i="1" spc="-375" dirty="0">
                <a:latin typeface="Arial"/>
                <a:cs typeface="Arial"/>
              </a:rPr>
              <a:t> </a:t>
            </a:r>
            <a:r>
              <a:rPr sz="1400" i="1" dirty="0">
                <a:latin typeface="Arial"/>
                <a:cs typeface="Arial"/>
              </a:rPr>
              <a:t>map, </a:t>
            </a:r>
            <a:r>
              <a:rPr sz="1400" spc="-5" dirty="0">
                <a:latin typeface="Microsoft Sans Serif"/>
                <a:cs typeface="Microsoft Sans Serif"/>
              </a:rPr>
              <a:t>describes </a:t>
            </a:r>
            <a:r>
              <a:rPr sz="1400" dirty="0">
                <a:latin typeface="Microsoft Sans Serif"/>
                <a:cs typeface="Microsoft Sans Serif"/>
              </a:rPr>
              <a:t>the </a:t>
            </a:r>
            <a:r>
              <a:rPr sz="1400" spc="-10" dirty="0">
                <a:latin typeface="Microsoft Sans Serif"/>
                <a:cs typeface="Microsoft Sans Serif"/>
              </a:rPr>
              <a:t>firm’s </a:t>
            </a:r>
            <a:r>
              <a:rPr sz="1400" spc="-5" dirty="0">
                <a:latin typeface="Microsoft Sans Serif"/>
                <a:cs typeface="Microsoft Sans Serif"/>
              </a:rPr>
              <a:t> </a:t>
            </a:r>
            <a:r>
              <a:rPr sz="1400" dirty="0">
                <a:latin typeface="Microsoft Sans Serif"/>
                <a:cs typeface="Microsoft Sans Serif"/>
              </a:rPr>
              <a:t>production</a:t>
            </a:r>
            <a:r>
              <a:rPr sz="1400" spc="-35" dirty="0">
                <a:latin typeface="Microsoft Sans Serif"/>
                <a:cs typeface="Microsoft Sans Serif"/>
              </a:rPr>
              <a:t> </a:t>
            </a:r>
            <a:r>
              <a:rPr sz="1400" spc="-5" dirty="0">
                <a:latin typeface="Microsoft Sans Serif"/>
                <a:cs typeface="Microsoft Sans Serif"/>
              </a:rPr>
              <a:t>function.</a:t>
            </a:r>
            <a:endParaRPr sz="1400">
              <a:latin typeface="Microsoft Sans Serif"/>
              <a:cs typeface="Microsoft Sans Serif"/>
            </a:endParaRPr>
          </a:p>
          <a:p>
            <a:pPr marL="38100" marR="373380" algn="just">
              <a:lnSpc>
                <a:spcPct val="100000"/>
              </a:lnSpc>
              <a:spcBef>
                <a:spcPts val="670"/>
              </a:spcBef>
            </a:pPr>
            <a:r>
              <a:rPr sz="1400" dirty="0">
                <a:latin typeface="Microsoft Sans Serif"/>
                <a:cs typeface="Microsoft Sans Serif"/>
              </a:rPr>
              <a:t>Output increases as </a:t>
            </a:r>
            <a:r>
              <a:rPr sz="1400" spc="-10" dirty="0">
                <a:latin typeface="Microsoft Sans Serif"/>
                <a:cs typeface="Microsoft Sans Serif"/>
              </a:rPr>
              <a:t>we move </a:t>
            </a:r>
            <a:r>
              <a:rPr sz="1400" spc="-360" dirty="0">
                <a:latin typeface="Microsoft Sans Serif"/>
                <a:cs typeface="Microsoft Sans Serif"/>
              </a:rPr>
              <a:t> </a:t>
            </a:r>
            <a:r>
              <a:rPr sz="1400" dirty="0">
                <a:latin typeface="Microsoft Sans Serif"/>
                <a:cs typeface="Microsoft Sans Serif"/>
              </a:rPr>
              <a:t>from isoquant </a:t>
            </a:r>
            <a:r>
              <a:rPr sz="1400" i="1" spc="5" dirty="0">
                <a:latin typeface="Arial"/>
                <a:cs typeface="Arial"/>
              </a:rPr>
              <a:t>q</a:t>
            </a:r>
            <a:r>
              <a:rPr sz="1350" spc="7" baseline="-21604" dirty="0">
                <a:latin typeface="Microsoft Sans Serif"/>
                <a:cs typeface="Microsoft Sans Serif"/>
              </a:rPr>
              <a:t>1 </a:t>
            </a:r>
            <a:r>
              <a:rPr sz="1400" dirty="0">
                <a:latin typeface="Microsoft Sans Serif"/>
                <a:cs typeface="Microsoft Sans Serif"/>
              </a:rPr>
              <a:t>(at </a:t>
            </a:r>
            <a:r>
              <a:rPr sz="1400" spc="-5" dirty="0">
                <a:latin typeface="Microsoft Sans Serif"/>
                <a:cs typeface="Microsoft Sans Serif"/>
              </a:rPr>
              <a:t>which </a:t>
            </a:r>
            <a:r>
              <a:rPr sz="1400" dirty="0">
                <a:latin typeface="Microsoft Sans Serif"/>
                <a:cs typeface="Microsoft Sans Serif"/>
              </a:rPr>
              <a:t>55 </a:t>
            </a:r>
            <a:r>
              <a:rPr sz="1400" spc="5" dirty="0">
                <a:latin typeface="Microsoft Sans Serif"/>
                <a:cs typeface="Microsoft Sans Serif"/>
              </a:rPr>
              <a:t> </a:t>
            </a:r>
            <a:r>
              <a:rPr sz="1400" dirty="0">
                <a:latin typeface="Microsoft Sans Serif"/>
                <a:cs typeface="Microsoft Sans Serif"/>
              </a:rPr>
              <a:t>units</a:t>
            </a:r>
            <a:r>
              <a:rPr sz="1400" spc="-25" dirty="0">
                <a:latin typeface="Microsoft Sans Serif"/>
                <a:cs typeface="Microsoft Sans Serif"/>
              </a:rPr>
              <a:t> </a:t>
            </a:r>
            <a:r>
              <a:rPr sz="1400" dirty="0">
                <a:latin typeface="Microsoft Sans Serif"/>
                <a:cs typeface="Microsoft Sans Serif"/>
              </a:rPr>
              <a:t>per</a:t>
            </a:r>
            <a:r>
              <a:rPr sz="1400" spc="-15" dirty="0">
                <a:latin typeface="Microsoft Sans Serif"/>
                <a:cs typeface="Microsoft Sans Serif"/>
              </a:rPr>
              <a:t> </a:t>
            </a:r>
            <a:r>
              <a:rPr sz="1400" spc="-5" dirty="0">
                <a:latin typeface="Microsoft Sans Serif"/>
                <a:cs typeface="Microsoft Sans Serif"/>
              </a:rPr>
              <a:t>year </a:t>
            </a:r>
            <a:r>
              <a:rPr sz="1400" dirty="0">
                <a:latin typeface="Microsoft Sans Serif"/>
                <a:cs typeface="Microsoft Sans Serif"/>
              </a:rPr>
              <a:t>are</a:t>
            </a:r>
            <a:r>
              <a:rPr sz="1400" spc="-20" dirty="0">
                <a:latin typeface="Microsoft Sans Serif"/>
                <a:cs typeface="Microsoft Sans Serif"/>
              </a:rPr>
              <a:t> </a:t>
            </a:r>
            <a:r>
              <a:rPr sz="1400" dirty="0">
                <a:latin typeface="Microsoft Sans Serif"/>
                <a:cs typeface="Microsoft Sans Serif"/>
              </a:rPr>
              <a:t>produced</a:t>
            </a:r>
            <a:r>
              <a:rPr sz="1400" spc="-35" dirty="0">
                <a:latin typeface="Microsoft Sans Serif"/>
                <a:cs typeface="Microsoft Sans Serif"/>
              </a:rPr>
              <a:t> </a:t>
            </a:r>
            <a:r>
              <a:rPr sz="1400" dirty="0">
                <a:latin typeface="Microsoft Sans Serif"/>
                <a:cs typeface="Microsoft Sans Serif"/>
              </a:rPr>
              <a:t>at </a:t>
            </a:r>
            <a:r>
              <a:rPr sz="1400" spc="-360" dirty="0">
                <a:latin typeface="Microsoft Sans Serif"/>
                <a:cs typeface="Microsoft Sans Serif"/>
              </a:rPr>
              <a:t> </a:t>
            </a:r>
            <a:r>
              <a:rPr sz="1400" dirty="0">
                <a:latin typeface="Microsoft Sans Serif"/>
                <a:cs typeface="Microsoft Sans Serif"/>
              </a:rPr>
              <a:t>points</a:t>
            </a:r>
            <a:r>
              <a:rPr sz="1400" spc="-10" dirty="0">
                <a:latin typeface="Microsoft Sans Serif"/>
                <a:cs typeface="Microsoft Sans Serif"/>
              </a:rPr>
              <a:t> </a:t>
            </a:r>
            <a:r>
              <a:rPr sz="1400" dirty="0">
                <a:latin typeface="Microsoft Sans Serif"/>
                <a:cs typeface="Microsoft Sans Serif"/>
              </a:rPr>
              <a:t>such</a:t>
            </a:r>
            <a:r>
              <a:rPr sz="1400" spc="-20" dirty="0">
                <a:latin typeface="Microsoft Sans Serif"/>
                <a:cs typeface="Microsoft Sans Serif"/>
              </a:rPr>
              <a:t> </a:t>
            </a:r>
            <a:r>
              <a:rPr sz="1400" dirty="0">
                <a:latin typeface="Microsoft Sans Serif"/>
                <a:cs typeface="Microsoft Sans Serif"/>
              </a:rPr>
              <a:t>as</a:t>
            </a:r>
            <a:r>
              <a:rPr sz="1400" spc="5" dirty="0">
                <a:latin typeface="Microsoft Sans Serif"/>
                <a:cs typeface="Microsoft Sans Serif"/>
              </a:rPr>
              <a:t> </a:t>
            </a:r>
            <a:r>
              <a:rPr sz="1400" i="1" dirty="0">
                <a:latin typeface="Arial"/>
                <a:cs typeface="Arial"/>
              </a:rPr>
              <a:t>A</a:t>
            </a:r>
            <a:r>
              <a:rPr sz="1400" i="1" spc="-15" dirty="0">
                <a:latin typeface="Arial"/>
                <a:cs typeface="Arial"/>
              </a:rPr>
              <a:t> </a:t>
            </a:r>
            <a:r>
              <a:rPr sz="1400" spc="-5" dirty="0">
                <a:latin typeface="Microsoft Sans Serif"/>
                <a:cs typeface="Microsoft Sans Serif"/>
              </a:rPr>
              <a:t>and</a:t>
            </a:r>
            <a:r>
              <a:rPr sz="1400" spc="5" dirty="0">
                <a:latin typeface="Microsoft Sans Serif"/>
                <a:cs typeface="Microsoft Sans Serif"/>
              </a:rPr>
              <a:t> </a:t>
            </a:r>
            <a:r>
              <a:rPr sz="1400" i="1" spc="-5" dirty="0">
                <a:latin typeface="Arial"/>
                <a:cs typeface="Arial"/>
              </a:rPr>
              <a:t>D</a:t>
            </a:r>
            <a:r>
              <a:rPr sz="1400" spc="-5" dirty="0">
                <a:latin typeface="Microsoft Sans Serif"/>
                <a:cs typeface="Microsoft Sans Serif"/>
              </a:rPr>
              <a:t>),</a:t>
            </a:r>
            <a:endParaRPr sz="1400">
              <a:latin typeface="Microsoft Sans Serif"/>
              <a:cs typeface="Microsoft Sans Serif"/>
            </a:endParaRPr>
          </a:p>
          <a:p>
            <a:pPr marL="38100" marR="30480" algn="just">
              <a:lnSpc>
                <a:spcPct val="100000"/>
              </a:lnSpc>
              <a:spcBef>
                <a:spcPts val="675"/>
              </a:spcBef>
            </a:pPr>
            <a:r>
              <a:rPr sz="1400" dirty="0">
                <a:latin typeface="Microsoft Sans Serif"/>
                <a:cs typeface="Microsoft Sans Serif"/>
              </a:rPr>
              <a:t>to isoquant </a:t>
            </a:r>
            <a:r>
              <a:rPr sz="1400" i="1" spc="5" dirty="0">
                <a:latin typeface="Arial"/>
                <a:cs typeface="Arial"/>
              </a:rPr>
              <a:t>q</a:t>
            </a:r>
            <a:r>
              <a:rPr sz="1350" spc="7" baseline="-21604" dirty="0">
                <a:latin typeface="Microsoft Sans Serif"/>
                <a:cs typeface="Microsoft Sans Serif"/>
              </a:rPr>
              <a:t>2 </a:t>
            </a:r>
            <a:r>
              <a:rPr sz="1400" dirty="0">
                <a:latin typeface="Microsoft Sans Serif"/>
                <a:cs typeface="Microsoft Sans Serif"/>
              </a:rPr>
              <a:t>(75 units per </a:t>
            </a:r>
            <a:r>
              <a:rPr sz="1400" spc="-5" dirty="0">
                <a:latin typeface="Microsoft Sans Serif"/>
                <a:cs typeface="Microsoft Sans Serif"/>
              </a:rPr>
              <a:t>year </a:t>
            </a:r>
            <a:r>
              <a:rPr sz="1400" dirty="0">
                <a:latin typeface="Microsoft Sans Serif"/>
                <a:cs typeface="Microsoft Sans Serif"/>
              </a:rPr>
              <a:t>at </a:t>
            </a:r>
            <a:r>
              <a:rPr sz="1400" spc="-360" dirty="0">
                <a:latin typeface="Microsoft Sans Serif"/>
                <a:cs typeface="Microsoft Sans Serif"/>
              </a:rPr>
              <a:t> </a:t>
            </a:r>
            <a:r>
              <a:rPr sz="1400" dirty="0">
                <a:latin typeface="Microsoft Sans Serif"/>
                <a:cs typeface="Microsoft Sans Serif"/>
              </a:rPr>
              <a:t>points</a:t>
            </a:r>
            <a:r>
              <a:rPr sz="1400" spc="-10" dirty="0">
                <a:latin typeface="Microsoft Sans Serif"/>
                <a:cs typeface="Microsoft Sans Serif"/>
              </a:rPr>
              <a:t> </a:t>
            </a:r>
            <a:r>
              <a:rPr sz="1400" dirty="0">
                <a:latin typeface="Microsoft Sans Serif"/>
                <a:cs typeface="Microsoft Sans Serif"/>
              </a:rPr>
              <a:t>such</a:t>
            </a:r>
            <a:r>
              <a:rPr sz="1400" spc="-20" dirty="0">
                <a:latin typeface="Microsoft Sans Serif"/>
                <a:cs typeface="Microsoft Sans Serif"/>
              </a:rPr>
              <a:t> </a:t>
            </a:r>
            <a:r>
              <a:rPr sz="1400" dirty="0">
                <a:latin typeface="Microsoft Sans Serif"/>
                <a:cs typeface="Microsoft Sans Serif"/>
              </a:rPr>
              <a:t>as</a:t>
            </a:r>
            <a:r>
              <a:rPr sz="1400" spc="10" dirty="0">
                <a:latin typeface="Microsoft Sans Serif"/>
                <a:cs typeface="Microsoft Sans Serif"/>
              </a:rPr>
              <a:t> </a:t>
            </a:r>
            <a:r>
              <a:rPr sz="1400" i="1" spc="-5" dirty="0">
                <a:latin typeface="Arial"/>
                <a:cs typeface="Arial"/>
              </a:rPr>
              <a:t>B</a:t>
            </a:r>
            <a:r>
              <a:rPr sz="1400" spc="-5" dirty="0">
                <a:latin typeface="Microsoft Sans Serif"/>
                <a:cs typeface="Microsoft Sans Serif"/>
              </a:rPr>
              <a:t>)</a:t>
            </a:r>
            <a:r>
              <a:rPr sz="1400" spc="5" dirty="0">
                <a:latin typeface="Microsoft Sans Serif"/>
                <a:cs typeface="Microsoft Sans Serif"/>
              </a:rPr>
              <a:t> </a:t>
            </a:r>
            <a:r>
              <a:rPr sz="1400" dirty="0">
                <a:latin typeface="Microsoft Sans Serif"/>
                <a:cs typeface="Microsoft Sans Serif"/>
              </a:rPr>
              <a:t>and</a:t>
            </a:r>
            <a:endParaRPr sz="1400">
              <a:latin typeface="Microsoft Sans Serif"/>
              <a:cs typeface="Microsoft Sans Serif"/>
            </a:endParaRPr>
          </a:p>
          <a:p>
            <a:pPr marL="38100" marR="30480" algn="just">
              <a:lnSpc>
                <a:spcPct val="100000"/>
              </a:lnSpc>
              <a:spcBef>
                <a:spcPts val="675"/>
              </a:spcBef>
            </a:pPr>
            <a:r>
              <a:rPr sz="1400" dirty="0">
                <a:latin typeface="Microsoft Sans Serif"/>
                <a:cs typeface="Microsoft Sans Serif"/>
              </a:rPr>
              <a:t>to isoquant </a:t>
            </a:r>
            <a:r>
              <a:rPr sz="1400" i="1" spc="5" dirty="0">
                <a:latin typeface="Arial"/>
                <a:cs typeface="Arial"/>
              </a:rPr>
              <a:t>q</a:t>
            </a:r>
            <a:r>
              <a:rPr sz="1350" spc="7" baseline="-21604" dirty="0">
                <a:latin typeface="Microsoft Sans Serif"/>
                <a:cs typeface="Microsoft Sans Serif"/>
              </a:rPr>
              <a:t>3 </a:t>
            </a:r>
            <a:r>
              <a:rPr sz="1400" dirty="0">
                <a:latin typeface="Microsoft Sans Serif"/>
                <a:cs typeface="Microsoft Sans Serif"/>
              </a:rPr>
              <a:t>(90 units per </a:t>
            </a:r>
            <a:r>
              <a:rPr sz="1400" spc="-5" dirty="0">
                <a:latin typeface="Microsoft Sans Serif"/>
                <a:cs typeface="Microsoft Sans Serif"/>
              </a:rPr>
              <a:t>year </a:t>
            </a:r>
            <a:r>
              <a:rPr sz="1400" dirty="0">
                <a:latin typeface="Microsoft Sans Serif"/>
                <a:cs typeface="Microsoft Sans Serif"/>
              </a:rPr>
              <a:t>at </a:t>
            </a:r>
            <a:r>
              <a:rPr sz="1400" spc="-360" dirty="0">
                <a:latin typeface="Microsoft Sans Serif"/>
                <a:cs typeface="Microsoft Sans Serif"/>
              </a:rPr>
              <a:t> </a:t>
            </a:r>
            <a:r>
              <a:rPr sz="1400" dirty="0">
                <a:latin typeface="Microsoft Sans Serif"/>
                <a:cs typeface="Microsoft Sans Serif"/>
              </a:rPr>
              <a:t>points</a:t>
            </a:r>
            <a:r>
              <a:rPr sz="1400" spc="-10" dirty="0">
                <a:latin typeface="Microsoft Sans Serif"/>
                <a:cs typeface="Microsoft Sans Serif"/>
              </a:rPr>
              <a:t> </a:t>
            </a:r>
            <a:r>
              <a:rPr sz="1400" dirty="0">
                <a:latin typeface="Microsoft Sans Serif"/>
                <a:cs typeface="Microsoft Sans Serif"/>
              </a:rPr>
              <a:t>such</a:t>
            </a:r>
            <a:r>
              <a:rPr sz="1400" spc="-20" dirty="0">
                <a:latin typeface="Microsoft Sans Serif"/>
                <a:cs typeface="Microsoft Sans Serif"/>
              </a:rPr>
              <a:t> </a:t>
            </a:r>
            <a:r>
              <a:rPr sz="1400" dirty="0">
                <a:latin typeface="Microsoft Sans Serif"/>
                <a:cs typeface="Microsoft Sans Serif"/>
              </a:rPr>
              <a:t>as</a:t>
            </a:r>
            <a:r>
              <a:rPr sz="1400" spc="10" dirty="0">
                <a:latin typeface="Microsoft Sans Serif"/>
                <a:cs typeface="Microsoft Sans Serif"/>
              </a:rPr>
              <a:t> </a:t>
            </a:r>
            <a:r>
              <a:rPr sz="1400" i="1" dirty="0">
                <a:latin typeface="Arial"/>
                <a:cs typeface="Arial"/>
              </a:rPr>
              <a:t>C</a:t>
            </a:r>
            <a:r>
              <a:rPr sz="1400" i="1" spc="-5" dirty="0">
                <a:latin typeface="Arial"/>
                <a:cs typeface="Arial"/>
              </a:rPr>
              <a:t> </a:t>
            </a:r>
            <a:r>
              <a:rPr sz="1400" spc="-5" dirty="0">
                <a:latin typeface="Microsoft Sans Serif"/>
                <a:cs typeface="Microsoft Sans Serif"/>
              </a:rPr>
              <a:t>and</a:t>
            </a:r>
            <a:r>
              <a:rPr sz="1400" spc="-10" dirty="0">
                <a:latin typeface="Microsoft Sans Serif"/>
                <a:cs typeface="Microsoft Sans Serif"/>
              </a:rPr>
              <a:t> </a:t>
            </a:r>
            <a:r>
              <a:rPr sz="1400" i="1" dirty="0">
                <a:latin typeface="Arial"/>
                <a:cs typeface="Arial"/>
              </a:rPr>
              <a:t>E</a:t>
            </a:r>
            <a:r>
              <a:rPr sz="1400" dirty="0">
                <a:latin typeface="Microsoft Sans Serif"/>
                <a:cs typeface="Microsoft Sans Serif"/>
              </a:rPr>
              <a:t>).</a:t>
            </a:r>
            <a:endParaRPr sz="1400">
              <a:latin typeface="Microsoft Sans Serif"/>
              <a:cs typeface="Microsoft Sans Serif"/>
            </a:endParaRPr>
          </a:p>
        </p:txBody>
      </p:sp>
      <p:pic>
        <p:nvPicPr>
          <p:cNvPr id="6" name="object 6"/>
          <p:cNvPicPr/>
          <p:nvPr/>
        </p:nvPicPr>
        <p:blipFill>
          <a:blip r:embed="rId2" cstate="print"/>
          <a:stretch>
            <a:fillRect/>
          </a:stretch>
        </p:blipFill>
        <p:spPr>
          <a:xfrm>
            <a:off x="3657600" y="2271712"/>
            <a:ext cx="4962525" cy="3976687"/>
          </a:xfrm>
          <a:prstGeom prst="rect">
            <a:avLst/>
          </a:prstGeom>
        </p:spPr>
      </p:pic>
      <p:sp>
        <p:nvSpPr>
          <p:cNvPr id="7" name="object 7"/>
          <p:cNvSpPr txBox="1"/>
          <p:nvPr/>
        </p:nvSpPr>
        <p:spPr>
          <a:xfrm>
            <a:off x="609600" y="2362200"/>
            <a:ext cx="2838450" cy="304800"/>
          </a:xfrm>
          <a:prstGeom prst="rect">
            <a:avLst/>
          </a:prstGeom>
          <a:solidFill>
            <a:srgbClr val="B17BB6">
              <a:alpha val="50195"/>
            </a:srgbClr>
          </a:solidFill>
        </p:spPr>
        <p:txBody>
          <a:bodyPr vert="horz" wrap="square" lIns="0" tIns="56515" rIns="0" bIns="0" rtlCol="0">
            <a:spAutoFit/>
          </a:bodyPr>
          <a:lstStyle/>
          <a:p>
            <a:pPr marL="45720">
              <a:lnSpc>
                <a:spcPct val="100000"/>
              </a:lnSpc>
              <a:spcBef>
                <a:spcPts val="445"/>
              </a:spcBef>
            </a:pPr>
            <a:r>
              <a:rPr sz="1200" b="1" dirty="0">
                <a:latin typeface="Arial"/>
                <a:cs typeface="Arial"/>
              </a:rPr>
              <a:t>Production </a:t>
            </a:r>
            <a:r>
              <a:rPr sz="1200" b="1" spc="5" dirty="0">
                <a:latin typeface="Arial"/>
                <a:cs typeface="Arial"/>
              </a:rPr>
              <a:t>with</a:t>
            </a:r>
            <a:r>
              <a:rPr sz="1200" b="1" spc="-20" dirty="0">
                <a:latin typeface="Arial"/>
                <a:cs typeface="Arial"/>
              </a:rPr>
              <a:t> </a:t>
            </a:r>
            <a:r>
              <a:rPr sz="1200" b="1" spc="-25" dirty="0">
                <a:latin typeface="Arial"/>
                <a:cs typeface="Arial"/>
              </a:rPr>
              <a:t>Two </a:t>
            </a:r>
            <a:r>
              <a:rPr sz="1200" b="1" spc="-10" dirty="0">
                <a:latin typeface="Arial"/>
                <a:cs typeface="Arial"/>
              </a:rPr>
              <a:t>Variable</a:t>
            </a:r>
            <a:r>
              <a:rPr sz="1200" b="1" spc="-35" dirty="0">
                <a:latin typeface="Arial"/>
                <a:cs typeface="Arial"/>
              </a:rPr>
              <a:t> </a:t>
            </a:r>
            <a:r>
              <a:rPr sz="1200" b="1" spc="-5" dirty="0">
                <a:latin typeface="Arial"/>
                <a:cs typeface="Arial"/>
              </a:rPr>
              <a:t>Inputs</a:t>
            </a:r>
            <a:endParaRPr sz="1200">
              <a:latin typeface="Arial"/>
              <a:cs typeface="Arial"/>
            </a:endParaRPr>
          </a:p>
        </p:txBody>
      </p:sp>
      <p:sp>
        <p:nvSpPr>
          <p:cNvPr id="8" name="object 8"/>
          <p:cNvSpPr txBox="1"/>
          <p:nvPr/>
        </p:nvSpPr>
        <p:spPr>
          <a:xfrm>
            <a:off x="642619" y="2101722"/>
            <a:ext cx="746760"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B17BB6"/>
                </a:solidFill>
                <a:latin typeface="Arial"/>
                <a:cs typeface="Arial"/>
              </a:rPr>
              <a:t>Figure</a:t>
            </a:r>
            <a:r>
              <a:rPr sz="1200" b="1" spc="-50" dirty="0">
                <a:solidFill>
                  <a:srgbClr val="B17BB6"/>
                </a:solidFill>
                <a:latin typeface="Arial"/>
                <a:cs typeface="Arial"/>
              </a:rPr>
              <a:t> </a:t>
            </a:r>
            <a:r>
              <a:rPr sz="1200" b="1" dirty="0">
                <a:solidFill>
                  <a:srgbClr val="B17BB6"/>
                </a:solidFill>
                <a:latin typeface="Arial"/>
                <a:cs typeface="Arial"/>
              </a:rPr>
              <a:t>6.4</a:t>
            </a:r>
            <a:endParaRPr sz="12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621030">
              <a:lnSpc>
                <a:spcPct val="100000"/>
              </a:lnSpc>
              <a:spcBef>
                <a:spcPts val="105"/>
              </a:spcBef>
            </a:pPr>
            <a:r>
              <a:rPr dirty="0"/>
              <a:t>PRODUCTION</a:t>
            </a:r>
            <a:r>
              <a:rPr spc="-35" dirty="0"/>
              <a:t> </a:t>
            </a:r>
            <a:r>
              <a:rPr dirty="0"/>
              <a:t>WITH</a:t>
            </a:r>
            <a:r>
              <a:rPr spc="-20" dirty="0"/>
              <a:t> </a:t>
            </a:r>
            <a:r>
              <a:rPr dirty="0"/>
              <a:t>TWO</a:t>
            </a:r>
            <a:r>
              <a:rPr spc="-25" dirty="0"/>
              <a:t> </a:t>
            </a:r>
            <a:r>
              <a:rPr dirty="0"/>
              <a:t>VARIABLE</a:t>
            </a:r>
            <a:r>
              <a:rPr spc="-15" dirty="0"/>
              <a:t> </a:t>
            </a:r>
            <a:r>
              <a:rPr dirty="0"/>
              <a:t>INPUTS</a:t>
            </a:r>
          </a:p>
        </p:txBody>
      </p:sp>
      <p:sp>
        <p:nvSpPr>
          <p:cNvPr id="3" name="object 3"/>
          <p:cNvSpPr txBox="1"/>
          <p:nvPr/>
        </p:nvSpPr>
        <p:spPr>
          <a:xfrm>
            <a:off x="612140" y="1092453"/>
            <a:ext cx="3689985" cy="330835"/>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b="1" spc="-5" dirty="0">
                <a:solidFill>
                  <a:srgbClr val="C00000"/>
                </a:solidFill>
                <a:latin typeface="Microsoft Sans Serif"/>
                <a:cs typeface="Microsoft Sans Serif"/>
              </a:rPr>
              <a:t>Diminishing Marginal </a:t>
            </a:r>
            <a:r>
              <a:rPr sz="2000" b="1" dirty="0">
                <a:solidFill>
                  <a:srgbClr val="C00000"/>
                </a:solidFill>
                <a:latin typeface="Microsoft Sans Serif"/>
                <a:cs typeface="Microsoft Sans Serif"/>
              </a:rPr>
              <a:t>Returns</a:t>
            </a:r>
          </a:p>
        </p:txBody>
      </p:sp>
      <p:sp>
        <p:nvSpPr>
          <p:cNvPr id="4" name="object 4"/>
          <p:cNvSpPr txBox="1"/>
          <p:nvPr/>
        </p:nvSpPr>
        <p:spPr>
          <a:xfrm>
            <a:off x="688340" y="2391282"/>
            <a:ext cx="2739390" cy="1488440"/>
          </a:xfrm>
          <a:prstGeom prst="rect">
            <a:avLst/>
          </a:prstGeom>
        </p:spPr>
        <p:txBody>
          <a:bodyPr vert="horz" wrap="square" lIns="0" tIns="12065" rIns="0" bIns="0" rtlCol="0">
            <a:spAutoFit/>
          </a:bodyPr>
          <a:lstStyle/>
          <a:p>
            <a:pPr marL="12700" marR="5080">
              <a:lnSpc>
                <a:spcPct val="100000"/>
              </a:lnSpc>
              <a:spcBef>
                <a:spcPts val="95"/>
              </a:spcBef>
            </a:pPr>
            <a:r>
              <a:rPr sz="1600" spc="-5" dirty="0">
                <a:latin typeface="Microsoft Sans Serif"/>
                <a:cs typeface="Microsoft Sans Serif"/>
              </a:rPr>
              <a:t>Holding</a:t>
            </a:r>
            <a:r>
              <a:rPr sz="1600" spc="-20" dirty="0">
                <a:latin typeface="Microsoft Sans Serif"/>
                <a:cs typeface="Microsoft Sans Serif"/>
              </a:rPr>
              <a:t> </a:t>
            </a:r>
            <a:r>
              <a:rPr sz="1600" spc="-5" dirty="0">
                <a:latin typeface="Microsoft Sans Serif"/>
                <a:cs typeface="Microsoft Sans Serif"/>
              </a:rPr>
              <a:t>the</a:t>
            </a:r>
            <a:r>
              <a:rPr sz="1600" spc="20" dirty="0">
                <a:latin typeface="Microsoft Sans Serif"/>
                <a:cs typeface="Microsoft Sans Serif"/>
              </a:rPr>
              <a:t> </a:t>
            </a:r>
            <a:r>
              <a:rPr sz="1600" spc="-5" dirty="0">
                <a:latin typeface="Microsoft Sans Serif"/>
                <a:cs typeface="Microsoft Sans Serif"/>
              </a:rPr>
              <a:t>amount</a:t>
            </a:r>
            <a:r>
              <a:rPr sz="1600" spc="30" dirty="0">
                <a:latin typeface="Microsoft Sans Serif"/>
                <a:cs typeface="Microsoft Sans Serif"/>
              </a:rPr>
              <a:t> </a:t>
            </a:r>
            <a:r>
              <a:rPr sz="1600" spc="-5" dirty="0">
                <a:latin typeface="Microsoft Sans Serif"/>
                <a:cs typeface="Microsoft Sans Serif"/>
              </a:rPr>
              <a:t>of</a:t>
            </a:r>
            <a:r>
              <a:rPr sz="1600" spc="10" dirty="0">
                <a:latin typeface="Microsoft Sans Serif"/>
                <a:cs typeface="Microsoft Sans Serif"/>
              </a:rPr>
              <a:t> </a:t>
            </a:r>
            <a:r>
              <a:rPr sz="1600" spc="-5" dirty="0">
                <a:latin typeface="Microsoft Sans Serif"/>
                <a:cs typeface="Microsoft Sans Serif"/>
              </a:rPr>
              <a:t>capital </a:t>
            </a:r>
            <a:r>
              <a:rPr sz="1600" dirty="0">
                <a:latin typeface="Microsoft Sans Serif"/>
                <a:cs typeface="Microsoft Sans Serif"/>
              </a:rPr>
              <a:t> </a:t>
            </a:r>
            <a:r>
              <a:rPr sz="1600" spc="-10" dirty="0">
                <a:latin typeface="Microsoft Sans Serif"/>
                <a:cs typeface="Microsoft Sans Serif"/>
              </a:rPr>
              <a:t>fixed</a:t>
            </a:r>
            <a:r>
              <a:rPr sz="1600" spc="15" dirty="0">
                <a:latin typeface="Microsoft Sans Serif"/>
                <a:cs typeface="Microsoft Sans Serif"/>
              </a:rPr>
              <a:t> </a:t>
            </a:r>
            <a:r>
              <a:rPr sz="1600" spc="-5" dirty="0">
                <a:latin typeface="Microsoft Sans Serif"/>
                <a:cs typeface="Microsoft Sans Serif"/>
              </a:rPr>
              <a:t>at</a:t>
            </a:r>
            <a:r>
              <a:rPr sz="1600" spc="15" dirty="0">
                <a:latin typeface="Microsoft Sans Serif"/>
                <a:cs typeface="Microsoft Sans Serif"/>
              </a:rPr>
              <a:t> </a:t>
            </a:r>
            <a:r>
              <a:rPr sz="1600" spc="-5" dirty="0">
                <a:latin typeface="Microsoft Sans Serif"/>
                <a:cs typeface="Microsoft Sans Serif"/>
              </a:rPr>
              <a:t>a</a:t>
            </a:r>
            <a:r>
              <a:rPr sz="1600" spc="5" dirty="0">
                <a:latin typeface="Microsoft Sans Serif"/>
                <a:cs typeface="Microsoft Sans Serif"/>
              </a:rPr>
              <a:t> </a:t>
            </a:r>
            <a:r>
              <a:rPr sz="1600" spc="-5" dirty="0">
                <a:latin typeface="Microsoft Sans Serif"/>
                <a:cs typeface="Microsoft Sans Serif"/>
              </a:rPr>
              <a:t>particular</a:t>
            </a:r>
            <a:r>
              <a:rPr sz="1600" spc="15" dirty="0">
                <a:latin typeface="Microsoft Sans Serif"/>
                <a:cs typeface="Microsoft Sans Serif"/>
              </a:rPr>
              <a:t> </a:t>
            </a:r>
            <a:r>
              <a:rPr sz="1600" spc="70" dirty="0">
                <a:latin typeface="Microsoft Sans Serif"/>
                <a:cs typeface="Microsoft Sans Serif"/>
              </a:rPr>
              <a:t>level—say </a:t>
            </a:r>
            <a:r>
              <a:rPr sz="1600" spc="-409" dirty="0">
                <a:latin typeface="Microsoft Sans Serif"/>
                <a:cs typeface="Microsoft Sans Serif"/>
              </a:rPr>
              <a:t> </a:t>
            </a:r>
            <a:r>
              <a:rPr sz="1600" spc="-5" dirty="0">
                <a:latin typeface="Microsoft Sans Serif"/>
                <a:cs typeface="Microsoft Sans Serif"/>
              </a:rPr>
              <a:t>3,</a:t>
            </a:r>
            <a:r>
              <a:rPr sz="1600" spc="20" dirty="0">
                <a:latin typeface="Microsoft Sans Serif"/>
                <a:cs typeface="Microsoft Sans Serif"/>
              </a:rPr>
              <a:t> </a:t>
            </a:r>
            <a:r>
              <a:rPr sz="1600" spc="-15" dirty="0">
                <a:latin typeface="Microsoft Sans Serif"/>
                <a:cs typeface="Microsoft Sans Serif"/>
              </a:rPr>
              <a:t>we</a:t>
            </a:r>
            <a:r>
              <a:rPr sz="1600" spc="25" dirty="0">
                <a:latin typeface="Microsoft Sans Serif"/>
                <a:cs typeface="Microsoft Sans Serif"/>
              </a:rPr>
              <a:t> </a:t>
            </a:r>
            <a:r>
              <a:rPr sz="1600" spc="-5" dirty="0">
                <a:latin typeface="Microsoft Sans Serif"/>
                <a:cs typeface="Microsoft Sans Serif"/>
              </a:rPr>
              <a:t>can</a:t>
            </a:r>
            <a:r>
              <a:rPr sz="1600" spc="10" dirty="0">
                <a:latin typeface="Microsoft Sans Serif"/>
                <a:cs typeface="Microsoft Sans Serif"/>
              </a:rPr>
              <a:t> </a:t>
            </a:r>
            <a:r>
              <a:rPr sz="1600" spc="-5" dirty="0">
                <a:latin typeface="Microsoft Sans Serif"/>
                <a:cs typeface="Microsoft Sans Serif"/>
              </a:rPr>
              <a:t>see</a:t>
            </a:r>
            <a:r>
              <a:rPr sz="1600" spc="15" dirty="0">
                <a:latin typeface="Microsoft Sans Serif"/>
                <a:cs typeface="Microsoft Sans Serif"/>
              </a:rPr>
              <a:t> </a:t>
            </a:r>
            <a:r>
              <a:rPr sz="1600" spc="-5" dirty="0">
                <a:latin typeface="Microsoft Sans Serif"/>
                <a:cs typeface="Microsoft Sans Serif"/>
              </a:rPr>
              <a:t>that</a:t>
            </a:r>
            <a:r>
              <a:rPr sz="1600" spc="35" dirty="0">
                <a:latin typeface="Microsoft Sans Serif"/>
                <a:cs typeface="Microsoft Sans Serif"/>
              </a:rPr>
              <a:t> </a:t>
            </a:r>
            <a:r>
              <a:rPr sz="1600" spc="-5" dirty="0">
                <a:latin typeface="Microsoft Sans Serif"/>
                <a:cs typeface="Microsoft Sans Serif"/>
              </a:rPr>
              <a:t>each </a:t>
            </a:r>
            <a:r>
              <a:rPr sz="1600" dirty="0">
                <a:latin typeface="Microsoft Sans Serif"/>
                <a:cs typeface="Microsoft Sans Serif"/>
              </a:rPr>
              <a:t> </a:t>
            </a:r>
            <a:r>
              <a:rPr sz="1600" spc="-5" dirty="0">
                <a:latin typeface="Microsoft Sans Serif"/>
                <a:cs typeface="Microsoft Sans Serif"/>
              </a:rPr>
              <a:t>additional unit</a:t>
            </a:r>
            <a:r>
              <a:rPr sz="1600" spc="10" dirty="0">
                <a:latin typeface="Microsoft Sans Serif"/>
                <a:cs typeface="Microsoft Sans Serif"/>
              </a:rPr>
              <a:t> </a:t>
            </a:r>
            <a:r>
              <a:rPr sz="1600" spc="-5" dirty="0">
                <a:latin typeface="Microsoft Sans Serif"/>
                <a:cs typeface="Microsoft Sans Serif"/>
              </a:rPr>
              <a:t>of</a:t>
            </a:r>
            <a:r>
              <a:rPr sz="1600" spc="25" dirty="0">
                <a:latin typeface="Microsoft Sans Serif"/>
                <a:cs typeface="Microsoft Sans Serif"/>
              </a:rPr>
              <a:t> </a:t>
            </a:r>
            <a:r>
              <a:rPr sz="1600" spc="-5" dirty="0">
                <a:latin typeface="Microsoft Sans Serif"/>
                <a:cs typeface="Microsoft Sans Serif"/>
              </a:rPr>
              <a:t>labor </a:t>
            </a:r>
            <a:r>
              <a:rPr sz="1600" dirty="0">
                <a:latin typeface="Microsoft Sans Serif"/>
                <a:cs typeface="Microsoft Sans Serif"/>
              </a:rPr>
              <a:t> </a:t>
            </a:r>
            <a:r>
              <a:rPr sz="1600" spc="-5" dirty="0">
                <a:latin typeface="Microsoft Sans Serif"/>
                <a:cs typeface="Microsoft Sans Serif"/>
              </a:rPr>
              <a:t>generates</a:t>
            </a:r>
            <a:r>
              <a:rPr sz="1600" spc="25" dirty="0">
                <a:latin typeface="Microsoft Sans Serif"/>
                <a:cs typeface="Microsoft Sans Serif"/>
              </a:rPr>
              <a:t> </a:t>
            </a:r>
            <a:r>
              <a:rPr sz="1600" spc="-5" dirty="0">
                <a:latin typeface="Microsoft Sans Serif"/>
                <a:cs typeface="Microsoft Sans Serif"/>
              </a:rPr>
              <a:t>less</a:t>
            </a:r>
            <a:r>
              <a:rPr sz="1600" spc="5" dirty="0">
                <a:latin typeface="Microsoft Sans Serif"/>
                <a:cs typeface="Microsoft Sans Serif"/>
              </a:rPr>
              <a:t> </a:t>
            </a:r>
            <a:r>
              <a:rPr sz="1600" spc="-5" dirty="0">
                <a:latin typeface="Microsoft Sans Serif"/>
                <a:cs typeface="Microsoft Sans Serif"/>
              </a:rPr>
              <a:t>and</a:t>
            </a:r>
            <a:r>
              <a:rPr sz="1600" spc="25" dirty="0">
                <a:latin typeface="Microsoft Sans Serif"/>
                <a:cs typeface="Microsoft Sans Serif"/>
              </a:rPr>
              <a:t> </a:t>
            </a:r>
            <a:r>
              <a:rPr sz="1600" spc="-5" dirty="0">
                <a:latin typeface="Microsoft Sans Serif"/>
                <a:cs typeface="Microsoft Sans Serif"/>
              </a:rPr>
              <a:t>less </a:t>
            </a:r>
            <a:r>
              <a:rPr sz="1600" dirty="0">
                <a:latin typeface="Microsoft Sans Serif"/>
                <a:cs typeface="Microsoft Sans Serif"/>
              </a:rPr>
              <a:t> </a:t>
            </a:r>
            <a:r>
              <a:rPr sz="1600" spc="-5" dirty="0">
                <a:latin typeface="Microsoft Sans Serif"/>
                <a:cs typeface="Microsoft Sans Serif"/>
              </a:rPr>
              <a:t>additional output.</a:t>
            </a:r>
            <a:endParaRPr sz="1600">
              <a:latin typeface="Microsoft Sans Serif"/>
              <a:cs typeface="Microsoft Sans Serif"/>
            </a:endParaRPr>
          </a:p>
        </p:txBody>
      </p:sp>
      <p:pic>
        <p:nvPicPr>
          <p:cNvPr id="5" name="object 5"/>
          <p:cNvPicPr/>
          <p:nvPr/>
        </p:nvPicPr>
        <p:blipFill>
          <a:blip r:embed="rId2" cstate="print"/>
          <a:stretch>
            <a:fillRect/>
          </a:stretch>
        </p:blipFill>
        <p:spPr>
          <a:xfrm>
            <a:off x="3657600" y="2271712"/>
            <a:ext cx="4962525" cy="397668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621030">
              <a:lnSpc>
                <a:spcPct val="100000"/>
              </a:lnSpc>
              <a:spcBef>
                <a:spcPts val="105"/>
              </a:spcBef>
            </a:pPr>
            <a:r>
              <a:rPr dirty="0"/>
              <a:t>PRODUCTION</a:t>
            </a:r>
            <a:r>
              <a:rPr spc="-35" dirty="0"/>
              <a:t> </a:t>
            </a:r>
            <a:r>
              <a:rPr dirty="0"/>
              <a:t>WITH</a:t>
            </a:r>
            <a:r>
              <a:rPr spc="-20" dirty="0"/>
              <a:t> </a:t>
            </a:r>
            <a:r>
              <a:rPr dirty="0"/>
              <a:t>TWO</a:t>
            </a:r>
            <a:r>
              <a:rPr spc="-25" dirty="0"/>
              <a:t> </a:t>
            </a:r>
            <a:r>
              <a:rPr dirty="0"/>
              <a:t>VARIABLE</a:t>
            </a:r>
            <a:r>
              <a:rPr spc="-15" dirty="0"/>
              <a:t> </a:t>
            </a:r>
            <a:r>
              <a:rPr dirty="0"/>
              <a:t>INPUTS</a:t>
            </a:r>
          </a:p>
        </p:txBody>
      </p:sp>
      <p:sp>
        <p:nvSpPr>
          <p:cNvPr id="3" name="object 3"/>
          <p:cNvSpPr/>
          <p:nvPr/>
        </p:nvSpPr>
        <p:spPr>
          <a:xfrm>
            <a:off x="304800" y="381000"/>
            <a:ext cx="8229600" cy="0"/>
          </a:xfrm>
          <a:custGeom>
            <a:avLst/>
            <a:gdLst/>
            <a:ahLst/>
            <a:cxnLst/>
            <a:rect l="l" t="t" r="r" b="b"/>
            <a:pathLst>
              <a:path w="8229600">
                <a:moveTo>
                  <a:pt x="0" y="0"/>
                </a:moveTo>
                <a:lnTo>
                  <a:pt x="8229600" y="0"/>
                </a:lnTo>
              </a:path>
            </a:pathLst>
          </a:custGeom>
          <a:ln w="9525">
            <a:solidFill>
              <a:srgbClr val="52BD94"/>
            </a:solidFill>
          </a:ln>
        </p:spPr>
        <p:txBody>
          <a:bodyPr wrap="square" lIns="0" tIns="0" rIns="0" bIns="0" rtlCol="0"/>
          <a:lstStyle/>
          <a:p>
            <a:endParaRPr/>
          </a:p>
        </p:txBody>
      </p:sp>
      <p:sp>
        <p:nvSpPr>
          <p:cNvPr id="4" name="object 4"/>
          <p:cNvSpPr txBox="1"/>
          <p:nvPr/>
        </p:nvSpPr>
        <p:spPr>
          <a:xfrm>
            <a:off x="688340" y="940053"/>
            <a:ext cx="7998460" cy="1136850"/>
          </a:xfrm>
          <a:prstGeom prst="rect">
            <a:avLst/>
          </a:prstGeom>
        </p:spPr>
        <p:txBody>
          <a:bodyPr vert="horz" wrap="square" lIns="0" tIns="13335" rIns="0" bIns="0" rtlCol="0">
            <a:spAutoFit/>
          </a:bodyPr>
          <a:lstStyle/>
          <a:p>
            <a:pPr marL="355600" indent="-343535">
              <a:lnSpc>
                <a:spcPct val="100000"/>
              </a:lnSpc>
              <a:spcBef>
                <a:spcPts val="105"/>
              </a:spcBef>
              <a:buChar char="•"/>
              <a:tabLst>
                <a:tab pos="355600" algn="l"/>
                <a:tab pos="356235" algn="l"/>
              </a:tabLst>
            </a:pPr>
            <a:r>
              <a:rPr spc="-5" dirty="0">
                <a:latin typeface="Microsoft Sans Serif"/>
                <a:cs typeface="Microsoft Sans Serif"/>
              </a:rPr>
              <a:t>Substitution </a:t>
            </a:r>
            <a:r>
              <a:rPr dirty="0">
                <a:latin typeface="Microsoft Sans Serif"/>
                <a:cs typeface="Microsoft Sans Serif"/>
              </a:rPr>
              <a:t>Among</a:t>
            </a:r>
            <a:r>
              <a:rPr spc="-5" dirty="0">
                <a:latin typeface="Microsoft Sans Serif"/>
                <a:cs typeface="Microsoft Sans Serif"/>
              </a:rPr>
              <a:t> </a:t>
            </a:r>
            <a:r>
              <a:rPr dirty="0">
                <a:latin typeface="Microsoft Sans Serif"/>
                <a:cs typeface="Microsoft Sans Serif"/>
              </a:rPr>
              <a:t>Inputs</a:t>
            </a:r>
          </a:p>
          <a:p>
            <a:pPr marL="88265" marR="5080" lvl="1">
              <a:lnSpc>
                <a:spcPct val="101499"/>
              </a:lnSpc>
              <a:spcBef>
                <a:spcPts val="155"/>
              </a:spcBef>
              <a:buClr>
                <a:srgbClr val="808080"/>
              </a:buClr>
              <a:buSzPct val="111111"/>
              <a:tabLst>
                <a:tab pos="320675" algn="l"/>
              </a:tabLst>
            </a:pPr>
            <a:r>
              <a:rPr lang="en-IN" b="1" spc="-5" dirty="0">
                <a:solidFill>
                  <a:srgbClr val="C00000"/>
                </a:solidFill>
                <a:latin typeface="Arial"/>
                <a:cs typeface="Arial"/>
              </a:rPr>
              <a:t>M</a:t>
            </a:r>
            <a:r>
              <a:rPr sz="1800" b="1" spc="-5" dirty="0" err="1">
                <a:solidFill>
                  <a:srgbClr val="C00000"/>
                </a:solidFill>
                <a:latin typeface="Arial"/>
                <a:cs typeface="Arial"/>
              </a:rPr>
              <a:t>arginal</a:t>
            </a:r>
            <a:r>
              <a:rPr sz="1800" b="1" dirty="0">
                <a:solidFill>
                  <a:srgbClr val="C00000"/>
                </a:solidFill>
                <a:latin typeface="Arial"/>
                <a:cs typeface="Arial"/>
              </a:rPr>
              <a:t> </a:t>
            </a:r>
            <a:r>
              <a:rPr lang="en-IN" b="1" spc="-5" dirty="0">
                <a:solidFill>
                  <a:srgbClr val="C00000"/>
                </a:solidFill>
                <a:latin typeface="Arial"/>
                <a:cs typeface="Arial"/>
              </a:rPr>
              <a:t>R</a:t>
            </a:r>
            <a:r>
              <a:rPr sz="1800" b="1" spc="-5" dirty="0">
                <a:solidFill>
                  <a:srgbClr val="C00000"/>
                </a:solidFill>
                <a:latin typeface="Arial"/>
                <a:cs typeface="Arial"/>
              </a:rPr>
              <a:t>ate</a:t>
            </a:r>
            <a:r>
              <a:rPr sz="1800" b="1" dirty="0">
                <a:solidFill>
                  <a:srgbClr val="C00000"/>
                </a:solidFill>
                <a:latin typeface="Arial"/>
                <a:cs typeface="Arial"/>
              </a:rPr>
              <a:t> of</a:t>
            </a:r>
            <a:r>
              <a:rPr sz="1800" b="1" spc="5" dirty="0">
                <a:solidFill>
                  <a:srgbClr val="C00000"/>
                </a:solidFill>
                <a:latin typeface="Arial"/>
                <a:cs typeface="Arial"/>
              </a:rPr>
              <a:t> </a:t>
            </a:r>
            <a:r>
              <a:rPr lang="en-IN" b="1" spc="-5" dirty="0">
                <a:solidFill>
                  <a:srgbClr val="C00000"/>
                </a:solidFill>
                <a:latin typeface="Arial"/>
                <a:cs typeface="Arial"/>
              </a:rPr>
              <a:t>T</a:t>
            </a:r>
            <a:r>
              <a:rPr sz="1800" b="1" spc="-5" dirty="0" err="1">
                <a:solidFill>
                  <a:srgbClr val="C00000"/>
                </a:solidFill>
                <a:latin typeface="Arial"/>
                <a:cs typeface="Arial"/>
              </a:rPr>
              <a:t>echnical</a:t>
            </a:r>
            <a:r>
              <a:rPr sz="1800" b="1" dirty="0">
                <a:solidFill>
                  <a:srgbClr val="C00000"/>
                </a:solidFill>
                <a:latin typeface="Arial"/>
                <a:cs typeface="Arial"/>
              </a:rPr>
              <a:t> </a:t>
            </a:r>
            <a:r>
              <a:rPr lang="en-IN" b="1" dirty="0">
                <a:solidFill>
                  <a:srgbClr val="C00000"/>
                </a:solidFill>
                <a:latin typeface="Arial"/>
                <a:cs typeface="Arial"/>
              </a:rPr>
              <a:t>S</a:t>
            </a:r>
            <a:r>
              <a:rPr sz="1800" b="1" dirty="0" err="1">
                <a:solidFill>
                  <a:srgbClr val="C00000"/>
                </a:solidFill>
                <a:latin typeface="Arial"/>
                <a:cs typeface="Arial"/>
              </a:rPr>
              <a:t>ubstitution</a:t>
            </a:r>
            <a:r>
              <a:rPr sz="1800" b="1" spc="-15" dirty="0">
                <a:solidFill>
                  <a:srgbClr val="C00000"/>
                </a:solidFill>
                <a:latin typeface="Arial"/>
                <a:cs typeface="Arial"/>
              </a:rPr>
              <a:t> </a:t>
            </a:r>
            <a:r>
              <a:rPr sz="1800" b="1" dirty="0">
                <a:solidFill>
                  <a:srgbClr val="C00000"/>
                </a:solidFill>
                <a:latin typeface="Arial"/>
                <a:cs typeface="Arial"/>
              </a:rPr>
              <a:t>(MRTS)</a:t>
            </a:r>
            <a:r>
              <a:rPr sz="1800" b="1" spc="20" dirty="0">
                <a:solidFill>
                  <a:srgbClr val="C00000"/>
                </a:solidFill>
                <a:latin typeface="Arial"/>
                <a:cs typeface="Arial"/>
              </a:rPr>
              <a:t> </a:t>
            </a:r>
            <a:r>
              <a:rPr lang="en-IN" sz="1800" b="1" spc="20" dirty="0">
                <a:solidFill>
                  <a:srgbClr val="C00000"/>
                </a:solidFill>
                <a:latin typeface="Arial"/>
                <a:cs typeface="Arial"/>
              </a:rPr>
              <a:t>- </a:t>
            </a:r>
            <a:r>
              <a:rPr sz="1800" spc="-5" dirty="0">
                <a:latin typeface="Microsoft Sans Serif"/>
                <a:cs typeface="Microsoft Sans Serif"/>
              </a:rPr>
              <a:t>Amount</a:t>
            </a:r>
            <a:r>
              <a:rPr sz="1800" spc="20" dirty="0">
                <a:latin typeface="Microsoft Sans Serif"/>
                <a:cs typeface="Microsoft Sans Serif"/>
              </a:rPr>
              <a:t> </a:t>
            </a:r>
            <a:r>
              <a:rPr sz="1800" spc="-5" dirty="0">
                <a:latin typeface="Microsoft Sans Serif"/>
                <a:cs typeface="Microsoft Sans Serif"/>
              </a:rPr>
              <a:t>by </a:t>
            </a:r>
            <a:r>
              <a:rPr sz="1800" dirty="0">
                <a:latin typeface="Microsoft Sans Serif"/>
                <a:cs typeface="Microsoft Sans Serif"/>
              </a:rPr>
              <a:t> </a:t>
            </a:r>
            <a:r>
              <a:rPr sz="1800" spc="-15" dirty="0">
                <a:latin typeface="Microsoft Sans Serif"/>
                <a:cs typeface="Microsoft Sans Serif"/>
              </a:rPr>
              <a:t>which</a:t>
            </a:r>
            <a:r>
              <a:rPr sz="1800" spc="65" dirty="0">
                <a:latin typeface="Microsoft Sans Serif"/>
                <a:cs typeface="Microsoft Sans Serif"/>
              </a:rPr>
              <a:t> </a:t>
            </a:r>
            <a:r>
              <a:rPr sz="1800" dirty="0">
                <a:latin typeface="Microsoft Sans Serif"/>
                <a:cs typeface="Microsoft Sans Serif"/>
              </a:rPr>
              <a:t>the</a:t>
            </a:r>
            <a:r>
              <a:rPr sz="1800" spc="15" dirty="0">
                <a:latin typeface="Microsoft Sans Serif"/>
                <a:cs typeface="Microsoft Sans Serif"/>
              </a:rPr>
              <a:t> </a:t>
            </a:r>
            <a:r>
              <a:rPr sz="1800" spc="-5" dirty="0">
                <a:latin typeface="Microsoft Sans Serif"/>
                <a:cs typeface="Microsoft Sans Serif"/>
              </a:rPr>
              <a:t>quantity</a:t>
            </a:r>
            <a:r>
              <a:rPr sz="1800" spc="45" dirty="0">
                <a:latin typeface="Microsoft Sans Serif"/>
                <a:cs typeface="Microsoft Sans Serif"/>
              </a:rPr>
              <a:t> </a:t>
            </a:r>
            <a:r>
              <a:rPr sz="1800" dirty="0">
                <a:latin typeface="Microsoft Sans Serif"/>
                <a:cs typeface="Microsoft Sans Serif"/>
              </a:rPr>
              <a:t>of</a:t>
            </a:r>
            <a:r>
              <a:rPr sz="1800" spc="10" dirty="0">
                <a:latin typeface="Microsoft Sans Serif"/>
                <a:cs typeface="Microsoft Sans Serif"/>
              </a:rPr>
              <a:t> </a:t>
            </a:r>
            <a:r>
              <a:rPr sz="1800" spc="-5" dirty="0">
                <a:latin typeface="Microsoft Sans Serif"/>
                <a:cs typeface="Microsoft Sans Serif"/>
              </a:rPr>
              <a:t>one</a:t>
            </a:r>
            <a:r>
              <a:rPr sz="1800" spc="30" dirty="0">
                <a:latin typeface="Microsoft Sans Serif"/>
                <a:cs typeface="Microsoft Sans Serif"/>
              </a:rPr>
              <a:t> </a:t>
            </a:r>
            <a:r>
              <a:rPr sz="1800" spc="-10" dirty="0">
                <a:latin typeface="Microsoft Sans Serif"/>
                <a:cs typeface="Microsoft Sans Serif"/>
              </a:rPr>
              <a:t>input</a:t>
            </a:r>
            <a:r>
              <a:rPr sz="1800" spc="45" dirty="0">
                <a:latin typeface="Microsoft Sans Serif"/>
                <a:cs typeface="Microsoft Sans Serif"/>
              </a:rPr>
              <a:t> </a:t>
            </a:r>
            <a:r>
              <a:rPr sz="1800" spc="-5" dirty="0">
                <a:latin typeface="Microsoft Sans Serif"/>
                <a:cs typeface="Microsoft Sans Serif"/>
              </a:rPr>
              <a:t>can</a:t>
            </a:r>
            <a:r>
              <a:rPr sz="1800" spc="10" dirty="0">
                <a:latin typeface="Microsoft Sans Serif"/>
                <a:cs typeface="Microsoft Sans Serif"/>
              </a:rPr>
              <a:t> </a:t>
            </a:r>
            <a:r>
              <a:rPr sz="1800" spc="-5" dirty="0">
                <a:latin typeface="Microsoft Sans Serif"/>
                <a:cs typeface="Microsoft Sans Serif"/>
              </a:rPr>
              <a:t>be</a:t>
            </a:r>
            <a:r>
              <a:rPr sz="1800" spc="15" dirty="0">
                <a:latin typeface="Microsoft Sans Serif"/>
                <a:cs typeface="Microsoft Sans Serif"/>
              </a:rPr>
              <a:t> </a:t>
            </a:r>
            <a:r>
              <a:rPr sz="1800" spc="-5" dirty="0">
                <a:latin typeface="Microsoft Sans Serif"/>
                <a:cs typeface="Microsoft Sans Serif"/>
              </a:rPr>
              <a:t>reduced</a:t>
            </a:r>
            <a:r>
              <a:rPr sz="1800" spc="45" dirty="0">
                <a:latin typeface="Microsoft Sans Serif"/>
                <a:cs typeface="Microsoft Sans Serif"/>
              </a:rPr>
              <a:t> </a:t>
            </a:r>
            <a:r>
              <a:rPr sz="1800" spc="-15" dirty="0">
                <a:latin typeface="Microsoft Sans Serif"/>
                <a:cs typeface="Microsoft Sans Serif"/>
              </a:rPr>
              <a:t>when</a:t>
            </a:r>
            <a:r>
              <a:rPr sz="1800" spc="65" dirty="0">
                <a:latin typeface="Microsoft Sans Serif"/>
                <a:cs typeface="Microsoft Sans Serif"/>
              </a:rPr>
              <a:t> </a:t>
            </a:r>
            <a:r>
              <a:rPr sz="1800" spc="-5" dirty="0">
                <a:latin typeface="Microsoft Sans Serif"/>
                <a:cs typeface="Microsoft Sans Serif"/>
              </a:rPr>
              <a:t>one</a:t>
            </a:r>
            <a:r>
              <a:rPr sz="1800" spc="25" dirty="0">
                <a:latin typeface="Microsoft Sans Serif"/>
                <a:cs typeface="Microsoft Sans Serif"/>
              </a:rPr>
              <a:t> </a:t>
            </a:r>
            <a:r>
              <a:rPr sz="1800" spc="-10" dirty="0">
                <a:latin typeface="Microsoft Sans Serif"/>
                <a:cs typeface="Microsoft Sans Serif"/>
              </a:rPr>
              <a:t>extra </a:t>
            </a:r>
            <a:r>
              <a:rPr sz="1800" spc="-465" dirty="0">
                <a:latin typeface="Microsoft Sans Serif"/>
                <a:cs typeface="Microsoft Sans Serif"/>
              </a:rPr>
              <a:t> </a:t>
            </a:r>
            <a:r>
              <a:rPr sz="1800" spc="-10" dirty="0">
                <a:latin typeface="Microsoft Sans Serif"/>
                <a:cs typeface="Microsoft Sans Serif"/>
              </a:rPr>
              <a:t>unit</a:t>
            </a:r>
            <a:r>
              <a:rPr sz="1800" spc="20" dirty="0">
                <a:latin typeface="Microsoft Sans Serif"/>
                <a:cs typeface="Microsoft Sans Serif"/>
              </a:rPr>
              <a:t> </a:t>
            </a:r>
            <a:r>
              <a:rPr sz="1800" dirty="0">
                <a:latin typeface="Microsoft Sans Serif"/>
                <a:cs typeface="Microsoft Sans Serif"/>
              </a:rPr>
              <a:t>of</a:t>
            </a:r>
            <a:r>
              <a:rPr sz="1800" spc="25" dirty="0">
                <a:latin typeface="Microsoft Sans Serif"/>
                <a:cs typeface="Microsoft Sans Serif"/>
              </a:rPr>
              <a:t> </a:t>
            </a:r>
            <a:r>
              <a:rPr sz="1800" spc="-5" dirty="0">
                <a:latin typeface="Microsoft Sans Serif"/>
                <a:cs typeface="Microsoft Sans Serif"/>
              </a:rPr>
              <a:t>another</a:t>
            </a:r>
            <a:r>
              <a:rPr sz="1800" spc="35" dirty="0">
                <a:latin typeface="Microsoft Sans Serif"/>
                <a:cs typeface="Microsoft Sans Serif"/>
              </a:rPr>
              <a:t> </a:t>
            </a:r>
            <a:r>
              <a:rPr sz="1800" spc="-10" dirty="0">
                <a:latin typeface="Microsoft Sans Serif"/>
                <a:cs typeface="Microsoft Sans Serif"/>
              </a:rPr>
              <a:t>input</a:t>
            </a:r>
            <a:r>
              <a:rPr sz="1800" spc="40" dirty="0">
                <a:latin typeface="Microsoft Sans Serif"/>
                <a:cs typeface="Microsoft Sans Serif"/>
              </a:rPr>
              <a:t> </a:t>
            </a:r>
            <a:r>
              <a:rPr sz="1800" spc="-10" dirty="0">
                <a:latin typeface="Microsoft Sans Serif"/>
                <a:cs typeface="Microsoft Sans Serif"/>
              </a:rPr>
              <a:t>is</a:t>
            </a:r>
            <a:r>
              <a:rPr sz="1800" spc="20" dirty="0">
                <a:latin typeface="Microsoft Sans Serif"/>
                <a:cs typeface="Microsoft Sans Serif"/>
              </a:rPr>
              <a:t> </a:t>
            </a:r>
            <a:r>
              <a:rPr sz="1800" spc="-5" dirty="0">
                <a:latin typeface="Microsoft Sans Serif"/>
                <a:cs typeface="Microsoft Sans Serif"/>
              </a:rPr>
              <a:t>used,</a:t>
            </a:r>
            <a:r>
              <a:rPr sz="1800" spc="25" dirty="0">
                <a:latin typeface="Microsoft Sans Serif"/>
                <a:cs typeface="Microsoft Sans Serif"/>
              </a:rPr>
              <a:t> </a:t>
            </a:r>
            <a:r>
              <a:rPr sz="1800" spc="-5" dirty="0">
                <a:latin typeface="Microsoft Sans Serif"/>
                <a:cs typeface="Microsoft Sans Serif"/>
              </a:rPr>
              <a:t>so</a:t>
            </a:r>
            <a:r>
              <a:rPr sz="1800" spc="20" dirty="0">
                <a:latin typeface="Microsoft Sans Serif"/>
                <a:cs typeface="Microsoft Sans Serif"/>
              </a:rPr>
              <a:t> </a:t>
            </a:r>
            <a:r>
              <a:rPr sz="1800" dirty="0">
                <a:latin typeface="Microsoft Sans Serif"/>
                <a:cs typeface="Microsoft Sans Serif"/>
              </a:rPr>
              <a:t>that</a:t>
            </a:r>
            <a:r>
              <a:rPr sz="1800" spc="20" dirty="0">
                <a:latin typeface="Microsoft Sans Serif"/>
                <a:cs typeface="Microsoft Sans Serif"/>
              </a:rPr>
              <a:t> </a:t>
            </a:r>
            <a:r>
              <a:rPr sz="1800" spc="-5" dirty="0">
                <a:latin typeface="Microsoft Sans Serif"/>
                <a:cs typeface="Microsoft Sans Serif"/>
              </a:rPr>
              <a:t>output</a:t>
            </a:r>
            <a:r>
              <a:rPr sz="1800" spc="30" dirty="0">
                <a:latin typeface="Microsoft Sans Serif"/>
                <a:cs typeface="Microsoft Sans Serif"/>
              </a:rPr>
              <a:t> </a:t>
            </a:r>
            <a:r>
              <a:rPr sz="1800" spc="-5" dirty="0">
                <a:latin typeface="Microsoft Sans Serif"/>
                <a:cs typeface="Microsoft Sans Serif"/>
              </a:rPr>
              <a:t>remains</a:t>
            </a:r>
            <a:r>
              <a:rPr sz="1800" spc="35" dirty="0">
                <a:latin typeface="Microsoft Sans Serif"/>
                <a:cs typeface="Microsoft Sans Serif"/>
              </a:rPr>
              <a:t> </a:t>
            </a:r>
            <a:r>
              <a:rPr sz="1800" spc="-5" dirty="0">
                <a:latin typeface="Microsoft Sans Serif"/>
                <a:cs typeface="Microsoft Sans Serif"/>
              </a:rPr>
              <a:t>constant.</a:t>
            </a:r>
            <a:endParaRPr sz="1800" dirty="0">
              <a:latin typeface="Microsoft Sans Serif"/>
              <a:cs typeface="Microsoft Sans Serif"/>
            </a:endParaRPr>
          </a:p>
        </p:txBody>
      </p:sp>
      <p:sp>
        <p:nvSpPr>
          <p:cNvPr id="5" name="object 5"/>
          <p:cNvSpPr txBox="1"/>
          <p:nvPr/>
        </p:nvSpPr>
        <p:spPr>
          <a:xfrm>
            <a:off x="662940" y="2999308"/>
            <a:ext cx="2626995" cy="2245995"/>
          </a:xfrm>
          <a:prstGeom prst="rect">
            <a:avLst/>
          </a:prstGeom>
        </p:spPr>
        <p:txBody>
          <a:bodyPr vert="horz" wrap="square" lIns="0" tIns="13335" rIns="0" bIns="0" rtlCol="0">
            <a:spAutoFit/>
          </a:bodyPr>
          <a:lstStyle/>
          <a:p>
            <a:pPr marL="38100" marR="30480">
              <a:lnSpc>
                <a:spcPct val="100000"/>
              </a:lnSpc>
              <a:spcBef>
                <a:spcPts val="105"/>
              </a:spcBef>
            </a:pPr>
            <a:r>
              <a:rPr sz="1400" dirty="0">
                <a:latin typeface="Microsoft Sans Serif"/>
                <a:cs typeface="Microsoft Sans Serif"/>
              </a:rPr>
              <a:t>Isoquants are </a:t>
            </a:r>
            <a:r>
              <a:rPr sz="1400" spc="-5" dirty="0">
                <a:latin typeface="Microsoft Sans Serif"/>
                <a:cs typeface="Microsoft Sans Serif"/>
              </a:rPr>
              <a:t>downward sloping </a:t>
            </a:r>
            <a:r>
              <a:rPr sz="1400" spc="-360" dirty="0">
                <a:latin typeface="Microsoft Sans Serif"/>
                <a:cs typeface="Microsoft Sans Serif"/>
              </a:rPr>
              <a:t> </a:t>
            </a:r>
            <a:r>
              <a:rPr sz="1400" dirty="0">
                <a:latin typeface="Microsoft Sans Serif"/>
                <a:cs typeface="Microsoft Sans Serif"/>
              </a:rPr>
              <a:t>and </a:t>
            </a:r>
            <a:r>
              <a:rPr sz="1400" spc="-5" dirty="0">
                <a:latin typeface="Microsoft Sans Serif"/>
                <a:cs typeface="Microsoft Sans Serif"/>
              </a:rPr>
              <a:t>convex. The </a:t>
            </a:r>
            <a:r>
              <a:rPr sz="1400" dirty="0">
                <a:latin typeface="Microsoft Sans Serif"/>
                <a:cs typeface="Microsoft Sans Serif"/>
              </a:rPr>
              <a:t>slope of the </a:t>
            </a:r>
            <a:r>
              <a:rPr sz="1400" spc="5" dirty="0">
                <a:latin typeface="Microsoft Sans Serif"/>
                <a:cs typeface="Microsoft Sans Serif"/>
              </a:rPr>
              <a:t> </a:t>
            </a:r>
            <a:r>
              <a:rPr sz="1400" dirty="0">
                <a:latin typeface="Microsoft Sans Serif"/>
                <a:cs typeface="Microsoft Sans Serif"/>
              </a:rPr>
              <a:t>isoquant at any point measures </a:t>
            </a:r>
            <a:r>
              <a:rPr sz="1400" spc="5" dirty="0">
                <a:latin typeface="Microsoft Sans Serif"/>
                <a:cs typeface="Microsoft Sans Serif"/>
              </a:rPr>
              <a:t> </a:t>
            </a:r>
            <a:r>
              <a:rPr sz="1400" dirty="0">
                <a:latin typeface="Microsoft Sans Serif"/>
                <a:cs typeface="Microsoft Sans Serif"/>
              </a:rPr>
              <a:t>the </a:t>
            </a:r>
            <a:r>
              <a:rPr sz="1400" spc="-5" dirty="0">
                <a:latin typeface="Microsoft Sans Serif"/>
                <a:cs typeface="Microsoft Sans Serif"/>
              </a:rPr>
              <a:t>marginal </a:t>
            </a:r>
            <a:r>
              <a:rPr sz="1400" dirty="0">
                <a:latin typeface="Microsoft Sans Serif"/>
                <a:cs typeface="Microsoft Sans Serif"/>
              </a:rPr>
              <a:t>rate of </a:t>
            </a:r>
            <a:r>
              <a:rPr sz="1400" spc="-5" dirty="0">
                <a:latin typeface="Microsoft Sans Serif"/>
                <a:cs typeface="Microsoft Sans Serif"/>
              </a:rPr>
              <a:t>technical </a:t>
            </a:r>
            <a:r>
              <a:rPr sz="1400" dirty="0">
                <a:latin typeface="Microsoft Sans Serif"/>
                <a:cs typeface="Microsoft Sans Serif"/>
              </a:rPr>
              <a:t> </a:t>
            </a:r>
            <a:r>
              <a:rPr sz="1400" spc="30" dirty="0">
                <a:latin typeface="Microsoft Sans Serif"/>
                <a:cs typeface="Microsoft Sans Serif"/>
              </a:rPr>
              <a:t>substitution—the </a:t>
            </a:r>
            <a:r>
              <a:rPr sz="1400" spc="-5" dirty="0">
                <a:latin typeface="Microsoft Sans Serif"/>
                <a:cs typeface="Microsoft Sans Serif"/>
              </a:rPr>
              <a:t>ability </a:t>
            </a:r>
            <a:r>
              <a:rPr sz="1400" dirty="0">
                <a:latin typeface="Microsoft Sans Serif"/>
                <a:cs typeface="Microsoft Sans Serif"/>
              </a:rPr>
              <a:t>of the </a:t>
            </a:r>
            <a:r>
              <a:rPr sz="1400" spc="5" dirty="0">
                <a:latin typeface="Microsoft Sans Serif"/>
                <a:cs typeface="Microsoft Sans Serif"/>
              </a:rPr>
              <a:t> </a:t>
            </a:r>
            <a:r>
              <a:rPr sz="1400" spc="-5" dirty="0">
                <a:latin typeface="Microsoft Sans Serif"/>
                <a:cs typeface="Microsoft Sans Serif"/>
              </a:rPr>
              <a:t>firm </a:t>
            </a:r>
            <a:r>
              <a:rPr sz="1400" dirty="0">
                <a:latin typeface="Microsoft Sans Serif"/>
                <a:cs typeface="Microsoft Sans Serif"/>
              </a:rPr>
              <a:t>to replace </a:t>
            </a:r>
            <a:r>
              <a:rPr sz="1400" spc="-5" dirty="0">
                <a:latin typeface="Microsoft Sans Serif"/>
                <a:cs typeface="Microsoft Sans Serif"/>
              </a:rPr>
              <a:t>capital </a:t>
            </a:r>
            <a:r>
              <a:rPr sz="1400" spc="-10" dirty="0">
                <a:latin typeface="Microsoft Sans Serif"/>
                <a:cs typeface="Microsoft Sans Serif"/>
              </a:rPr>
              <a:t>with </a:t>
            </a:r>
            <a:r>
              <a:rPr sz="1400" dirty="0">
                <a:latin typeface="Microsoft Sans Serif"/>
                <a:cs typeface="Microsoft Sans Serif"/>
              </a:rPr>
              <a:t>labor </a:t>
            </a:r>
            <a:r>
              <a:rPr sz="1400" spc="5" dirty="0">
                <a:latin typeface="Microsoft Sans Serif"/>
                <a:cs typeface="Microsoft Sans Serif"/>
              </a:rPr>
              <a:t> </a:t>
            </a:r>
            <a:r>
              <a:rPr sz="1400" spc="-10" dirty="0">
                <a:latin typeface="Microsoft Sans Serif"/>
                <a:cs typeface="Microsoft Sans Serif"/>
              </a:rPr>
              <a:t>while </a:t>
            </a:r>
            <a:r>
              <a:rPr sz="1400" spc="-5" dirty="0">
                <a:latin typeface="Microsoft Sans Serif"/>
                <a:cs typeface="Microsoft Sans Serif"/>
              </a:rPr>
              <a:t>maintaining </a:t>
            </a:r>
            <a:r>
              <a:rPr sz="1400" dirty="0">
                <a:latin typeface="Microsoft Sans Serif"/>
                <a:cs typeface="Microsoft Sans Serif"/>
              </a:rPr>
              <a:t>the </a:t>
            </a:r>
            <a:r>
              <a:rPr sz="1400" spc="-5" dirty="0">
                <a:latin typeface="Microsoft Sans Serif"/>
                <a:cs typeface="Microsoft Sans Serif"/>
              </a:rPr>
              <a:t>same </a:t>
            </a:r>
            <a:r>
              <a:rPr sz="1400" spc="-10" dirty="0">
                <a:latin typeface="Microsoft Sans Serif"/>
                <a:cs typeface="Microsoft Sans Serif"/>
              </a:rPr>
              <a:t>level </a:t>
            </a:r>
            <a:r>
              <a:rPr sz="1400" spc="-360" dirty="0">
                <a:latin typeface="Microsoft Sans Serif"/>
                <a:cs typeface="Microsoft Sans Serif"/>
              </a:rPr>
              <a:t> </a:t>
            </a:r>
            <a:r>
              <a:rPr sz="1400" dirty="0">
                <a:latin typeface="Microsoft Sans Serif"/>
                <a:cs typeface="Microsoft Sans Serif"/>
              </a:rPr>
              <a:t>of</a:t>
            </a:r>
            <a:r>
              <a:rPr sz="1400" spc="-5" dirty="0">
                <a:latin typeface="Microsoft Sans Serif"/>
                <a:cs typeface="Microsoft Sans Serif"/>
              </a:rPr>
              <a:t> </a:t>
            </a:r>
            <a:r>
              <a:rPr sz="1400" dirty="0">
                <a:latin typeface="Microsoft Sans Serif"/>
                <a:cs typeface="Microsoft Sans Serif"/>
              </a:rPr>
              <a:t>output.</a:t>
            </a:r>
            <a:endParaRPr sz="1400">
              <a:latin typeface="Microsoft Sans Serif"/>
              <a:cs typeface="Microsoft Sans Serif"/>
            </a:endParaRPr>
          </a:p>
          <a:p>
            <a:pPr marL="38100" marR="151130">
              <a:lnSpc>
                <a:spcPct val="100000"/>
              </a:lnSpc>
              <a:spcBef>
                <a:spcPts val="675"/>
              </a:spcBef>
            </a:pPr>
            <a:r>
              <a:rPr sz="1400" dirty="0">
                <a:latin typeface="Microsoft Sans Serif"/>
                <a:cs typeface="Microsoft Sans Serif"/>
              </a:rPr>
              <a:t>On</a:t>
            </a:r>
            <a:r>
              <a:rPr sz="1400" spc="-20" dirty="0">
                <a:latin typeface="Microsoft Sans Serif"/>
                <a:cs typeface="Microsoft Sans Serif"/>
              </a:rPr>
              <a:t> </a:t>
            </a:r>
            <a:r>
              <a:rPr sz="1400" dirty="0">
                <a:latin typeface="Microsoft Sans Serif"/>
                <a:cs typeface="Microsoft Sans Serif"/>
              </a:rPr>
              <a:t>isoquant</a:t>
            </a:r>
            <a:r>
              <a:rPr sz="1400" spc="-30" dirty="0">
                <a:latin typeface="Microsoft Sans Serif"/>
                <a:cs typeface="Microsoft Sans Serif"/>
              </a:rPr>
              <a:t> </a:t>
            </a:r>
            <a:r>
              <a:rPr sz="1400" i="1" dirty="0">
                <a:latin typeface="Arial"/>
                <a:cs typeface="Arial"/>
              </a:rPr>
              <a:t>q</a:t>
            </a:r>
            <a:r>
              <a:rPr sz="1350" baseline="-21604" dirty="0">
                <a:latin typeface="Microsoft Sans Serif"/>
                <a:cs typeface="Microsoft Sans Serif"/>
              </a:rPr>
              <a:t>2</a:t>
            </a:r>
            <a:r>
              <a:rPr sz="1400" dirty="0">
                <a:latin typeface="Microsoft Sans Serif"/>
                <a:cs typeface="Microsoft Sans Serif"/>
              </a:rPr>
              <a:t>,</a:t>
            </a:r>
            <a:r>
              <a:rPr sz="1400" spc="5" dirty="0">
                <a:latin typeface="Microsoft Sans Serif"/>
                <a:cs typeface="Microsoft Sans Serif"/>
              </a:rPr>
              <a:t> </a:t>
            </a:r>
            <a:r>
              <a:rPr sz="1400" dirty="0">
                <a:latin typeface="Microsoft Sans Serif"/>
                <a:cs typeface="Microsoft Sans Serif"/>
              </a:rPr>
              <a:t>the</a:t>
            </a:r>
            <a:r>
              <a:rPr sz="1400" spc="-15" dirty="0">
                <a:latin typeface="Microsoft Sans Serif"/>
                <a:cs typeface="Microsoft Sans Serif"/>
              </a:rPr>
              <a:t> </a:t>
            </a:r>
            <a:r>
              <a:rPr sz="1400" spc="-10" dirty="0">
                <a:latin typeface="Microsoft Sans Serif"/>
                <a:cs typeface="Microsoft Sans Serif"/>
              </a:rPr>
              <a:t>MRTS</a:t>
            </a:r>
            <a:r>
              <a:rPr sz="1400" dirty="0">
                <a:latin typeface="Microsoft Sans Serif"/>
                <a:cs typeface="Microsoft Sans Serif"/>
              </a:rPr>
              <a:t> </a:t>
            </a:r>
            <a:r>
              <a:rPr sz="1400" spc="-5" dirty="0">
                <a:latin typeface="Microsoft Sans Serif"/>
                <a:cs typeface="Microsoft Sans Serif"/>
              </a:rPr>
              <a:t>falls </a:t>
            </a:r>
            <a:r>
              <a:rPr sz="1400" spc="-355" dirty="0">
                <a:latin typeface="Microsoft Sans Serif"/>
                <a:cs typeface="Microsoft Sans Serif"/>
              </a:rPr>
              <a:t> </a:t>
            </a:r>
            <a:r>
              <a:rPr sz="1400" dirty="0">
                <a:latin typeface="Microsoft Sans Serif"/>
                <a:cs typeface="Microsoft Sans Serif"/>
              </a:rPr>
              <a:t>from</a:t>
            </a:r>
            <a:r>
              <a:rPr sz="1400" spc="-15" dirty="0">
                <a:latin typeface="Microsoft Sans Serif"/>
                <a:cs typeface="Microsoft Sans Serif"/>
              </a:rPr>
              <a:t> </a:t>
            </a:r>
            <a:r>
              <a:rPr sz="1400" dirty="0">
                <a:latin typeface="Microsoft Sans Serif"/>
                <a:cs typeface="Microsoft Sans Serif"/>
              </a:rPr>
              <a:t>2</a:t>
            </a:r>
            <a:r>
              <a:rPr sz="1400" spc="-5" dirty="0">
                <a:latin typeface="Microsoft Sans Serif"/>
                <a:cs typeface="Microsoft Sans Serif"/>
              </a:rPr>
              <a:t> </a:t>
            </a:r>
            <a:r>
              <a:rPr sz="1400" dirty="0">
                <a:latin typeface="Microsoft Sans Serif"/>
                <a:cs typeface="Microsoft Sans Serif"/>
              </a:rPr>
              <a:t>to</a:t>
            </a:r>
            <a:r>
              <a:rPr sz="1400" spc="5" dirty="0">
                <a:latin typeface="Microsoft Sans Serif"/>
                <a:cs typeface="Microsoft Sans Serif"/>
              </a:rPr>
              <a:t> </a:t>
            </a:r>
            <a:r>
              <a:rPr sz="1400" dirty="0">
                <a:latin typeface="Microsoft Sans Serif"/>
                <a:cs typeface="Microsoft Sans Serif"/>
              </a:rPr>
              <a:t>1 to</a:t>
            </a:r>
            <a:r>
              <a:rPr sz="1400" spc="5" dirty="0">
                <a:latin typeface="Microsoft Sans Serif"/>
                <a:cs typeface="Microsoft Sans Serif"/>
              </a:rPr>
              <a:t> </a:t>
            </a:r>
            <a:r>
              <a:rPr sz="1400" dirty="0">
                <a:latin typeface="Microsoft Sans Serif"/>
                <a:cs typeface="Microsoft Sans Serif"/>
              </a:rPr>
              <a:t>2/3</a:t>
            </a:r>
            <a:r>
              <a:rPr sz="1400" spc="-20" dirty="0">
                <a:latin typeface="Microsoft Sans Serif"/>
                <a:cs typeface="Microsoft Sans Serif"/>
              </a:rPr>
              <a:t> </a:t>
            </a:r>
            <a:r>
              <a:rPr sz="1400" dirty="0">
                <a:latin typeface="Microsoft Sans Serif"/>
                <a:cs typeface="Microsoft Sans Serif"/>
              </a:rPr>
              <a:t>to</a:t>
            </a:r>
            <a:r>
              <a:rPr sz="1400" spc="10" dirty="0">
                <a:latin typeface="Microsoft Sans Serif"/>
                <a:cs typeface="Microsoft Sans Serif"/>
              </a:rPr>
              <a:t> </a:t>
            </a:r>
            <a:r>
              <a:rPr sz="1400" dirty="0">
                <a:latin typeface="Microsoft Sans Serif"/>
                <a:cs typeface="Microsoft Sans Serif"/>
              </a:rPr>
              <a:t>1/3.</a:t>
            </a:r>
            <a:endParaRPr sz="1400">
              <a:latin typeface="Microsoft Sans Serif"/>
              <a:cs typeface="Microsoft Sans Serif"/>
            </a:endParaRPr>
          </a:p>
        </p:txBody>
      </p:sp>
      <p:sp>
        <p:nvSpPr>
          <p:cNvPr id="6" name="object 6"/>
          <p:cNvSpPr txBox="1"/>
          <p:nvPr/>
        </p:nvSpPr>
        <p:spPr>
          <a:xfrm>
            <a:off x="609600" y="2514600"/>
            <a:ext cx="2590800" cy="438150"/>
          </a:xfrm>
          <a:prstGeom prst="rect">
            <a:avLst/>
          </a:prstGeom>
          <a:solidFill>
            <a:srgbClr val="B17BB6">
              <a:alpha val="50195"/>
            </a:srgbClr>
          </a:solidFill>
        </p:spPr>
        <p:txBody>
          <a:bodyPr vert="horz" wrap="square" lIns="0" tIns="32384" rIns="0" bIns="0" rtlCol="0">
            <a:spAutoFit/>
          </a:bodyPr>
          <a:lstStyle/>
          <a:p>
            <a:pPr marL="45720" marR="615950">
              <a:lnSpc>
                <a:spcPct val="100000"/>
              </a:lnSpc>
              <a:spcBef>
                <a:spcPts val="254"/>
              </a:spcBef>
            </a:pPr>
            <a:r>
              <a:rPr sz="1200" b="1" spc="-5" dirty="0">
                <a:latin typeface="Arial"/>
                <a:cs typeface="Arial"/>
              </a:rPr>
              <a:t>Marginal Rate </a:t>
            </a:r>
            <a:r>
              <a:rPr sz="1200" b="1" dirty="0">
                <a:latin typeface="Arial"/>
                <a:cs typeface="Arial"/>
              </a:rPr>
              <a:t>of </a:t>
            </a:r>
            <a:r>
              <a:rPr sz="1200" b="1" spc="-15" dirty="0">
                <a:latin typeface="Arial"/>
                <a:cs typeface="Arial"/>
              </a:rPr>
              <a:t>Technical </a:t>
            </a:r>
            <a:r>
              <a:rPr sz="1200" b="1" spc="-320" dirty="0">
                <a:latin typeface="Arial"/>
                <a:cs typeface="Arial"/>
              </a:rPr>
              <a:t> </a:t>
            </a:r>
            <a:r>
              <a:rPr sz="1200" b="1" spc="-5" dirty="0">
                <a:latin typeface="Arial"/>
                <a:cs typeface="Arial"/>
              </a:rPr>
              <a:t>Substitution</a:t>
            </a:r>
            <a:endParaRPr sz="1200">
              <a:latin typeface="Arial"/>
              <a:cs typeface="Arial"/>
            </a:endParaRPr>
          </a:p>
        </p:txBody>
      </p:sp>
      <p:sp>
        <p:nvSpPr>
          <p:cNvPr id="7" name="object 7"/>
          <p:cNvSpPr txBox="1"/>
          <p:nvPr/>
        </p:nvSpPr>
        <p:spPr>
          <a:xfrm>
            <a:off x="642619" y="2254122"/>
            <a:ext cx="746760"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B17BB6"/>
                </a:solidFill>
                <a:latin typeface="Arial"/>
                <a:cs typeface="Arial"/>
              </a:rPr>
              <a:t>Figure</a:t>
            </a:r>
            <a:r>
              <a:rPr sz="1200" b="1" spc="-50" dirty="0">
                <a:solidFill>
                  <a:srgbClr val="B17BB6"/>
                </a:solidFill>
                <a:latin typeface="Arial"/>
                <a:cs typeface="Arial"/>
              </a:rPr>
              <a:t> </a:t>
            </a:r>
            <a:r>
              <a:rPr sz="1200" b="1" dirty="0">
                <a:solidFill>
                  <a:srgbClr val="B17BB6"/>
                </a:solidFill>
                <a:latin typeface="Arial"/>
                <a:cs typeface="Arial"/>
              </a:rPr>
              <a:t>6.5</a:t>
            </a:r>
            <a:endParaRPr sz="1200">
              <a:latin typeface="Arial"/>
              <a:cs typeface="Arial"/>
            </a:endParaRPr>
          </a:p>
        </p:txBody>
      </p:sp>
      <p:sp>
        <p:nvSpPr>
          <p:cNvPr id="8" name="object 8"/>
          <p:cNvSpPr txBox="1"/>
          <p:nvPr/>
        </p:nvSpPr>
        <p:spPr>
          <a:xfrm>
            <a:off x="4592573" y="2138908"/>
            <a:ext cx="4377690" cy="537845"/>
          </a:xfrm>
          <a:prstGeom prst="rect">
            <a:avLst/>
          </a:prstGeom>
        </p:spPr>
        <p:txBody>
          <a:bodyPr vert="horz" wrap="square" lIns="0" tIns="55244" rIns="0" bIns="0" rtlCol="0">
            <a:spAutoFit/>
          </a:bodyPr>
          <a:lstStyle/>
          <a:p>
            <a:pPr algn="ctr">
              <a:lnSpc>
                <a:spcPct val="100000"/>
              </a:lnSpc>
              <a:spcBef>
                <a:spcPts val="434"/>
              </a:spcBef>
            </a:pPr>
            <a:r>
              <a:rPr sz="1400" b="1" spc="-10" dirty="0">
                <a:latin typeface="Microsoft Sans Serif"/>
                <a:cs typeface="Microsoft Sans Serif"/>
              </a:rPr>
              <a:t>MRTS</a:t>
            </a:r>
            <a:r>
              <a:rPr sz="1400" b="1" dirty="0">
                <a:latin typeface="Microsoft Sans Serif"/>
                <a:cs typeface="Microsoft Sans Serif"/>
              </a:rPr>
              <a:t> = − </a:t>
            </a:r>
            <a:r>
              <a:rPr sz="1400" b="1" spc="-5" dirty="0">
                <a:latin typeface="Microsoft Sans Serif"/>
                <a:cs typeface="Microsoft Sans Serif"/>
              </a:rPr>
              <a:t>Change in</a:t>
            </a:r>
            <a:r>
              <a:rPr sz="1400" b="1" spc="5" dirty="0">
                <a:latin typeface="Microsoft Sans Serif"/>
                <a:cs typeface="Microsoft Sans Serif"/>
              </a:rPr>
              <a:t> </a:t>
            </a:r>
            <a:r>
              <a:rPr sz="1400" b="1" spc="-5" dirty="0">
                <a:latin typeface="Microsoft Sans Serif"/>
                <a:cs typeface="Microsoft Sans Serif"/>
              </a:rPr>
              <a:t>capital</a:t>
            </a:r>
            <a:r>
              <a:rPr sz="1400" b="1" spc="-20" dirty="0">
                <a:latin typeface="Microsoft Sans Serif"/>
                <a:cs typeface="Microsoft Sans Serif"/>
              </a:rPr>
              <a:t> </a:t>
            </a:r>
            <a:r>
              <a:rPr sz="1400" b="1" spc="-5" dirty="0">
                <a:latin typeface="Microsoft Sans Serif"/>
                <a:cs typeface="Microsoft Sans Serif"/>
              </a:rPr>
              <a:t>input/</a:t>
            </a:r>
            <a:r>
              <a:rPr lang="en-IN" sz="1400" b="1" spc="-5" dirty="0">
                <a:latin typeface="Microsoft Sans Serif"/>
                <a:cs typeface="Microsoft Sans Serif"/>
              </a:rPr>
              <a:t>C</a:t>
            </a:r>
            <a:r>
              <a:rPr sz="1400" b="1" spc="-5" dirty="0" err="1">
                <a:latin typeface="Microsoft Sans Serif"/>
                <a:cs typeface="Microsoft Sans Serif"/>
              </a:rPr>
              <a:t>hange</a:t>
            </a:r>
            <a:r>
              <a:rPr sz="1400" b="1" spc="-35" dirty="0">
                <a:latin typeface="Microsoft Sans Serif"/>
                <a:cs typeface="Microsoft Sans Serif"/>
              </a:rPr>
              <a:t> </a:t>
            </a:r>
            <a:r>
              <a:rPr sz="1400" b="1" spc="-5" dirty="0">
                <a:latin typeface="Microsoft Sans Serif"/>
                <a:cs typeface="Microsoft Sans Serif"/>
              </a:rPr>
              <a:t>in</a:t>
            </a:r>
            <a:r>
              <a:rPr sz="1400" b="1" spc="-10" dirty="0">
                <a:latin typeface="Microsoft Sans Serif"/>
                <a:cs typeface="Microsoft Sans Serif"/>
              </a:rPr>
              <a:t> </a:t>
            </a:r>
            <a:r>
              <a:rPr sz="1400" b="1" spc="-5" dirty="0">
                <a:latin typeface="Microsoft Sans Serif"/>
                <a:cs typeface="Microsoft Sans Serif"/>
              </a:rPr>
              <a:t>labor</a:t>
            </a:r>
            <a:r>
              <a:rPr sz="1400" b="1" spc="-10" dirty="0">
                <a:latin typeface="Microsoft Sans Serif"/>
                <a:cs typeface="Microsoft Sans Serif"/>
              </a:rPr>
              <a:t> </a:t>
            </a:r>
            <a:r>
              <a:rPr sz="1400" b="1" spc="-5" dirty="0">
                <a:latin typeface="Microsoft Sans Serif"/>
                <a:cs typeface="Microsoft Sans Serif"/>
              </a:rPr>
              <a:t>input</a:t>
            </a:r>
            <a:endParaRPr sz="1400" b="1" dirty="0">
              <a:latin typeface="Microsoft Sans Serif"/>
              <a:cs typeface="Microsoft Sans Serif"/>
            </a:endParaRPr>
          </a:p>
          <a:p>
            <a:pPr marL="1905" algn="ctr">
              <a:lnSpc>
                <a:spcPct val="100000"/>
              </a:lnSpc>
              <a:spcBef>
                <a:spcPts val="335"/>
              </a:spcBef>
            </a:pPr>
            <a:r>
              <a:rPr sz="1400" b="1" dirty="0">
                <a:latin typeface="Microsoft Sans Serif"/>
                <a:cs typeface="Microsoft Sans Serif"/>
              </a:rPr>
              <a:t>= −</a:t>
            </a:r>
            <a:r>
              <a:rPr sz="1400" b="1" spc="-70" dirty="0">
                <a:latin typeface="Microsoft Sans Serif"/>
                <a:cs typeface="Microsoft Sans Serif"/>
              </a:rPr>
              <a:t> </a:t>
            </a:r>
            <a:r>
              <a:rPr sz="1400" b="1" spc="-10" dirty="0">
                <a:latin typeface="Microsoft Sans Serif"/>
                <a:cs typeface="Microsoft Sans Serif"/>
              </a:rPr>
              <a:t>Δ</a:t>
            </a:r>
            <a:r>
              <a:rPr sz="1400" b="1" i="1" spc="-10" dirty="0">
                <a:latin typeface="Arial"/>
                <a:cs typeface="Arial"/>
              </a:rPr>
              <a:t>K</a:t>
            </a:r>
            <a:r>
              <a:rPr sz="1400" b="1" spc="-10" dirty="0">
                <a:latin typeface="Microsoft Sans Serif"/>
                <a:cs typeface="Microsoft Sans Serif"/>
              </a:rPr>
              <a:t>/Δ</a:t>
            </a:r>
            <a:r>
              <a:rPr sz="1400" b="1" i="1" spc="-10" dirty="0">
                <a:latin typeface="Arial"/>
                <a:cs typeface="Arial"/>
              </a:rPr>
              <a:t>L</a:t>
            </a:r>
            <a:r>
              <a:rPr sz="1400" b="1" i="1" spc="-25" dirty="0">
                <a:latin typeface="Arial"/>
                <a:cs typeface="Arial"/>
              </a:rPr>
              <a:t> </a:t>
            </a:r>
            <a:r>
              <a:rPr sz="1400" b="1" dirty="0">
                <a:latin typeface="Microsoft Sans Serif"/>
                <a:cs typeface="Microsoft Sans Serif"/>
              </a:rPr>
              <a:t>(for</a:t>
            </a:r>
            <a:r>
              <a:rPr sz="1400" b="1" spc="-20" dirty="0">
                <a:latin typeface="Microsoft Sans Serif"/>
                <a:cs typeface="Microsoft Sans Serif"/>
              </a:rPr>
              <a:t> </a:t>
            </a:r>
            <a:r>
              <a:rPr sz="1400" b="1" dirty="0">
                <a:latin typeface="Microsoft Sans Serif"/>
                <a:cs typeface="Microsoft Sans Serif"/>
              </a:rPr>
              <a:t>a</a:t>
            </a:r>
            <a:r>
              <a:rPr sz="1400" b="1" spc="5" dirty="0">
                <a:latin typeface="Microsoft Sans Serif"/>
                <a:cs typeface="Microsoft Sans Serif"/>
              </a:rPr>
              <a:t> </a:t>
            </a:r>
            <a:r>
              <a:rPr sz="1400" b="1" spc="-5" dirty="0">
                <a:latin typeface="Microsoft Sans Serif"/>
                <a:cs typeface="Microsoft Sans Serif"/>
              </a:rPr>
              <a:t>fixed</a:t>
            </a:r>
            <a:r>
              <a:rPr sz="1400" b="1" spc="10" dirty="0">
                <a:latin typeface="Microsoft Sans Serif"/>
                <a:cs typeface="Microsoft Sans Serif"/>
              </a:rPr>
              <a:t> </a:t>
            </a:r>
            <a:r>
              <a:rPr sz="1400" b="1" spc="-10" dirty="0">
                <a:latin typeface="Microsoft Sans Serif"/>
                <a:cs typeface="Microsoft Sans Serif"/>
              </a:rPr>
              <a:t>level</a:t>
            </a:r>
            <a:r>
              <a:rPr sz="1400" b="1" spc="15" dirty="0">
                <a:latin typeface="Microsoft Sans Serif"/>
                <a:cs typeface="Microsoft Sans Serif"/>
              </a:rPr>
              <a:t> </a:t>
            </a:r>
            <a:r>
              <a:rPr sz="1400" b="1" dirty="0">
                <a:latin typeface="Microsoft Sans Serif"/>
                <a:cs typeface="Microsoft Sans Serif"/>
              </a:rPr>
              <a:t>of</a:t>
            </a:r>
            <a:r>
              <a:rPr sz="1400" b="1" spc="5" dirty="0">
                <a:latin typeface="Microsoft Sans Serif"/>
                <a:cs typeface="Microsoft Sans Serif"/>
              </a:rPr>
              <a:t> </a:t>
            </a:r>
            <a:r>
              <a:rPr sz="1400" b="1" i="1" spc="-5" dirty="0">
                <a:latin typeface="Arial"/>
                <a:cs typeface="Arial"/>
              </a:rPr>
              <a:t>q</a:t>
            </a:r>
            <a:r>
              <a:rPr sz="1400" b="1" spc="-5" dirty="0">
                <a:latin typeface="Microsoft Sans Serif"/>
                <a:cs typeface="Microsoft Sans Serif"/>
              </a:rPr>
              <a:t>)</a:t>
            </a:r>
            <a:endParaRPr sz="1400" b="1" dirty="0">
              <a:latin typeface="Microsoft Sans Serif"/>
              <a:cs typeface="Microsoft Sans Serif"/>
            </a:endParaRPr>
          </a:p>
        </p:txBody>
      </p:sp>
      <p:pic>
        <p:nvPicPr>
          <p:cNvPr id="9" name="object 9"/>
          <p:cNvPicPr/>
          <p:nvPr/>
        </p:nvPicPr>
        <p:blipFill>
          <a:blip r:embed="rId2" cstate="print"/>
          <a:stretch>
            <a:fillRect/>
          </a:stretch>
        </p:blipFill>
        <p:spPr>
          <a:xfrm>
            <a:off x="3905250" y="2457450"/>
            <a:ext cx="5162550" cy="4248150"/>
          </a:xfrm>
          <a:prstGeom prst="rect">
            <a:avLst/>
          </a:prstGeom>
        </p:spPr>
      </p:pic>
      <p:sp>
        <p:nvSpPr>
          <p:cNvPr id="10" name="object 10"/>
          <p:cNvSpPr txBox="1"/>
          <p:nvPr/>
        </p:nvSpPr>
        <p:spPr>
          <a:xfrm>
            <a:off x="590602" y="5677067"/>
            <a:ext cx="3108960" cy="266700"/>
          </a:xfrm>
          <a:prstGeom prst="rect">
            <a:avLst/>
          </a:prstGeom>
        </p:spPr>
        <p:txBody>
          <a:bodyPr vert="horz" wrap="square" lIns="0" tIns="16510" rIns="0" bIns="0" rtlCol="0">
            <a:spAutoFit/>
          </a:bodyPr>
          <a:lstStyle/>
          <a:p>
            <a:pPr marL="38100">
              <a:lnSpc>
                <a:spcPct val="100000"/>
              </a:lnSpc>
              <a:spcBef>
                <a:spcPts val="130"/>
              </a:spcBef>
            </a:pPr>
            <a:r>
              <a:rPr sz="1550" spc="20" dirty="0">
                <a:latin typeface="Times New Roman"/>
                <a:cs typeface="Times New Roman"/>
              </a:rPr>
              <a:t>(</a:t>
            </a:r>
            <a:r>
              <a:rPr sz="1550" spc="35" dirty="0">
                <a:latin typeface="Times New Roman"/>
                <a:cs typeface="Times New Roman"/>
              </a:rPr>
              <a:t>M</a:t>
            </a:r>
            <a:r>
              <a:rPr sz="1550" spc="-45" dirty="0">
                <a:latin typeface="Times New Roman"/>
                <a:cs typeface="Times New Roman"/>
              </a:rPr>
              <a:t>P</a:t>
            </a:r>
            <a:r>
              <a:rPr sz="2325" i="1" spc="202" baseline="-30465" dirty="0">
                <a:latin typeface="Times New Roman"/>
                <a:cs typeface="Times New Roman"/>
              </a:rPr>
              <a:t>L</a:t>
            </a:r>
            <a:r>
              <a:rPr sz="1550" spc="15" dirty="0">
                <a:latin typeface="Times New Roman"/>
                <a:cs typeface="Times New Roman"/>
              </a:rPr>
              <a:t>)</a:t>
            </a:r>
            <a:r>
              <a:rPr sz="1550" spc="-190" dirty="0">
                <a:latin typeface="Times New Roman"/>
                <a:cs typeface="Times New Roman"/>
              </a:rPr>
              <a:t> </a:t>
            </a:r>
            <a:r>
              <a:rPr sz="1550" spc="15" dirty="0">
                <a:latin typeface="Times New Roman"/>
                <a:cs typeface="Times New Roman"/>
              </a:rPr>
              <a:t>/</a:t>
            </a:r>
            <a:r>
              <a:rPr sz="1550" spc="-175" dirty="0">
                <a:latin typeface="Times New Roman"/>
                <a:cs typeface="Times New Roman"/>
              </a:rPr>
              <a:t> </a:t>
            </a:r>
            <a:r>
              <a:rPr sz="1550" spc="20" dirty="0">
                <a:latin typeface="Times New Roman"/>
                <a:cs typeface="Times New Roman"/>
              </a:rPr>
              <a:t>(</a:t>
            </a:r>
            <a:r>
              <a:rPr sz="1550" spc="35" dirty="0">
                <a:latin typeface="Times New Roman"/>
                <a:cs typeface="Times New Roman"/>
              </a:rPr>
              <a:t>M</a:t>
            </a:r>
            <a:r>
              <a:rPr sz="1550" spc="-35" dirty="0">
                <a:latin typeface="Times New Roman"/>
                <a:cs typeface="Times New Roman"/>
              </a:rPr>
              <a:t>P</a:t>
            </a:r>
            <a:r>
              <a:rPr sz="2325" i="1" spc="52" baseline="-30465" dirty="0">
                <a:latin typeface="Times New Roman"/>
                <a:cs typeface="Times New Roman"/>
              </a:rPr>
              <a:t>K</a:t>
            </a:r>
            <a:r>
              <a:rPr sz="2325" i="1" spc="-217" baseline="-30465" dirty="0">
                <a:latin typeface="Times New Roman"/>
                <a:cs typeface="Times New Roman"/>
              </a:rPr>
              <a:t> </a:t>
            </a:r>
            <a:r>
              <a:rPr sz="1550" spc="15" dirty="0">
                <a:latin typeface="Times New Roman"/>
                <a:cs typeface="Times New Roman"/>
              </a:rPr>
              <a:t>)</a:t>
            </a:r>
            <a:r>
              <a:rPr sz="1550" spc="-125" dirty="0">
                <a:latin typeface="Times New Roman"/>
                <a:cs typeface="Times New Roman"/>
              </a:rPr>
              <a:t> </a:t>
            </a:r>
            <a:r>
              <a:rPr sz="1550" spc="30" dirty="0">
                <a:latin typeface="Symbol"/>
                <a:cs typeface="Symbol"/>
              </a:rPr>
              <a:t></a:t>
            </a:r>
            <a:r>
              <a:rPr sz="1550" spc="-140" dirty="0">
                <a:latin typeface="Times New Roman"/>
                <a:cs typeface="Times New Roman"/>
              </a:rPr>
              <a:t> </a:t>
            </a:r>
            <a:r>
              <a:rPr sz="1550" dirty="0">
                <a:latin typeface="Symbol"/>
                <a:cs typeface="Symbol"/>
              </a:rPr>
              <a:t></a:t>
            </a:r>
            <a:r>
              <a:rPr sz="1550" spc="30" dirty="0">
                <a:latin typeface="Times New Roman"/>
                <a:cs typeface="Times New Roman"/>
              </a:rPr>
              <a:t>(</a:t>
            </a:r>
            <a:r>
              <a:rPr sz="1550" spc="20" dirty="0">
                <a:latin typeface="Symbol"/>
                <a:cs typeface="Symbol"/>
              </a:rPr>
              <a:t></a:t>
            </a:r>
            <a:r>
              <a:rPr sz="1550" i="1" spc="35" dirty="0">
                <a:latin typeface="Times New Roman"/>
                <a:cs typeface="Times New Roman"/>
              </a:rPr>
              <a:t>K</a:t>
            </a:r>
            <a:r>
              <a:rPr sz="1550" i="1" spc="-40" dirty="0">
                <a:latin typeface="Times New Roman"/>
                <a:cs typeface="Times New Roman"/>
              </a:rPr>
              <a:t> </a:t>
            </a:r>
            <a:r>
              <a:rPr sz="1550" spc="15" dirty="0">
                <a:latin typeface="Times New Roman"/>
                <a:cs typeface="Times New Roman"/>
              </a:rPr>
              <a:t>/</a:t>
            </a:r>
            <a:r>
              <a:rPr sz="1550" spc="-140" dirty="0">
                <a:latin typeface="Times New Roman"/>
                <a:cs typeface="Times New Roman"/>
              </a:rPr>
              <a:t> </a:t>
            </a:r>
            <a:r>
              <a:rPr sz="1550" spc="25" dirty="0">
                <a:latin typeface="Symbol"/>
                <a:cs typeface="Symbol"/>
              </a:rPr>
              <a:t></a:t>
            </a:r>
            <a:r>
              <a:rPr sz="1550" i="1" spc="10" dirty="0">
                <a:latin typeface="Times New Roman"/>
                <a:cs typeface="Times New Roman"/>
              </a:rPr>
              <a:t>L</a:t>
            </a:r>
            <a:r>
              <a:rPr sz="1550" spc="15" dirty="0">
                <a:latin typeface="Times New Roman"/>
                <a:cs typeface="Times New Roman"/>
              </a:rPr>
              <a:t>)</a:t>
            </a:r>
            <a:r>
              <a:rPr sz="1550" spc="-130" dirty="0">
                <a:latin typeface="Times New Roman"/>
                <a:cs typeface="Times New Roman"/>
              </a:rPr>
              <a:t> </a:t>
            </a:r>
            <a:r>
              <a:rPr sz="1550" spc="30" dirty="0">
                <a:latin typeface="Symbol"/>
                <a:cs typeface="Symbol"/>
              </a:rPr>
              <a:t></a:t>
            </a:r>
            <a:r>
              <a:rPr sz="1550" spc="-150" dirty="0">
                <a:latin typeface="Times New Roman"/>
                <a:cs typeface="Times New Roman"/>
              </a:rPr>
              <a:t> </a:t>
            </a:r>
            <a:r>
              <a:rPr sz="1550" spc="35" dirty="0">
                <a:latin typeface="Times New Roman"/>
                <a:cs typeface="Times New Roman"/>
              </a:rPr>
              <a:t>MR</a:t>
            </a:r>
            <a:r>
              <a:rPr sz="1550" spc="45" dirty="0">
                <a:latin typeface="Times New Roman"/>
                <a:cs typeface="Times New Roman"/>
              </a:rPr>
              <a:t>T</a:t>
            </a:r>
            <a:r>
              <a:rPr sz="1550" spc="30" dirty="0">
                <a:latin typeface="Times New Roman"/>
                <a:cs typeface="Times New Roman"/>
              </a:rPr>
              <a:t>S</a:t>
            </a:r>
            <a:endParaRPr sz="1550" dirty="0">
              <a:latin typeface="Times New Roman"/>
              <a:cs typeface="Times New Roman"/>
            </a:endParaRPr>
          </a:p>
        </p:txBody>
      </p:sp>
      <p:pic>
        <p:nvPicPr>
          <p:cNvPr id="12" name="object 12"/>
          <p:cNvPicPr/>
          <p:nvPr/>
        </p:nvPicPr>
        <p:blipFill>
          <a:blip r:embed="rId3" cstate="print"/>
          <a:stretch>
            <a:fillRect/>
          </a:stretch>
        </p:blipFill>
        <p:spPr>
          <a:xfrm>
            <a:off x="3905250" y="2457450"/>
            <a:ext cx="5162550" cy="42481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4464" y="482930"/>
            <a:ext cx="6280785" cy="697230"/>
          </a:xfrm>
          <a:prstGeom prst="rect">
            <a:avLst/>
          </a:prstGeom>
        </p:spPr>
        <p:txBody>
          <a:bodyPr vert="horz" wrap="square" lIns="0" tIns="13335" rIns="0" bIns="0" rtlCol="0">
            <a:spAutoFit/>
          </a:bodyPr>
          <a:lstStyle/>
          <a:p>
            <a:pPr marL="12700">
              <a:lnSpc>
                <a:spcPct val="100000"/>
              </a:lnSpc>
              <a:spcBef>
                <a:spcPts val="105"/>
              </a:spcBef>
            </a:pPr>
            <a:r>
              <a:rPr sz="4400" b="0" spc="-5" dirty="0">
                <a:solidFill>
                  <a:srgbClr val="C00000"/>
                </a:solidFill>
                <a:latin typeface="Microsoft Sans Serif"/>
                <a:cs typeface="Microsoft Sans Serif"/>
              </a:rPr>
              <a:t>Illustration</a:t>
            </a:r>
            <a:r>
              <a:rPr sz="4400" b="0" spc="15" dirty="0">
                <a:solidFill>
                  <a:srgbClr val="C00000"/>
                </a:solidFill>
                <a:latin typeface="Microsoft Sans Serif"/>
                <a:cs typeface="Microsoft Sans Serif"/>
              </a:rPr>
              <a:t> </a:t>
            </a:r>
            <a:r>
              <a:rPr sz="4400" b="0" dirty="0">
                <a:solidFill>
                  <a:srgbClr val="C00000"/>
                </a:solidFill>
                <a:latin typeface="Microsoft Sans Serif"/>
                <a:cs typeface="Microsoft Sans Serif"/>
              </a:rPr>
              <a:t>of</a:t>
            </a:r>
            <a:r>
              <a:rPr sz="4400" b="0" spc="45" dirty="0">
                <a:solidFill>
                  <a:srgbClr val="C00000"/>
                </a:solidFill>
                <a:latin typeface="Microsoft Sans Serif"/>
                <a:cs typeface="Microsoft Sans Serif"/>
              </a:rPr>
              <a:t> </a:t>
            </a:r>
            <a:r>
              <a:rPr sz="4400" b="0" dirty="0">
                <a:solidFill>
                  <a:srgbClr val="C00000"/>
                </a:solidFill>
                <a:latin typeface="Microsoft Sans Serif"/>
                <a:cs typeface="Microsoft Sans Serif"/>
              </a:rPr>
              <a:t>an</a:t>
            </a:r>
            <a:r>
              <a:rPr sz="4400" b="0" spc="50" dirty="0">
                <a:solidFill>
                  <a:srgbClr val="C00000"/>
                </a:solidFill>
                <a:latin typeface="Microsoft Sans Serif"/>
                <a:cs typeface="Microsoft Sans Serif"/>
              </a:rPr>
              <a:t> </a:t>
            </a:r>
            <a:r>
              <a:rPr sz="4400" b="0" dirty="0">
                <a:solidFill>
                  <a:srgbClr val="C00000"/>
                </a:solidFill>
                <a:latin typeface="Microsoft Sans Serif"/>
                <a:cs typeface="Microsoft Sans Serif"/>
              </a:rPr>
              <a:t>Isoquant</a:t>
            </a:r>
            <a:endParaRPr sz="4400" dirty="0">
              <a:solidFill>
                <a:srgbClr val="C00000"/>
              </a:solidFill>
              <a:latin typeface="Microsoft Sans Serif"/>
              <a:cs typeface="Microsoft Sans Serif"/>
            </a:endParaRPr>
          </a:p>
        </p:txBody>
      </p:sp>
      <p:sp>
        <p:nvSpPr>
          <p:cNvPr id="3" name="object 3"/>
          <p:cNvSpPr txBox="1"/>
          <p:nvPr/>
        </p:nvSpPr>
        <p:spPr>
          <a:xfrm>
            <a:off x="523240" y="1518627"/>
            <a:ext cx="7490459" cy="3543935"/>
          </a:xfrm>
          <a:prstGeom prst="rect">
            <a:avLst/>
          </a:prstGeom>
        </p:spPr>
        <p:txBody>
          <a:bodyPr vert="horz" wrap="square" lIns="0" tIns="116840" rIns="0" bIns="0" rtlCol="0">
            <a:spAutoFit/>
          </a:bodyPr>
          <a:lstStyle/>
          <a:p>
            <a:pPr marL="368300" indent="-342900">
              <a:lnSpc>
                <a:spcPct val="100000"/>
              </a:lnSpc>
              <a:spcBef>
                <a:spcPts val="920"/>
              </a:spcBef>
              <a:buChar char="•"/>
              <a:tabLst>
                <a:tab pos="367665" algn="l"/>
                <a:tab pos="368300" algn="l"/>
              </a:tabLst>
            </a:pPr>
            <a:r>
              <a:rPr sz="3400" spc="-5" dirty="0">
                <a:solidFill>
                  <a:srgbClr val="888888"/>
                </a:solidFill>
                <a:latin typeface="Microsoft Sans Serif"/>
                <a:cs typeface="Microsoft Sans Serif"/>
              </a:rPr>
              <a:t>Production</a:t>
            </a:r>
            <a:r>
              <a:rPr sz="3400" spc="30" dirty="0">
                <a:solidFill>
                  <a:srgbClr val="888888"/>
                </a:solidFill>
                <a:latin typeface="Microsoft Sans Serif"/>
                <a:cs typeface="Microsoft Sans Serif"/>
              </a:rPr>
              <a:t> </a:t>
            </a:r>
            <a:r>
              <a:rPr sz="3400" spc="-5" dirty="0">
                <a:solidFill>
                  <a:srgbClr val="888888"/>
                </a:solidFill>
                <a:latin typeface="Microsoft Sans Serif"/>
                <a:cs typeface="Microsoft Sans Serif"/>
              </a:rPr>
              <a:t>function:</a:t>
            </a:r>
            <a:r>
              <a:rPr sz="3400" spc="45" dirty="0">
                <a:solidFill>
                  <a:srgbClr val="888888"/>
                </a:solidFill>
                <a:latin typeface="Microsoft Sans Serif"/>
                <a:cs typeface="Microsoft Sans Serif"/>
              </a:rPr>
              <a:t> </a:t>
            </a:r>
            <a:r>
              <a:rPr sz="3400" spc="-5" dirty="0">
                <a:solidFill>
                  <a:srgbClr val="888888"/>
                </a:solidFill>
                <a:latin typeface="Microsoft Sans Serif"/>
                <a:cs typeface="Microsoft Sans Serif"/>
              </a:rPr>
              <a:t>Q</a:t>
            </a:r>
            <a:r>
              <a:rPr sz="3400" spc="35" dirty="0">
                <a:solidFill>
                  <a:srgbClr val="888888"/>
                </a:solidFill>
                <a:latin typeface="Microsoft Sans Serif"/>
                <a:cs typeface="Microsoft Sans Serif"/>
              </a:rPr>
              <a:t> </a:t>
            </a:r>
            <a:r>
              <a:rPr sz="3400" spc="-5" dirty="0">
                <a:solidFill>
                  <a:srgbClr val="888888"/>
                </a:solidFill>
                <a:latin typeface="Microsoft Sans Serif"/>
                <a:cs typeface="Microsoft Sans Serif"/>
              </a:rPr>
              <a:t>=</a:t>
            </a:r>
            <a:r>
              <a:rPr sz="3400" spc="35" dirty="0">
                <a:solidFill>
                  <a:srgbClr val="888888"/>
                </a:solidFill>
                <a:latin typeface="Microsoft Sans Serif"/>
                <a:cs typeface="Microsoft Sans Serif"/>
              </a:rPr>
              <a:t> </a:t>
            </a:r>
            <a:r>
              <a:rPr sz="3400" spc="10" dirty="0">
                <a:solidFill>
                  <a:srgbClr val="888888"/>
                </a:solidFill>
                <a:latin typeface="Microsoft Sans Serif"/>
                <a:cs typeface="Microsoft Sans Serif"/>
              </a:rPr>
              <a:t>K</a:t>
            </a:r>
            <a:r>
              <a:rPr sz="3375" spc="15" baseline="24691" dirty="0">
                <a:solidFill>
                  <a:srgbClr val="888888"/>
                </a:solidFill>
                <a:latin typeface="Microsoft Sans Serif"/>
                <a:cs typeface="Microsoft Sans Serif"/>
              </a:rPr>
              <a:t>1/2</a:t>
            </a:r>
            <a:r>
              <a:rPr sz="3375" spc="494" baseline="24691" dirty="0">
                <a:solidFill>
                  <a:srgbClr val="888888"/>
                </a:solidFill>
                <a:latin typeface="Microsoft Sans Serif"/>
                <a:cs typeface="Microsoft Sans Serif"/>
              </a:rPr>
              <a:t> </a:t>
            </a:r>
            <a:r>
              <a:rPr sz="3400" dirty="0">
                <a:solidFill>
                  <a:srgbClr val="888888"/>
                </a:solidFill>
                <a:latin typeface="Microsoft Sans Serif"/>
                <a:cs typeface="Microsoft Sans Serif"/>
              </a:rPr>
              <a:t>L</a:t>
            </a:r>
            <a:r>
              <a:rPr sz="3375" baseline="24691" dirty="0">
                <a:solidFill>
                  <a:srgbClr val="888888"/>
                </a:solidFill>
                <a:latin typeface="Microsoft Sans Serif"/>
                <a:cs typeface="Microsoft Sans Serif"/>
              </a:rPr>
              <a:t>1/2</a:t>
            </a:r>
            <a:endParaRPr sz="3375" baseline="24691">
              <a:latin typeface="Microsoft Sans Serif"/>
              <a:cs typeface="Microsoft Sans Serif"/>
            </a:endParaRPr>
          </a:p>
          <a:p>
            <a:pPr marL="368300" marR="17780" indent="-342900">
              <a:lnSpc>
                <a:spcPct val="100000"/>
              </a:lnSpc>
              <a:spcBef>
                <a:spcPts val="815"/>
              </a:spcBef>
              <a:buChar char="•"/>
              <a:tabLst>
                <a:tab pos="367665" algn="l"/>
                <a:tab pos="368300" algn="l"/>
              </a:tabLst>
            </a:pPr>
            <a:r>
              <a:rPr sz="3400" spc="-5" dirty="0">
                <a:solidFill>
                  <a:srgbClr val="888888"/>
                </a:solidFill>
                <a:latin typeface="Microsoft Sans Serif"/>
                <a:cs typeface="Microsoft Sans Serif"/>
              </a:rPr>
              <a:t>A</a:t>
            </a:r>
            <a:r>
              <a:rPr sz="3400" spc="40" dirty="0">
                <a:solidFill>
                  <a:srgbClr val="888888"/>
                </a:solidFill>
                <a:latin typeface="Microsoft Sans Serif"/>
                <a:cs typeface="Microsoft Sans Serif"/>
              </a:rPr>
              <a:t> </a:t>
            </a:r>
            <a:r>
              <a:rPr sz="3400" spc="-5" dirty="0">
                <a:solidFill>
                  <a:srgbClr val="888888"/>
                </a:solidFill>
                <a:latin typeface="Microsoft Sans Serif"/>
                <a:cs typeface="Microsoft Sans Serif"/>
              </a:rPr>
              <a:t>standard</a:t>
            </a:r>
            <a:r>
              <a:rPr sz="3400" spc="55" dirty="0">
                <a:solidFill>
                  <a:srgbClr val="888888"/>
                </a:solidFill>
                <a:latin typeface="Microsoft Sans Serif"/>
                <a:cs typeface="Microsoft Sans Serif"/>
              </a:rPr>
              <a:t> </a:t>
            </a:r>
            <a:r>
              <a:rPr sz="3400" spc="-10" dirty="0">
                <a:solidFill>
                  <a:srgbClr val="888888"/>
                </a:solidFill>
                <a:latin typeface="Microsoft Sans Serif"/>
                <a:cs typeface="Microsoft Sans Serif"/>
              </a:rPr>
              <a:t>Cobb-Douglas</a:t>
            </a:r>
            <a:r>
              <a:rPr sz="3400" spc="60" dirty="0">
                <a:solidFill>
                  <a:srgbClr val="888888"/>
                </a:solidFill>
                <a:latin typeface="Microsoft Sans Serif"/>
                <a:cs typeface="Microsoft Sans Serif"/>
              </a:rPr>
              <a:t> </a:t>
            </a:r>
            <a:r>
              <a:rPr sz="3400" spc="-10" dirty="0">
                <a:solidFill>
                  <a:srgbClr val="888888"/>
                </a:solidFill>
                <a:latin typeface="Microsoft Sans Serif"/>
                <a:cs typeface="Microsoft Sans Serif"/>
              </a:rPr>
              <a:t>production </a:t>
            </a:r>
            <a:r>
              <a:rPr sz="3400" spc="-890" dirty="0">
                <a:solidFill>
                  <a:srgbClr val="888888"/>
                </a:solidFill>
                <a:latin typeface="Microsoft Sans Serif"/>
                <a:cs typeface="Microsoft Sans Serif"/>
              </a:rPr>
              <a:t> </a:t>
            </a:r>
            <a:r>
              <a:rPr sz="3400" spc="-5" dirty="0">
                <a:solidFill>
                  <a:srgbClr val="888888"/>
                </a:solidFill>
                <a:latin typeface="Microsoft Sans Serif"/>
                <a:cs typeface="Microsoft Sans Serif"/>
              </a:rPr>
              <a:t>function</a:t>
            </a:r>
            <a:endParaRPr sz="3400">
              <a:latin typeface="Microsoft Sans Serif"/>
              <a:cs typeface="Microsoft Sans Serif"/>
            </a:endParaRPr>
          </a:p>
          <a:p>
            <a:pPr marL="368300" indent="-342900">
              <a:lnSpc>
                <a:spcPct val="100000"/>
              </a:lnSpc>
              <a:spcBef>
                <a:spcPts val="765"/>
              </a:spcBef>
              <a:buChar char="•"/>
              <a:tabLst>
                <a:tab pos="367665" algn="l"/>
                <a:tab pos="368300" algn="l"/>
              </a:tabLst>
            </a:pPr>
            <a:r>
              <a:rPr sz="3200" dirty="0">
                <a:latin typeface="Microsoft Sans Serif"/>
                <a:cs typeface="Microsoft Sans Serif"/>
              </a:rPr>
              <a:t>If</a:t>
            </a:r>
            <a:r>
              <a:rPr sz="3200" spc="30" dirty="0">
                <a:latin typeface="Microsoft Sans Serif"/>
                <a:cs typeface="Microsoft Sans Serif"/>
              </a:rPr>
              <a:t> </a:t>
            </a:r>
            <a:r>
              <a:rPr sz="3200" dirty="0">
                <a:latin typeface="Microsoft Sans Serif"/>
                <a:cs typeface="Microsoft Sans Serif"/>
              </a:rPr>
              <a:t>K</a:t>
            </a:r>
            <a:r>
              <a:rPr sz="3200" spc="20" dirty="0">
                <a:latin typeface="Microsoft Sans Serif"/>
                <a:cs typeface="Microsoft Sans Serif"/>
              </a:rPr>
              <a:t> </a:t>
            </a:r>
            <a:r>
              <a:rPr sz="3200" dirty="0">
                <a:latin typeface="Microsoft Sans Serif"/>
                <a:cs typeface="Microsoft Sans Serif"/>
              </a:rPr>
              <a:t>=</a:t>
            </a:r>
            <a:r>
              <a:rPr sz="3200" spc="35" dirty="0">
                <a:latin typeface="Microsoft Sans Serif"/>
                <a:cs typeface="Microsoft Sans Serif"/>
              </a:rPr>
              <a:t> </a:t>
            </a:r>
            <a:r>
              <a:rPr sz="3200" dirty="0">
                <a:latin typeface="Microsoft Sans Serif"/>
                <a:cs typeface="Microsoft Sans Serif"/>
              </a:rPr>
              <a:t>40</a:t>
            </a:r>
            <a:r>
              <a:rPr sz="3200" spc="20" dirty="0">
                <a:latin typeface="Microsoft Sans Serif"/>
                <a:cs typeface="Microsoft Sans Serif"/>
              </a:rPr>
              <a:t> </a:t>
            </a:r>
            <a:r>
              <a:rPr sz="3200" spc="-5" dirty="0">
                <a:latin typeface="Microsoft Sans Serif"/>
                <a:cs typeface="Microsoft Sans Serif"/>
              </a:rPr>
              <a:t>and</a:t>
            </a:r>
            <a:r>
              <a:rPr sz="3200" spc="35" dirty="0">
                <a:latin typeface="Microsoft Sans Serif"/>
                <a:cs typeface="Microsoft Sans Serif"/>
              </a:rPr>
              <a:t> </a:t>
            </a:r>
            <a:r>
              <a:rPr sz="3200" dirty="0">
                <a:latin typeface="Microsoft Sans Serif"/>
                <a:cs typeface="Microsoft Sans Serif"/>
              </a:rPr>
              <a:t>L</a:t>
            </a:r>
            <a:r>
              <a:rPr sz="3200" spc="15" dirty="0">
                <a:latin typeface="Microsoft Sans Serif"/>
                <a:cs typeface="Microsoft Sans Serif"/>
              </a:rPr>
              <a:t> </a:t>
            </a:r>
            <a:r>
              <a:rPr sz="3200" dirty="0">
                <a:latin typeface="Microsoft Sans Serif"/>
                <a:cs typeface="Microsoft Sans Serif"/>
              </a:rPr>
              <a:t>=</a:t>
            </a:r>
            <a:r>
              <a:rPr sz="3200" spc="35" dirty="0">
                <a:latin typeface="Microsoft Sans Serif"/>
                <a:cs typeface="Microsoft Sans Serif"/>
              </a:rPr>
              <a:t> </a:t>
            </a:r>
            <a:r>
              <a:rPr sz="3200" spc="-5" dirty="0">
                <a:latin typeface="Microsoft Sans Serif"/>
                <a:cs typeface="Microsoft Sans Serif"/>
              </a:rPr>
              <a:t>10,</a:t>
            </a:r>
            <a:r>
              <a:rPr sz="3200" spc="25" dirty="0">
                <a:latin typeface="Microsoft Sans Serif"/>
                <a:cs typeface="Microsoft Sans Serif"/>
              </a:rPr>
              <a:t> </a:t>
            </a:r>
            <a:r>
              <a:rPr sz="3200" dirty="0">
                <a:latin typeface="Microsoft Sans Serif"/>
                <a:cs typeface="Microsoft Sans Serif"/>
              </a:rPr>
              <a:t>Q</a:t>
            </a:r>
            <a:r>
              <a:rPr sz="3200" spc="20" dirty="0">
                <a:latin typeface="Microsoft Sans Serif"/>
                <a:cs typeface="Microsoft Sans Serif"/>
              </a:rPr>
              <a:t> </a:t>
            </a:r>
            <a:r>
              <a:rPr sz="3200" dirty="0">
                <a:latin typeface="Microsoft Sans Serif"/>
                <a:cs typeface="Microsoft Sans Serif"/>
              </a:rPr>
              <a:t>=</a:t>
            </a:r>
            <a:r>
              <a:rPr sz="3200" spc="35" dirty="0">
                <a:latin typeface="Microsoft Sans Serif"/>
                <a:cs typeface="Microsoft Sans Serif"/>
              </a:rPr>
              <a:t> </a:t>
            </a:r>
            <a:r>
              <a:rPr sz="3200" dirty="0">
                <a:latin typeface="Microsoft Sans Serif"/>
                <a:cs typeface="Microsoft Sans Serif"/>
              </a:rPr>
              <a:t>20</a:t>
            </a:r>
            <a:endParaRPr sz="3200">
              <a:latin typeface="Microsoft Sans Serif"/>
              <a:cs typeface="Microsoft Sans Serif"/>
            </a:endParaRPr>
          </a:p>
          <a:p>
            <a:pPr marL="368300" indent="-342900">
              <a:lnSpc>
                <a:spcPct val="100000"/>
              </a:lnSpc>
              <a:spcBef>
                <a:spcPts val="770"/>
              </a:spcBef>
              <a:buChar char="•"/>
              <a:tabLst>
                <a:tab pos="367665" algn="l"/>
                <a:tab pos="368300" algn="l"/>
              </a:tabLst>
            </a:pPr>
            <a:r>
              <a:rPr sz="3200" dirty="0">
                <a:latin typeface="Microsoft Sans Serif"/>
                <a:cs typeface="Microsoft Sans Serif"/>
              </a:rPr>
              <a:t>If</a:t>
            </a:r>
            <a:r>
              <a:rPr sz="3200" spc="30" dirty="0">
                <a:latin typeface="Microsoft Sans Serif"/>
                <a:cs typeface="Microsoft Sans Serif"/>
              </a:rPr>
              <a:t> </a:t>
            </a:r>
            <a:r>
              <a:rPr sz="3200" dirty="0">
                <a:latin typeface="Microsoft Sans Serif"/>
                <a:cs typeface="Microsoft Sans Serif"/>
              </a:rPr>
              <a:t>K</a:t>
            </a:r>
            <a:r>
              <a:rPr sz="3200" spc="20" dirty="0">
                <a:latin typeface="Microsoft Sans Serif"/>
                <a:cs typeface="Microsoft Sans Serif"/>
              </a:rPr>
              <a:t> </a:t>
            </a:r>
            <a:r>
              <a:rPr sz="3200" dirty="0">
                <a:latin typeface="Microsoft Sans Serif"/>
                <a:cs typeface="Microsoft Sans Serif"/>
              </a:rPr>
              <a:t>=</a:t>
            </a:r>
            <a:r>
              <a:rPr sz="3200" spc="35" dirty="0">
                <a:latin typeface="Microsoft Sans Serif"/>
                <a:cs typeface="Microsoft Sans Serif"/>
              </a:rPr>
              <a:t> </a:t>
            </a:r>
            <a:r>
              <a:rPr sz="3200" dirty="0">
                <a:latin typeface="Microsoft Sans Serif"/>
                <a:cs typeface="Microsoft Sans Serif"/>
              </a:rPr>
              <a:t>10</a:t>
            </a:r>
            <a:r>
              <a:rPr sz="3200" spc="20" dirty="0">
                <a:latin typeface="Microsoft Sans Serif"/>
                <a:cs typeface="Microsoft Sans Serif"/>
              </a:rPr>
              <a:t> </a:t>
            </a:r>
            <a:r>
              <a:rPr sz="3200" spc="-5" dirty="0">
                <a:latin typeface="Microsoft Sans Serif"/>
                <a:cs typeface="Microsoft Sans Serif"/>
              </a:rPr>
              <a:t>and</a:t>
            </a:r>
            <a:r>
              <a:rPr sz="3200" spc="35" dirty="0">
                <a:latin typeface="Microsoft Sans Serif"/>
                <a:cs typeface="Microsoft Sans Serif"/>
              </a:rPr>
              <a:t> </a:t>
            </a:r>
            <a:r>
              <a:rPr sz="3200" dirty="0">
                <a:latin typeface="Microsoft Sans Serif"/>
                <a:cs typeface="Microsoft Sans Serif"/>
              </a:rPr>
              <a:t>L</a:t>
            </a:r>
            <a:r>
              <a:rPr sz="3200" spc="15" dirty="0">
                <a:latin typeface="Microsoft Sans Serif"/>
                <a:cs typeface="Microsoft Sans Serif"/>
              </a:rPr>
              <a:t> </a:t>
            </a:r>
            <a:r>
              <a:rPr sz="3200" dirty="0">
                <a:latin typeface="Microsoft Sans Serif"/>
                <a:cs typeface="Microsoft Sans Serif"/>
              </a:rPr>
              <a:t>=</a:t>
            </a:r>
            <a:r>
              <a:rPr sz="3200" spc="35" dirty="0">
                <a:latin typeface="Microsoft Sans Serif"/>
                <a:cs typeface="Microsoft Sans Serif"/>
              </a:rPr>
              <a:t> </a:t>
            </a:r>
            <a:r>
              <a:rPr sz="3200" spc="-5" dirty="0">
                <a:latin typeface="Microsoft Sans Serif"/>
                <a:cs typeface="Microsoft Sans Serif"/>
              </a:rPr>
              <a:t>40,</a:t>
            </a:r>
            <a:r>
              <a:rPr sz="3200" spc="25" dirty="0">
                <a:latin typeface="Microsoft Sans Serif"/>
                <a:cs typeface="Microsoft Sans Serif"/>
              </a:rPr>
              <a:t> </a:t>
            </a:r>
            <a:r>
              <a:rPr sz="3200" dirty="0">
                <a:latin typeface="Microsoft Sans Serif"/>
                <a:cs typeface="Microsoft Sans Serif"/>
              </a:rPr>
              <a:t>Q</a:t>
            </a:r>
            <a:r>
              <a:rPr sz="3200" spc="20" dirty="0">
                <a:latin typeface="Microsoft Sans Serif"/>
                <a:cs typeface="Microsoft Sans Serif"/>
              </a:rPr>
              <a:t> </a:t>
            </a:r>
            <a:r>
              <a:rPr sz="3200" dirty="0">
                <a:latin typeface="Microsoft Sans Serif"/>
                <a:cs typeface="Microsoft Sans Serif"/>
              </a:rPr>
              <a:t>=</a:t>
            </a:r>
            <a:r>
              <a:rPr sz="3200" spc="35" dirty="0">
                <a:latin typeface="Microsoft Sans Serif"/>
                <a:cs typeface="Microsoft Sans Serif"/>
              </a:rPr>
              <a:t> </a:t>
            </a:r>
            <a:r>
              <a:rPr sz="3200" dirty="0">
                <a:latin typeface="Microsoft Sans Serif"/>
                <a:cs typeface="Microsoft Sans Serif"/>
              </a:rPr>
              <a:t>20</a:t>
            </a:r>
            <a:endParaRPr sz="3200">
              <a:latin typeface="Microsoft Sans Serif"/>
              <a:cs typeface="Microsoft Sans Serif"/>
            </a:endParaRPr>
          </a:p>
          <a:p>
            <a:pPr marL="368300" indent="-342900">
              <a:lnSpc>
                <a:spcPct val="100000"/>
              </a:lnSpc>
              <a:spcBef>
                <a:spcPts val="770"/>
              </a:spcBef>
              <a:buChar char="•"/>
              <a:tabLst>
                <a:tab pos="367665" algn="l"/>
                <a:tab pos="368300" algn="l"/>
              </a:tabLst>
            </a:pPr>
            <a:r>
              <a:rPr sz="3200" dirty="0">
                <a:latin typeface="Microsoft Sans Serif"/>
                <a:cs typeface="Microsoft Sans Serif"/>
              </a:rPr>
              <a:t>Both</a:t>
            </a:r>
            <a:r>
              <a:rPr sz="3200" spc="15" dirty="0">
                <a:latin typeface="Microsoft Sans Serif"/>
                <a:cs typeface="Microsoft Sans Serif"/>
              </a:rPr>
              <a:t> </a:t>
            </a:r>
            <a:r>
              <a:rPr sz="3200" spc="-10" dirty="0">
                <a:latin typeface="Microsoft Sans Serif"/>
                <a:cs typeface="Microsoft Sans Serif"/>
              </a:rPr>
              <a:t>points</a:t>
            </a:r>
            <a:r>
              <a:rPr sz="3200" spc="35" dirty="0">
                <a:latin typeface="Microsoft Sans Serif"/>
                <a:cs typeface="Microsoft Sans Serif"/>
              </a:rPr>
              <a:t> </a:t>
            </a:r>
            <a:r>
              <a:rPr sz="3200" spc="-5" dirty="0">
                <a:latin typeface="Microsoft Sans Serif"/>
                <a:cs typeface="Microsoft Sans Serif"/>
              </a:rPr>
              <a:t>are</a:t>
            </a:r>
            <a:r>
              <a:rPr sz="3200" spc="35" dirty="0">
                <a:latin typeface="Microsoft Sans Serif"/>
                <a:cs typeface="Microsoft Sans Serif"/>
              </a:rPr>
              <a:t> </a:t>
            </a:r>
            <a:r>
              <a:rPr sz="3200" spc="-15" dirty="0">
                <a:latin typeface="Microsoft Sans Serif"/>
                <a:cs typeface="Microsoft Sans Serif"/>
              </a:rPr>
              <a:t>in</a:t>
            </a:r>
            <a:r>
              <a:rPr sz="3200" spc="35" dirty="0">
                <a:latin typeface="Microsoft Sans Serif"/>
                <a:cs typeface="Microsoft Sans Serif"/>
              </a:rPr>
              <a:t> </a:t>
            </a:r>
            <a:r>
              <a:rPr sz="3200" spc="-5" dirty="0">
                <a:latin typeface="Microsoft Sans Serif"/>
                <a:cs typeface="Microsoft Sans Serif"/>
              </a:rPr>
              <a:t>the</a:t>
            </a:r>
            <a:r>
              <a:rPr sz="3200" spc="25" dirty="0">
                <a:latin typeface="Microsoft Sans Serif"/>
                <a:cs typeface="Microsoft Sans Serif"/>
              </a:rPr>
              <a:t> </a:t>
            </a:r>
            <a:r>
              <a:rPr sz="3200" dirty="0">
                <a:latin typeface="Microsoft Sans Serif"/>
                <a:cs typeface="Microsoft Sans Serif"/>
              </a:rPr>
              <a:t>same</a:t>
            </a:r>
            <a:r>
              <a:rPr sz="3200" spc="10" dirty="0">
                <a:latin typeface="Microsoft Sans Serif"/>
                <a:cs typeface="Microsoft Sans Serif"/>
              </a:rPr>
              <a:t> </a:t>
            </a:r>
            <a:r>
              <a:rPr sz="3200" spc="-5" dirty="0">
                <a:latin typeface="Microsoft Sans Serif"/>
                <a:cs typeface="Microsoft Sans Serif"/>
              </a:rPr>
              <a:t>isoquant.</a:t>
            </a:r>
            <a:endParaRPr sz="3200">
              <a:latin typeface="Microsoft Sans Serif"/>
              <a:cs typeface="Microsoft Sans Serif"/>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14600" y="1009818"/>
            <a:ext cx="5262431" cy="46144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3292" y="482930"/>
            <a:ext cx="5217795" cy="697230"/>
          </a:xfrm>
          <a:prstGeom prst="rect">
            <a:avLst/>
          </a:prstGeom>
        </p:spPr>
        <p:txBody>
          <a:bodyPr vert="horz" wrap="square" lIns="0" tIns="13335" rIns="0" bIns="0" rtlCol="0">
            <a:spAutoFit/>
          </a:bodyPr>
          <a:lstStyle/>
          <a:p>
            <a:pPr marL="12700">
              <a:lnSpc>
                <a:spcPct val="100000"/>
              </a:lnSpc>
              <a:spcBef>
                <a:spcPts val="105"/>
              </a:spcBef>
            </a:pPr>
            <a:r>
              <a:rPr sz="4400" b="0" spc="-5" dirty="0">
                <a:solidFill>
                  <a:srgbClr val="C00000"/>
                </a:solidFill>
                <a:latin typeface="Microsoft Sans Serif"/>
                <a:cs typeface="Microsoft Sans Serif"/>
              </a:rPr>
              <a:t>Marginal</a:t>
            </a:r>
            <a:r>
              <a:rPr sz="4400" b="0" spc="-10" dirty="0">
                <a:solidFill>
                  <a:srgbClr val="C00000"/>
                </a:solidFill>
                <a:latin typeface="Microsoft Sans Serif"/>
                <a:cs typeface="Microsoft Sans Serif"/>
              </a:rPr>
              <a:t> </a:t>
            </a:r>
            <a:r>
              <a:rPr sz="4400" b="0" spc="-5" dirty="0">
                <a:solidFill>
                  <a:srgbClr val="C00000"/>
                </a:solidFill>
                <a:latin typeface="Microsoft Sans Serif"/>
                <a:cs typeface="Microsoft Sans Serif"/>
              </a:rPr>
              <a:t>Productivity</a:t>
            </a:r>
            <a:endParaRPr sz="4400" dirty="0">
              <a:solidFill>
                <a:srgbClr val="C00000"/>
              </a:solidFill>
              <a:latin typeface="Microsoft Sans Serif"/>
              <a:cs typeface="Microsoft Sans Serif"/>
            </a:endParaRPr>
          </a:p>
        </p:txBody>
      </p:sp>
      <p:sp>
        <p:nvSpPr>
          <p:cNvPr id="3" name="object 3"/>
          <p:cNvSpPr txBox="1"/>
          <p:nvPr/>
        </p:nvSpPr>
        <p:spPr>
          <a:xfrm>
            <a:off x="523240" y="1524420"/>
            <a:ext cx="7791450" cy="4513580"/>
          </a:xfrm>
          <a:prstGeom prst="rect">
            <a:avLst/>
          </a:prstGeom>
        </p:spPr>
        <p:txBody>
          <a:bodyPr vert="horz" wrap="square" lIns="0" tIns="110490" rIns="0" bIns="0" rtlCol="0">
            <a:spAutoFit/>
          </a:bodyPr>
          <a:lstStyle/>
          <a:p>
            <a:pPr marL="368300" indent="-342900" algn="just">
              <a:lnSpc>
                <a:spcPct val="100000"/>
              </a:lnSpc>
              <a:spcBef>
                <a:spcPts val="870"/>
              </a:spcBef>
              <a:buChar char="•"/>
              <a:tabLst>
                <a:tab pos="368300" algn="l"/>
              </a:tabLst>
            </a:pPr>
            <a:r>
              <a:rPr sz="3200" spc="-5" dirty="0">
                <a:latin typeface="Microsoft Sans Serif"/>
                <a:cs typeface="Microsoft Sans Serif"/>
              </a:rPr>
              <a:t>What</a:t>
            </a:r>
            <a:r>
              <a:rPr sz="3200" spc="35" dirty="0">
                <a:latin typeface="Microsoft Sans Serif"/>
                <a:cs typeface="Microsoft Sans Serif"/>
              </a:rPr>
              <a:t> </a:t>
            </a:r>
            <a:r>
              <a:rPr sz="3200" spc="-15" dirty="0">
                <a:latin typeface="Microsoft Sans Serif"/>
                <a:cs typeface="Microsoft Sans Serif"/>
              </a:rPr>
              <a:t>is</a:t>
            </a:r>
            <a:r>
              <a:rPr sz="3200" spc="25" dirty="0">
                <a:latin typeface="Microsoft Sans Serif"/>
                <a:cs typeface="Microsoft Sans Serif"/>
              </a:rPr>
              <a:t> </a:t>
            </a:r>
            <a:r>
              <a:rPr sz="3200" b="1" spc="5" dirty="0">
                <a:latin typeface="Arial"/>
                <a:cs typeface="Arial"/>
              </a:rPr>
              <a:t>MP</a:t>
            </a:r>
            <a:r>
              <a:rPr sz="3150" b="1" spc="7" baseline="-21164" dirty="0">
                <a:latin typeface="Arial"/>
                <a:cs typeface="Arial"/>
              </a:rPr>
              <a:t>L </a:t>
            </a:r>
            <a:r>
              <a:rPr sz="3200" dirty="0">
                <a:latin typeface="Microsoft Sans Serif"/>
                <a:cs typeface="Microsoft Sans Serif"/>
              </a:rPr>
              <a:t>at</a:t>
            </a:r>
            <a:r>
              <a:rPr sz="3200" spc="25" dirty="0">
                <a:latin typeface="Microsoft Sans Serif"/>
                <a:cs typeface="Microsoft Sans Serif"/>
              </a:rPr>
              <a:t> </a:t>
            </a:r>
            <a:r>
              <a:rPr sz="3200" dirty="0">
                <a:latin typeface="Microsoft Sans Serif"/>
                <a:cs typeface="Microsoft Sans Serif"/>
              </a:rPr>
              <a:t>(K</a:t>
            </a:r>
            <a:r>
              <a:rPr sz="3200" spc="15" dirty="0">
                <a:latin typeface="Microsoft Sans Serif"/>
                <a:cs typeface="Microsoft Sans Serif"/>
              </a:rPr>
              <a:t> </a:t>
            </a:r>
            <a:r>
              <a:rPr sz="3200" dirty="0">
                <a:latin typeface="Microsoft Sans Serif"/>
                <a:cs typeface="Microsoft Sans Serif"/>
              </a:rPr>
              <a:t>=</a:t>
            </a:r>
            <a:r>
              <a:rPr sz="3200" spc="35" dirty="0">
                <a:latin typeface="Microsoft Sans Serif"/>
                <a:cs typeface="Microsoft Sans Serif"/>
              </a:rPr>
              <a:t> </a:t>
            </a:r>
            <a:r>
              <a:rPr sz="3200" spc="-5" dirty="0">
                <a:latin typeface="Microsoft Sans Serif"/>
                <a:cs typeface="Microsoft Sans Serif"/>
              </a:rPr>
              <a:t>40,</a:t>
            </a:r>
            <a:r>
              <a:rPr sz="3200" spc="25" dirty="0">
                <a:latin typeface="Microsoft Sans Serif"/>
                <a:cs typeface="Microsoft Sans Serif"/>
              </a:rPr>
              <a:t> </a:t>
            </a:r>
            <a:r>
              <a:rPr sz="3200" spc="-5" dirty="0">
                <a:latin typeface="Microsoft Sans Serif"/>
                <a:cs typeface="Microsoft Sans Serif"/>
              </a:rPr>
              <a:t>L=10)?</a:t>
            </a:r>
            <a:endParaRPr sz="3200">
              <a:latin typeface="Microsoft Sans Serif"/>
              <a:cs typeface="Microsoft Sans Serif"/>
            </a:endParaRPr>
          </a:p>
          <a:p>
            <a:pPr marL="368300" indent="-342900" algn="just">
              <a:lnSpc>
                <a:spcPct val="100000"/>
              </a:lnSpc>
              <a:spcBef>
                <a:spcPts val="765"/>
              </a:spcBef>
              <a:buChar char="•"/>
              <a:tabLst>
                <a:tab pos="368300" algn="l"/>
              </a:tabLst>
            </a:pPr>
            <a:r>
              <a:rPr sz="3200" dirty="0">
                <a:latin typeface="Microsoft Sans Serif"/>
                <a:cs typeface="Microsoft Sans Serif"/>
              </a:rPr>
              <a:t>Q(40,</a:t>
            </a:r>
            <a:r>
              <a:rPr sz="3200" spc="10" dirty="0">
                <a:latin typeface="Microsoft Sans Serif"/>
                <a:cs typeface="Microsoft Sans Serif"/>
              </a:rPr>
              <a:t> </a:t>
            </a:r>
            <a:r>
              <a:rPr sz="3200" spc="-5" dirty="0">
                <a:latin typeface="Microsoft Sans Serif"/>
                <a:cs typeface="Microsoft Sans Serif"/>
              </a:rPr>
              <a:t>10)</a:t>
            </a:r>
            <a:r>
              <a:rPr sz="3200" spc="20" dirty="0">
                <a:latin typeface="Microsoft Sans Serif"/>
                <a:cs typeface="Microsoft Sans Serif"/>
              </a:rPr>
              <a:t> </a:t>
            </a:r>
            <a:r>
              <a:rPr sz="3200" dirty="0">
                <a:latin typeface="Microsoft Sans Serif"/>
                <a:cs typeface="Microsoft Sans Serif"/>
              </a:rPr>
              <a:t>=</a:t>
            </a:r>
            <a:r>
              <a:rPr sz="3200" spc="40" dirty="0">
                <a:latin typeface="Microsoft Sans Serif"/>
                <a:cs typeface="Microsoft Sans Serif"/>
              </a:rPr>
              <a:t> </a:t>
            </a:r>
            <a:r>
              <a:rPr sz="3200" dirty="0">
                <a:latin typeface="Microsoft Sans Serif"/>
                <a:cs typeface="Microsoft Sans Serif"/>
              </a:rPr>
              <a:t>20</a:t>
            </a:r>
            <a:r>
              <a:rPr sz="3200" spc="20" dirty="0">
                <a:latin typeface="Microsoft Sans Serif"/>
                <a:cs typeface="Microsoft Sans Serif"/>
              </a:rPr>
              <a:t> </a:t>
            </a:r>
            <a:r>
              <a:rPr sz="3200" spc="-5" dirty="0">
                <a:latin typeface="Microsoft Sans Serif"/>
                <a:cs typeface="Microsoft Sans Serif"/>
              </a:rPr>
              <a:t>and</a:t>
            </a:r>
            <a:r>
              <a:rPr sz="3200" spc="40" dirty="0">
                <a:latin typeface="Microsoft Sans Serif"/>
                <a:cs typeface="Microsoft Sans Serif"/>
              </a:rPr>
              <a:t> </a:t>
            </a:r>
            <a:r>
              <a:rPr sz="3200" spc="-5" dirty="0">
                <a:latin typeface="Microsoft Sans Serif"/>
                <a:cs typeface="Microsoft Sans Serif"/>
              </a:rPr>
              <a:t>Q(40,</a:t>
            </a:r>
            <a:r>
              <a:rPr sz="3200" spc="5" dirty="0">
                <a:latin typeface="Microsoft Sans Serif"/>
                <a:cs typeface="Microsoft Sans Serif"/>
              </a:rPr>
              <a:t> </a:t>
            </a:r>
            <a:r>
              <a:rPr sz="3200" spc="-5" dirty="0">
                <a:latin typeface="Microsoft Sans Serif"/>
                <a:cs typeface="Microsoft Sans Serif"/>
              </a:rPr>
              <a:t>10+1)</a:t>
            </a:r>
            <a:r>
              <a:rPr sz="3200" spc="40" dirty="0">
                <a:latin typeface="Microsoft Sans Serif"/>
                <a:cs typeface="Microsoft Sans Serif"/>
              </a:rPr>
              <a:t> </a:t>
            </a:r>
            <a:r>
              <a:rPr sz="3200" dirty="0">
                <a:latin typeface="Microsoft Sans Serif"/>
                <a:cs typeface="Microsoft Sans Serif"/>
              </a:rPr>
              <a:t>=</a:t>
            </a:r>
            <a:r>
              <a:rPr sz="3200" spc="35" dirty="0">
                <a:latin typeface="Microsoft Sans Serif"/>
                <a:cs typeface="Microsoft Sans Serif"/>
              </a:rPr>
              <a:t> </a:t>
            </a:r>
            <a:r>
              <a:rPr sz="3200" spc="-5" dirty="0">
                <a:latin typeface="Microsoft Sans Serif"/>
                <a:cs typeface="Microsoft Sans Serif"/>
              </a:rPr>
              <a:t>20.98</a:t>
            </a:r>
            <a:endParaRPr sz="3200">
              <a:latin typeface="Microsoft Sans Serif"/>
              <a:cs typeface="Microsoft Sans Serif"/>
            </a:endParaRPr>
          </a:p>
          <a:p>
            <a:pPr marL="368300" marR="17780" indent="-342900" algn="just">
              <a:lnSpc>
                <a:spcPct val="100000"/>
              </a:lnSpc>
              <a:spcBef>
                <a:spcPts val="770"/>
              </a:spcBef>
              <a:buChar char="•"/>
              <a:tabLst>
                <a:tab pos="368300" algn="l"/>
              </a:tabLst>
            </a:pPr>
            <a:r>
              <a:rPr sz="3200" dirty="0">
                <a:latin typeface="Microsoft Sans Serif"/>
                <a:cs typeface="Microsoft Sans Serif"/>
              </a:rPr>
              <a:t>The </a:t>
            </a:r>
            <a:r>
              <a:rPr sz="3200" b="1" spc="-5" dirty="0">
                <a:latin typeface="Arial"/>
                <a:cs typeface="Arial"/>
              </a:rPr>
              <a:t>marginal contribution </a:t>
            </a:r>
            <a:r>
              <a:rPr sz="3200" dirty="0">
                <a:latin typeface="Microsoft Sans Serif"/>
                <a:cs typeface="Microsoft Sans Serif"/>
              </a:rPr>
              <a:t>of </a:t>
            </a:r>
            <a:r>
              <a:rPr sz="3200" spc="-10" dirty="0">
                <a:latin typeface="Microsoft Sans Serif"/>
                <a:cs typeface="Microsoft Sans Serif"/>
              </a:rPr>
              <a:t>last unit </a:t>
            </a:r>
            <a:r>
              <a:rPr sz="3200" dirty="0">
                <a:latin typeface="Microsoft Sans Serif"/>
                <a:cs typeface="Microsoft Sans Serif"/>
              </a:rPr>
              <a:t>of </a:t>
            </a:r>
            <a:r>
              <a:rPr sz="3200" spc="-835" dirty="0">
                <a:latin typeface="Microsoft Sans Serif"/>
                <a:cs typeface="Microsoft Sans Serif"/>
              </a:rPr>
              <a:t> </a:t>
            </a:r>
            <a:r>
              <a:rPr sz="3200" spc="-10" dirty="0">
                <a:latin typeface="Microsoft Sans Serif"/>
                <a:cs typeface="Microsoft Sans Serif"/>
              </a:rPr>
              <a:t>labor </a:t>
            </a:r>
            <a:r>
              <a:rPr sz="3200" spc="-15" dirty="0">
                <a:latin typeface="Microsoft Sans Serif"/>
                <a:cs typeface="Microsoft Sans Serif"/>
              </a:rPr>
              <a:t>is </a:t>
            </a:r>
            <a:r>
              <a:rPr sz="3200" b="1" spc="-5" dirty="0">
                <a:latin typeface="Arial"/>
                <a:cs typeface="Arial"/>
              </a:rPr>
              <a:t>0.98 </a:t>
            </a:r>
            <a:r>
              <a:rPr sz="3200" spc="840" dirty="0">
                <a:latin typeface="Microsoft Sans Serif"/>
                <a:cs typeface="Microsoft Sans Serif"/>
              </a:rPr>
              <a:t>– </a:t>
            </a:r>
            <a:r>
              <a:rPr sz="3200" dirty="0">
                <a:latin typeface="Microsoft Sans Serif"/>
                <a:cs typeface="Microsoft Sans Serif"/>
              </a:rPr>
              <a:t>It </a:t>
            </a:r>
            <a:r>
              <a:rPr sz="3200" spc="-20" dirty="0">
                <a:latin typeface="Microsoft Sans Serif"/>
                <a:cs typeface="Microsoft Sans Serif"/>
              </a:rPr>
              <a:t>is </a:t>
            </a:r>
            <a:r>
              <a:rPr sz="3200" spc="-5" dirty="0">
                <a:latin typeface="Microsoft Sans Serif"/>
                <a:cs typeface="Microsoft Sans Serif"/>
              </a:rPr>
              <a:t>the value </a:t>
            </a:r>
            <a:r>
              <a:rPr sz="3200" spc="-10" dirty="0">
                <a:latin typeface="Microsoft Sans Serif"/>
                <a:cs typeface="Microsoft Sans Serif"/>
              </a:rPr>
              <a:t>of</a:t>
            </a:r>
            <a:r>
              <a:rPr sz="3200" spc="-5" dirty="0">
                <a:latin typeface="Microsoft Sans Serif"/>
                <a:cs typeface="Microsoft Sans Serif"/>
              </a:rPr>
              <a:t> </a:t>
            </a:r>
            <a:r>
              <a:rPr sz="3200" spc="-10" dirty="0">
                <a:latin typeface="Microsoft Sans Serif"/>
                <a:cs typeface="Microsoft Sans Serif"/>
              </a:rPr>
              <a:t>is </a:t>
            </a:r>
            <a:r>
              <a:rPr sz="3200" b="1" spc="5" dirty="0">
                <a:latin typeface="Arial"/>
                <a:cs typeface="Arial"/>
              </a:rPr>
              <a:t>MP</a:t>
            </a:r>
            <a:r>
              <a:rPr sz="3150" b="1" spc="7" baseline="-21164" dirty="0">
                <a:latin typeface="Arial"/>
                <a:cs typeface="Arial"/>
              </a:rPr>
              <a:t>L </a:t>
            </a:r>
            <a:r>
              <a:rPr sz="3200" dirty="0">
                <a:latin typeface="Microsoft Sans Serif"/>
                <a:cs typeface="Microsoft Sans Serif"/>
              </a:rPr>
              <a:t>at </a:t>
            </a:r>
            <a:r>
              <a:rPr sz="3200" spc="-835" dirty="0">
                <a:latin typeface="Microsoft Sans Serif"/>
                <a:cs typeface="Microsoft Sans Serif"/>
              </a:rPr>
              <a:t> </a:t>
            </a:r>
            <a:r>
              <a:rPr sz="3200" dirty="0">
                <a:latin typeface="Microsoft Sans Serif"/>
                <a:cs typeface="Microsoft Sans Serif"/>
              </a:rPr>
              <a:t>(K</a:t>
            </a:r>
            <a:r>
              <a:rPr sz="3200" spc="35" dirty="0">
                <a:latin typeface="Microsoft Sans Serif"/>
                <a:cs typeface="Microsoft Sans Serif"/>
              </a:rPr>
              <a:t> </a:t>
            </a:r>
            <a:r>
              <a:rPr sz="3200" dirty="0">
                <a:latin typeface="Microsoft Sans Serif"/>
                <a:cs typeface="Microsoft Sans Serif"/>
              </a:rPr>
              <a:t>=</a:t>
            </a:r>
            <a:r>
              <a:rPr sz="3200" spc="40" dirty="0">
                <a:latin typeface="Microsoft Sans Serif"/>
                <a:cs typeface="Microsoft Sans Serif"/>
              </a:rPr>
              <a:t> </a:t>
            </a:r>
            <a:r>
              <a:rPr sz="3200" spc="-5" dirty="0">
                <a:latin typeface="Microsoft Sans Serif"/>
                <a:cs typeface="Microsoft Sans Serif"/>
              </a:rPr>
              <a:t>40,</a:t>
            </a:r>
            <a:r>
              <a:rPr sz="3200" spc="25" dirty="0">
                <a:latin typeface="Microsoft Sans Serif"/>
                <a:cs typeface="Microsoft Sans Serif"/>
              </a:rPr>
              <a:t> </a:t>
            </a:r>
            <a:r>
              <a:rPr sz="3200" dirty="0">
                <a:latin typeface="Microsoft Sans Serif"/>
                <a:cs typeface="Microsoft Sans Serif"/>
              </a:rPr>
              <a:t>L=10).</a:t>
            </a:r>
            <a:endParaRPr sz="3200">
              <a:latin typeface="Microsoft Sans Serif"/>
              <a:cs typeface="Microsoft Sans Serif"/>
            </a:endParaRPr>
          </a:p>
          <a:p>
            <a:pPr marL="368300" indent="-342900" algn="just">
              <a:lnSpc>
                <a:spcPct val="100000"/>
              </a:lnSpc>
              <a:spcBef>
                <a:spcPts val="770"/>
              </a:spcBef>
              <a:buChar char="•"/>
              <a:tabLst>
                <a:tab pos="368300" algn="l"/>
              </a:tabLst>
            </a:pPr>
            <a:r>
              <a:rPr sz="3200" spc="-10" dirty="0">
                <a:latin typeface="Microsoft Sans Serif"/>
                <a:cs typeface="Microsoft Sans Serif"/>
              </a:rPr>
              <a:t>Similarly,</a:t>
            </a:r>
            <a:r>
              <a:rPr sz="3200" spc="30" dirty="0">
                <a:latin typeface="Microsoft Sans Serif"/>
                <a:cs typeface="Microsoft Sans Serif"/>
              </a:rPr>
              <a:t> </a:t>
            </a:r>
            <a:r>
              <a:rPr sz="3200" b="1" spc="5" dirty="0">
                <a:latin typeface="Arial"/>
                <a:cs typeface="Arial"/>
              </a:rPr>
              <a:t>MP</a:t>
            </a:r>
            <a:r>
              <a:rPr sz="3150" b="1" spc="7" baseline="-21164" dirty="0">
                <a:latin typeface="Arial"/>
                <a:cs typeface="Arial"/>
              </a:rPr>
              <a:t>K</a:t>
            </a:r>
            <a:r>
              <a:rPr sz="3150" b="1" spc="-15" baseline="-21164" dirty="0">
                <a:latin typeface="Arial"/>
                <a:cs typeface="Arial"/>
              </a:rPr>
              <a:t> </a:t>
            </a:r>
            <a:r>
              <a:rPr sz="3200" dirty="0">
                <a:latin typeface="Microsoft Sans Serif"/>
                <a:cs typeface="Microsoft Sans Serif"/>
              </a:rPr>
              <a:t>at</a:t>
            </a:r>
            <a:r>
              <a:rPr sz="3200" spc="30" dirty="0">
                <a:latin typeface="Microsoft Sans Serif"/>
                <a:cs typeface="Microsoft Sans Serif"/>
              </a:rPr>
              <a:t> </a:t>
            </a:r>
            <a:r>
              <a:rPr sz="3200" dirty="0">
                <a:latin typeface="Microsoft Sans Serif"/>
                <a:cs typeface="Microsoft Sans Serif"/>
              </a:rPr>
              <a:t>(K</a:t>
            </a:r>
            <a:r>
              <a:rPr sz="3200" spc="35" dirty="0">
                <a:latin typeface="Microsoft Sans Serif"/>
                <a:cs typeface="Microsoft Sans Serif"/>
              </a:rPr>
              <a:t> </a:t>
            </a:r>
            <a:r>
              <a:rPr sz="3200" dirty="0">
                <a:latin typeface="Microsoft Sans Serif"/>
                <a:cs typeface="Microsoft Sans Serif"/>
              </a:rPr>
              <a:t>=</a:t>
            </a:r>
            <a:r>
              <a:rPr sz="3200" spc="25" dirty="0">
                <a:latin typeface="Microsoft Sans Serif"/>
                <a:cs typeface="Microsoft Sans Serif"/>
              </a:rPr>
              <a:t> </a:t>
            </a:r>
            <a:r>
              <a:rPr sz="3200" spc="-5" dirty="0">
                <a:latin typeface="Microsoft Sans Serif"/>
                <a:cs typeface="Microsoft Sans Serif"/>
              </a:rPr>
              <a:t>40,</a:t>
            </a:r>
            <a:r>
              <a:rPr sz="3200" spc="25" dirty="0">
                <a:latin typeface="Microsoft Sans Serif"/>
                <a:cs typeface="Microsoft Sans Serif"/>
              </a:rPr>
              <a:t> </a:t>
            </a:r>
            <a:r>
              <a:rPr sz="3200" spc="-5" dirty="0">
                <a:latin typeface="Microsoft Sans Serif"/>
                <a:cs typeface="Microsoft Sans Serif"/>
              </a:rPr>
              <a:t>L=10)</a:t>
            </a:r>
            <a:endParaRPr sz="3200">
              <a:latin typeface="Microsoft Sans Serif"/>
              <a:cs typeface="Microsoft Sans Serif"/>
            </a:endParaRPr>
          </a:p>
          <a:p>
            <a:pPr marL="1828164" algn="just">
              <a:lnSpc>
                <a:spcPct val="100000"/>
              </a:lnSpc>
              <a:spcBef>
                <a:spcPts val="770"/>
              </a:spcBef>
            </a:pPr>
            <a:r>
              <a:rPr sz="3200" dirty="0">
                <a:latin typeface="Microsoft Sans Serif"/>
                <a:cs typeface="Microsoft Sans Serif"/>
              </a:rPr>
              <a:t>=</a:t>
            </a:r>
            <a:r>
              <a:rPr sz="3200" spc="35" dirty="0">
                <a:latin typeface="Microsoft Sans Serif"/>
                <a:cs typeface="Microsoft Sans Serif"/>
              </a:rPr>
              <a:t> </a:t>
            </a:r>
            <a:r>
              <a:rPr sz="3200" dirty="0">
                <a:latin typeface="Microsoft Sans Serif"/>
                <a:cs typeface="Microsoft Sans Serif"/>
              </a:rPr>
              <a:t>Q(40 +</a:t>
            </a:r>
            <a:r>
              <a:rPr sz="3200" spc="35" dirty="0">
                <a:latin typeface="Microsoft Sans Serif"/>
                <a:cs typeface="Microsoft Sans Serif"/>
              </a:rPr>
              <a:t> </a:t>
            </a:r>
            <a:r>
              <a:rPr sz="3200" dirty="0">
                <a:latin typeface="Microsoft Sans Serif"/>
                <a:cs typeface="Microsoft Sans Serif"/>
              </a:rPr>
              <a:t>1,</a:t>
            </a:r>
            <a:r>
              <a:rPr sz="3200" spc="20" dirty="0">
                <a:latin typeface="Microsoft Sans Serif"/>
                <a:cs typeface="Microsoft Sans Serif"/>
              </a:rPr>
              <a:t> </a:t>
            </a:r>
            <a:r>
              <a:rPr sz="3200" spc="-5" dirty="0">
                <a:latin typeface="Microsoft Sans Serif"/>
                <a:cs typeface="Microsoft Sans Serif"/>
              </a:rPr>
              <a:t>10)</a:t>
            </a:r>
            <a:r>
              <a:rPr sz="3200" spc="40" dirty="0">
                <a:latin typeface="Microsoft Sans Serif"/>
                <a:cs typeface="Microsoft Sans Serif"/>
              </a:rPr>
              <a:t> </a:t>
            </a:r>
            <a:r>
              <a:rPr sz="3200" spc="840" dirty="0">
                <a:latin typeface="Microsoft Sans Serif"/>
                <a:cs typeface="Microsoft Sans Serif"/>
              </a:rPr>
              <a:t>–</a:t>
            </a:r>
            <a:r>
              <a:rPr sz="3200" spc="15" dirty="0">
                <a:latin typeface="Microsoft Sans Serif"/>
                <a:cs typeface="Microsoft Sans Serif"/>
              </a:rPr>
              <a:t> </a:t>
            </a:r>
            <a:r>
              <a:rPr sz="3200" dirty="0">
                <a:latin typeface="Microsoft Sans Serif"/>
                <a:cs typeface="Microsoft Sans Serif"/>
              </a:rPr>
              <a:t>Q(40,</a:t>
            </a:r>
            <a:r>
              <a:rPr sz="3200" spc="5" dirty="0">
                <a:latin typeface="Microsoft Sans Serif"/>
                <a:cs typeface="Microsoft Sans Serif"/>
              </a:rPr>
              <a:t> </a:t>
            </a:r>
            <a:r>
              <a:rPr sz="3200" spc="-5" dirty="0">
                <a:latin typeface="Microsoft Sans Serif"/>
                <a:cs typeface="Microsoft Sans Serif"/>
              </a:rPr>
              <a:t>10)</a:t>
            </a:r>
            <a:endParaRPr sz="3200">
              <a:latin typeface="Microsoft Sans Serif"/>
              <a:cs typeface="Microsoft Sans Serif"/>
            </a:endParaRPr>
          </a:p>
          <a:p>
            <a:pPr marL="1828164" algn="just">
              <a:lnSpc>
                <a:spcPct val="100000"/>
              </a:lnSpc>
              <a:spcBef>
                <a:spcPts val="770"/>
              </a:spcBef>
            </a:pPr>
            <a:r>
              <a:rPr sz="3200" dirty="0">
                <a:latin typeface="Microsoft Sans Serif"/>
                <a:cs typeface="Microsoft Sans Serif"/>
              </a:rPr>
              <a:t>= </a:t>
            </a:r>
            <a:r>
              <a:rPr sz="3200" b="1" dirty="0">
                <a:latin typeface="Arial"/>
                <a:cs typeface="Arial"/>
              </a:rPr>
              <a:t>0.25</a:t>
            </a:r>
            <a:endParaRPr sz="32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3">
            <a:extLst>
              <a:ext uri="{FF2B5EF4-FFF2-40B4-BE49-F238E27FC236}">
                <a16:creationId xmlns:a16="http://schemas.microsoft.com/office/drawing/2014/main" id="{B8AFDB20-7D6D-C195-A28D-591ABE4B6452}"/>
              </a:ext>
            </a:extLst>
          </p:cNvPr>
          <p:cNvSpPr>
            <a:spLocks noGrp="1" noChangeArrowheads="1"/>
          </p:cNvSpPr>
          <p:nvPr>
            <p:ph type="title"/>
          </p:nvPr>
        </p:nvSpPr>
        <p:spPr>
          <a:xfrm>
            <a:off x="1485900" y="1143001"/>
            <a:ext cx="6172200" cy="365522"/>
          </a:xfrm>
          <a:noFill/>
        </p:spPr>
        <p:txBody>
          <a:bodyPr>
            <a:normAutofit fontScale="90000"/>
          </a:bodyPr>
          <a:lstStyle/>
          <a:p>
            <a:pPr algn="ctr" eaLnBrk="1" hangingPunct="1"/>
            <a:r>
              <a:rPr lang="en-US" altLang="en-US" sz="2400" dirty="0">
                <a:solidFill>
                  <a:srgbClr val="C00000"/>
                </a:solidFill>
                <a:latin typeface="+mn-lt"/>
              </a:rPr>
              <a:t>Production</a:t>
            </a:r>
          </a:p>
        </p:txBody>
      </p:sp>
      <p:sp>
        <p:nvSpPr>
          <p:cNvPr id="16387" name="Line 17">
            <a:extLst>
              <a:ext uri="{FF2B5EF4-FFF2-40B4-BE49-F238E27FC236}">
                <a16:creationId xmlns:a16="http://schemas.microsoft.com/office/drawing/2014/main" id="{57E175B3-2FAE-976E-5C1F-C7B791F769FF}"/>
              </a:ext>
            </a:extLst>
          </p:cNvPr>
          <p:cNvSpPr>
            <a:spLocks noChangeShapeType="1"/>
          </p:cNvSpPr>
          <p:nvPr/>
        </p:nvSpPr>
        <p:spPr bwMode="auto">
          <a:xfrm>
            <a:off x="1485900" y="1143000"/>
            <a:ext cx="6172200" cy="0"/>
          </a:xfrm>
          <a:prstGeom prst="line">
            <a:avLst/>
          </a:prstGeom>
          <a:noFill/>
          <a:ln w="9525">
            <a:solidFill>
              <a:srgbClr val="53BE9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467006" name="Text Box 62">
            <a:extLst>
              <a:ext uri="{FF2B5EF4-FFF2-40B4-BE49-F238E27FC236}">
                <a16:creationId xmlns:a16="http://schemas.microsoft.com/office/drawing/2014/main" id="{7A8D6305-9D40-1D3E-B394-CFBEC47BAA41}"/>
              </a:ext>
            </a:extLst>
          </p:cNvPr>
          <p:cNvSpPr txBox="1">
            <a:spLocks noChangeArrowheads="1"/>
          </p:cNvSpPr>
          <p:nvPr/>
        </p:nvSpPr>
        <p:spPr bwMode="auto">
          <a:xfrm>
            <a:off x="1485900" y="1657351"/>
            <a:ext cx="60579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Palatino" pitchFamily="2" charset="0"/>
              </a:defRPr>
            </a:lvl1pPr>
            <a:lvl2pPr marL="800100" indent="-342900">
              <a:defRPr>
                <a:solidFill>
                  <a:schemeClr val="tx1"/>
                </a:solidFill>
                <a:latin typeface="Palatino" pitchFamily="2" charset="0"/>
              </a:defRPr>
            </a:lvl2pPr>
            <a:lvl3pPr marL="1257300" indent="-342900">
              <a:defRPr>
                <a:solidFill>
                  <a:schemeClr val="tx1"/>
                </a:solidFill>
                <a:latin typeface="Palatino" pitchFamily="2" charset="0"/>
              </a:defRPr>
            </a:lvl3pPr>
            <a:lvl4pPr marL="1714500" indent="-342900">
              <a:defRPr>
                <a:solidFill>
                  <a:schemeClr val="tx1"/>
                </a:solidFill>
                <a:latin typeface="Palatino" pitchFamily="2" charset="0"/>
              </a:defRPr>
            </a:lvl4pPr>
            <a:lvl5pPr marL="2171700" indent="-342900">
              <a:defRPr>
                <a:solidFill>
                  <a:schemeClr val="tx1"/>
                </a:solidFill>
                <a:latin typeface="Palatino" pitchFamily="2" charset="0"/>
              </a:defRPr>
            </a:lvl5pPr>
            <a:lvl6pPr marL="2628900" indent="-342900" eaLnBrk="0" fontAlgn="base" hangingPunct="0">
              <a:spcBef>
                <a:spcPct val="0"/>
              </a:spcBef>
              <a:spcAft>
                <a:spcPct val="0"/>
              </a:spcAft>
              <a:defRPr>
                <a:solidFill>
                  <a:schemeClr val="tx1"/>
                </a:solidFill>
                <a:latin typeface="Palatino" pitchFamily="2" charset="0"/>
              </a:defRPr>
            </a:lvl6pPr>
            <a:lvl7pPr marL="3086100" indent="-342900" eaLnBrk="0" fontAlgn="base" hangingPunct="0">
              <a:spcBef>
                <a:spcPct val="0"/>
              </a:spcBef>
              <a:spcAft>
                <a:spcPct val="0"/>
              </a:spcAft>
              <a:defRPr>
                <a:solidFill>
                  <a:schemeClr val="tx1"/>
                </a:solidFill>
                <a:latin typeface="Palatino" pitchFamily="2" charset="0"/>
              </a:defRPr>
            </a:lvl7pPr>
            <a:lvl8pPr marL="3543300" indent="-342900" eaLnBrk="0" fontAlgn="base" hangingPunct="0">
              <a:spcBef>
                <a:spcPct val="0"/>
              </a:spcBef>
              <a:spcAft>
                <a:spcPct val="0"/>
              </a:spcAft>
              <a:defRPr>
                <a:solidFill>
                  <a:schemeClr val="tx1"/>
                </a:solidFill>
                <a:latin typeface="Palatino" pitchFamily="2" charset="0"/>
              </a:defRPr>
            </a:lvl8pPr>
            <a:lvl9pPr marL="4000500" indent="-342900" eaLnBrk="0" fontAlgn="base" hangingPunct="0">
              <a:spcBef>
                <a:spcPct val="0"/>
              </a:spcBef>
              <a:spcAft>
                <a:spcPct val="0"/>
              </a:spcAft>
              <a:defRPr>
                <a:solidFill>
                  <a:schemeClr val="tx1"/>
                </a:solidFill>
                <a:latin typeface="Palatino" pitchFamily="2" charset="0"/>
              </a:defRPr>
            </a:lvl9pPr>
          </a:lstStyle>
          <a:p>
            <a:pPr eaLnBrk="1" hangingPunct="1">
              <a:buClr>
                <a:schemeClr val="bg2"/>
              </a:buClr>
              <a:buSzPct val="150000"/>
            </a:pPr>
            <a:r>
              <a:rPr lang="en-US" altLang="en-US" sz="1600" dirty="0">
                <a:latin typeface="Arial" panose="020B0604020202020204" pitchFamily="34" charset="0"/>
              </a:rPr>
              <a:t>The </a:t>
            </a:r>
            <a:r>
              <a:rPr lang="en-US" altLang="en-US" sz="1600" b="1" dirty="0">
                <a:latin typeface="Arial" panose="020B0604020202020204" pitchFamily="34" charset="0"/>
              </a:rPr>
              <a:t>Theory of the Firm</a:t>
            </a:r>
            <a:r>
              <a:rPr lang="en-US" altLang="en-US" sz="1600" dirty="0">
                <a:latin typeface="Arial" panose="020B0604020202020204" pitchFamily="34" charset="0"/>
              </a:rPr>
              <a:t> describes how a firm makes cost-minimizing production decisions and how the firm’s resulting cost varies with its output</a:t>
            </a:r>
            <a:r>
              <a:rPr lang="en-US" altLang="en-US" sz="1350" dirty="0">
                <a:latin typeface="Arial" panose="020B0604020202020204" pitchFamily="34" charset="0"/>
              </a:rPr>
              <a:t>.</a:t>
            </a:r>
          </a:p>
        </p:txBody>
      </p:sp>
      <p:sp>
        <p:nvSpPr>
          <p:cNvPr id="467009" name="Rectangle 65">
            <a:extLst>
              <a:ext uri="{FF2B5EF4-FFF2-40B4-BE49-F238E27FC236}">
                <a16:creationId xmlns:a16="http://schemas.microsoft.com/office/drawing/2014/main" id="{F679AEAC-624E-8BCB-EB08-66FD8F36C511}"/>
              </a:ext>
            </a:extLst>
          </p:cNvPr>
          <p:cNvSpPr>
            <a:spLocks noChangeArrowheads="1"/>
          </p:cNvSpPr>
          <p:nvPr/>
        </p:nvSpPr>
        <p:spPr bwMode="auto">
          <a:xfrm>
            <a:off x="1600200" y="3352800"/>
            <a:ext cx="5715000"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Palatino" pitchFamily="2" charset="0"/>
              </a:defRPr>
            </a:lvl1pPr>
            <a:lvl2pPr marL="566738" indent="-452438">
              <a:defRPr>
                <a:solidFill>
                  <a:schemeClr val="tx1"/>
                </a:solidFill>
                <a:latin typeface="Palatino" pitchFamily="2" charset="0"/>
              </a:defRPr>
            </a:lvl2pPr>
            <a:lvl3pPr marL="1546225" indent="-342900">
              <a:defRPr>
                <a:solidFill>
                  <a:schemeClr val="tx1"/>
                </a:solidFill>
                <a:latin typeface="Palatino" pitchFamily="2" charset="0"/>
              </a:defRPr>
            </a:lvl3pPr>
            <a:lvl4pPr marL="2003425" indent="-342900">
              <a:defRPr>
                <a:solidFill>
                  <a:schemeClr val="tx1"/>
                </a:solidFill>
                <a:latin typeface="Palatino" pitchFamily="2" charset="0"/>
              </a:defRPr>
            </a:lvl4pPr>
            <a:lvl5pPr marL="2460625" indent="-342900">
              <a:defRPr>
                <a:solidFill>
                  <a:schemeClr val="tx1"/>
                </a:solidFill>
                <a:latin typeface="Palatino" pitchFamily="2" charset="0"/>
              </a:defRPr>
            </a:lvl5pPr>
            <a:lvl6pPr marL="2917825" indent="-342900" eaLnBrk="0" fontAlgn="base" hangingPunct="0">
              <a:spcBef>
                <a:spcPct val="0"/>
              </a:spcBef>
              <a:spcAft>
                <a:spcPct val="0"/>
              </a:spcAft>
              <a:defRPr>
                <a:solidFill>
                  <a:schemeClr val="tx1"/>
                </a:solidFill>
                <a:latin typeface="Palatino" pitchFamily="2" charset="0"/>
              </a:defRPr>
            </a:lvl6pPr>
            <a:lvl7pPr marL="3375025" indent="-342900" eaLnBrk="0" fontAlgn="base" hangingPunct="0">
              <a:spcBef>
                <a:spcPct val="0"/>
              </a:spcBef>
              <a:spcAft>
                <a:spcPct val="0"/>
              </a:spcAft>
              <a:defRPr>
                <a:solidFill>
                  <a:schemeClr val="tx1"/>
                </a:solidFill>
                <a:latin typeface="Palatino" pitchFamily="2" charset="0"/>
              </a:defRPr>
            </a:lvl7pPr>
            <a:lvl8pPr marL="3832225" indent="-342900" eaLnBrk="0" fontAlgn="base" hangingPunct="0">
              <a:spcBef>
                <a:spcPct val="0"/>
              </a:spcBef>
              <a:spcAft>
                <a:spcPct val="0"/>
              </a:spcAft>
              <a:defRPr>
                <a:solidFill>
                  <a:schemeClr val="tx1"/>
                </a:solidFill>
                <a:latin typeface="Palatino" pitchFamily="2" charset="0"/>
              </a:defRPr>
            </a:lvl8pPr>
            <a:lvl9pPr marL="4289425" indent="-3429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spcAft>
                <a:spcPct val="20000"/>
              </a:spcAft>
            </a:pPr>
            <a:r>
              <a:rPr lang="en-US" altLang="en-US" sz="1400" dirty="0">
                <a:latin typeface="Arial" panose="020B0604020202020204" pitchFamily="34" charset="0"/>
              </a:rPr>
              <a:t>The production decisions of firms are analogous to the purchasing decisions of consumers, and can likewise be understood in three steps:</a:t>
            </a:r>
          </a:p>
          <a:p>
            <a:pPr lvl="1" eaLnBrk="1" hangingPunct="1">
              <a:spcBef>
                <a:spcPct val="20000"/>
              </a:spcBef>
              <a:spcAft>
                <a:spcPct val="20000"/>
              </a:spcAft>
              <a:buFontTx/>
              <a:buAutoNum type="arabicPeriod"/>
            </a:pPr>
            <a:r>
              <a:rPr lang="en-US" altLang="en-US" sz="1400" dirty="0">
                <a:latin typeface="Arial" panose="020B0604020202020204" pitchFamily="34" charset="0"/>
              </a:rPr>
              <a:t>Production Technology</a:t>
            </a:r>
          </a:p>
          <a:p>
            <a:pPr lvl="1" eaLnBrk="1" hangingPunct="1">
              <a:spcBef>
                <a:spcPct val="20000"/>
              </a:spcBef>
              <a:spcAft>
                <a:spcPct val="20000"/>
              </a:spcAft>
              <a:buFontTx/>
              <a:buAutoNum type="arabicPeriod"/>
            </a:pPr>
            <a:r>
              <a:rPr lang="en-US" altLang="en-US" sz="1400" dirty="0">
                <a:latin typeface="Arial" panose="020B0604020202020204" pitchFamily="34" charset="0"/>
              </a:rPr>
              <a:t>Cost Constraints</a:t>
            </a:r>
          </a:p>
          <a:p>
            <a:pPr lvl="1" eaLnBrk="1" hangingPunct="1">
              <a:spcBef>
                <a:spcPct val="20000"/>
              </a:spcBef>
              <a:spcAft>
                <a:spcPct val="20000"/>
              </a:spcAft>
              <a:buFontTx/>
              <a:buAutoNum type="arabicPeriod"/>
            </a:pPr>
            <a:r>
              <a:rPr lang="en-US" altLang="en-US" sz="1400" dirty="0">
                <a:latin typeface="Arial" panose="020B0604020202020204" pitchFamily="34" charset="0"/>
              </a:rPr>
              <a:t>Input Choices</a:t>
            </a:r>
            <a:endParaRPr lang="en-US" altLang="en-US" sz="1350" dirty="0">
              <a:latin typeface="Arial" panose="020B0604020202020204" pitchFamily="34" charset="0"/>
            </a:endParaRPr>
          </a:p>
        </p:txBody>
      </p:sp>
      <p:sp>
        <p:nvSpPr>
          <p:cNvPr id="467010" name="Rectangle 66">
            <a:extLst>
              <a:ext uri="{FF2B5EF4-FFF2-40B4-BE49-F238E27FC236}">
                <a16:creationId xmlns:a16="http://schemas.microsoft.com/office/drawing/2014/main" id="{E3FCB8B7-0312-FD82-7859-70001B442D42}"/>
              </a:ext>
            </a:extLst>
          </p:cNvPr>
          <p:cNvSpPr>
            <a:spLocks noGrp="1" noChangeArrowheads="1"/>
          </p:cNvSpPr>
          <p:nvPr>
            <p:ph type="body" idx="1"/>
          </p:nvPr>
        </p:nvSpPr>
        <p:spPr>
          <a:xfrm>
            <a:off x="1447800" y="2971800"/>
            <a:ext cx="5294462" cy="307777"/>
          </a:xfrm>
          <a:noFill/>
        </p:spPr>
        <p:txBody>
          <a:bodyPr/>
          <a:lstStyle/>
          <a:p>
            <a:pPr eaLnBrk="1" hangingPunct="1"/>
            <a:r>
              <a:rPr lang="en-US" altLang="en-US" sz="2000" b="1" dirty="0"/>
              <a:t>The Production Decisions of a Firm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67006"/>
                                        </p:tgtEl>
                                        <p:attrNameLst>
                                          <p:attrName>style.visibility</p:attrName>
                                        </p:attrNameLst>
                                      </p:cBhvr>
                                      <p:to>
                                        <p:strVal val="visible"/>
                                      </p:to>
                                    </p:set>
                                    <p:animEffect transition="in" filter="wipe(left)">
                                      <p:cBhvr>
                                        <p:cTn id="7" dur="500"/>
                                        <p:tgtEl>
                                          <p:spTgt spid="4670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67010">
                                            <p:txEl>
                                              <p:pRg st="0" end="0"/>
                                            </p:txEl>
                                          </p:spTgt>
                                        </p:tgtEl>
                                        <p:attrNameLst>
                                          <p:attrName>style.visibility</p:attrName>
                                        </p:attrNameLst>
                                      </p:cBhvr>
                                      <p:to>
                                        <p:strVal val="visible"/>
                                      </p:to>
                                    </p:set>
                                    <p:animEffect transition="in" filter="wipe(left)">
                                      <p:cBhvr>
                                        <p:cTn id="12" dur="500"/>
                                        <p:tgtEl>
                                          <p:spTgt spid="467010">
                                            <p:txEl>
                                              <p:pRg st="0" end="0"/>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467009">
                                            <p:txEl>
                                              <p:pRg st="0" end="0"/>
                                            </p:txEl>
                                          </p:spTgt>
                                        </p:tgtEl>
                                        <p:attrNameLst>
                                          <p:attrName>style.visibility</p:attrName>
                                        </p:attrNameLst>
                                      </p:cBhvr>
                                      <p:to>
                                        <p:strVal val="visible"/>
                                      </p:to>
                                    </p:set>
                                    <p:animEffect transition="in" filter="wipe(left)">
                                      <p:cBhvr>
                                        <p:cTn id="16" dur="500"/>
                                        <p:tgtEl>
                                          <p:spTgt spid="467009">
                                            <p:txEl>
                                              <p:pRg st="0" end="0"/>
                                            </p:txEl>
                                          </p:spTgt>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467009">
                                            <p:txEl>
                                              <p:pRg st="1" end="1"/>
                                            </p:txEl>
                                          </p:spTgt>
                                        </p:tgtEl>
                                        <p:attrNameLst>
                                          <p:attrName>style.visibility</p:attrName>
                                        </p:attrNameLst>
                                      </p:cBhvr>
                                      <p:to>
                                        <p:strVal val="visible"/>
                                      </p:to>
                                    </p:set>
                                    <p:animEffect transition="in" filter="wipe(left)">
                                      <p:cBhvr>
                                        <p:cTn id="20" dur="500"/>
                                        <p:tgtEl>
                                          <p:spTgt spid="467009">
                                            <p:txEl>
                                              <p:pRg st="1" end="1"/>
                                            </p:txEl>
                                          </p:spTgt>
                                        </p:tgtEl>
                                      </p:cBhvr>
                                    </p:animEffect>
                                  </p:childTnLst>
                                </p:cTn>
                              </p:par>
                            </p:childTnLst>
                          </p:cTn>
                        </p:par>
                        <p:par>
                          <p:cTn id="21" fill="hold" nodeType="afterGroup">
                            <p:stCondLst>
                              <p:cond delay="1500"/>
                            </p:stCondLst>
                            <p:childTnLst>
                              <p:par>
                                <p:cTn id="22" presetID="22" presetClass="entr" presetSubtype="8" fill="hold" nodeType="afterEffect">
                                  <p:stCondLst>
                                    <p:cond delay="0"/>
                                  </p:stCondLst>
                                  <p:childTnLst>
                                    <p:set>
                                      <p:cBhvr>
                                        <p:cTn id="23" dur="1" fill="hold">
                                          <p:stCondLst>
                                            <p:cond delay="0"/>
                                          </p:stCondLst>
                                        </p:cTn>
                                        <p:tgtEl>
                                          <p:spTgt spid="467009">
                                            <p:txEl>
                                              <p:pRg st="2" end="2"/>
                                            </p:txEl>
                                          </p:spTgt>
                                        </p:tgtEl>
                                        <p:attrNameLst>
                                          <p:attrName>style.visibility</p:attrName>
                                        </p:attrNameLst>
                                      </p:cBhvr>
                                      <p:to>
                                        <p:strVal val="visible"/>
                                      </p:to>
                                    </p:set>
                                    <p:animEffect transition="in" filter="wipe(left)">
                                      <p:cBhvr>
                                        <p:cTn id="24" dur="500"/>
                                        <p:tgtEl>
                                          <p:spTgt spid="467009">
                                            <p:txEl>
                                              <p:pRg st="2" end="2"/>
                                            </p:txEl>
                                          </p:spTgt>
                                        </p:tgtEl>
                                      </p:cBhvr>
                                    </p:animEffect>
                                  </p:childTnLst>
                                </p:cTn>
                              </p:par>
                            </p:childTnLst>
                          </p:cTn>
                        </p:par>
                        <p:par>
                          <p:cTn id="25" fill="hold" nodeType="afterGroup">
                            <p:stCondLst>
                              <p:cond delay="2000"/>
                            </p:stCondLst>
                            <p:childTnLst>
                              <p:par>
                                <p:cTn id="26" presetID="22" presetClass="entr" presetSubtype="8" fill="hold" nodeType="afterEffect">
                                  <p:stCondLst>
                                    <p:cond delay="0"/>
                                  </p:stCondLst>
                                  <p:childTnLst>
                                    <p:set>
                                      <p:cBhvr>
                                        <p:cTn id="27" dur="1" fill="hold">
                                          <p:stCondLst>
                                            <p:cond delay="0"/>
                                          </p:stCondLst>
                                        </p:cTn>
                                        <p:tgtEl>
                                          <p:spTgt spid="467009">
                                            <p:txEl>
                                              <p:pRg st="3" end="3"/>
                                            </p:txEl>
                                          </p:spTgt>
                                        </p:tgtEl>
                                        <p:attrNameLst>
                                          <p:attrName>style.visibility</p:attrName>
                                        </p:attrNameLst>
                                      </p:cBhvr>
                                      <p:to>
                                        <p:strVal val="visible"/>
                                      </p:to>
                                    </p:set>
                                    <p:animEffect transition="in" filter="wipe(left)">
                                      <p:cBhvr>
                                        <p:cTn id="28" dur="500"/>
                                        <p:tgtEl>
                                          <p:spTgt spid="46700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006" grpId="0"/>
      <p:bldP spid="467009" grpId="0" build="p" bldLvl="2"/>
      <p:bldP spid="467010" grpId="0" build="p" bldLvl="5"/>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8062" y="210134"/>
            <a:ext cx="7031990" cy="1244600"/>
          </a:xfrm>
          <a:prstGeom prst="rect">
            <a:avLst/>
          </a:prstGeom>
        </p:spPr>
        <p:txBody>
          <a:bodyPr vert="horz" wrap="square" lIns="0" tIns="12065" rIns="0" bIns="0" rtlCol="0">
            <a:spAutoFit/>
          </a:bodyPr>
          <a:lstStyle/>
          <a:p>
            <a:pPr marL="1228725" marR="5080" indent="-1216660">
              <a:lnSpc>
                <a:spcPct val="100000"/>
              </a:lnSpc>
              <a:spcBef>
                <a:spcPts val="95"/>
              </a:spcBef>
            </a:pPr>
            <a:r>
              <a:rPr sz="4000" b="0" spc="-10" dirty="0">
                <a:latin typeface="Microsoft Sans Serif"/>
                <a:cs typeface="Microsoft Sans Serif"/>
              </a:rPr>
              <a:t>Marginal</a:t>
            </a:r>
            <a:r>
              <a:rPr sz="4000" b="0" spc="80" dirty="0">
                <a:latin typeface="Microsoft Sans Serif"/>
                <a:cs typeface="Microsoft Sans Serif"/>
              </a:rPr>
              <a:t> </a:t>
            </a:r>
            <a:r>
              <a:rPr sz="4000" b="0" spc="-5" dirty="0">
                <a:latin typeface="Microsoft Sans Serif"/>
                <a:cs typeface="Microsoft Sans Serif"/>
              </a:rPr>
              <a:t>Rate</a:t>
            </a:r>
            <a:r>
              <a:rPr sz="4000" b="0" spc="60" dirty="0">
                <a:latin typeface="Microsoft Sans Serif"/>
                <a:cs typeface="Microsoft Sans Serif"/>
              </a:rPr>
              <a:t> </a:t>
            </a:r>
            <a:r>
              <a:rPr sz="4000" b="0" spc="-5" dirty="0">
                <a:latin typeface="Microsoft Sans Serif"/>
                <a:cs typeface="Microsoft Sans Serif"/>
              </a:rPr>
              <a:t>of</a:t>
            </a:r>
            <a:r>
              <a:rPr sz="4000" b="0" spc="45" dirty="0">
                <a:latin typeface="Microsoft Sans Serif"/>
                <a:cs typeface="Microsoft Sans Serif"/>
              </a:rPr>
              <a:t> </a:t>
            </a:r>
            <a:r>
              <a:rPr sz="4000" b="0" spc="-10" dirty="0">
                <a:latin typeface="Microsoft Sans Serif"/>
                <a:cs typeface="Microsoft Sans Serif"/>
              </a:rPr>
              <a:t>Technological </a:t>
            </a:r>
            <a:r>
              <a:rPr sz="4000" b="0" spc="-1050" dirty="0">
                <a:latin typeface="Microsoft Sans Serif"/>
                <a:cs typeface="Microsoft Sans Serif"/>
              </a:rPr>
              <a:t> </a:t>
            </a:r>
            <a:r>
              <a:rPr sz="4000" b="0" spc="-5" dirty="0">
                <a:latin typeface="Microsoft Sans Serif"/>
                <a:cs typeface="Microsoft Sans Serif"/>
              </a:rPr>
              <a:t>Substitution</a:t>
            </a:r>
            <a:r>
              <a:rPr sz="4000" b="0" spc="35" dirty="0">
                <a:latin typeface="Microsoft Sans Serif"/>
                <a:cs typeface="Microsoft Sans Serif"/>
              </a:rPr>
              <a:t> </a:t>
            </a:r>
            <a:r>
              <a:rPr sz="4000" b="0" spc="-5" dirty="0">
                <a:latin typeface="Microsoft Sans Serif"/>
                <a:cs typeface="Microsoft Sans Serif"/>
              </a:rPr>
              <a:t>(MRTS)</a:t>
            </a:r>
            <a:endParaRPr sz="4000" dirty="0">
              <a:latin typeface="Microsoft Sans Serif"/>
              <a:cs typeface="Microsoft Sans Serif"/>
            </a:endParaRPr>
          </a:p>
        </p:txBody>
      </p:sp>
      <p:sp>
        <p:nvSpPr>
          <p:cNvPr id="3" name="object 3"/>
          <p:cNvSpPr txBox="1"/>
          <p:nvPr/>
        </p:nvSpPr>
        <p:spPr>
          <a:xfrm>
            <a:off x="4714875" y="1624406"/>
            <a:ext cx="3731260" cy="4208145"/>
          </a:xfrm>
          <a:prstGeom prst="rect">
            <a:avLst/>
          </a:prstGeom>
        </p:spPr>
        <p:txBody>
          <a:bodyPr vert="horz" wrap="square" lIns="0" tIns="12065" rIns="0" bIns="0" rtlCol="0">
            <a:spAutoFit/>
          </a:bodyPr>
          <a:lstStyle/>
          <a:p>
            <a:pPr marL="368300" indent="-343535">
              <a:lnSpc>
                <a:spcPct val="100000"/>
              </a:lnSpc>
              <a:spcBef>
                <a:spcPts val="95"/>
              </a:spcBef>
              <a:buChar char="•"/>
              <a:tabLst>
                <a:tab pos="368300" algn="l"/>
                <a:tab pos="368935" algn="l"/>
              </a:tabLst>
            </a:pPr>
            <a:r>
              <a:rPr sz="2800" spc="-5" dirty="0">
                <a:latin typeface="Microsoft Sans Serif"/>
                <a:cs typeface="Microsoft Sans Serif"/>
              </a:rPr>
              <a:t>Both</a:t>
            </a:r>
            <a:r>
              <a:rPr sz="2800" spc="25" dirty="0">
                <a:latin typeface="Microsoft Sans Serif"/>
                <a:cs typeface="Microsoft Sans Serif"/>
              </a:rPr>
              <a:t> </a:t>
            </a:r>
            <a:r>
              <a:rPr sz="2800" spc="-5" dirty="0">
                <a:latin typeface="Microsoft Sans Serif"/>
                <a:cs typeface="Microsoft Sans Serif"/>
              </a:rPr>
              <a:t>(K</a:t>
            </a:r>
            <a:r>
              <a:rPr sz="2800" spc="20" dirty="0">
                <a:latin typeface="Microsoft Sans Serif"/>
                <a:cs typeface="Microsoft Sans Serif"/>
              </a:rPr>
              <a:t> </a:t>
            </a:r>
            <a:r>
              <a:rPr sz="2800" spc="-5" dirty="0">
                <a:latin typeface="Microsoft Sans Serif"/>
                <a:cs typeface="Microsoft Sans Serif"/>
              </a:rPr>
              <a:t>=</a:t>
            </a:r>
            <a:r>
              <a:rPr sz="2800" spc="20" dirty="0">
                <a:latin typeface="Microsoft Sans Serif"/>
                <a:cs typeface="Microsoft Sans Serif"/>
              </a:rPr>
              <a:t> </a:t>
            </a:r>
            <a:r>
              <a:rPr sz="2800" dirty="0">
                <a:latin typeface="Microsoft Sans Serif"/>
                <a:cs typeface="Microsoft Sans Serif"/>
              </a:rPr>
              <a:t>40,</a:t>
            </a:r>
            <a:r>
              <a:rPr sz="2800" spc="10" dirty="0">
                <a:latin typeface="Microsoft Sans Serif"/>
                <a:cs typeface="Microsoft Sans Serif"/>
              </a:rPr>
              <a:t> </a:t>
            </a:r>
            <a:r>
              <a:rPr sz="2800" dirty="0">
                <a:latin typeface="Microsoft Sans Serif"/>
                <a:cs typeface="Microsoft Sans Serif"/>
              </a:rPr>
              <a:t>L=10)</a:t>
            </a:r>
            <a:endParaRPr sz="2800">
              <a:latin typeface="Microsoft Sans Serif"/>
              <a:cs typeface="Microsoft Sans Serif"/>
            </a:endParaRPr>
          </a:p>
          <a:p>
            <a:pPr marL="368300">
              <a:lnSpc>
                <a:spcPct val="100000"/>
              </a:lnSpc>
            </a:pPr>
            <a:r>
              <a:rPr sz="2800" dirty="0">
                <a:latin typeface="Microsoft Sans Serif"/>
                <a:cs typeface="Microsoft Sans Serif"/>
              </a:rPr>
              <a:t>and</a:t>
            </a:r>
            <a:r>
              <a:rPr sz="2800" spc="20" dirty="0">
                <a:latin typeface="Microsoft Sans Serif"/>
                <a:cs typeface="Microsoft Sans Serif"/>
              </a:rPr>
              <a:t> </a:t>
            </a:r>
            <a:r>
              <a:rPr sz="2800" spc="-5" dirty="0">
                <a:latin typeface="Microsoft Sans Serif"/>
                <a:cs typeface="Microsoft Sans Serif"/>
              </a:rPr>
              <a:t>(K</a:t>
            </a:r>
            <a:r>
              <a:rPr sz="2800" spc="15" dirty="0">
                <a:latin typeface="Microsoft Sans Serif"/>
                <a:cs typeface="Microsoft Sans Serif"/>
              </a:rPr>
              <a:t> </a:t>
            </a:r>
            <a:r>
              <a:rPr sz="2800" spc="-5" dirty="0">
                <a:latin typeface="Microsoft Sans Serif"/>
                <a:cs typeface="Microsoft Sans Serif"/>
              </a:rPr>
              <a:t>=</a:t>
            </a:r>
            <a:r>
              <a:rPr sz="2800" spc="20" dirty="0">
                <a:latin typeface="Microsoft Sans Serif"/>
                <a:cs typeface="Microsoft Sans Serif"/>
              </a:rPr>
              <a:t> </a:t>
            </a:r>
            <a:r>
              <a:rPr sz="2800" dirty="0">
                <a:latin typeface="Microsoft Sans Serif"/>
                <a:cs typeface="Microsoft Sans Serif"/>
              </a:rPr>
              <a:t>36.36</a:t>
            </a:r>
            <a:r>
              <a:rPr sz="2800" spc="25" dirty="0">
                <a:latin typeface="Microsoft Sans Serif"/>
                <a:cs typeface="Microsoft Sans Serif"/>
              </a:rPr>
              <a:t> </a:t>
            </a:r>
            <a:r>
              <a:rPr sz="2800" dirty="0">
                <a:latin typeface="Microsoft Sans Serif"/>
                <a:cs typeface="Microsoft Sans Serif"/>
              </a:rPr>
              <a:t>and</a:t>
            </a:r>
            <a:r>
              <a:rPr sz="2800" spc="25" dirty="0">
                <a:latin typeface="Microsoft Sans Serif"/>
                <a:cs typeface="Microsoft Sans Serif"/>
              </a:rPr>
              <a:t> </a:t>
            </a:r>
            <a:r>
              <a:rPr sz="2800" spc="-5" dirty="0">
                <a:latin typeface="Microsoft Sans Serif"/>
                <a:cs typeface="Microsoft Sans Serif"/>
              </a:rPr>
              <a:t>L</a:t>
            </a:r>
            <a:endParaRPr sz="2800">
              <a:latin typeface="Microsoft Sans Serif"/>
              <a:cs typeface="Microsoft Sans Serif"/>
            </a:endParaRPr>
          </a:p>
          <a:p>
            <a:pPr marL="368300" marR="948055">
              <a:lnSpc>
                <a:spcPct val="100000"/>
              </a:lnSpc>
            </a:pPr>
            <a:r>
              <a:rPr sz="2800" spc="-5" dirty="0">
                <a:latin typeface="Microsoft Sans Serif"/>
                <a:cs typeface="Microsoft Sans Serif"/>
              </a:rPr>
              <a:t>=</a:t>
            </a:r>
            <a:r>
              <a:rPr sz="2800" spc="15" dirty="0">
                <a:latin typeface="Microsoft Sans Serif"/>
                <a:cs typeface="Microsoft Sans Serif"/>
              </a:rPr>
              <a:t> </a:t>
            </a:r>
            <a:r>
              <a:rPr sz="2800" spc="-5" dirty="0">
                <a:latin typeface="Microsoft Sans Serif"/>
                <a:cs typeface="Microsoft Sans Serif"/>
              </a:rPr>
              <a:t>11)</a:t>
            </a:r>
            <a:r>
              <a:rPr sz="2800" spc="25" dirty="0">
                <a:latin typeface="Microsoft Sans Serif"/>
                <a:cs typeface="Microsoft Sans Serif"/>
              </a:rPr>
              <a:t> </a:t>
            </a:r>
            <a:r>
              <a:rPr sz="2800" spc="-5" dirty="0">
                <a:latin typeface="Microsoft Sans Serif"/>
                <a:cs typeface="Microsoft Sans Serif"/>
              </a:rPr>
              <a:t>are</a:t>
            </a:r>
            <a:r>
              <a:rPr sz="2800" spc="25" dirty="0">
                <a:latin typeface="Microsoft Sans Serif"/>
                <a:cs typeface="Microsoft Sans Serif"/>
              </a:rPr>
              <a:t> </a:t>
            </a:r>
            <a:r>
              <a:rPr sz="2800" spc="-15" dirty="0">
                <a:latin typeface="Microsoft Sans Serif"/>
                <a:cs typeface="Microsoft Sans Serif"/>
              </a:rPr>
              <a:t>in</a:t>
            </a:r>
            <a:r>
              <a:rPr sz="2800" spc="25" dirty="0">
                <a:latin typeface="Microsoft Sans Serif"/>
                <a:cs typeface="Microsoft Sans Serif"/>
              </a:rPr>
              <a:t> </a:t>
            </a:r>
            <a:r>
              <a:rPr sz="2800" dirty="0">
                <a:latin typeface="Microsoft Sans Serif"/>
                <a:cs typeface="Microsoft Sans Serif"/>
              </a:rPr>
              <a:t>the </a:t>
            </a:r>
            <a:r>
              <a:rPr sz="2800" spc="-730" dirty="0">
                <a:latin typeface="Microsoft Sans Serif"/>
                <a:cs typeface="Microsoft Sans Serif"/>
              </a:rPr>
              <a:t> </a:t>
            </a:r>
            <a:r>
              <a:rPr sz="2800" dirty="0">
                <a:latin typeface="Microsoft Sans Serif"/>
                <a:cs typeface="Microsoft Sans Serif"/>
              </a:rPr>
              <a:t>isoquant.</a:t>
            </a:r>
            <a:endParaRPr sz="2800">
              <a:latin typeface="Microsoft Sans Serif"/>
              <a:cs typeface="Microsoft Sans Serif"/>
            </a:endParaRPr>
          </a:p>
          <a:p>
            <a:pPr marL="368300" indent="-343535">
              <a:lnSpc>
                <a:spcPct val="100000"/>
              </a:lnSpc>
              <a:spcBef>
                <a:spcPts val="675"/>
              </a:spcBef>
              <a:buChar char="•"/>
              <a:tabLst>
                <a:tab pos="368300" algn="l"/>
                <a:tab pos="368935" algn="l"/>
              </a:tabLst>
            </a:pPr>
            <a:r>
              <a:rPr sz="2800" spc="-5" dirty="0">
                <a:latin typeface="Microsoft Sans Serif"/>
                <a:cs typeface="Microsoft Sans Serif"/>
              </a:rPr>
              <a:t>MRTS</a:t>
            </a:r>
            <a:r>
              <a:rPr sz="2800" spc="30" dirty="0">
                <a:latin typeface="Microsoft Sans Serif"/>
                <a:cs typeface="Microsoft Sans Serif"/>
              </a:rPr>
              <a:t> </a:t>
            </a:r>
            <a:r>
              <a:rPr sz="2800" spc="-5" dirty="0">
                <a:latin typeface="Microsoft Sans Serif"/>
                <a:cs typeface="Microsoft Sans Serif"/>
              </a:rPr>
              <a:t>=</a:t>
            </a:r>
            <a:r>
              <a:rPr sz="2800" spc="10" dirty="0">
                <a:latin typeface="Microsoft Sans Serif"/>
                <a:cs typeface="Microsoft Sans Serif"/>
              </a:rPr>
              <a:t> </a:t>
            </a:r>
            <a:r>
              <a:rPr sz="2800" spc="-5" dirty="0">
                <a:latin typeface="Microsoft Sans Serif"/>
                <a:cs typeface="Microsoft Sans Serif"/>
              </a:rPr>
              <a:t>-</a:t>
            </a:r>
            <a:r>
              <a:rPr sz="2800" spc="25" dirty="0">
                <a:latin typeface="Microsoft Sans Serif"/>
                <a:cs typeface="Microsoft Sans Serif"/>
              </a:rPr>
              <a:t> </a:t>
            </a:r>
            <a:r>
              <a:rPr sz="2800" dirty="0">
                <a:latin typeface="Symbol"/>
                <a:cs typeface="Symbol"/>
              </a:rPr>
              <a:t></a:t>
            </a:r>
            <a:r>
              <a:rPr sz="2800" b="1" dirty="0">
                <a:latin typeface="Arial"/>
                <a:cs typeface="Arial"/>
              </a:rPr>
              <a:t>K/</a:t>
            </a:r>
            <a:r>
              <a:rPr sz="2800" dirty="0">
                <a:latin typeface="Symbol"/>
                <a:cs typeface="Symbol"/>
              </a:rPr>
              <a:t></a:t>
            </a:r>
            <a:r>
              <a:rPr sz="2800" b="1" dirty="0">
                <a:latin typeface="Arial"/>
                <a:cs typeface="Arial"/>
              </a:rPr>
              <a:t>L</a:t>
            </a:r>
            <a:endParaRPr sz="2800">
              <a:latin typeface="Arial"/>
              <a:cs typeface="Arial"/>
            </a:endParaRPr>
          </a:p>
          <a:p>
            <a:pPr marL="321310">
              <a:lnSpc>
                <a:spcPct val="100000"/>
              </a:lnSpc>
              <a:spcBef>
                <a:spcPts val="675"/>
              </a:spcBef>
            </a:pPr>
            <a:r>
              <a:rPr sz="2800" b="1" spc="-5" dirty="0">
                <a:latin typeface="Arial"/>
                <a:cs typeface="Arial"/>
              </a:rPr>
              <a:t>=</a:t>
            </a:r>
            <a:r>
              <a:rPr sz="2800" b="1" spc="-45" dirty="0">
                <a:latin typeface="Arial"/>
                <a:cs typeface="Arial"/>
              </a:rPr>
              <a:t> </a:t>
            </a:r>
            <a:r>
              <a:rPr sz="2800" b="1" dirty="0">
                <a:latin typeface="Arial"/>
                <a:cs typeface="Arial"/>
              </a:rPr>
              <a:t>-(</a:t>
            </a:r>
            <a:r>
              <a:rPr sz="2800" dirty="0">
                <a:latin typeface="Microsoft Sans Serif"/>
                <a:cs typeface="Microsoft Sans Serif"/>
              </a:rPr>
              <a:t>36.36-40)/(11-10)</a:t>
            </a:r>
            <a:endParaRPr sz="2800">
              <a:latin typeface="Microsoft Sans Serif"/>
              <a:cs typeface="Microsoft Sans Serif"/>
            </a:endParaRPr>
          </a:p>
          <a:p>
            <a:pPr marL="321310">
              <a:lnSpc>
                <a:spcPct val="100000"/>
              </a:lnSpc>
              <a:spcBef>
                <a:spcPts val="675"/>
              </a:spcBef>
            </a:pPr>
            <a:r>
              <a:rPr sz="2800" spc="-5" dirty="0">
                <a:latin typeface="Microsoft Sans Serif"/>
                <a:cs typeface="Microsoft Sans Serif"/>
              </a:rPr>
              <a:t>=</a:t>
            </a:r>
            <a:r>
              <a:rPr sz="2800" spc="-15" dirty="0">
                <a:latin typeface="Microsoft Sans Serif"/>
                <a:cs typeface="Microsoft Sans Serif"/>
              </a:rPr>
              <a:t> </a:t>
            </a:r>
            <a:r>
              <a:rPr sz="2800" dirty="0">
                <a:latin typeface="Microsoft Sans Serif"/>
                <a:cs typeface="Microsoft Sans Serif"/>
              </a:rPr>
              <a:t>3.64</a:t>
            </a:r>
            <a:endParaRPr sz="2800">
              <a:latin typeface="Microsoft Sans Serif"/>
              <a:cs typeface="Microsoft Sans Serif"/>
            </a:endParaRPr>
          </a:p>
          <a:p>
            <a:pPr marL="25400">
              <a:lnSpc>
                <a:spcPct val="100000"/>
              </a:lnSpc>
              <a:spcBef>
                <a:spcPts val="670"/>
              </a:spcBef>
            </a:pPr>
            <a:r>
              <a:rPr sz="2800" spc="-5" dirty="0">
                <a:latin typeface="Microsoft Sans Serif"/>
                <a:cs typeface="Microsoft Sans Serif"/>
              </a:rPr>
              <a:t>It</a:t>
            </a:r>
            <a:r>
              <a:rPr sz="2800" spc="20" dirty="0">
                <a:latin typeface="Microsoft Sans Serif"/>
                <a:cs typeface="Microsoft Sans Serif"/>
              </a:rPr>
              <a:t> </a:t>
            </a:r>
            <a:r>
              <a:rPr sz="2800" spc="-10" dirty="0">
                <a:latin typeface="Microsoft Sans Serif"/>
                <a:cs typeface="Microsoft Sans Serif"/>
              </a:rPr>
              <a:t>is</a:t>
            </a:r>
            <a:r>
              <a:rPr sz="2800" spc="20" dirty="0">
                <a:latin typeface="Microsoft Sans Serif"/>
                <a:cs typeface="Microsoft Sans Serif"/>
              </a:rPr>
              <a:t> </a:t>
            </a:r>
            <a:r>
              <a:rPr sz="2800" spc="-5" dirty="0">
                <a:latin typeface="Microsoft Sans Serif"/>
                <a:cs typeface="Microsoft Sans Serif"/>
              </a:rPr>
              <a:t>Close</a:t>
            </a:r>
            <a:r>
              <a:rPr sz="2800" spc="40" dirty="0">
                <a:latin typeface="Microsoft Sans Serif"/>
                <a:cs typeface="Microsoft Sans Serif"/>
              </a:rPr>
              <a:t> </a:t>
            </a:r>
            <a:r>
              <a:rPr sz="2800" spc="-5" dirty="0">
                <a:latin typeface="Microsoft Sans Serif"/>
                <a:cs typeface="Microsoft Sans Serif"/>
              </a:rPr>
              <a:t>to</a:t>
            </a:r>
            <a:r>
              <a:rPr sz="2800" spc="20" dirty="0">
                <a:latin typeface="Microsoft Sans Serif"/>
                <a:cs typeface="Microsoft Sans Serif"/>
              </a:rPr>
              <a:t> </a:t>
            </a:r>
            <a:r>
              <a:rPr sz="2800" b="1" spc="-5" dirty="0">
                <a:latin typeface="Arial"/>
                <a:cs typeface="Arial"/>
              </a:rPr>
              <a:t>MP</a:t>
            </a:r>
            <a:r>
              <a:rPr sz="2775" b="1" spc="-7" baseline="-21021" dirty="0">
                <a:latin typeface="Arial"/>
                <a:cs typeface="Arial"/>
              </a:rPr>
              <a:t>L</a:t>
            </a:r>
            <a:r>
              <a:rPr sz="2800" b="1" spc="-5" dirty="0">
                <a:latin typeface="Arial"/>
                <a:cs typeface="Arial"/>
              </a:rPr>
              <a:t>/</a:t>
            </a:r>
            <a:r>
              <a:rPr sz="2800" b="1" spc="-15" dirty="0">
                <a:latin typeface="Arial"/>
                <a:cs typeface="Arial"/>
              </a:rPr>
              <a:t> </a:t>
            </a:r>
            <a:r>
              <a:rPr sz="2800" b="1" dirty="0">
                <a:latin typeface="Arial"/>
                <a:cs typeface="Arial"/>
              </a:rPr>
              <a:t>MP</a:t>
            </a:r>
            <a:r>
              <a:rPr sz="2775" b="1" baseline="-21021" dirty="0">
                <a:latin typeface="Arial"/>
                <a:cs typeface="Arial"/>
              </a:rPr>
              <a:t>K</a:t>
            </a:r>
            <a:endParaRPr sz="2775" baseline="-21021">
              <a:latin typeface="Arial"/>
              <a:cs typeface="Arial"/>
            </a:endParaRPr>
          </a:p>
          <a:p>
            <a:pPr marL="368300">
              <a:lnSpc>
                <a:spcPct val="100000"/>
              </a:lnSpc>
            </a:pPr>
            <a:r>
              <a:rPr sz="2800" b="1" spc="-5" dirty="0">
                <a:latin typeface="Arial"/>
                <a:cs typeface="Arial"/>
              </a:rPr>
              <a:t>=</a:t>
            </a:r>
            <a:r>
              <a:rPr sz="2800" b="1" spc="-20" dirty="0">
                <a:latin typeface="Arial"/>
                <a:cs typeface="Arial"/>
              </a:rPr>
              <a:t> </a:t>
            </a:r>
            <a:r>
              <a:rPr sz="2800" b="1" dirty="0">
                <a:latin typeface="Arial"/>
                <a:cs typeface="Arial"/>
              </a:rPr>
              <a:t>0.98/0.25</a:t>
            </a:r>
            <a:r>
              <a:rPr sz="2800" b="1" spc="-10" dirty="0">
                <a:latin typeface="Arial"/>
                <a:cs typeface="Arial"/>
              </a:rPr>
              <a:t> </a:t>
            </a:r>
            <a:r>
              <a:rPr sz="2800" b="1" spc="-5" dirty="0">
                <a:latin typeface="Arial"/>
                <a:cs typeface="Arial"/>
              </a:rPr>
              <a:t>=</a:t>
            </a:r>
            <a:r>
              <a:rPr sz="2800" b="1" spc="-15" dirty="0">
                <a:latin typeface="Arial"/>
                <a:cs typeface="Arial"/>
              </a:rPr>
              <a:t> </a:t>
            </a:r>
            <a:r>
              <a:rPr sz="2800" b="1" dirty="0">
                <a:latin typeface="Arial"/>
                <a:cs typeface="Arial"/>
              </a:rPr>
              <a:t>3.92</a:t>
            </a:r>
            <a:endParaRPr sz="2800">
              <a:latin typeface="Arial"/>
              <a:cs typeface="Arial"/>
            </a:endParaRPr>
          </a:p>
        </p:txBody>
      </p:sp>
      <p:pic>
        <p:nvPicPr>
          <p:cNvPr id="4" name="object 4"/>
          <p:cNvPicPr/>
          <p:nvPr/>
        </p:nvPicPr>
        <p:blipFill>
          <a:blip r:embed="rId2" cstate="print"/>
          <a:stretch>
            <a:fillRect/>
          </a:stretch>
        </p:blipFill>
        <p:spPr>
          <a:xfrm>
            <a:off x="42896" y="2014690"/>
            <a:ext cx="3774893" cy="346042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7840" y="1524420"/>
            <a:ext cx="7912734" cy="3579185"/>
          </a:xfrm>
          <a:prstGeom prst="rect">
            <a:avLst/>
          </a:prstGeom>
        </p:spPr>
        <p:txBody>
          <a:bodyPr vert="horz" wrap="square" lIns="0" tIns="110490" rIns="0" bIns="0" rtlCol="0">
            <a:spAutoFit/>
          </a:bodyPr>
          <a:lstStyle/>
          <a:p>
            <a:pPr marL="507365" indent="-457200">
              <a:lnSpc>
                <a:spcPct val="100000"/>
              </a:lnSpc>
              <a:spcBef>
                <a:spcPts val="870"/>
              </a:spcBef>
              <a:buFont typeface="Arial" panose="020B0604020202020204" pitchFamily="34" charset="0"/>
              <a:buChar char="•"/>
              <a:tabLst>
                <a:tab pos="619125" algn="l"/>
                <a:tab pos="619760" algn="l"/>
              </a:tabLst>
            </a:pPr>
            <a:r>
              <a:rPr sz="3200" b="1" spc="5" dirty="0">
                <a:latin typeface="Arial"/>
                <a:cs typeface="Arial"/>
              </a:rPr>
              <a:t>MP</a:t>
            </a:r>
            <a:r>
              <a:rPr sz="3150" b="1" spc="7" baseline="-21164" dirty="0">
                <a:latin typeface="Arial"/>
                <a:cs typeface="Arial"/>
              </a:rPr>
              <a:t>L</a:t>
            </a:r>
            <a:r>
              <a:rPr sz="3150" b="1" spc="-30" baseline="-21164" dirty="0">
                <a:latin typeface="Arial"/>
                <a:cs typeface="Arial"/>
              </a:rPr>
              <a:t> </a:t>
            </a:r>
            <a:r>
              <a:rPr sz="3200" dirty="0">
                <a:latin typeface="Microsoft Sans Serif"/>
                <a:cs typeface="Microsoft Sans Serif"/>
              </a:rPr>
              <a:t>at</a:t>
            </a:r>
            <a:r>
              <a:rPr sz="3200" spc="25" dirty="0">
                <a:latin typeface="Microsoft Sans Serif"/>
                <a:cs typeface="Microsoft Sans Serif"/>
              </a:rPr>
              <a:t> </a:t>
            </a:r>
            <a:r>
              <a:rPr sz="3200" dirty="0">
                <a:latin typeface="Microsoft Sans Serif"/>
                <a:cs typeface="Microsoft Sans Serif"/>
              </a:rPr>
              <a:t>(K</a:t>
            </a:r>
            <a:r>
              <a:rPr sz="3200" spc="30" dirty="0">
                <a:latin typeface="Microsoft Sans Serif"/>
                <a:cs typeface="Microsoft Sans Serif"/>
              </a:rPr>
              <a:t> </a:t>
            </a:r>
            <a:r>
              <a:rPr sz="3200" dirty="0">
                <a:latin typeface="Microsoft Sans Serif"/>
                <a:cs typeface="Microsoft Sans Serif"/>
              </a:rPr>
              <a:t>=</a:t>
            </a:r>
            <a:r>
              <a:rPr sz="3200" spc="20" dirty="0">
                <a:latin typeface="Microsoft Sans Serif"/>
                <a:cs typeface="Microsoft Sans Serif"/>
              </a:rPr>
              <a:t> </a:t>
            </a:r>
            <a:r>
              <a:rPr sz="3200" spc="-5" dirty="0">
                <a:latin typeface="Microsoft Sans Serif"/>
                <a:cs typeface="Microsoft Sans Serif"/>
              </a:rPr>
              <a:t>10,</a:t>
            </a:r>
            <a:r>
              <a:rPr sz="3200" spc="20" dirty="0">
                <a:latin typeface="Microsoft Sans Serif"/>
                <a:cs typeface="Microsoft Sans Serif"/>
              </a:rPr>
              <a:t> </a:t>
            </a:r>
            <a:r>
              <a:rPr sz="3200" spc="-5" dirty="0">
                <a:latin typeface="Microsoft Sans Serif"/>
                <a:cs typeface="Microsoft Sans Serif"/>
              </a:rPr>
              <a:t>L=40)</a:t>
            </a:r>
            <a:endParaRPr sz="3200" dirty="0">
              <a:latin typeface="Microsoft Sans Serif"/>
              <a:cs typeface="Microsoft Sans Serif"/>
            </a:endParaRPr>
          </a:p>
          <a:p>
            <a:pPr marL="1741170">
              <a:lnSpc>
                <a:spcPct val="100000"/>
              </a:lnSpc>
              <a:spcBef>
                <a:spcPts val="765"/>
              </a:spcBef>
            </a:pPr>
            <a:r>
              <a:rPr sz="3200" dirty="0">
                <a:latin typeface="Microsoft Sans Serif"/>
                <a:cs typeface="Microsoft Sans Serif"/>
              </a:rPr>
              <a:t>=</a:t>
            </a:r>
            <a:r>
              <a:rPr sz="3200" spc="40" dirty="0">
                <a:latin typeface="Microsoft Sans Serif"/>
                <a:cs typeface="Microsoft Sans Serif"/>
              </a:rPr>
              <a:t> </a:t>
            </a:r>
            <a:r>
              <a:rPr sz="3200" dirty="0">
                <a:latin typeface="Microsoft Sans Serif"/>
                <a:cs typeface="Microsoft Sans Serif"/>
              </a:rPr>
              <a:t>Q(10, </a:t>
            </a:r>
            <a:r>
              <a:rPr sz="3200" spc="-5" dirty="0">
                <a:latin typeface="Microsoft Sans Serif"/>
                <a:cs typeface="Microsoft Sans Serif"/>
              </a:rPr>
              <a:t>40+1)</a:t>
            </a:r>
            <a:r>
              <a:rPr sz="3200" spc="30" dirty="0">
                <a:latin typeface="Microsoft Sans Serif"/>
                <a:cs typeface="Microsoft Sans Serif"/>
              </a:rPr>
              <a:t> </a:t>
            </a:r>
            <a:r>
              <a:rPr sz="3200" dirty="0">
                <a:latin typeface="Microsoft Sans Serif"/>
                <a:cs typeface="Microsoft Sans Serif"/>
              </a:rPr>
              <a:t>-</a:t>
            </a:r>
            <a:r>
              <a:rPr sz="3200" spc="25" dirty="0">
                <a:latin typeface="Microsoft Sans Serif"/>
                <a:cs typeface="Microsoft Sans Serif"/>
              </a:rPr>
              <a:t> </a:t>
            </a:r>
            <a:r>
              <a:rPr sz="3200" dirty="0">
                <a:latin typeface="Microsoft Sans Serif"/>
                <a:cs typeface="Microsoft Sans Serif"/>
              </a:rPr>
              <a:t>Q(10,</a:t>
            </a:r>
            <a:r>
              <a:rPr sz="3200" spc="10" dirty="0">
                <a:latin typeface="Microsoft Sans Serif"/>
                <a:cs typeface="Microsoft Sans Serif"/>
              </a:rPr>
              <a:t> </a:t>
            </a:r>
            <a:r>
              <a:rPr sz="3200" spc="-5" dirty="0">
                <a:latin typeface="Microsoft Sans Serif"/>
                <a:cs typeface="Microsoft Sans Serif"/>
              </a:rPr>
              <a:t>40)</a:t>
            </a:r>
            <a:r>
              <a:rPr sz="3200" spc="20" dirty="0">
                <a:latin typeface="Microsoft Sans Serif"/>
                <a:cs typeface="Microsoft Sans Serif"/>
              </a:rPr>
              <a:t> </a:t>
            </a:r>
            <a:r>
              <a:rPr sz="3200" dirty="0">
                <a:latin typeface="Microsoft Sans Serif"/>
                <a:cs typeface="Microsoft Sans Serif"/>
              </a:rPr>
              <a:t>=</a:t>
            </a:r>
            <a:r>
              <a:rPr sz="3200" spc="35" dirty="0">
                <a:latin typeface="Microsoft Sans Serif"/>
                <a:cs typeface="Microsoft Sans Serif"/>
              </a:rPr>
              <a:t> </a:t>
            </a:r>
            <a:r>
              <a:rPr sz="3200" b="1" spc="-5" dirty="0">
                <a:latin typeface="Arial"/>
                <a:cs typeface="Arial"/>
              </a:rPr>
              <a:t>0.25</a:t>
            </a:r>
            <a:endParaRPr sz="3200" dirty="0">
              <a:latin typeface="Arial"/>
              <a:cs typeface="Arial"/>
            </a:endParaRPr>
          </a:p>
          <a:p>
            <a:pPr marL="393700" indent="-342900">
              <a:lnSpc>
                <a:spcPct val="100000"/>
              </a:lnSpc>
              <a:spcBef>
                <a:spcPts val="770"/>
              </a:spcBef>
              <a:buFont typeface="Microsoft Sans Serif"/>
              <a:buChar char="•"/>
              <a:tabLst>
                <a:tab pos="393065" algn="l"/>
                <a:tab pos="393700" algn="l"/>
              </a:tabLst>
            </a:pPr>
            <a:r>
              <a:rPr sz="3200" b="1" spc="5" dirty="0">
                <a:latin typeface="Arial"/>
                <a:cs typeface="Arial"/>
              </a:rPr>
              <a:t>MP</a:t>
            </a:r>
            <a:r>
              <a:rPr sz="3150" b="1" spc="7" baseline="-21164" dirty="0">
                <a:latin typeface="Arial"/>
                <a:cs typeface="Arial"/>
              </a:rPr>
              <a:t>K</a:t>
            </a:r>
            <a:r>
              <a:rPr sz="3150" b="1" spc="-22" baseline="-21164" dirty="0">
                <a:latin typeface="Arial"/>
                <a:cs typeface="Arial"/>
              </a:rPr>
              <a:t> </a:t>
            </a:r>
            <a:r>
              <a:rPr sz="3200" dirty="0">
                <a:latin typeface="Microsoft Sans Serif"/>
                <a:cs typeface="Microsoft Sans Serif"/>
              </a:rPr>
              <a:t>at</a:t>
            </a:r>
            <a:r>
              <a:rPr sz="3200" spc="25" dirty="0">
                <a:latin typeface="Microsoft Sans Serif"/>
                <a:cs typeface="Microsoft Sans Serif"/>
              </a:rPr>
              <a:t> </a:t>
            </a:r>
            <a:r>
              <a:rPr sz="3200" dirty="0">
                <a:latin typeface="Microsoft Sans Serif"/>
                <a:cs typeface="Microsoft Sans Serif"/>
              </a:rPr>
              <a:t>(K</a:t>
            </a:r>
            <a:r>
              <a:rPr sz="3200" spc="30" dirty="0">
                <a:latin typeface="Microsoft Sans Serif"/>
                <a:cs typeface="Microsoft Sans Serif"/>
              </a:rPr>
              <a:t> </a:t>
            </a:r>
            <a:r>
              <a:rPr sz="3200" dirty="0">
                <a:latin typeface="Microsoft Sans Serif"/>
                <a:cs typeface="Microsoft Sans Serif"/>
              </a:rPr>
              <a:t>=</a:t>
            </a:r>
            <a:r>
              <a:rPr sz="3200" spc="20" dirty="0">
                <a:latin typeface="Microsoft Sans Serif"/>
                <a:cs typeface="Microsoft Sans Serif"/>
              </a:rPr>
              <a:t> </a:t>
            </a:r>
            <a:r>
              <a:rPr sz="3200" spc="-5" dirty="0">
                <a:latin typeface="Microsoft Sans Serif"/>
                <a:cs typeface="Microsoft Sans Serif"/>
              </a:rPr>
              <a:t>10,</a:t>
            </a:r>
            <a:r>
              <a:rPr sz="3200" spc="20" dirty="0">
                <a:latin typeface="Microsoft Sans Serif"/>
                <a:cs typeface="Microsoft Sans Serif"/>
              </a:rPr>
              <a:t> </a:t>
            </a:r>
            <a:r>
              <a:rPr sz="3200" spc="-5" dirty="0">
                <a:latin typeface="Microsoft Sans Serif"/>
                <a:cs typeface="Microsoft Sans Serif"/>
              </a:rPr>
              <a:t>L=40)</a:t>
            </a:r>
            <a:endParaRPr sz="3200" dirty="0">
              <a:latin typeface="Microsoft Sans Serif"/>
              <a:cs typeface="Microsoft Sans Serif"/>
            </a:endParaRPr>
          </a:p>
          <a:p>
            <a:pPr marL="1402715">
              <a:lnSpc>
                <a:spcPct val="100000"/>
              </a:lnSpc>
              <a:spcBef>
                <a:spcPts val="770"/>
              </a:spcBef>
            </a:pPr>
            <a:r>
              <a:rPr sz="3200" dirty="0">
                <a:latin typeface="Microsoft Sans Serif"/>
                <a:cs typeface="Microsoft Sans Serif"/>
              </a:rPr>
              <a:t>=</a:t>
            </a:r>
            <a:r>
              <a:rPr sz="3200" spc="40" dirty="0">
                <a:latin typeface="Microsoft Sans Serif"/>
                <a:cs typeface="Microsoft Sans Serif"/>
              </a:rPr>
              <a:t> </a:t>
            </a:r>
            <a:r>
              <a:rPr sz="3200" dirty="0">
                <a:latin typeface="Microsoft Sans Serif"/>
                <a:cs typeface="Microsoft Sans Serif"/>
              </a:rPr>
              <a:t>Q(10 +</a:t>
            </a:r>
            <a:r>
              <a:rPr sz="3200" spc="40" dirty="0">
                <a:latin typeface="Microsoft Sans Serif"/>
                <a:cs typeface="Microsoft Sans Serif"/>
              </a:rPr>
              <a:t> </a:t>
            </a:r>
            <a:r>
              <a:rPr sz="3200" dirty="0">
                <a:latin typeface="Microsoft Sans Serif"/>
                <a:cs typeface="Microsoft Sans Serif"/>
              </a:rPr>
              <a:t>1,</a:t>
            </a:r>
            <a:r>
              <a:rPr sz="3200" spc="15" dirty="0">
                <a:latin typeface="Microsoft Sans Serif"/>
                <a:cs typeface="Microsoft Sans Serif"/>
              </a:rPr>
              <a:t> </a:t>
            </a:r>
            <a:r>
              <a:rPr sz="3200" spc="-5" dirty="0">
                <a:latin typeface="Microsoft Sans Serif"/>
                <a:cs typeface="Microsoft Sans Serif"/>
              </a:rPr>
              <a:t>40)</a:t>
            </a:r>
            <a:r>
              <a:rPr sz="3200" spc="40" dirty="0">
                <a:latin typeface="Microsoft Sans Serif"/>
                <a:cs typeface="Microsoft Sans Serif"/>
              </a:rPr>
              <a:t> </a:t>
            </a:r>
            <a:r>
              <a:rPr sz="3200" spc="840" dirty="0">
                <a:latin typeface="Microsoft Sans Serif"/>
                <a:cs typeface="Microsoft Sans Serif"/>
              </a:rPr>
              <a:t>–</a:t>
            </a:r>
            <a:r>
              <a:rPr sz="3200" spc="25" dirty="0">
                <a:latin typeface="Microsoft Sans Serif"/>
                <a:cs typeface="Microsoft Sans Serif"/>
              </a:rPr>
              <a:t> </a:t>
            </a:r>
            <a:r>
              <a:rPr sz="3200" dirty="0">
                <a:latin typeface="Microsoft Sans Serif"/>
                <a:cs typeface="Microsoft Sans Serif"/>
              </a:rPr>
              <a:t>Q(10,</a:t>
            </a:r>
            <a:r>
              <a:rPr sz="3200" spc="5" dirty="0">
                <a:latin typeface="Microsoft Sans Serif"/>
                <a:cs typeface="Microsoft Sans Serif"/>
              </a:rPr>
              <a:t> </a:t>
            </a:r>
            <a:r>
              <a:rPr sz="3200" spc="-5" dirty="0">
                <a:latin typeface="Microsoft Sans Serif"/>
                <a:cs typeface="Microsoft Sans Serif"/>
              </a:rPr>
              <a:t>40)</a:t>
            </a:r>
            <a:r>
              <a:rPr sz="3200" spc="35" dirty="0">
                <a:latin typeface="Microsoft Sans Serif"/>
                <a:cs typeface="Microsoft Sans Serif"/>
              </a:rPr>
              <a:t> </a:t>
            </a:r>
            <a:r>
              <a:rPr sz="3200" dirty="0">
                <a:latin typeface="Microsoft Sans Serif"/>
                <a:cs typeface="Microsoft Sans Serif"/>
              </a:rPr>
              <a:t>=</a:t>
            </a:r>
            <a:r>
              <a:rPr sz="3200" spc="30" dirty="0">
                <a:latin typeface="Microsoft Sans Serif"/>
                <a:cs typeface="Microsoft Sans Serif"/>
              </a:rPr>
              <a:t> </a:t>
            </a:r>
            <a:r>
              <a:rPr sz="3200" b="1" spc="-5" dirty="0">
                <a:latin typeface="Arial"/>
                <a:cs typeface="Arial"/>
              </a:rPr>
              <a:t>0.98</a:t>
            </a:r>
            <a:endParaRPr sz="3200" dirty="0">
              <a:latin typeface="Arial"/>
              <a:cs typeface="Arial"/>
            </a:endParaRPr>
          </a:p>
          <a:p>
            <a:pPr marL="393700" indent="-342900">
              <a:lnSpc>
                <a:spcPct val="100000"/>
              </a:lnSpc>
              <a:spcBef>
                <a:spcPts val="780"/>
              </a:spcBef>
              <a:buFont typeface="Microsoft Sans Serif"/>
              <a:buChar char="•"/>
              <a:tabLst>
                <a:tab pos="393065" algn="l"/>
                <a:tab pos="393700" algn="l"/>
              </a:tabLst>
            </a:pPr>
            <a:r>
              <a:rPr sz="3200" b="1" dirty="0">
                <a:latin typeface="Arial"/>
                <a:cs typeface="Arial"/>
              </a:rPr>
              <a:t>MRTS</a:t>
            </a:r>
            <a:r>
              <a:rPr sz="3200" b="1" spc="-20" dirty="0">
                <a:latin typeface="Arial"/>
                <a:cs typeface="Arial"/>
              </a:rPr>
              <a:t> </a:t>
            </a:r>
            <a:r>
              <a:rPr sz="3200" dirty="0">
                <a:latin typeface="Microsoft Sans Serif"/>
                <a:cs typeface="Microsoft Sans Serif"/>
              </a:rPr>
              <a:t>-</a:t>
            </a:r>
            <a:r>
              <a:rPr sz="3200" spc="35" dirty="0">
                <a:latin typeface="Microsoft Sans Serif"/>
                <a:cs typeface="Microsoft Sans Serif"/>
              </a:rPr>
              <a:t> </a:t>
            </a:r>
            <a:r>
              <a:rPr sz="3200" dirty="0">
                <a:latin typeface="Symbol"/>
                <a:cs typeface="Symbol"/>
              </a:rPr>
              <a:t></a:t>
            </a:r>
            <a:r>
              <a:rPr sz="3200" b="1" dirty="0">
                <a:latin typeface="Arial"/>
                <a:cs typeface="Arial"/>
              </a:rPr>
              <a:t>K/</a:t>
            </a:r>
            <a:r>
              <a:rPr sz="3200" dirty="0">
                <a:latin typeface="Symbol"/>
                <a:cs typeface="Symbol"/>
              </a:rPr>
              <a:t></a:t>
            </a:r>
            <a:r>
              <a:rPr sz="3200" b="1" dirty="0">
                <a:latin typeface="Arial"/>
                <a:cs typeface="Arial"/>
              </a:rPr>
              <a:t>L</a:t>
            </a:r>
            <a:r>
              <a:rPr sz="3200" b="1" spc="-30" dirty="0">
                <a:latin typeface="Arial"/>
                <a:cs typeface="Arial"/>
              </a:rPr>
              <a:t> </a:t>
            </a:r>
            <a:r>
              <a:rPr sz="3200" dirty="0">
                <a:latin typeface="Microsoft Sans Serif"/>
                <a:cs typeface="Microsoft Sans Serif"/>
              </a:rPr>
              <a:t>=</a:t>
            </a:r>
            <a:r>
              <a:rPr sz="3200" spc="40" dirty="0">
                <a:latin typeface="Microsoft Sans Serif"/>
                <a:cs typeface="Microsoft Sans Serif"/>
              </a:rPr>
              <a:t> </a:t>
            </a:r>
            <a:r>
              <a:rPr sz="3200" spc="-5" dirty="0">
                <a:latin typeface="Microsoft Sans Serif"/>
                <a:cs typeface="Microsoft Sans Serif"/>
              </a:rPr>
              <a:t>-(9.76-10)/(41-40)=</a:t>
            </a:r>
            <a:r>
              <a:rPr sz="3200" dirty="0">
                <a:latin typeface="Microsoft Sans Serif"/>
                <a:cs typeface="Microsoft Sans Serif"/>
              </a:rPr>
              <a:t> </a:t>
            </a:r>
            <a:r>
              <a:rPr sz="3200" b="1" spc="-5" dirty="0">
                <a:latin typeface="Arial"/>
                <a:cs typeface="Arial"/>
              </a:rPr>
              <a:t>0.24</a:t>
            </a:r>
            <a:endParaRPr sz="3200" dirty="0">
              <a:latin typeface="Arial"/>
              <a:cs typeface="Arial"/>
            </a:endParaRPr>
          </a:p>
          <a:p>
            <a:pPr marL="393700" indent="-342900">
              <a:lnSpc>
                <a:spcPct val="100000"/>
              </a:lnSpc>
              <a:spcBef>
                <a:spcPts val="760"/>
              </a:spcBef>
              <a:buFont typeface="Microsoft Sans Serif"/>
              <a:buChar char="•"/>
              <a:tabLst>
                <a:tab pos="393065" algn="l"/>
                <a:tab pos="393700" algn="l"/>
              </a:tabLst>
            </a:pPr>
            <a:r>
              <a:rPr sz="3200" b="1" spc="5" dirty="0">
                <a:latin typeface="Arial"/>
                <a:cs typeface="Arial"/>
              </a:rPr>
              <a:t>MP</a:t>
            </a:r>
            <a:r>
              <a:rPr sz="3150" b="1" spc="7" baseline="-21164" dirty="0">
                <a:latin typeface="Arial"/>
                <a:cs typeface="Arial"/>
              </a:rPr>
              <a:t>L</a:t>
            </a:r>
            <a:r>
              <a:rPr sz="3200" b="1" spc="5" dirty="0">
                <a:latin typeface="Arial"/>
                <a:cs typeface="Arial"/>
              </a:rPr>
              <a:t>/</a:t>
            </a:r>
            <a:r>
              <a:rPr sz="3200" b="1" spc="-35" dirty="0">
                <a:latin typeface="Arial"/>
                <a:cs typeface="Arial"/>
              </a:rPr>
              <a:t> </a:t>
            </a:r>
            <a:r>
              <a:rPr sz="3200" b="1" spc="5" dirty="0">
                <a:latin typeface="Arial"/>
                <a:cs typeface="Arial"/>
              </a:rPr>
              <a:t>MP</a:t>
            </a:r>
            <a:r>
              <a:rPr sz="3150" b="1" spc="7" baseline="-21164" dirty="0">
                <a:latin typeface="Arial"/>
                <a:cs typeface="Arial"/>
              </a:rPr>
              <a:t>K</a:t>
            </a:r>
            <a:r>
              <a:rPr sz="3150" b="1" spc="-30" baseline="-21164" dirty="0">
                <a:latin typeface="Arial"/>
                <a:cs typeface="Arial"/>
              </a:rPr>
              <a:t> </a:t>
            </a:r>
            <a:r>
              <a:rPr sz="3200" b="1" dirty="0">
                <a:latin typeface="Arial"/>
                <a:cs typeface="Arial"/>
              </a:rPr>
              <a:t>=</a:t>
            </a:r>
            <a:r>
              <a:rPr sz="3200" b="1" spc="-15" dirty="0">
                <a:latin typeface="Arial"/>
                <a:cs typeface="Arial"/>
              </a:rPr>
              <a:t> </a:t>
            </a:r>
            <a:r>
              <a:rPr sz="3200" b="1" spc="-5" dirty="0">
                <a:latin typeface="Arial"/>
                <a:cs typeface="Arial"/>
              </a:rPr>
              <a:t>0.25</a:t>
            </a:r>
            <a:endParaRPr sz="3200" dirty="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27074" y="1073554"/>
            <a:ext cx="7243445" cy="4897755"/>
          </a:xfrm>
          <a:prstGeom prst="rect">
            <a:avLst/>
          </a:prstGeom>
        </p:spPr>
        <p:txBody>
          <a:bodyPr vert="horz" wrap="square" lIns="0" tIns="116205" rIns="0" bIns="0" rtlCol="0">
            <a:spAutoFit/>
          </a:bodyPr>
          <a:lstStyle/>
          <a:p>
            <a:pPr algn="ctr">
              <a:lnSpc>
                <a:spcPct val="100000"/>
              </a:lnSpc>
              <a:spcBef>
                <a:spcPts val="915"/>
              </a:spcBef>
            </a:pPr>
            <a:r>
              <a:rPr sz="3400" dirty="0">
                <a:solidFill>
                  <a:srgbClr val="888888"/>
                </a:solidFill>
                <a:latin typeface="Microsoft Sans Serif"/>
                <a:cs typeface="Microsoft Sans Serif"/>
              </a:rPr>
              <a:t>MP</a:t>
            </a:r>
            <a:r>
              <a:rPr sz="3375" baseline="-20987" dirty="0">
                <a:solidFill>
                  <a:srgbClr val="888888"/>
                </a:solidFill>
                <a:latin typeface="Microsoft Sans Serif"/>
                <a:cs typeface="Microsoft Sans Serif"/>
              </a:rPr>
              <a:t>L</a:t>
            </a:r>
            <a:r>
              <a:rPr sz="3375" spc="509" baseline="-20987" dirty="0">
                <a:solidFill>
                  <a:srgbClr val="888888"/>
                </a:solidFill>
                <a:latin typeface="Microsoft Sans Serif"/>
                <a:cs typeface="Microsoft Sans Serif"/>
              </a:rPr>
              <a:t> </a:t>
            </a:r>
            <a:r>
              <a:rPr sz="3400" spc="-5" dirty="0">
                <a:solidFill>
                  <a:srgbClr val="888888"/>
                </a:solidFill>
                <a:latin typeface="Microsoft Sans Serif"/>
                <a:cs typeface="Microsoft Sans Serif"/>
              </a:rPr>
              <a:t>=</a:t>
            </a:r>
            <a:r>
              <a:rPr sz="3400" spc="45" dirty="0">
                <a:solidFill>
                  <a:srgbClr val="888888"/>
                </a:solidFill>
                <a:latin typeface="Microsoft Sans Serif"/>
                <a:cs typeface="Microsoft Sans Serif"/>
              </a:rPr>
              <a:t> </a:t>
            </a:r>
            <a:r>
              <a:rPr sz="3400" spc="-5" dirty="0">
                <a:solidFill>
                  <a:srgbClr val="888888"/>
                </a:solidFill>
                <a:latin typeface="Microsoft Sans Serif"/>
                <a:cs typeface="Microsoft Sans Serif"/>
              </a:rPr>
              <a:t>½</a:t>
            </a:r>
            <a:r>
              <a:rPr sz="3400" spc="45" dirty="0">
                <a:solidFill>
                  <a:srgbClr val="888888"/>
                </a:solidFill>
                <a:latin typeface="Microsoft Sans Serif"/>
                <a:cs typeface="Microsoft Sans Serif"/>
              </a:rPr>
              <a:t> </a:t>
            </a:r>
            <a:r>
              <a:rPr sz="3400" spc="5" dirty="0">
                <a:solidFill>
                  <a:srgbClr val="888888"/>
                </a:solidFill>
                <a:latin typeface="Microsoft Sans Serif"/>
                <a:cs typeface="Microsoft Sans Serif"/>
              </a:rPr>
              <a:t>K</a:t>
            </a:r>
            <a:r>
              <a:rPr sz="3375" spc="7" baseline="24691" dirty="0">
                <a:solidFill>
                  <a:srgbClr val="888888"/>
                </a:solidFill>
                <a:latin typeface="Microsoft Sans Serif"/>
                <a:cs typeface="Microsoft Sans Serif"/>
              </a:rPr>
              <a:t>1/2</a:t>
            </a:r>
            <a:r>
              <a:rPr sz="3375" spc="494" baseline="24691" dirty="0">
                <a:solidFill>
                  <a:srgbClr val="888888"/>
                </a:solidFill>
                <a:latin typeface="Microsoft Sans Serif"/>
                <a:cs typeface="Microsoft Sans Serif"/>
              </a:rPr>
              <a:t> </a:t>
            </a:r>
            <a:r>
              <a:rPr sz="3400" dirty="0">
                <a:solidFill>
                  <a:srgbClr val="888888"/>
                </a:solidFill>
                <a:latin typeface="Microsoft Sans Serif"/>
                <a:cs typeface="Microsoft Sans Serif"/>
              </a:rPr>
              <a:t>L</a:t>
            </a:r>
            <a:r>
              <a:rPr sz="3375" baseline="24691" dirty="0">
                <a:solidFill>
                  <a:srgbClr val="888888"/>
                </a:solidFill>
                <a:latin typeface="Microsoft Sans Serif"/>
                <a:cs typeface="Microsoft Sans Serif"/>
              </a:rPr>
              <a:t>-1/2</a:t>
            </a:r>
            <a:r>
              <a:rPr sz="3375" spc="22" baseline="24691" dirty="0">
                <a:solidFill>
                  <a:srgbClr val="888888"/>
                </a:solidFill>
                <a:latin typeface="Microsoft Sans Serif"/>
                <a:cs typeface="Microsoft Sans Serif"/>
              </a:rPr>
              <a:t> </a:t>
            </a:r>
            <a:r>
              <a:rPr sz="3400" spc="-5" dirty="0">
                <a:solidFill>
                  <a:srgbClr val="888888"/>
                </a:solidFill>
                <a:latin typeface="Microsoft Sans Serif"/>
                <a:cs typeface="Microsoft Sans Serif"/>
              </a:rPr>
              <a:t>=</a:t>
            </a:r>
            <a:r>
              <a:rPr sz="3400" spc="45" dirty="0">
                <a:solidFill>
                  <a:srgbClr val="888888"/>
                </a:solidFill>
                <a:latin typeface="Microsoft Sans Serif"/>
                <a:cs typeface="Microsoft Sans Serif"/>
              </a:rPr>
              <a:t> </a:t>
            </a:r>
            <a:r>
              <a:rPr sz="3400" spc="-5" dirty="0">
                <a:solidFill>
                  <a:srgbClr val="888888"/>
                </a:solidFill>
                <a:latin typeface="Microsoft Sans Serif"/>
                <a:cs typeface="Microsoft Sans Serif"/>
              </a:rPr>
              <a:t>½</a:t>
            </a:r>
            <a:r>
              <a:rPr sz="3400" spc="45" dirty="0">
                <a:solidFill>
                  <a:srgbClr val="888888"/>
                </a:solidFill>
                <a:latin typeface="Microsoft Sans Serif"/>
                <a:cs typeface="Microsoft Sans Serif"/>
              </a:rPr>
              <a:t> </a:t>
            </a:r>
            <a:r>
              <a:rPr sz="3400" dirty="0">
                <a:solidFill>
                  <a:srgbClr val="888888"/>
                </a:solidFill>
                <a:latin typeface="Microsoft Sans Serif"/>
                <a:cs typeface="Microsoft Sans Serif"/>
              </a:rPr>
              <a:t>(K/L)</a:t>
            </a:r>
            <a:r>
              <a:rPr sz="3375" baseline="24691" dirty="0">
                <a:solidFill>
                  <a:srgbClr val="888888"/>
                </a:solidFill>
                <a:latin typeface="Microsoft Sans Serif"/>
                <a:cs typeface="Microsoft Sans Serif"/>
              </a:rPr>
              <a:t>1/2</a:t>
            </a:r>
            <a:r>
              <a:rPr sz="3400" dirty="0">
                <a:solidFill>
                  <a:srgbClr val="888888"/>
                </a:solidFill>
                <a:latin typeface="Microsoft Sans Serif"/>
                <a:cs typeface="Microsoft Sans Serif"/>
              </a:rPr>
              <a:t>.</a:t>
            </a:r>
            <a:endParaRPr sz="3400">
              <a:latin typeface="Microsoft Sans Serif"/>
              <a:cs typeface="Microsoft Sans Serif"/>
            </a:endParaRPr>
          </a:p>
          <a:p>
            <a:pPr algn="ctr">
              <a:lnSpc>
                <a:spcPct val="100000"/>
              </a:lnSpc>
              <a:spcBef>
                <a:spcPts val="819"/>
              </a:spcBef>
            </a:pPr>
            <a:r>
              <a:rPr sz="3400" spc="-10" dirty="0">
                <a:solidFill>
                  <a:srgbClr val="888888"/>
                </a:solidFill>
                <a:latin typeface="Microsoft Sans Serif"/>
                <a:cs typeface="Microsoft Sans Serif"/>
              </a:rPr>
              <a:t>Clearly,</a:t>
            </a:r>
            <a:r>
              <a:rPr sz="3400" spc="50" dirty="0">
                <a:solidFill>
                  <a:srgbClr val="888888"/>
                </a:solidFill>
                <a:latin typeface="Microsoft Sans Serif"/>
                <a:cs typeface="Microsoft Sans Serif"/>
              </a:rPr>
              <a:t> </a:t>
            </a:r>
            <a:r>
              <a:rPr sz="3400" dirty="0">
                <a:solidFill>
                  <a:srgbClr val="888888"/>
                </a:solidFill>
                <a:latin typeface="Microsoft Sans Serif"/>
                <a:cs typeface="Microsoft Sans Serif"/>
              </a:rPr>
              <a:t>MP</a:t>
            </a:r>
            <a:r>
              <a:rPr sz="3375" baseline="-20987" dirty="0">
                <a:solidFill>
                  <a:srgbClr val="888888"/>
                </a:solidFill>
                <a:latin typeface="Microsoft Sans Serif"/>
                <a:cs typeface="Microsoft Sans Serif"/>
              </a:rPr>
              <a:t>L</a:t>
            </a:r>
            <a:r>
              <a:rPr sz="3375" spc="517" baseline="-20987" dirty="0">
                <a:solidFill>
                  <a:srgbClr val="888888"/>
                </a:solidFill>
                <a:latin typeface="Microsoft Sans Serif"/>
                <a:cs typeface="Microsoft Sans Serif"/>
              </a:rPr>
              <a:t> </a:t>
            </a:r>
            <a:r>
              <a:rPr sz="3400" spc="-10" dirty="0">
                <a:solidFill>
                  <a:srgbClr val="888888"/>
                </a:solidFill>
                <a:latin typeface="Microsoft Sans Serif"/>
                <a:cs typeface="Microsoft Sans Serif"/>
              </a:rPr>
              <a:t>declines</a:t>
            </a:r>
            <a:r>
              <a:rPr sz="3400" spc="35" dirty="0">
                <a:solidFill>
                  <a:srgbClr val="888888"/>
                </a:solidFill>
                <a:latin typeface="Microsoft Sans Serif"/>
                <a:cs typeface="Microsoft Sans Serif"/>
              </a:rPr>
              <a:t> </a:t>
            </a:r>
            <a:r>
              <a:rPr sz="3400" spc="-5" dirty="0">
                <a:solidFill>
                  <a:srgbClr val="888888"/>
                </a:solidFill>
                <a:latin typeface="Microsoft Sans Serif"/>
                <a:cs typeface="Microsoft Sans Serif"/>
              </a:rPr>
              <a:t>as</a:t>
            </a:r>
            <a:r>
              <a:rPr sz="3400" spc="35" dirty="0">
                <a:solidFill>
                  <a:srgbClr val="888888"/>
                </a:solidFill>
                <a:latin typeface="Microsoft Sans Serif"/>
                <a:cs typeface="Microsoft Sans Serif"/>
              </a:rPr>
              <a:t> </a:t>
            </a:r>
            <a:r>
              <a:rPr sz="3400" spc="-5" dirty="0">
                <a:solidFill>
                  <a:srgbClr val="888888"/>
                </a:solidFill>
                <a:latin typeface="Microsoft Sans Serif"/>
                <a:cs typeface="Microsoft Sans Serif"/>
              </a:rPr>
              <a:t>L</a:t>
            </a:r>
            <a:r>
              <a:rPr sz="3400" spc="40" dirty="0">
                <a:solidFill>
                  <a:srgbClr val="888888"/>
                </a:solidFill>
                <a:latin typeface="Microsoft Sans Serif"/>
                <a:cs typeface="Microsoft Sans Serif"/>
              </a:rPr>
              <a:t> </a:t>
            </a:r>
            <a:r>
              <a:rPr sz="3400" spc="-5" dirty="0">
                <a:solidFill>
                  <a:srgbClr val="888888"/>
                </a:solidFill>
                <a:latin typeface="Microsoft Sans Serif"/>
                <a:cs typeface="Microsoft Sans Serif"/>
              </a:rPr>
              <a:t>increases.</a:t>
            </a:r>
            <a:endParaRPr sz="3400">
              <a:latin typeface="Microsoft Sans Serif"/>
              <a:cs typeface="Microsoft Sans Serif"/>
            </a:endParaRPr>
          </a:p>
          <a:p>
            <a:pPr>
              <a:lnSpc>
                <a:spcPct val="100000"/>
              </a:lnSpc>
              <a:spcBef>
                <a:spcPts val="55"/>
              </a:spcBef>
            </a:pPr>
            <a:endParaRPr sz="5000">
              <a:latin typeface="Microsoft Sans Serif"/>
              <a:cs typeface="Microsoft Sans Serif"/>
            </a:endParaRPr>
          </a:p>
          <a:p>
            <a:pPr algn="ctr">
              <a:lnSpc>
                <a:spcPct val="100000"/>
              </a:lnSpc>
            </a:pPr>
            <a:r>
              <a:rPr sz="3400" dirty="0">
                <a:solidFill>
                  <a:srgbClr val="888888"/>
                </a:solidFill>
                <a:latin typeface="Microsoft Sans Serif"/>
                <a:cs typeface="Microsoft Sans Serif"/>
              </a:rPr>
              <a:t>MP</a:t>
            </a:r>
            <a:r>
              <a:rPr sz="3375" baseline="-20987" dirty="0">
                <a:solidFill>
                  <a:srgbClr val="888888"/>
                </a:solidFill>
                <a:latin typeface="Microsoft Sans Serif"/>
                <a:cs typeface="Microsoft Sans Serif"/>
              </a:rPr>
              <a:t>K</a:t>
            </a:r>
            <a:r>
              <a:rPr sz="3375" spc="509" baseline="-20987" dirty="0">
                <a:solidFill>
                  <a:srgbClr val="888888"/>
                </a:solidFill>
                <a:latin typeface="Microsoft Sans Serif"/>
                <a:cs typeface="Microsoft Sans Serif"/>
              </a:rPr>
              <a:t> </a:t>
            </a:r>
            <a:r>
              <a:rPr sz="3400" spc="-5" dirty="0">
                <a:solidFill>
                  <a:srgbClr val="888888"/>
                </a:solidFill>
                <a:latin typeface="Microsoft Sans Serif"/>
                <a:cs typeface="Microsoft Sans Serif"/>
              </a:rPr>
              <a:t>=</a:t>
            </a:r>
            <a:r>
              <a:rPr sz="3400" spc="40" dirty="0">
                <a:solidFill>
                  <a:srgbClr val="888888"/>
                </a:solidFill>
                <a:latin typeface="Microsoft Sans Serif"/>
                <a:cs typeface="Microsoft Sans Serif"/>
              </a:rPr>
              <a:t> </a:t>
            </a:r>
            <a:r>
              <a:rPr sz="3400" spc="-5" dirty="0">
                <a:solidFill>
                  <a:srgbClr val="888888"/>
                </a:solidFill>
                <a:latin typeface="Microsoft Sans Serif"/>
                <a:cs typeface="Microsoft Sans Serif"/>
              </a:rPr>
              <a:t>½</a:t>
            </a:r>
            <a:r>
              <a:rPr sz="3400" spc="45" dirty="0">
                <a:solidFill>
                  <a:srgbClr val="888888"/>
                </a:solidFill>
                <a:latin typeface="Microsoft Sans Serif"/>
                <a:cs typeface="Microsoft Sans Serif"/>
              </a:rPr>
              <a:t> </a:t>
            </a:r>
            <a:r>
              <a:rPr sz="3400" spc="5" dirty="0">
                <a:solidFill>
                  <a:srgbClr val="888888"/>
                </a:solidFill>
                <a:latin typeface="Microsoft Sans Serif"/>
                <a:cs typeface="Microsoft Sans Serif"/>
              </a:rPr>
              <a:t>K</a:t>
            </a:r>
            <a:r>
              <a:rPr sz="3375" spc="7" baseline="24691" dirty="0">
                <a:solidFill>
                  <a:srgbClr val="888888"/>
                </a:solidFill>
                <a:latin typeface="Microsoft Sans Serif"/>
                <a:cs typeface="Microsoft Sans Serif"/>
              </a:rPr>
              <a:t>-1/2</a:t>
            </a:r>
            <a:r>
              <a:rPr sz="3375" spc="480" baseline="24691" dirty="0">
                <a:solidFill>
                  <a:srgbClr val="888888"/>
                </a:solidFill>
                <a:latin typeface="Microsoft Sans Serif"/>
                <a:cs typeface="Microsoft Sans Serif"/>
              </a:rPr>
              <a:t> </a:t>
            </a:r>
            <a:r>
              <a:rPr sz="3400" spc="5" dirty="0">
                <a:solidFill>
                  <a:srgbClr val="888888"/>
                </a:solidFill>
                <a:latin typeface="Microsoft Sans Serif"/>
                <a:cs typeface="Microsoft Sans Serif"/>
              </a:rPr>
              <a:t>L</a:t>
            </a:r>
            <a:r>
              <a:rPr sz="3375" spc="7" baseline="24691" dirty="0">
                <a:solidFill>
                  <a:srgbClr val="888888"/>
                </a:solidFill>
                <a:latin typeface="Microsoft Sans Serif"/>
                <a:cs typeface="Microsoft Sans Serif"/>
              </a:rPr>
              <a:t>1/2</a:t>
            </a:r>
            <a:r>
              <a:rPr sz="3375" spc="30" baseline="24691" dirty="0">
                <a:solidFill>
                  <a:srgbClr val="888888"/>
                </a:solidFill>
                <a:latin typeface="Microsoft Sans Serif"/>
                <a:cs typeface="Microsoft Sans Serif"/>
              </a:rPr>
              <a:t> </a:t>
            </a:r>
            <a:r>
              <a:rPr sz="3400" spc="-5" dirty="0">
                <a:solidFill>
                  <a:srgbClr val="888888"/>
                </a:solidFill>
                <a:latin typeface="Microsoft Sans Serif"/>
                <a:cs typeface="Microsoft Sans Serif"/>
              </a:rPr>
              <a:t>=</a:t>
            </a:r>
            <a:r>
              <a:rPr sz="3400" spc="40" dirty="0">
                <a:solidFill>
                  <a:srgbClr val="888888"/>
                </a:solidFill>
                <a:latin typeface="Microsoft Sans Serif"/>
                <a:cs typeface="Microsoft Sans Serif"/>
              </a:rPr>
              <a:t> </a:t>
            </a:r>
            <a:r>
              <a:rPr sz="3400" spc="-5" dirty="0">
                <a:solidFill>
                  <a:srgbClr val="888888"/>
                </a:solidFill>
                <a:latin typeface="Microsoft Sans Serif"/>
                <a:cs typeface="Microsoft Sans Serif"/>
              </a:rPr>
              <a:t>½</a:t>
            </a:r>
            <a:r>
              <a:rPr sz="3400" spc="45" dirty="0">
                <a:solidFill>
                  <a:srgbClr val="888888"/>
                </a:solidFill>
                <a:latin typeface="Microsoft Sans Serif"/>
                <a:cs typeface="Microsoft Sans Serif"/>
              </a:rPr>
              <a:t> </a:t>
            </a:r>
            <a:r>
              <a:rPr sz="3400" dirty="0">
                <a:solidFill>
                  <a:srgbClr val="888888"/>
                </a:solidFill>
                <a:latin typeface="Microsoft Sans Serif"/>
                <a:cs typeface="Microsoft Sans Serif"/>
              </a:rPr>
              <a:t>(L/K)</a:t>
            </a:r>
            <a:r>
              <a:rPr sz="3375" baseline="24691" dirty="0">
                <a:solidFill>
                  <a:srgbClr val="888888"/>
                </a:solidFill>
                <a:latin typeface="Microsoft Sans Serif"/>
                <a:cs typeface="Microsoft Sans Serif"/>
              </a:rPr>
              <a:t>1/2</a:t>
            </a:r>
            <a:r>
              <a:rPr sz="3400" dirty="0">
                <a:solidFill>
                  <a:srgbClr val="888888"/>
                </a:solidFill>
                <a:latin typeface="Microsoft Sans Serif"/>
                <a:cs typeface="Microsoft Sans Serif"/>
              </a:rPr>
              <a:t>.</a:t>
            </a:r>
            <a:endParaRPr sz="3400">
              <a:latin typeface="Microsoft Sans Serif"/>
              <a:cs typeface="Microsoft Sans Serif"/>
            </a:endParaRPr>
          </a:p>
          <a:p>
            <a:pPr algn="ctr">
              <a:lnSpc>
                <a:spcPct val="100000"/>
              </a:lnSpc>
              <a:spcBef>
                <a:spcPts val="815"/>
              </a:spcBef>
            </a:pPr>
            <a:r>
              <a:rPr sz="3400" dirty="0">
                <a:solidFill>
                  <a:srgbClr val="888888"/>
                </a:solidFill>
                <a:latin typeface="Microsoft Sans Serif"/>
                <a:cs typeface="Microsoft Sans Serif"/>
              </a:rPr>
              <a:t>MP</a:t>
            </a:r>
            <a:r>
              <a:rPr sz="3375" baseline="-20987" dirty="0">
                <a:solidFill>
                  <a:srgbClr val="888888"/>
                </a:solidFill>
                <a:latin typeface="Microsoft Sans Serif"/>
                <a:cs typeface="Microsoft Sans Serif"/>
              </a:rPr>
              <a:t>K</a:t>
            </a:r>
            <a:r>
              <a:rPr sz="3375" spc="494" baseline="-20987" dirty="0">
                <a:solidFill>
                  <a:srgbClr val="888888"/>
                </a:solidFill>
                <a:latin typeface="Microsoft Sans Serif"/>
                <a:cs typeface="Microsoft Sans Serif"/>
              </a:rPr>
              <a:t> </a:t>
            </a:r>
            <a:r>
              <a:rPr sz="3400" spc="-10" dirty="0">
                <a:solidFill>
                  <a:srgbClr val="888888"/>
                </a:solidFill>
                <a:latin typeface="Microsoft Sans Serif"/>
                <a:cs typeface="Microsoft Sans Serif"/>
              </a:rPr>
              <a:t>declines</a:t>
            </a:r>
            <a:r>
              <a:rPr sz="3400" spc="30" dirty="0">
                <a:solidFill>
                  <a:srgbClr val="888888"/>
                </a:solidFill>
                <a:latin typeface="Microsoft Sans Serif"/>
                <a:cs typeface="Microsoft Sans Serif"/>
              </a:rPr>
              <a:t> </a:t>
            </a:r>
            <a:r>
              <a:rPr sz="3400" spc="-5" dirty="0">
                <a:solidFill>
                  <a:srgbClr val="888888"/>
                </a:solidFill>
                <a:latin typeface="Microsoft Sans Serif"/>
                <a:cs typeface="Microsoft Sans Serif"/>
              </a:rPr>
              <a:t>as</a:t>
            </a:r>
            <a:r>
              <a:rPr sz="3400" spc="25" dirty="0">
                <a:solidFill>
                  <a:srgbClr val="888888"/>
                </a:solidFill>
                <a:latin typeface="Microsoft Sans Serif"/>
                <a:cs typeface="Microsoft Sans Serif"/>
              </a:rPr>
              <a:t> </a:t>
            </a:r>
            <a:r>
              <a:rPr sz="3400" spc="-5" dirty="0">
                <a:solidFill>
                  <a:srgbClr val="888888"/>
                </a:solidFill>
                <a:latin typeface="Microsoft Sans Serif"/>
                <a:cs typeface="Microsoft Sans Serif"/>
              </a:rPr>
              <a:t>K</a:t>
            </a:r>
            <a:r>
              <a:rPr sz="3400" spc="35" dirty="0">
                <a:solidFill>
                  <a:srgbClr val="888888"/>
                </a:solidFill>
                <a:latin typeface="Microsoft Sans Serif"/>
                <a:cs typeface="Microsoft Sans Serif"/>
              </a:rPr>
              <a:t> </a:t>
            </a:r>
            <a:r>
              <a:rPr sz="3400" spc="-5" dirty="0">
                <a:solidFill>
                  <a:srgbClr val="888888"/>
                </a:solidFill>
                <a:latin typeface="Microsoft Sans Serif"/>
                <a:cs typeface="Microsoft Sans Serif"/>
              </a:rPr>
              <a:t>increases.</a:t>
            </a:r>
            <a:endParaRPr sz="3400">
              <a:latin typeface="Microsoft Sans Serif"/>
              <a:cs typeface="Microsoft Sans Serif"/>
            </a:endParaRPr>
          </a:p>
          <a:p>
            <a:pPr>
              <a:lnSpc>
                <a:spcPct val="100000"/>
              </a:lnSpc>
            </a:pPr>
            <a:endParaRPr sz="5050">
              <a:latin typeface="Microsoft Sans Serif"/>
              <a:cs typeface="Microsoft Sans Serif"/>
            </a:endParaRPr>
          </a:p>
          <a:p>
            <a:pPr marL="200660" marR="196850" algn="ctr">
              <a:lnSpc>
                <a:spcPct val="100000"/>
              </a:lnSpc>
            </a:pPr>
            <a:r>
              <a:rPr sz="3400" spc="-5" dirty="0">
                <a:solidFill>
                  <a:srgbClr val="888888"/>
                </a:solidFill>
                <a:latin typeface="Microsoft Sans Serif"/>
                <a:cs typeface="Microsoft Sans Serif"/>
              </a:rPr>
              <a:t>MRTS</a:t>
            </a:r>
            <a:r>
              <a:rPr sz="3400" spc="30" dirty="0">
                <a:solidFill>
                  <a:srgbClr val="888888"/>
                </a:solidFill>
                <a:latin typeface="Microsoft Sans Serif"/>
                <a:cs typeface="Microsoft Sans Serif"/>
              </a:rPr>
              <a:t> </a:t>
            </a:r>
            <a:r>
              <a:rPr sz="3400" spc="-10" dirty="0">
                <a:solidFill>
                  <a:srgbClr val="888888"/>
                </a:solidFill>
                <a:latin typeface="Microsoft Sans Serif"/>
                <a:cs typeface="Microsoft Sans Serif"/>
              </a:rPr>
              <a:t>Falls</a:t>
            </a:r>
            <a:r>
              <a:rPr sz="3400" spc="45" dirty="0">
                <a:solidFill>
                  <a:srgbClr val="888888"/>
                </a:solidFill>
                <a:latin typeface="Microsoft Sans Serif"/>
                <a:cs typeface="Microsoft Sans Serif"/>
              </a:rPr>
              <a:t> </a:t>
            </a:r>
            <a:r>
              <a:rPr sz="3400" spc="-10" dirty="0">
                <a:solidFill>
                  <a:srgbClr val="888888"/>
                </a:solidFill>
                <a:latin typeface="Microsoft Sans Serif"/>
                <a:cs typeface="Microsoft Sans Serif"/>
              </a:rPr>
              <a:t>as</a:t>
            </a:r>
            <a:r>
              <a:rPr sz="3400" spc="35" dirty="0">
                <a:solidFill>
                  <a:srgbClr val="888888"/>
                </a:solidFill>
                <a:latin typeface="Microsoft Sans Serif"/>
                <a:cs typeface="Microsoft Sans Serif"/>
              </a:rPr>
              <a:t> </a:t>
            </a:r>
            <a:r>
              <a:rPr sz="3400" spc="-5" dirty="0">
                <a:solidFill>
                  <a:srgbClr val="888888"/>
                </a:solidFill>
                <a:latin typeface="Microsoft Sans Serif"/>
                <a:cs typeface="Microsoft Sans Serif"/>
              </a:rPr>
              <a:t>we</a:t>
            </a:r>
            <a:r>
              <a:rPr sz="3400" spc="45" dirty="0">
                <a:solidFill>
                  <a:srgbClr val="888888"/>
                </a:solidFill>
                <a:latin typeface="Microsoft Sans Serif"/>
                <a:cs typeface="Microsoft Sans Serif"/>
              </a:rPr>
              <a:t> </a:t>
            </a:r>
            <a:r>
              <a:rPr sz="3400" spc="-5" dirty="0">
                <a:solidFill>
                  <a:srgbClr val="888888"/>
                </a:solidFill>
                <a:latin typeface="Microsoft Sans Serif"/>
                <a:cs typeface="Microsoft Sans Serif"/>
              </a:rPr>
              <a:t>move</a:t>
            </a:r>
            <a:r>
              <a:rPr sz="3400" spc="40" dirty="0">
                <a:solidFill>
                  <a:srgbClr val="888888"/>
                </a:solidFill>
                <a:latin typeface="Microsoft Sans Serif"/>
                <a:cs typeface="Microsoft Sans Serif"/>
              </a:rPr>
              <a:t> </a:t>
            </a:r>
            <a:r>
              <a:rPr sz="3400" spc="-5" dirty="0">
                <a:solidFill>
                  <a:srgbClr val="888888"/>
                </a:solidFill>
                <a:latin typeface="Microsoft Sans Serif"/>
                <a:cs typeface="Microsoft Sans Serif"/>
              </a:rPr>
              <a:t>from</a:t>
            </a:r>
            <a:r>
              <a:rPr sz="3400" spc="55" dirty="0">
                <a:solidFill>
                  <a:srgbClr val="888888"/>
                </a:solidFill>
                <a:latin typeface="Microsoft Sans Serif"/>
                <a:cs typeface="Microsoft Sans Serif"/>
              </a:rPr>
              <a:t> </a:t>
            </a:r>
            <a:r>
              <a:rPr sz="3400" spc="-10" dirty="0">
                <a:solidFill>
                  <a:srgbClr val="888888"/>
                </a:solidFill>
                <a:latin typeface="Microsoft Sans Serif"/>
                <a:cs typeface="Microsoft Sans Serif"/>
              </a:rPr>
              <a:t>left</a:t>
            </a:r>
            <a:r>
              <a:rPr sz="3400" spc="35" dirty="0">
                <a:solidFill>
                  <a:srgbClr val="888888"/>
                </a:solidFill>
                <a:latin typeface="Microsoft Sans Serif"/>
                <a:cs typeface="Microsoft Sans Serif"/>
              </a:rPr>
              <a:t> </a:t>
            </a:r>
            <a:r>
              <a:rPr sz="3400" dirty="0">
                <a:solidFill>
                  <a:srgbClr val="888888"/>
                </a:solidFill>
                <a:latin typeface="Microsoft Sans Serif"/>
                <a:cs typeface="Microsoft Sans Serif"/>
              </a:rPr>
              <a:t>to </a:t>
            </a:r>
            <a:r>
              <a:rPr sz="3400" spc="-890" dirty="0">
                <a:solidFill>
                  <a:srgbClr val="888888"/>
                </a:solidFill>
                <a:latin typeface="Microsoft Sans Serif"/>
                <a:cs typeface="Microsoft Sans Serif"/>
              </a:rPr>
              <a:t> </a:t>
            </a:r>
            <a:r>
              <a:rPr sz="3400" spc="-10" dirty="0">
                <a:solidFill>
                  <a:srgbClr val="888888"/>
                </a:solidFill>
                <a:latin typeface="Microsoft Sans Serif"/>
                <a:cs typeface="Microsoft Sans Serif"/>
              </a:rPr>
              <a:t>right.</a:t>
            </a:r>
            <a:endParaRPr sz="3400">
              <a:latin typeface="Microsoft Sans Serif"/>
              <a:cs typeface="Microsoft Sans Serif"/>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621030">
              <a:lnSpc>
                <a:spcPct val="100000"/>
              </a:lnSpc>
              <a:spcBef>
                <a:spcPts val="105"/>
              </a:spcBef>
            </a:pPr>
            <a:r>
              <a:rPr dirty="0"/>
              <a:t>PRODUCTION</a:t>
            </a:r>
            <a:r>
              <a:rPr spc="-35" dirty="0"/>
              <a:t> </a:t>
            </a:r>
            <a:r>
              <a:rPr dirty="0"/>
              <a:t>WITH</a:t>
            </a:r>
            <a:r>
              <a:rPr spc="-20" dirty="0"/>
              <a:t> </a:t>
            </a:r>
            <a:r>
              <a:rPr dirty="0"/>
              <a:t>TWO</a:t>
            </a:r>
            <a:r>
              <a:rPr spc="-25" dirty="0"/>
              <a:t> </a:t>
            </a:r>
            <a:r>
              <a:rPr dirty="0"/>
              <a:t>VARIABLE</a:t>
            </a:r>
            <a:r>
              <a:rPr spc="-15" dirty="0"/>
              <a:t> </a:t>
            </a:r>
            <a:r>
              <a:rPr dirty="0"/>
              <a:t>INPUTS</a:t>
            </a:r>
          </a:p>
        </p:txBody>
      </p:sp>
      <p:sp>
        <p:nvSpPr>
          <p:cNvPr id="3" name="object 3"/>
          <p:cNvSpPr/>
          <p:nvPr/>
        </p:nvSpPr>
        <p:spPr>
          <a:xfrm>
            <a:off x="304800" y="381000"/>
            <a:ext cx="8229600" cy="0"/>
          </a:xfrm>
          <a:custGeom>
            <a:avLst/>
            <a:gdLst/>
            <a:ahLst/>
            <a:cxnLst/>
            <a:rect l="l" t="t" r="r" b="b"/>
            <a:pathLst>
              <a:path w="8229600">
                <a:moveTo>
                  <a:pt x="0" y="0"/>
                </a:moveTo>
                <a:lnTo>
                  <a:pt x="8229600" y="0"/>
                </a:lnTo>
              </a:path>
            </a:pathLst>
          </a:custGeom>
          <a:ln w="9525">
            <a:solidFill>
              <a:srgbClr val="52BD94"/>
            </a:solidFill>
          </a:ln>
        </p:spPr>
        <p:txBody>
          <a:bodyPr wrap="square" lIns="0" tIns="0" rIns="0" bIns="0" rtlCol="0"/>
          <a:lstStyle/>
          <a:p>
            <a:endParaRPr/>
          </a:p>
        </p:txBody>
      </p:sp>
      <p:sp>
        <p:nvSpPr>
          <p:cNvPr id="4" name="object 4"/>
          <p:cNvSpPr txBox="1"/>
          <p:nvPr/>
        </p:nvSpPr>
        <p:spPr>
          <a:xfrm>
            <a:off x="762000" y="1109980"/>
            <a:ext cx="5636260" cy="299720"/>
          </a:xfrm>
          <a:prstGeom prst="rect">
            <a:avLst/>
          </a:prstGeom>
        </p:spPr>
        <p:txBody>
          <a:bodyPr vert="horz" wrap="square" lIns="0" tIns="12700" rIns="0" bIns="0" rtlCol="0">
            <a:spAutoFit/>
          </a:bodyPr>
          <a:lstStyle/>
          <a:p>
            <a:pPr marL="355600" indent="-343535">
              <a:lnSpc>
                <a:spcPct val="100000"/>
              </a:lnSpc>
              <a:spcBef>
                <a:spcPts val="100"/>
              </a:spcBef>
              <a:buChar char="•"/>
              <a:tabLst>
                <a:tab pos="355600" algn="l"/>
                <a:tab pos="356235" algn="l"/>
              </a:tabLst>
            </a:pPr>
            <a:r>
              <a:rPr sz="1800" b="1" spc="-5" dirty="0">
                <a:solidFill>
                  <a:srgbClr val="C00000"/>
                </a:solidFill>
                <a:latin typeface="Microsoft Sans Serif"/>
                <a:cs typeface="Microsoft Sans Serif"/>
              </a:rPr>
              <a:t>Production</a:t>
            </a:r>
            <a:r>
              <a:rPr sz="1800" b="1" spc="25" dirty="0">
                <a:solidFill>
                  <a:srgbClr val="C00000"/>
                </a:solidFill>
                <a:latin typeface="Microsoft Sans Serif"/>
                <a:cs typeface="Microsoft Sans Serif"/>
              </a:rPr>
              <a:t> </a:t>
            </a:r>
            <a:r>
              <a:rPr sz="1800" b="1" spc="50" dirty="0">
                <a:solidFill>
                  <a:srgbClr val="C00000"/>
                </a:solidFill>
                <a:latin typeface="Microsoft Sans Serif"/>
                <a:cs typeface="Microsoft Sans Serif"/>
              </a:rPr>
              <a:t>Functions</a:t>
            </a:r>
            <a:r>
              <a:rPr lang="en-IN" b="1" spc="50" dirty="0">
                <a:solidFill>
                  <a:srgbClr val="C00000"/>
                </a:solidFill>
                <a:latin typeface="Microsoft Sans Serif"/>
                <a:cs typeface="Microsoft Sans Serif"/>
              </a:rPr>
              <a:t> - </a:t>
            </a:r>
            <a:r>
              <a:rPr sz="1800" b="1" spc="50" dirty="0">
                <a:solidFill>
                  <a:srgbClr val="C00000"/>
                </a:solidFill>
                <a:latin typeface="Microsoft Sans Serif"/>
                <a:cs typeface="Microsoft Sans Serif"/>
              </a:rPr>
              <a:t>Two </a:t>
            </a:r>
            <a:r>
              <a:rPr sz="1800" b="1" spc="-10" dirty="0">
                <a:solidFill>
                  <a:srgbClr val="C00000"/>
                </a:solidFill>
                <a:latin typeface="Microsoft Sans Serif"/>
                <a:cs typeface="Microsoft Sans Serif"/>
              </a:rPr>
              <a:t>Special</a:t>
            </a:r>
            <a:r>
              <a:rPr sz="1800" b="1" spc="30" dirty="0">
                <a:solidFill>
                  <a:srgbClr val="C00000"/>
                </a:solidFill>
                <a:latin typeface="Microsoft Sans Serif"/>
                <a:cs typeface="Microsoft Sans Serif"/>
              </a:rPr>
              <a:t> </a:t>
            </a:r>
            <a:r>
              <a:rPr sz="1800" b="1" spc="-5" dirty="0">
                <a:solidFill>
                  <a:srgbClr val="C00000"/>
                </a:solidFill>
                <a:latin typeface="Microsoft Sans Serif"/>
                <a:cs typeface="Microsoft Sans Serif"/>
              </a:rPr>
              <a:t>Cases</a:t>
            </a:r>
            <a:endParaRPr sz="1800" b="1" dirty="0">
              <a:solidFill>
                <a:srgbClr val="C00000"/>
              </a:solidFill>
              <a:latin typeface="Microsoft Sans Serif"/>
              <a:cs typeface="Microsoft Sans Serif"/>
            </a:endParaRPr>
          </a:p>
        </p:txBody>
      </p:sp>
      <p:sp>
        <p:nvSpPr>
          <p:cNvPr id="5" name="object 5"/>
          <p:cNvSpPr txBox="1"/>
          <p:nvPr/>
        </p:nvSpPr>
        <p:spPr>
          <a:xfrm>
            <a:off x="586740" y="2923108"/>
            <a:ext cx="2247900" cy="2886075"/>
          </a:xfrm>
          <a:prstGeom prst="rect">
            <a:avLst/>
          </a:prstGeom>
        </p:spPr>
        <p:txBody>
          <a:bodyPr vert="horz" wrap="square" lIns="0" tIns="13335" rIns="0" bIns="0" rtlCol="0">
            <a:spAutoFit/>
          </a:bodyPr>
          <a:lstStyle/>
          <a:p>
            <a:pPr marL="38100" marR="30480">
              <a:lnSpc>
                <a:spcPct val="100000"/>
              </a:lnSpc>
              <a:spcBef>
                <a:spcPts val="105"/>
              </a:spcBef>
            </a:pPr>
            <a:r>
              <a:rPr sz="1400" spc="5" dirty="0">
                <a:latin typeface="Microsoft Sans Serif"/>
                <a:cs typeface="Microsoft Sans Serif"/>
              </a:rPr>
              <a:t>When </a:t>
            </a:r>
            <a:r>
              <a:rPr sz="1400" dirty="0">
                <a:latin typeface="Microsoft Sans Serif"/>
                <a:cs typeface="Microsoft Sans Serif"/>
              </a:rPr>
              <a:t>the </a:t>
            </a:r>
            <a:r>
              <a:rPr sz="1400" b="1" dirty="0">
                <a:latin typeface="Microsoft Sans Serif"/>
                <a:cs typeface="Microsoft Sans Serif"/>
              </a:rPr>
              <a:t>isoquants are </a:t>
            </a:r>
            <a:r>
              <a:rPr sz="1400" b="1" spc="5" dirty="0">
                <a:latin typeface="Microsoft Sans Serif"/>
                <a:cs typeface="Microsoft Sans Serif"/>
              </a:rPr>
              <a:t> </a:t>
            </a:r>
            <a:r>
              <a:rPr sz="1400" b="1" dirty="0">
                <a:latin typeface="Microsoft Sans Serif"/>
                <a:cs typeface="Microsoft Sans Serif"/>
              </a:rPr>
              <a:t>straight </a:t>
            </a:r>
            <a:r>
              <a:rPr sz="1400" b="1" spc="-5" dirty="0">
                <a:latin typeface="Microsoft Sans Serif"/>
                <a:cs typeface="Microsoft Sans Serif"/>
              </a:rPr>
              <a:t>lines</a:t>
            </a:r>
            <a:r>
              <a:rPr sz="1400" spc="-5" dirty="0">
                <a:latin typeface="Microsoft Sans Serif"/>
                <a:cs typeface="Microsoft Sans Serif"/>
              </a:rPr>
              <a:t>, </a:t>
            </a:r>
            <a:r>
              <a:rPr sz="1400" dirty="0">
                <a:latin typeface="Microsoft Sans Serif"/>
                <a:cs typeface="Microsoft Sans Serif"/>
              </a:rPr>
              <a:t>the </a:t>
            </a:r>
            <a:r>
              <a:rPr sz="1400" b="1" spc="-10" dirty="0">
                <a:latin typeface="Microsoft Sans Serif"/>
                <a:cs typeface="Microsoft Sans Serif"/>
              </a:rPr>
              <a:t>MRTS </a:t>
            </a:r>
            <a:r>
              <a:rPr sz="1400" b="1" spc="-5" dirty="0">
                <a:latin typeface="Microsoft Sans Serif"/>
                <a:cs typeface="Microsoft Sans Serif"/>
              </a:rPr>
              <a:t>is </a:t>
            </a:r>
            <a:r>
              <a:rPr sz="1400" b="1" dirty="0">
                <a:latin typeface="Microsoft Sans Serif"/>
                <a:cs typeface="Microsoft Sans Serif"/>
              </a:rPr>
              <a:t> constant</a:t>
            </a:r>
            <a:r>
              <a:rPr sz="1400" dirty="0">
                <a:latin typeface="Microsoft Sans Serif"/>
                <a:cs typeface="Microsoft Sans Serif"/>
              </a:rPr>
              <a:t>. </a:t>
            </a:r>
            <a:r>
              <a:rPr sz="1400" spc="-5" dirty="0">
                <a:latin typeface="Microsoft Sans Serif"/>
                <a:cs typeface="Microsoft Sans Serif"/>
              </a:rPr>
              <a:t>Thus </a:t>
            </a:r>
            <a:r>
              <a:rPr sz="1400" dirty="0">
                <a:latin typeface="Microsoft Sans Serif"/>
                <a:cs typeface="Microsoft Sans Serif"/>
              </a:rPr>
              <a:t>the rate at </a:t>
            </a:r>
            <a:r>
              <a:rPr sz="1400" spc="5" dirty="0">
                <a:latin typeface="Microsoft Sans Serif"/>
                <a:cs typeface="Microsoft Sans Serif"/>
              </a:rPr>
              <a:t> </a:t>
            </a:r>
            <a:r>
              <a:rPr sz="1400" spc="-5" dirty="0">
                <a:latin typeface="Microsoft Sans Serif"/>
                <a:cs typeface="Microsoft Sans Serif"/>
              </a:rPr>
              <a:t>which capital </a:t>
            </a:r>
            <a:r>
              <a:rPr sz="1400" dirty="0">
                <a:latin typeface="Microsoft Sans Serif"/>
                <a:cs typeface="Microsoft Sans Serif"/>
              </a:rPr>
              <a:t>and labor can </a:t>
            </a:r>
            <a:r>
              <a:rPr sz="1400" spc="-360" dirty="0">
                <a:latin typeface="Microsoft Sans Serif"/>
                <a:cs typeface="Microsoft Sans Serif"/>
              </a:rPr>
              <a:t> </a:t>
            </a:r>
            <a:r>
              <a:rPr sz="1400" dirty="0">
                <a:latin typeface="Microsoft Sans Serif"/>
                <a:cs typeface="Microsoft Sans Serif"/>
              </a:rPr>
              <a:t>be </a:t>
            </a:r>
            <a:r>
              <a:rPr sz="1400" spc="-5" dirty="0">
                <a:latin typeface="Microsoft Sans Serif"/>
                <a:cs typeface="Microsoft Sans Serif"/>
              </a:rPr>
              <a:t>substituted </a:t>
            </a:r>
            <a:r>
              <a:rPr sz="1400" dirty="0">
                <a:latin typeface="Microsoft Sans Serif"/>
                <a:cs typeface="Microsoft Sans Serif"/>
              </a:rPr>
              <a:t>for each </a:t>
            </a:r>
            <a:r>
              <a:rPr sz="1400" spc="5" dirty="0">
                <a:latin typeface="Microsoft Sans Serif"/>
                <a:cs typeface="Microsoft Sans Serif"/>
              </a:rPr>
              <a:t> </a:t>
            </a:r>
            <a:r>
              <a:rPr sz="1400" dirty="0">
                <a:latin typeface="Microsoft Sans Serif"/>
                <a:cs typeface="Microsoft Sans Serif"/>
              </a:rPr>
              <a:t>other </a:t>
            </a:r>
            <a:r>
              <a:rPr sz="1400" spc="-5" dirty="0">
                <a:latin typeface="Microsoft Sans Serif"/>
                <a:cs typeface="Microsoft Sans Serif"/>
              </a:rPr>
              <a:t>is </a:t>
            </a:r>
            <a:r>
              <a:rPr sz="1400" dirty="0">
                <a:latin typeface="Microsoft Sans Serif"/>
                <a:cs typeface="Microsoft Sans Serif"/>
              </a:rPr>
              <a:t>the </a:t>
            </a:r>
            <a:r>
              <a:rPr sz="1400" spc="-5" dirty="0">
                <a:latin typeface="Microsoft Sans Serif"/>
                <a:cs typeface="Microsoft Sans Serif"/>
              </a:rPr>
              <a:t>same </a:t>
            </a:r>
            <a:r>
              <a:rPr sz="1400" dirty="0">
                <a:latin typeface="Microsoft Sans Serif"/>
                <a:cs typeface="Microsoft Sans Serif"/>
              </a:rPr>
              <a:t>no matter </a:t>
            </a:r>
            <a:r>
              <a:rPr sz="1400" spc="-360" dirty="0">
                <a:latin typeface="Microsoft Sans Serif"/>
                <a:cs typeface="Microsoft Sans Serif"/>
              </a:rPr>
              <a:t> </a:t>
            </a:r>
            <a:r>
              <a:rPr sz="1400" spc="-5" dirty="0">
                <a:latin typeface="Microsoft Sans Serif"/>
                <a:cs typeface="Microsoft Sans Serif"/>
              </a:rPr>
              <a:t>what</a:t>
            </a:r>
            <a:r>
              <a:rPr sz="1400" spc="5" dirty="0">
                <a:latin typeface="Microsoft Sans Serif"/>
                <a:cs typeface="Microsoft Sans Serif"/>
              </a:rPr>
              <a:t> </a:t>
            </a:r>
            <a:r>
              <a:rPr sz="1400" spc="-10" dirty="0">
                <a:latin typeface="Microsoft Sans Serif"/>
                <a:cs typeface="Microsoft Sans Serif"/>
              </a:rPr>
              <a:t>level</a:t>
            </a:r>
            <a:r>
              <a:rPr sz="1400" spc="15" dirty="0">
                <a:latin typeface="Microsoft Sans Serif"/>
                <a:cs typeface="Microsoft Sans Serif"/>
              </a:rPr>
              <a:t> </a:t>
            </a:r>
            <a:r>
              <a:rPr sz="1400" dirty="0">
                <a:latin typeface="Microsoft Sans Serif"/>
                <a:cs typeface="Microsoft Sans Serif"/>
              </a:rPr>
              <a:t>of</a:t>
            </a:r>
            <a:r>
              <a:rPr sz="1400" spc="5" dirty="0">
                <a:latin typeface="Microsoft Sans Serif"/>
                <a:cs typeface="Microsoft Sans Serif"/>
              </a:rPr>
              <a:t> </a:t>
            </a:r>
            <a:r>
              <a:rPr sz="1400" spc="-5" dirty="0">
                <a:latin typeface="Microsoft Sans Serif"/>
                <a:cs typeface="Microsoft Sans Serif"/>
              </a:rPr>
              <a:t>inputs</a:t>
            </a:r>
            <a:r>
              <a:rPr sz="1400" spc="-10" dirty="0">
                <a:latin typeface="Microsoft Sans Serif"/>
                <a:cs typeface="Microsoft Sans Serif"/>
              </a:rPr>
              <a:t> </a:t>
            </a:r>
            <a:r>
              <a:rPr sz="1400" spc="-5" dirty="0">
                <a:latin typeface="Microsoft Sans Serif"/>
                <a:cs typeface="Microsoft Sans Serif"/>
              </a:rPr>
              <a:t>is</a:t>
            </a:r>
            <a:r>
              <a:rPr sz="1400" spc="10" dirty="0">
                <a:latin typeface="Microsoft Sans Serif"/>
                <a:cs typeface="Microsoft Sans Serif"/>
              </a:rPr>
              <a:t> </a:t>
            </a:r>
            <a:r>
              <a:rPr sz="1400" spc="-5" dirty="0">
                <a:latin typeface="Microsoft Sans Serif"/>
                <a:cs typeface="Microsoft Sans Serif"/>
              </a:rPr>
              <a:t>being </a:t>
            </a:r>
            <a:r>
              <a:rPr sz="1400" spc="-360" dirty="0">
                <a:latin typeface="Microsoft Sans Serif"/>
                <a:cs typeface="Microsoft Sans Serif"/>
              </a:rPr>
              <a:t> </a:t>
            </a:r>
            <a:r>
              <a:rPr sz="1400" dirty="0">
                <a:latin typeface="Microsoft Sans Serif"/>
                <a:cs typeface="Microsoft Sans Serif"/>
              </a:rPr>
              <a:t>used.</a:t>
            </a:r>
          </a:p>
          <a:p>
            <a:pPr marL="38100" marR="137160">
              <a:lnSpc>
                <a:spcPct val="100000"/>
              </a:lnSpc>
              <a:spcBef>
                <a:spcPts val="675"/>
              </a:spcBef>
            </a:pPr>
            <a:r>
              <a:rPr sz="1400" dirty="0">
                <a:latin typeface="Microsoft Sans Serif"/>
                <a:cs typeface="Microsoft Sans Serif"/>
              </a:rPr>
              <a:t>Points</a:t>
            </a:r>
            <a:r>
              <a:rPr sz="1400" spc="-10" dirty="0">
                <a:latin typeface="Microsoft Sans Serif"/>
                <a:cs typeface="Microsoft Sans Serif"/>
              </a:rPr>
              <a:t> </a:t>
            </a:r>
            <a:r>
              <a:rPr sz="1400" i="1" spc="-5" dirty="0">
                <a:latin typeface="Arial"/>
                <a:cs typeface="Arial"/>
              </a:rPr>
              <a:t>A</a:t>
            </a:r>
            <a:r>
              <a:rPr sz="1400" spc="-5" dirty="0">
                <a:latin typeface="Microsoft Sans Serif"/>
                <a:cs typeface="Microsoft Sans Serif"/>
              </a:rPr>
              <a:t>,</a:t>
            </a:r>
            <a:r>
              <a:rPr sz="1400" spc="10" dirty="0">
                <a:latin typeface="Microsoft Sans Serif"/>
                <a:cs typeface="Microsoft Sans Serif"/>
              </a:rPr>
              <a:t> </a:t>
            </a:r>
            <a:r>
              <a:rPr sz="1400" i="1" spc="-5" dirty="0">
                <a:latin typeface="Arial"/>
                <a:cs typeface="Arial"/>
              </a:rPr>
              <a:t>B</a:t>
            </a:r>
            <a:r>
              <a:rPr sz="1400" spc="-5" dirty="0">
                <a:latin typeface="Microsoft Sans Serif"/>
                <a:cs typeface="Microsoft Sans Serif"/>
              </a:rPr>
              <a:t>,</a:t>
            </a:r>
            <a:r>
              <a:rPr sz="1400" spc="10" dirty="0">
                <a:latin typeface="Microsoft Sans Serif"/>
                <a:cs typeface="Microsoft Sans Serif"/>
              </a:rPr>
              <a:t> </a:t>
            </a:r>
            <a:r>
              <a:rPr sz="1400" dirty="0">
                <a:latin typeface="Microsoft Sans Serif"/>
                <a:cs typeface="Microsoft Sans Serif"/>
              </a:rPr>
              <a:t>and</a:t>
            </a:r>
            <a:r>
              <a:rPr sz="1400" spc="-10" dirty="0">
                <a:latin typeface="Microsoft Sans Serif"/>
                <a:cs typeface="Microsoft Sans Serif"/>
              </a:rPr>
              <a:t> </a:t>
            </a:r>
            <a:r>
              <a:rPr sz="1400" i="1" dirty="0">
                <a:latin typeface="Arial"/>
                <a:cs typeface="Arial"/>
              </a:rPr>
              <a:t>C </a:t>
            </a:r>
            <a:r>
              <a:rPr sz="1400" i="1" spc="5" dirty="0">
                <a:latin typeface="Arial"/>
                <a:cs typeface="Arial"/>
              </a:rPr>
              <a:t> </a:t>
            </a:r>
            <a:r>
              <a:rPr sz="1400" dirty="0">
                <a:latin typeface="Microsoft Sans Serif"/>
                <a:cs typeface="Microsoft Sans Serif"/>
              </a:rPr>
              <a:t>represent three </a:t>
            </a:r>
            <a:r>
              <a:rPr sz="1400" spc="-5" dirty="0">
                <a:latin typeface="Microsoft Sans Serif"/>
                <a:cs typeface="Microsoft Sans Serif"/>
              </a:rPr>
              <a:t>different </a:t>
            </a:r>
            <a:r>
              <a:rPr sz="1400" dirty="0">
                <a:latin typeface="Microsoft Sans Serif"/>
                <a:cs typeface="Microsoft Sans Serif"/>
              </a:rPr>
              <a:t> </a:t>
            </a:r>
            <a:r>
              <a:rPr sz="1400" spc="-5" dirty="0">
                <a:latin typeface="Microsoft Sans Serif"/>
                <a:cs typeface="Microsoft Sans Serif"/>
              </a:rPr>
              <a:t>capital-labor combinations </a:t>
            </a:r>
            <a:r>
              <a:rPr sz="1400" spc="-365" dirty="0">
                <a:latin typeface="Microsoft Sans Serif"/>
                <a:cs typeface="Microsoft Sans Serif"/>
              </a:rPr>
              <a:t> </a:t>
            </a:r>
            <a:r>
              <a:rPr sz="1400" dirty="0">
                <a:latin typeface="Microsoft Sans Serif"/>
                <a:cs typeface="Microsoft Sans Serif"/>
              </a:rPr>
              <a:t>that generate the </a:t>
            </a:r>
            <a:r>
              <a:rPr sz="1400" spc="-5" dirty="0">
                <a:latin typeface="Microsoft Sans Serif"/>
                <a:cs typeface="Microsoft Sans Serif"/>
              </a:rPr>
              <a:t>same </a:t>
            </a:r>
            <a:r>
              <a:rPr sz="1400" dirty="0">
                <a:latin typeface="Microsoft Sans Serif"/>
                <a:cs typeface="Microsoft Sans Serif"/>
              </a:rPr>
              <a:t> output</a:t>
            </a:r>
            <a:r>
              <a:rPr sz="1400" spc="-25" dirty="0">
                <a:latin typeface="Microsoft Sans Serif"/>
                <a:cs typeface="Microsoft Sans Serif"/>
              </a:rPr>
              <a:t> </a:t>
            </a:r>
            <a:r>
              <a:rPr sz="1400" i="1" dirty="0">
                <a:latin typeface="Arial"/>
                <a:cs typeface="Arial"/>
              </a:rPr>
              <a:t>q</a:t>
            </a:r>
            <a:r>
              <a:rPr sz="1350" baseline="-21604" dirty="0">
                <a:latin typeface="Microsoft Sans Serif"/>
                <a:cs typeface="Microsoft Sans Serif"/>
              </a:rPr>
              <a:t>3</a:t>
            </a:r>
            <a:r>
              <a:rPr sz="1400" dirty="0">
                <a:latin typeface="Microsoft Sans Serif"/>
                <a:cs typeface="Microsoft Sans Serif"/>
              </a:rPr>
              <a:t>.</a:t>
            </a:r>
          </a:p>
        </p:txBody>
      </p:sp>
      <p:sp>
        <p:nvSpPr>
          <p:cNvPr id="6" name="object 6"/>
          <p:cNvSpPr txBox="1"/>
          <p:nvPr/>
        </p:nvSpPr>
        <p:spPr>
          <a:xfrm>
            <a:off x="609600" y="2438400"/>
            <a:ext cx="2228850" cy="438150"/>
          </a:xfrm>
          <a:prstGeom prst="rect">
            <a:avLst/>
          </a:prstGeom>
          <a:solidFill>
            <a:srgbClr val="B17BB6">
              <a:alpha val="50195"/>
            </a:srgbClr>
          </a:solidFill>
        </p:spPr>
        <p:txBody>
          <a:bodyPr vert="horz" wrap="square" lIns="0" tIns="32384" rIns="0" bIns="0" rtlCol="0">
            <a:spAutoFit/>
          </a:bodyPr>
          <a:lstStyle/>
          <a:p>
            <a:pPr marL="45720" marR="207645">
              <a:lnSpc>
                <a:spcPct val="100000"/>
              </a:lnSpc>
              <a:spcBef>
                <a:spcPts val="254"/>
              </a:spcBef>
            </a:pPr>
            <a:r>
              <a:rPr sz="1200" b="1" spc="-5" dirty="0">
                <a:latin typeface="Arial"/>
                <a:cs typeface="Arial"/>
              </a:rPr>
              <a:t>Isoquants</a:t>
            </a:r>
            <a:r>
              <a:rPr sz="1200" b="1" spc="-10" dirty="0">
                <a:latin typeface="Arial"/>
                <a:cs typeface="Arial"/>
              </a:rPr>
              <a:t> </a:t>
            </a:r>
            <a:r>
              <a:rPr sz="1200" b="1" dirty="0">
                <a:latin typeface="Arial"/>
                <a:cs typeface="Arial"/>
              </a:rPr>
              <a:t>When</a:t>
            </a:r>
            <a:r>
              <a:rPr sz="1200" b="1" spc="-5" dirty="0">
                <a:latin typeface="Arial"/>
                <a:cs typeface="Arial"/>
              </a:rPr>
              <a:t> Inputs</a:t>
            </a:r>
            <a:r>
              <a:rPr sz="1200" b="1" spc="-30" dirty="0">
                <a:latin typeface="Arial"/>
                <a:cs typeface="Arial"/>
              </a:rPr>
              <a:t> </a:t>
            </a:r>
            <a:r>
              <a:rPr sz="1200" b="1" spc="-15" dirty="0">
                <a:latin typeface="Arial"/>
                <a:cs typeface="Arial"/>
              </a:rPr>
              <a:t>Are </a:t>
            </a:r>
            <a:r>
              <a:rPr sz="1200" b="1" spc="-315" dirty="0">
                <a:latin typeface="Arial"/>
                <a:cs typeface="Arial"/>
              </a:rPr>
              <a:t> </a:t>
            </a:r>
            <a:r>
              <a:rPr sz="1200" b="1" dirty="0">
                <a:latin typeface="Arial"/>
                <a:cs typeface="Arial"/>
              </a:rPr>
              <a:t>Perfect</a:t>
            </a:r>
            <a:r>
              <a:rPr sz="1200" b="1" spc="-30" dirty="0">
                <a:latin typeface="Arial"/>
                <a:cs typeface="Arial"/>
              </a:rPr>
              <a:t> </a:t>
            </a:r>
            <a:r>
              <a:rPr sz="1200" b="1" spc="-5" dirty="0">
                <a:latin typeface="Arial"/>
                <a:cs typeface="Arial"/>
              </a:rPr>
              <a:t>Substitutes</a:t>
            </a:r>
            <a:endParaRPr sz="1200">
              <a:latin typeface="Arial"/>
              <a:cs typeface="Arial"/>
            </a:endParaRPr>
          </a:p>
        </p:txBody>
      </p:sp>
      <p:sp>
        <p:nvSpPr>
          <p:cNvPr id="7" name="object 7"/>
          <p:cNvSpPr txBox="1"/>
          <p:nvPr/>
        </p:nvSpPr>
        <p:spPr>
          <a:xfrm>
            <a:off x="642619" y="2177922"/>
            <a:ext cx="746760"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B17BB6"/>
                </a:solidFill>
                <a:latin typeface="Arial"/>
                <a:cs typeface="Arial"/>
              </a:rPr>
              <a:t>Figure</a:t>
            </a:r>
            <a:r>
              <a:rPr sz="1200" b="1" spc="-50" dirty="0">
                <a:solidFill>
                  <a:srgbClr val="B17BB6"/>
                </a:solidFill>
                <a:latin typeface="Arial"/>
                <a:cs typeface="Arial"/>
              </a:rPr>
              <a:t> </a:t>
            </a:r>
            <a:r>
              <a:rPr sz="1200" b="1" dirty="0">
                <a:solidFill>
                  <a:srgbClr val="B17BB6"/>
                </a:solidFill>
                <a:latin typeface="Arial"/>
                <a:cs typeface="Arial"/>
              </a:rPr>
              <a:t>6.6</a:t>
            </a:r>
            <a:endParaRPr sz="1200">
              <a:latin typeface="Arial"/>
              <a:cs typeface="Arial"/>
            </a:endParaRPr>
          </a:p>
        </p:txBody>
      </p:sp>
      <p:pic>
        <p:nvPicPr>
          <p:cNvPr id="8" name="object 8"/>
          <p:cNvPicPr/>
          <p:nvPr/>
        </p:nvPicPr>
        <p:blipFill>
          <a:blip r:embed="rId2" cstate="print"/>
          <a:stretch>
            <a:fillRect/>
          </a:stretch>
        </p:blipFill>
        <p:spPr>
          <a:xfrm>
            <a:off x="3200400" y="2114550"/>
            <a:ext cx="5172075" cy="42862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621030">
              <a:lnSpc>
                <a:spcPct val="100000"/>
              </a:lnSpc>
              <a:spcBef>
                <a:spcPts val="105"/>
              </a:spcBef>
            </a:pPr>
            <a:r>
              <a:rPr dirty="0"/>
              <a:t>PRODUCTION</a:t>
            </a:r>
            <a:r>
              <a:rPr spc="-35" dirty="0"/>
              <a:t> </a:t>
            </a:r>
            <a:r>
              <a:rPr dirty="0"/>
              <a:t>WITH</a:t>
            </a:r>
            <a:r>
              <a:rPr spc="-20" dirty="0"/>
              <a:t> </a:t>
            </a:r>
            <a:r>
              <a:rPr dirty="0"/>
              <a:t>TWO</a:t>
            </a:r>
            <a:r>
              <a:rPr spc="-25" dirty="0"/>
              <a:t> </a:t>
            </a:r>
            <a:r>
              <a:rPr dirty="0"/>
              <a:t>VARIABLE</a:t>
            </a:r>
            <a:r>
              <a:rPr spc="-15" dirty="0"/>
              <a:t> </a:t>
            </a:r>
            <a:r>
              <a:rPr dirty="0"/>
              <a:t>INPUTS</a:t>
            </a:r>
          </a:p>
        </p:txBody>
      </p:sp>
      <p:sp>
        <p:nvSpPr>
          <p:cNvPr id="3" name="object 3"/>
          <p:cNvSpPr/>
          <p:nvPr/>
        </p:nvSpPr>
        <p:spPr>
          <a:xfrm>
            <a:off x="304800" y="381000"/>
            <a:ext cx="8229600" cy="0"/>
          </a:xfrm>
          <a:custGeom>
            <a:avLst/>
            <a:gdLst/>
            <a:ahLst/>
            <a:cxnLst/>
            <a:rect l="l" t="t" r="r" b="b"/>
            <a:pathLst>
              <a:path w="8229600">
                <a:moveTo>
                  <a:pt x="0" y="0"/>
                </a:moveTo>
                <a:lnTo>
                  <a:pt x="8229600" y="0"/>
                </a:lnTo>
              </a:path>
            </a:pathLst>
          </a:custGeom>
          <a:ln w="9525">
            <a:solidFill>
              <a:srgbClr val="52BD94"/>
            </a:solidFill>
          </a:ln>
        </p:spPr>
        <p:txBody>
          <a:bodyPr wrap="square" lIns="0" tIns="0" rIns="0" bIns="0" rtlCol="0"/>
          <a:lstStyle/>
          <a:p>
            <a:endParaRPr/>
          </a:p>
        </p:txBody>
      </p:sp>
      <p:sp>
        <p:nvSpPr>
          <p:cNvPr id="4" name="object 4"/>
          <p:cNvSpPr txBox="1"/>
          <p:nvPr/>
        </p:nvSpPr>
        <p:spPr>
          <a:xfrm>
            <a:off x="815339" y="3609213"/>
            <a:ext cx="2404745" cy="2373630"/>
          </a:xfrm>
          <a:prstGeom prst="rect">
            <a:avLst/>
          </a:prstGeom>
        </p:spPr>
        <p:txBody>
          <a:bodyPr vert="horz" wrap="square" lIns="0" tIns="12700" rIns="0" bIns="0" rtlCol="0">
            <a:spAutoFit/>
          </a:bodyPr>
          <a:lstStyle/>
          <a:p>
            <a:pPr marL="38100" marR="30480">
              <a:lnSpc>
                <a:spcPct val="100000"/>
              </a:lnSpc>
              <a:spcBef>
                <a:spcPts val="100"/>
              </a:spcBef>
            </a:pPr>
            <a:r>
              <a:rPr sz="1400" spc="5" dirty="0">
                <a:latin typeface="Microsoft Sans Serif"/>
                <a:cs typeface="Microsoft Sans Serif"/>
              </a:rPr>
              <a:t>When </a:t>
            </a:r>
            <a:r>
              <a:rPr sz="1400" b="1" dirty="0">
                <a:latin typeface="Microsoft Sans Serif"/>
                <a:cs typeface="Microsoft Sans Serif"/>
              </a:rPr>
              <a:t>the isoquants are L- </a:t>
            </a:r>
            <a:r>
              <a:rPr sz="1400" b="1" spc="5" dirty="0">
                <a:latin typeface="Microsoft Sans Serif"/>
                <a:cs typeface="Microsoft Sans Serif"/>
              </a:rPr>
              <a:t> </a:t>
            </a:r>
            <a:r>
              <a:rPr sz="1400" b="1" dirty="0">
                <a:latin typeface="Microsoft Sans Serif"/>
                <a:cs typeface="Microsoft Sans Serif"/>
              </a:rPr>
              <a:t>shaped</a:t>
            </a:r>
            <a:r>
              <a:rPr sz="1400" dirty="0">
                <a:latin typeface="Microsoft Sans Serif"/>
                <a:cs typeface="Microsoft Sans Serif"/>
              </a:rPr>
              <a:t>, </a:t>
            </a:r>
            <a:r>
              <a:rPr sz="1400" spc="-5" dirty="0">
                <a:latin typeface="Microsoft Sans Serif"/>
                <a:cs typeface="Microsoft Sans Serif"/>
              </a:rPr>
              <a:t>only</a:t>
            </a:r>
            <a:r>
              <a:rPr sz="1400" spc="360" dirty="0">
                <a:latin typeface="Microsoft Sans Serif"/>
                <a:cs typeface="Microsoft Sans Serif"/>
              </a:rPr>
              <a:t> </a:t>
            </a:r>
            <a:r>
              <a:rPr sz="1400" dirty="0">
                <a:latin typeface="Microsoft Sans Serif"/>
                <a:cs typeface="Microsoft Sans Serif"/>
              </a:rPr>
              <a:t>one </a:t>
            </a:r>
            <a:r>
              <a:rPr sz="1400" spc="5" dirty="0">
                <a:latin typeface="Microsoft Sans Serif"/>
                <a:cs typeface="Microsoft Sans Serif"/>
              </a:rPr>
              <a:t> </a:t>
            </a:r>
            <a:r>
              <a:rPr sz="1400" spc="-5" dirty="0">
                <a:latin typeface="Microsoft Sans Serif"/>
                <a:cs typeface="Microsoft Sans Serif"/>
              </a:rPr>
              <a:t>combination </a:t>
            </a:r>
            <a:r>
              <a:rPr sz="1400" dirty="0">
                <a:latin typeface="Microsoft Sans Serif"/>
                <a:cs typeface="Microsoft Sans Serif"/>
              </a:rPr>
              <a:t>of labor and </a:t>
            </a:r>
            <a:r>
              <a:rPr sz="1400" spc="5" dirty="0">
                <a:latin typeface="Microsoft Sans Serif"/>
                <a:cs typeface="Microsoft Sans Serif"/>
              </a:rPr>
              <a:t> </a:t>
            </a:r>
            <a:r>
              <a:rPr sz="1400" dirty="0">
                <a:latin typeface="Microsoft Sans Serif"/>
                <a:cs typeface="Microsoft Sans Serif"/>
              </a:rPr>
              <a:t>capital can be used to </a:t>
            </a:r>
            <a:r>
              <a:rPr sz="1400" spc="5" dirty="0">
                <a:latin typeface="Microsoft Sans Serif"/>
                <a:cs typeface="Microsoft Sans Serif"/>
              </a:rPr>
              <a:t> </a:t>
            </a:r>
            <a:r>
              <a:rPr sz="1400" dirty="0">
                <a:latin typeface="Microsoft Sans Serif"/>
                <a:cs typeface="Microsoft Sans Serif"/>
              </a:rPr>
              <a:t>produce a </a:t>
            </a:r>
            <a:r>
              <a:rPr sz="1400" spc="-5" dirty="0">
                <a:latin typeface="Microsoft Sans Serif"/>
                <a:cs typeface="Microsoft Sans Serif"/>
              </a:rPr>
              <a:t>given </a:t>
            </a:r>
            <a:r>
              <a:rPr sz="1400" dirty="0">
                <a:latin typeface="Microsoft Sans Serif"/>
                <a:cs typeface="Microsoft Sans Serif"/>
              </a:rPr>
              <a:t>output (as at </a:t>
            </a:r>
            <a:r>
              <a:rPr sz="1400" spc="-360" dirty="0">
                <a:latin typeface="Microsoft Sans Serif"/>
                <a:cs typeface="Microsoft Sans Serif"/>
              </a:rPr>
              <a:t> </a:t>
            </a:r>
            <a:r>
              <a:rPr sz="1400" dirty="0">
                <a:latin typeface="Microsoft Sans Serif"/>
                <a:cs typeface="Microsoft Sans Serif"/>
              </a:rPr>
              <a:t>point </a:t>
            </a:r>
            <a:r>
              <a:rPr sz="1400" i="1" dirty="0">
                <a:latin typeface="Arial"/>
                <a:cs typeface="Arial"/>
              </a:rPr>
              <a:t>A </a:t>
            </a:r>
            <a:r>
              <a:rPr sz="1400" dirty="0">
                <a:latin typeface="Microsoft Sans Serif"/>
                <a:cs typeface="Microsoft Sans Serif"/>
              </a:rPr>
              <a:t>on isoquant </a:t>
            </a:r>
            <a:r>
              <a:rPr sz="1400" i="1" dirty="0">
                <a:latin typeface="Arial"/>
                <a:cs typeface="Arial"/>
              </a:rPr>
              <a:t>q</a:t>
            </a:r>
            <a:r>
              <a:rPr sz="1350" baseline="-21604" dirty="0">
                <a:latin typeface="Microsoft Sans Serif"/>
                <a:cs typeface="Microsoft Sans Serif"/>
              </a:rPr>
              <a:t>1</a:t>
            </a:r>
            <a:r>
              <a:rPr sz="1400" dirty="0">
                <a:latin typeface="Microsoft Sans Serif"/>
                <a:cs typeface="Microsoft Sans Serif"/>
              </a:rPr>
              <a:t>, point </a:t>
            </a:r>
            <a:r>
              <a:rPr sz="1400" spc="5" dirty="0">
                <a:latin typeface="Microsoft Sans Serif"/>
                <a:cs typeface="Microsoft Sans Serif"/>
              </a:rPr>
              <a:t> </a:t>
            </a:r>
            <a:r>
              <a:rPr sz="1400" i="1" dirty="0">
                <a:latin typeface="Arial"/>
                <a:cs typeface="Arial"/>
              </a:rPr>
              <a:t>B </a:t>
            </a:r>
            <a:r>
              <a:rPr sz="1400" dirty="0">
                <a:latin typeface="Microsoft Sans Serif"/>
                <a:cs typeface="Microsoft Sans Serif"/>
              </a:rPr>
              <a:t>on isoquant </a:t>
            </a:r>
            <a:r>
              <a:rPr sz="1400" i="1" dirty="0">
                <a:latin typeface="Arial"/>
                <a:cs typeface="Arial"/>
              </a:rPr>
              <a:t>q</a:t>
            </a:r>
            <a:r>
              <a:rPr sz="1350" baseline="-21604" dirty="0">
                <a:latin typeface="Microsoft Sans Serif"/>
                <a:cs typeface="Microsoft Sans Serif"/>
              </a:rPr>
              <a:t>2</a:t>
            </a:r>
            <a:r>
              <a:rPr sz="1400" dirty="0">
                <a:latin typeface="Microsoft Sans Serif"/>
                <a:cs typeface="Microsoft Sans Serif"/>
              </a:rPr>
              <a:t>, and point </a:t>
            </a:r>
            <a:r>
              <a:rPr sz="1400" i="1" dirty="0">
                <a:latin typeface="Arial"/>
                <a:cs typeface="Arial"/>
              </a:rPr>
              <a:t>C </a:t>
            </a:r>
            <a:r>
              <a:rPr sz="1400" i="1" spc="-375" dirty="0">
                <a:latin typeface="Arial"/>
                <a:cs typeface="Arial"/>
              </a:rPr>
              <a:t> </a:t>
            </a:r>
            <a:r>
              <a:rPr sz="1400" dirty="0">
                <a:latin typeface="Microsoft Sans Serif"/>
                <a:cs typeface="Microsoft Sans Serif"/>
              </a:rPr>
              <a:t>on isoquant </a:t>
            </a:r>
            <a:r>
              <a:rPr sz="1400" i="1" dirty="0">
                <a:latin typeface="Arial"/>
                <a:cs typeface="Arial"/>
              </a:rPr>
              <a:t>q</a:t>
            </a:r>
            <a:r>
              <a:rPr sz="1350" baseline="-21604" dirty="0">
                <a:latin typeface="Microsoft Sans Serif"/>
                <a:cs typeface="Microsoft Sans Serif"/>
              </a:rPr>
              <a:t>3</a:t>
            </a:r>
            <a:r>
              <a:rPr sz="1400" b="1" dirty="0">
                <a:latin typeface="Microsoft Sans Serif"/>
                <a:cs typeface="Microsoft Sans Serif"/>
              </a:rPr>
              <a:t>). Adding more </a:t>
            </a:r>
            <a:r>
              <a:rPr sz="1400" b="1" spc="-360" dirty="0">
                <a:latin typeface="Microsoft Sans Serif"/>
                <a:cs typeface="Microsoft Sans Serif"/>
              </a:rPr>
              <a:t> </a:t>
            </a:r>
            <a:r>
              <a:rPr sz="1400" b="1" dirty="0">
                <a:latin typeface="Microsoft Sans Serif"/>
                <a:cs typeface="Microsoft Sans Serif"/>
              </a:rPr>
              <a:t>labor</a:t>
            </a:r>
            <a:r>
              <a:rPr sz="1400" b="1" spc="-25" dirty="0">
                <a:latin typeface="Microsoft Sans Serif"/>
                <a:cs typeface="Microsoft Sans Serif"/>
              </a:rPr>
              <a:t> </a:t>
            </a:r>
            <a:r>
              <a:rPr sz="1400" b="1" dirty="0">
                <a:latin typeface="Microsoft Sans Serif"/>
                <a:cs typeface="Microsoft Sans Serif"/>
              </a:rPr>
              <a:t>alone</a:t>
            </a:r>
            <a:r>
              <a:rPr sz="1400" b="1" spc="-35" dirty="0">
                <a:latin typeface="Microsoft Sans Serif"/>
                <a:cs typeface="Microsoft Sans Serif"/>
              </a:rPr>
              <a:t> </a:t>
            </a:r>
            <a:r>
              <a:rPr sz="1400" b="1" dirty="0">
                <a:latin typeface="Microsoft Sans Serif"/>
                <a:cs typeface="Microsoft Sans Serif"/>
              </a:rPr>
              <a:t>does</a:t>
            </a:r>
            <a:r>
              <a:rPr sz="1400" b="1" spc="-20" dirty="0">
                <a:latin typeface="Microsoft Sans Serif"/>
                <a:cs typeface="Microsoft Sans Serif"/>
              </a:rPr>
              <a:t> </a:t>
            </a:r>
            <a:r>
              <a:rPr sz="1400" b="1" dirty="0">
                <a:latin typeface="Microsoft Sans Serif"/>
                <a:cs typeface="Microsoft Sans Serif"/>
              </a:rPr>
              <a:t>not</a:t>
            </a:r>
            <a:r>
              <a:rPr sz="1400" b="1" spc="-30" dirty="0">
                <a:latin typeface="Microsoft Sans Serif"/>
                <a:cs typeface="Microsoft Sans Serif"/>
              </a:rPr>
              <a:t> </a:t>
            </a:r>
            <a:r>
              <a:rPr sz="1400" b="1" dirty="0">
                <a:latin typeface="Microsoft Sans Serif"/>
                <a:cs typeface="Microsoft Sans Serif"/>
              </a:rPr>
              <a:t>increase </a:t>
            </a:r>
            <a:r>
              <a:rPr sz="1400" b="1" spc="-360" dirty="0">
                <a:latin typeface="Microsoft Sans Serif"/>
                <a:cs typeface="Microsoft Sans Serif"/>
              </a:rPr>
              <a:t> </a:t>
            </a:r>
            <a:r>
              <a:rPr sz="1400" b="1" dirty="0">
                <a:latin typeface="Microsoft Sans Serif"/>
                <a:cs typeface="Microsoft Sans Serif"/>
              </a:rPr>
              <a:t>output, nor does adding more </a:t>
            </a:r>
            <a:r>
              <a:rPr sz="1400" b="1" spc="-365" dirty="0">
                <a:latin typeface="Microsoft Sans Serif"/>
                <a:cs typeface="Microsoft Sans Serif"/>
              </a:rPr>
              <a:t> </a:t>
            </a:r>
            <a:r>
              <a:rPr sz="1400" b="1" spc="-5" dirty="0">
                <a:latin typeface="Microsoft Sans Serif"/>
                <a:cs typeface="Microsoft Sans Serif"/>
              </a:rPr>
              <a:t>capital</a:t>
            </a:r>
            <a:r>
              <a:rPr sz="1400" b="1" spc="-20" dirty="0">
                <a:latin typeface="Microsoft Sans Serif"/>
                <a:cs typeface="Microsoft Sans Serif"/>
              </a:rPr>
              <a:t> </a:t>
            </a:r>
            <a:r>
              <a:rPr sz="1400" b="1" dirty="0">
                <a:latin typeface="Microsoft Sans Serif"/>
                <a:cs typeface="Microsoft Sans Serif"/>
              </a:rPr>
              <a:t>alone</a:t>
            </a:r>
            <a:r>
              <a:rPr sz="1400" dirty="0">
                <a:latin typeface="Microsoft Sans Serif"/>
                <a:cs typeface="Microsoft Sans Serif"/>
              </a:rPr>
              <a:t>.</a:t>
            </a:r>
          </a:p>
        </p:txBody>
      </p:sp>
      <p:sp>
        <p:nvSpPr>
          <p:cNvPr id="5" name="object 5"/>
          <p:cNvSpPr txBox="1"/>
          <p:nvPr/>
        </p:nvSpPr>
        <p:spPr>
          <a:xfrm>
            <a:off x="819150" y="3143250"/>
            <a:ext cx="2228850" cy="438150"/>
          </a:xfrm>
          <a:prstGeom prst="rect">
            <a:avLst/>
          </a:prstGeom>
          <a:solidFill>
            <a:srgbClr val="B17BB6">
              <a:alpha val="50195"/>
            </a:srgbClr>
          </a:solidFill>
        </p:spPr>
        <p:txBody>
          <a:bodyPr vert="horz" wrap="square" lIns="0" tIns="32384" rIns="0" bIns="0" rtlCol="0">
            <a:spAutoFit/>
          </a:bodyPr>
          <a:lstStyle/>
          <a:p>
            <a:pPr marL="45720" marR="683260">
              <a:lnSpc>
                <a:spcPct val="100000"/>
              </a:lnSpc>
              <a:spcBef>
                <a:spcPts val="254"/>
              </a:spcBef>
            </a:pPr>
            <a:r>
              <a:rPr sz="1200" b="1" spc="-5" dirty="0">
                <a:latin typeface="Arial"/>
                <a:cs typeface="Arial"/>
              </a:rPr>
              <a:t>Fixed-Proportions </a:t>
            </a:r>
            <a:r>
              <a:rPr sz="1200" b="1" dirty="0">
                <a:latin typeface="Arial"/>
                <a:cs typeface="Arial"/>
              </a:rPr>
              <a:t> Production</a:t>
            </a:r>
            <a:r>
              <a:rPr sz="1200" b="1" spc="10" dirty="0">
                <a:latin typeface="Arial"/>
                <a:cs typeface="Arial"/>
              </a:rPr>
              <a:t> </a:t>
            </a:r>
            <a:r>
              <a:rPr sz="1200" b="1" dirty="0">
                <a:latin typeface="Arial"/>
                <a:cs typeface="Arial"/>
              </a:rPr>
              <a:t>Function</a:t>
            </a:r>
            <a:endParaRPr sz="1200">
              <a:latin typeface="Arial"/>
              <a:cs typeface="Arial"/>
            </a:endParaRPr>
          </a:p>
        </p:txBody>
      </p:sp>
      <p:sp>
        <p:nvSpPr>
          <p:cNvPr id="6" name="object 6"/>
          <p:cNvSpPr txBox="1"/>
          <p:nvPr/>
        </p:nvSpPr>
        <p:spPr>
          <a:xfrm>
            <a:off x="852322" y="2863722"/>
            <a:ext cx="746760"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B17BB6"/>
                </a:solidFill>
                <a:latin typeface="Arial"/>
                <a:cs typeface="Arial"/>
              </a:rPr>
              <a:t>Figure</a:t>
            </a:r>
            <a:r>
              <a:rPr sz="1200" b="1" spc="-50" dirty="0">
                <a:solidFill>
                  <a:srgbClr val="B17BB6"/>
                </a:solidFill>
                <a:latin typeface="Arial"/>
                <a:cs typeface="Arial"/>
              </a:rPr>
              <a:t> </a:t>
            </a:r>
            <a:r>
              <a:rPr sz="1200" b="1" dirty="0">
                <a:solidFill>
                  <a:srgbClr val="B17BB6"/>
                </a:solidFill>
                <a:latin typeface="Arial"/>
                <a:cs typeface="Arial"/>
              </a:rPr>
              <a:t>6.7</a:t>
            </a:r>
            <a:endParaRPr sz="1200">
              <a:latin typeface="Arial"/>
              <a:cs typeface="Arial"/>
            </a:endParaRPr>
          </a:p>
        </p:txBody>
      </p:sp>
      <p:grpSp>
        <p:nvGrpSpPr>
          <p:cNvPr id="7" name="object 7"/>
          <p:cNvGrpSpPr/>
          <p:nvPr/>
        </p:nvGrpSpPr>
        <p:grpSpPr>
          <a:xfrm>
            <a:off x="914400" y="2133600"/>
            <a:ext cx="7353300" cy="4467225"/>
            <a:chOff x="914400" y="2133600"/>
            <a:chExt cx="7353300" cy="4467225"/>
          </a:xfrm>
        </p:grpSpPr>
        <p:pic>
          <p:nvPicPr>
            <p:cNvPr id="8" name="object 8"/>
            <p:cNvPicPr/>
            <p:nvPr/>
          </p:nvPicPr>
          <p:blipFill>
            <a:blip r:embed="rId2" cstate="print"/>
            <a:stretch>
              <a:fillRect/>
            </a:stretch>
          </p:blipFill>
          <p:spPr>
            <a:xfrm>
              <a:off x="3581400" y="2667000"/>
              <a:ext cx="4686300" cy="3933825"/>
            </a:xfrm>
            <a:prstGeom prst="rect">
              <a:avLst/>
            </a:prstGeom>
          </p:spPr>
        </p:pic>
        <p:sp>
          <p:nvSpPr>
            <p:cNvPr id="9" name="object 9"/>
            <p:cNvSpPr/>
            <p:nvPr/>
          </p:nvSpPr>
          <p:spPr>
            <a:xfrm>
              <a:off x="914400" y="2133600"/>
              <a:ext cx="6248400" cy="685800"/>
            </a:xfrm>
            <a:custGeom>
              <a:avLst/>
              <a:gdLst/>
              <a:ahLst/>
              <a:cxnLst/>
              <a:rect l="l" t="t" r="r" b="b"/>
              <a:pathLst>
                <a:path w="6248400" h="685800">
                  <a:moveTo>
                    <a:pt x="6248400" y="0"/>
                  </a:moveTo>
                  <a:lnTo>
                    <a:pt x="0" y="0"/>
                  </a:lnTo>
                  <a:lnTo>
                    <a:pt x="0" y="685800"/>
                  </a:lnTo>
                  <a:lnTo>
                    <a:pt x="6248400" y="685800"/>
                  </a:lnTo>
                  <a:lnTo>
                    <a:pt x="6248400" y="0"/>
                  </a:lnTo>
                  <a:close/>
                </a:path>
              </a:pathLst>
            </a:custGeom>
            <a:solidFill>
              <a:srgbClr val="FFFFFF"/>
            </a:solidFill>
          </p:spPr>
          <p:txBody>
            <a:bodyPr wrap="square" lIns="0" tIns="0" rIns="0" bIns="0" rtlCol="0"/>
            <a:lstStyle/>
            <a:p>
              <a:endParaRPr/>
            </a:p>
          </p:txBody>
        </p:sp>
      </p:grpSp>
      <p:sp>
        <p:nvSpPr>
          <p:cNvPr id="10" name="object 10"/>
          <p:cNvSpPr txBox="1"/>
          <p:nvPr/>
        </p:nvSpPr>
        <p:spPr>
          <a:xfrm>
            <a:off x="688340" y="837946"/>
            <a:ext cx="7998460" cy="1740861"/>
          </a:xfrm>
          <a:prstGeom prst="rect">
            <a:avLst/>
          </a:prstGeom>
        </p:spPr>
        <p:txBody>
          <a:bodyPr vert="horz" wrap="square" lIns="0" tIns="116205" rIns="0" bIns="0" rtlCol="0">
            <a:spAutoFit/>
          </a:bodyPr>
          <a:lstStyle/>
          <a:p>
            <a:pPr marL="355600" indent="-343535" algn="just">
              <a:lnSpc>
                <a:spcPct val="100000"/>
              </a:lnSpc>
              <a:spcBef>
                <a:spcPts val="915"/>
              </a:spcBef>
              <a:buChar char="•"/>
              <a:tabLst>
                <a:tab pos="356235" algn="l"/>
              </a:tabLst>
            </a:pPr>
            <a:r>
              <a:rPr sz="1800" spc="-5" dirty="0">
                <a:latin typeface="Microsoft Sans Serif"/>
                <a:cs typeface="Microsoft Sans Serif"/>
              </a:rPr>
              <a:t>Production</a:t>
            </a:r>
            <a:r>
              <a:rPr sz="1800" spc="25" dirty="0">
                <a:latin typeface="Microsoft Sans Serif"/>
                <a:cs typeface="Microsoft Sans Serif"/>
              </a:rPr>
              <a:t> </a:t>
            </a:r>
            <a:r>
              <a:rPr sz="1800" spc="50" dirty="0">
                <a:latin typeface="Microsoft Sans Serif"/>
                <a:cs typeface="Microsoft Sans Serif"/>
              </a:rPr>
              <a:t>Functions—Two </a:t>
            </a:r>
            <a:r>
              <a:rPr sz="1800" spc="-10" dirty="0">
                <a:latin typeface="Microsoft Sans Serif"/>
                <a:cs typeface="Microsoft Sans Serif"/>
              </a:rPr>
              <a:t>Special</a:t>
            </a:r>
            <a:r>
              <a:rPr sz="1800" spc="35" dirty="0">
                <a:latin typeface="Microsoft Sans Serif"/>
                <a:cs typeface="Microsoft Sans Serif"/>
              </a:rPr>
              <a:t> </a:t>
            </a:r>
            <a:r>
              <a:rPr sz="1800" spc="-5" dirty="0">
                <a:latin typeface="Microsoft Sans Serif"/>
                <a:cs typeface="Microsoft Sans Serif"/>
              </a:rPr>
              <a:t>Cases</a:t>
            </a:r>
            <a:endParaRPr sz="1800" dirty="0">
              <a:latin typeface="Microsoft Sans Serif"/>
              <a:cs typeface="Microsoft Sans Serif"/>
            </a:endParaRPr>
          </a:p>
          <a:p>
            <a:pPr marL="320040" marR="5080" lvl="1" indent="-231775">
              <a:lnSpc>
                <a:spcPct val="100299"/>
              </a:lnSpc>
              <a:spcBef>
                <a:spcPts val="810"/>
              </a:spcBef>
              <a:buClr>
                <a:srgbClr val="808080"/>
              </a:buClr>
              <a:buChar char="●"/>
              <a:tabLst>
                <a:tab pos="320675" algn="l"/>
              </a:tabLst>
            </a:pPr>
            <a:r>
              <a:rPr lang="en-IN" sz="1600" b="1" dirty="0">
                <a:solidFill>
                  <a:srgbClr val="C00000"/>
                </a:solidFill>
                <a:latin typeface="Arial"/>
                <a:cs typeface="Arial"/>
              </a:rPr>
              <a:t>F</a:t>
            </a:r>
            <a:r>
              <a:rPr sz="1600" b="1" dirty="0" err="1">
                <a:solidFill>
                  <a:srgbClr val="C00000"/>
                </a:solidFill>
                <a:latin typeface="Arial"/>
                <a:cs typeface="Arial"/>
              </a:rPr>
              <a:t>ixed</a:t>
            </a:r>
            <a:r>
              <a:rPr sz="1600" b="1" dirty="0">
                <a:solidFill>
                  <a:srgbClr val="C00000"/>
                </a:solidFill>
                <a:latin typeface="Arial"/>
                <a:cs typeface="Arial"/>
              </a:rPr>
              <a:t>-</a:t>
            </a:r>
            <a:r>
              <a:rPr lang="en-IN" sz="1600" b="1" dirty="0">
                <a:solidFill>
                  <a:srgbClr val="C00000"/>
                </a:solidFill>
                <a:latin typeface="Arial"/>
                <a:cs typeface="Arial"/>
              </a:rPr>
              <a:t>P</a:t>
            </a:r>
            <a:r>
              <a:rPr sz="1600" b="1" dirty="0" err="1">
                <a:solidFill>
                  <a:srgbClr val="C00000"/>
                </a:solidFill>
                <a:latin typeface="Arial"/>
                <a:cs typeface="Arial"/>
              </a:rPr>
              <a:t>roportions</a:t>
            </a:r>
            <a:r>
              <a:rPr lang="en-IN" sz="1600" b="1" dirty="0">
                <a:solidFill>
                  <a:srgbClr val="C00000"/>
                </a:solidFill>
                <a:latin typeface="Arial"/>
                <a:cs typeface="Arial"/>
              </a:rPr>
              <a:t> P</a:t>
            </a:r>
            <a:r>
              <a:rPr sz="1600" b="1" dirty="0" err="1">
                <a:solidFill>
                  <a:srgbClr val="C00000"/>
                </a:solidFill>
                <a:latin typeface="Arial"/>
                <a:cs typeface="Arial"/>
              </a:rPr>
              <a:t>roduction</a:t>
            </a:r>
            <a:r>
              <a:rPr sz="1600" b="1" dirty="0">
                <a:solidFill>
                  <a:srgbClr val="C00000"/>
                </a:solidFill>
                <a:latin typeface="Arial"/>
                <a:cs typeface="Arial"/>
              </a:rPr>
              <a:t> </a:t>
            </a:r>
            <a:r>
              <a:rPr lang="en-IN" sz="1600" b="1" dirty="0">
                <a:solidFill>
                  <a:srgbClr val="C00000"/>
                </a:solidFill>
                <a:latin typeface="Arial"/>
                <a:cs typeface="Arial"/>
              </a:rPr>
              <a:t>F</a:t>
            </a:r>
            <a:r>
              <a:rPr sz="1600" b="1" dirty="0">
                <a:solidFill>
                  <a:srgbClr val="C00000"/>
                </a:solidFill>
                <a:latin typeface="Arial"/>
                <a:cs typeface="Arial"/>
              </a:rPr>
              <a:t>unction</a:t>
            </a:r>
            <a:r>
              <a:rPr sz="1600" b="1" spc="5" dirty="0">
                <a:solidFill>
                  <a:srgbClr val="C00000"/>
                </a:solidFill>
                <a:latin typeface="Arial"/>
                <a:cs typeface="Arial"/>
              </a:rPr>
              <a:t> </a:t>
            </a:r>
            <a:r>
              <a:rPr lang="en-IN" sz="1600" b="1" spc="5" dirty="0">
                <a:solidFill>
                  <a:srgbClr val="C00000"/>
                </a:solidFill>
                <a:latin typeface="Arial"/>
                <a:cs typeface="Arial"/>
              </a:rPr>
              <a:t>- </a:t>
            </a:r>
            <a:r>
              <a:rPr sz="1600" spc="-5" dirty="0">
                <a:latin typeface="Microsoft Sans Serif"/>
                <a:cs typeface="Microsoft Sans Serif"/>
              </a:rPr>
              <a:t>Production function </a:t>
            </a:r>
            <a:r>
              <a:rPr sz="1600" spc="-470" dirty="0">
                <a:latin typeface="Microsoft Sans Serif"/>
                <a:cs typeface="Microsoft Sans Serif"/>
              </a:rPr>
              <a:t> </a:t>
            </a:r>
            <a:r>
              <a:rPr sz="1600" spc="-15" dirty="0">
                <a:latin typeface="Microsoft Sans Serif"/>
                <a:cs typeface="Microsoft Sans Serif"/>
              </a:rPr>
              <a:t>with </a:t>
            </a:r>
            <a:r>
              <a:rPr sz="1600" spc="-5" dirty="0">
                <a:latin typeface="Microsoft Sans Serif"/>
                <a:cs typeface="Microsoft Sans Serif"/>
              </a:rPr>
              <a:t>L-shaped isoquants, so that </a:t>
            </a:r>
            <a:r>
              <a:rPr sz="1600" spc="-10" dirty="0">
                <a:latin typeface="Microsoft Sans Serif"/>
                <a:cs typeface="Microsoft Sans Serif"/>
              </a:rPr>
              <a:t>only </a:t>
            </a:r>
            <a:r>
              <a:rPr sz="1600" spc="-5" dirty="0">
                <a:latin typeface="Microsoft Sans Serif"/>
                <a:cs typeface="Microsoft Sans Serif"/>
              </a:rPr>
              <a:t>one combination </a:t>
            </a:r>
            <a:r>
              <a:rPr sz="1600" dirty="0">
                <a:latin typeface="Microsoft Sans Serif"/>
                <a:cs typeface="Microsoft Sans Serif"/>
              </a:rPr>
              <a:t>of </a:t>
            </a:r>
            <a:r>
              <a:rPr sz="1600" spc="-10" dirty="0">
                <a:latin typeface="Microsoft Sans Serif"/>
                <a:cs typeface="Microsoft Sans Serif"/>
              </a:rPr>
              <a:t>labor </a:t>
            </a:r>
            <a:r>
              <a:rPr sz="1600" spc="-465" dirty="0">
                <a:latin typeface="Microsoft Sans Serif"/>
                <a:cs typeface="Microsoft Sans Serif"/>
              </a:rPr>
              <a:t> </a:t>
            </a:r>
            <a:r>
              <a:rPr sz="1600" spc="-5" dirty="0">
                <a:latin typeface="Microsoft Sans Serif"/>
                <a:cs typeface="Microsoft Sans Serif"/>
              </a:rPr>
              <a:t>and</a:t>
            </a:r>
            <a:r>
              <a:rPr sz="1600" spc="25" dirty="0">
                <a:latin typeface="Microsoft Sans Serif"/>
                <a:cs typeface="Microsoft Sans Serif"/>
              </a:rPr>
              <a:t> </a:t>
            </a:r>
            <a:r>
              <a:rPr sz="1600" spc="-5" dirty="0">
                <a:latin typeface="Microsoft Sans Serif"/>
                <a:cs typeface="Microsoft Sans Serif"/>
              </a:rPr>
              <a:t>capital</a:t>
            </a:r>
            <a:r>
              <a:rPr sz="1600" spc="25" dirty="0">
                <a:latin typeface="Microsoft Sans Serif"/>
                <a:cs typeface="Microsoft Sans Serif"/>
              </a:rPr>
              <a:t> </a:t>
            </a:r>
            <a:r>
              <a:rPr sz="1600" spc="-5" dirty="0">
                <a:latin typeface="Microsoft Sans Serif"/>
                <a:cs typeface="Microsoft Sans Serif"/>
              </a:rPr>
              <a:t>can</a:t>
            </a:r>
            <a:r>
              <a:rPr sz="1600" spc="10" dirty="0">
                <a:latin typeface="Microsoft Sans Serif"/>
                <a:cs typeface="Microsoft Sans Serif"/>
              </a:rPr>
              <a:t> </a:t>
            </a:r>
            <a:r>
              <a:rPr sz="1600" spc="-5" dirty="0">
                <a:latin typeface="Microsoft Sans Serif"/>
                <a:cs typeface="Microsoft Sans Serif"/>
              </a:rPr>
              <a:t>be</a:t>
            </a:r>
            <a:r>
              <a:rPr sz="1600" spc="15" dirty="0">
                <a:latin typeface="Microsoft Sans Serif"/>
                <a:cs typeface="Microsoft Sans Serif"/>
              </a:rPr>
              <a:t> </a:t>
            </a:r>
            <a:r>
              <a:rPr sz="1600" spc="-5" dirty="0">
                <a:latin typeface="Microsoft Sans Serif"/>
                <a:cs typeface="Microsoft Sans Serif"/>
              </a:rPr>
              <a:t>used</a:t>
            </a:r>
            <a:r>
              <a:rPr sz="1600" spc="30" dirty="0">
                <a:latin typeface="Microsoft Sans Serif"/>
                <a:cs typeface="Microsoft Sans Serif"/>
              </a:rPr>
              <a:t> </a:t>
            </a:r>
            <a:r>
              <a:rPr sz="1600" dirty="0">
                <a:latin typeface="Microsoft Sans Serif"/>
                <a:cs typeface="Microsoft Sans Serif"/>
              </a:rPr>
              <a:t>to</a:t>
            </a:r>
            <a:r>
              <a:rPr sz="1600" spc="20" dirty="0">
                <a:latin typeface="Microsoft Sans Serif"/>
                <a:cs typeface="Microsoft Sans Serif"/>
              </a:rPr>
              <a:t> </a:t>
            </a:r>
            <a:r>
              <a:rPr sz="1600" spc="-5" dirty="0">
                <a:latin typeface="Microsoft Sans Serif"/>
                <a:cs typeface="Microsoft Sans Serif"/>
              </a:rPr>
              <a:t>produce</a:t>
            </a:r>
            <a:r>
              <a:rPr sz="1600" spc="30" dirty="0">
                <a:latin typeface="Microsoft Sans Serif"/>
                <a:cs typeface="Microsoft Sans Serif"/>
              </a:rPr>
              <a:t> </a:t>
            </a:r>
            <a:r>
              <a:rPr sz="1600" spc="-5" dirty="0">
                <a:latin typeface="Microsoft Sans Serif"/>
                <a:cs typeface="Microsoft Sans Serif"/>
              </a:rPr>
              <a:t>each</a:t>
            </a:r>
            <a:r>
              <a:rPr sz="1600" spc="30" dirty="0">
                <a:latin typeface="Microsoft Sans Serif"/>
                <a:cs typeface="Microsoft Sans Serif"/>
              </a:rPr>
              <a:t> </a:t>
            </a:r>
            <a:r>
              <a:rPr sz="1600" spc="-10" dirty="0">
                <a:latin typeface="Microsoft Sans Serif"/>
                <a:cs typeface="Microsoft Sans Serif"/>
              </a:rPr>
              <a:t>level</a:t>
            </a:r>
            <a:r>
              <a:rPr sz="1600" spc="25" dirty="0">
                <a:latin typeface="Microsoft Sans Serif"/>
                <a:cs typeface="Microsoft Sans Serif"/>
              </a:rPr>
              <a:t> </a:t>
            </a:r>
            <a:r>
              <a:rPr sz="1600" dirty="0">
                <a:latin typeface="Microsoft Sans Serif"/>
                <a:cs typeface="Microsoft Sans Serif"/>
              </a:rPr>
              <a:t>of</a:t>
            </a:r>
            <a:r>
              <a:rPr sz="1600" spc="10" dirty="0">
                <a:latin typeface="Microsoft Sans Serif"/>
                <a:cs typeface="Microsoft Sans Serif"/>
              </a:rPr>
              <a:t> </a:t>
            </a:r>
            <a:r>
              <a:rPr sz="1600" spc="-5" dirty="0">
                <a:latin typeface="Microsoft Sans Serif"/>
                <a:cs typeface="Microsoft Sans Serif"/>
              </a:rPr>
              <a:t>output.</a:t>
            </a:r>
            <a:endParaRPr sz="1600" dirty="0">
              <a:latin typeface="Microsoft Sans Serif"/>
              <a:cs typeface="Microsoft Sans Serif"/>
            </a:endParaRPr>
          </a:p>
          <a:p>
            <a:pPr marL="317500" marR="975360">
              <a:lnSpc>
                <a:spcPct val="100000"/>
              </a:lnSpc>
              <a:spcBef>
                <a:spcPts val="135"/>
              </a:spcBef>
            </a:pPr>
            <a:r>
              <a:rPr sz="1600" dirty="0">
                <a:latin typeface="Microsoft Sans Serif"/>
                <a:cs typeface="Microsoft Sans Serif"/>
              </a:rPr>
              <a:t>The </a:t>
            </a:r>
            <a:r>
              <a:rPr sz="1600" spc="-5" dirty="0">
                <a:latin typeface="Microsoft Sans Serif"/>
                <a:cs typeface="Microsoft Sans Serif"/>
              </a:rPr>
              <a:t>fixed-proportions production function describes </a:t>
            </a:r>
            <a:r>
              <a:rPr sz="1600" dirty="0">
                <a:latin typeface="Microsoft Sans Serif"/>
                <a:cs typeface="Microsoft Sans Serif"/>
              </a:rPr>
              <a:t> </a:t>
            </a:r>
            <a:r>
              <a:rPr sz="1600" spc="-5" dirty="0">
                <a:latin typeface="Microsoft Sans Serif"/>
                <a:cs typeface="Microsoft Sans Serif"/>
              </a:rPr>
              <a:t>situations</a:t>
            </a:r>
            <a:r>
              <a:rPr sz="1600" spc="35" dirty="0">
                <a:latin typeface="Microsoft Sans Serif"/>
                <a:cs typeface="Microsoft Sans Serif"/>
              </a:rPr>
              <a:t> </a:t>
            </a:r>
            <a:r>
              <a:rPr sz="1600" spc="-10" dirty="0">
                <a:latin typeface="Microsoft Sans Serif"/>
                <a:cs typeface="Microsoft Sans Serif"/>
              </a:rPr>
              <a:t>in</a:t>
            </a:r>
            <a:r>
              <a:rPr sz="1600" spc="10" dirty="0">
                <a:latin typeface="Microsoft Sans Serif"/>
                <a:cs typeface="Microsoft Sans Serif"/>
              </a:rPr>
              <a:t> </a:t>
            </a:r>
            <a:r>
              <a:rPr sz="1600" spc="-15" dirty="0">
                <a:latin typeface="Microsoft Sans Serif"/>
                <a:cs typeface="Microsoft Sans Serif"/>
              </a:rPr>
              <a:t>which</a:t>
            </a:r>
            <a:r>
              <a:rPr sz="1600" spc="65" dirty="0">
                <a:latin typeface="Microsoft Sans Serif"/>
                <a:cs typeface="Microsoft Sans Serif"/>
              </a:rPr>
              <a:t> </a:t>
            </a:r>
            <a:r>
              <a:rPr sz="1600" spc="-5" dirty="0">
                <a:latin typeface="Microsoft Sans Serif"/>
                <a:cs typeface="Microsoft Sans Serif"/>
              </a:rPr>
              <a:t>methods</a:t>
            </a:r>
            <a:r>
              <a:rPr sz="1600" spc="35" dirty="0">
                <a:latin typeface="Microsoft Sans Serif"/>
                <a:cs typeface="Microsoft Sans Serif"/>
              </a:rPr>
              <a:t> </a:t>
            </a:r>
            <a:r>
              <a:rPr sz="1600" dirty="0">
                <a:latin typeface="Microsoft Sans Serif"/>
                <a:cs typeface="Microsoft Sans Serif"/>
              </a:rPr>
              <a:t>of</a:t>
            </a:r>
            <a:r>
              <a:rPr sz="1600" spc="20" dirty="0">
                <a:latin typeface="Microsoft Sans Serif"/>
                <a:cs typeface="Microsoft Sans Serif"/>
              </a:rPr>
              <a:t> </a:t>
            </a:r>
            <a:r>
              <a:rPr sz="1600" spc="-5" dirty="0">
                <a:latin typeface="Microsoft Sans Serif"/>
                <a:cs typeface="Microsoft Sans Serif"/>
              </a:rPr>
              <a:t>production</a:t>
            </a:r>
            <a:r>
              <a:rPr sz="1600" spc="25" dirty="0">
                <a:latin typeface="Microsoft Sans Serif"/>
                <a:cs typeface="Microsoft Sans Serif"/>
              </a:rPr>
              <a:t> </a:t>
            </a:r>
            <a:r>
              <a:rPr sz="1600" spc="-5" dirty="0">
                <a:latin typeface="Microsoft Sans Serif"/>
                <a:cs typeface="Microsoft Sans Serif"/>
              </a:rPr>
              <a:t>are</a:t>
            </a:r>
            <a:r>
              <a:rPr sz="1600" spc="25" dirty="0">
                <a:latin typeface="Microsoft Sans Serif"/>
                <a:cs typeface="Microsoft Sans Serif"/>
              </a:rPr>
              <a:t> </a:t>
            </a:r>
            <a:r>
              <a:rPr sz="1600" spc="-10" dirty="0">
                <a:latin typeface="Microsoft Sans Serif"/>
                <a:cs typeface="Microsoft Sans Serif"/>
              </a:rPr>
              <a:t>limited.</a:t>
            </a:r>
            <a:endParaRPr sz="1600" dirty="0">
              <a:latin typeface="Microsoft Sans Serif"/>
              <a:cs typeface="Microsoft Sans Serif"/>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0597" y="482930"/>
            <a:ext cx="4163695" cy="697230"/>
          </a:xfrm>
          <a:prstGeom prst="rect">
            <a:avLst/>
          </a:prstGeom>
        </p:spPr>
        <p:txBody>
          <a:bodyPr vert="horz" wrap="square" lIns="0" tIns="13335" rIns="0" bIns="0" rtlCol="0">
            <a:spAutoFit/>
          </a:bodyPr>
          <a:lstStyle/>
          <a:p>
            <a:pPr marL="12700">
              <a:lnSpc>
                <a:spcPct val="100000"/>
              </a:lnSpc>
              <a:spcBef>
                <a:spcPts val="105"/>
              </a:spcBef>
            </a:pPr>
            <a:r>
              <a:rPr sz="4400" b="0" dirty="0">
                <a:solidFill>
                  <a:srgbClr val="C00000"/>
                </a:solidFill>
                <a:latin typeface="Microsoft Sans Serif"/>
                <a:cs typeface="Microsoft Sans Serif"/>
              </a:rPr>
              <a:t>Returns</a:t>
            </a:r>
            <a:r>
              <a:rPr sz="4400" b="0" spc="25" dirty="0">
                <a:solidFill>
                  <a:srgbClr val="C00000"/>
                </a:solidFill>
                <a:latin typeface="Microsoft Sans Serif"/>
                <a:cs typeface="Microsoft Sans Serif"/>
              </a:rPr>
              <a:t> </a:t>
            </a:r>
            <a:r>
              <a:rPr sz="4400" b="0" dirty="0">
                <a:solidFill>
                  <a:srgbClr val="C00000"/>
                </a:solidFill>
                <a:latin typeface="Microsoft Sans Serif"/>
                <a:cs typeface="Microsoft Sans Serif"/>
              </a:rPr>
              <a:t>to</a:t>
            </a:r>
            <a:r>
              <a:rPr sz="4400" b="0" spc="30" dirty="0">
                <a:solidFill>
                  <a:srgbClr val="C00000"/>
                </a:solidFill>
                <a:latin typeface="Microsoft Sans Serif"/>
                <a:cs typeface="Microsoft Sans Serif"/>
              </a:rPr>
              <a:t> </a:t>
            </a:r>
            <a:r>
              <a:rPr sz="4400" b="0" spc="-5" dirty="0">
                <a:solidFill>
                  <a:srgbClr val="C00000"/>
                </a:solidFill>
                <a:latin typeface="Microsoft Sans Serif"/>
                <a:cs typeface="Microsoft Sans Serif"/>
              </a:rPr>
              <a:t>Scale</a:t>
            </a:r>
            <a:endParaRPr sz="4400" dirty="0">
              <a:solidFill>
                <a:srgbClr val="C00000"/>
              </a:solidFill>
              <a:latin typeface="Microsoft Sans Serif"/>
              <a:cs typeface="Microsoft Sans Serif"/>
            </a:endParaRPr>
          </a:p>
        </p:txBody>
      </p:sp>
      <p:pic>
        <p:nvPicPr>
          <p:cNvPr id="3" name="object 3"/>
          <p:cNvPicPr/>
          <p:nvPr/>
        </p:nvPicPr>
        <p:blipFill>
          <a:blip r:embed="rId2" cstate="print"/>
          <a:stretch>
            <a:fillRect/>
          </a:stretch>
        </p:blipFill>
        <p:spPr>
          <a:xfrm>
            <a:off x="457200" y="1845324"/>
            <a:ext cx="6591609" cy="1676200"/>
          </a:xfrm>
          <a:prstGeom prst="rect">
            <a:avLst/>
          </a:prstGeom>
        </p:spPr>
      </p:pic>
      <p:pic>
        <p:nvPicPr>
          <p:cNvPr id="4" name="object 4"/>
          <p:cNvPicPr/>
          <p:nvPr/>
        </p:nvPicPr>
        <p:blipFill>
          <a:blip r:embed="rId3" cstate="print"/>
          <a:stretch>
            <a:fillRect/>
          </a:stretch>
        </p:blipFill>
        <p:spPr>
          <a:xfrm>
            <a:off x="457200" y="4084768"/>
            <a:ext cx="8051180" cy="1865181"/>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7301" y="356107"/>
            <a:ext cx="4158615" cy="513715"/>
          </a:xfrm>
          <a:prstGeom prst="rect">
            <a:avLst/>
          </a:prstGeom>
        </p:spPr>
        <p:txBody>
          <a:bodyPr vert="horz" wrap="square" lIns="0" tIns="13335" rIns="0" bIns="0" rtlCol="0">
            <a:spAutoFit/>
          </a:bodyPr>
          <a:lstStyle/>
          <a:p>
            <a:pPr marL="12700">
              <a:lnSpc>
                <a:spcPct val="100000"/>
              </a:lnSpc>
              <a:spcBef>
                <a:spcPts val="105"/>
              </a:spcBef>
            </a:pPr>
            <a:r>
              <a:rPr sz="3200" dirty="0"/>
              <a:t>RETURNS</a:t>
            </a:r>
            <a:r>
              <a:rPr sz="3200" spc="-35" dirty="0"/>
              <a:t> </a:t>
            </a:r>
            <a:r>
              <a:rPr sz="3200" dirty="0"/>
              <a:t>TO</a:t>
            </a:r>
            <a:r>
              <a:rPr sz="3200" spc="-60" dirty="0"/>
              <a:t> </a:t>
            </a:r>
            <a:r>
              <a:rPr sz="3200" dirty="0"/>
              <a:t>SCALE</a:t>
            </a:r>
            <a:endParaRPr sz="3200"/>
          </a:p>
        </p:txBody>
      </p:sp>
      <p:sp>
        <p:nvSpPr>
          <p:cNvPr id="3" name="object 3"/>
          <p:cNvSpPr/>
          <p:nvPr/>
        </p:nvSpPr>
        <p:spPr>
          <a:xfrm>
            <a:off x="304800" y="381000"/>
            <a:ext cx="8229600" cy="0"/>
          </a:xfrm>
          <a:custGeom>
            <a:avLst/>
            <a:gdLst/>
            <a:ahLst/>
            <a:cxnLst/>
            <a:rect l="l" t="t" r="r" b="b"/>
            <a:pathLst>
              <a:path w="8229600">
                <a:moveTo>
                  <a:pt x="0" y="0"/>
                </a:moveTo>
                <a:lnTo>
                  <a:pt x="8229600" y="0"/>
                </a:lnTo>
              </a:path>
            </a:pathLst>
          </a:custGeom>
          <a:ln w="9525">
            <a:solidFill>
              <a:srgbClr val="52BD94"/>
            </a:solidFill>
          </a:ln>
        </p:spPr>
        <p:txBody>
          <a:bodyPr wrap="square" lIns="0" tIns="0" rIns="0" bIns="0" rtlCol="0"/>
          <a:lstStyle/>
          <a:p>
            <a:endParaRPr/>
          </a:p>
        </p:txBody>
      </p:sp>
      <p:sp>
        <p:nvSpPr>
          <p:cNvPr id="4" name="object 4"/>
          <p:cNvSpPr txBox="1"/>
          <p:nvPr/>
        </p:nvSpPr>
        <p:spPr>
          <a:xfrm>
            <a:off x="1298194" y="1650619"/>
            <a:ext cx="5894070" cy="1122295"/>
          </a:xfrm>
          <a:prstGeom prst="rect">
            <a:avLst/>
          </a:prstGeom>
        </p:spPr>
        <p:txBody>
          <a:bodyPr vert="horz" wrap="square" lIns="0" tIns="8890" rIns="0" bIns="0" rtlCol="0">
            <a:spAutoFit/>
          </a:bodyPr>
          <a:lstStyle/>
          <a:p>
            <a:pPr marL="243840" marR="5080" indent="-231775" algn="just">
              <a:lnSpc>
                <a:spcPct val="101400"/>
              </a:lnSpc>
              <a:spcBef>
                <a:spcPts val="70"/>
              </a:spcBef>
              <a:buClr>
                <a:srgbClr val="808080"/>
              </a:buClr>
              <a:buSzPct val="111111"/>
              <a:buChar char="●"/>
              <a:tabLst>
                <a:tab pos="244475" algn="l"/>
              </a:tabLst>
            </a:pPr>
            <a:endParaRPr lang="en-IN" sz="1800" b="1" spc="-5" dirty="0">
              <a:solidFill>
                <a:srgbClr val="382244"/>
              </a:solidFill>
              <a:latin typeface="Arial"/>
              <a:cs typeface="Arial"/>
            </a:endParaRPr>
          </a:p>
          <a:p>
            <a:pPr marL="12065" marR="5080" algn="just">
              <a:lnSpc>
                <a:spcPct val="101400"/>
              </a:lnSpc>
              <a:spcBef>
                <a:spcPts val="70"/>
              </a:spcBef>
              <a:buClr>
                <a:srgbClr val="808080"/>
              </a:buClr>
              <a:buSzPct val="111111"/>
              <a:tabLst>
                <a:tab pos="244475" algn="l"/>
              </a:tabLst>
            </a:pPr>
            <a:r>
              <a:rPr lang="en-IN" b="1" spc="-5" dirty="0">
                <a:solidFill>
                  <a:srgbClr val="382244"/>
                </a:solidFill>
                <a:latin typeface="Arial"/>
                <a:cs typeface="Arial"/>
              </a:rPr>
              <a:t>1) I</a:t>
            </a:r>
            <a:r>
              <a:rPr sz="1800" b="1" spc="-5" dirty="0" err="1">
                <a:solidFill>
                  <a:srgbClr val="382244"/>
                </a:solidFill>
                <a:latin typeface="Arial"/>
                <a:cs typeface="Arial"/>
              </a:rPr>
              <a:t>ncreasing</a:t>
            </a:r>
            <a:r>
              <a:rPr sz="1800" b="1" spc="-5" dirty="0">
                <a:solidFill>
                  <a:srgbClr val="382244"/>
                </a:solidFill>
                <a:latin typeface="Arial"/>
                <a:cs typeface="Arial"/>
              </a:rPr>
              <a:t> returns </a:t>
            </a:r>
            <a:r>
              <a:rPr sz="1800" b="1" dirty="0">
                <a:solidFill>
                  <a:srgbClr val="382244"/>
                </a:solidFill>
                <a:latin typeface="Arial"/>
                <a:cs typeface="Arial"/>
              </a:rPr>
              <a:t>to </a:t>
            </a:r>
            <a:r>
              <a:rPr sz="1800" b="1" spc="-5" dirty="0">
                <a:solidFill>
                  <a:srgbClr val="382244"/>
                </a:solidFill>
                <a:latin typeface="Arial"/>
                <a:cs typeface="Arial"/>
              </a:rPr>
              <a:t>scale</a:t>
            </a:r>
            <a:r>
              <a:rPr sz="1800" b="1" dirty="0">
                <a:solidFill>
                  <a:srgbClr val="382244"/>
                </a:solidFill>
                <a:latin typeface="Arial"/>
                <a:cs typeface="Arial"/>
              </a:rPr>
              <a:t> </a:t>
            </a:r>
            <a:r>
              <a:rPr lang="en-IN" sz="1800" b="1" dirty="0">
                <a:solidFill>
                  <a:srgbClr val="382244"/>
                </a:solidFill>
                <a:latin typeface="Arial"/>
                <a:cs typeface="Arial"/>
              </a:rPr>
              <a:t> </a:t>
            </a:r>
            <a:r>
              <a:rPr sz="1800" spc="-5" dirty="0">
                <a:latin typeface="Microsoft Sans Serif"/>
                <a:cs typeface="Microsoft Sans Serif"/>
              </a:rPr>
              <a:t>Situation </a:t>
            </a:r>
            <a:r>
              <a:rPr sz="1800" spc="-10" dirty="0">
                <a:latin typeface="Microsoft Sans Serif"/>
                <a:cs typeface="Microsoft Sans Serif"/>
              </a:rPr>
              <a:t>in </a:t>
            </a:r>
            <a:r>
              <a:rPr sz="1800" spc="-15" dirty="0">
                <a:latin typeface="Microsoft Sans Serif"/>
                <a:cs typeface="Microsoft Sans Serif"/>
              </a:rPr>
              <a:t>which </a:t>
            </a:r>
            <a:r>
              <a:rPr sz="1800" spc="-5" dirty="0">
                <a:latin typeface="Microsoft Sans Serif"/>
                <a:cs typeface="Microsoft Sans Serif"/>
              </a:rPr>
              <a:t>output </a:t>
            </a:r>
            <a:r>
              <a:rPr sz="1800" spc="-465" dirty="0">
                <a:latin typeface="Microsoft Sans Serif"/>
                <a:cs typeface="Microsoft Sans Serif"/>
              </a:rPr>
              <a:t> </a:t>
            </a:r>
            <a:r>
              <a:rPr lang="en-IN" sz="1800" spc="-465" dirty="0">
                <a:latin typeface="Microsoft Sans Serif"/>
                <a:cs typeface="Microsoft Sans Serif"/>
              </a:rPr>
              <a:t>    </a:t>
            </a:r>
            <a:r>
              <a:rPr sz="1800" spc="-5" dirty="0">
                <a:latin typeface="Microsoft Sans Serif"/>
                <a:cs typeface="Microsoft Sans Serif"/>
              </a:rPr>
              <a:t>increases more than proportionately </a:t>
            </a:r>
            <a:r>
              <a:rPr sz="1800" spc="-15" dirty="0">
                <a:latin typeface="Microsoft Sans Serif"/>
                <a:cs typeface="Microsoft Sans Serif"/>
              </a:rPr>
              <a:t>when all </a:t>
            </a:r>
            <a:r>
              <a:rPr sz="1800" spc="-10" dirty="0">
                <a:latin typeface="Microsoft Sans Serif"/>
                <a:cs typeface="Microsoft Sans Serif"/>
              </a:rPr>
              <a:t>inputs </a:t>
            </a:r>
            <a:r>
              <a:rPr sz="1800" spc="-5" dirty="0">
                <a:latin typeface="Microsoft Sans Serif"/>
                <a:cs typeface="Microsoft Sans Serif"/>
              </a:rPr>
              <a:t>are </a:t>
            </a:r>
            <a:r>
              <a:rPr sz="1800" dirty="0">
                <a:latin typeface="Microsoft Sans Serif"/>
                <a:cs typeface="Microsoft Sans Serif"/>
              </a:rPr>
              <a:t> </a:t>
            </a:r>
            <a:r>
              <a:rPr sz="1800" spc="-5" dirty="0">
                <a:latin typeface="Microsoft Sans Serif"/>
                <a:cs typeface="Microsoft Sans Serif"/>
              </a:rPr>
              <a:t>increased</a:t>
            </a:r>
            <a:r>
              <a:rPr sz="1800" spc="30" dirty="0">
                <a:latin typeface="Microsoft Sans Serif"/>
                <a:cs typeface="Microsoft Sans Serif"/>
              </a:rPr>
              <a:t> </a:t>
            </a:r>
            <a:r>
              <a:rPr sz="1800" spc="-10" dirty="0">
                <a:latin typeface="Microsoft Sans Serif"/>
                <a:cs typeface="Microsoft Sans Serif"/>
              </a:rPr>
              <a:t>in</a:t>
            </a:r>
            <a:r>
              <a:rPr sz="1800" spc="10" dirty="0">
                <a:latin typeface="Microsoft Sans Serif"/>
                <a:cs typeface="Microsoft Sans Serif"/>
              </a:rPr>
              <a:t> </a:t>
            </a:r>
            <a:r>
              <a:rPr sz="1800" spc="-5" dirty="0">
                <a:latin typeface="Microsoft Sans Serif"/>
                <a:cs typeface="Microsoft Sans Serif"/>
              </a:rPr>
              <a:t>a</a:t>
            </a:r>
            <a:r>
              <a:rPr sz="1800" spc="20" dirty="0">
                <a:latin typeface="Microsoft Sans Serif"/>
                <a:cs typeface="Microsoft Sans Serif"/>
              </a:rPr>
              <a:t> </a:t>
            </a:r>
            <a:r>
              <a:rPr sz="1800" spc="-5" dirty="0">
                <a:latin typeface="Microsoft Sans Serif"/>
                <a:cs typeface="Microsoft Sans Serif"/>
              </a:rPr>
              <a:t>certain</a:t>
            </a:r>
            <a:r>
              <a:rPr sz="1800" spc="30" dirty="0">
                <a:latin typeface="Microsoft Sans Serif"/>
                <a:cs typeface="Microsoft Sans Serif"/>
              </a:rPr>
              <a:t> </a:t>
            </a:r>
            <a:r>
              <a:rPr sz="1800" spc="-5" dirty="0">
                <a:latin typeface="Microsoft Sans Serif"/>
                <a:cs typeface="Microsoft Sans Serif"/>
              </a:rPr>
              <a:t>proportion.</a:t>
            </a:r>
            <a:endParaRPr sz="1800" dirty="0">
              <a:latin typeface="Microsoft Sans Serif"/>
              <a:cs typeface="Microsoft Sans Serif"/>
            </a:endParaRPr>
          </a:p>
        </p:txBody>
      </p:sp>
      <p:sp>
        <p:nvSpPr>
          <p:cNvPr id="5" name="object 5"/>
          <p:cNvSpPr txBox="1"/>
          <p:nvPr/>
        </p:nvSpPr>
        <p:spPr>
          <a:xfrm>
            <a:off x="1298194" y="3302712"/>
            <a:ext cx="5932170" cy="555858"/>
          </a:xfrm>
          <a:prstGeom prst="rect">
            <a:avLst/>
          </a:prstGeom>
        </p:spPr>
        <p:txBody>
          <a:bodyPr vert="horz" wrap="square" lIns="0" tIns="5080" rIns="0" bIns="0" rtlCol="0">
            <a:spAutoFit/>
          </a:bodyPr>
          <a:lstStyle/>
          <a:p>
            <a:pPr marL="12065" marR="5080">
              <a:lnSpc>
                <a:spcPct val="102800"/>
              </a:lnSpc>
              <a:spcBef>
                <a:spcPts val="40"/>
              </a:spcBef>
              <a:buClr>
                <a:srgbClr val="808080"/>
              </a:buClr>
              <a:buSzPct val="111111"/>
              <a:tabLst>
                <a:tab pos="244475" algn="l"/>
                <a:tab pos="3216275" algn="l"/>
              </a:tabLst>
            </a:pPr>
            <a:r>
              <a:rPr lang="en-IN" b="1" spc="-5" dirty="0">
                <a:solidFill>
                  <a:srgbClr val="382244"/>
                </a:solidFill>
                <a:latin typeface="Arial"/>
                <a:cs typeface="Arial"/>
              </a:rPr>
              <a:t>2) C</a:t>
            </a:r>
            <a:r>
              <a:rPr sz="1800" b="1" spc="-5" dirty="0" err="1">
                <a:solidFill>
                  <a:srgbClr val="382244"/>
                </a:solidFill>
                <a:latin typeface="Arial"/>
                <a:cs typeface="Arial"/>
              </a:rPr>
              <a:t>onstant</a:t>
            </a:r>
            <a:r>
              <a:rPr sz="1800" b="1" spc="15" dirty="0">
                <a:solidFill>
                  <a:srgbClr val="382244"/>
                </a:solidFill>
                <a:latin typeface="Arial"/>
                <a:cs typeface="Arial"/>
              </a:rPr>
              <a:t> </a:t>
            </a:r>
            <a:r>
              <a:rPr sz="1800" b="1" spc="-5" dirty="0">
                <a:solidFill>
                  <a:srgbClr val="382244"/>
                </a:solidFill>
                <a:latin typeface="Arial"/>
                <a:cs typeface="Arial"/>
              </a:rPr>
              <a:t>returns</a:t>
            </a:r>
            <a:r>
              <a:rPr sz="1800" b="1" spc="15" dirty="0">
                <a:solidFill>
                  <a:srgbClr val="382244"/>
                </a:solidFill>
                <a:latin typeface="Arial"/>
                <a:cs typeface="Arial"/>
              </a:rPr>
              <a:t> </a:t>
            </a:r>
            <a:r>
              <a:rPr sz="1800" b="1" dirty="0">
                <a:solidFill>
                  <a:srgbClr val="382244"/>
                </a:solidFill>
                <a:latin typeface="Arial"/>
                <a:cs typeface="Arial"/>
              </a:rPr>
              <a:t>to</a:t>
            </a:r>
            <a:r>
              <a:rPr sz="1800" b="1" spc="5" dirty="0">
                <a:solidFill>
                  <a:srgbClr val="382244"/>
                </a:solidFill>
                <a:latin typeface="Arial"/>
                <a:cs typeface="Arial"/>
              </a:rPr>
              <a:t> </a:t>
            </a:r>
            <a:r>
              <a:rPr sz="1800" b="1" spc="-5" dirty="0">
                <a:solidFill>
                  <a:srgbClr val="382244"/>
                </a:solidFill>
                <a:latin typeface="Arial"/>
                <a:cs typeface="Arial"/>
              </a:rPr>
              <a:t>scale	</a:t>
            </a:r>
            <a:r>
              <a:rPr sz="1800" spc="-5" dirty="0">
                <a:latin typeface="Microsoft Sans Serif"/>
                <a:cs typeface="Microsoft Sans Serif"/>
              </a:rPr>
              <a:t>Situation</a:t>
            </a:r>
            <a:r>
              <a:rPr sz="1800" spc="20" dirty="0">
                <a:latin typeface="Microsoft Sans Serif"/>
                <a:cs typeface="Microsoft Sans Serif"/>
              </a:rPr>
              <a:t> </a:t>
            </a:r>
            <a:r>
              <a:rPr sz="1800" spc="-10" dirty="0">
                <a:latin typeface="Microsoft Sans Serif"/>
                <a:cs typeface="Microsoft Sans Serif"/>
              </a:rPr>
              <a:t>in</a:t>
            </a:r>
            <a:r>
              <a:rPr sz="1800" dirty="0">
                <a:latin typeface="Microsoft Sans Serif"/>
                <a:cs typeface="Microsoft Sans Serif"/>
              </a:rPr>
              <a:t> </a:t>
            </a:r>
            <a:r>
              <a:rPr sz="1800" spc="-15" dirty="0">
                <a:latin typeface="Microsoft Sans Serif"/>
                <a:cs typeface="Microsoft Sans Serif"/>
              </a:rPr>
              <a:t>which</a:t>
            </a:r>
            <a:r>
              <a:rPr sz="1800" spc="55" dirty="0">
                <a:latin typeface="Microsoft Sans Serif"/>
                <a:cs typeface="Microsoft Sans Serif"/>
              </a:rPr>
              <a:t> </a:t>
            </a:r>
            <a:r>
              <a:rPr sz="1800" spc="-5" dirty="0">
                <a:latin typeface="Microsoft Sans Serif"/>
                <a:cs typeface="Microsoft Sans Serif"/>
              </a:rPr>
              <a:t>output </a:t>
            </a:r>
            <a:r>
              <a:rPr sz="1800" dirty="0">
                <a:latin typeface="Microsoft Sans Serif"/>
                <a:cs typeface="Microsoft Sans Serif"/>
              </a:rPr>
              <a:t> </a:t>
            </a:r>
            <a:r>
              <a:rPr sz="1800" spc="-5" dirty="0">
                <a:latin typeface="Microsoft Sans Serif"/>
                <a:cs typeface="Microsoft Sans Serif"/>
              </a:rPr>
              <a:t>changes</a:t>
            </a:r>
            <a:r>
              <a:rPr sz="1800" spc="30" dirty="0">
                <a:latin typeface="Microsoft Sans Serif"/>
                <a:cs typeface="Microsoft Sans Serif"/>
              </a:rPr>
              <a:t> </a:t>
            </a:r>
            <a:r>
              <a:rPr sz="1800" spc="-10" dirty="0">
                <a:latin typeface="Microsoft Sans Serif"/>
                <a:cs typeface="Microsoft Sans Serif"/>
              </a:rPr>
              <a:t>in</a:t>
            </a:r>
            <a:r>
              <a:rPr sz="1800" spc="25" dirty="0">
                <a:latin typeface="Microsoft Sans Serif"/>
                <a:cs typeface="Microsoft Sans Serif"/>
              </a:rPr>
              <a:t> </a:t>
            </a:r>
            <a:r>
              <a:rPr sz="1800" dirty="0">
                <a:latin typeface="Microsoft Sans Serif"/>
                <a:cs typeface="Microsoft Sans Serif"/>
              </a:rPr>
              <a:t>the</a:t>
            </a:r>
            <a:r>
              <a:rPr sz="1800" spc="15" dirty="0">
                <a:latin typeface="Microsoft Sans Serif"/>
                <a:cs typeface="Microsoft Sans Serif"/>
              </a:rPr>
              <a:t> </a:t>
            </a:r>
            <a:r>
              <a:rPr sz="1800" spc="-5" dirty="0">
                <a:latin typeface="Microsoft Sans Serif"/>
                <a:cs typeface="Microsoft Sans Serif"/>
              </a:rPr>
              <a:t>same</a:t>
            </a:r>
            <a:r>
              <a:rPr sz="1800" spc="15" dirty="0">
                <a:latin typeface="Microsoft Sans Serif"/>
                <a:cs typeface="Microsoft Sans Serif"/>
              </a:rPr>
              <a:t> </a:t>
            </a:r>
            <a:r>
              <a:rPr sz="1800" spc="-5" dirty="0">
                <a:latin typeface="Microsoft Sans Serif"/>
                <a:cs typeface="Microsoft Sans Serif"/>
              </a:rPr>
              <a:t>proportion</a:t>
            </a:r>
            <a:r>
              <a:rPr sz="1800" spc="35" dirty="0">
                <a:latin typeface="Microsoft Sans Serif"/>
                <a:cs typeface="Microsoft Sans Serif"/>
              </a:rPr>
              <a:t> </a:t>
            </a:r>
            <a:r>
              <a:rPr sz="1800" spc="-5" dirty="0">
                <a:latin typeface="Microsoft Sans Serif"/>
                <a:cs typeface="Microsoft Sans Serif"/>
              </a:rPr>
              <a:t>as</a:t>
            </a:r>
            <a:r>
              <a:rPr sz="1800" spc="20" dirty="0">
                <a:latin typeface="Microsoft Sans Serif"/>
                <a:cs typeface="Microsoft Sans Serif"/>
              </a:rPr>
              <a:t> </a:t>
            </a:r>
            <a:r>
              <a:rPr sz="1800" dirty="0">
                <a:latin typeface="Microsoft Sans Serif"/>
                <a:cs typeface="Microsoft Sans Serif"/>
              </a:rPr>
              <a:t>the</a:t>
            </a:r>
            <a:r>
              <a:rPr sz="1800" spc="15" dirty="0">
                <a:latin typeface="Microsoft Sans Serif"/>
                <a:cs typeface="Microsoft Sans Serif"/>
              </a:rPr>
              <a:t> </a:t>
            </a:r>
            <a:r>
              <a:rPr sz="1800" spc="-5" dirty="0">
                <a:latin typeface="Microsoft Sans Serif"/>
                <a:cs typeface="Microsoft Sans Serif"/>
              </a:rPr>
              <a:t>change</a:t>
            </a:r>
            <a:r>
              <a:rPr sz="1800" spc="30" dirty="0">
                <a:latin typeface="Microsoft Sans Serif"/>
                <a:cs typeface="Microsoft Sans Serif"/>
              </a:rPr>
              <a:t> </a:t>
            </a:r>
            <a:r>
              <a:rPr sz="1800" spc="-10" dirty="0">
                <a:latin typeface="Microsoft Sans Serif"/>
                <a:cs typeface="Microsoft Sans Serif"/>
              </a:rPr>
              <a:t>in</a:t>
            </a:r>
            <a:r>
              <a:rPr sz="1800" spc="10" dirty="0">
                <a:latin typeface="Microsoft Sans Serif"/>
                <a:cs typeface="Microsoft Sans Serif"/>
              </a:rPr>
              <a:t> </a:t>
            </a:r>
            <a:r>
              <a:rPr sz="1800" spc="-5" dirty="0">
                <a:latin typeface="Microsoft Sans Serif"/>
                <a:cs typeface="Microsoft Sans Serif"/>
              </a:rPr>
              <a:t>inputs.</a:t>
            </a:r>
            <a:endParaRPr sz="1800" dirty="0">
              <a:latin typeface="Microsoft Sans Serif"/>
              <a:cs typeface="Microsoft Sans Serif"/>
            </a:endParaRPr>
          </a:p>
        </p:txBody>
      </p:sp>
      <p:sp>
        <p:nvSpPr>
          <p:cNvPr id="6" name="object 6"/>
          <p:cNvSpPr txBox="1"/>
          <p:nvPr/>
        </p:nvSpPr>
        <p:spPr>
          <a:xfrm>
            <a:off x="1298194" y="4623054"/>
            <a:ext cx="5958205" cy="855980"/>
          </a:xfrm>
          <a:prstGeom prst="rect">
            <a:avLst/>
          </a:prstGeom>
        </p:spPr>
        <p:txBody>
          <a:bodyPr vert="horz" wrap="square" lIns="0" tIns="8890" rIns="0" bIns="0" rtlCol="0">
            <a:spAutoFit/>
          </a:bodyPr>
          <a:lstStyle/>
          <a:p>
            <a:pPr marL="12065" marR="5080">
              <a:lnSpc>
                <a:spcPct val="101400"/>
              </a:lnSpc>
              <a:spcBef>
                <a:spcPts val="70"/>
              </a:spcBef>
              <a:buClr>
                <a:srgbClr val="808080"/>
              </a:buClr>
              <a:buSzPct val="111111"/>
              <a:tabLst>
                <a:tab pos="244475" algn="l"/>
                <a:tab pos="3470910" algn="l"/>
              </a:tabLst>
            </a:pPr>
            <a:r>
              <a:rPr lang="en-IN" b="1" spc="-5" dirty="0">
                <a:solidFill>
                  <a:srgbClr val="382244"/>
                </a:solidFill>
                <a:latin typeface="Arial"/>
                <a:cs typeface="Arial"/>
              </a:rPr>
              <a:t>3) D</a:t>
            </a:r>
            <a:r>
              <a:rPr sz="1800" b="1" spc="-5" dirty="0" err="1">
                <a:solidFill>
                  <a:srgbClr val="382244"/>
                </a:solidFill>
                <a:latin typeface="Arial"/>
                <a:cs typeface="Arial"/>
              </a:rPr>
              <a:t>ecreasing</a:t>
            </a:r>
            <a:r>
              <a:rPr sz="1800" b="1" spc="10" dirty="0">
                <a:solidFill>
                  <a:srgbClr val="382244"/>
                </a:solidFill>
                <a:latin typeface="Arial"/>
                <a:cs typeface="Arial"/>
              </a:rPr>
              <a:t> </a:t>
            </a:r>
            <a:r>
              <a:rPr sz="1800" b="1" spc="-5" dirty="0">
                <a:solidFill>
                  <a:srgbClr val="382244"/>
                </a:solidFill>
                <a:latin typeface="Arial"/>
                <a:cs typeface="Arial"/>
              </a:rPr>
              <a:t>returns</a:t>
            </a:r>
            <a:r>
              <a:rPr sz="1800" b="1" spc="20" dirty="0">
                <a:solidFill>
                  <a:srgbClr val="382244"/>
                </a:solidFill>
                <a:latin typeface="Arial"/>
                <a:cs typeface="Arial"/>
              </a:rPr>
              <a:t> </a:t>
            </a:r>
            <a:r>
              <a:rPr sz="1800" b="1" dirty="0">
                <a:solidFill>
                  <a:srgbClr val="382244"/>
                </a:solidFill>
                <a:latin typeface="Arial"/>
                <a:cs typeface="Arial"/>
              </a:rPr>
              <a:t>to</a:t>
            </a:r>
            <a:r>
              <a:rPr sz="1800" b="1" spc="10" dirty="0">
                <a:solidFill>
                  <a:srgbClr val="382244"/>
                </a:solidFill>
                <a:latin typeface="Arial"/>
                <a:cs typeface="Arial"/>
              </a:rPr>
              <a:t> </a:t>
            </a:r>
            <a:r>
              <a:rPr sz="1800" b="1" spc="-5" dirty="0">
                <a:solidFill>
                  <a:srgbClr val="382244"/>
                </a:solidFill>
                <a:latin typeface="Arial"/>
                <a:cs typeface="Arial"/>
              </a:rPr>
              <a:t>scale	</a:t>
            </a:r>
            <a:r>
              <a:rPr sz="1800" spc="-5" dirty="0">
                <a:latin typeface="Microsoft Sans Serif"/>
                <a:cs typeface="Microsoft Sans Serif"/>
              </a:rPr>
              <a:t>Situation</a:t>
            </a:r>
            <a:r>
              <a:rPr sz="1800" spc="10" dirty="0">
                <a:latin typeface="Microsoft Sans Serif"/>
                <a:cs typeface="Microsoft Sans Serif"/>
              </a:rPr>
              <a:t> </a:t>
            </a:r>
            <a:r>
              <a:rPr sz="1800" spc="-10" dirty="0">
                <a:latin typeface="Microsoft Sans Serif"/>
                <a:cs typeface="Microsoft Sans Serif"/>
              </a:rPr>
              <a:t>in </a:t>
            </a:r>
            <a:r>
              <a:rPr sz="1800" spc="-15" dirty="0">
                <a:latin typeface="Microsoft Sans Serif"/>
                <a:cs typeface="Microsoft Sans Serif"/>
              </a:rPr>
              <a:t>which</a:t>
            </a:r>
            <a:r>
              <a:rPr sz="1800" spc="45" dirty="0">
                <a:latin typeface="Microsoft Sans Serif"/>
                <a:cs typeface="Microsoft Sans Serif"/>
              </a:rPr>
              <a:t> </a:t>
            </a:r>
            <a:r>
              <a:rPr sz="1800" spc="-5" dirty="0">
                <a:latin typeface="Microsoft Sans Serif"/>
                <a:cs typeface="Microsoft Sans Serif"/>
              </a:rPr>
              <a:t>output </a:t>
            </a:r>
            <a:r>
              <a:rPr sz="1800" spc="-465" dirty="0">
                <a:latin typeface="Microsoft Sans Serif"/>
                <a:cs typeface="Microsoft Sans Serif"/>
              </a:rPr>
              <a:t> </a:t>
            </a:r>
            <a:r>
              <a:rPr sz="1800" spc="-5" dirty="0">
                <a:latin typeface="Microsoft Sans Serif"/>
                <a:cs typeface="Microsoft Sans Serif"/>
              </a:rPr>
              <a:t>increases</a:t>
            </a:r>
            <a:r>
              <a:rPr sz="1800" spc="30" dirty="0">
                <a:latin typeface="Microsoft Sans Serif"/>
                <a:cs typeface="Microsoft Sans Serif"/>
              </a:rPr>
              <a:t> </a:t>
            </a:r>
            <a:r>
              <a:rPr sz="1800" spc="-10" dirty="0">
                <a:latin typeface="Microsoft Sans Serif"/>
                <a:cs typeface="Microsoft Sans Serif"/>
              </a:rPr>
              <a:t>less</a:t>
            </a:r>
            <a:r>
              <a:rPr sz="1800" spc="35" dirty="0">
                <a:latin typeface="Microsoft Sans Serif"/>
                <a:cs typeface="Microsoft Sans Serif"/>
              </a:rPr>
              <a:t> </a:t>
            </a:r>
            <a:r>
              <a:rPr sz="1800" spc="-5" dirty="0">
                <a:latin typeface="Microsoft Sans Serif"/>
                <a:cs typeface="Microsoft Sans Serif"/>
              </a:rPr>
              <a:t>than</a:t>
            </a:r>
            <a:r>
              <a:rPr sz="1800" spc="25" dirty="0">
                <a:latin typeface="Microsoft Sans Serif"/>
                <a:cs typeface="Microsoft Sans Serif"/>
              </a:rPr>
              <a:t> </a:t>
            </a:r>
            <a:r>
              <a:rPr sz="1800" spc="-5" dirty="0">
                <a:latin typeface="Microsoft Sans Serif"/>
                <a:cs typeface="Microsoft Sans Serif"/>
              </a:rPr>
              <a:t>proportionately</a:t>
            </a:r>
            <a:r>
              <a:rPr sz="1800" spc="40" dirty="0">
                <a:latin typeface="Microsoft Sans Serif"/>
                <a:cs typeface="Microsoft Sans Serif"/>
              </a:rPr>
              <a:t> </a:t>
            </a:r>
            <a:r>
              <a:rPr sz="1800" spc="-15" dirty="0">
                <a:latin typeface="Microsoft Sans Serif"/>
                <a:cs typeface="Microsoft Sans Serif"/>
              </a:rPr>
              <a:t>when</a:t>
            </a:r>
            <a:r>
              <a:rPr sz="1800" spc="65" dirty="0">
                <a:latin typeface="Microsoft Sans Serif"/>
                <a:cs typeface="Microsoft Sans Serif"/>
              </a:rPr>
              <a:t> </a:t>
            </a:r>
            <a:r>
              <a:rPr sz="1800" spc="-15" dirty="0">
                <a:latin typeface="Microsoft Sans Serif"/>
                <a:cs typeface="Microsoft Sans Serif"/>
              </a:rPr>
              <a:t>all</a:t>
            </a:r>
            <a:r>
              <a:rPr sz="1800" spc="35" dirty="0">
                <a:latin typeface="Microsoft Sans Serif"/>
                <a:cs typeface="Microsoft Sans Serif"/>
              </a:rPr>
              <a:t> </a:t>
            </a:r>
            <a:r>
              <a:rPr sz="1800" spc="-10" dirty="0">
                <a:latin typeface="Microsoft Sans Serif"/>
                <a:cs typeface="Microsoft Sans Serif"/>
              </a:rPr>
              <a:t>inputs</a:t>
            </a:r>
            <a:r>
              <a:rPr sz="1800" spc="40" dirty="0">
                <a:latin typeface="Microsoft Sans Serif"/>
                <a:cs typeface="Microsoft Sans Serif"/>
              </a:rPr>
              <a:t> </a:t>
            </a:r>
            <a:r>
              <a:rPr sz="1800" spc="-5" dirty="0">
                <a:latin typeface="Microsoft Sans Serif"/>
                <a:cs typeface="Microsoft Sans Serif"/>
              </a:rPr>
              <a:t>are </a:t>
            </a:r>
            <a:r>
              <a:rPr sz="1800" dirty="0">
                <a:latin typeface="Microsoft Sans Serif"/>
                <a:cs typeface="Microsoft Sans Serif"/>
              </a:rPr>
              <a:t> </a:t>
            </a:r>
            <a:r>
              <a:rPr sz="1800" spc="-5" dirty="0">
                <a:latin typeface="Microsoft Sans Serif"/>
                <a:cs typeface="Microsoft Sans Serif"/>
              </a:rPr>
              <a:t>increased</a:t>
            </a:r>
            <a:r>
              <a:rPr sz="1800" spc="30" dirty="0">
                <a:latin typeface="Microsoft Sans Serif"/>
                <a:cs typeface="Microsoft Sans Serif"/>
              </a:rPr>
              <a:t> </a:t>
            </a:r>
            <a:r>
              <a:rPr sz="1800" spc="-10" dirty="0">
                <a:latin typeface="Microsoft Sans Serif"/>
                <a:cs typeface="Microsoft Sans Serif"/>
              </a:rPr>
              <a:t>in</a:t>
            </a:r>
            <a:r>
              <a:rPr sz="1800" spc="10" dirty="0">
                <a:latin typeface="Microsoft Sans Serif"/>
                <a:cs typeface="Microsoft Sans Serif"/>
              </a:rPr>
              <a:t> </a:t>
            </a:r>
            <a:r>
              <a:rPr sz="1800" spc="-5" dirty="0">
                <a:latin typeface="Microsoft Sans Serif"/>
                <a:cs typeface="Microsoft Sans Serif"/>
              </a:rPr>
              <a:t>a</a:t>
            </a:r>
            <a:r>
              <a:rPr sz="1800" spc="20" dirty="0">
                <a:latin typeface="Microsoft Sans Serif"/>
                <a:cs typeface="Microsoft Sans Serif"/>
              </a:rPr>
              <a:t> </a:t>
            </a:r>
            <a:r>
              <a:rPr sz="1800" spc="-5" dirty="0">
                <a:latin typeface="Microsoft Sans Serif"/>
                <a:cs typeface="Microsoft Sans Serif"/>
              </a:rPr>
              <a:t>certain</a:t>
            </a:r>
            <a:r>
              <a:rPr sz="1800" spc="30" dirty="0">
                <a:latin typeface="Microsoft Sans Serif"/>
                <a:cs typeface="Microsoft Sans Serif"/>
              </a:rPr>
              <a:t> </a:t>
            </a:r>
            <a:r>
              <a:rPr sz="1800" spc="-5" dirty="0">
                <a:latin typeface="Microsoft Sans Serif"/>
                <a:cs typeface="Microsoft Sans Serif"/>
              </a:rPr>
              <a:t>proportion.</a:t>
            </a:r>
            <a:endParaRPr sz="1800" dirty="0">
              <a:latin typeface="Microsoft Sans Serif"/>
              <a:cs typeface="Microsoft Sans Serif"/>
            </a:endParaRPr>
          </a:p>
        </p:txBody>
      </p:sp>
      <p:sp>
        <p:nvSpPr>
          <p:cNvPr id="8" name="TextBox 7">
            <a:extLst>
              <a:ext uri="{FF2B5EF4-FFF2-40B4-BE49-F238E27FC236}">
                <a16:creationId xmlns:a16="http://schemas.microsoft.com/office/drawing/2014/main" id="{908F6639-8FEA-B6D5-0A27-D605346945CD}"/>
              </a:ext>
            </a:extLst>
          </p:cNvPr>
          <p:cNvSpPr txBox="1"/>
          <p:nvPr/>
        </p:nvSpPr>
        <p:spPr>
          <a:xfrm>
            <a:off x="685800" y="987975"/>
            <a:ext cx="7162800" cy="923330"/>
          </a:xfrm>
          <a:prstGeom prst="rect">
            <a:avLst/>
          </a:prstGeom>
          <a:noFill/>
        </p:spPr>
        <p:txBody>
          <a:bodyPr wrap="square">
            <a:spAutoFit/>
          </a:bodyPr>
          <a:lstStyle/>
          <a:p>
            <a:r>
              <a:rPr lang="en-US" altLang="en-US" b="1" dirty="0">
                <a:solidFill>
                  <a:srgbClr val="C00000"/>
                </a:solidFill>
                <a:latin typeface="Arial" panose="020B0604020202020204" pitchFamily="34" charset="0"/>
              </a:rPr>
              <a:t>Returns to Scale   </a:t>
            </a:r>
            <a:r>
              <a:rPr lang="en-US" altLang="en-US" dirty="0">
                <a:latin typeface="Arial" panose="020B0604020202020204" pitchFamily="34" charset="0"/>
              </a:rPr>
              <a:t>Rate at which output increases as inputs are increased proportionately. </a:t>
            </a:r>
          </a:p>
          <a:p>
            <a:r>
              <a:rPr lang="en-US" altLang="en-US" dirty="0">
                <a:latin typeface="Arial" panose="020B0604020202020204" pitchFamily="34" charset="0"/>
              </a:rPr>
              <a:t>            </a:t>
            </a:r>
            <a:r>
              <a:rPr lang="en-US" altLang="en-US" i="1" dirty="0">
                <a:latin typeface="Arial" panose="020B0604020202020204" pitchFamily="34" charset="0"/>
              </a:rPr>
              <a:t>3 scenarios:</a:t>
            </a:r>
            <a:endParaRPr lang="en-IN" i="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9157" y="675894"/>
            <a:ext cx="4345940" cy="696595"/>
          </a:xfrm>
          <a:prstGeom prst="rect">
            <a:avLst/>
          </a:prstGeom>
        </p:spPr>
        <p:txBody>
          <a:bodyPr vert="horz" wrap="square" lIns="0" tIns="13335" rIns="0" bIns="0" rtlCol="0">
            <a:spAutoFit/>
          </a:bodyPr>
          <a:lstStyle/>
          <a:p>
            <a:pPr marL="12700">
              <a:lnSpc>
                <a:spcPct val="100000"/>
              </a:lnSpc>
              <a:spcBef>
                <a:spcPts val="105"/>
              </a:spcBef>
            </a:pPr>
            <a:r>
              <a:rPr sz="4400" b="0" dirty="0">
                <a:latin typeface="Microsoft Sans Serif"/>
                <a:cs typeface="Microsoft Sans Serif"/>
              </a:rPr>
              <a:t>Returns</a:t>
            </a:r>
            <a:r>
              <a:rPr sz="4400" b="0" spc="20" dirty="0">
                <a:latin typeface="Microsoft Sans Serif"/>
                <a:cs typeface="Microsoft Sans Serif"/>
              </a:rPr>
              <a:t> </a:t>
            </a:r>
            <a:r>
              <a:rPr sz="4400" b="0" spc="-10" dirty="0">
                <a:latin typeface="Microsoft Sans Serif"/>
                <a:cs typeface="Microsoft Sans Serif"/>
              </a:rPr>
              <a:t>To</a:t>
            </a:r>
            <a:r>
              <a:rPr sz="4400" b="0" spc="25" dirty="0">
                <a:latin typeface="Microsoft Sans Serif"/>
                <a:cs typeface="Microsoft Sans Serif"/>
              </a:rPr>
              <a:t> </a:t>
            </a:r>
            <a:r>
              <a:rPr sz="4400" b="0" spc="-5" dirty="0">
                <a:latin typeface="Microsoft Sans Serif"/>
                <a:cs typeface="Microsoft Sans Serif"/>
              </a:rPr>
              <a:t>Scale</a:t>
            </a:r>
            <a:endParaRPr sz="4400">
              <a:latin typeface="Microsoft Sans Serif"/>
              <a:cs typeface="Microsoft Sans Serif"/>
            </a:endParaRPr>
          </a:p>
        </p:txBody>
      </p:sp>
      <p:sp>
        <p:nvSpPr>
          <p:cNvPr id="3" name="object 3"/>
          <p:cNvSpPr txBox="1"/>
          <p:nvPr/>
        </p:nvSpPr>
        <p:spPr>
          <a:xfrm>
            <a:off x="644144" y="1689088"/>
            <a:ext cx="6981190" cy="4283075"/>
          </a:xfrm>
          <a:prstGeom prst="rect">
            <a:avLst/>
          </a:prstGeom>
        </p:spPr>
        <p:txBody>
          <a:bodyPr vert="horz" wrap="square" lIns="0" tIns="58419" rIns="0" bIns="0" rtlCol="0">
            <a:spAutoFit/>
          </a:bodyPr>
          <a:lstStyle/>
          <a:p>
            <a:pPr marL="478790" indent="-466725">
              <a:lnSpc>
                <a:spcPct val="100000"/>
              </a:lnSpc>
              <a:spcBef>
                <a:spcPts val="459"/>
              </a:spcBef>
              <a:buSzPct val="64285"/>
              <a:buFont typeface="Wingdings"/>
              <a:buChar char=""/>
              <a:tabLst>
                <a:tab pos="478790" algn="l"/>
                <a:tab pos="479425" algn="l"/>
              </a:tabLst>
            </a:pPr>
            <a:r>
              <a:rPr sz="2800" spc="-5" dirty="0">
                <a:solidFill>
                  <a:srgbClr val="CC0000"/>
                </a:solidFill>
                <a:latin typeface="Microsoft Sans Serif"/>
                <a:cs typeface="Microsoft Sans Serif"/>
              </a:rPr>
              <a:t>Increasing</a:t>
            </a:r>
            <a:r>
              <a:rPr sz="2800" spc="25" dirty="0">
                <a:solidFill>
                  <a:srgbClr val="CC0000"/>
                </a:solidFill>
                <a:latin typeface="Microsoft Sans Serif"/>
                <a:cs typeface="Microsoft Sans Serif"/>
              </a:rPr>
              <a:t> </a:t>
            </a:r>
            <a:r>
              <a:rPr sz="2800" dirty="0">
                <a:solidFill>
                  <a:srgbClr val="CC0000"/>
                </a:solidFill>
                <a:latin typeface="Microsoft Sans Serif"/>
                <a:cs typeface="Microsoft Sans Serif"/>
              </a:rPr>
              <a:t>returns</a:t>
            </a:r>
            <a:r>
              <a:rPr sz="2800" spc="20" dirty="0">
                <a:solidFill>
                  <a:srgbClr val="CC0000"/>
                </a:solidFill>
                <a:latin typeface="Microsoft Sans Serif"/>
                <a:cs typeface="Microsoft Sans Serif"/>
              </a:rPr>
              <a:t> </a:t>
            </a:r>
            <a:r>
              <a:rPr sz="2800" spc="-5" dirty="0">
                <a:solidFill>
                  <a:srgbClr val="CC0000"/>
                </a:solidFill>
                <a:latin typeface="Microsoft Sans Serif"/>
                <a:cs typeface="Microsoft Sans Serif"/>
              </a:rPr>
              <a:t>to</a:t>
            </a:r>
            <a:r>
              <a:rPr sz="2800" spc="25" dirty="0">
                <a:solidFill>
                  <a:srgbClr val="CC0000"/>
                </a:solidFill>
                <a:latin typeface="Microsoft Sans Serif"/>
                <a:cs typeface="Microsoft Sans Serif"/>
              </a:rPr>
              <a:t> </a:t>
            </a:r>
            <a:r>
              <a:rPr sz="2800" dirty="0">
                <a:solidFill>
                  <a:srgbClr val="CC0000"/>
                </a:solidFill>
                <a:latin typeface="Microsoft Sans Serif"/>
                <a:cs typeface="Microsoft Sans Serif"/>
              </a:rPr>
              <a:t>scale</a:t>
            </a:r>
            <a:r>
              <a:rPr sz="2800" dirty="0">
                <a:latin typeface="Microsoft Sans Serif"/>
                <a:cs typeface="Microsoft Sans Serif"/>
              </a:rPr>
              <a:t>:</a:t>
            </a:r>
            <a:endParaRPr sz="2800">
              <a:latin typeface="Microsoft Sans Serif"/>
              <a:cs typeface="Microsoft Sans Serif"/>
            </a:endParaRPr>
          </a:p>
          <a:p>
            <a:pPr marL="908685" marR="102235">
              <a:lnSpc>
                <a:spcPts val="3729"/>
              </a:lnSpc>
              <a:spcBef>
                <a:spcPts val="175"/>
              </a:spcBef>
            </a:pPr>
            <a:r>
              <a:rPr sz="2800" dirty="0">
                <a:latin typeface="Microsoft Sans Serif"/>
                <a:cs typeface="Microsoft Sans Serif"/>
              </a:rPr>
              <a:t>If</a:t>
            </a:r>
            <a:r>
              <a:rPr sz="2800" spc="25" dirty="0">
                <a:latin typeface="Microsoft Sans Serif"/>
                <a:cs typeface="Microsoft Sans Serif"/>
              </a:rPr>
              <a:t> </a:t>
            </a:r>
            <a:r>
              <a:rPr sz="2800" spc="-5" dirty="0">
                <a:latin typeface="Microsoft Sans Serif"/>
                <a:cs typeface="Microsoft Sans Serif"/>
              </a:rPr>
              <a:t>for</a:t>
            </a:r>
            <a:r>
              <a:rPr sz="2800" spc="30" dirty="0">
                <a:latin typeface="Microsoft Sans Serif"/>
                <a:cs typeface="Microsoft Sans Serif"/>
              </a:rPr>
              <a:t> </a:t>
            </a:r>
            <a:r>
              <a:rPr sz="2800" spc="-15" dirty="0">
                <a:latin typeface="Microsoft Sans Serif"/>
                <a:cs typeface="Microsoft Sans Serif"/>
              </a:rPr>
              <a:t>all</a:t>
            </a:r>
            <a:r>
              <a:rPr sz="2800" spc="40" dirty="0">
                <a:latin typeface="Microsoft Sans Serif"/>
                <a:cs typeface="Microsoft Sans Serif"/>
              </a:rPr>
              <a:t> </a:t>
            </a:r>
            <a:r>
              <a:rPr sz="2800" spc="-5" dirty="0">
                <a:latin typeface="Microsoft Sans Serif"/>
                <a:cs typeface="Microsoft Sans Serif"/>
              </a:rPr>
              <a:t>λ</a:t>
            </a:r>
            <a:r>
              <a:rPr sz="2800" spc="25" dirty="0">
                <a:latin typeface="Microsoft Sans Serif"/>
                <a:cs typeface="Microsoft Sans Serif"/>
              </a:rPr>
              <a:t> </a:t>
            </a:r>
            <a:r>
              <a:rPr sz="2800" spc="-5" dirty="0">
                <a:latin typeface="Microsoft Sans Serif"/>
                <a:cs typeface="Microsoft Sans Serif"/>
              </a:rPr>
              <a:t>&gt;1,</a:t>
            </a:r>
            <a:r>
              <a:rPr sz="2800" spc="30" dirty="0">
                <a:latin typeface="Microsoft Sans Serif"/>
                <a:cs typeface="Microsoft Sans Serif"/>
              </a:rPr>
              <a:t> </a:t>
            </a:r>
            <a:r>
              <a:rPr sz="2800" dirty="0">
                <a:latin typeface="Microsoft Sans Serif"/>
                <a:cs typeface="Microsoft Sans Serif"/>
              </a:rPr>
              <a:t>and</a:t>
            </a:r>
            <a:r>
              <a:rPr sz="2800" spc="50" dirty="0">
                <a:latin typeface="Microsoft Sans Serif"/>
                <a:cs typeface="Microsoft Sans Serif"/>
              </a:rPr>
              <a:t> </a:t>
            </a:r>
            <a:r>
              <a:rPr sz="2800" spc="-5" dirty="0">
                <a:latin typeface="Microsoft Sans Serif"/>
                <a:cs typeface="Microsoft Sans Serif"/>
              </a:rPr>
              <a:t>for</a:t>
            </a:r>
            <a:r>
              <a:rPr sz="2800" spc="25" dirty="0">
                <a:latin typeface="Microsoft Sans Serif"/>
                <a:cs typeface="Microsoft Sans Serif"/>
              </a:rPr>
              <a:t> </a:t>
            </a:r>
            <a:r>
              <a:rPr sz="2800" spc="-15" dirty="0">
                <a:latin typeface="Microsoft Sans Serif"/>
                <a:cs typeface="Microsoft Sans Serif"/>
              </a:rPr>
              <a:t>all</a:t>
            </a:r>
            <a:r>
              <a:rPr sz="2800" spc="35" dirty="0">
                <a:latin typeface="Microsoft Sans Serif"/>
                <a:cs typeface="Microsoft Sans Serif"/>
              </a:rPr>
              <a:t> </a:t>
            </a:r>
            <a:r>
              <a:rPr sz="2800" spc="-5" dirty="0">
                <a:latin typeface="Microsoft Sans Serif"/>
                <a:cs typeface="Microsoft Sans Serif"/>
              </a:rPr>
              <a:t>values</a:t>
            </a:r>
            <a:r>
              <a:rPr sz="2800" spc="30" dirty="0">
                <a:latin typeface="Microsoft Sans Serif"/>
                <a:cs typeface="Microsoft Sans Serif"/>
              </a:rPr>
              <a:t> </a:t>
            </a:r>
            <a:r>
              <a:rPr sz="2800" dirty="0">
                <a:latin typeface="Microsoft Sans Serif"/>
                <a:cs typeface="Microsoft Sans Serif"/>
              </a:rPr>
              <a:t>of</a:t>
            </a:r>
            <a:r>
              <a:rPr sz="2800" spc="30" dirty="0">
                <a:latin typeface="Microsoft Sans Serif"/>
                <a:cs typeface="Microsoft Sans Serif"/>
              </a:rPr>
              <a:t> </a:t>
            </a:r>
            <a:r>
              <a:rPr sz="2800" spc="-10" dirty="0">
                <a:latin typeface="Microsoft Sans Serif"/>
                <a:cs typeface="Microsoft Sans Serif"/>
              </a:rPr>
              <a:t>K,</a:t>
            </a:r>
            <a:r>
              <a:rPr sz="2800" spc="30" dirty="0">
                <a:latin typeface="Microsoft Sans Serif"/>
                <a:cs typeface="Microsoft Sans Serif"/>
              </a:rPr>
              <a:t> </a:t>
            </a:r>
            <a:r>
              <a:rPr sz="2800" spc="-5" dirty="0">
                <a:latin typeface="Microsoft Sans Serif"/>
                <a:cs typeface="Microsoft Sans Serif"/>
              </a:rPr>
              <a:t>L </a:t>
            </a:r>
            <a:r>
              <a:rPr sz="2800" spc="-730" dirty="0">
                <a:latin typeface="Microsoft Sans Serif"/>
                <a:cs typeface="Microsoft Sans Serif"/>
              </a:rPr>
              <a:t> </a:t>
            </a:r>
            <a:r>
              <a:rPr sz="2800" spc="-5" dirty="0">
                <a:latin typeface="Microsoft Sans Serif"/>
                <a:cs typeface="Microsoft Sans Serif"/>
              </a:rPr>
              <a:t>F(λK,</a:t>
            </a:r>
            <a:r>
              <a:rPr sz="2800" spc="25" dirty="0">
                <a:latin typeface="Microsoft Sans Serif"/>
                <a:cs typeface="Microsoft Sans Serif"/>
              </a:rPr>
              <a:t> </a:t>
            </a:r>
            <a:r>
              <a:rPr sz="2800" spc="-5" dirty="0">
                <a:latin typeface="Microsoft Sans Serif"/>
                <a:cs typeface="Microsoft Sans Serif"/>
              </a:rPr>
              <a:t>λL)</a:t>
            </a:r>
            <a:r>
              <a:rPr sz="2800" spc="30" dirty="0">
                <a:latin typeface="Microsoft Sans Serif"/>
                <a:cs typeface="Microsoft Sans Serif"/>
              </a:rPr>
              <a:t> </a:t>
            </a:r>
            <a:r>
              <a:rPr sz="2800" spc="-5" dirty="0">
                <a:latin typeface="Microsoft Sans Serif"/>
                <a:cs typeface="Microsoft Sans Serif"/>
              </a:rPr>
              <a:t>&gt;</a:t>
            </a:r>
            <a:r>
              <a:rPr sz="2800" spc="45" dirty="0">
                <a:latin typeface="Microsoft Sans Serif"/>
                <a:cs typeface="Microsoft Sans Serif"/>
              </a:rPr>
              <a:t> </a:t>
            </a:r>
            <a:r>
              <a:rPr sz="2800" spc="-5" dirty="0">
                <a:latin typeface="Microsoft Sans Serif"/>
                <a:cs typeface="Microsoft Sans Serif"/>
              </a:rPr>
              <a:t>λF(K,</a:t>
            </a:r>
            <a:r>
              <a:rPr sz="2800" spc="20" dirty="0">
                <a:latin typeface="Microsoft Sans Serif"/>
                <a:cs typeface="Microsoft Sans Serif"/>
              </a:rPr>
              <a:t> </a:t>
            </a:r>
            <a:r>
              <a:rPr sz="2800" spc="-5" dirty="0">
                <a:latin typeface="Microsoft Sans Serif"/>
                <a:cs typeface="Microsoft Sans Serif"/>
              </a:rPr>
              <a:t>L)</a:t>
            </a:r>
            <a:endParaRPr sz="2800">
              <a:latin typeface="Microsoft Sans Serif"/>
              <a:cs typeface="Microsoft Sans Serif"/>
            </a:endParaRPr>
          </a:p>
          <a:p>
            <a:pPr marL="478790" indent="-466725">
              <a:lnSpc>
                <a:spcPct val="100000"/>
              </a:lnSpc>
              <a:spcBef>
                <a:spcPts val="180"/>
              </a:spcBef>
              <a:buSzPct val="64285"/>
              <a:buFont typeface="Wingdings"/>
              <a:buChar char=""/>
              <a:tabLst>
                <a:tab pos="478790" algn="l"/>
                <a:tab pos="479425" algn="l"/>
              </a:tabLst>
            </a:pPr>
            <a:r>
              <a:rPr sz="2800" spc="-5" dirty="0">
                <a:solidFill>
                  <a:srgbClr val="CC0000"/>
                </a:solidFill>
                <a:latin typeface="Microsoft Sans Serif"/>
                <a:cs typeface="Microsoft Sans Serif"/>
              </a:rPr>
              <a:t>Decreasing</a:t>
            </a:r>
            <a:r>
              <a:rPr sz="2800" spc="40" dirty="0">
                <a:solidFill>
                  <a:srgbClr val="CC0000"/>
                </a:solidFill>
                <a:latin typeface="Microsoft Sans Serif"/>
                <a:cs typeface="Microsoft Sans Serif"/>
              </a:rPr>
              <a:t> </a:t>
            </a:r>
            <a:r>
              <a:rPr sz="2800" dirty="0">
                <a:solidFill>
                  <a:srgbClr val="CC0000"/>
                </a:solidFill>
                <a:latin typeface="Microsoft Sans Serif"/>
                <a:cs typeface="Microsoft Sans Serif"/>
              </a:rPr>
              <a:t>returns</a:t>
            </a:r>
            <a:r>
              <a:rPr sz="2800" spc="30" dirty="0">
                <a:solidFill>
                  <a:srgbClr val="CC0000"/>
                </a:solidFill>
                <a:latin typeface="Microsoft Sans Serif"/>
                <a:cs typeface="Microsoft Sans Serif"/>
              </a:rPr>
              <a:t> </a:t>
            </a:r>
            <a:r>
              <a:rPr sz="2800" spc="-5" dirty="0">
                <a:solidFill>
                  <a:srgbClr val="CC0000"/>
                </a:solidFill>
                <a:latin typeface="Microsoft Sans Serif"/>
                <a:cs typeface="Microsoft Sans Serif"/>
              </a:rPr>
              <a:t>to</a:t>
            </a:r>
            <a:r>
              <a:rPr sz="2800" spc="20" dirty="0">
                <a:solidFill>
                  <a:srgbClr val="CC0000"/>
                </a:solidFill>
                <a:latin typeface="Microsoft Sans Serif"/>
                <a:cs typeface="Microsoft Sans Serif"/>
              </a:rPr>
              <a:t> </a:t>
            </a:r>
            <a:r>
              <a:rPr sz="2800" dirty="0">
                <a:solidFill>
                  <a:srgbClr val="CC0000"/>
                </a:solidFill>
                <a:latin typeface="Microsoft Sans Serif"/>
                <a:cs typeface="Microsoft Sans Serif"/>
              </a:rPr>
              <a:t>scale</a:t>
            </a:r>
            <a:r>
              <a:rPr sz="2800" dirty="0">
                <a:latin typeface="Microsoft Sans Serif"/>
                <a:cs typeface="Microsoft Sans Serif"/>
              </a:rPr>
              <a:t>:</a:t>
            </a:r>
            <a:endParaRPr sz="2800">
              <a:latin typeface="Microsoft Sans Serif"/>
              <a:cs typeface="Microsoft Sans Serif"/>
            </a:endParaRPr>
          </a:p>
          <a:p>
            <a:pPr marL="908685" marR="102235">
              <a:lnSpc>
                <a:spcPts val="3729"/>
              </a:lnSpc>
              <a:spcBef>
                <a:spcPts val="175"/>
              </a:spcBef>
            </a:pPr>
            <a:r>
              <a:rPr sz="2800" dirty="0">
                <a:latin typeface="Microsoft Sans Serif"/>
                <a:cs typeface="Microsoft Sans Serif"/>
              </a:rPr>
              <a:t>If</a:t>
            </a:r>
            <a:r>
              <a:rPr sz="2800" spc="25" dirty="0">
                <a:latin typeface="Microsoft Sans Serif"/>
                <a:cs typeface="Microsoft Sans Serif"/>
              </a:rPr>
              <a:t> </a:t>
            </a:r>
            <a:r>
              <a:rPr sz="2800" spc="-5" dirty="0">
                <a:latin typeface="Microsoft Sans Serif"/>
                <a:cs typeface="Microsoft Sans Serif"/>
              </a:rPr>
              <a:t>for</a:t>
            </a:r>
            <a:r>
              <a:rPr sz="2800" spc="30" dirty="0">
                <a:latin typeface="Microsoft Sans Serif"/>
                <a:cs typeface="Microsoft Sans Serif"/>
              </a:rPr>
              <a:t> </a:t>
            </a:r>
            <a:r>
              <a:rPr sz="2800" spc="-15" dirty="0">
                <a:latin typeface="Microsoft Sans Serif"/>
                <a:cs typeface="Microsoft Sans Serif"/>
              </a:rPr>
              <a:t>all</a:t>
            </a:r>
            <a:r>
              <a:rPr sz="2800" spc="40" dirty="0">
                <a:latin typeface="Microsoft Sans Serif"/>
                <a:cs typeface="Microsoft Sans Serif"/>
              </a:rPr>
              <a:t> </a:t>
            </a:r>
            <a:r>
              <a:rPr sz="2800" spc="-5" dirty="0">
                <a:latin typeface="Microsoft Sans Serif"/>
                <a:cs typeface="Microsoft Sans Serif"/>
              </a:rPr>
              <a:t>λ</a:t>
            </a:r>
            <a:r>
              <a:rPr sz="2800" spc="25" dirty="0">
                <a:latin typeface="Microsoft Sans Serif"/>
                <a:cs typeface="Microsoft Sans Serif"/>
              </a:rPr>
              <a:t> </a:t>
            </a:r>
            <a:r>
              <a:rPr sz="2800" spc="-5" dirty="0">
                <a:latin typeface="Microsoft Sans Serif"/>
                <a:cs typeface="Microsoft Sans Serif"/>
              </a:rPr>
              <a:t>&gt;1,</a:t>
            </a:r>
            <a:r>
              <a:rPr sz="2800" spc="30" dirty="0">
                <a:latin typeface="Microsoft Sans Serif"/>
                <a:cs typeface="Microsoft Sans Serif"/>
              </a:rPr>
              <a:t> </a:t>
            </a:r>
            <a:r>
              <a:rPr sz="2800" dirty="0">
                <a:latin typeface="Microsoft Sans Serif"/>
                <a:cs typeface="Microsoft Sans Serif"/>
              </a:rPr>
              <a:t>and</a:t>
            </a:r>
            <a:r>
              <a:rPr sz="2800" spc="50" dirty="0">
                <a:latin typeface="Microsoft Sans Serif"/>
                <a:cs typeface="Microsoft Sans Serif"/>
              </a:rPr>
              <a:t> </a:t>
            </a:r>
            <a:r>
              <a:rPr sz="2800" spc="-5" dirty="0">
                <a:latin typeface="Microsoft Sans Serif"/>
                <a:cs typeface="Microsoft Sans Serif"/>
              </a:rPr>
              <a:t>for</a:t>
            </a:r>
            <a:r>
              <a:rPr sz="2800" spc="25" dirty="0">
                <a:latin typeface="Microsoft Sans Serif"/>
                <a:cs typeface="Microsoft Sans Serif"/>
              </a:rPr>
              <a:t> </a:t>
            </a:r>
            <a:r>
              <a:rPr sz="2800" spc="-15" dirty="0">
                <a:latin typeface="Microsoft Sans Serif"/>
                <a:cs typeface="Microsoft Sans Serif"/>
              </a:rPr>
              <a:t>all</a:t>
            </a:r>
            <a:r>
              <a:rPr sz="2800" spc="35" dirty="0">
                <a:latin typeface="Microsoft Sans Serif"/>
                <a:cs typeface="Microsoft Sans Serif"/>
              </a:rPr>
              <a:t> </a:t>
            </a:r>
            <a:r>
              <a:rPr sz="2800" spc="-5" dirty="0">
                <a:latin typeface="Microsoft Sans Serif"/>
                <a:cs typeface="Microsoft Sans Serif"/>
              </a:rPr>
              <a:t>values</a:t>
            </a:r>
            <a:r>
              <a:rPr sz="2800" spc="30" dirty="0">
                <a:latin typeface="Microsoft Sans Serif"/>
                <a:cs typeface="Microsoft Sans Serif"/>
              </a:rPr>
              <a:t> </a:t>
            </a:r>
            <a:r>
              <a:rPr sz="2800" dirty="0">
                <a:latin typeface="Microsoft Sans Serif"/>
                <a:cs typeface="Microsoft Sans Serif"/>
              </a:rPr>
              <a:t>of</a:t>
            </a:r>
            <a:r>
              <a:rPr sz="2800" spc="30" dirty="0">
                <a:latin typeface="Microsoft Sans Serif"/>
                <a:cs typeface="Microsoft Sans Serif"/>
              </a:rPr>
              <a:t> </a:t>
            </a:r>
            <a:r>
              <a:rPr sz="2800" spc="-10" dirty="0">
                <a:latin typeface="Microsoft Sans Serif"/>
                <a:cs typeface="Microsoft Sans Serif"/>
              </a:rPr>
              <a:t>K,</a:t>
            </a:r>
            <a:r>
              <a:rPr sz="2800" spc="30" dirty="0">
                <a:latin typeface="Microsoft Sans Serif"/>
                <a:cs typeface="Microsoft Sans Serif"/>
              </a:rPr>
              <a:t> </a:t>
            </a:r>
            <a:r>
              <a:rPr sz="2800" spc="-5" dirty="0">
                <a:latin typeface="Microsoft Sans Serif"/>
                <a:cs typeface="Microsoft Sans Serif"/>
              </a:rPr>
              <a:t>L </a:t>
            </a:r>
            <a:r>
              <a:rPr sz="2800" spc="-730" dirty="0">
                <a:latin typeface="Microsoft Sans Serif"/>
                <a:cs typeface="Microsoft Sans Serif"/>
              </a:rPr>
              <a:t> </a:t>
            </a:r>
            <a:r>
              <a:rPr sz="2800" spc="-5" dirty="0">
                <a:latin typeface="Microsoft Sans Serif"/>
                <a:cs typeface="Microsoft Sans Serif"/>
              </a:rPr>
              <a:t>F(λK,</a:t>
            </a:r>
            <a:r>
              <a:rPr sz="2800" spc="25" dirty="0">
                <a:latin typeface="Microsoft Sans Serif"/>
                <a:cs typeface="Microsoft Sans Serif"/>
              </a:rPr>
              <a:t> </a:t>
            </a:r>
            <a:r>
              <a:rPr sz="2800" spc="-5" dirty="0">
                <a:latin typeface="Microsoft Sans Serif"/>
                <a:cs typeface="Microsoft Sans Serif"/>
              </a:rPr>
              <a:t>λL)</a:t>
            </a:r>
            <a:r>
              <a:rPr sz="2800" spc="30" dirty="0">
                <a:latin typeface="Microsoft Sans Serif"/>
                <a:cs typeface="Microsoft Sans Serif"/>
              </a:rPr>
              <a:t> </a:t>
            </a:r>
            <a:r>
              <a:rPr sz="2800" spc="-5" dirty="0">
                <a:latin typeface="Microsoft Sans Serif"/>
                <a:cs typeface="Microsoft Sans Serif"/>
              </a:rPr>
              <a:t>&lt;</a:t>
            </a:r>
            <a:r>
              <a:rPr sz="2800" spc="45" dirty="0">
                <a:latin typeface="Microsoft Sans Serif"/>
                <a:cs typeface="Microsoft Sans Serif"/>
              </a:rPr>
              <a:t> </a:t>
            </a:r>
            <a:r>
              <a:rPr sz="2800" spc="-5" dirty="0">
                <a:latin typeface="Microsoft Sans Serif"/>
                <a:cs typeface="Microsoft Sans Serif"/>
              </a:rPr>
              <a:t>λF(K,</a:t>
            </a:r>
            <a:r>
              <a:rPr sz="2800" spc="20" dirty="0">
                <a:latin typeface="Microsoft Sans Serif"/>
                <a:cs typeface="Microsoft Sans Serif"/>
              </a:rPr>
              <a:t> </a:t>
            </a:r>
            <a:r>
              <a:rPr sz="2800" spc="-5" dirty="0">
                <a:latin typeface="Microsoft Sans Serif"/>
                <a:cs typeface="Microsoft Sans Serif"/>
              </a:rPr>
              <a:t>L)</a:t>
            </a:r>
            <a:endParaRPr sz="2800">
              <a:latin typeface="Microsoft Sans Serif"/>
              <a:cs typeface="Microsoft Sans Serif"/>
            </a:endParaRPr>
          </a:p>
          <a:p>
            <a:pPr marL="478790" indent="-466725">
              <a:lnSpc>
                <a:spcPct val="100000"/>
              </a:lnSpc>
              <a:spcBef>
                <a:spcPts val="180"/>
              </a:spcBef>
              <a:buSzPct val="64285"/>
              <a:buFont typeface="Wingdings"/>
              <a:buChar char=""/>
              <a:tabLst>
                <a:tab pos="478790" algn="l"/>
                <a:tab pos="479425" algn="l"/>
              </a:tabLst>
            </a:pPr>
            <a:r>
              <a:rPr sz="2800" dirty="0">
                <a:solidFill>
                  <a:srgbClr val="CC0000"/>
                </a:solidFill>
                <a:latin typeface="Microsoft Sans Serif"/>
                <a:cs typeface="Microsoft Sans Serif"/>
              </a:rPr>
              <a:t>Constant</a:t>
            </a:r>
            <a:r>
              <a:rPr sz="2800" spc="10" dirty="0">
                <a:solidFill>
                  <a:srgbClr val="CC0000"/>
                </a:solidFill>
                <a:latin typeface="Microsoft Sans Serif"/>
                <a:cs typeface="Microsoft Sans Serif"/>
              </a:rPr>
              <a:t> </a:t>
            </a:r>
            <a:r>
              <a:rPr sz="2800" dirty="0">
                <a:solidFill>
                  <a:srgbClr val="CC0000"/>
                </a:solidFill>
                <a:latin typeface="Microsoft Sans Serif"/>
                <a:cs typeface="Microsoft Sans Serif"/>
              </a:rPr>
              <a:t>returns</a:t>
            </a:r>
            <a:r>
              <a:rPr sz="2800" spc="20" dirty="0">
                <a:solidFill>
                  <a:srgbClr val="CC0000"/>
                </a:solidFill>
                <a:latin typeface="Microsoft Sans Serif"/>
                <a:cs typeface="Microsoft Sans Serif"/>
              </a:rPr>
              <a:t> </a:t>
            </a:r>
            <a:r>
              <a:rPr sz="2800" spc="-5" dirty="0">
                <a:solidFill>
                  <a:srgbClr val="CC0000"/>
                </a:solidFill>
                <a:latin typeface="Microsoft Sans Serif"/>
                <a:cs typeface="Microsoft Sans Serif"/>
              </a:rPr>
              <a:t>to</a:t>
            </a:r>
            <a:r>
              <a:rPr sz="2800" spc="10" dirty="0">
                <a:solidFill>
                  <a:srgbClr val="CC0000"/>
                </a:solidFill>
                <a:latin typeface="Microsoft Sans Serif"/>
                <a:cs typeface="Microsoft Sans Serif"/>
              </a:rPr>
              <a:t> </a:t>
            </a:r>
            <a:r>
              <a:rPr sz="2800" dirty="0">
                <a:solidFill>
                  <a:srgbClr val="CC0000"/>
                </a:solidFill>
                <a:latin typeface="Microsoft Sans Serif"/>
                <a:cs typeface="Microsoft Sans Serif"/>
              </a:rPr>
              <a:t>scale</a:t>
            </a:r>
            <a:r>
              <a:rPr sz="2800" dirty="0">
                <a:latin typeface="Microsoft Sans Serif"/>
                <a:cs typeface="Microsoft Sans Serif"/>
              </a:rPr>
              <a:t>:</a:t>
            </a:r>
            <a:endParaRPr sz="2800">
              <a:latin typeface="Microsoft Sans Serif"/>
              <a:cs typeface="Microsoft Sans Serif"/>
            </a:endParaRPr>
          </a:p>
          <a:p>
            <a:pPr marL="1358265" marR="5080" indent="-450215">
              <a:lnSpc>
                <a:spcPts val="3729"/>
              </a:lnSpc>
              <a:spcBef>
                <a:spcPts val="90"/>
              </a:spcBef>
            </a:pPr>
            <a:r>
              <a:rPr sz="2800" spc="-5" dirty="0">
                <a:latin typeface="Microsoft Sans Serif"/>
                <a:cs typeface="Microsoft Sans Serif"/>
              </a:rPr>
              <a:t>If</a:t>
            </a:r>
            <a:r>
              <a:rPr sz="2800" spc="25" dirty="0">
                <a:latin typeface="Microsoft Sans Serif"/>
                <a:cs typeface="Microsoft Sans Serif"/>
              </a:rPr>
              <a:t> </a:t>
            </a:r>
            <a:r>
              <a:rPr sz="2800" spc="-5" dirty="0">
                <a:latin typeface="Microsoft Sans Serif"/>
                <a:cs typeface="Microsoft Sans Serif"/>
              </a:rPr>
              <a:t>for</a:t>
            </a:r>
            <a:r>
              <a:rPr sz="2800" spc="30" dirty="0">
                <a:latin typeface="Microsoft Sans Serif"/>
                <a:cs typeface="Microsoft Sans Serif"/>
              </a:rPr>
              <a:t> </a:t>
            </a:r>
            <a:r>
              <a:rPr sz="2800" spc="-15" dirty="0">
                <a:latin typeface="Microsoft Sans Serif"/>
                <a:cs typeface="Microsoft Sans Serif"/>
              </a:rPr>
              <a:t>all</a:t>
            </a:r>
            <a:r>
              <a:rPr sz="2800" spc="45" dirty="0">
                <a:latin typeface="Microsoft Sans Serif"/>
                <a:cs typeface="Microsoft Sans Serif"/>
              </a:rPr>
              <a:t> </a:t>
            </a:r>
            <a:r>
              <a:rPr sz="2800" spc="-5" dirty="0">
                <a:latin typeface="Microsoft Sans Serif"/>
                <a:cs typeface="Microsoft Sans Serif"/>
              </a:rPr>
              <a:t>λ</a:t>
            </a:r>
            <a:r>
              <a:rPr sz="2800" spc="30" dirty="0">
                <a:latin typeface="Microsoft Sans Serif"/>
                <a:cs typeface="Microsoft Sans Serif"/>
              </a:rPr>
              <a:t> </a:t>
            </a:r>
            <a:r>
              <a:rPr sz="2800" spc="-5" dirty="0">
                <a:latin typeface="Microsoft Sans Serif"/>
                <a:cs typeface="Microsoft Sans Serif"/>
              </a:rPr>
              <a:t>&gt;</a:t>
            </a:r>
            <a:r>
              <a:rPr sz="2800" spc="40" dirty="0">
                <a:latin typeface="Microsoft Sans Serif"/>
                <a:cs typeface="Microsoft Sans Serif"/>
              </a:rPr>
              <a:t> </a:t>
            </a:r>
            <a:r>
              <a:rPr sz="2800" spc="-5" dirty="0">
                <a:latin typeface="Microsoft Sans Serif"/>
                <a:cs typeface="Microsoft Sans Serif"/>
              </a:rPr>
              <a:t>0,</a:t>
            </a:r>
            <a:r>
              <a:rPr sz="2800" spc="30" dirty="0">
                <a:latin typeface="Microsoft Sans Serif"/>
                <a:cs typeface="Microsoft Sans Serif"/>
              </a:rPr>
              <a:t> </a:t>
            </a:r>
            <a:r>
              <a:rPr sz="2800" spc="-5" dirty="0">
                <a:latin typeface="Microsoft Sans Serif"/>
                <a:cs typeface="Microsoft Sans Serif"/>
              </a:rPr>
              <a:t>and</a:t>
            </a:r>
            <a:r>
              <a:rPr sz="2800" spc="30" dirty="0">
                <a:latin typeface="Microsoft Sans Serif"/>
                <a:cs typeface="Microsoft Sans Serif"/>
              </a:rPr>
              <a:t> </a:t>
            </a:r>
            <a:r>
              <a:rPr sz="2800" dirty="0">
                <a:latin typeface="Microsoft Sans Serif"/>
                <a:cs typeface="Microsoft Sans Serif"/>
              </a:rPr>
              <a:t>for</a:t>
            </a:r>
            <a:r>
              <a:rPr sz="2800" spc="40" dirty="0">
                <a:latin typeface="Microsoft Sans Serif"/>
                <a:cs typeface="Microsoft Sans Serif"/>
              </a:rPr>
              <a:t> </a:t>
            </a:r>
            <a:r>
              <a:rPr sz="2800" spc="-15" dirty="0">
                <a:latin typeface="Microsoft Sans Serif"/>
                <a:cs typeface="Microsoft Sans Serif"/>
              </a:rPr>
              <a:t>all</a:t>
            </a:r>
            <a:r>
              <a:rPr sz="2800" spc="30" dirty="0">
                <a:latin typeface="Microsoft Sans Serif"/>
                <a:cs typeface="Microsoft Sans Serif"/>
              </a:rPr>
              <a:t> </a:t>
            </a:r>
            <a:r>
              <a:rPr sz="2800" spc="-5" dirty="0">
                <a:latin typeface="Microsoft Sans Serif"/>
                <a:cs typeface="Microsoft Sans Serif"/>
              </a:rPr>
              <a:t>values</a:t>
            </a:r>
            <a:r>
              <a:rPr sz="2800" spc="30" dirty="0">
                <a:latin typeface="Microsoft Sans Serif"/>
                <a:cs typeface="Microsoft Sans Serif"/>
              </a:rPr>
              <a:t> </a:t>
            </a:r>
            <a:r>
              <a:rPr sz="2800" spc="-5" dirty="0">
                <a:latin typeface="Microsoft Sans Serif"/>
                <a:cs typeface="Microsoft Sans Serif"/>
              </a:rPr>
              <a:t>of</a:t>
            </a:r>
            <a:r>
              <a:rPr sz="2800" spc="30" dirty="0">
                <a:latin typeface="Microsoft Sans Serif"/>
                <a:cs typeface="Microsoft Sans Serif"/>
              </a:rPr>
              <a:t> </a:t>
            </a:r>
            <a:r>
              <a:rPr sz="2800" spc="-5" dirty="0">
                <a:latin typeface="Microsoft Sans Serif"/>
                <a:cs typeface="Microsoft Sans Serif"/>
              </a:rPr>
              <a:t>K,</a:t>
            </a:r>
            <a:r>
              <a:rPr sz="2800" spc="30" dirty="0">
                <a:latin typeface="Microsoft Sans Serif"/>
                <a:cs typeface="Microsoft Sans Serif"/>
              </a:rPr>
              <a:t> </a:t>
            </a:r>
            <a:r>
              <a:rPr sz="2800" spc="-5" dirty="0">
                <a:latin typeface="Microsoft Sans Serif"/>
                <a:cs typeface="Microsoft Sans Serif"/>
              </a:rPr>
              <a:t>L </a:t>
            </a:r>
            <a:r>
              <a:rPr sz="2800" spc="-730" dirty="0">
                <a:latin typeface="Microsoft Sans Serif"/>
                <a:cs typeface="Microsoft Sans Serif"/>
              </a:rPr>
              <a:t> </a:t>
            </a:r>
            <a:r>
              <a:rPr sz="2800" spc="-5" dirty="0">
                <a:latin typeface="Microsoft Sans Serif"/>
                <a:cs typeface="Microsoft Sans Serif"/>
              </a:rPr>
              <a:t>F(λK,</a:t>
            </a:r>
            <a:r>
              <a:rPr sz="2800" spc="25" dirty="0">
                <a:latin typeface="Microsoft Sans Serif"/>
                <a:cs typeface="Microsoft Sans Serif"/>
              </a:rPr>
              <a:t> </a:t>
            </a:r>
            <a:r>
              <a:rPr sz="2800" spc="-5" dirty="0">
                <a:latin typeface="Microsoft Sans Serif"/>
                <a:cs typeface="Microsoft Sans Serif"/>
              </a:rPr>
              <a:t>λL)</a:t>
            </a:r>
            <a:r>
              <a:rPr sz="2800" spc="30" dirty="0">
                <a:latin typeface="Microsoft Sans Serif"/>
                <a:cs typeface="Microsoft Sans Serif"/>
              </a:rPr>
              <a:t> </a:t>
            </a:r>
            <a:r>
              <a:rPr sz="2800" spc="-5" dirty="0">
                <a:latin typeface="Microsoft Sans Serif"/>
                <a:cs typeface="Microsoft Sans Serif"/>
              </a:rPr>
              <a:t>=</a:t>
            </a:r>
            <a:r>
              <a:rPr sz="2800" spc="50" dirty="0">
                <a:latin typeface="Microsoft Sans Serif"/>
                <a:cs typeface="Microsoft Sans Serif"/>
              </a:rPr>
              <a:t> </a:t>
            </a:r>
            <a:r>
              <a:rPr sz="2800" spc="-5" dirty="0">
                <a:latin typeface="Microsoft Sans Serif"/>
                <a:cs typeface="Microsoft Sans Serif"/>
              </a:rPr>
              <a:t>λF(K,</a:t>
            </a:r>
            <a:r>
              <a:rPr sz="2800" spc="15" dirty="0">
                <a:latin typeface="Microsoft Sans Serif"/>
                <a:cs typeface="Microsoft Sans Serif"/>
              </a:rPr>
              <a:t> </a:t>
            </a:r>
            <a:r>
              <a:rPr sz="2800" spc="-5" dirty="0">
                <a:latin typeface="Microsoft Sans Serif"/>
                <a:cs typeface="Microsoft Sans Serif"/>
              </a:rPr>
              <a:t>L)</a:t>
            </a:r>
            <a:endParaRPr sz="2800">
              <a:latin typeface="Microsoft Sans Serif"/>
              <a:cs typeface="Microsoft Sans Serif"/>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CD539-6378-68BF-4C3A-1C216269BE8A}"/>
              </a:ext>
            </a:extLst>
          </p:cNvPr>
          <p:cNvSpPr>
            <a:spLocks noGrp="1"/>
          </p:cNvSpPr>
          <p:nvPr>
            <p:ph type="title"/>
          </p:nvPr>
        </p:nvSpPr>
        <p:spPr>
          <a:xfrm>
            <a:off x="1522222" y="452120"/>
            <a:ext cx="6099555" cy="307777"/>
          </a:xfrm>
        </p:spPr>
        <p:txBody>
          <a:bodyPr/>
          <a:lstStyle/>
          <a:p>
            <a:pPr algn="ctr"/>
            <a:r>
              <a:rPr lang="en-IN" dirty="0">
                <a:solidFill>
                  <a:srgbClr val="C00000"/>
                </a:solidFill>
              </a:rPr>
              <a:t>RETURNS TO SCALE</a:t>
            </a:r>
          </a:p>
        </p:txBody>
      </p:sp>
      <p:sp>
        <p:nvSpPr>
          <p:cNvPr id="3" name="Text Placeholder 2">
            <a:extLst>
              <a:ext uri="{FF2B5EF4-FFF2-40B4-BE49-F238E27FC236}">
                <a16:creationId xmlns:a16="http://schemas.microsoft.com/office/drawing/2014/main" id="{0818DF96-8AAF-524C-7D7C-0A25E2957D6E}"/>
              </a:ext>
            </a:extLst>
          </p:cNvPr>
          <p:cNvSpPr>
            <a:spLocks noGrp="1"/>
          </p:cNvSpPr>
          <p:nvPr>
            <p:ph type="body" idx="1"/>
          </p:nvPr>
        </p:nvSpPr>
        <p:spPr>
          <a:xfrm>
            <a:off x="450850" y="1593850"/>
            <a:ext cx="8007350" cy="3323987"/>
          </a:xfrm>
        </p:spPr>
        <p:txBody>
          <a:bodyPr/>
          <a:lstStyle/>
          <a:p>
            <a:pPr marL="285750" indent="-285750">
              <a:buFont typeface="Arial" panose="020B0604020202020204" pitchFamily="34" charset="0"/>
              <a:buChar char="•"/>
            </a:pPr>
            <a:r>
              <a:rPr lang="en-US" b="1" dirty="0"/>
              <a:t>Returns to Scale </a:t>
            </a:r>
            <a:r>
              <a:rPr lang="en-US" dirty="0"/>
              <a:t>- Rate at which output increases as inputs are increased proportionately.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Increasing Returns to Scale </a:t>
            </a:r>
            <a:r>
              <a:rPr lang="en-US" dirty="0"/>
              <a:t>- Situation in which output more than doubles when all inputs are doubled.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Constant Returns to Scale </a:t>
            </a:r>
            <a:r>
              <a:rPr lang="en-US" dirty="0"/>
              <a:t>- Situation in which output doubles when all inputs are doubled.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Decreasing Returns to Scale </a:t>
            </a:r>
            <a:r>
              <a:rPr lang="en-US" dirty="0"/>
              <a:t>- Situation in which output less than doubles when all inputs are doubled.</a:t>
            </a:r>
          </a:p>
          <a:p>
            <a:endParaRPr lang="en-IN" dirty="0"/>
          </a:p>
        </p:txBody>
      </p:sp>
    </p:spTree>
    <p:extLst>
      <p:ext uri="{BB962C8B-B14F-4D97-AF65-F5344CB8AC3E}">
        <p14:creationId xmlns:p14="http://schemas.microsoft.com/office/powerpoint/2010/main" val="37349528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7301" y="356107"/>
            <a:ext cx="4158615" cy="513715"/>
          </a:xfrm>
          <a:prstGeom prst="rect">
            <a:avLst/>
          </a:prstGeom>
        </p:spPr>
        <p:txBody>
          <a:bodyPr vert="horz" wrap="square" lIns="0" tIns="13335" rIns="0" bIns="0" rtlCol="0">
            <a:spAutoFit/>
          </a:bodyPr>
          <a:lstStyle/>
          <a:p>
            <a:pPr marL="12700">
              <a:lnSpc>
                <a:spcPct val="100000"/>
              </a:lnSpc>
              <a:spcBef>
                <a:spcPts val="105"/>
              </a:spcBef>
            </a:pPr>
            <a:r>
              <a:rPr sz="3200" dirty="0"/>
              <a:t>RETURNS</a:t>
            </a:r>
            <a:r>
              <a:rPr sz="3200" spc="-35" dirty="0"/>
              <a:t> </a:t>
            </a:r>
            <a:r>
              <a:rPr sz="3200" dirty="0"/>
              <a:t>TO</a:t>
            </a:r>
            <a:r>
              <a:rPr sz="3200" spc="-60" dirty="0"/>
              <a:t> </a:t>
            </a:r>
            <a:r>
              <a:rPr sz="3200" dirty="0"/>
              <a:t>SCALE</a:t>
            </a:r>
            <a:endParaRPr sz="3200"/>
          </a:p>
        </p:txBody>
      </p:sp>
      <p:sp>
        <p:nvSpPr>
          <p:cNvPr id="3" name="object 3"/>
          <p:cNvSpPr/>
          <p:nvPr/>
        </p:nvSpPr>
        <p:spPr>
          <a:xfrm>
            <a:off x="304800" y="381000"/>
            <a:ext cx="8229600" cy="0"/>
          </a:xfrm>
          <a:custGeom>
            <a:avLst/>
            <a:gdLst/>
            <a:ahLst/>
            <a:cxnLst/>
            <a:rect l="l" t="t" r="r" b="b"/>
            <a:pathLst>
              <a:path w="8229600">
                <a:moveTo>
                  <a:pt x="0" y="0"/>
                </a:moveTo>
                <a:lnTo>
                  <a:pt x="8229600" y="0"/>
                </a:lnTo>
              </a:path>
            </a:pathLst>
          </a:custGeom>
          <a:ln w="9525">
            <a:solidFill>
              <a:srgbClr val="52BD94"/>
            </a:solidFill>
          </a:ln>
        </p:spPr>
        <p:txBody>
          <a:bodyPr wrap="square" lIns="0" tIns="0" rIns="0" bIns="0" rtlCol="0"/>
          <a:lstStyle/>
          <a:p>
            <a:endParaRPr/>
          </a:p>
        </p:txBody>
      </p:sp>
      <p:sp>
        <p:nvSpPr>
          <p:cNvPr id="4" name="object 4"/>
          <p:cNvSpPr txBox="1"/>
          <p:nvPr/>
        </p:nvSpPr>
        <p:spPr>
          <a:xfrm>
            <a:off x="1202842" y="5209794"/>
            <a:ext cx="3303270" cy="1093470"/>
          </a:xfrm>
          <a:prstGeom prst="rect">
            <a:avLst/>
          </a:prstGeom>
        </p:spPr>
        <p:txBody>
          <a:bodyPr vert="horz" wrap="square" lIns="0" tIns="12700" rIns="0" bIns="0" rtlCol="0">
            <a:spAutoFit/>
          </a:bodyPr>
          <a:lstStyle/>
          <a:p>
            <a:pPr marL="12700" marR="5080">
              <a:lnSpc>
                <a:spcPct val="100000"/>
              </a:lnSpc>
              <a:spcBef>
                <a:spcPts val="100"/>
              </a:spcBef>
            </a:pPr>
            <a:r>
              <a:rPr sz="1400" dirty="0">
                <a:latin typeface="Microsoft Sans Serif"/>
                <a:cs typeface="Microsoft Sans Serif"/>
              </a:rPr>
              <a:t>When a </a:t>
            </a:r>
            <a:r>
              <a:rPr sz="1400" spc="-10" dirty="0">
                <a:latin typeface="Microsoft Sans Serif"/>
                <a:cs typeface="Microsoft Sans Serif"/>
              </a:rPr>
              <a:t>firm’s </a:t>
            </a:r>
            <a:r>
              <a:rPr sz="1400" spc="-5" dirty="0">
                <a:latin typeface="Microsoft Sans Serif"/>
                <a:cs typeface="Microsoft Sans Serif"/>
              </a:rPr>
              <a:t>production process </a:t>
            </a:r>
            <a:r>
              <a:rPr sz="1400" spc="-10" dirty="0">
                <a:latin typeface="Microsoft Sans Serif"/>
                <a:cs typeface="Microsoft Sans Serif"/>
              </a:rPr>
              <a:t>exhibits </a:t>
            </a:r>
            <a:r>
              <a:rPr sz="1400" spc="-360" dirty="0">
                <a:latin typeface="Microsoft Sans Serif"/>
                <a:cs typeface="Microsoft Sans Serif"/>
              </a:rPr>
              <a:t> </a:t>
            </a:r>
            <a:r>
              <a:rPr sz="1400" dirty="0">
                <a:latin typeface="Microsoft Sans Serif"/>
                <a:cs typeface="Microsoft Sans Serif"/>
              </a:rPr>
              <a:t>constant returns to scale as </a:t>
            </a:r>
            <a:r>
              <a:rPr sz="1400" spc="-5" dirty="0">
                <a:latin typeface="Microsoft Sans Serif"/>
                <a:cs typeface="Microsoft Sans Serif"/>
              </a:rPr>
              <a:t>shown </a:t>
            </a:r>
            <a:r>
              <a:rPr sz="1400" dirty="0">
                <a:latin typeface="Microsoft Sans Serif"/>
                <a:cs typeface="Microsoft Sans Serif"/>
              </a:rPr>
              <a:t>by a </a:t>
            </a:r>
            <a:r>
              <a:rPr sz="1400" spc="5" dirty="0">
                <a:latin typeface="Microsoft Sans Serif"/>
                <a:cs typeface="Microsoft Sans Serif"/>
              </a:rPr>
              <a:t> </a:t>
            </a:r>
            <a:r>
              <a:rPr sz="1400" spc="-5" dirty="0">
                <a:latin typeface="Microsoft Sans Serif"/>
                <a:cs typeface="Microsoft Sans Serif"/>
              </a:rPr>
              <a:t>movement </a:t>
            </a:r>
            <a:r>
              <a:rPr sz="1400" dirty="0">
                <a:latin typeface="Microsoft Sans Serif"/>
                <a:cs typeface="Microsoft Sans Serif"/>
              </a:rPr>
              <a:t>along </a:t>
            </a:r>
            <a:r>
              <a:rPr sz="1400" spc="-5" dirty="0">
                <a:latin typeface="Microsoft Sans Serif"/>
                <a:cs typeface="Microsoft Sans Serif"/>
              </a:rPr>
              <a:t>line </a:t>
            </a:r>
            <a:r>
              <a:rPr sz="1400" dirty="0">
                <a:latin typeface="Microsoft Sans Serif"/>
                <a:cs typeface="Microsoft Sans Serif"/>
              </a:rPr>
              <a:t>0</a:t>
            </a:r>
            <a:r>
              <a:rPr sz="1400" i="1" dirty="0">
                <a:latin typeface="Arial"/>
                <a:cs typeface="Arial"/>
              </a:rPr>
              <a:t>A </a:t>
            </a:r>
            <a:r>
              <a:rPr sz="1400" spc="-5" dirty="0">
                <a:latin typeface="Microsoft Sans Serif"/>
                <a:cs typeface="Microsoft Sans Serif"/>
              </a:rPr>
              <a:t>in </a:t>
            </a:r>
            <a:r>
              <a:rPr sz="1400" dirty="0">
                <a:latin typeface="Microsoft Sans Serif"/>
                <a:cs typeface="Microsoft Sans Serif"/>
              </a:rPr>
              <a:t>part </a:t>
            </a:r>
            <a:r>
              <a:rPr sz="1400" b="1" dirty="0">
                <a:latin typeface="Arial"/>
                <a:cs typeface="Arial"/>
              </a:rPr>
              <a:t>(a)</a:t>
            </a:r>
            <a:r>
              <a:rPr sz="1400" dirty="0">
                <a:latin typeface="Microsoft Sans Serif"/>
                <a:cs typeface="Microsoft Sans Serif"/>
              </a:rPr>
              <a:t>, the </a:t>
            </a:r>
            <a:r>
              <a:rPr sz="1400" spc="5" dirty="0">
                <a:latin typeface="Microsoft Sans Serif"/>
                <a:cs typeface="Microsoft Sans Serif"/>
              </a:rPr>
              <a:t> </a:t>
            </a:r>
            <a:r>
              <a:rPr sz="1400" dirty="0">
                <a:latin typeface="Microsoft Sans Serif"/>
                <a:cs typeface="Microsoft Sans Serif"/>
              </a:rPr>
              <a:t>isoquants are </a:t>
            </a:r>
            <a:r>
              <a:rPr sz="1400" spc="-5" dirty="0">
                <a:latin typeface="Microsoft Sans Serif"/>
                <a:cs typeface="Microsoft Sans Serif"/>
              </a:rPr>
              <a:t>equally </a:t>
            </a:r>
            <a:r>
              <a:rPr sz="1400" dirty="0">
                <a:latin typeface="Microsoft Sans Serif"/>
                <a:cs typeface="Microsoft Sans Serif"/>
              </a:rPr>
              <a:t>spaced as output </a:t>
            </a:r>
            <a:r>
              <a:rPr sz="1400" spc="5" dirty="0">
                <a:latin typeface="Microsoft Sans Serif"/>
                <a:cs typeface="Microsoft Sans Serif"/>
              </a:rPr>
              <a:t> </a:t>
            </a:r>
            <a:r>
              <a:rPr sz="1400" dirty="0">
                <a:latin typeface="Microsoft Sans Serif"/>
                <a:cs typeface="Microsoft Sans Serif"/>
              </a:rPr>
              <a:t>increases</a:t>
            </a:r>
            <a:r>
              <a:rPr sz="1400" spc="-40" dirty="0">
                <a:latin typeface="Microsoft Sans Serif"/>
                <a:cs typeface="Microsoft Sans Serif"/>
              </a:rPr>
              <a:t> </a:t>
            </a:r>
            <a:r>
              <a:rPr sz="1400" spc="-10" dirty="0">
                <a:latin typeface="Microsoft Sans Serif"/>
                <a:cs typeface="Microsoft Sans Serif"/>
              </a:rPr>
              <a:t>proportionally.</a:t>
            </a:r>
            <a:endParaRPr sz="1400">
              <a:latin typeface="Microsoft Sans Serif"/>
              <a:cs typeface="Microsoft Sans Serif"/>
            </a:endParaRPr>
          </a:p>
        </p:txBody>
      </p:sp>
      <p:sp>
        <p:nvSpPr>
          <p:cNvPr id="5" name="object 5"/>
          <p:cNvSpPr txBox="1"/>
          <p:nvPr/>
        </p:nvSpPr>
        <p:spPr>
          <a:xfrm>
            <a:off x="1066800" y="1619250"/>
            <a:ext cx="2305050" cy="304800"/>
          </a:xfrm>
          <a:prstGeom prst="rect">
            <a:avLst/>
          </a:prstGeom>
          <a:solidFill>
            <a:srgbClr val="B17BB6">
              <a:alpha val="50195"/>
            </a:srgbClr>
          </a:solidFill>
        </p:spPr>
        <p:txBody>
          <a:bodyPr vert="horz" wrap="square" lIns="0" tIns="56515" rIns="0" bIns="0" rtlCol="0">
            <a:spAutoFit/>
          </a:bodyPr>
          <a:lstStyle/>
          <a:p>
            <a:pPr marL="45720">
              <a:lnSpc>
                <a:spcPct val="100000"/>
              </a:lnSpc>
              <a:spcBef>
                <a:spcPts val="445"/>
              </a:spcBef>
            </a:pPr>
            <a:r>
              <a:rPr sz="1200" b="1" spc="-5" dirty="0">
                <a:latin typeface="Arial"/>
                <a:cs typeface="Arial"/>
              </a:rPr>
              <a:t>Returns</a:t>
            </a:r>
            <a:r>
              <a:rPr sz="1200" b="1" spc="-25" dirty="0">
                <a:latin typeface="Arial"/>
                <a:cs typeface="Arial"/>
              </a:rPr>
              <a:t> </a:t>
            </a:r>
            <a:r>
              <a:rPr sz="1200" b="1" dirty="0">
                <a:latin typeface="Arial"/>
                <a:cs typeface="Arial"/>
              </a:rPr>
              <a:t>to</a:t>
            </a:r>
            <a:r>
              <a:rPr sz="1200" b="1" spc="-10" dirty="0">
                <a:latin typeface="Arial"/>
                <a:cs typeface="Arial"/>
              </a:rPr>
              <a:t> </a:t>
            </a:r>
            <a:r>
              <a:rPr sz="1200" b="1" spc="-5" dirty="0">
                <a:latin typeface="Arial"/>
                <a:cs typeface="Arial"/>
              </a:rPr>
              <a:t>Scale</a:t>
            </a:r>
            <a:endParaRPr sz="1200">
              <a:latin typeface="Arial"/>
              <a:cs typeface="Arial"/>
            </a:endParaRPr>
          </a:p>
        </p:txBody>
      </p:sp>
      <p:sp>
        <p:nvSpPr>
          <p:cNvPr id="6" name="object 6"/>
          <p:cNvSpPr txBox="1"/>
          <p:nvPr/>
        </p:nvSpPr>
        <p:spPr>
          <a:xfrm>
            <a:off x="688340" y="872997"/>
            <a:ext cx="4146550" cy="675005"/>
          </a:xfrm>
          <a:prstGeom prst="rect">
            <a:avLst/>
          </a:prstGeom>
        </p:spPr>
        <p:txBody>
          <a:bodyPr vert="horz" wrap="square" lIns="0" tIns="79375" rIns="0" bIns="0" rtlCol="0">
            <a:spAutoFit/>
          </a:bodyPr>
          <a:lstStyle/>
          <a:p>
            <a:pPr marL="355600" indent="-343535">
              <a:lnSpc>
                <a:spcPct val="100000"/>
              </a:lnSpc>
              <a:spcBef>
                <a:spcPts val="625"/>
              </a:spcBef>
              <a:buChar char="•"/>
              <a:tabLst>
                <a:tab pos="355600" algn="l"/>
                <a:tab pos="356235" algn="l"/>
              </a:tabLst>
            </a:pPr>
            <a:r>
              <a:rPr sz="2400" spc="-10" dirty="0">
                <a:latin typeface="Microsoft Sans Serif"/>
                <a:cs typeface="Microsoft Sans Serif"/>
              </a:rPr>
              <a:t>Describing</a:t>
            </a:r>
            <a:r>
              <a:rPr sz="2400" spc="55" dirty="0">
                <a:latin typeface="Microsoft Sans Serif"/>
                <a:cs typeface="Microsoft Sans Serif"/>
              </a:rPr>
              <a:t> </a:t>
            </a:r>
            <a:r>
              <a:rPr sz="2400" spc="-5" dirty="0">
                <a:latin typeface="Microsoft Sans Serif"/>
                <a:cs typeface="Microsoft Sans Serif"/>
              </a:rPr>
              <a:t>Returns</a:t>
            </a:r>
            <a:r>
              <a:rPr sz="2400" spc="35" dirty="0">
                <a:latin typeface="Microsoft Sans Serif"/>
                <a:cs typeface="Microsoft Sans Serif"/>
              </a:rPr>
              <a:t> </a:t>
            </a:r>
            <a:r>
              <a:rPr sz="2400" spc="-5" dirty="0">
                <a:latin typeface="Microsoft Sans Serif"/>
                <a:cs typeface="Microsoft Sans Serif"/>
              </a:rPr>
              <a:t>to</a:t>
            </a:r>
            <a:r>
              <a:rPr sz="2400" spc="25" dirty="0">
                <a:latin typeface="Microsoft Sans Serif"/>
                <a:cs typeface="Microsoft Sans Serif"/>
              </a:rPr>
              <a:t> </a:t>
            </a:r>
            <a:r>
              <a:rPr sz="2400" spc="-10" dirty="0">
                <a:latin typeface="Microsoft Sans Serif"/>
                <a:cs typeface="Microsoft Sans Serif"/>
              </a:rPr>
              <a:t>Scale</a:t>
            </a:r>
            <a:endParaRPr sz="2400">
              <a:latin typeface="Microsoft Sans Serif"/>
              <a:cs typeface="Microsoft Sans Serif"/>
            </a:endParaRPr>
          </a:p>
          <a:p>
            <a:pPr marL="424180">
              <a:lnSpc>
                <a:spcPct val="100000"/>
              </a:lnSpc>
              <a:spcBef>
                <a:spcPts val="265"/>
              </a:spcBef>
            </a:pPr>
            <a:r>
              <a:rPr sz="1200" b="1" spc="-5" dirty="0">
                <a:solidFill>
                  <a:srgbClr val="B17BB6"/>
                </a:solidFill>
                <a:latin typeface="Arial"/>
                <a:cs typeface="Arial"/>
              </a:rPr>
              <a:t>Figure</a:t>
            </a:r>
            <a:r>
              <a:rPr sz="1200" b="1" spc="-30" dirty="0">
                <a:solidFill>
                  <a:srgbClr val="B17BB6"/>
                </a:solidFill>
                <a:latin typeface="Arial"/>
                <a:cs typeface="Arial"/>
              </a:rPr>
              <a:t> </a:t>
            </a:r>
            <a:r>
              <a:rPr sz="1200" b="1" dirty="0">
                <a:solidFill>
                  <a:srgbClr val="B17BB6"/>
                </a:solidFill>
                <a:latin typeface="Arial"/>
                <a:cs typeface="Arial"/>
              </a:rPr>
              <a:t>6.9</a:t>
            </a:r>
            <a:endParaRPr sz="1200">
              <a:latin typeface="Arial"/>
              <a:cs typeface="Arial"/>
            </a:endParaRPr>
          </a:p>
        </p:txBody>
      </p:sp>
      <p:sp>
        <p:nvSpPr>
          <p:cNvPr id="7" name="object 7"/>
          <p:cNvSpPr txBox="1"/>
          <p:nvPr/>
        </p:nvSpPr>
        <p:spPr>
          <a:xfrm>
            <a:off x="5032628" y="5209794"/>
            <a:ext cx="2856230" cy="880110"/>
          </a:xfrm>
          <a:prstGeom prst="rect">
            <a:avLst/>
          </a:prstGeom>
        </p:spPr>
        <p:txBody>
          <a:bodyPr vert="horz" wrap="square" lIns="0" tIns="12700" rIns="0" bIns="0" rtlCol="0">
            <a:spAutoFit/>
          </a:bodyPr>
          <a:lstStyle/>
          <a:p>
            <a:pPr marL="12700" marR="5080">
              <a:lnSpc>
                <a:spcPct val="100000"/>
              </a:lnSpc>
              <a:spcBef>
                <a:spcPts val="100"/>
              </a:spcBef>
            </a:pPr>
            <a:r>
              <a:rPr sz="1400" spc="-15" dirty="0">
                <a:latin typeface="Microsoft Sans Serif"/>
                <a:cs typeface="Microsoft Sans Serif"/>
              </a:rPr>
              <a:t>However,</a:t>
            </a:r>
            <a:r>
              <a:rPr sz="1400" spc="15" dirty="0">
                <a:latin typeface="Microsoft Sans Serif"/>
                <a:cs typeface="Microsoft Sans Serif"/>
              </a:rPr>
              <a:t> </a:t>
            </a:r>
            <a:r>
              <a:rPr sz="1400" spc="-5" dirty="0">
                <a:latin typeface="Microsoft Sans Serif"/>
                <a:cs typeface="Microsoft Sans Serif"/>
              </a:rPr>
              <a:t>when</a:t>
            </a:r>
            <a:r>
              <a:rPr sz="1400" dirty="0">
                <a:latin typeface="Microsoft Sans Serif"/>
                <a:cs typeface="Microsoft Sans Serif"/>
              </a:rPr>
              <a:t> there</a:t>
            </a:r>
            <a:r>
              <a:rPr sz="1400" spc="-20" dirty="0">
                <a:latin typeface="Microsoft Sans Serif"/>
                <a:cs typeface="Microsoft Sans Serif"/>
              </a:rPr>
              <a:t> </a:t>
            </a:r>
            <a:r>
              <a:rPr sz="1400" dirty="0">
                <a:latin typeface="Microsoft Sans Serif"/>
                <a:cs typeface="Microsoft Sans Serif"/>
              </a:rPr>
              <a:t>are</a:t>
            </a:r>
            <a:r>
              <a:rPr sz="1400" spc="-15" dirty="0">
                <a:latin typeface="Microsoft Sans Serif"/>
                <a:cs typeface="Microsoft Sans Serif"/>
              </a:rPr>
              <a:t> </a:t>
            </a:r>
            <a:r>
              <a:rPr sz="1400" spc="-5" dirty="0">
                <a:latin typeface="Microsoft Sans Serif"/>
                <a:cs typeface="Microsoft Sans Serif"/>
              </a:rPr>
              <a:t>increasing </a:t>
            </a:r>
            <a:r>
              <a:rPr sz="1400" spc="-355" dirty="0">
                <a:latin typeface="Microsoft Sans Serif"/>
                <a:cs typeface="Microsoft Sans Serif"/>
              </a:rPr>
              <a:t> </a:t>
            </a:r>
            <a:r>
              <a:rPr sz="1400" dirty="0">
                <a:latin typeface="Microsoft Sans Serif"/>
                <a:cs typeface="Microsoft Sans Serif"/>
              </a:rPr>
              <a:t>returns to scale as </a:t>
            </a:r>
            <a:r>
              <a:rPr sz="1400" spc="-5" dirty="0">
                <a:latin typeface="Microsoft Sans Serif"/>
                <a:cs typeface="Microsoft Sans Serif"/>
              </a:rPr>
              <a:t>shown in </a:t>
            </a:r>
            <a:r>
              <a:rPr sz="1400" b="1" spc="-5" dirty="0">
                <a:latin typeface="Arial"/>
                <a:cs typeface="Arial"/>
              </a:rPr>
              <a:t>(b)</a:t>
            </a:r>
            <a:r>
              <a:rPr sz="1400" spc="-5" dirty="0">
                <a:latin typeface="Microsoft Sans Serif"/>
                <a:cs typeface="Microsoft Sans Serif"/>
              </a:rPr>
              <a:t>, </a:t>
            </a:r>
            <a:r>
              <a:rPr sz="1400" dirty="0">
                <a:latin typeface="Microsoft Sans Serif"/>
                <a:cs typeface="Microsoft Sans Serif"/>
              </a:rPr>
              <a:t>the </a:t>
            </a:r>
            <a:r>
              <a:rPr sz="1400" spc="-360" dirty="0">
                <a:latin typeface="Microsoft Sans Serif"/>
                <a:cs typeface="Microsoft Sans Serif"/>
              </a:rPr>
              <a:t> </a:t>
            </a:r>
            <a:r>
              <a:rPr sz="1400" dirty="0">
                <a:latin typeface="Microsoft Sans Serif"/>
                <a:cs typeface="Microsoft Sans Serif"/>
              </a:rPr>
              <a:t>isoquants </a:t>
            </a:r>
            <a:r>
              <a:rPr sz="1400" spc="-10" dirty="0">
                <a:latin typeface="Microsoft Sans Serif"/>
                <a:cs typeface="Microsoft Sans Serif"/>
              </a:rPr>
              <a:t>move </a:t>
            </a:r>
            <a:r>
              <a:rPr sz="1400" dirty="0">
                <a:latin typeface="Microsoft Sans Serif"/>
                <a:cs typeface="Microsoft Sans Serif"/>
              </a:rPr>
              <a:t>closer together as </a:t>
            </a:r>
            <a:r>
              <a:rPr sz="1400" spc="5" dirty="0">
                <a:latin typeface="Microsoft Sans Serif"/>
                <a:cs typeface="Microsoft Sans Serif"/>
              </a:rPr>
              <a:t> </a:t>
            </a:r>
            <a:r>
              <a:rPr sz="1400" dirty="0">
                <a:latin typeface="Microsoft Sans Serif"/>
                <a:cs typeface="Microsoft Sans Serif"/>
              </a:rPr>
              <a:t>inputs</a:t>
            </a:r>
            <a:r>
              <a:rPr sz="1400" spc="-10" dirty="0">
                <a:latin typeface="Microsoft Sans Serif"/>
                <a:cs typeface="Microsoft Sans Serif"/>
              </a:rPr>
              <a:t> </a:t>
            </a:r>
            <a:r>
              <a:rPr sz="1400" dirty="0">
                <a:latin typeface="Microsoft Sans Serif"/>
                <a:cs typeface="Microsoft Sans Serif"/>
              </a:rPr>
              <a:t>are</a:t>
            </a:r>
            <a:r>
              <a:rPr sz="1400" spc="-10" dirty="0">
                <a:latin typeface="Microsoft Sans Serif"/>
                <a:cs typeface="Microsoft Sans Serif"/>
              </a:rPr>
              <a:t> </a:t>
            </a:r>
            <a:r>
              <a:rPr sz="1400" spc="-5" dirty="0">
                <a:latin typeface="Microsoft Sans Serif"/>
                <a:cs typeface="Microsoft Sans Serif"/>
              </a:rPr>
              <a:t>increased</a:t>
            </a:r>
            <a:r>
              <a:rPr sz="1400" spc="-35" dirty="0">
                <a:latin typeface="Microsoft Sans Serif"/>
                <a:cs typeface="Microsoft Sans Serif"/>
              </a:rPr>
              <a:t> </a:t>
            </a:r>
            <a:r>
              <a:rPr sz="1400" dirty="0">
                <a:latin typeface="Microsoft Sans Serif"/>
                <a:cs typeface="Microsoft Sans Serif"/>
              </a:rPr>
              <a:t>along</a:t>
            </a:r>
            <a:r>
              <a:rPr sz="1400" spc="-10" dirty="0">
                <a:latin typeface="Microsoft Sans Serif"/>
                <a:cs typeface="Microsoft Sans Serif"/>
              </a:rPr>
              <a:t> </a:t>
            </a:r>
            <a:r>
              <a:rPr sz="1400" dirty="0">
                <a:latin typeface="Microsoft Sans Serif"/>
                <a:cs typeface="Microsoft Sans Serif"/>
              </a:rPr>
              <a:t>the</a:t>
            </a:r>
            <a:r>
              <a:rPr sz="1400" spc="-10" dirty="0">
                <a:latin typeface="Microsoft Sans Serif"/>
                <a:cs typeface="Microsoft Sans Serif"/>
              </a:rPr>
              <a:t> </a:t>
            </a:r>
            <a:r>
              <a:rPr sz="1400" spc="-5" dirty="0">
                <a:latin typeface="Microsoft Sans Serif"/>
                <a:cs typeface="Microsoft Sans Serif"/>
              </a:rPr>
              <a:t>line.</a:t>
            </a:r>
            <a:endParaRPr sz="1400">
              <a:latin typeface="Microsoft Sans Serif"/>
              <a:cs typeface="Microsoft Sans Serif"/>
            </a:endParaRPr>
          </a:p>
        </p:txBody>
      </p:sp>
      <p:pic>
        <p:nvPicPr>
          <p:cNvPr id="8" name="object 8"/>
          <p:cNvPicPr/>
          <p:nvPr/>
        </p:nvPicPr>
        <p:blipFill>
          <a:blip r:embed="rId2" cstate="print"/>
          <a:stretch>
            <a:fillRect/>
          </a:stretch>
        </p:blipFill>
        <p:spPr>
          <a:xfrm>
            <a:off x="1009650" y="1981200"/>
            <a:ext cx="3390900" cy="3190875"/>
          </a:xfrm>
          <a:prstGeom prst="rect">
            <a:avLst/>
          </a:prstGeom>
        </p:spPr>
      </p:pic>
      <p:pic>
        <p:nvPicPr>
          <p:cNvPr id="9" name="object 9"/>
          <p:cNvPicPr/>
          <p:nvPr/>
        </p:nvPicPr>
        <p:blipFill>
          <a:blip r:embed="rId3" cstate="print"/>
          <a:stretch>
            <a:fillRect/>
          </a:stretch>
        </p:blipFill>
        <p:spPr>
          <a:xfrm>
            <a:off x="4857750" y="1981200"/>
            <a:ext cx="3124200" cy="31908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7110" y="643254"/>
            <a:ext cx="550545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C00000"/>
                </a:solidFill>
              </a:rPr>
              <a:t>THE</a:t>
            </a:r>
            <a:r>
              <a:rPr sz="2400" spc="-20" dirty="0">
                <a:solidFill>
                  <a:srgbClr val="C00000"/>
                </a:solidFill>
              </a:rPr>
              <a:t> </a:t>
            </a:r>
            <a:r>
              <a:rPr sz="2400" spc="-5" dirty="0">
                <a:solidFill>
                  <a:srgbClr val="C00000"/>
                </a:solidFill>
              </a:rPr>
              <a:t>TECHNOLOGY OF</a:t>
            </a:r>
            <a:r>
              <a:rPr sz="2400" spc="-25" dirty="0">
                <a:solidFill>
                  <a:srgbClr val="C00000"/>
                </a:solidFill>
              </a:rPr>
              <a:t> </a:t>
            </a:r>
            <a:r>
              <a:rPr sz="2400" spc="-5" dirty="0">
                <a:solidFill>
                  <a:srgbClr val="C00000"/>
                </a:solidFill>
              </a:rPr>
              <a:t>PRODUCTION</a:t>
            </a:r>
            <a:endParaRPr sz="2400" dirty="0">
              <a:solidFill>
                <a:srgbClr val="C00000"/>
              </a:solidFill>
            </a:endParaRPr>
          </a:p>
        </p:txBody>
      </p:sp>
      <p:sp>
        <p:nvSpPr>
          <p:cNvPr id="3" name="object 3"/>
          <p:cNvSpPr/>
          <p:nvPr/>
        </p:nvSpPr>
        <p:spPr>
          <a:xfrm>
            <a:off x="457200" y="381000"/>
            <a:ext cx="8229600" cy="0"/>
          </a:xfrm>
          <a:custGeom>
            <a:avLst/>
            <a:gdLst/>
            <a:ahLst/>
            <a:cxnLst/>
            <a:rect l="l" t="t" r="r" b="b"/>
            <a:pathLst>
              <a:path w="8229600">
                <a:moveTo>
                  <a:pt x="0" y="0"/>
                </a:moveTo>
                <a:lnTo>
                  <a:pt x="8229600" y="0"/>
                </a:lnTo>
              </a:path>
            </a:pathLst>
          </a:custGeom>
          <a:ln w="9525">
            <a:solidFill>
              <a:srgbClr val="52BD94"/>
            </a:solidFill>
          </a:ln>
        </p:spPr>
        <p:txBody>
          <a:bodyPr wrap="square" lIns="0" tIns="0" rIns="0" bIns="0" rtlCol="0"/>
          <a:lstStyle/>
          <a:p>
            <a:endParaRPr/>
          </a:p>
        </p:txBody>
      </p:sp>
      <p:sp>
        <p:nvSpPr>
          <p:cNvPr id="4" name="object 4"/>
          <p:cNvSpPr txBox="1"/>
          <p:nvPr/>
        </p:nvSpPr>
        <p:spPr>
          <a:xfrm>
            <a:off x="535940" y="1397253"/>
            <a:ext cx="6692265" cy="4998804"/>
          </a:xfrm>
          <a:prstGeom prst="rect">
            <a:avLst/>
          </a:prstGeom>
        </p:spPr>
        <p:txBody>
          <a:bodyPr vert="horz" wrap="square" lIns="0" tIns="12700" rIns="0" bIns="0" rtlCol="0">
            <a:spAutoFit/>
          </a:bodyPr>
          <a:lstStyle/>
          <a:p>
            <a:pPr marL="930275" indent="-813435">
              <a:lnSpc>
                <a:spcPct val="100000"/>
              </a:lnSpc>
              <a:spcBef>
                <a:spcPts val="100"/>
              </a:spcBef>
              <a:buClr>
                <a:srgbClr val="808080"/>
              </a:buClr>
              <a:buFont typeface="Times New Roman"/>
              <a:buChar char="●"/>
              <a:tabLst>
                <a:tab pos="930910" algn="l"/>
                <a:tab pos="2966085" algn="l"/>
              </a:tabLst>
            </a:pPr>
            <a:r>
              <a:rPr lang="en-IN" b="1" spc="-5" dirty="0">
                <a:solidFill>
                  <a:srgbClr val="382244"/>
                </a:solidFill>
                <a:latin typeface="Arial"/>
                <a:cs typeface="Arial"/>
              </a:rPr>
              <a:t>F</a:t>
            </a:r>
            <a:r>
              <a:rPr sz="1800" b="1" spc="-5" dirty="0">
                <a:solidFill>
                  <a:srgbClr val="382244"/>
                </a:solidFill>
                <a:latin typeface="Arial"/>
                <a:cs typeface="Arial"/>
              </a:rPr>
              <a:t>actors</a:t>
            </a:r>
            <a:r>
              <a:rPr sz="1800" b="1" spc="15" dirty="0">
                <a:solidFill>
                  <a:srgbClr val="382244"/>
                </a:solidFill>
                <a:latin typeface="Arial"/>
                <a:cs typeface="Arial"/>
              </a:rPr>
              <a:t> </a:t>
            </a:r>
            <a:r>
              <a:rPr sz="1800" b="1" dirty="0">
                <a:solidFill>
                  <a:srgbClr val="382244"/>
                </a:solidFill>
                <a:latin typeface="Arial"/>
                <a:cs typeface="Arial"/>
              </a:rPr>
              <a:t>of</a:t>
            </a:r>
            <a:r>
              <a:rPr sz="1800" b="1" spc="15" dirty="0">
                <a:solidFill>
                  <a:srgbClr val="382244"/>
                </a:solidFill>
                <a:latin typeface="Arial"/>
                <a:cs typeface="Arial"/>
              </a:rPr>
              <a:t> </a:t>
            </a:r>
            <a:r>
              <a:rPr lang="en-IN" b="1" spc="15" dirty="0">
                <a:solidFill>
                  <a:srgbClr val="382244"/>
                </a:solidFill>
                <a:latin typeface="Arial"/>
                <a:cs typeface="Arial"/>
              </a:rPr>
              <a:t>P</a:t>
            </a:r>
            <a:r>
              <a:rPr sz="1800" b="1" dirty="0" err="1">
                <a:solidFill>
                  <a:srgbClr val="382244"/>
                </a:solidFill>
                <a:latin typeface="Arial"/>
                <a:cs typeface="Arial"/>
              </a:rPr>
              <a:t>roduction</a:t>
            </a:r>
            <a:r>
              <a:rPr sz="1800" b="1" dirty="0">
                <a:solidFill>
                  <a:srgbClr val="382244"/>
                </a:solidFill>
                <a:latin typeface="Arial"/>
                <a:cs typeface="Arial"/>
              </a:rPr>
              <a:t>	</a:t>
            </a:r>
            <a:r>
              <a:rPr sz="1800" spc="-5" dirty="0">
                <a:latin typeface="Microsoft Sans Serif"/>
                <a:cs typeface="Microsoft Sans Serif"/>
              </a:rPr>
              <a:t>Inputs</a:t>
            </a:r>
            <a:r>
              <a:rPr sz="1800" spc="15" dirty="0">
                <a:latin typeface="Microsoft Sans Serif"/>
                <a:cs typeface="Microsoft Sans Serif"/>
              </a:rPr>
              <a:t> </a:t>
            </a:r>
            <a:r>
              <a:rPr sz="1800" spc="-10" dirty="0">
                <a:latin typeface="Microsoft Sans Serif"/>
                <a:cs typeface="Microsoft Sans Serif"/>
              </a:rPr>
              <a:t>into</a:t>
            </a:r>
            <a:r>
              <a:rPr sz="1800" spc="15" dirty="0">
                <a:latin typeface="Microsoft Sans Serif"/>
                <a:cs typeface="Microsoft Sans Serif"/>
              </a:rPr>
              <a:t> </a:t>
            </a:r>
            <a:r>
              <a:rPr sz="1800" spc="-5" dirty="0">
                <a:latin typeface="Microsoft Sans Serif"/>
                <a:cs typeface="Microsoft Sans Serif"/>
              </a:rPr>
              <a:t>the</a:t>
            </a:r>
            <a:r>
              <a:rPr sz="1800" dirty="0">
                <a:latin typeface="Microsoft Sans Serif"/>
                <a:cs typeface="Microsoft Sans Serif"/>
              </a:rPr>
              <a:t> </a:t>
            </a:r>
            <a:r>
              <a:rPr sz="1800" spc="-5" dirty="0">
                <a:latin typeface="Microsoft Sans Serif"/>
                <a:cs typeface="Microsoft Sans Serif"/>
              </a:rPr>
              <a:t>production</a:t>
            </a:r>
            <a:endParaRPr sz="1800" dirty="0">
              <a:latin typeface="Microsoft Sans Serif"/>
              <a:cs typeface="Microsoft Sans Serif"/>
            </a:endParaRPr>
          </a:p>
          <a:p>
            <a:pPr marL="930275">
              <a:lnSpc>
                <a:spcPct val="100000"/>
              </a:lnSpc>
              <a:spcBef>
                <a:spcPts val="15"/>
              </a:spcBef>
            </a:pPr>
            <a:r>
              <a:rPr sz="1800" spc="-5" dirty="0">
                <a:latin typeface="Microsoft Sans Serif"/>
                <a:cs typeface="Microsoft Sans Serif"/>
              </a:rPr>
              <a:t>process</a:t>
            </a:r>
            <a:r>
              <a:rPr sz="1800" spc="30" dirty="0">
                <a:latin typeface="Microsoft Sans Serif"/>
                <a:cs typeface="Microsoft Sans Serif"/>
              </a:rPr>
              <a:t> </a:t>
            </a:r>
            <a:r>
              <a:rPr sz="1800" spc="-5" dirty="0">
                <a:latin typeface="Microsoft Sans Serif"/>
                <a:cs typeface="Microsoft Sans Serif"/>
              </a:rPr>
              <a:t>(e.g.,</a:t>
            </a:r>
            <a:r>
              <a:rPr sz="1800" spc="15" dirty="0">
                <a:latin typeface="Microsoft Sans Serif"/>
                <a:cs typeface="Microsoft Sans Serif"/>
              </a:rPr>
              <a:t> </a:t>
            </a:r>
            <a:r>
              <a:rPr sz="1800" spc="-25" dirty="0">
                <a:latin typeface="Microsoft Sans Serif"/>
                <a:cs typeface="Microsoft Sans Serif"/>
              </a:rPr>
              <a:t>labor,</a:t>
            </a:r>
            <a:r>
              <a:rPr sz="1800" spc="25" dirty="0">
                <a:latin typeface="Microsoft Sans Serif"/>
                <a:cs typeface="Microsoft Sans Serif"/>
              </a:rPr>
              <a:t> </a:t>
            </a:r>
            <a:r>
              <a:rPr sz="1800" spc="-10" dirty="0">
                <a:latin typeface="Microsoft Sans Serif"/>
                <a:cs typeface="Microsoft Sans Serif"/>
              </a:rPr>
              <a:t>capital,</a:t>
            </a:r>
            <a:r>
              <a:rPr sz="1800" spc="35" dirty="0">
                <a:latin typeface="Microsoft Sans Serif"/>
                <a:cs typeface="Microsoft Sans Serif"/>
              </a:rPr>
              <a:t> </a:t>
            </a:r>
            <a:r>
              <a:rPr sz="1800" spc="-10" dirty="0">
                <a:latin typeface="Microsoft Sans Serif"/>
                <a:cs typeface="Microsoft Sans Serif"/>
              </a:rPr>
              <a:t>and</a:t>
            </a:r>
            <a:r>
              <a:rPr sz="1800" spc="30" dirty="0">
                <a:latin typeface="Microsoft Sans Serif"/>
                <a:cs typeface="Microsoft Sans Serif"/>
              </a:rPr>
              <a:t> </a:t>
            </a:r>
            <a:r>
              <a:rPr lang="en-IN" sz="1800" spc="30" dirty="0">
                <a:latin typeface="Microsoft Sans Serif"/>
                <a:cs typeface="Microsoft Sans Serif"/>
              </a:rPr>
              <a:t>raw </a:t>
            </a:r>
            <a:r>
              <a:rPr sz="1800" spc="-5" dirty="0">
                <a:latin typeface="Microsoft Sans Serif"/>
                <a:cs typeface="Microsoft Sans Serif"/>
              </a:rPr>
              <a:t>materials).</a:t>
            </a:r>
            <a:endParaRPr sz="1800" dirty="0">
              <a:latin typeface="Microsoft Sans Serif"/>
              <a:cs typeface="Microsoft Sans Serif"/>
            </a:endParaRPr>
          </a:p>
          <a:p>
            <a:pPr>
              <a:lnSpc>
                <a:spcPct val="100000"/>
              </a:lnSpc>
              <a:spcBef>
                <a:spcPts val="20"/>
              </a:spcBef>
            </a:pPr>
            <a:endParaRPr sz="2150" dirty="0">
              <a:latin typeface="Microsoft Sans Serif"/>
              <a:cs typeface="Microsoft Sans Serif"/>
            </a:endParaRPr>
          </a:p>
          <a:p>
            <a:pPr marL="12700">
              <a:lnSpc>
                <a:spcPct val="100000"/>
              </a:lnSpc>
              <a:tabLst>
                <a:tab pos="354965" algn="l"/>
                <a:tab pos="355600" algn="l"/>
              </a:tabLst>
            </a:pPr>
            <a:r>
              <a:rPr sz="1800" b="1" dirty="0">
                <a:solidFill>
                  <a:srgbClr val="C00000"/>
                </a:solidFill>
                <a:latin typeface="Arial"/>
                <a:cs typeface="Arial"/>
              </a:rPr>
              <a:t>The</a:t>
            </a:r>
            <a:r>
              <a:rPr sz="1800" b="1" spc="-40" dirty="0">
                <a:solidFill>
                  <a:srgbClr val="C00000"/>
                </a:solidFill>
                <a:latin typeface="Arial"/>
                <a:cs typeface="Arial"/>
              </a:rPr>
              <a:t> </a:t>
            </a:r>
            <a:r>
              <a:rPr sz="1800" b="1" dirty="0">
                <a:solidFill>
                  <a:srgbClr val="C00000"/>
                </a:solidFill>
                <a:latin typeface="Arial"/>
                <a:cs typeface="Arial"/>
              </a:rPr>
              <a:t>Production</a:t>
            </a:r>
            <a:r>
              <a:rPr sz="1800" b="1" spc="-30" dirty="0">
                <a:solidFill>
                  <a:srgbClr val="C00000"/>
                </a:solidFill>
                <a:latin typeface="Arial"/>
                <a:cs typeface="Arial"/>
              </a:rPr>
              <a:t> </a:t>
            </a:r>
            <a:r>
              <a:rPr sz="1800" b="1" dirty="0">
                <a:solidFill>
                  <a:srgbClr val="C00000"/>
                </a:solidFill>
                <a:latin typeface="Arial"/>
                <a:cs typeface="Arial"/>
              </a:rPr>
              <a:t>Function</a:t>
            </a:r>
            <a:endParaRPr sz="1800" dirty="0">
              <a:solidFill>
                <a:srgbClr val="C00000"/>
              </a:solidFill>
              <a:latin typeface="Arial"/>
              <a:cs typeface="Arial"/>
            </a:endParaRPr>
          </a:p>
          <a:p>
            <a:pPr marL="535305" algn="ctr">
              <a:lnSpc>
                <a:spcPct val="100000"/>
              </a:lnSpc>
              <a:spcBef>
                <a:spcPts val="570"/>
              </a:spcBef>
            </a:pPr>
            <a:r>
              <a:rPr sz="2250" i="1" spc="45" dirty="0">
                <a:latin typeface="Times New Roman"/>
                <a:cs typeface="Times New Roman"/>
              </a:rPr>
              <a:t>q</a:t>
            </a:r>
            <a:r>
              <a:rPr sz="2250" i="1" spc="-295" dirty="0">
                <a:latin typeface="Times New Roman"/>
                <a:cs typeface="Times New Roman"/>
              </a:rPr>
              <a:t> </a:t>
            </a:r>
            <a:r>
              <a:rPr sz="2250" spc="50" dirty="0">
                <a:latin typeface="Symbol"/>
                <a:cs typeface="Symbol"/>
              </a:rPr>
              <a:t></a:t>
            </a:r>
            <a:r>
              <a:rPr sz="2250" spc="-270" dirty="0">
                <a:latin typeface="Times New Roman"/>
                <a:cs typeface="Times New Roman"/>
              </a:rPr>
              <a:t> </a:t>
            </a:r>
            <a:r>
              <a:rPr sz="2250" i="1" spc="145" dirty="0">
                <a:latin typeface="Times New Roman"/>
                <a:cs typeface="Times New Roman"/>
              </a:rPr>
              <a:t>F</a:t>
            </a:r>
            <a:r>
              <a:rPr sz="2250" spc="45" dirty="0">
                <a:latin typeface="Times New Roman"/>
                <a:cs typeface="Times New Roman"/>
              </a:rPr>
              <a:t>(</a:t>
            </a:r>
            <a:r>
              <a:rPr sz="2250" i="1" spc="120" dirty="0">
                <a:latin typeface="Times New Roman"/>
                <a:cs typeface="Times New Roman"/>
              </a:rPr>
              <a:t>K</a:t>
            </a:r>
            <a:r>
              <a:rPr sz="2250" spc="185" dirty="0">
                <a:latin typeface="Times New Roman"/>
                <a:cs typeface="Times New Roman"/>
              </a:rPr>
              <a:t>,</a:t>
            </a:r>
            <a:r>
              <a:rPr sz="2250" i="1" spc="-45" dirty="0">
                <a:latin typeface="Times New Roman"/>
                <a:cs typeface="Times New Roman"/>
              </a:rPr>
              <a:t>L</a:t>
            </a:r>
            <a:r>
              <a:rPr sz="2250" spc="30" dirty="0">
                <a:latin typeface="Times New Roman"/>
                <a:cs typeface="Times New Roman"/>
              </a:rPr>
              <a:t>)</a:t>
            </a:r>
            <a:endParaRPr sz="2250" dirty="0">
              <a:latin typeface="Times New Roman"/>
              <a:cs typeface="Times New Roman"/>
            </a:endParaRPr>
          </a:p>
          <a:p>
            <a:pPr>
              <a:lnSpc>
                <a:spcPct val="100000"/>
              </a:lnSpc>
              <a:spcBef>
                <a:spcPts val="10"/>
              </a:spcBef>
            </a:pPr>
            <a:endParaRPr sz="3450" dirty="0">
              <a:latin typeface="Times New Roman"/>
              <a:cs typeface="Times New Roman"/>
            </a:endParaRPr>
          </a:p>
          <a:p>
            <a:pPr marL="1158875" marR="92075" lvl="1" indent="-231775">
              <a:lnSpc>
                <a:spcPct val="100299"/>
              </a:lnSpc>
              <a:buClr>
                <a:srgbClr val="808080"/>
              </a:buClr>
              <a:buFont typeface="Times New Roman"/>
              <a:buChar char="●"/>
              <a:tabLst>
                <a:tab pos="1159510" algn="l"/>
                <a:tab pos="3635375" algn="l"/>
              </a:tabLst>
            </a:pPr>
            <a:r>
              <a:rPr lang="en-IN" b="1" dirty="0">
                <a:solidFill>
                  <a:srgbClr val="382244"/>
                </a:solidFill>
                <a:latin typeface="Arial"/>
                <a:cs typeface="Arial"/>
              </a:rPr>
              <a:t>P</a:t>
            </a:r>
            <a:r>
              <a:rPr sz="1800" b="1" dirty="0" err="1">
                <a:solidFill>
                  <a:srgbClr val="382244"/>
                </a:solidFill>
                <a:latin typeface="Arial"/>
                <a:cs typeface="Arial"/>
              </a:rPr>
              <a:t>roduction</a:t>
            </a:r>
            <a:r>
              <a:rPr sz="1800" b="1" spc="-20" dirty="0">
                <a:solidFill>
                  <a:srgbClr val="382244"/>
                </a:solidFill>
                <a:latin typeface="Arial"/>
                <a:cs typeface="Arial"/>
              </a:rPr>
              <a:t> </a:t>
            </a:r>
            <a:r>
              <a:rPr lang="en-IN" b="1" spc="-20" dirty="0">
                <a:solidFill>
                  <a:srgbClr val="382244"/>
                </a:solidFill>
                <a:latin typeface="Arial"/>
                <a:cs typeface="Arial"/>
              </a:rPr>
              <a:t>F</a:t>
            </a:r>
            <a:r>
              <a:rPr sz="1800" b="1" dirty="0">
                <a:solidFill>
                  <a:srgbClr val="382244"/>
                </a:solidFill>
                <a:latin typeface="Arial"/>
                <a:cs typeface="Arial"/>
              </a:rPr>
              <a:t>unction	</a:t>
            </a:r>
            <a:r>
              <a:rPr sz="1800" spc="-5" dirty="0">
                <a:latin typeface="Microsoft Sans Serif"/>
                <a:cs typeface="Microsoft Sans Serif"/>
              </a:rPr>
              <a:t>Function</a:t>
            </a:r>
            <a:r>
              <a:rPr sz="1800" spc="15" dirty="0">
                <a:latin typeface="Microsoft Sans Serif"/>
                <a:cs typeface="Microsoft Sans Serif"/>
              </a:rPr>
              <a:t> </a:t>
            </a:r>
            <a:r>
              <a:rPr sz="1800" spc="-15" dirty="0">
                <a:latin typeface="Microsoft Sans Serif"/>
                <a:cs typeface="Microsoft Sans Serif"/>
              </a:rPr>
              <a:t>showing</a:t>
            </a:r>
            <a:r>
              <a:rPr sz="1800" spc="45" dirty="0">
                <a:latin typeface="Microsoft Sans Serif"/>
                <a:cs typeface="Microsoft Sans Serif"/>
              </a:rPr>
              <a:t> </a:t>
            </a:r>
            <a:r>
              <a:rPr sz="1800" dirty="0">
                <a:latin typeface="Microsoft Sans Serif"/>
                <a:cs typeface="Microsoft Sans Serif"/>
              </a:rPr>
              <a:t>the</a:t>
            </a:r>
            <a:r>
              <a:rPr sz="1800" spc="5" dirty="0">
                <a:latin typeface="Microsoft Sans Serif"/>
                <a:cs typeface="Microsoft Sans Serif"/>
              </a:rPr>
              <a:t> </a:t>
            </a:r>
            <a:r>
              <a:rPr sz="1800" spc="-5" dirty="0">
                <a:latin typeface="Microsoft Sans Serif"/>
                <a:cs typeface="Microsoft Sans Serif"/>
              </a:rPr>
              <a:t>highest </a:t>
            </a:r>
            <a:r>
              <a:rPr sz="1800" spc="-465" dirty="0">
                <a:latin typeface="Microsoft Sans Serif"/>
                <a:cs typeface="Microsoft Sans Serif"/>
              </a:rPr>
              <a:t> </a:t>
            </a:r>
            <a:r>
              <a:rPr sz="1800" spc="-5" dirty="0">
                <a:latin typeface="Microsoft Sans Serif"/>
                <a:cs typeface="Microsoft Sans Serif"/>
              </a:rPr>
              <a:t>output</a:t>
            </a:r>
            <a:r>
              <a:rPr sz="1800" spc="20" dirty="0">
                <a:latin typeface="Microsoft Sans Serif"/>
                <a:cs typeface="Microsoft Sans Serif"/>
              </a:rPr>
              <a:t> </a:t>
            </a:r>
            <a:r>
              <a:rPr sz="1800" spc="-5" dirty="0">
                <a:latin typeface="Microsoft Sans Serif"/>
                <a:cs typeface="Microsoft Sans Serif"/>
              </a:rPr>
              <a:t>that</a:t>
            </a:r>
            <a:r>
              <a:rPr sz="1800" spc="25" dirty="0">
                <a:latin typeface="Microsoft Sans Serif"/>
                <a:cs typeface="Microsoft Sans Serif"/>
              </a:rPr>
              <a:t> </a:t>
            </a:r>
            <a:r>
              <a:rPr sz="1800" spc="-5" dirty="0">
                <a:latin typeface="Microsoft Sans Serif"/>
                <a:cs typeface="Microsoft Sans Serif"/>
              </a:rPr>
              <a:t>a</a:t>
            </a:r>
            <a:r>
              <a:rPr sz="1800" spc="20" dirty="0">
                <a:latin typeface="Microsoft Sans Serif"/>
                <a:cs typeface="Microsoft Sans Serif"/>
              </a:rPr>
              <a:t> </a:t>
            </a:r>
            <a:r>
              <a:rPr sz="1800" spc="-5" dirty="0">
                <a:latin typeface="Microsoft Sans Serif"/>
                <a:cs typeface="Microsoft Sans Serif"/>
              </a:rPr>
              <a:t>firm</a:t>
            </a:r>
            <a:r>
              <a:rPr sz="1800" spc="15" dirty="0">
                <a:latin typeface="Microsoft Sans Serif"/>
                <a:cs typeface="Microsoft Sans Serif"/>
              </a:rPr>
              <a:t> </a:t>
            </a:r>
            <a:r>
              <a:rPr sz="1800" spc="-5" dirty="0">
                <a:latin typeface="Microsoft Sans Serif"/>
                <a:cs typeface="Microsoft Sans Serif"/>
              </a:rPr>
              <a:t>can</a:t>
            </a:r>
            <a:r>
              <a:rPr sz="1800" spc="15" dirty="0">
                <a:latin typeface="Microsoft Sans Serif"/>
                <a:cs typeface="Microsoft Sans Serif"/>
              </a:rPr>
              <a:t> </a:t>
            </a:r>
            <a:r>
              <a:rPr sz="1800" spc="-5" dirty="0">
                <a:latin typeface="Microsoft Sans Serif"/>
                <a:cs typeface="Microsoft Sans Serif"/>
              </a:rPr>
              <a:t>produce</a:t>
            </a:r>
            <a:r>
              <a:rPr sz="1800" spc="30" dirty="0">
                <a:latin typeface="Microsoft Sans Serif"/>
                <a:cs typeface="Microsoft Sans Serif"/>
              </a:rPr>
              <a:t> </a:t>
            </a:r>
            <a:r>
              <a:rPr sz="1800" dirty="0">
                <a:latin typeface="Microsoft Sans Serif"/>
                <a:cs typeface="Microsoft Sans Serif"/>
              </a:rPr>
              <a:t>for</a:t>
            </a:r>
            <a:r>
              <a:rPr sz="1800" spc="20" dirty="0">
                <a:latin typeface="Microsoft Sans Serif"/>
                <a:cs typeface="Microsoft Sans Serif"/>
              </a:rPr>
              <a:t> </a:t>
            </a:r>
            <a:r>
              <a:rPr sz="1800" spc="-5" dirty="0">
                <a:latin typeface="Microsoft Sans Serif"/>
                <a:cs typeface="Microsoft Sans Serif"/>
              </a:rPr>
              <a:t>every</a:t>
            </a:r>
            <a:r>
              <a:rPr sz="1800" spc="15" dirty="0">
                <a:latin typeface="Microsoft Sans Serif"/>
                <a:cs typeface="Microsoft Sans Serif"/>
              </a:rPr>
              <a:t> </a:t>
            </a:r>
            <a:r>
              <a:rPr sz="1800" spc="-5" dirty="0">
                <a:latin typeface="Microsoft Sans Serif"/>
                <a:cs typeface="Microsoft Sans Serif"/>
              </a:rPr>
              <a:t>specified </a:t>
            </a:r>
            <a:r>
              <a:rPr sz="1800" dirty="0">
                <a:latin typeface="Microsoft Sans Serif"/>
                <a:cs typeface="Microsoft Sans Serif"/>
              </a:rPr>
              <a:t> </a:t>
            </a:r>
            <a:r>
              <a:rPr sz="1800" spc="-5" dirty="0">
                <a:latin typeface="Microsoft Sans Serif"/>
                <a:cs typeface="Microsoft Sans Serif"/>
              </a:rPr>
              <a:t>combination</a:t>
            </a:r>
            <a:r>
              <a:rPr sz="1800" spc="35" dirty="0">
                <a:latin typeface="Microsoft Sans Serif"/>
                <a:cs typeface="Microsoft Sans Serif"/>
              </a:rPr>
              <a:t> </a:t>
            </a:r>
            <a:r>
              <a:rPr sz="1800" dirty="0">
                <a:latin typeface="Microsoft Sans Serif"/>
                <a:cs typeface="Microsoft Sans Serif"/>
              </a:rPr>
              <a:t>of</a:t>
            </a:r>
            <a:r>
              <a:rPr sz="1800" spc="20" dirty="0">
                <a:latin typeface="Microsoft Sans Serif"/>
                <a:cs typeface="Microsoft Sans Serif"/>
              </a:rPr>
              <a:t> </a:t>
            </a:r>
            <a:r>
              <a:rPr sz="1800" spc="-5" dirty="0">
                <a:latin typeface="Microsoft Sans Serif"/>
                <a:cs typeface="Microsoft Sans Serif"/>
              </a:rPr>
              <a:t>inputs.</a:t>
            </a:r>
            <a:endParaRPr sz="1800" dirty="0">
              <a:latin typeface="Microsoft Sans Serif"/>
              <a:cs typeface="Microsoft Sans Serif"/>
            </a:endParaRPr>
          </a:p>
          <a:p>
            <a:pPr>
              <a:lnSpc>
                <a:spcPct val="100000"/>
              </a:lnSpc>
              <a:spcBef>
                <a:spcPts val="20"/>
              </a:spcBef>
            </a:pPr>
            <a:endParaRPr sz="2300" dirty="0">
              <a:latin typeface="Microsoft Sans Serif"/>
              <a:cs typeface="Microsoft Sans Serif"/>
            </a:endParaRPr>
          </a:p>
          <a:p>
            <a:pPr marL="927100">
              <a:lnSpc>
                <a:spcPct val="100000"/>
              </a:lnSpc>
            </a:pPr>
            <a:r>
              <a:rPr lang="en-IN" sz="1800" spc="-5" dirty="0">
                <a:latin typeface="Microsoft Sans Serif"/>
                <a:cs typeface="Microsoft Sans Serif"/>
              </a:rPr>
              <a:t>Remember that </a:t>
            </a:r>
            <a:r>
              <a:rPr sz="1800" spc="-5" dirty="0">
                <a:latin typeface="Microsoft Sans Serif"/>
                <a:cs typeface="Microsoft Sans Serif"/>
              </a:rPr>
              <a:t>Inputs</a:t>
            </a:r>
            <a:r>
              <a:rPr sz="1800" spc="10" dirty="0">
                <a:latin typeface="Microsoft Sans Serif"/>
                <a:cs typeface="Microsoft Sans Serif"/>
              </a:rPr>
              <a:t> </a:t>
            </a:r>
            <a:r>
              <a:rPr sz="1800" spc="-5" dirty="0">
                <a:latin typeface="Microsoft Sans Serif"/>
                <a:cs typeface="Microsoft Sans Serif"/>
              </a:rPr>
              <a:t>and</a:t>
            </a:r>
            <a:r>
              <a:rPr sz="1800" spc="25" dirty="0">
                <a:latin typeface="Microsoft Sans Serif"/>
                <a:cs typeface="Microsoft Sans Serif"/>
              </a:rPr>
              <a:t> </a:t>
            </a:r>
            <a:r>
              <a:rPr lang="en-IN" spc="-5" dirty="0">
                <a:latin typeface="Microsoft Sans Serif"/>
                <a:cs typeface="Microsoft Sans Serif"/>
              </a:rPr>
              <a:t>O</a:t>
            </a:r>
            <a:r>
              <a:rPr sz="1800" spc="-5" dirty="0" err="1">
                <a:latin typeface="Microsoft Sans Serif"/>
                <a:cs typeface="Microsoft Sans Serif"/>
              </a:rPr>
              <a:t>utputs</a:t>
            </a:r>
            <a:r>
              <a:rPr sz="1800" spc="10" dirty="0">
                <a:latin typeface="Microsoft Sans Serif"/>
                <a:cs typeface="Microsoft Sans Serif"/>
              </a:rPr>
              <a:t> </a:t>
            </a:r>
            <a:r>
              <a:rPr sz="1800" dirty="0">
                <a:latin typeface="Microsoft Sans Serif"/>
                <a:cs typeface="Microsoft Sans Serif"/>
              </a:rPr>
              <a:t>are</a:t>
            </a:r>
            <a:r>
              <a:rPr sz="1800" spc="10" dirty="0">
                <a:latin typeface="Microsoft Sans Serif"/>
                <a:cs typeface="Microsoft Sans Serif"/>
              </a:rPr>
              <a:t> </a:t>
            </a:r>
            <a:r>
              <a:rPr sz="1800" i="1" spc="-5" dirty="0">
                <a:latin typeface="Arial"/>
                <a:cs typeface="Arial"/>
              </a:rPr>
              <a:t>flows</a:t>
            </a:r>
            <a:r>
              <a:rPr sz="1800" spc="-5" dirty="0">
                <a:latin typeface="Microsoft Sans Serif"/>
                <a:cs typeface="Microsoft Sans Serif"/>
              </a:rPr>
              <a:t>.</a:t>
            </a:r>
            <a:endParaRPr sz="1800" dirty="0">
              <a:latin typeface="Microsoft Sans Serif"/>
              <a:cs typeface="Microsoft Sans Serif"/>
            </a:endParaRPr>
          </a:p>
          <a:p>
            <a:pPr>
              <a:lnSpc>
                <a:spcPct val="100000"/>
              </a:lnSpc>
              <a:spcBef>
                <a:spcPts val="10"/>
              </a:spcBef>
            </a:pPr>
            <a:endParaRPr sz="1900" dirty="0">
              <a:latin typeface="Microsoft Sans Serif"/>
              <a:cs typeface="Microsoft Sans Serif"/>
            </a:endParaRPr>
          </a:p>
          <a:p>
            <a:pPr marL="927100">
              <a:lnSpc>
                <a:spcPct val="100000"/>
              </a:lnSpc>
            </a:pPr>
            <a:r>
              <a:rPr sz="1800" spc="-5" dirty="0">
                <a:latin typeface="Microsoft Sans Serif"/>
                <a:cs typeface="Microsoft Sans Serif"/>
              </a:rPr>
              <a:t>Above</a:t>
            </a:r>
            <a:r>
              <a:rPr sz="1800" spc="25" dirty="0">
                <a:latin typeface="Microsoft Sans Serif"/>
                <a:cs typeface="Microsoft Sans Serif"/>
              </a:rPr>
              <a:t> </a:t>
            </a:r>
            <a:r>
              <a:rPr sz="1800" spc="-5" dirty="0">
                <a:latin typeface="Microsoft Sans Serif"/>
                <a:cs typeface="Microsoft Sans Serif"/>
              </a:rPr>
              <a:t>equation</a:t>
            </a:r>
            <a:r>
              <a:rPr sz="1800" spc="25" dirty="0">
                <a:latin typeface="Microsoft Sans Serif"/>
                <a:cs typeface="Microsoft Sans Serif"/>
              </a:rPr>
              <a:t> </a:t>
            </a:r>
            <a:r>
              <a:rPr sz="1800" spc="-10" dirty="0">
                <a:latin typeface="Microsoft Sans Serif"/>
                <a:cs typeface="Microsoft Sans Serif"/>
              </a:rPr>
              <a:t>applies</a:t>
            </a:r>
            <a:r>
              <a:rPr sz="1800" spc="45" dirty="0">
                <a:latin typeface="Microsoft Sans Serif"/>
                <a:cs typeface="Microsoft Sans Serif"/>
              </a:rPr>
              <a:t> </a:t>
            </a:r>
            <a:r>
              <a:rPr sz="1800" dirty="0">
                <a:latin typeface="Microsoft Sans Serif"/>
                <a:cs typeface="Microsoft Sans Serif"/>
              </a:rPr>
              <a:t>to</a:t>
            </a:r>
            <a:r>
              <a:rPr sz="1800" spc="20" dirty="0">
                <a:latin typeface="Microsoft Sans Serif"/>
                <a:cs typeface="Microsoft Sans Serif"/>
              </a:rPr>
              <a:t> </a:t>
            </a:r>
            <a:r>
              <a:rPr sz="1800" spc="-5" dirty="0">
                <a:latin typeface="Microsoft Sans Serif"/>
                <a:cs typeface="Microsoft Sans Serif"/>
              </a:rPr>
              <a:t>a</a:t>
            </a:r>
            <a:r>
              <a:rPr sz="1800" spc="25" dirty="0">
                <a:latin typeface="Microsoft Sans Serif"/>
                <a:cs typeface="Microsoft Sans Serif"/>
              </a:rPr>
              <a:t> </a:t>
            </a:r>
            <a:r>
              <a:rPr sz="1800" i="1" spc="-5" dirty="0">
                <a:latin typeface="Arial"/>
                <a:cs typeface="Arial"/>
              </a:rPr>
              <a:t>given</a:t>
            </a:r>
            <a:r>
              <a:rPr sz="1800" i="1" spc="10" dirty="0">
                <a:latin typeface="Arial"/>
                <a:cs typeface="Arial"/>
              </a:rPr>
              <a:t> </a:t>
            </a:r>
            <a:r>
              <a:rPr sz="1800" i="1" spc="-20" dirty="0">
                <a:latin typeface="Arial"/>
                <a:cs typeface="Arial"/>
              </a:rPr>
              <a:t>technology.</a:t>
            </a:r>
            <a:endParaRPr sz="1800" dirty="0">
              <a:latin typeface="Arial"/>
              <a:cs typeface="Arial"/>
            </a:endParaRPr>
          </a:p>
          <a:p>
            <a:pPr>
              <a:lnSpc>
                <a:spcPct val="100000"/>
              </a:lnSpc>
              <a:spcBef>
                <a:spcPts val="35"/>
              </a:spcBef>
            </a:pPr>
            <a:endParaRPr sz="1850" dirty="0">
              <a:latin typeface="Arial"/>
              <a:cs typeface="Arial"/>
            </a:endParaRPr>
          </a:p>
          <a:p>
            <a:pPr marL="927100">
              <a:lnSpc>
                <a:spcPct val="100000"/>
              </a:lnSpc>
            </a:pPr>
            <a:r>
              <a:rPr sz="1800" spc="-5" dirty="0">
                <a:latin typeface="Microsoft Sans Serif"/>
                <a:cs typeface="Microsoft Sans Serif"/>
              </a:rPr>
              <a:t>Production</a:t>
            </a:r>
            <a:r>
              <a:rPr sz="1800" spc="30" dirty="0">
                <a:latin typeface="Microsoft Sans Serif"/>
                <a:cs typeface="Microsoft Sans Serif"/>
              </a:rPr>
              <a:t> </a:t>
            </a:r>
            <a:r>
              <a:rPr sz="1800" spc="-5" dirty="0">
                <a:latin typeface="Microsoft Sans Serif"/>
                <a:cs typeface="Microsoft Sans Serif"/>
              </a:rPr>
              <a:t>functions</a:t>
            </a:r>
            <a:r>
              <a:rPr sz="1800" spc="35" dirty="0">
                <a:latin typeface="Microsoft Sans Serif"/>
                <a:cs typeface="Microsoft Sans Serif"/>
              </a:rPr>
              <a:t> </a:t>
            </a:r>
            <a:r>
              <a:rPr sz="1800" spc="-5" dirty="0">
                <a:latin typeface="Microsoft Sans Serif"/>
                <a:cs typeface="Microsoft Sans Serif"/>
              </a:rPr>
              <a:t>describe</a:t>
            </a:r>
            <a:r>
              <a:rPr sz="1800" spc="30" dirty="0">
                <a:latin typeface="Microsoft Sans Serif"/>
                <a:cs typeface="Microsoft Sans Serif"/>
              </a:rPr>
              <a:t> </a:t>
            </a:r>
            <a:r>
              <a:rPr sz="1800" spc="-15" dirty="0">
                <a:latin typeface="Microsoft Sans Serif"/>
                <a:cs typeface="Microsoft Sans Serif"/>
              </a:rPr>
              <a:t>what</a:t>
            </a:r>
            <a:r>
              <a:rPr sz="1800" spc="75" dirty="0">
                <a:latin typeface="Microsoft Sans Serif"/>
                <a:cs typeface="Microsoft Sans Serif"/>
              </a:rPr>
              <a:t> </a:t>
            </a:r>
            <a:r>
              <a:rPr sz="1800" spc="-10" dirty="0">
                <a:latin typeface="Microsoft Sans Serif"/>
                <a:cs typeface="Microsoft Sans Serif"/>
              </a:rPr>
              <a:t>is</a:t>
            </a:r>
            <a:r>
              <a:rPr sz="1800" spc="25" dirty="0">
                <a:latin typeface="Microsoft Sans Serif"/>
                <a:cs typeface="Microsoft Sans Serif"/>
              </a:rPr>
              <a:t> </a:t>
            </a:r>
            <a:r>
              <a:rPr sz="1800" i="1" spc="-5" dirty="0">
                <a:latin typeface="Arial"/>
                <a:cs typeface="Arial"/>
              </a:rPr>
              <a:t>technically</a:t>
            </a:r>
            <a:r>
              <a:rPr sz="1800" i="1" spc="10" dirty="0">
                <a:latin typeface="Arial"/>
                <a:cs typeface="Arial"/>
              </a:rPr>
              <a:t> </a:t>
            </a:r>
            <a:r>
              <a:rPr sz="1800" i="1" spc="-5" dirty="0">
                <a:latin typeface="Arial"/>
                <a:cs typeface="Arial"/>
              </a:rPr>
              <a:t>feasible</a:t>
            </a:r>
            <a:endParaRPr sz="1800" dirty="0">
              <a:latin typeface="Arial"/>
              <a:cs typeface="Arial"/>
            </a:endParaRPr>
          </a:p>
          <a:p>
            <a:pPr marL="927100">
              <a:lnSpc>
                <a:spcPct val="100000"/>
              </a:lnSpc>
            </a:pPr>
            <a:r>
              <a:rPr sz="1800" spc="-15" dirty="0">
                <a:latin typeface="Microsoft Sans Serif"/>
                <a:cs typeface="Microsoft Sans Serif"/>
              </a:rPr>
              <a:t>when</a:t>
            </a:r>
            <a:r>
              <a:rPr sz="1800" spc="60" dirty="0">
                <a:latin typeface="Microsoft Sans Serif"/>
                <a:cs typeface="Microsoft Sans Serif"/>
              </a:rPr>
              <a:t> </a:t>
            </a:r>
            <a:r>
              <a:rPr sz="1800" dirty="0">
                <a:latin typeface="Microsoft Sans Serif"/>
                <a:cs typeface="Microsoft Sans Serif"/>
              </a:rPr>
              <a:t>the</a:t>
            </a:r>
            <a:r>
              <a:rPr sz="1800" spc="10" dirty="0">
                <a:latin typeface="Microsoft Sans Serif"/>
                <a:cs typeface="Microsoft Sans Serif"/>
              </a:rPr>
              <a:t> </a:t>
            </a:r>
            <a:r>
              <a:rPr sz="1800" spc="-5" dirty="0">
                <a:latin typeface="Microsoft Sans Serif"/>
                <a:cs typeface="Microsoft Sans Serif"/>
              </a:rPr>
              <a:t>firm</a:t>
            </a:r>
            <a:r>
              <a:rPr sz="1800" spc="20" dirty="0">
                <a:latin typeface="Microsoft Sans Serif"/>
                <a:cs typeface="Microsoft Sans Serif"/>
              </a:rPr>
              <a:t> </a:t>
            </a:r>
            <a:r>
              <a:rPr sz="1800" spc="-5" dirty="0">
                <a:latin typeface="Microsoft Sans Serif"/>
                <a:cs typeface="Microsoft Sans Serif"/>
              </a:rPr>
              <a:t>operates</a:t>
            </a:r>
            <a:r>
              <a:rPr sz="1800" spc="35" dirty="0">
                <a:latin typeface="Microsoft Sans Serif"/>
                <a:cs typeface="Microsoft Sans Serif"/>
              </a:rPr>
              <a:t> </a:t>
            </a:r>
            <a:r>
              <a:rPr sz="1800" i="1" spc="-5" dirty="0">
                <a:latin typeface="Arial"/>
                <a:cs typeface="Arial"/>
              </a:rPr>
              <a:t>efficiently</a:t>
            </a:r>
            <a:r>
              <a:rPr sz="1800" spc="-5" dirty="0">
                <a:latin typeface="Microsoft Sans Serif"/>
                <a:cs typeface="Microsoft Sans Serif"/>
              </a:rPr>
              <a:t>.</a:t>
            </a:r>
            <a:endParaRPr sz="1800" dirty="0">
              <a:latin typeface="Microsoft Sans Serif"/>
              <a:cs typeface="Microsoft Sans Serif"/>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9203B-72E2-2A03-C38E-A02D5AF7DDA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6E909757-3049-945F-7B45-4150FC6A4B7C}"/>
              </a:ext>
            </a:extLst>
          </p:cNvPr>
          <p:cNvSpPr>
            <a:spLocks noGrp="1"/>
          </p:cNvSpPr>
          <p:nvPr>
            <p:ph type="body" idx="1"/>
          </p:nvPr>
        </p:nvSpPr>
        <p:spPr/>
        <p:txBody>
          <a:bodyPr/>
          <a:lstStyle/>
          <a:p>
            <a:endParaRPr lang="en-IN"/>
          </a:p>
        </p:txBody>
      </p:sp>
      <p:pic>
        <p:nvPicPr>
          <p:cNvPr id="9" name="Picture 8">
            <a:extLst>
              <a:ext uri="{FF2B5EF4-FFF2-40B4-BE49-F238E27FC236}">
                <a16:creationId xmlns:a16="http://schemas.microsoft.com/office/drawing/2014/main" id="{43D1EDC8-8C8C-8F26-CA26-E684F7CAD6B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Lst>
          </a:blip>
          <a:stretch>
            <a:fillRect/>
          </a:stretch>
        </p:blipFill>
        <p:spPr>
          <a:xfrm>
            <a:off x="0" y="-19328"/>
            <a:ext cx="9144000" cy="6848573"/>
          </a:xfrm>
          <a:prstGeom prst="rect">
            <a:avLst/>
          </a:prstGeom>
        </p:spPr>
      </p:pic>
    </p:spTree>
    <p:extLst>
      <p:ext uri="{BB962C8B-B14F-4D97-AF65-F5344CB8AC3E}">
        <p14:creationId xmlns:p14="http://schemas.microsoft.com/office/powerpoint/2010/main" val="5308173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407163-6579-45F3-8A5F-B675A857565B}"/>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21E4B01E-CF4D-D294-22D5-D50C626795E3}"/>
              </a:ext>
            </a:extLst>
          </p:cNvPr>
          <p:cNvPicPr>
            <a:picLocks noChangeAspect="1"/>
          </p:cNvPicPr>
          <p:nvPr/>
        </p:nvPicPr>
        <p:blipFill>
          <a:blip r:embed="rId2"/>
          <a:stretch>
            <a:fillRect/>
          </a:stretch>
        </p:blipFill>
        <p:spPr>
          <a:xfrm>
            <a:off x="76200" y="152400"/>
            <a:ext cx="8991600" cy="6553200"/>
          </a:xfrm>
          <a:prstGeom prst="rect">
            <a:avLst/>
          </a:prstGeom>
        </p:spPr>
      </p:pic>
    </p:spTree>
    <p:extLst>
      <p:ext uri="{BB962C8B-B14F-4D97-AF65-F5344CB8AC3E}">
        <p14:creationId xmlns:p14="http://schemas.microsoft.com/office/powerpoint/2010/main" val="16973004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CF0928-3FB7-82CF-C1AC-B0B9B5FAE878}"/>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8CA2D70C-7BED-9B3A-ACD5-3DEB7CDB6403}"/>
              </a:ext>
            </a:extLst>
          </p:cNvPr>
          <p:cNvPicPr>
            <a:picLocks noChangeAspect="1"/>
          </p:cNvPicPr>
          <p:nvPr/>
        </p:nvPicPr>
        <p:blipFill>
          <a:blip r:embed="rId2"/>
          <a:stretch>
            <a:fillRect/>
          </a:stretch>
        </p:blipFill>
        <p:spPr>
          <a:xfrm>
            <a:off x="0" y="700367"/>
            <a:ext cx="9144000" cy="5457265"/>
          </a:xfrm>
          <a:prstGeom prst="rect">
            <a:avLst/>
          </a:prstGeom>
        </p:spPr>
      </p:pic>
    </p:spTree>
    <p:extLst>
      <p:ext uri="{BB962C8B-B14F-4D97-AF65-F5344CB8AC3E}">
        <p14:creationId xmlns:p14="http://schemas.microsoft.com/office/powerpoint/2010/main" val="29640191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F152B5-00B1-B649-9A14-287E8965C3A2}"/>
              </a:ext>
            </a:extLst>
          </p:cNvPr>
          <p:cNvSpPr>
            <a:spLocks noGrp="1"/>
          </p:cNvSpPr>
          <p:nvPr>
            <p:ph type="title"/>
          </p:nvPr>
        </p:nvSpPr>
        <p:spPr>
          <a:xfrm>
            <a:off x="1522222" y="452120"/>
            <a:ext cx="6099555" cy="307777"/>
          </a:xfrm>
        </p:spPr>
        <p:txBody>
          <a:bodyPr/>
          <a:lstStyle/>
          <a:p>
            <a:pPr algn="ctr"/>
            <a:r>
              <a:rPr lang="en-IN" dirty="0">
                <a:solidFill>
                  <a:srgbClr val="C00000"/>
                </a:solidFill>
              </a:rPr>
              <a:t>Important Production Concepts</a:t>
            </a:r>
          </a:p>
        </p:txBody>
      </p:sp>
      <p:sp>
        <p:nvSpPr>
          <p:cNvPr id="9" name="Text Placeholder 8">
            <a:extLst>
              <a:ext uri="{FF2B5EF4-FFF2-40B4-BE49-F238E27FC236}">
                <a16:creationId xmlns:a16="http://schemas.microsoft.com/office/drawing/2014/main" id="{F0CE42BC-723A-99EF-A2C3-C9EB74942549}"/>
              </a:ext>
            </a:extLst>
          </p:cNvPr>
          <p:cNvSpPr>
            <a:spLocks noGrp="1"/>
          </p:cNvSpPr>
          <p:nvPr>
            <p:ph type="body" idx="1"/>
          </p:nvPr>
        </p:nvSpPr>
        <p:spPr/>
        <p:txBody>
          <a:bodyPr/>
          <a:lstStyle/>
          <a:p>
            <a:endParaRPr lang="en-IN"/>
          </a:p>
        </p:txBody>
      </p:sp>
      <p:pic>
        <p:nvPicPr>
          <p:cNvPr id="7" name="Picture 6">
            <a:extLst>
              <a:ext uri="{FF2B5EF4-FFF2-40B4-BE49-F238E27FC236}">
                <a16:creationId xmlns:a16="http://schemas.microsoft.com/office/drawing/2014/main" id="{F9E24A96-106C-DA88-6D38-43CAC42AF909}"/>
              </a:ext>
            </a:extLst>
          </p:cNvPr>
          <p:cNvPicPr>
            <a:picLocks noChangeAspect="1"/>
          </p:cNvPicPr>
          <p:nvPr/>
        </p:nvPicPr>
        <p:blipFill>
          <a:blip r:embed="rId2"/>
          <a:stretch>
            <a:fillRect/>
          </a:stretch>
        </p:blipFill>
        <p:spPr>
          <a:xfrm>
            <a:off x="0" y="759896"/>
            <a:ext cx="9144000" cy="5488503"/>
          </a:xfrm>
          <a:prstGeom prst="rect">
            <a:avLst/>
          </a:prstGeom>
        </p:spPr>
      </p:pic>
    </p:spTree>
    <p:extLst>
      <p:ext uri="{BB962C8B-B14F-4D97-AF65-F5344CB8AC3E}">
        <p14:creationId xmlns:p14="http://schemas.microsoft.com/office/powerpoint/2010/main" val="2552474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381000"/>
            <a:ext cx="8229600" cy="0"/>
          </a:xfrm>
          <a:custGeom>
            <a:avLst/>
            <a:gdLst/>
            <a:ahLst/>
            <a:cxnLst/>
            <a:rect l="l" t="t" r="r" b="b"/>
            <a:pathLst>
              <a:path w="8229600">
                <a:moveTo>
                  <a:pt x="0" y="0"/>
                </a:moveTo>
                <a:lnTo>
                  <a:pt x="8229600" y="0"/>
                </a:lnTo>
              </a:path>
            </a:pathLst>
          </a:custGeom>
          <a:ln w="9525">
            <a:solidFill>
              <a:srgbClr val="52BD94"/>
            </a:solidFill>
          </a:ln>
        </p:spPr>
        <p:txBody>
          <a:bodyPr wrap="square" lIns="0" tIns="0" rIns="0" bIns="0" rtlCol="0"/>
          <a:lstStyle/>
          <a:p>
            <a:endParaRPr/>
          </a:p>
        </p:txBody>
      </p:sp>
      <p:sp>
        <p:nvSpPr>
          <p:cNvPr id="3" name="object 3"/>
          <p:cNvSpPr txBox="1"/>
          <p:nvPr/>
        </p:nvSpPr>
        <p:spPr>
          <a:xfrm>
            <a:off x="535940" y="1321053"/>
            <a:ext cx="6849745" cy="1274708"/>
          </a:xfrm>
          <a:prstGeom prst="rect">
            <a:avLst/>
          </a:prstGeom>
        </p:spPr>
        <p:txBody>
          <a:bodyPr vert="horz" wrap="square" lIns="0" tIns="12700" rIns="0" bIns="0" rtlCol="0">
            <a:spAutoFit/>
          </a:bodyPr>
          <a:lstStyle/>
          <a:p>
            <a:pPr>
              <a:lnSpc>
                <a:spcPct val="100000"/>
              </a:lnSpc>
              <a:buFont typeface="Microsoft Sans Serif"/>
              <a:buChar char="•"/>
            </a:pPr>
            <a:endParaRPr sz="2700" dirty="0">
              <a:latin typeface="Microsoft Sans Serif"/>
              <a:cs typeface="Microsoft Sans Serif"/>
            </a:endParaRPr>
          </a:p>
          <a:p>
            <a:pPr marL="1082675" marR="5080" lvl="1" indent="-231775">
              <a:lnSpc>
                <a:spcPct val="100499"/>
              </a:lnSpc>
              <a:spcBef>
                <a:spcPts val="1845"/>
              </a:spcBef>
              <a:buClr>
                <a:srgbClr val="808080"/>
              </a:buClr>
              <a:buFont typeface="Times New Roman"/>
              <a:buChar char="●"/>
              <a:tabLst>
                <a:tab pos="1083310" algn="l"/>
                <a:tab pos="2477135" algn="l"/>
              </a:tabLst>
            </a:pPr>
            <a:r>
              <a:rPr lang="en-IN" sz="2000" b="1" dirty="0">
                <a:solidFill>
                  <a:srgbClr val="382244"/>
                </a:solidFill>
                <a:latin typeface="Arial"/>
                <a:cs typeface="Arial"/>
              </a:rPr>
              <a:t>S</a:t>
            </a:r>
            <a:r>
              <a:rPr sz="2000" b="1" dirty="0" err="1">
                <a:solidFill>
                  <a:srgbClr val="382244"/>
                </a:solidFill>
                <a:latin typeface="Arial"/>
                <a:cs typeface="Arial"/>
              </a:rPr>
              <a:t>hort</a:t>
            </a:r>
            <a:r>
              <a:rPr sz="2000" b="1" spc="-10" dirty="0">
                <a:solidFill>
                  <a:srgbClr val="382244"/>
                </a:solidFill>
                <a:latin typeface="Arial"/>
                <a:cs typeface="Arial"/>
              </a:rPr>
              <a:t> </a:t>
            </a:r>
            <a:r>
              <a:rPr lang="en-IN" sz="2000" b="1" spc="-10" dirty="0">
                <a:solidFill>
                  <a:srgbClr val="382244"/>
                </a:solidFill>
                <a:latin typeface="Arial"/>
                <a:cs typeface="Arial"/>
              </a:rPr>
              <a:t>R</a:t>
            </a:r>
            <a:r>
              <a:rPr sz="2000" b="1" dirty="0">
                <a:solidFill>
                  <a:srgbClr val="382244"/>
                </a:solidFill>
                <a:latin typeface="Arial"/>
                <a:cs typeface="Arial"/>
              </a:rPr>
              <a:t>un	</a:t>
            </a:r>
            <a:r>
              <a:rPr sz="2000" spc="-5" dirty="0">
                <a:latin typeface="Microsoft Sans Serif"/>
                <a:cs typeface="Microsoft Sans Serif"/>
              </a:rPr>
              <a:t>Period</a:t>
            </a:r>
            <a:r>
              <a:rPr sz="2000" spc="10" dirty="0">
                <a:latin typeface="Microsoft Sans Serif"/>
                <a:cs typeface="Microsoft Sans Serif"/>
              </a:rPr>
              <a:t> </a:t>
            </a:r>
            <a:r>
              <a:rPr sz="2000" dirty="0">
                <a:latin typeface="Microsoft Sans Serif"/>
                <a:cs typeface="Microsoft Sans Serif"/>
              </a:rPr>
              <a:t>of </a:t>
            </a:r>
            <a:r>
              <a:rPr sz="2000" spc="-5" dirty="0">
                <a:latin typeface="Microsoft Sans Serif"/>
                <a:cs typeface="Microsoft Sans Serif"/>
              </a:rPr>
              <a:t>time</a:t>
            </a:r>
            <a:r>
              <a:rPr sz="2000" spc="25" dirty="0">
                <a:latin typeface="Microsoft Sans Serif"/>
                <a:cs typeface="Microsoft Sans Serif"/>
              </a:rPr>
              <a:t> </a:t>
            </a:r>
            <a:r>
              <a:rPr sz="2000" spc="-5" dirty="0">
                <a:latin typeface="Microsoft Sans Serif"/>
                <a:cs typeface="Microsoft Sans Serif"/>
              </a:rPr>
              <a:t>in</a:t>
            </a:r>
            <a:r>
              <a:rPr sz="2000" spc="15" dirty="0">
                <a:latin typeface="Microsoft Sans Serif"/>
                <a:cs typeface="Microsoft Sans Serif"/>
              </a:rPr>
              <a:t> </a:t>
            </a:r>
            <a:r>
              <a:rPr sz="2000" spc="-5" dirty="0">
                <a:latin typeface="Microsoft Sans Serif"/>
                <a:cs typeface="Microsoft Sans Serif"/>
              </a:rPr>
              <a:t>which quantities</a:t>
            </a:r>
            <a:r>
              <a:rPr sz="2000" spc="10" dirty="0">
                <a:latin typeface="Microsoft Sans Serif"/>
                <a:cs typeface="Microsoft Sans Serif"/>
              </a:rPr>
              <a:t> </a:t>
            </a:r>
            <a:r>
              <a:rPr sz="2000" dirty="0">
                <a:latin typeface="Microsoft Sans Serif"/>
                <a:cs typeface="Microsoft Sans Serif"/>
              </a:rPr>
              <a:t>of </a:t>
            </a:r>
            <a:r>
              <a:rPr sz="2000" spc="5" dirty="0">
                <a:latin typeface="Microsoft Sans Serif"/>
                <a:cs typeface="Microsoft Sans Serif"/>
              </a:rPr>
              <a:t> </a:t>
            </a:r>
            <a:r>
              <a:rPr sz="2000" dirty="0">
                <a:latin typeface="Microsoft Sans Serif"/>
                <a:cs typeface="Microsoft Sans Serif"/>
              </a:rPr>
              <a:t>one</a:t>
            </a:r>
            <a:r>
              <a:rPr sz="2000" spc="5" dirty="0">
                <a:latin typeface="Microsoft Sans Serif"/>
                <a:cs typeface="Microsoft Sans Serif"/>
              </a:rPr>
              <a:t> </a:t>
            </a:r>
            <a:r>
              <a:rPr sz="2000" dirty="0">
                <a:latin typeface="Microsoft Sans Serif"/>
                <a:cs typeface="Microsoft Sans Serif"/>
              </a:rPr>
              <a:t>or</a:t>
            </a:r>
            <a:r>
              <a:rPr sz="2000" spc="10" dirty="0">
                <a:latin typeface="Microsoft Sans Serif"/>
                <a:cs typeface="Microsoft Sans Serif"/>
              </a:rPr>
              <a:t> </a:t>
            </a:r>
            <a:r>
              <a:rPr sz="2000" dirty="0">
                <a:latin typeface="Microsoft Sans Serif"/>
                <a:cs typeface="Microsoft Sans Serif"/>
              </a:rPr>
              <a:t>more</a:t>
            </a:r>
            <a:r>
              <a:rPr sz="2000" spc="-10" dirty="0">
                <a:latin typeface="Microsoft Sans Serif"/>
                <a:cs typeface="Microsoft Sans Serif"/>
              </a:rPr>
              <a:t> </a:t>
            </a:r>
            <a:r>
              <a:rPr sz="2000" dirty="0">
                <a:latin typeface="Microsoft Sans Serif"/>
                <a:cs typeface="Microsoft Sans Serif"/>
              </a:rPr>
              <a:t>production</a:t>
            </a:r>
            <a:r>
              <a:rPr sz="2000" spc="-20" dirty="0">
                <a:latin typeface="Microsoft Sans Serif"/>
                <a:cs typeface="Microsoft Sans Serif"/>
              </a:rPr>
              <a:t> </a:t>
            </a:r>
            <a:r>
              <a:rPr sz="2000" dirty="0">
                <a:latin typeface="Microsoft Sans Serif"/>
                <a:cs typeface="Microsoft Sans Serif"/>
              </a:rPr>
              <a:t>factors</a:t>
            </a:r>
            <a:r>
              <a:rPr sz="2000" spc="-30" dirty="0">
                <a:latin typeface="Microsoft Sans Serif"/>
                <a:cs typeface="Microsoft Sans Serif"/>
              </a:rPr>
              <a:t> </a:t>
            </a:r>
            <a:r>
              <a:rPr sz="2000" dirty="0">
                <a:latin typeface="Microsoft Sans Serif"/>
                <a:cs typeface="Microsoft Sans Serif"/>
              </a:rPr>
              <a:t>cannot</a:t>
            </a:r>
            <a:r>
              <a:rPr sz="2000" spc="-5" dirty="0">
                <a:latin typeface="Microsoft Sans Serif"/>
                <a:cs typeface="Microsoft Sans Serif"/>
              </a:rPr>
              <a:t> </a:t>
            </a:r>
            <a:r>
              <a:rPr sz="2000" dirty="0">
                <a:latin typeface="Microsoft Sans Serif"/>
                <a:cs typeface="Microsoft Sans Serif"/>
              </a:rPr>
              <a:t>be</a:t>
            </a:r>
            <a:r>
              <a:rPr sz="2000" spc="25" dirty="0">
                <a:latin typeface="Microsoft Sans Serif"/>
                <a:cs typeface="Microsoft Sans Serif"/>
              </a:rPr>
              <a:t> </a:t>
            </a:r>
            <a:r>
              <a:rPr sz="2000" dirty="0">
                <a:latin typeface="Microsoft Sans Serif"/>
                <a:cs typeface="Microsoft Sans Serif"/>
              </a:rPr>
              <a:t>changed.</a:t>
            </a:r>
          </a:p>
        </p:txBody>
      </p:sp>
      <p:sp>
        <p:nvSpPr>
          <p:cNvPr id="4" name="object 4"/>
          <p:cNvSpPr txBox="1"/>
          <p:nvPr/>
        </p:nvSpPr>
        <p:spPr>
          <a:xfrm>
            <a:off x="2346705" y="3606165"/>
            <a:ext cx="1539875" cy="637540"/>
          </a:xfrm>
          <a:prstGeom prst="rect">
            <a:avLst/>
          </a:prstGeom>
        </p:spPr>
        <p:txBody>
          <a:bodyPr vert="horz" wrap="square" lIns="0" tIns="12700" rIns="0" bIns="0" rtlCol="0">
            <a:spAutoFit/>
          </a:bodyPr>
          <a:lstStyle/>
          <a:p>
            <a:pPr marL="243840" indent="-231775">
              <a:lnSpc>
                <a:spcPct val="100000"/>
              </a:lnSpc>
              <a:spcBef>
                <a:spcPts val="100"/>
              </a:spcBef>
              <a:buClr>
                <a:srgbClr val="808080"/>
              </a:buClr>
              <a:buFont typeface="Times New Roman"/>
              <a:buChar char="●"/>
              <a:tabLst>
                <a:tab pos="244475" algn="l"/>
              </a:tabLst>
            </a:pPr>
            <a:r>
              <a:rPr sz="2000" b="1" dirty="0">
                <a:solidFill>
                  <a:srgbClr val="382244"/>
                </a:solidFill>
                <a:latin typeface="Arial"/>
                <a:cs typeface="Arial"/>
              </a:rPr>
              <a:t>fixed</a:t>
            </a:r>
            <a:r>
              <a:rPr sz="2000" b="1" spc="-105" dirty="0">
                <a:solidFill>
                  <a:srgbClr val="382244"/>
                </a:solidFill>
                <a:latin typeface="Arial"/>
                <a:cs typeface="Arial"/>
              </a:rPr>
              <a:t> </a:t>
            </a:r>
            <a:r>
              <a:rPr sz="2000" b="1" dirty="0">
                <a:solidFill>
                  <a:srgbClr val="382244"/>
                </a:solidFill>
                <a:latin typeface="Arial"/>
                <a:cs typeface="Arial"/>
              </a:rPr>
              <a:t>input</a:t>
            </a:r>
            <a:endParaRPr sz="2000" dirty="0">
              <a:latin typeface="Arial"/>
              <a:cs typeface="Arial"/>
            </a:endParaRPr>
          </a:p>
          <a:p>
            <a:pPr marL="243840">
              <a:lnSpc>
                <a:spcPct val="100000"/>
              </a:lnSpc>
              <a:spcBef>
                <a:spcPts val="15"/>
              </a:spcBef>
            </a:pPr>
            <a:r>
              <a:rPr sz="2000" dirty="0">
                <a:latin typeface="Microsoft Sans Serif"/>
                <a:cs typeface="Microsoft Sans Serif"/>
              </a:rPr>
              <a:t>be</a:t>
            </a:r>
            <a:r>
              <a:rPr sz="2000" spc="-20" dirty="0">
                <a:latin typeface="Microsoft Sans Serif"/>
                <a:cs typeface="Microsoft Sans Serif"/>
              </a:rPr>
              <a:t> </a:t>
            </a:r>
            <a:r>
              <a:rPr sz="2000" spc="-5" dirty="0">
                <a:latin typeface="Microsoft Sans Serif"/>
                <a:cs typeface="Microsoft Sans Serif"/>
              </a:rPr>
              <a:t>varied.</a:t>
            </a:r>
            <a:endParaRPr sz="2000" dirty="0">
              <a:latin typeface="Microsoft Sans Serif"/>
              <a:cs typeface="Microsoft Sans Serif"/>
            </a:endParaRPr>
          </a:p>
        </p:txBody>
      </p:sp>
      <p:sp>
        <p:nvSpPr>
          <p:cNvPr id="5" name="object 5"/>
          <p:cNvSpPr txBox="1"/>
          <p:nvPr/>
        </p:nvSpPr>
        <p:spPr>
          <a:xfrm>
            <a:off x="4140834" y="3606165"/>
            <a:ext cx="3269615"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Microsoft Sans Serif"/>
                <a:cs typeface="Microsoft Sans Serif"/>
              </a:rPr>
              <a:t>Production</a:t>
            </a:r>
            <a:r>
              <a:rPr sz="2000" spc="-30" dirty="0">
                <a:latin typeface="Microsoft Sans Serif"/>
                <a:cs typeface="Microsoft Sans Serif"/>
              </a:rPr>
              <a:t> </a:t>
            </a:r>
            <a:r>
              <a:rPr sz="2000" dirty="0">
                <a:latin typeface="Microsoft Sans Serif"/>
                <a:cs typeface="Microsoft Sans Serif"/>
              </a:rPr>
              <a:t>factor</a:t>
            </a:r>
            <a:r>
              <a:rPr sz="2000" spc="-30" dirty="0">
                <a:latin typeface="Microsoft Sans Serif"/>
                <a:cs typeface="Microsoft Sans Serif"/>
              </a:rPr>
              <a:t> </a:t>
            </a:r>
            <a:r>
              <a:rPr sz="2000" dirty="0">
                <a:latin typeface="Microsoft Sans Serif"/>
                <a:cs typeface="Microsoft Sans Serif"/>
              </a:rPr>
              <a:t>that</a:t>
            </a:r>
            <a:r>
              <a:rPr sz="2000" spc="-15" dirty="0">
                <a:latin typeface="Microsoft Sans Serif"/>
                <a:cs typeface="Microsoft Sans Serif"/>
              </a:rPr>
              <a:t> </a:t>
            </a:r>
            <a:r>
              <a:rPr sz="2000" dirty="0">
                <a:latin typeface="Microsoft Sans Serif"/>
                <a:cs typeface="Microsoft Sans Serif"/>
              </a:rPr>
              <a:t>cannot</a:t>
            </a:r>
            <a:endParaRPr sz="2000">
              <a:latin typeface="Microsoft Sans Serif"/>
              <a:cs typeface="Microsoft Sans Serif"/>
            </a:endParaRPr>
          </a:p>
        </p:txBody>
      </p:sp>
      <p:sp>
        <p:nvSpPr>
          <p:cNvPr id="6" name="object 6"/>
          <p:cNvSpPr txBox="1"/>
          <p:nvPr/>
        </p:nvSpPr>
        <p:spPr>
          <a:xfrm>
            <a:off x="1526794" y="4674870"/>
            <a:ext cx="5470525" cy="635635"/>
          </a:xfrm>
          <a:prstGeom prst="rect">
            <a:avLst/>
          </a:prstGeom>
        </p:spPr>
        <p:txBody>
          <a:bodyPr vert="horz" wrap="square" lIns="0" tIns="12700" rIns="0" bIns="0" rtlCol="0">
            <a:spAutoFit/>
          </a:bodyPr>
          <a:lstStyle/>
          <a:p>
            <a:pPr marL="243840" marR="5080" indent="-231775">
              <a:lnSpc>
                <a:spcPct val="100000"/>
              </a:lnSpc>
              <a:spcBef>
                <a:spcPts val="100"/>
              </a:spcBef>
              <a:buClr>
                <a:srgbClr val="808080"/>
              </a:buClr>
              <a:buSzPct val="90000"/>
              <a:buFont typeface="Times New Roman"/>
              <a:buChar char="●"/>
              <a:tabLst>
                <a:tab pos="244475" algn="l"/>
                <a:tab pos="1539875" algn="l"/>
              </a:tabLst>
            </a:pPr>
            <a:r>
              <a:rPr lang="en-IN" sz="2000" b="1" dirty="0">
                <a:solidFill>
                  <a:srgbClr val="382244"/>
                </a:solidFill>
                <a:latin typeface="Arial"/>
                <a:cs typeface="Arial"/>
              </a:rPr>
              <a:t>L</a:t>
            </a:r>
            <a:r>
              <a:rPr sz="2000" b="1" dirty="0" err="1">
                <a:solidFill>
                  <a:srgbClr val="382244"/>
                </a:solidFill>
                <a:latin typeface="Arial"/>
                <a:cs typeface="Arial"/>
              </a:rPr>
              <a:t>ong</a:t>
            </a:r>
            <a:r>
              <a:rPr sz="2000" b="1" spc="5" dirty="0">
                <a:solidFill>
                  <a:srgbClr val="382244"/>
                </a:solidFill>
                <a:latin typeface="Arial"/>
                <a:cs typeface="Arial"/>
              </a:rPr>
              <a:t> </a:t>
            </a:r>
            <a:r>
              <a:rPr lang="en-IN" sz="2000" b="1" spc="5" dirty="0">
                <a:solidFill>
                  <a:srgbClr val="382244"/>
                </a:solidFill>
                <a:latin typeface="Arial"/>
                <a:cs typeface="Arial"/>
              </a:rPr>
              <a:t>R</a:t>
            </a:r>
            <a:r>
              <a:rPr sz="2000" b="1" dirty="0">
                <a:solidFill>
                  <a:srgbClr val="382244"/>
                </a:solidFill>
                <a:latin typeface="Arial"/>
                <a:cs typeface="Arial"/>
              </a:rPr>
              <a:t>un	</a:t>
            </a:r>
            <a:r>
              <a:rPr sz="2000" dirty="0">
                <a:latin typeface="Microsoft Sans Serif"/>
                <a:cs typeface="Microsoft Sans Serif"/>
              </a:rPr>
              <a:t>Amount of </a:t>
            </a:r>
            <a:r>
              <a:rPr sz="2000" spc="-5" dirty="0">
                <a:latin typeface="Microsoft Sans Serif"/>
                <a:cs typeface="Microsoft Sans Serif"/>
              </a:rPr>
              <a:t>time </a:t>
            </a:r>
            <a:r>
              <a:rPr sz="2000" dirty="0">
                <a:latin typeface="Microsoft Sans Serif"/>
                <a:cs typeface="Microsoft Sans Serif"/>
              </a:rPr>
              <a:t>needed to make </a:t>
            </a:r>
            <a:r>
              <a:rPr sz="2000" spc="-10" dirty="0">
                <a:latin typeface="Microsoft Sans Serif"/>
                <a:cs typeface="Microsoft Sans Serif"/>
              </a:rPr>
              <a:t>all </a:t>
            </a:r>
            <a:r>
              <a:rPr sz="2000" spc="-515" dirty="0">
                <a:latin typeface="Microsoft Sans Serif"/>
                <a:cs typeface="Microsoft Sans Serif"/>
              </a:rPr>
              <a:t> </a:t>
            </a:r>
            <a:r>
              <a:rPr sz="2000" dirty="0">
                <a:latin typeface="Microsoft Sans Serif"/>
                <a:cs typeface="Microsoft Sans Serif"/>
              </a:rPr>
              <a:t>production</a:t>
            </a:r>
            <a:r>
              <a:rPr sz="2000" spc="-25" dirty="0">
                <a:latin typeface="Microsoft Sans Serif"/>
                <a:cs typeface="Microsoft Sans Serif"/>
              </a:rPr>
              <a:t> </a:t>
            </a:r>
            <a:r>
              <a:rPr sz="2000" spc="-5" dirty="0">
                <a:latin typeface="Microsoft Sans Serif"/>
                <a:cs typeface="Microsoft Sans Serif"/>
              </a:rPr>
              <a:t>inputs</a:t>
            </a:r>
            <a:r>
              <a:rPr sz="2000" spc="10" dirty="0">
                <a:latin typeface="Microsoft Sans Serif"/>
                <a:cs typeface="Microsoft Sans Serif"/>
              </a:rPr>
              <a:t> </a:t>
            </a:r>
            <a:r>
              <a:rPr sz="2000" spc="-5" dirty="0">
                <a:latin typeface="Microsoft Sans Serif"/>
                <a:cs typeface="Microsoft Sans Serif"/>
              </a:rPr>
              <a:t>variable.</a:t>
            </a:r>
            <a:endParaRPr sz="2000" dirty="0">
              <a:latin typeface="Microsoft Sans Serif"/>
              <a:cs typeface="Microsoft Sans Serif"/>
            </a:endParaRPr>
          </a:p>
        </p:txBody>
      </p:sp>
      <p:sp>
        <p:nvSpPr>
          <p:cNvPr id="7" name="Title 6">
            <a:extLst>
              <a:ext uri="{FF2B5EF4-FFF2-40B4-BE49-F238E27FC236}">
                <a16:creationId xmlns:a16="http://schemas.microsoft.com/office/drawing/2014/main" id="{DAA2D85A-FA5A-E7AD-AC11-743421DCA82E}"/>
              </a:ext>
            </a:extLst>
          </p:cNvPr>
          <p:cNvSpPr>
            <a:spLocks noGrp="1"/>
          </p:cNvSpPr>
          <p:nvPr>
            <p:ph type="title"/>
          </p:nvPr>
        </p:nvSpPr>
        <p:spPr>
          <a:xfrm>
            <a:off x="1522222" y="452120"/>
            <a:ext cx="6099555" cy="615553"/>
          </a:xfrm>
        </p:spPr>
        <p:txBody>
          <a:bodyPr/>
          <a:lstStyle/>
          <a:p>
            <a:pPr algn="ctr"/>
            <a:r>
              <a:rPr lang="en-US" sz="2000" dirty="0">
                <a:solidFill>
                  <a:srgbClr val="C00000"/>
                </a:solidFill>
                <a:latin typeface="Microsoft Sans Serif"/>
                <a:cs typeface="Microsoft Sans Serif"/>
              </a:rPr>
              <a:t>The</a:t>
            </a:r>
            <a:r>
              <a:rPr lang="en-US" sz="2000" spc="10" dirty="0">
                <a:solidFill>
                  <a:srgbClr val="C00000"/>
                </a:solidFill>
                <a:latin typeface="Microsoft Sans Serif"/>
                <a:cs typeface="Microsoft Sans Serif"/>
              </a:rPr>
              <a:t> </a:t>
            </a:r>
            <a:r>
              <a:rPr lang="en-US" sz="2000" dirty="0">
                <a:solidFill>
                  <a:srgbClr val="C00000"/>
                </a:solidFill>
                <a:latin typeface="Microsoft Sans Serif"/>
                <a:cs typeface="Microsoft Sans Serif"/>
              </a:rPr>
              <a:t>Short</a:t>
            </a:r>
            <a:r>
              <a:rPr lang="en-US" sz="2000" spc="15" dirty="0">
                <a:solidFill>
                  <a:srgbClr val="C00000"/>
                </a:solidFill>
                <a:latin typeface="Microsoft Sans Serif"/>
                <a:cs typeface="Microsoft Sans Serif"/>
              </a:rPr>
              <a:t> </a:t>
            </a:r>
            <a:r>
              <a:rPr lang="en-US" sz="2000" spc="-5" dirty="0">
                <a:solidFill>
                  <a:srgbClr val="C00000"/>
                </a:solidFill>
                <a:latin typeface="Microsoft Sans Serif"/>
                <a:cs typeface="Microsoft Sans Serif"/>
              </a:rPr>
              <a:t>Run</a:t>
            </a:r>
            <a:r>
              <a:rPr lang="en-US" sz="2000" spc="35" dirty="0">
                <a:solidFill>
                  <a:srgbClr val="C00000"/>
                </a:solidFill>
                <a:latin typeface="Microsoft Sans Serif"/>
                <a:cs typeface="Microsoft Sans Serif"/>
              </a:rPr>
              <a:t> </a:t>
            </a:r>
            <a:r>
              <a:rPr lang="en-US" sz="1600" spc="-5" dirty="0">
                <a:solidFill>
                  <a:srgbClr val="C00000"/>
                </a:solidFill>
                <a:latin typeface="Microsoft Sans Serif"/>
                <a:cs typeface="Microsoft Sans Serif"/>
              </a:rPr>
              <a:t>versus</a:t>
            </a:r>
            <a:r>
              <a:rPr lang="en-US" sz="1600" spc="35" dirty="0">
                <a:solidFill>
                  <a:srgbClr val="C00000"/>
                </a:solidFill>
                <a:latin typeface="Microsoft Sans Serif"/>
                <a:cs typeface="Microsoft Sans Serif"/>
              </a:rPr>
              <a:t> </a:t>
            </a:r>
            <a:r>
              <a:rPr lang="en-US" sz="2000" dirty="0">
                <a:solidFill>
                  <a:srgbClr val="C00000"/>
                </a:solidFill>
                <a:latin typeface="Microsoft Sans Serif"/>
                <a:cs typeface="Microsoft Sans Serif"/>
              </a:rPr>
              <a:t>the</a:t>
            </a:r>
            <a:r>
              <a:rPr lang="en-US" sz="2000" spc="10" dirty="0">
                <a:solidFill>
                  <a:srgbClr val="C00000"/>
                </a:solidFill>
                <a:latin typeface="Microsoft Sans Serif"/>
                <a:cs typeface="Microsoft Sans Serif"/>
              </a:rPr>
              <a:t> </a:t>
            </a:r>
            <a:r>
              <a:rPr lang="en-US" sz="2000" spc="-5" dirty="0">
                <a:solidFill>
                  <a:srgbClr val="C00000"/>
                </a:solidFill>
                <a:latin typeface="Microsoft Sans Serif"/>
                <a:cs typeface="Microsoft Sans Serif"/>
              </a:rPr>
              <a:t>Long</a:t>
            </a:r>
            <a:r>
              <a:rPr lang="en-US" sz="2000" spc="30" dirty="0">
                <a:solidFill>
                  <a:srgbClr val="C00000"/>
                </a:solidFill>
                <a:latin typeface="Microsoft Sans Serif"/>
                <a:cs typeface="Microsoft Sans Serif"/>
              </a:rPr>
              <a:t> </a:t>
            </a:r>
            <a:r>
              <a:rPr lang="en-US" sz="2000" spc="-5" dirty="0">
                <a:solidFill>
                  <a:srgbClr val="C00000"/>
                </a:solidFill>
                <a:latin typeface="Microsoft Sans Serif"/>
                <a:cs typeface="Microsoft Sans Serif"/>
              </a:rPr>
              <a:t>Run</a:t>
            </a:r>
            <a:br>
              <a:rPr lang="en-US" sz="2000" dirty="0">
                <a:latin typeface="Microsoft Sans Serif"/>
                <a:cs typeface="Microsoft Sans Serif"/>
              </a:rPr>
            </a:br>
            <a:endParaRPr lang="en-IN" dirty="0"/>
          </a:p>
        </p:txBody>
      </p:sp>
      <p:sp>
        <p:nvSpPr>
          <p:cNvPr id="8" name="Text Placeholder 7">
            <a:extLst>
              <a:ext uri="{FF2B5EF4-FFF2-40B4-BE49-F238E27FC236}">
                <a16:creationId xmlns:a16="http://schemas.microsoft.com/office/drawing/2014/main" id="{C6D5B868-7B5A-1520-C4E9-CF3105872247}"/>
              </a:ext>
            </a:extLst>
          </p:cNvPr>
          <p:cNvSpPr>
            <a:spLocks noGrp="1"/>
          </p:cNvSpPr>
          <p:nvPr>
            <p:ph type="body" idx="1"/>
          </p:nvPr>
        </p:nvSpPr>
        <p:spPr>
          <a:xfrm>
            <a:off x="450850" y="1593850"/>
            <a:ext cx="7854950" cy="3945254"/>
          </a:xfrm>
        </p:spPr>
        <p:txBody>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D2347E-DEE0-C6F2-EC52-146FBA6A4369}"/>
              </a:ext>
            </a:extLst>
          </p:cNvPr>
          <p:cNvSpPr txBox="1"/>
          <p:nvPr/>
        </p:nvSpPr>
        <p:spPr>
          <a:xfrm>
            <a:off x="609600" y="304800"/>
            <a:ext cx="8229600" cy="6740307"/>
          </a:xfrm>
          <a:prstGeom prst="rect">
            <a:avLst/>
          </a:prstGeom>
          <a:noFill/>
        </p:spPr>
        <p:txBody>
          <a:bodyPr wrap="square">
            <a:spAutoFit/>
          </a:bodyPr>
          <a:lstStyle/>
          <a:p>
            <a:pPr marL="285750" indent="-285750">
              <a:buFont typeface="Courier New" panose="02070309020205020404" pitchFamily="49" charset="0"/>
              <a:buChar char="o"/>
            </a:pPr>
            <a:r>
              <a:rPr lang="en-US" dirty="0"/>
              <a:t>A </a:t>
            </a:r>
            <a:r>
              <a:rPr lang="en-US" b="1" dirty="0"/>
              <a:t>production function </a:t>
            </a:r>
            <a:r>
              <a:rPr lang="en-US" dirty="0"/>
              <a:t>shows the relationship between inputs and outputs. </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The </a:t>
            </a:r>
            <a:r>
              <a:rPr lang="en-US" b="1" dirty="0"/>
              <a:t>short run production function </a:t>
            </a:r>
            <a:r>
              <a:rPr lang="en-US" dirty="0"/>
              <a:t>assumes that some inputs are fixed, meaning they cannot be changed easily. For example, a factory or a land cannot be increased or decreased in the short run. </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The </a:t>
            </a:r>
            <a:r>
              <a:rPr lang="en-US" b="1" dirty="0"/>
              <a:t>long run production function </a:t>
            </a:r>
            <a:r>
              <a:rPr lang="en-US" dirty="0"/>
              <a:t>assumes that all inputs are variable, meaning they can be changed freely. For example, a firm can build more factories or buy more land in the long run. </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The short run and long run production functions have different implications for costs, returns to scale, and efficiency.</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b="1" dirty="0"/>
              <a:t>Fixed inputs </a:t>
            </a:r>
            <a:r>
              <a:rPr lang="en-US" dirty="0"/>
              <a:t>are those that cannot be easily increased or decreased in a short period of time. For example, a building, a machine, or a land are fixed inputs. They define the firm’s maximum output capacity. </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b="1" dirty="0"/>
              <a:t>Variable inputs </a:t>
            </a:r>
            <a:r>
              <a:rPr lang="en-US" dirty="0"/>
              <a:t>are those that can be easily increased or decreased in a short period of time. For example, labor, raw materials, or electricity are variable inputs. They change when the output changes. </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The difference between fixed and variable inputs affects the production function and the costs of production in the short run and the long run.</a:t>
            </a:r>
          </a:p>
          <a:p>
            <a:endParaRPr lang="en-IN" dirty="0"/>
          </a:p>
        </p:txBody>
      </p:sp>
    </p:spTree>
    <p:extLst>
      <p:ext uri="{BB962C8B-B14F-4D97-AF65-F5344CB8AC3E}">
        <p14:creationId xmlns:p14="http://schemas.microsoft.com/office/powerpoint/2010/main" val="1506396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2998" y="690498"/>
            <a:ext cx="577215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C00000"/>
                </a:solidFill>
              </a:rPr>
              <a:t>PRODUCTION</a:t>
            </a:r>
            <a:r>
              <a:rPr sz="1800" dirty="0">
                <a:solidFill>
                  <a:srgbClr val="C00000"/>
                </a:solidFill>
              </a:rPr>
              <a:t> WITH</a:t>
            </a:r>
            <a:r>
              <a:rPr sz="1800" spc="-10" dirty="0">
                <a:solidFill>
                  <a:srgbClr val="C00000"/>
                </a:solidFill>
              </a:rPr>
              <a:t> </a:t>
            </a:r>
            <a:r>
              <a:rPr sz="1800" dirty="0">
                <a:solidFill>
                  <a:srgbClr val="C00000"/>
                </a:solidFill>
              </a:rPr>
              <a:t>ONE</a:t>
            </a:r>
            <a:r>
              <a:rPr sz="1800" spc="5" dirty="0">
                <a:solidFill>
                  <a:srgbClr val="C00000"/>
                </a:solidFill>
              </a:rPr>
              <a:t> </a:t>
            </a:r>
            <a:r>
              <a:rPr sz="1800" spc="-10" dirty="0">
                <a:solidFill>
                  <a:srgbClr val="C00000"/>
                </a:solidFill>
              </a:rPr>
              <a:t>VARIABLE</a:t>
            </a:r>
            <a:r>
              <a:rPr sz="1800" spc="50" dirty="0">
                <a:solidFill>
                  <a:srgbClr val="C00000"/>
                </a:solidFill>
              </a:rPr>
              <a:t> </a:t>
            </a:r>
            <a:r>
              <a:rPr sz="1800" spc="-5" dirty="0">
                <a:solidFill>
                  <a:srgbClr val="C00000"/>
                </a:solidFill>
              </a:rPr>
              <a:t>INPUT</a:t>
            </a:r>
            <a:r>
              <a:rPr sz="1800" dirty="0">
                <a:solidFill>
                  <a:srgbClr val="C00000"/>
                </a:solidFill>
              </a:rPr>
              <a:t> </a:t>
            </a:r>
            <a:r>
              <a:rPr sz="1800" spc="-10" dirty="0">
                <a:solidFill>
                  <a:srgbClr val="C00000"/>
                </a:solidFill>
              </a:rPr>
              <a:t>(LABOR)</a:t>
            </a:r>
            <a:endParaRPr sz="1800" dirty="0">
              <a:solidFill>
                <a:srgbClr val="C00000"/>
              </a:solidFill>
            </a:endParaRPr>
          </a:p>
        </p:txBody>
      </p:sp>
      <p:sp>
        <p:nvSpPr>
          <p:cNvPr id="3" name="object 3"/>
          <p:cNvSpPr/>
          <p:nvPr/>
        </p:nvSpPr>
        <p:spPr>
          <a:xfrm>
            <a:off x="457200" y="381000"/>
            <a:ext cx="8229600" cy="0"/>
          </a:xfrm>
          <a:custGeom>
            <a:avLst/>
            <a:gdLst/>
            <a:ahLst/>
            <a:cxnLst/>
            <a:rect l="l" t="t" r="r" b="b"/>
            <a:pathLst>
              <a:path w="8229600">
                <a:moveTo>
                  <a:pt x="0" y="0"/>
                </a:moveTo>
                <a:lnTo>
                  <a:pt x="8229600" y="0"/>
                </a:lnTo>
              </a:path>
            </a:pathLst>
          </a:custGeom>
          <a:ln w="9525">
            <a:solidFill>
              <a:srgbClr val="52BD94"/>
            </a:solidFill>
          </a:ln>
        </p:spPr>
        <p:txBody>
          <a:bodyPr wrap="square" lIns="0" tIns="0" rIns="0" bIns="0" rtlCol="0"/>
          <a:lstStyle/>
          <a:p>
            <a:endParaRPr/>
          </a:p>
        </p:txBody>
      </p:sp>
      <p:sp>
        <p:nvSpPr>
          <p:cNvPr id="4" name="object 4"/>
          <p:cNvSpPr txBox="1"/>
          <p:nvPr/>
        </p:nvSpPr>
        <p:spPr>
          <a:xfrm>
            <a:off x="1222044" y="1804238"/>
            <a:ext cx="1902156" cy="258404"/>
          </a:xfrm>
          <a:prstGeom prst="rect">
            <a:avLst/>
          </a:prstGeom>
        </p:spPr>
        <p:txBody>
          <a:bodyPr vert="horz" wrap="square" lIns="0" tIns="12065" rIns="0" bIns="0" rtlCol="0">
            <a:spAutoFit/>
          </a:bodyPr>
          <a:lstStyle/>
          <a:p>
            <a:pPr marL="243840" indent="-231775">
              <a:lnSpc>
                <a:spcPct val="100000"/>
              </a:lnSpc>
              <a:spcBef>
                <a:spcPts val="95"/>
              </a:spcBef>
              <a:buClr>
                <a:srgbClr val="808080"/>
              </a:buClr>
              <a:buSzPct val="112500"/>
              <a:buChar char="●"/>
              <a:tabLst>
                <a:tab pos="244475" algn="l"/>
              </a:tabLst>
            </a:pPr>
            <a:r>
              <a:rPr lang="en-IN" sz="1600" b="1" spc="-10" dirty="0">
                <a:solidFill>
                  <a:srgbClr val="382244"/>
                </a:solidFill>
                <a:latin typeface="Arial"/>
                <a:cs typeface="Arial"/>
              </a:rPr>
              <a:t>A</a:t>
            </a:r>
            <a:r>
              <a:rPr sz="1600" b="1" spc="-10" dirty="0" err="1">
                <a:solidFill>
                  <a:srgbClr val="382244"/>
                </a:solidFill>
                <a:latin typeface="Arial"/>
                <a:cs typeface="Arial"/>
              </a:rPr>
              <a:t>verage</a:t>
            </a:r>
            <a:r>
              <a:rPr sz="1600" b="1" spc="-20" dirty="0">
                <a:solidFill>
                  <a:srgbClr val="382244"/>
                </a:solidFill>
                <a:latin typeface="Arial"/>
                <a:cs typeface="Arial"/>
              </a:rPr>
              <a:t> </a:t>
            </a:r>
            <a:r>
              <a:rPr lang="en-IN" sz="1600" b="1" spc="-5" dirty="0">
                <a:solidFill>
                  <a:srgbClr val="382244"/>
                </a:solidFill>
                <a:latin typeface="Arial"/>
                <a:cs typeface="Arial"/>
              </a:rPr>
              <a:t>P</a:t>
            </a:r>
            <a:r>
              <a:rPr sz="1600" b="1" spc="-5" dirty="0" err="1">
                <a:solidFill>
                  <a:srgbClr val="382244"/>
                </a:solidFill>
                <a:latin typeface="Arial"/>
                <a:cs typeface="Arial"/>
              </a:rPr>
              <a:t>roduct</a:t>
            </a:r>
            <a:endParaRPr sz="1600" dirty="0">
              <a:latin typeface="Arial"/>
              <a:cs typeface="Arial"/>
            </a:endParaRPr>
          </a:p>
        </p:txBody>
      </p:sp>
      <p:sp>
        <p:nvSpPr>
          <p:cNvPr id="5" name="object 5"/>
          <p:cNvSpPr txBox="1"/>
          <p:nvPr/>
        </p:nvSpPr>
        <p:spPr>
          <a:xfrm>
            <a:off x="3261486" y="1804238"/>
            <a:ext cx="321373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Microsoft Sans Serif"/>
                <a:cs typeface="Microsoft Sans Serif"/>
              </a:rPr>
              <a:t>Output</a:t>
            </a:r>
            <a:r>
              <a:rPr sz="1600" spc="45" dirty="0">
                <a:latin typeface="Microsoft Sans Serif"/>
                <a:cs typeface="Microsoft Sans Serif"/>
              </a:rPr>
              <a:t> </a:t>
            </a:r>
            <a:r>
              <a:rPr sz="1600" spc="-5" dirty="0">
                <a:latin typeface="Microsoft Sans Serif"/>
                <a:cs typeface="Microsoft Sans Serif"/>
              </a:rPr>
              <a:t>per</a:t>
            </a:r>
            <a:r>
              <a:rPr sz="1600" spc="15" dirty="0">
                <a:latin typeface="Microsoft Sans Serif"/>
                <a:cs typeface="Microsoft Sans Serif"/>
              </a:rPr>
              <a:t> </a:t>
            </a:r>
            <a:r>
              <a:rPr sz="1600" spc="-5" dirty="0">
                <a:latin typeface="Microsoft Sans Serif"/>
                <a:cs typeface="Microsoft Sans Serif"/>
              </a:rPr>
              <a:t>unit</a:t>
            </a:r>
            <a:r>
              <a:rPr sz="1600" spc="10" dirty="0">
                <a:latin typeface="Microsoft Sans Serif"/>
                <a:cs typeface="Microsoft Sans Serif"/>
              </a:rPr>
              <a:t> </a:t>
            </a:r>
            <a:r>
              <a:rPr sz="1600" spc="-5" dirty="0">
                <a:latin typeface="Microsoft Sans Serif"/>
                <a:cs typeface="Microsoft Sans Serif"/>
              </a:rPr>
              <a:t>of</a:t>
            </a:r>
            <a:r>
              <a:rPr sz="1600" spc="30" dirty="0">
                <a:latin typeface="Microsoft Sans Serif"/>
                <a:cs typeface="Microsoft Sans Serif"/>
              </a:rPr>
              <a:t> </a:t>
            </a:r>
            <a:r>
              <a:rPr sz="1600" spc="-5" dirty="0">
                <a:latin typeface="Microsoft Sans Serif"/>
                <a:cs typeface="Microsoft Sans Serif"/>
              </a:rPr>
              <a:t>a</a:t>
            </a:r>
            <a:r>
              <a:rPr sz="1600" spc="20" dirty="0">
                <a:latin typeface="Microsoft Sans Serif"/>
                <a:cs typeface="Microsoft Sans Serif"/>
              </a:rPr>
              <a:t> </a:t>
            </a:r>
            <a:r>
              <a:rPr sz="1600" spc="-5" dirty="0">
                <a:latin typeface="Microsoft Sans Serif"/>
                <a:cs typeface="Microsoft Sans Serif"/>
              </a:rPr>
              <a:t>particular</a:t>
            </a:r>
            <a:r>
              <a:rPr sz="1600" spc="10" dirty="0">
                <a:latin typeface="Microsoft Sans Serif"/>
                <a:cs typeface="Microsoft Sans Serif"/>
              </a:rPr>
              <a:t> </a:t>
            </a:r>
            <a:r>
              <a:rPr sz="1600" spc="-5" dirty="0">
                <a:latin typeface="Microsoft Sans Serif"/>
                <a:cs typeface="Microsoft Sans Serif"/>
              </a:rPr>
              <a:t>input.</a:t>
            </a:r>
            <a:endParaRPr sz="1600">
              <a:latin typeface="Microsoft Sans Serif"/>
              <a:cs typeface="Microsoft Sans Serif"/>
            </a:endParaRPr>
          </a:p>
        </p:txBody>
      </p:sp>
      <p:sp>
        <p:nvSpPr>
          <p:cNvPr id="6" name="object 6"/>
          <p:cNvSpPr txBox="1"/>
          <p:nvPr/>
        </p:nvSpPr>
        <p:spPr>
          <a:xfrm>
            <a:off x="1145844" y="2795142"/>
            <a:ext cx="5814695" cy="493981"/>
          </a:xfrm>
          <a:prstGeom prst="rect">
            <a:avLst/>
          </a:prstGeom>
        </p:spPr>
        <p:txBody>
          <a:bodyPr vert="horz" wrap="square" lIns="0" tIns="4445" rIns="0" bIns="0" rtlCol="0">
            <a:spAutoFit/>
          </a:bodyPr>
          <a:lstStyle/>
          <a:p>
            <a:pPr marL="243840" marR="5080" indent="-231775">
              <a:lnSpc>
                <a:spcPct val="103200"/>
              </a:lnSpc>
              <a:spcBef>
                <a:spcPts val="35"/>
              </a:spcBef>
              <a:buClr>
                <a:srgbClr val="808080"/>
              </a:buClr>
              <a:buSzPct val="112500"/>
              <a:buChar char="●"/>
              <a:tabLst>
                <a:tab pos="244475" algn="l"/>
                <a:tab pos="2134235" algn="l"/>
              </a:tabLst>
            </a:pPr>
            <a:r>
              <a:rPr lang="en-IN" sz="1600" b="1" spc="-5" dirty="0">
                <a:solidFill>
                  <a:srgbClr val="382244"/>
                </a:solidFill>
                <a:latin typeface="Arial"/>
                <a:cs typeface="Arial"/>
              </a:rPr>
              <a:t>M</a:t>
            </a:r>
            <a:r>
              <a:rPr sz="1600" b="1" spc="-5" dirty="0" err="1">
                <a:solidFill>
                  <a:srgbClr val="382244"/>
                </a:solidFill>
                <a:latin typeface="Arial"/>
                <a:cs typeface="Arial"/>
              </a:rPr>
              <a:t>arginal</a:t>
            </a:r>
            <a:r>
              <a:rPr sz="1600" b="1" spc="35" dirty="0">
                <a:solidFill>
                  <a:srgbClr val="382244"/>
                </a:solidFill>
                <a:latin typeface="Arial"/>
                <a:cs typeface="Arial"/>
              </a:rPr>
              <a:t> </a:t>
            </a:r>
            <a:r>
              <a:rPr lang="en-IN" sz="1600" b="1" spc="-5" dirty="0">
                <a:solidFill>
                  <a:srgbClr val="382244"/>
                </a:solidFill>
                <a:latin typeface="Arial"/>
                <a:cs typeface="Arial"/>
              </a:rPr>
              <a:t>P</a:t>
            </a:r>
            <a:r>
              <a:rPr sz="1600" b="1" spc="-5" dirty="0" err="1">
                <a:solidFill>
                  <a:srgbClr val="382244"/>
                </a:solidFill>
                <a:latin typeface="Arial"/>
                <a:cs typeface="Arial"/>
              </a:rPr>
              <a:t>roduct</a:t>
            </a:r>
            <a:r>
              <a:rPr sz="1600" b="1" spc="-5" dirty="0">
                <a:solidFill>
                  <a:srgbClr val="382244"/>
                </a:solidFill>
                <a:latin typeface="Arial"/>
                <a:cs typeface="Arial"/>
              </a:rPr>
              <a:t>	</a:t>
            </a:r>
            <a:r>
              <a:rPr sz="1600" spc="-5" dirty="0">
                <a:latin typeface="Microsoft Sans Serif"/>
                <a:cs typeface="Microsoft Sans Serif"/>
              </a:rPr>
              <a:t>Additional</a:t>
            </a:r>
            <a:r>
              <a:rPr sz="1600" spc="-15" dirty="0">
                <a:latin typeface="Microsoft Sans Serif"/>
                <a:cs typeface="Microsoft Sans Serif"/>
              </a:rPr>
              <a:t> </a:t>
            </a:r>
            <a:r>
              <a:rPr sz="1600" spc="-5" dirty="0">
                <a:latin typeface="Microsoft Sans Serif"/>
                <a:cs typeface="Microsoft Sans Serif"/>
              </a:rPr>
              <a:t>output</a:t>
            </a:r>
            <a:r>
              <a:rPr sz="1600" spc="35" dirty="0">
                <a:latin typeface="Microsoft Sans Serif"/>
                <a:cs typeface="Microsoft Sans Serif"/>
              </a:rPr>
              <a:t> </a:t>
            </a:r>
            <a:r>
              <a:rPr sz="1600" spc="-5" dirty="0">
                <a:latin typeface="Microsoft Sans Serif"/>
                <a:cs typeface="Microsoft Sans Serif"/>
              </a:rPr>
              <a:t>produced</a:t>
            </a:r>
            <a:r>
              <a:rPr lang="en-IN" sz="1600" spc="-5" dirty="0">
                <a:latin typeface="Microsoft Sans Serif"/>
                <a:cs typeface="Microsoft Sans Serif"/>
              </a:rPr>
              <a:t>,</a:t>
            </a:r>
            <a:r>
              <a:rPr sz="1600" spc="15" dirty="0">
                <a:latin typeface="Microsoft Sans Serif"/>
                <a:cs typeface="Microsoft Sans Serif"/>
              </a:rPr>
              <a:t> </a:t>
            </a:r>
            <a:r>
              <a:rPr sz="1600" spc="-5" dirty="0">
                <a:latin typeface="Microsoft Sans Serif"/>
                <a:cs typeface="Microsoft Sans Serif"/>
              </a:rPr>
              <a:t>as</a:t>
            </a:r>
            <a:r>
              <a:rPr sz="1600" spc="30" dirty="0">
                <a:latin typeface="Microsoft Sans Serif"/>
                <a:cs typeface="Microsoft Sans Serif"/>
              </a:rPr>
              <a:t> </a:t>
            </a:r>
            <a:r>
              <a:rPr sz="1600" spc="-5" dirty="0">
                <a:latin typeface="Microsoft Sans Serif"/>
                <a:cs typeface="Microsoft Sans Serif"/>
              </a:rPr>
              <a:t>an</a:t>
            </a:r>
            <a:r>
              <a:rPr sz="1600" spc="10" dirty="0">
                <a:latin typeface="Microsoft Sans Serif"/>
                <a:cs typeface="Microsoft Sans Serif"/>
              </a:rPr>
              <a:t> </a:t>
            </a:r>
            <a:r>
              <a:rPr sz="1600" spc="-5" dirty="0">
                <a:latin typeface="Microsoft Sans Serif"/>
                <a:cs typeface="Microsoft Sans Serif"/>
              </a:rPr>
              <a:t>input</a:t>
            </a:r>
            <a:r>
              <a:rPr sz="1600" spc="10" dirty="0">
                <a:latin typeface="Microsoft Sans Serif"/>
                <a:cs typeface="Microsoft Sans Serif"/>
              </a:rPr>
              <a:t> </a:t>
            </a:r>
            <a:r>
              <a:rPr sz="1600" spc="-5" dirty="0">
                <a:latin typeface="Microsoft Sans Serif"/>
                <a:cs typeface="Microsoft Sans Serif"/>
              </a:rPr>
              <a:t>is </a:t>
            </a:r>
            <a:r>
              <a:rPr sz="1600" spc="-409" dirty="0">
                <a:latin typeface="Microsoft Sans Serif"/>
                <a:cs typeface="Microsoft Sans Serif"/>
              </a:rPr>
              <a:t> </a:t>
            </a:r>
            <a:r>
              <a:rPr sz="1600" spc="-5" dirty="0">
                <a:latin typeface="Microsoft Sans Serif"/>
                <a:cs typeface="Microsoft Sans Serif"/>
              </a:rPr>
              <a:t>increased</a:t>
            </a:r>
            <a:r>
              <a:rPr sz="1600" spc="15" dirty="0">
                <a:latin typeface="Microsoft Sans Serif"/>
                <a:cs typeface="Microsoft Sans Serif"/>
              </a:rPr>
              <a:t> </a:t>
            </a:r>
            <a:r>
              <a:rPr sz="1600" spc="-5" dirty="0">
                <a:latin typeface="Microsoft Sans Serif"/>
                <a:cs typeface="Microsoft Sans Serif"/>
              </a:rPr>
              <a:t>by</a:t>
            </a:r>
            <a:r>
              <a:rPr sz="1600" spc="20" dirty="0">
                <a:latin typeface="Microsoft Sans Serif"/>
                <a:cs typeface="Microsoft Sans Serif"/>
              </a:rPr>
              <a:t> </a:t>
            </a:r>
            <a:r>
              <a:rPr sz="1600" spc="-5" dirty="0">
                <a:latin typeface="Microsoft Sans Serif"/>
                <a:cs typeface="Microsoft Sans Serif"/>
              </a:rPr>
              <a:t>one</a:t>
            </a:r>
            <a:r>
              <a:rPr sz="1600" spc="15" dirty="0">
                <a:latin typeface="Microsoft Sans Serif"/>
                <a:cs typeface="Microsoft Sans Serif"/>
              </a:rPr>
              <a:t> </a:t>
            </a:r>
            <a:r>
              <a:rPr sz="1600" spc="-5" dirty="0">
                <a:latin typeface="Microsoft Sans Serif"/>
                <a:cs typeface="Microsoft Sans Serif"/>
              </a:rPr>
              <a:t>unit.</a:t>
            </a:r>
            <a:endParaRPr sz="1600" dirty="0">
              <a:latin typeface="Microsoft Sans Serif"/>
              <a:cs typeface="Microsoft Sans Serif"/>
            </a:endParaRPr>
          </a:p>
        </p:txBody>
      </p:sp>
      <p:sp>
        <p:nvSpPr>
          <p:cNvPr id="7" name="object 7"/>
          <p:cNvSpPr txBox="1"/>
          <p:nvPr/>
        </p:nvSpPr>
        <p:spPr>
          <a:xfrm>
            <a:off x="1143000" y="4495800"/>
            <a:ext cx="7162800" cy="1482456"/>
          </a:xfrm>
          <a:prstGeom prst="rect">
            <a:avLst/>
          </a:prstGeom>
          <a:ln w="3175">
            <a:solidFill>
              <a:srgbClr val="FF0000"/>
            </a:solidFill>
          </a:ln>
        </p:spPr>
        <p:txBody>
          <a:bodyPr vert="horz" wrap="square" lIns="0" tIns="116839" rIns="0" bIns="0" rtlCol="0">
            <a:spAutoFit/>
          </a:bodyPr>
          <a:lstStyle/>
          <a:p>
            <a:pPr algn="ctr">
              <a:lnSpc>
                <a:spcPct val="100000"/>
              </a:lnSpc>
              <a:spcBef>
                <a:spcPts val="919"/>
              </a:spcBef>
            </a:pPr>
            <a:r>
              <a:rPr sz="1800" spc="-10" dirty="0">
                <a:latin typeface="Microsoft Sans Serif"/>
                <a:cs typeface="Microsoft Sans Serif"/>
              </a:rPr>
              <a:t>Average</a:t>
            </a:r>
            <a:r>
              <a:rPr sz="1800" spc="20" dirty="0">
                <a:latin typeface="Microsoft Sans Serif"/>
                <a:cs typeface="Microsoft Sans Serif"/>
              </a:rPr>
              <a:t> </a:t>
            </a:r>
            <a:r>
              <a:rPr lang="en-IN" spc="-5" dirty="0">
                <a:latin typeface="Microsoft Sans Serif"/>
                <a:cs typeface="Microsoft Sans Serif"/>
              </a:rPr>
              <a:t>P</a:t>
            </a:r>
            <a:r>
              <a:rPr sz="1800" spc="-5" dirty="0" err="1">
                <a:latin typeface="Microsoft Sans Serif"/>
                <a:cs typeface="Microsoft Sans Serif"/>
              </a:rPr>
              <a:t>roduct</a:t>
            </a:r>
            <a:r>
              <a:rPr sz="1800" spc="40" dirty="0">
                <a:latin typeface="Microsoft Sans Serif"/>
                <a:cs typeface="Microsoft Sans Serif"/>
              </a:rPr>
              <a:t> </a:t>
            </a:r>
            <a:r>
              <a:rPr sz="1800" dirty="0">
                <a:latin typeface="Microsoft Sans Serif"/>
                <a:cs typeface="Microsoft Sans Serif"/>
              </a:rPr>
              <a:t>of</a:t>
            </a:r>
            <a:r>
              <a:rPr sz="1800" spc="20" dirty="0">
                <a:latin typeface="Microsoft Sans Serif"/>
                <a:cs typeface="Microsoft Sans Serif"/>
              </a:rPr>
              <a:t> </a:t>
            </a:r>
            <a:r>
              <a:rPr lang="en-IN" spc="-10" dirty="0">
                <a:latin typeface="Microsoft Sans Serif"/>
                <a:cs typeface="Microsoft Sans Serif"/>
              </a:rPr>
              <a:t>L</a:t>
            </a:r>
            <a:r>
              <a:rPr sz="1800" spc="-10" dirty="0" err="1">
                <a:latin typeface="Microsoft Sans Serif"/>
                <a:cs typeface="Microsoft Sans Serif"/>
              </a:rPr>
              <a:t>abor</a:t>
            </a:r>
            <a:r>
              <a:rPr sz="1800" spc="30" dirty="0">
                <a:latin typeface="Microsoft Sans Serif"/>
                <a:cs typeface="Microsoft Sans Serif"/>
              </a:rPr>
              <a:t> </a:t>
            </a:r>
            <a:r>
              <a:rPr sz="1800" dirty="0">
                <a:latin typeface="Microsoft Sans Serif"/>
                <a:cs typeface="Microsoft Sans Serif"/>
              </a:rPr>
              <a:t>=</a:t>
            </a:r>
            <a:r>
              <a:rPr sz="1800" spc="20" dirty="0">
                <a:latin typeface="Microsoft Sans Serif"/>
                <a:cs typeface="Microsoft Sans Serif"/>
              </a:rPr>
              <a:t> </a:t>
            </a:r>
            <a:r>
              <a:rPr sz="1800" spc="-5" dirty="0">
                <a:latin typeface="Microsoft Sans Serif"/>
                <a:cs typeface="Microsoft Sans Serif"/>
              </a:rPr>
              <a:t>Output/labor</a:t>
            </a:r>
            <a:r>
              <a:rPr sz="1800" spc="20" dirty="0">
                <a:latin typeface="Microsoft Sans Serif"/>
                <a:cs typeface="Microsoft Sans Serif"/>
              </a:rPr>
              <a:t> </a:t>
            </a:r>
            <a:r>
              <a:rPr sz="1800" spc="-5" dirty="0">
                <a:latin typeface="Microsoft Sans Serif"/>
                <a:cs typeface="Microsoft Sans Serif"/>
              </a:rPr>
              <a:t>input</a:t>
            </a:r>
            <a:r>
              <a:rPr sz="1800" spc="30" dirty="0">
                <a:latin typeface="Microsoft Sans Serif"/>
                <a:cs typeface="Microsoft Sans Serif"/>
              </a:rPr>
              <a:t> </a:t>
            </a:r>
            <a:r>
              <a:rPr sz="1800" dirty="0">
                <a:latin typeface="Microsoft Sans Serif"/>
                <a:cs typeface="Microsoft Sans Serif"/>
              </a:rPr>
              <a:t>=</a:t>
            </a:r>
            <a:r>
              <a:rPr sz="1800" spc="20" dirty="0">
                <a:latin typeface="Microsoft Sans Serif"/>
                <a:cs typeface="Microsoft Sans Serif"/>
              </a:rPr>
              <a:t> </a:t>
            </a:r>
            <a:r>
              <a:rPr sz="1800" i="1" spc="-5" dirty="0">
                <a:latin typeface="Arial"/>
                <a:cs typeface="Arial"/>
              </a:rPr>
              <a:t>q/L</a:t>
            </a:r>
            <a:endParaRPr lang="en-IN" sz="1800" i="1" spc="-5" dirty="0">
              <a:latin typeface="Arial"/>
              <a:cs typeface="Arial"/>
            </a:endParaRPr>
          </a:p>
          <a:p>
            <a:pPr algn="ctr">
              <a:lnSpc>
                <a:spcPct val="100000"/>
              </a:lnSpc>
              <a:spcBef>
                <a:spcPts val="919"/>
              </a:spcBef>
            </a:pPr>
            <a:endParaRPr sz="1800" dirty="0">
              <a:latin typeface="Arial"/>
              <a:cs typeface="Arial"/>
            </a:endParaRPr>
          </a:p>
          <a:p>
            <a:pPr algn="ctr">
              <a:lnSpc>
                <a:spcPct val="100000"/>
              </a:lnSpc>
              <a:spcBef>
                <a:spcPts val="1080"/>
              </a:spcBef>
            </a:pPr>
            <a:r>
              <a:rPr sz="1800" spc="-10" dirty="0">
                <a:latin typeface="Microsoft Sans Serif"/>
                <a:cs typeface="Microsoft Sans Serif"/>
              </a:rPr>
              <a:t>Marginal</a:t>
            </a:r>
            <a:r>
              <a:rPr sz="1800" spc="40" dirty="0">
                <a:latin typeface="Microsoft Sans Serif"/>
                <a:cs typeface="Microsoft Sans Serif"/>
              </a:rPr>
              <a:t> </a:t>
            </a:r>
            <a:r>
              <a:rPr lang="en-IN" spc="-5" dirty="0">
                <a:latin typeface="Microsoft Sans Serif"/>
                <a:cs typeface="Microsoft Sans Serif"/>
              </a:rPr>
              <a:t>P</a:t>
            </a:r>
            <a:r>
              <a:rPr sz="1800" spc="-5" dirty="0" err="1">
                <a:latin typeface="Microsoft Sans Serif"/>
                <a:cs typeface="Microsoft Sans Serif"/>
              </a:rPr>
              <a:t>roduct</a:t>
            </a:r>
            <a:r>
              <a:rPr sz="1800" spc="30" dirty="0">
                <a:latin typeface="Microsoft Sans Serif"/>
                <a:cs typeface="Microsoft Sans Serif"/>
              </a:rPr>
              <a:t> </a:t>
            </a:r>
            <a:r>
              <a:rPr sz="1800" dirty="0">
                <a:latin typeface="Microsoft Sans Serif"/>
                <a:cs typeface="Microsoft Sans Serif"/>
              </a:rPr>
              <a:t>of</a:t>
            </a:r>
            <a:r>
              <a:rPr sz="1800" spc="25" dirty="0">
                <a:latin typeface="Microsoft Sans Serif"/>
                <a:cs typeface="Microsoft Sans Serif"/>
              </a:rPr>
              <a:t> </a:t>
            </a:r>
            <a:r>
              <a:rPr lang="en-IN" spc="-10" dirty="0">
                <a:latin typeface="Microsoft Sans Serif"/>
                <a:cs typeface="Microsoft Sans Serif"/>
              </a:rPr>
              <a:t>L</a:t>
            </a:r>
            <a:r>
              <a:rPr sz="1800" spc="-10" dirty="0" err="1">
                <a:latin typeface="Microsoft Sans Serif"/>
                <a:cs typeface="Microsoft Sans Serif"/>
              </a:rPr>
              <a:t>abor</a:t>
            </a:r>
            <a:r>
              <a:rPr sz="1800" spc="40" dirty="0">
                <a:latin typeface="Microsoft Sans Serif"/>
                <a:cs typeface="Microsoft Sans Serif"/>
              </a:rPr>
              <a:t> </a:t>
            </a:r>
            <a:r>
              <a:rPr sz="1800" dirty="0">
                <a:latin typeface="Microsoft Sans Serif"/>
                <a:cs typeface="Microsoft Sans Serif"/>
              </a:rPr>
              <a:t>=</a:t>
            </a:r>
            <a:r>
              <a:rPr sz="1800" spc="25" dirty="0">
                <a:latin typeface="Microsoft Sans Serif"/>
                <a:cs typeface="Microsoft Sans Serif"/>
              </a:rPr>
              <a:t> </a:t>
            </a:r>
            <a:r>
              <a:rPr sz="1800" spc="-10" dirty="0">
                <a:latin typeface="Microsoft Sans Serif"/>
                <a:cs typeface="Microsoft Sans Serif"/>
              </a:rPr>
              <a:t>Change</a:t>
            </a:r>
            <a:r>
              <a:rPr sz="1800" spc="50" dirty="0">
                <a:latin typeface="Microsoft Sans Serif"/>
                <a:cs typeface="Microsoft Sans Serif"/>
              </a:rPr>
              <a:t> </a:t>
            </a:r>
            <a:r>
              <a:rPr sz="1800" spc="-10" dirty="0">
                <a:latin typeface="Microsoft Sans Serif"/>
                <a:cs typeface="Microsoft Sans Serif"/>
              </a:rPr>
              <a:t>in</a:t>
            </a:r>
            <a:r>
              <a:rPr sz="1800" spc="15" dirty="0">
                <a:latin typeface="Microsoft Sans Serif"/>
                <a:cs typeface="Microsoft Sans Serif"/>
              </a:rPr>
              <a:t> </a:t>
            </a:r>
            <a:r>
              <a:rPr sz="1800" spc="-5" dirty="0">
                <a:latin typeface="Microsoft Sans Serif"/>
                <a:cs typeface="Microsoft Sans Serif"/>
              </a:rPr>
              <a:t>output/change</a:t>
            </a:r>
            <a:r>
              <a:rPr sz="1800" spc="45" dirty="0">
                <a:latin typeface="Microsoft Sans Serif"/>
                <a:cs typeface="Microsoft Sans Serif"/>
              </a:rPr>
              <a:t> </a:t>
            </a:r>
            <a:r>
              <a:rPr sz="1800" spc="-10" dirty="0">
                <a:latin typeface="Microsoft Sans Serif"/>
                <a:cs typeface="Microsoft Sans Serif"/>
              </a:rPr>
              <a:t>in</a:t>
            </a:r>
            <a:r>
              <a:rPr sz="1800" spc="15" dirty="0">
                <a:latin typeface="Microsoft Sans Serif"/>
                <a:cs typeface="Microsoft Sans Serif"/>
              </a:rPr>
              <a:t> </a:t>
            </a:r>
            <a:r>
              <a:rPr sz="1800" spc="-5" dirty="0">
                <a:latin typeface="Microsoft Sans Serif"/>
                <a:cs typeface="Microsoft Sans Serif"/>
              </a:rPr>
              <a:t>labor</a:t>
            </a:r>
            <a:r>
              <a:rPr sz="1800" spc="35" dirty="0">
                <a:latin typeface="Microsoft Sans Serif"/>
                <a:cs typeface="Microsoft Sans Serif"/>
              </a:rPr>
              <a:t> </a:t>
            </a:r>
            <a:r>
              <a:rPr sz="1800" spc="-10" dirty="0">
                <a:latin typeface="Microsoft Sans Serif"/>
                <a:cs typeface="Microsoft Sans Serif"/>
              </a:rPr>
              <a:t>input</a:t>
            </a:r>
            <a:endParaRPr sz="1800" dirty="0">
              <a:latin typeface="Microsoft Sans Serif"/>
              <a:cs typeface="Microsoft Sans Serif"/>
            </a:endParaRPr>
          </a:p>
          <a:p>
            <a:pPr marL="1270" algn="ctr">
              <a:lnSpc>
                <a:spcPct val="100000"/>
              </a:lnSpc>
            </a:pPr>
            <a:r>
              <a:rPr sz="1800" dirty="0">
                <a:latin typeface="Microsoft Sans Serif"/>
                <a:cs typeface="Microsoft Sans Serif"/>
              </a:rPr>
              <a:t>=</a:t>
            </a:r>
            <a:r>
              <a:rPr sz="1800" spc="-30" dirty="0">
                <a:latin typeface="Microsoft Sans Serif"/>
                <a:cs typeface="Microsoft Sans Serif"/>
              </a:rPr>
              <a:t> </a:t>
            </a:r>
            <a:r>
              <a:rPr sz="1800" i="1" dirty="0">
                <a:latin typeface="Arial"/>
                <a:cs typeface="Arial"/>
              </a:rPr>
              <a:t>Δq/ΔL</a:t>
            </a:r>
            <a:endParaRPr sz="1800"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97813" y="2279606"/>
            <a:ext cx="142240" cy="285115"/>
          </a:xfrm>
          <a:prstGeom prst="rect">
            <a:avLst/>
          </a:prstGeom>
        </p:spPr>
        <p:txBody>
          <a:bodyPr vert="horz" wrap="square" lIns="0" tIns="0" rIns="0" bIns="0" rtlCol="0">
            <a:spAutoFit/>
          </a:bodyPr>
          <a:lstStyle/>
          <a:p>
            <a:pPr>
              <a:lnSpc>
                <a:spcPts val="2215"/>
              </a:lnSpc>
            </a:pPr>
            <a:r>
              <a:rPr sz="2000" dirty="0">
                <a:latin typeface="Microsoft Sans Serif"/>
                <a:cs typeface="Microsoft Sans Serif"/>
              </a:rPr>
              <a:t>0</a:t>
            </a:r>
            <a:endParaRPr sz="2000">
              <a:latin typeface="Microsoft Sans Serif"/>
              <a:cs typeface="Microsoft Sans Serif"/>
            </a:endParaRPr>
          </a:p>
        </p:txBody>
      </p:sp>
      <p:sp>
        <p:nvSpPr>
          <p:cNvPr id="3" name="object 3"/>
          <p:cNvSpPr txBox="1"/>
          <p:nvPr/>
        </p:nvSpPr>
        <p:spPr>
          <a:xfrm>
            <a:off x="2600832" y="2279606"/>
            <a:ext cx="283845" cy="285115"/>
          </a:xfrm>
          <a:prstGeom prst="rect">
            <a:avLst/>
          </a:prstGeom>
        </p:spPr>
        <p:txBody>
          <a:bodyPr vert="horz" wrap="square" lIns="0" tIns="0" rIns="0" bIns="0" rtlCol="0">
            <a:spAutoFit/>
          </a:bodyPr>
          <a:lstStyle/>
          <a:p>
            <a:pPr>
              <a:lnSpc>
                <a:spcPts val="2215"/>
              </a:lnSpc>
            </a:pPr>
            <a:r>
              <a:rPr sz="2000" dirty="0">
                <a:latin typeface="Microsoft Sans Serif"/>
                <a:cs typeface="Microsoft Sans Serif"/>
              </a:rPr>
              <a:t>10</a:t>
            </a:r>
            <a:endParaRPr sz="2000">
              <a:latin typeface="Microsoft Sans Serif"/>
              <a:cs typeface="Microsoft Sans Serif"/>
            </a:endParaRPr>
          </a:p>
        </p:txBody>
      </p:sp>
      <p:sp>
        <p:nvSpPr>
          <p:cNvPr id="4" name="object 4"/>
          <p:cNvSpPr txBox="1"/>
          <p:nvPr/>
        </p:nvSpPr>
        <p:spPr>
          <a:xfrm>
            <a:off x="4044441" y="2279606"/>
            <a:ext cx="142240" cy="285115"/>
          </a:xfrm>
          <a:prstGeom prst="rect">
            <a:avLst/>
          </a:prstGeom>
        </p:spPr>
        <p:txBody>
          <a:bodyPr vert="horz" wrap="square" lIns="0" tIns="0" rIns="0" bIns="0" rtlCol="0">
            <a:spAutoFit/>
          </a:bodyPr>
          <a:lstStyle/>
          <a:p>
            <a:pPr>
              <a:lnSpc>
                <a:spcPts val="2215"/>
              </a:lnSpc>
            </a:pPr>
            <a:r>
              <a:rPr sz="2000" dirty="0">
                <a:latin typeface="Microsoft Sans Serif"/>
                <a:cs typeface="Microsoft Sans Serif"/>
              </a:rPr>
              <a:t>0</a:t>
            </a:r>
            <a:endParaRPr sz="2000">
              <a:latin typeface="Microsoft Sans Serif"/>
              <a:cs typeface="Microsoft Sans Serif"/>
            </a:endParaRPr>
          </a:p>
        </p:txBody>
      </p:sp>
      <p:sp>
        <p:nvSpPr>
          <p:cNvPr id="5" name="object 5"/>
          <p:cNvSpPr txBox="1"/>
          <p:nvPr/>
        </p:nvSpPr>
        <p:spPr>
          <a:xfrm>
            <a:off x="5474208" y="2279606"/>
            <a:ext cx="255270" cy="285115"/>
          </a:xfrm>
          <a:prstGeom prst="rect">
            <a:avLst/>
          </a:prstGeom>
        </p:spPr>
        <p:txBody>
          <a:bodyPr vert="horz" wrap="square" lIns="0" tIns="0" rIns="0" bIns="0" rtlCol="0">
            <a:spAutoFit/>
          </a:bodyPr>
          <a:lstStyle/>
          <a:p>
            <a:pPr>
              <a:lnSpc>
                <a:spcPts val="2215"/>
              </a:lnSpc>
            </a:pPr>
            <a:r>
              <a:rPr sz="2000" spc="830" dirty="0">
                <a:latin typeface="Microsoft Sans Serif"/>
                <a:cs typeface="Microsoft Sans Serif"/>
              </a:rPr>
              <a:t>—</a:t>
            </a:r>
            <a:endParaRPr sz="2000">
              <a:latin typeface="Microsoft Sans Serif"/>
              <a:cs typeface="Microsoft Sans Serif"/>
            </a:endParaRPr>
          </a:p>
        </p:txBody>
      </p:sp>
      <p:sp>
        <p:nvSpPr>
          <p:cNvPr id="6" name="object 6"/>
          <p:cNvSpPr txBox="1"/>
          <p:nvPr/>
        </p:nvSpPr>
        <p:spPr>
          <a:xfrm>
            <a:off x="7112761" y="2279606"/>
            <a:ext cx="255270" cy="285115"/>
          </a:xfrm>
          <a:prstGeom prst="rect">
            <a:avLst/>
          </a:prstGeom>
        </p:spPr>
        <p:txBody>
          <a:bodyPr vert="horz" wrap="square" lIns="0" tIns="0" rIns="0" bIns="0" rtlCol="0">
            <a:spAutoFit/>
          </a:bodyPr>
          <a:lstStyle/>
          <a:p>
            <a:pPr>
              <a:lnSpc>
                <a:spcPts val="2215"/>
              </a:lnSpc>
            </a:pPr>
            <a:r>
              <a:rPr sz="2000" spc="830" dirty="0">
                <a:latin typeface="Microsoft Sans Serif"/>
                <a:cs typeface="Microsoft Sans Serif"/>
              </a:rPr>
              <a:t>—</a:t>
            </a:r>
            <a:endParaRPr sz="2000">
              <a:latin typeface="Microsoft Sans Serif"/>
              <a:cs typeface="Microsoft Sans Serif"/>
            </a:endParaRPr>
          </a:p>
        </p:txBody>
      </p:sp>
      <p:sp>
        <p:nvSpPr>
          <p:cNvPr id="7" name="object 7"/>
          <p:cNvSpPr txBox="1"/>
          <p:nvPr/>
        </p:nvSpPr>
        <p:spPr>
          <a:xfrm>
            <a:off x="1642998" y="690498"/>
            <a:ext cx="577215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PRODUCTION</a:t>
            </a:r>
            <a:r>
              <a:rPr sz="1800" b="1" dirty="0">
                <a:latin typeface="Arial"/>
                <a:cs typeface="Arial"/>
              </a:rPr>
              <a:t> WITH</a:t>
            </a:r>
            <a:r>
              <a:rPr sz="1800" b="1" spc="-10" dirty="0">
                <a:latin typeface="Arial"/>
                <a:cs typeface="Arial"/>
              </a:rPr>
              <a:t> </a:t>
            </a:r>
            <a:r>
              <a:rPr sz="1800" b="1" dirty="0">
                <a:latin typeface="Arial"/>
                <a:cs typeface="Arial"/>
              </a:rPr>
              <a:t>ONE</a:t>
            </a:r>
            <a:r>
              <a:rPr sz="1800" b="1" spc="5" dirty="0">
                <a:latin typeface="Arial"/>
                <a:cs typeface="Arial"/>
              </a:rPr>
              <a:t> </a:t>
            </a:r>
            <a:r>
              <a:rPr sz="1800" b="1" spc="-10" dirty="0">
                <a:latin typeface="Arial"/>
                <a:cs typeface="Arial"/>
              </a:rPr>
              <a:t>VARIABLE</a:t>
            </a:r>
            <a:r>
              <a:rPr sz="1800" b="1" spc="50" dirty="0">
                <a:latin typeface="Arial"/>
                <a:cs typeface="Arial"/>
              </a:rPr>
              <a:t> </a:t>
            </a:r>
            <a:r>
              <a:rPr sz="1800" b="1" spc="-5" dirty="0">
                <a:latin typeface="Arial"/>
                <a:cs typeface="Arial"/>
              </a:rPr>
              <a:t>INPUT</a:t>
            </a:r>
            <a:r>
              <a:rPr sz="1800" b="1" dirty="0">
                <a:latin typeface="Arial"/>
                <a:cs typeface="Arial"/>
              </a:rPr>
              <a:t> </a:t>
            </a:r>
            <a:r>
              <a:rPr sz="1800" b="1" spc="-10" dirty="0">
                <a:latin typeface="Arial"/>
                <a:cs typeface="Arial"/>
              </a:rPr>
              <a:t>(LABOR)</a:t>
            </a:r>
            <a:endParaRPr sz="1800">
              <a:latin typeface="Arial"/>
              <a:cs typeface="Arial"/>
            </a:endParaRPr>
          </a:p>
        </p:txBody>
      </p:sp>
      <p:sp>
        <p:nvSpPr>
          <p:cNvPr id="8" name="object 8"/>
          <p:cNvSpPr/>
          <p:nvPr/>
        </p:nvSpPr>
        <p:spPr>
          <a:xfrm>
            <a:off x="457200" y="381000"/>
            <a:ext cx="8229600" cy="0"/>
          </a:xfrm>
          <a:custGeom>
            <a:avLst/>
            <a:gdLst/>
            <a:ahLst/>
            <a:cxnLst/>
            <a:rect l="l" t="t" r="r" b="b"/>
            <a:pathLst>
              <a:path w="8229600">
                <a:moveTo>
                  <a:pt x="0" y="0"/>
                </a:moveTo>
                <a:lnTo>
                  <a:pt x="8229600" y="0"/>
                </a:lnTo>
              </a:path>
            </a:pathLst>
          </a:custGeom>
          <a:ln w="9525">
            <a:solidFill>
              <a:srgbClr val="52BD94"/>
            </a:solidFill>
          </a:ln>
        </p:spPr>
        <p:txBody>
          <a:bodyPr wrap="square" lIns="0" tIns="0" rIns="0" bIns="0" rtlCol="0"/>
          <a:lstStyle/>
          <a:p>
            <a:endParaRPr/>
          </a:p>
        </p:txBody>
      </p:sp>
      <p:sp>
        <p:nvSpPr>
          <p:cNvPr id="9" name="object 9"/>
          <p:cNvSpPr/>
          <p:nvPr/>
        </p:nvSpPr>
        <p:spPr>
          <a:xfrm>
            <a:off x="6096000" y="2003488"/>
            <a:ext cx="2057400" cy="611505"/>
          </a:xfrm>
          <a:custGeom>
            <a:avLst/>
            <a:gdLst/>
            <a:ahLst/>
            <a:cxnLst/>
            <a:rect l="l" t="t" r="r" b="b"/>
            <a:pathLst>
              <a:path w="2057400" h="611505">
                <a:moveTo>
                  <a:pt x="2057400" y="0"/>
                </a:moveTo>
                <a:lnTo>
                  <a:pt x="0" y="0"/>
                </a:lnTo>
                <a:lnTo>
                  <a:pt x="0" y="611187"/>
                </a:lnTo>
                <a:lnTo>
                  <a:pt x="2057400" y="611187"/>
                </a:lnTo>
                <a:lnTo>
                  <a:pt x="2057400" y="0"/>
                </a:lnTo>
                <a:close/>
              </a:path>
            </a:pathLst>
          </a:custGeom>
          <a:solidFill>
            <a:srgbClr val="FFFFFF">
              <a:alpha val="54116"/>
            </a:srgbClr>
          </a:solidFill>
        </p:spPr>
        <p:txBody>
          <a:bodyPr wrap="square" lIns="0" tIns="0" rIns="0" bIns="0" rtlCol="0"/>
          <a:lstStyle/>
          <a:p>
            <a:endParaRPr/>
          </a:p>
        </p:txBody>
      </p:sp>
      <p:sp>
        <p:nvSpPr>
          <p:cNvPr id="10" name="object 10"/>
          <p:cNvSpPr/>
          <p:nvPr/>
        </p:nvSpPr>
        <p:spPr>
          <a:xfrm>
            <a:off x="793750" y="2009774"/>
            <a:ext cx="5683250" cy="581025"/>
          </a:xfrm>
          <a:custGeom>
            <a:avLst/>
            <a:gdLst/>
            <a:ahLst/>
            <a:cxnLst/>
            <a:rect l="l" t="t" r="r" b="b"/>
            <a:pathLst>
              <a:path w="5683250" h="581025">
                <a:moveTo>
                  <a:pt x="2838450" y="0"/>
                </a:moveTo>
                <a:lnTo>
                  <a:pt x="1339850" y="0"/>
                </a:lnTo>
                <a:lnTo>
                  <a:pt x="0" y="0"/>
                </a:lnTo>
                <a:lnTo>
                  <a:pt x="0" y="581025"/>
                </a:lnTo>
                <a:lnTo>
                  <a:pt x="1339850" y="581025"/>
                </a:lnTo>
                <a:lnTo>
                  <a:pt x="2838450" y="581025"/>
                </a:lnTo>
                <a:lnTo>
                  <a:pt x="2838450" y="0"/>
                </a:lnTo>
                <a:close/>
              </a:path>
              <a:path w="5683250" h="581025">
                <a:moveTo>
                  <a:pt x="5683250" y="0"/>
                </a:moveTo>
                <a:lnTo>
                  <a:pt x="4083050" y="0"/>
                </a:lnTo>
                <a:lnTo>
                  <a:pt x="2863850" y="0"/>
                </a:lnTo>
                <a:lnTo>
                  <a:pt x="2863850" y="581025"/>
                </a:lnTo>
                <a:lnTo>
                  <a:pt x="4083050" y="581025"/>
                </a:lnTo>
                <a:lnTo>
                  <a:pt x="5683250" y="581025"/>
                </a:lnTo>
                <a:lnTo>
                  <a:pt x="5683250" y="0"/>
                </a:lnTo>
                <a:close/>
              </a:path>
            </a:pathLst>
          </a:custGeom>
          <a:solidFill>
            <a:srgbClr val="FFFFFF">
              <a:alpha val="54116"/>
            </a:srgbClr>
          </a:solidFill>
        </p:spPr>
        <p:txBody>
          <a:bodyPr wrap="square" lIns="0" tIns="0" rIns="0" bIns="0" rtlCol="0"/>
          <a:lstStyle/>
          <a:p>
            <a:endParaRPr/>
          </a:p>
        </p:txBody>
      </p:sp>
      <p:graphicFrame>
        <p:nvGraphicFramePr>
          <p:cNvPr id="11" name="object 11"/>
          <p:cNvGraphicFramePr>
            <a:graphicFrameLocks noGrp="1"/>
          </p:cNvGraphicFramePr>
          <p:nvPr>
            <p:extLst>
              <p:ext uri="{D42A27DB-BD31-4B8C-83A1-F6EECF244321}">
                <p14:modId xmlns:p14="http://schemas.microsoft.com/office/powerpoint/2010/main" val="1838673848"/>
              </p:ext>
            </p:extLst>
          </p:nvPr>
        </p:nvGraphicFramePr>
        <p:xfrm>
          <a:off x="600075" y="1285875"/>
          <a:ext cx="7534274" cy="5289823"/>
        </p:xfrm>
        <a:graphic>
          <a:graphicData uri="http://schemas.openxmlformats.org/drawingml/2006/table">
            <a:tbl>
              <a:tblPr firstRow="1" bandRow="1">
                <a:tableStyleId>{2D5ABB26-0587-4C30-8999-92F81FD0307C}</a:tableStyleId>
              </a:tblPr>
              <a:tblGrid>
                <a:gridCol w="1428750">
                  <a:extLst>
                    <a:ext uri="{9D8B030D-6E8A-4147-A177-3AD203B41FA5}">
                      <a16:colId xmlns:a16="http://schemas.microsoft.com/office/drawing/2014/main" val="20000"/>
                    </a:ext>
                  </a:extLst>
                </a:gridCol>
                <a:gridCol w="1419860">
                  <a:extLst>
                    <a:ext uri="{9D8B030D-6E8A-4147-A177-3AD203B41FA5}">
                      <a16:colId xmlns:a16="http://schemas.microsoft.com/office/drawing/2014/main" val="20001"/>
                    </a:ext>
                  </a:extLst>
                </a:gridCol>
                <a:gridCol w="1500504">
                  <a:extLst>
                    <a:ext uri="{9D8B030D-6E8A-4147-A177-3AD203B41FA5}">
                      <a16:colId xmlns:a16="http://schemas.microsoft.com/office/drawing/2014/main" val="20002"/>
                    </a:ext>
                  </a:extLst>
                </a:gridCol>
                <a:gridCol w="1527175">
                  <a:extLst>
                    <a:ext uri="{9D8B030D-6E8A-4147-A177-3AD203B41FA5}">
                      <a16:colId xmlns:a16="http://schemas.microsoft.com/office/drawing/2014/main" val="20003"/>
                    </a:ext>
                  </a:extLst>
                </a:gridCol>
                <a:gridCol w="1657985">
                  <a:extLst>
                    <a:ext uri="{9D8B030D-6E8A-4147-A177-3AD203B41FA5}">
                      <a16:colId xmlns:a16="http://schemas.microsoft.com/office/drawing/2014/main" val="20004"/>
                    </a:ext>
                  </a:extLst>
                </a:gridCol>
              </a:tblGrid>
              <a:tr h="396239">
                <a:tc gridSpan="5">
                  <a:txBody>
                    <a:bodyPr/>
                    <a:lstStyle/>
                    <a:p>
                      <a:pPr marL="91440">
                        <a:lnSpc>
                          <a:spcPct val="100000"/>
                        </a:lnSpc>
                        <a:spcBef>
                          <a:spcPts val="305"/>
                        </a:spcBef>
                        <a:tabLst>
                          <a:tab pos="1484630" algn="l"/>
                        </a:tabLst>
                      </a:pPr>
                      <a:r>
                        <a:rPr sz="2000" b="1" spc="-30" dirty="0">
                          <a:solidFill>
                            <a:srgbClr val="FFFFFF"/>
                          </a:solidFill>
                          <a:latin typeface="Arial"/>
                          <a:cs typeface="Arial"/>
                        </a:rPr>
                        <a:t>TABLE</a:t>
                      </a:r>
                      <a:r>
                        <a:rPr sz="2000" b="1" spc="-5" dirty="0">
                          <a:solidFill>
                            <a:srgbClr val="FFFFFF"/>
                          </a:solidFill>
                          <a:latin typeface="Arial"/>
                          <a:cs typeface="Arial"/>
                        </a:rPr>
                        <a:t> </a:t>
                      </a:r>
                      <a:r>
                        <a:rPr sz="2000" b="1" dirty="0">
                          <a:solidFill>
                            <a:srgbClr val="FFFFFF"/>
                          </a:solidFill>
                          <a:latin typeface="Arial"/>
                          <a:cs typeface="Arial"/>
                        </a:rPr>
                        <a:t>6.1	Production</a:t>
                      </a:r>
                      <a:r>
                        <a:rPr sz="2000" b="1" spc="-40" dirty="0">
                          <a:solidFill>
                            <a:srgbClr val="FFFFFF"/>
                          </a:solidFill>
                          <a:latin typeface="Arial"/>
                          <a:cs typeface="Arial"/>
                        </a:rPr>
                        <a:t> </a:t>
                      </a:r>
                      <a:r>
                        <a:rPr sz="2000" b="1" spc="5" dirty="0">
                          <a:solidFill>
                            <a:srgbClr val="FFFFFF"/>
                          </a:solidFill>
                          <a:latin typeface="Arial"/>
                          <a:cs typeface="Arial"/>
                        </a:rPr>
                        <a:t>with</a:t>
                      </a:r>
                      <a:r>
                        <a:rPr sz="2000" b="1" spc="-60" dirty="0">
                          <a:solidFill>
                            <a:srgbClr val="FFFFFF"/>
                          </a:solidFill>
                          <a:latin typeface="Arial"/>
                          <a:cs typeface="Arial"/>
                        </a:rPr>
                        <a:t> </a:t>
                      </a:r>
                      <a:r>
                        <a:rPr sz="2000" b="1" dirty="0">
                          <a:solidFill>
                            <a:srgbClr val="FFFFFF"/>
                          </a:solidFill>
                          <a:latin typeface="Arial"/>
                          <a:cs typeface="Arial"/>
                        </a:rPr>
                        <a:t>One</a:t>
                      </a:r>
                      <a:r>
                        <a:rPr sz="2000" b="1" spc="-30" dirty="0">
                          <a:solidFill>
                            <a:srgbClr val="FFFFFF"/>
                          </a:solidFill>
                          <a:latin typeface="Arial"/>
                          <a:cs typeface="Arial"/>
                        </a:rPr>
                        <a:t> </a:t>
                      </a:r>
                      <a:r>
                        <a:rPr sz="2000" b="1" spc="-15" dirty="0">
                          <a:solidFill>
                            <a:srgbClr val="FFFFFF"/>
                          </a:solidFill>
                          <a:latin typeface="Arial"/>
                          <a:cs typeface="Arial"/>
                        </a:rPr>
                        <a:t>Variable</a:t>
                      </a:r>
                      <a:r>
                        <a:rPr sz="2000" b="1" spc="-40" dirty="0">
                          <a:solidFill>
                            <a:srgbClr val="FFFFFF"/>
                          </a:solidFill>
                          <a:latin typeface="Arial"/>
                          <a:cs typeface="Arial"/>
                        </a:rPr>
                        <a:t> </a:t>
                      </a:r>
                      <a:r>
                        <a:rPr sz="2000" b="1" dirty="0">
                          <a:solidFill>
                            <a:srgbClr val="FFFFFF"/>
                          </a:solidFill>
                          <a:latin typeface="Arial"/>
                          <a:cs typeface="Arial"/>
                        </a:rPr>
                        <a:t>Input</a:t>
                      </a:r>
                      <a:endParaRPr sz="2000">
                        <a:latin typeface="Arial"/>
                        <a:cs typeface="Arial"/>
                      </a:endParaRPr>
                    </a:p>
                  </a:txBody>
                  <a:tcPr marL="0" marR="0" marT="387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3399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525411">
                <a:tc gridSpan="5">
                  <a:txBody>
                    <a:bodyPr/>
                    <a:lstStyle/>
                    <a:p>
                      <a:pPr>
                        <a:lnSpc>
                          <a:spcPct val="100000"/>
                        </a:lnSpc>
                        <a:spcBef>
                          <a:spcPts val="10"/>
                        </a:spcBef>
                      </a:pPr>
                      <a:endParaRPr sz="2450">
                        <a:latin typeface="Times New Roman"/>
                        <a:cs typeface="Times New Roman"/>
                      </a:endParaRPr>
                    </a:p>
                    <a:p>
                      <a:pPr marL="275590">
                        <a:lnSpc>
                          <a:spcPts val="1205"/>
                        </a:lnSpc>
                        <a:tabLst>
                          <a:tab pos="1893570" algn="l"/>
                          <a:tab pos="3423920" algn="l"/>
                          <a:tab pos="4675505" algn="l"/>
                          <a:tab pos="6099175" algn="l"/>
                        </a:tabLst>
                      </a:pPr>
                      <a:r>
                        <a:rPr sz="1600" b="1" spc="-15" dirty="0">
                          <a:latin typeface="Arial"/>
                          <a:cs typeface="Arial"/>
                        </a:rPr>
                        <a:t>Amount	Amount	</a:t>
                      </a:r>
                      <a:r>
                        <a:rPr sz="1600" b="1" spc="-30" dirty="0">
                          <a:latin typeface="Arial"/>
                          <a:cs typeface="Arial"/>
                        </a:rPr>
                        <a:t>Total	</a:t>
                      </a:r>
                      <a:r>
                        <a:rPr sz="1600" b="1" spc="-20" dirty="0">
                          <a:latin typeface="Arial"/>
                          <a:cs typeface="Arial"/>
                        </a:rPr>
                        <a:t>Average	</a:t>
                      </a:r>
                      <a:r>
                        <a:rPr sz="2400" b="1" spc="-7" baseline="1736" dirty="0">
                          <a:latin typeface="Arial"/>
                          <a:cs typeface="Arial"/>
                        </a:rPr>
                        <a:t>Marginal</a:t>
                      </a:r>
                      <a:endParaRPr sz="2400" baseline="1736">
                        <a:latin typeface="Arial"/>
                        <a:cs typeface="Arial"/>
                      </a:endParaRPr>
                    </a:p>
                  </a:txBody>
                  <a:tcPr marL="0" marR="0" marT="1270" marB="0">
                    <a:lnL w="19050">
                      <a:solidFill>
                        <a:srgbClr val="000000"/>
                      </a:solidFill>
                      <a:prstDash val="solid"/>
                    </a:lnL>
                    <a:lnR w="19050">
                      <a:solidFill>
                        <a:srgbClr val="000000"/>
                      </a:solidFill>
                      <a:prstDash val="solid"/>
                    </a:lnR>
                    <a:lnT w="19050">
                      <a:solidFill>
                        <a:srgbClr val="000000"/>
                      </a:solidFill>
                      <a:prstDash val="soli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396227">
                <a:tc>
                  <a:txBody>
                    <a:bodyPr/>
                    <a:lstStyle/>
                    <a:p>
                      <a:pPr marL="275590">
                        <a:lnSpc>
                          <a:spcPct val="100000"/>
                        </a:lnSpc>
                        <a:spcBef>
                          <a:spcPts val="610"/>
                        </a:spcBef>
                      </a:pPr>
                      <a:r>
                        <a:rPr sz="1600" b="1" spc="-5" dirty="0">
                          <a:latin typeface="Arial"/>
                          <a:cs typeface="Arial"/>
                        </a:rPr>
                        <a:t>of</a:t>
                      </a:r>
                      <a:r>
                        <a:rPr sz="1600" b="1" spc="-25" dirty="0">
                          <a:latin typeface="Arial"/>
                          <a:cs typeface="Arial"/>
                        </a:rPr>
                        <a:t> </a:t>
                      </a:r>
                      <a:r>
                        <a:rPr sz="1600" b="1" spc="-5" dirty="0">
                          <a:latin typeface="Arial"/>
                          <a:cs typeface="Arial"/>
                        </a:rPr>
                        <a:t>Labor</a:t>
                      </a:r>
                      <a:r>
                        <a:rPr sz="1600" b="1" spc="-20" dirty="0">
                          <a:latin typeface="Arial"/>
                          <a:cs typeface="Arial"/>
                        </a:rPr>
                        <a:t> </a:t>
                      </a:r>
                      <a:r>
                        <a:rPr sz="1600" b="1" spc="-5" dirty="0">
                          <a:latin typeface="Arial"/>
                          <a:cs typeface="Arial"/>
                        </a:rPr>
                        <a:t>(</a:t>
                      </a:r>
                      <a:r>
                        <a:rPr sz="1600" b="1" i="1" spc="-5" dirty="0">
                          <a:latin typeface="Arial"/>
                          <a:cs typeface="Arial"/>
                        </a:rPr>
                        <a:t>L</a:t>
                      </a:r>
                      <a:r>
                        <a:rPr sz="1600" b="1" spc="-5" dirty="0">
                          <a:latin typeface="Arial"/>
                          <a:cs typeface="Arial"/>
                        </a:rPr>
                        <a:t>)</a:t>
                      </a:r>
                      <a:endParaRPr sz="1600">
                        <a:latin typeface="Arial"/>
                        <a:cs typeface="Arial"/>
                      </a:endParaRPr>
                    </a:p>
                  </a:txBody>
                  <a:tcPr marL="0" marR="0" marT="77470" marB="0">
                    <a:lnL w="19050">
                      <a:solidFill>
                        <a:srgbClr val="000000"/>
                      </a:solidFill>
                      <a:prstDash val="solid"/>
                    </a:lnL>
                    <a:lnB w="19050">
                      <a:solidFill>
                        <a:srgbClr val="FFFFFF"/>
                      </a:solidFill>
                      <a:prstDash val="solid"/>
                    </a:lnB>
                    <a:solidFill>
                      <a:srgbClr val="FFFFFF"/>
                    </a:solidFill>
                  </a:tcPr>
                </a:tc>
                <a:tc>
                  <a:txBody>
                    <a:bodyPr/>
                    <a:lstStyle/>
                    <a:p>
                      <a:pPr marL="212090">
                        <a:lnSpc>
                          <a:spcPct val="100000"/>
                        </a:lnSpc>
                        <a:spcBef>
                          <a:spcPts val="610"/>
                        </a:spcBef>
                      </a:pPr>
                      <a:r>
                        <a:rPr sz="1600" b="1" spc="-5" dirty="0">
                          <a:latin typeface="Arial"/>
                          <a:cs typeface="Arial"/>
                        </a:rPr>
                        <a:t>of</a:t>
                      </a:r>
                      <a:r>
                        <a:rPr sz="1600" b="1" spc="-20" dirty="0">
                          <a:latin typeface="Arial"/>
                          <a:cs typeface="Arial"/>
                        </a:rPr>
                        <a:t> </a:t>
                      </a:r>
                      <a:r>
                        <a:rPr sz="1600" b="1" spc="-5" dirty="0">
                          <a:latin typeface="Arial"/>
                          <a:cs typeface="Arial"/>
                        </a:rPr>
                        <a:t>Capital</a:t>
                      </a:r>
                      <a:r>
                        <a:rPr sz="1600" b="1" spc="-10" dirty="0">
                          <a:latin typeface="Arial"/>
                          <a:cs typeface="Arial"/>
                        </a:rPr>
                        <a:t> </a:t>
                      </a:r>
                      <a:r>
                        <a:rPr sz="1600" b="1" spc="-5" dirty="0">
                          <a:latin typeface="Arial"/>
                          <a:cs typeface="Arial"/>
                        </a:rPr>
                        <a:t>(</a:t>
                      </a:r>
                      <a:r>
                        <a:rPr sz="1600" b="1" i="1" spc="-5" dirty="0">
                          <a:latin typeface="Arial"/>
                          <a:cs typeface="Arial"/>
                        </a:rPr>
                        <a:t>K</a:t>
                      </a:r>
                      <a:endParaRPr sz="1600">
                        <a:latin typeface="Arial"/>
                        <a:cs typeface="Arial"/>
                      </a:endParaRPr>
                    </a:p>
                  </a:txBody>
                  <a:tcPr marL="0" marR="0" marT="77470" marB="0">
                    <a:lnB w="19050">
                      <a:solidFill>
                        <a:srgbClr val="FFFFFF"/>
                      </a:solidFill>
                      <a:prstDash val="solid"/>
                    </a:lnB>
                    <a:solidFill>
                      <a:srgbClr val="FFFFFF"/>
                    </a:solidFill>
                  </a:tcPr>
                </a:tc>
                <a:tc>
                  <a:txBody>
                    <a:bodyPr/>
                    <a:lstStyle/>
                    <a:p>
                      <a:pPr marR="72390" algn="ctr">
                        <a:lnSpc>
                          <a:spcPct val="100000"/>
                        </a:lnSpc>
                        <a:spcBef>
                          <a:spcPts val="610"/>
                        </a:spcBef>
                        <a:tabLst>
                          <a:tab pos="327025" algn="l"/>
                        </a:tabLst>
                      </a:pPr>
                      <a:r>
                        <a:rPr sz="1600" b="1" spc="-5" dirty="0">
                          <a:latin typeface="Arial"/>
                          <a:cs typeface="Arial"/>
                        </a:rPr>
                        <a:t>)	</a:t>
                      </a:r>
                      <a:r>
                        <a:rPr sz="1600" b="1" spc="-10" dirty="0">
                          <a:latin typeface="Arial"/>
                          <a:cs typeface="Arial"/>
                        </a:rPr>
                        <a:t>Output</a:t>
                      </a:r>
                      <a:r>
                        <a:rPr sz="1600" b="1" dirty="0">
                          <a:latin typeface="Arial"/>
                          <a:cs typeface="Arial"/>
                        </a:rPr>
                        <a:t> </a:t>
                      </a:r>
                      <a:r>
                        <a:rPr sz="1600" b="1" spc="-5" dirty="0">
                          <a:latin typeface="Arial"/>
                          <a:cs typeface="Arial"/>
                        </a:rPr>
                        <a:t>(</a:t>
                      </a:r>
                      <a:r>
                        <a:rPr sz="1600" b="1" i="1" spc="-5" dirty="0">
                          <a:latin typeface="Arial"/>
                          <a:cs typeface="Arial"/>
                        </a:rPr>
                        <a:t>q</a:t>
                      </a:r>
                      <a:r>
                        <a:rPr sz="1600" b="1" spc="-5" dirty="0">
                          <a:latin typeface="Arial"/>
                          <a:cs typeface="Arial"/>
                        </a:rPr>
                        <a:t>)</a:t>
                      </a:r>
                      <a:endParaRPr sz="1600">
                        <a:latin typeface="Arial"/>
                        <a:cs typeface="Arial"/>
                      </a:endParaRPr>
                    </a:p>
                  </a:txBody>
                  <a:tcPr marL="0" marR="0" marT="77470" marB="0">
                    <a:lnB w="19050">
                      <a:solidFill>
                        <a:srgbClr val="FFFFFF"/>
                      </a:solidFill>
                      <a:prstDash val="solid"/>
                    </a:lnB>
                    <a:solidFill>
                      <a:srgbClr val="FFFFFF"/>
                    </a:solidFill>
                  </a:tcPr>
                </a:tc>
                <a:tc>
                  <a:txBody>
                    <a:bodyPr/>
                    <a:lstStyle/>
                    <a:p>
                      <a:pPr marL="152400">
                        <a:lnSpc>
                          <a:spcPct val="100000"/>
                        </a:lnSpc>
                        <a:spcBef>
                          <a:spcPts val="610"/>
                        </a:spcBef>
                      </a:pPr>
                      <a:r>
                        <a:rPr sz="1600" b="1" spc="-5" dirty="0">
                          <a:latin typeface="Arial"/>
                          <a:cs typeface="Arial"/>
                        </a:rPr>
                        <a:t>Product</a:t>
                      </a:r>
                      <a:r>
                        <a:rPr sz="1600" b="1" spc="-25" dirty="0">
                          <a:latin typeface="Arial"/>
                          <a:cs typeface="Arial"/>
                        </a:rPr>
                        <a:t> </a:t>
                      </a:r>
                      <a:r>
                        <a:rPr sz="1600" b="1" spc="-5" dirty="0">
                          <a:latin typeface="Arial"/>
                          <a:cs typeface="Arial"/>
                        </a:rPr>
                        <a:t>(</a:t>
                      </a:r>
                      <a:r>
                        <a:rPr sz="1600" b="1" i="1" spc="-5" dirty="0">
                          <a:latin typeface="Arial"/>
                          <a:cs typeface="Arial"/>
                        </a:rPr>
                        <a:t>q/L</a:t>
                      </a:r>
                      <a:r>
                        <a:rPr sz="1600" b="1" spc="-5" dirty="0">
                          <a:latin typeface="Arial"/>
                          <a:cs typeface="Arial"/>
                        </a:rPr>
                        <a:t>)</a:t>
                      </a:r>
                      <a:endParaRPr sz="1600">
                        <a:latin typeface="Arial"/>
                        <a:cs typeface="Arial"/>
                      </a:endParaRPr>
                    </a:p>
                  </a:txBody>
                  <a:tcPr marL="0" marR="0" marT="77470" marB="0">
                    <a:lnB w="19050">
                      <a:solidFill>
                        <a:srgbClr val="FFFFFF"/>
                      </a:solidFill>
                      <a:prstDash val="solid"/>
                    </a:lnB>
                    <a:solidFill>
                      <a:srgbClr val="FFFFFF"/>
                    </a:solidFill>
                  </a:tcPr>
                </a:tc>
                <a:tc>
                  <a:txBody>
                    <a:bodyPr/>
                    <a:lstStyle/>
                    <a:p>
                      <a:pPr marL="97155" algn="ctr">
                        <a:lnSpc>
                          <a:spcPct val="100000"/>
                        </a:lnSpc>
                        <a:spcBef>
                          <a:spcPts val="560"/>
                        </a:spcBef>
                      </a:pPr>
                      <a:r>
                        <a:rPr sz="1600" b="1" spc="-5" dirty="0">
                          <a:latin typeface="Arial"/>
                          <a:cs typeface="Arial"/>
                        </a:rPr>
                        <a:t>Product</a:t>
                      </a:r>
                      <a:endParaRPr sz="1600" dirty="0">
                        <a:latin typeface="Arial"/>
                        <a:cs typeface="Arial"/>
                      </a:endParaRPr>
                    </a:p>
                  </a:txBody>
                  <a:tcPr marL="0" marR="0" marT="71120" marB="0">
                    <a:lnR w="19050">
                      <a:solidFill>
                        <a:srgbClr val="000000"/>
                      </a:solidFill>
                      <a:prstDash val="solid"/>
                    </a:lnR>
                    <a:lnB w="19050">
                      <a:solidFill>
                        <a:srgbClr val="FFFFFF"/>
                      </a:solidFill>
                      <a:prstDash val="solid"/>
                    </a:lnB>
                    <a:solidFill>
                      <a:srgbClr val="FFFFFF"/>
                    </a:solidFill>
                  </a:tcPr>
                </a:tc>
                <a:extLst>
                  <a:ext uri="{0D108BD9-81ED-4DB2-BD59-A6C34878D82A}">
                    <a16:rowId xmlns:a16="http://schemas.microsoft.com/office/drawing/2014/main" val="10002"/>
                  </a:ext>
                </a:extLst>
              </a:tr>
              <a:tr h="396113">
                <a:tc>
                  <a:txBody>
                    <a:bodyPr/>
                    <a:lstStyle/>
                    <a:p>
                      <a:pPr marL="88900" algn="ctr">
                        <a:lnSpc>
                          <a:spcPct val="100000"/>
                        </a:lnSpc>
                        <a:spcBef>
                          <a:spcPts val="305"/>
                        </a:spcBef>
                      </a:pPr>
                      <a:r>
                        <a:rPr sz="2000" dirty="0">
                          <a:latin typeface="Microsoft Sans Serif"/>
                          <a:cs typeface="Microsoft Sans Serif"/>
                        </a:rPr>
                        <a:t>1</a:t>
                      </a:r>
                      <a:endParaRPr sz="2000">
                        <a:latin typeface="Microsoft Sans Serif"/>
                        <a:cs typeface="Microsoft Sans Serif"/>
                      </a:endParaRPr>
                    </a:p>
                  </a:txBody>
                  <a:tcPr marL="0" marR="0" marT="38735" marB="0">
                    <a:lnL w="19050">
                      <a:solidFill>
                        <a:srgbClr val="000000"/>
                      </a:solidFill>
                      <a:prstDash val="solid"/>
                    </a:lnL>
                    <a:lnT w="19050">
                      <a:solidFill>
                        <a:srgbClr val="FFFFFF"/>
                      </a:solidFill>
                      <a:prstDash val="solid"/>
                    </a:lnT>
                    <a:lnB w="19050">
                      <a:solidFill>
                        <a:srgbClr val="FFFFFF"/>
                      </a:solidFill>
                      <a:prstDash val="solid"/>
                    </a:lnB>
                    <a:solidFill>
                      <a:srgbClr val="BADFE2"/>
                    </a:solidFill>
                  </a:tcPr>
                </a:tc>
                <a:tc>
                  <a:txBody>
                    <a:bodyPr/>
                    <a:lstStyle/>
                    <a:p>
                      <a:pPr marL="53340" marR="57785" algn="ctr">
                        <a:lnSpc>
                          <a:spcPct val="100000"/>
                        </a:lnSpc>
                        <a:spcBef>
                          <a:spcPts val="305"/>
                        </a:spcBef>
                      </a:pPr>
                      <a:r>
                        <a:rPr sz="2000" dirty="0">
                          <a:latin typeface="Microsoft Sans Serif"/>
                          <a:cs typeface="Microsoft Sans Serif"/>
                        </a:rPr>
                        <a:t>10</a:t>
                      </a:r>
                      <a:endParaRPr sz="2000">
                        <a:latin typeface="Microsoft Sans Serif"/>
                        <a:cs typeface="Microsoft Sans Serif"/>
                      </a:endParaRPr>
                    </a:p>
                  </a:txBody>
                  <a:tcPr marL="0" marR="0" marT="38735" marB="0">
                    <a:lnT w="19050">
                      <a:solidFill>
                        <a:srgbClr val="FFFFFF"/>
                      </a:solidFill>
                      <a:prstDash val="solid"/>
                    </a:lnT>
                    <a:lnB w="19050">
                      <a:solidFill>
                        <a:srgbClr val="FFFFFF"/>
                      </a:solidFill>
                      <a:prstDash val="solid"/>
                    </a:lnB>
                    <a:solidFill>
                      <a:srgbClr val="BADFE2"/>
                    </a:solidFill>
                  </a:tcPr>
                </a:tc>
                <a:tc>
                  <a:txBody>
                    <a:bodyPr/>
                    <a:lstStyle/>
                    <a:p>
                      <a:pPr marR="50165" algn="ctr">
                        <a:lnSpc>
                          <a:spcPct val="100000"/>
                        </a:lnSpc>
                        <a:spcBef>
                          <a:spcPts val="305"/>
                        </a:spcBef>
                      </a:pPr>
                      <a:r>
                        <a:rPr sz="2000" dirty="0">
                          <a:latin typeface="Microsoft Sans Serif"/>
                          <a:cs typeface="Microsoft Sans Serif"/>
                        </a:rPr>
                        <a:t>10</a:t>
                      </a:r>
                      <a:endParaRPr sz="2000">
                        <a:latin typeface="Microsoft Sans Serif"/>
                        <a:cs typeface="Microsoft Sans Serif"/>
                      </a:endParaRPr>
                    </a:p>
                  </a:txBody>
                  <a:tcPr marL="0" marR="0" marT="38735" marB="0">
                    <a:lnT w="19050">
                      <a:solidFill>
                        <a:srgbClr val="FFFFFF"/>
                      </a:solidFill>
                      <a:prstDash val="solid"/>
                    </a:lnT>
                    <a:lnB w="19050">
                      <a:solidFill>
                        <a:srgbClr val="FFFFFF"/>
                      </a:solidFill>
                      <a:prstDash val="solid"/>
                    </a:lnB>
                    <a:solidFill>
                      <a:srgbClr val="BADFE2"/>
                    </a:solidFill>
                  </a:tcPr>
                </a:tc>
                <a:tc>
                  <a:txBody>
                    <a:bodyPr/>
                    <a:lstStyle/>
                    <a:p>
                      <a:pPr marR="104139" algn="ctr">
                        <a:lnSpc>
                          <a:spcPct val="100000"/>
                        </a:lnSpc>
                        <a:spcBef>
                          <a:spcPts val="305"/>
                        </a:spcBef>
                      </a:pPr>
                      <a:r>
                        <a:rPr sz="2000" dirty="0">
                          <a:latin typeface="Microsoft Sans Serif"/>
                          <a:cs typeface="Microsoft Sans Serif"/>
                        </a:rPr>
                        <a:t>10</a:t>
                      </a:r>
                      <a:endParaRPr sz="2000">
                        <a:latin typeface="Microsoft Sans Serif"/>
                        <a:cs typeface="Microsoft Sans Serif"/>
                      </a:endParaRPr>
                    </a:p>
                  </a:txBody>
                  <a:tcPr marL="0" marR="0" marT="38735" marB="0">
                    <a:lnT w="19050">
                      <a:solidFill>
                        <a:srgbClr val="FFFFFF"/>
                      </a:solidFill>
                      <a:prstDash val="solid"/>
                    </a:lnT>
                    <a:lnB w="19050">
                      <a:solidFill>
                        <a:srgbClr val="FFFFFF"/>
                      </a:solidFill>
                      <a:prstDash val="solid"/>
                    </a:lnB>
                    <a:solidFill>
                      <a:srgbClr val="BADFE2"/>
                    </a:solidFill>
                  </a:tcPr>
                </a:tc>
                <a:tc>
                  <a:txBody>
                    <a:bodyPr/>
                    <a:lstStyle/>
                    <a:p>
                      <a:pPr marL="515620">
                        <a:lnSpc>
                          <a:spcPts val="915"/>
                        </a:lnSpc>
                      </a:pPr>
                      <a:r>
                        <a:rPr sz="1600" b="1" spc="-45" dirty="0">
                          <a:latin typeface="Arial"/>
                          <a:cs typeface="Arial"/>
                        </a:rPr>
                        <a:t>(∆</a:t>
                      </a:r>
                      <a:r>
                        <a:rPr sz="1600" b="1" i="1" spc="-45" dirty="0">
                          <a:latin typeface="Arial"/>
                          <a:cs typeface="Arial"/>
                        </a:rPr>
                        <a:t>q/</a:t>
                      </a:r>
                      <a:r>
                        <a:rPr sz="1900" b="1" i="1" spc="-45" dirty="0">
                          <a:latin typeface="Verdana"/>
                          <a:cs typeface="Verdana"/>
                        </a:rPr>
                        <a:t>∆</a:t>
                      </a:r>
                      <a:r>
                        <a:rPr sz="1600" b="1" i="1" spc="-45" dirty="0">
                          <a:latin typeface="Arial"/>
                          <a:cs typeface="Arial"/>
                        </a:rPr>
                        <a:t>L</a:t>
                      </a:r>
                      <a:r>
                        <a:rPr sz="1600" b="1" spc="-45" dirty="0">
                          <a:latin typeface="Arial"/>
                          <a:cs typeface="Arial"/>
                        </a:rPr>
                        <a:t>)</a:t>
                      </a:r>
                      <a:endParaRPr sz="1600" dirty="0">
                        <a:latin typeface="Arial"/>
                        <a:cs typeface="Arial"/>
                      </a:endParaRPr>
                    </a:p>
                    <a:p>
                      <a:pPr marR="10795" algn="ctr">
                        <a:lnSpc>
                          <a:spcPts val="1795"/>
                        </a:lnSpc>
                      </a:pPr>
                      <a:r>
                        <a:rPr lang="en-IN" sz="2000" dirty="0">
                          <a:latin typeface="Microsoft Sans Serif"/>
                          <a:cs typeface="Microsoft Sans Serif"/>
                        </a:rPr>
                        <a:t>-</a:t>
                      </a:r>
                      <a:endParaRPr sz="2000" dirty="0">
                        <a:latin typeface="Microsoft Sans Serif"/>
                        <a:cs typeface="Microsoft Sans Serif"/>
                      </a:endParaRPr>
                    </a:p>
                  </a:txBody>
                  <a:tcPr marL="0" marR="0" marT="0" marB="0">
                    <a:lnR w="19050">
                      <a:solidFill>
                        <a:srgbClr val="000000"/>
                      </a:solidFill>
                      <a:prstDash val="solid"/>
                    </a:lnR>
                    <a:lnT w="19050">
                      <a:solidFill>
                        <a:srgbClr val="FFFFFF"/>
                      </a:solidFill>
                      <a:prstDash val="solid"/>
                    </a:lnT>
                    <a:lnB w="19050">
                      <a:solidFill>
                        <a:srgbClr val="FFFFFF"/>
                      </a:solidFill>
                      <a:prstDash val="solid"/>
                    </a:lnB>
                    <a:solidFill>
                      <a:srgbClr val="BADFE2"/>
                    </a:solidFill>
                  </a:tcPr>
                </a:tc>
                <a:extLst>
                  <a:ext uri="{0D108BD9-81ED-4DB2-BD59-A6C34878D82A}">
                    <a16:rowId xmlns:a16="http://schemas.microsoft.com/office/drawing/2014/main" val="10003"/>
                  </a:ext>
                </a:extLst>
              </a:tr>
              <a:tr h="396240">
                <a:tc>
                  <a:txBody>
                    <a:bodyPr/>
                    <a:lstStyle/>
                    <a:p>
                      <a:pPr marL="88900" algn="ctr">
                        <a:lnSpc>
                          <a:spcPct val="100000"/>
                        </a:lnSpc>
                        <a:spcBef>
                          <a:spcPts val="309"/>
                        </a:spcBef>
                      </a:pPr>
                      <a:r>
                        <a:rPr sz="2000" dirty="0">
                          <a:latin typeface="Microsoft Sans Serif"/>
                          <a:cs typeface="Microsoft Sans Serif"/>
                        </a:rPr>
                        <a:t>2</a:t>
                      </a:r>
                      <a:endParaRPr sz="2000">
                        <a:latin typeface="Microsoft Sans Serif"/>
                        <a:cs typeface="Microsoft Sans Serif"/>
                      </a:endParaRPr>
                    </a:p>
                  </a:txBody>
                  <a:tcPr marL="0" marR="0" marT="39369" marB="0">
                    <a:lnL w="19050">
                      <a:solidFill>
                        <a:srgbClr val="000000"/>
                      </a:solidFill>
                      <a:prstDash val="solid"/>
                    </a:lnL>
                    <a:lnT w="19050">
                      <a:solidFill>
                        <a:srgbClr val="FFFFFF"/>
                      </a:solidFill>
                      <a:prstDash val="solid"/>
                    </a:lnT>
                    <a:lnB w="19050">
                      <a:solidFill>
                        <a:srgbClr val="FFFFFF"/>
                      </a:solidFill>
                      <a:prstDash val="solid"/>
                    </a:lnB>
                    <a:solidFill>
                      <a:srgbClr val="BADFE2"/>
                    </a:solidFill>
                  </a:tcPr>
                </a:tc>
                <a:tc>
                  <a:txBody>
                    <a:bodyPr/>
                    <a:lstStyle/>
                    <a:p>
                      <a:pPr marL="53340" marR="57785" algn="ctr">
                        <a:lnSpc>
                          <a:spcPct val="100000"/>
                        </a:lnSpc>
                        <a:spcBef>
                          <a:spcPts val="309"/>
                        </a:spcBef>
                      </a:pPr>
                      <a:r>
                        <a:rPr sz="2000" dirty="0">
                          <a:latin typeface="Microsoft Sans Serif"/>
                          <a:cs typeface="Microsoft Sans Serif"/>
                        </a:rPr>
                        <a:t>10</a:t>
                      </a:r>
                      <a:endParaRPr sz="2000">
                        <a:latin typeface="Microsoft Sans Serif"/>
                        <a:cs typeface="Microsoft Sans Serif"/>
                      </a:endParaRPr>
                    </a:p>
                  </a:txBody>
                  <a:tcPr marL="0" marR="0" marT="39369" marB="0">
                    <a:lnT w="19050">
                      <a:solidFill>
                        <a:srgbClr val="FFFFFF"/>
                      </a:solidFill>
                      <a:prstDash val="solid"/>
                    </a:lnT>
                    <a:lnB w="19050">
                      <a:solidFill>
                        <a:srgbClr val="FFFFFF"/>
                      </a:solidFill>
                      <a:prstDash val="solid"/>
                    </a:lnB>
                    <a:solidFill>
                      <a:srgbClr val="BADFE2"/>
                    </a:solidFill>
                  </a:tcPr>
                </a:tc>
                <a:tc>
                  <a:txBody>
                    <a:bodyPr/>
                    <a:lstStyle/>
                    <a:p>
                      <a:pPr marR="50165" algn="ctr">
                        <a:lnSpc>
                          <a:spcPct val="100000"/>
                        </a:lnSpc>
                        <a:spcBef>
                          <a:spcPts val="309"/>
                        </a:spcBef>
                      </a:pPr>
                      <a:r>
                        <a:rPr sz="2000" dirty="0">
                          <a:latin typeface="Microsoft Sans Serif"/>
                          <a:cs typeface="Microsoft Sans Serif"/>
                        </a:rPr>
                        <a:t>30</a:t>
                      </a:r>
                      <a:endParaRPr sz="2000">
                        <a:latin typeface="Microsoft Sans Serif"/>
                        <a:cs typeface="Microsoft Sans Serif"/>
                      </a:endParaRPr>
                    </a:p>
                  </a:txBody>
                  <a:tcPr marL="0" marR="0" marT="39369" marB="0">
                    <a:lnT w="19050">
                      <a:solidFill>
                        <a:srgbClr val="FFFFFF"/>
                      </a:solidFill>
                      <a:prstDash val="solid"/>
                    </a:lnT>
                    <a:lnB w="19050">
                      <a:solidFill>
                        <a:srgbClr val="FFFFFF"/>
                      </a:solidFill>
                      <a:prstDash val="solid"/>
                    </a:lnB>
                    <a:solidFill>
                      <a:srgbClr val="BADFE2"/>
                    </a:solidFill>
                  </a:tcPr>
                </a:tc>
                <a:tc>
                  <a:txBody>
                    <a:bodyPr/>
                    <a:lstStyle/>
                    <a:p>
                      <a:pPr marR="104139" algn="ctr">
                        <a:lnSpc>
                          <a:spcPct val="100000"/>
                        </a:lnSpc>
                        <a:spcBef>
                          <a:spcPts val="309"/>
                        </a:spcBef>
                      </a:pPr>
                      <a:r>
                        <a:rPr sz="2000" dirty="0">
                          <a:latin typeface="Microsoft Sans Serif"/>
                          <a:cs typeface="Microsoft Sans Serif"/>
                        </a:rPr>
                        <a:t>15</a:t>
                      </a:r>
                      <a:endParaRPr sz="2000">
                        <a:latin typeface="Microsoft Sans Serif"/>
                        <a:cs typeface="Microsoft Sans Serif"/>
                      </a:endParaRPr>
                    </a:p>
                  </a:txBody>
                  <a:tcPr marL="0" marR="0" marT="39369" marB="0">
                    <a:lnT w="19050">
                      <a:solidFill>
                        <a:srgbClr val="FFFFFF"/>
                      </a:solidFill>
                      <a:prstDash val="solid"/>
                    </a:lnT>
                    <a:lnB w="19050">
                      <a:solidFill>
                        <a:srgbClr val="FFFFFF"/>
                      </a:solidFill>
                      <a:prstDash val="solid"/>
                    </a:lnB>
                    <a:solidFill>
                      <a:srgbClr val="BADFE2"/>
                    </a:solidFill>
                  </a:tcPr>
                </a:tc>
                <a:tc>
                  <a:txBody>
                    <a:bodyPr/>
                    <a:lstStyle/>
                    <a:p>
                      <a:pPr marR="10795" algn="ctr">
                        <a:lnSpc>
                          <a:spcPct val="100000"/>
                        </a:lnSpc>
                        <a:spcBef>
                          <a:spcPts val="309"/>
                        </a:spcBef>
                      </a:pPr>
                      <a:r>
                        <a:rPr sz="2000" dirty="0">
                          <a:latin typeface="Microsoft Sans Serif"/>
                          <a:cs typeface="Microsoft Sans Serif"/>
                        </a:rPr>
                        <a:t>20</a:t>
                      </a:r>
                      <a:endParaRPr sz="2000">
                        <a:latin typeface="Microsoft Sans Serif"/>
                        <a:cs typeface="Microsoft Sans Serif"/>
                      </a:endParaRPr>
                    </a:p>
                  </a:txBody>
                  <a:tcPr marL="0" marR="0" marT="39369" marB="0">
                    <a:lnR w="19050">
                      <a:solidFill>
                        <a:srgbClr val="000000"/>
                      </a:solidFill>
                      <a:prstDash val="solid"/>
                    </a:lnR>
                    <a:lnT w="19050">
                      <a:solidFill>
                        <a:srgbClr val="FFFFFF"/>
                      </a:solidFill>
                      <a:prstDash val="solid"/>
                    </a:lnT>
                    <a:lnB w="19050">
                      <a:solidFill>
                        <a:srgbClr val="FFFFFF"/>
                      </a:solidFill>
                      <a:prstDash val="solid"/>
                    </a:lnB>
                    <a:solidFill>
                      <a:srgbClr val="BADFE2"/>
                    </a:solidFill>
                  </a:tcPr>
                </a:tc>
                <a:extLst>
                  <a:ext uri="{0D108BD9-81ED-4DB2-BD59-A6C34878D82A}">
                    <a16:rowId xmlns:a16="http://schemas.microsoft.com/office/drawing/2014/main" val="10004"/>
                  </a:ext>
                </a:extLst>
              </a:tr>
              <a:tr h="396239">
                <a:tc>
                  <a:txBody>
                    <a:bodyPr/>
                    <a:lstStyle/>
                    <a:p>
                      <a:pPr marL="88900" algn="ctr">
                        <a:lnSpc>
                          <a:spcPct val="100000"/>
                        </a:lnSpc>
                        <a:spcBef>
                          <a:spcPts val="309"/>
                        </a:spcBef>
                      </a:pPr>
                      <a:r>
                        <a:rPr sz="2000" dirty="0">
                          <a:latin typeface="Microsoft Sans Serif"/>
                          <a:cs typeface="Microsoft Sans Serif"/>
                        </a:rPr>
                        <a:t>3</a:t>
                      </a:r>
                      <a:endParaRPr sz="2000">
                        <a:latin typeface="Microsoft Sans Serif"/>
                        <a:cs typeface="Microsoft Sans Serif"/>
                      </a:endParaRPr>
                    </a:p>
                  </a:txBody>
                  <a:tcPr marL="0" marR="0" marT="39369" marB="0">
                    <a:lnL w="19050">
                      <a:solidFill>
                        <a:srgbClr val="000000"/>
                      </a:solidFill>
                      <a:prstDash val="solid"/>
                    </a:lnL>
                    <a:lnT w="19050">
                      <a:solidFill>
                        <a:srgbClr val="FFFFFF"/>
                      </a:solidFill>
                      <a:prstDash val="solid"/>
                    </a:lnT>
                    <a:lnB w="19050">
                      <a:solidFill>
                        <a:srgbClr val="FFFFFF"/>
                      </a:solidFill>
                      <a:prstDash val="solid"/>
                    </a:lnB>
                    <a:solidFill>
                      <a:srgbClr val="BADFE2"/>
                    </a:solidFill>
                  </a:tcPr>
                </a:tc>
                <a:tc>
                  <a:txBody>
                    <a:bodyPr/>
                    <a:lstStyle/>
                    <a:p>
                      <a:pPr marL="53340" marR="57785" algn="ctr">
                        <a:lnSpc>
                          <a:spcPct val="100000"/>
                        </a:lnSpc>
                        <a:spcBef>
                          <a:spcPts val="309"/>
                        </a:spcBef>
                      </a:pPr>
                      <a:r>
                        <a:rPr sz="2000" dirty="0">
                          <a:latin typeface="Microsoft Sans Serif"/>
                          <a:cs typeface="Microsoft Sans Serif"/>
                        </a:rPr>
                        <a:t>10</a:t>
                      </a:r>
                      <a:endParaRPr sz="2000">
                        <a:latin typeface="Microsoft Sans Serif"/>
                        <a:cs typeface="Microsoft Sans Serif"/>
                      </a:endParaRPr>
                    </a:p>
                  </a:txBody>
                  <a:tcPr marL="0" marR="0" marT="39369" marB="0">
                    <a:lnT w="19050">
                      <a:solidFill>
                        <a:srgbClr val="FFFFFF"/>
                      </a:solidFill>
                      <a:prstDash val="solid"/>
                    </a:lnT>
                    <a:lnB w="19050">
                      <a:solidFill>
                        <a:srgbClr val="FFFFFF"/>
                      </a:solidFill>
                      <a:prstDash val="solid"/>
                    </a:lnB>
                    <a:solidFill>
                      <a:srgbClr val="BADFE2"/>
                    </a:solidFill>
                  </a:tcPr>
                </a:tc>
                <a:tc>
                  <a:txBody>
                    <a:bodyPr/>
                    <a:lstStyle/>
                    <a:p>
                      <a:pPr marR="50165" algn="ctr">
                        <a:lnSpc>
                          <a:spcPct val="100000"/>
                        </a:lnSpc>
                        <a:spcBef>
                          <a:spcPts val="309"/>
                        </a:spcBef>
                      </a:pPr>
                      <a:r>
                        <a:rPr sz="2000" dirty="0">
                          <a:latin typeface="Microsoft Sans Serif"/>
                          <a:cs typeface="Microsoft Sans Serif"/>
                        </a:rPr>
                        <a:t>60</a:t>
                      </a:r>
                      <a:endParaRPr sz="2000">
                        <a:latin typeface="Microsoft Sans Serif"/>
                        <a:cs typeface="Microsoft Sans Serif"/>
                      </a:endParaRPr>
                    </a:p>
                  </a:txBody>
                  <a:tcPr marL="0" marR="0" marT="39369" marB="0">
                    <a:lnT w="19050">
                      <a:solidFill>
                        <a:srgbClr val="FFFFFF"/>
                      </a:solidFill>
                      <a:prstDash val="solid"/>
                    </a:lnT>
                    <a:lnB w="19050">
                      <a:solidFill>
                        <a:srgbClr val="FFFFFF"/>
                      </a:solidFill>
                      <a:prstDash val="solid"/>
                    </a:lnB>
                    <a:solidFill>
                      <a:srgbClr val="BADFE2"/>
                    </a:solidFill>
                  </a:tcPr>
                </a:tc>
                <a:tc>
                  <a:txBody>
                    <a:bodyPr/>
                    <a:lstStyle/>
                    <a:p>
                      <a:pPr marR="104139" algn="ctr">
                        <a:lnSpc>
                          <a:spcPct val="100000"/>
                        </a:lnSpc>
                        <a:spcBef>
                          <a:spcPts val="309"/>
                        </a:spcBef>
                      </a:pPr>
                      <a:r>
                        <a:rPr sz="2000" dirty="0">
                          <a:latin typeface="Microsoft Sans Serif"/>
                          <a:cs typeface="Microsoft Sans Serif"/>
                        </a:rPr>
                        <a:t>20</a:t>
                      </a:r>
                      <a:endParaRPr sz="2000">
                        <a:latin typeface="Microsoft Sans Serif"/>
                        <a:cs typeface="Microsoft Sans Serif"/>
                      </a:endParaRPr>
                    </a:p>
                  </a:txBody>
                  <a:tcPr marL="0" marR="0" marT="39369" marB="0">
                    <a:lnT w="19050">
                      <a:solidFill>
                        <a:srgbClr val="FFFFFF"/>
                      </a:solidFill>
                      <a:prstDash val="solid"/>
                    </a:lnT>
                    <a:lnB w="19050">
                      <a:solidFill>
                        <a:srgbClr val="FFFFFF"/>
                      </a:solidFill>
                      <a:prstDash val="solid"/>
                    </a:lnB>
                    <a:solidFill>
                      <a:srgbClr val="BADFE2"/>
                    </a:solidFill>
                  </a:tcPr>
                </a:tc>
                <a:tc>
                  <a:txBody>
                    <a:bodyPr/>
                    <a:lstStyle/>
                    <a:p>
                      <a:pPr marR="10795" algn="ctr">
                        <a:lnSpc>
                          <a:spcPct val="100000"/>
                        </a:lnSpc>
                        <a:spcBef>
                          <a:spcPts val="309"/>
                        </a:spcBef>
                      </a:pPr>
                      <a:r>
                        <a:rPr sz="2000" dirty="0">
                          <a:latin typeface="Microsoft Sans Serif"/>
                          <a:cs typeface="Microsoft Sans Serif"/>
                        </a:rPr>
                        <a:t>30</a:t>
                      </a:r>
                      <a:endParaRPr sz="2000">
                        <a:latin typeface="Microsoft Sans Serif"/>
                        <a:cs typeface="Microsoft Sans Serif"/>
                      </a:endParaRPr>
                    </a:p>
                  </a:txBody>
                  <a:tcPr marL="0" marR="0" marT="39369" marB="0">
                    <a:lnR w="19050">
                      <a:solidFill>
                        <a:srgbClr val="000000"/>
                      </a:solidFill>
                      <a:prstDash val="solid"/>
                    </a:lnR>
                    <a:lnT w="19050">
                      <a:solidFill>
                        <a:srgbClr val="FFFFFF"/>
                      </a:solidFill>
                      <a:prstDash val="solid"/>
                    </a:lnT>
                    <a:lnB w="19050">
                      <a:solidFill>
                        <a:srgbClr val="FFFFFF"/>
                      </a:solidFill>
                      <a:prstDash val="solid"/>
                    </a:lnB>
                    <a:solidFill>
                      <a:srgbClr val="BADFE2"/>
                    </a:solidFill>
                  </a:tcPr>
                </a:tc>
                <a:extLst>
                  <a:ext uri="{0D108BD9-81ED-4DB2-BD59-A6C34878D82A}">
                    <a16:rowId xmlns:a16="http://schemas.microsoft.com/office/drawing/2014/main" val="10005"/>
                  </a:ext>
                </a:extLst>
              </a:tr>
              <a:tr h="396239">
                <a:tc>
                  <a:txBody>
                    <a:bodyPr/>
                    <a:lstStyle/>
                    <a:p>
                      <a:pPr marL="88900" algn="ctr">
                        <a:lnSpc>
                          <a:spcPct val="100000"/>
                        </a:lnSpc>
                        <a:spcBef>
                          <a:spcPts val="310"/>
                        </a:spcBef>
                      </a:pPr>
                      <a:r>
                        <a:rPr sz="2000" dirty="0">
                          <a:latin typeface="Microsoft Sans Serif"/>
                          <a:cs typeface="Microsoft Sans Serif"/>
                        </a:rPr>
                        <a:t>4</a:t>
                      </a:r>
                      <a:endParaRPr sz="2000">
                        <a:latin typeface="Microsoft Sans Serif"/>
                        <a:cs typeface="Microsoft Sans Serif"/>
                      </a:endParaRPr>
                    </a:p>
                  </a:txBody>
                  <a:tcPr marL="0" marR="0" marT="39370" marB="0">
                    <a:lnL w="19050">
                      <a:solidFill>
                        <a:srgbClr val="000000"/>
                      </a:solidFill>
                      <a:prstDash val="solid"/>
                    </a:lnL>
                    <a:lnT w="19050">
                      <a:solidFill>
                        <a:srgbClr val="FFFFFF"/>
                      </a:solidFill>
                      <a:prstDash val="solid"/>
                    </a:lnT>
                    <a:lnB w="19050">
                      <a:solidFill>
                        <a:srgbClr val="FFFFFF"/>
                      </a:solidFill>
                      <a:prstDash val="solid"/>
                    </a:lnB>
                    <a:solidFill>
                      <a:srgbClr val="BADFE2"/>
                    </a:solidFill>
                  </a:tcPr>
                </a:tc>
                <a:tc>
                  <a:txBody>
                    <a:bodyPr/>
                    <a:lstStyle/>
                    <a:p>
                      <a:pPr marL="53340" marR="57785" algn="ctr">
                        <a:lnSpc>
                          <a:spcPct val="100000"/>
                        </a:lnSpc>
                        <a:spcBef>
                          <a:spcPts val="310"/>
                        </a:spcBef>
                      </a:pPr>
                      <a:r>
                        <a:rPr sz="2000" dirty="0">
                          <a:latin typeface="Microsoft Sans Serif"/>
                          <a:cs typeface="Microsoft Sans Serif"/>
                        </a:rPr>
                        <a:t>10</a:t>
                      </a:r>
                      <a:endParaRPr sz="2000">
                        <a:latin typeface="Microsoft Sans Serif"/>
                        <a:cs typeface="Microsoft Sans Serif"/>
                      </a:endParaRPr>
                    </a:p>
                  </a:txBody>
                  <a:tcPr marL="0" marR="0" marT="39370" marB="0">
                    <a:lnT w="19050">
                      <a:solidFill>
                        <a:srgbClr val="FFFFFF"/>
                      </a:solidFill>
                      <a:prstDash val="solid"/>
                    </a:lnT>
                    <a:lnB w="19050">
                      <a:solidFill>
                        <a:srgbClr val="FFFFFF"/>
                      </a:solidFill>
                      <a:prstDash val="solid"/>
                    </a:lnB>
                    <a:solidFill>
                      <a:srgbClr val="BADFE2"/>
                    </a:solidFill>
                  </a:tcPr>
                </a:tc>
                <a:tc>
                  <a:txBody>
                    <a:bodyPr/>
                    <a:lstStyle/>
                    <a:p>
                      <a:pPr marR="50165" algn="ctr">
                        <a:lnSpc>
                          <a:spcPct val="100000"/>
                        </a:lnSpc>
                        <a:spcBef>
                          <a:spcPts val="310"/>
                        </a:spcBef>
                      </a:pPr>
                      <a:r>
                        <a:rPr sz="2000" dirty="0">
                          <a:latin typeface="Microsoft Sans Serif"/>
                          <a:cs typeface="Microsoft Sans Serif"/>
                        </a:rPr>
                        <a:t>80</a:t>
                      </a:r>
                      <a:endParaRPr sz="2000">
                        <a:latin typeface="Microsoft Sans Serif"/>
                        <a:cs typeface="Microsoft Sans Serif"/>
                      </a:endParaRPr>
                    </a:p>
                  </a:txBody>
                  <a:tcPr marL="0" marR="0" marT="39370" marB="0">
                    <a:lnT w="19050">
                      <a:solidFill>
                        <a:srgbClr val="FFFFFF"/>
                      </a:solidFill>
                      <a:prstDash val="solid"/>
                    </a:lnT>
                    <a:lnB w="19050">
                      <a:solidFill>
                        <a:srgbClr val="FFFFFF"/>
                      </a:solidFill>
                      <a:prstDash val="solid"/>
                    </a:lnB>
                    <a:solidFill>
                      <a:srgbClr val="BADFE2"/>
                    </a:solidFill>
                  </a:tcPr>
                </a:tc>
                <a:tc>
                  <a:txBody>
                    <a:bodyPr/>
                    <a:lstStyle/>
                    <a:p>
                      <a:pPr marR="104139" algn="ctr">
                        <a:lnSpc>
                          <a:spcPct val="100000"/>
                        </a:lnSpc>
                        <a:spcBef>
                          <a:spcPts val="310"/>
                        </a:spcBef>
                      </a:pPr>
                      <a:r>
                        <a:rPr sz="2000" dirty="0">
                          <a:latin typeface="Microsoft Sans Serif"/>
                          <a:cs typeface="Microsoft Sans Serif"/>
                        </a:rPr>
                        <a:t>20</a:t>
                      </a:r>
                      <a:endParaRPr sz="2000">
                        <a:latin typeface="Microsoft Sans Serif"/>
                        <a:cs typeface="Microsoft Sans Serif"/>
                      </a:endParaRPr>
                    </a:p>
                  </a:txBody>
                  <a:tcPr marL="0" marR="0" marT="39370" marB="0">
                    <a:lnT w="19050">
                      <a:solidFill>
                        <a:srgbClr val="FFFFFF"/>
                      </a:solidFill>
                      <a:prstDash val="solid"/>
                    </a:lnT>
                    <a:lnB w="19050">
                      <a:solidFill>
                        <a:srgbClr val="FFFFFF"/>
                      </a:solidFill>
                      <a:prstDash val="solid"/>
                    </a:lnB>
                    <a:solidFill>
                      <a:srgbClr val="BADFE2"/>
                    </a:solidFill>
                  </a:tcPr>
                </a:tc>
                <a:tc>
                  <a:txBody>
                    <a:bodyPr/>
                    <a:lstStyle/>
                    <a:p>
                      <a:pPr marR="10795" algn="ctr">
                        <a:lnSpc>
                          <a:spcPct val="100000"/>
                        </a:lnSpc>
                        <a:spcBef>
                          <a:spcPts val="310"/>
                        </a:spcBef>
                      </a:pPr>
                      <a:r>
                        <a:rPr sz="2000" dirty="0">
                          <a:latin typeface="Microsoft Sans Serif"/>
                          <a:cs typeface="Microsoft Sans Serif"/>
                        </a:rPr>
                        <a:t>20</a:t>
                      </a:r>
                      <a:endParaRPr sz="2000">
                        <a:latin typeface="Microsoft Sans Serif"/>
                        <a:cs typeface="Microsoft Sans Serif"/>
                      </a:endParaRPr>
                    </a:p>
                  </a:txBody>
                  <a:tcPr marL="0" marR="0" marT="39370" marB="0">
                    <a:lnR w="19050">
                      <a:solidFill>
                        <a:srgbClr val="000000"/>
                      </a:solidFill>
                      <a:prstDash val="solid"/>
                    </a:lnR>
                    <a:lnT w="19050">
                      <a:solidFill>
                        <a:srgbClr val="FFFFFF"/>
                      </a:solidFill>
                      <a:prstDash val="solid"/>
                    </a:lnT>
                    <a:lnB w="19050">
                      <a:solidFill>
                        <a:srgbClr val="FFFFFF"/>
                      </a:solidFill>
                      <a:prstDash val="solid"/>
                    </a:lnB>
                    <a:solidFill>
                      <a:srgbClr val="BADFE2"/>
                    </a:solidFill>
                  </a:tcPr>
                </a:tc>
                <a:extLst>
                  <a:ext uri="{0D108BD9-81ED-4DB2-BD59-A6C34878D82A}">
                    <a16:rowId xmlns:a16="http://schemas.microsoft.com/office/drawing/2014/main" val="10006"/>
                  </a:ext>
                </a:extLst>
              </a:tr>
              <a:tr h="396239">
                <a:tc>
                  <a:txBody>
                    <a:bodyPr/>
                    <a:lstStyle/>
                    <a:p>
                      <a:pPr marL="88900" algn="ctr">
                        <a:lnSpc>
                          <a:spcPct val="100000"/>
                        </a:lnSpc>
                        <a:spcBef>
                          <a:spcPts val="310"/>
                        </a:spcBef>
                      </a:pPr>
                      <a:r>
                        <a:rPr sz="2000" dirty="0">
                          <a:latin typeface="Microsoft Sans Serif"/>
                          <a:cs typeface="Microsoft Sans Serif"/>
                        </a:rPr>
                        <a:t>5</a:t>
                      </a:r>
                      <a:endParaRPr sz="2000">
                        <a:latin typeface="Microsoft Sans Serif"/>
                        <a:cs typeface="Microsoft Sans Serif"/>
                      </a:endParaRPr>
                    </a:p>
                  </a:txBody>
                  <a:tcPr marL="0" marR="0" marT="39370" marB="0">
                    <a:lnL w="19050">
                      <a:solidFill>
                        <a:srgbClr val="000000"/>
                      </a:solidFill>
                      <a:prstDash val="solid"/>
                    </a:lnL>
                    <a:lnT w="19050">
                      <a:solidFill>
                        <a:srgbClr val="FFFFFF"/>
                      </a:solidFill>
                      <a:prstDash val="solid"/>
                    </a:lnT>
                    <a:lnB w="19050">
                      <a:solidFill>
                        <a:srgbClr val="FFFFFF"/>
                      </a:solidFill>
                      <a:prstDash val="solid"/>
                    </a:lnB>
                    <a:solidFill>
                      <a:srgbClr val="BADFE2"/>
                    </a:solidFill>
                  </a:tcPr>
                </a:tc>
                <a:tc>
                  <a:txBody>
                    <a:bodyPr/>
                    <a:lstStyle/>
                    <a:p>
                      <a:pPr marL="53340" marR="57785" algn="ctr">
                        <a:lnSpc>
                          <a:spcPct val="100000"/>
                        </a:lnSpc>
                        <a:spcBef>
                          <a:spcPts val="310"/>
                        </a:spcBef>
                      </a:pPr>
                      <a:r>
                        <a:rPr sz="2000" dirty="0">
                          <a:latin typeface="Microsoft Sans Serif"/>
                          <a:cs typeface="Microsoft Sans Serif"/>
                        </a:rPr>
                        <a:t>10</a:t>
                      </a:r>
                      <a:endParaRPr sz="2000">
                        <a:latin typeface="Microsoft Sans Serif"/>
                        <a:cs typeface="Microsoft Sans Serif"/>
                      </a:endParaRPr>
                    </a:p>
                  </a:txBody>
                  <a:tcPr marL="0" marR="0" marT="39370" marB="0">
                    <a:lnT w="19050">
                      <a:solidFill>
                        <a:srgbClr val="FFFFFF"/>
                      </a:solidFill>
                      <a:prstDash val="solid"/>
                    </a:lnT>
                    <a:lnB w="19050">
                      <a:solidFill>
                        <a:srgbClr val="FFFFFF"/>
                      </a:solidFill>
                      <a:prstDash val="solid"/>
                    </a:lnB>
                    <a:solidFill>
                      <a:srgbClr val="BADFE2"/>
                    </a:solidFill>
                  </a:tcPr>
                </a:tc>
                <a:tc>
                  <a:txBody>
                    <a:bodyPr/>
                    <a:lstStyle/>
                    <a:p>
                      <a:pPr marR="50165" algn="ctr">
                        <a:lnSpc>
                          <a:spcPct val="100000"/>
                        </a:lnSpc>
                        <a:spcBef>
                          <a:spcPts val="310"/>
                        </a:spcBef>
                      </a:pPr>
                      <a:r>
                        <a:rPr sz="2000" dirty="0">
                          <a:latin typeface="Microsoft Sans Serif"/>
                          <a:cs typeface="Microsoft Sans Serif"/>
                        </a:rPr>
                        <a:t>95</a:t>
                      </a:r>
                      <a:endParaRPr sz="2000">
                        <a:latin typeface="Microsoft Sans Serif"/>
                        <a:cs typeface="Microsoft Sans Serif"/>
                      </a:endParaRPr>
                    </a:p>
                  </a:txBody>
                  <a:tcPr marL="0" marR="0" marT="39370" marB="0">
                    <a:lnT w="19050">
                      <a:solidFill>
                        <a:srgbClr val="FFFFFF"/>
                      </a:solidFill>
                      <a:prstDash val="solid"/>
                    </a:lnT>
                    <a:lnB w="19050">
                      <a:solidFill>
                        <a:srgbClr val="FFFFFF"/>
                      </a:solidFill>
                      <a:prstDash val="solid"/>
                    </a:lnB>
                    <a:solidFill>
                      <a:srgbClr val="BADFE2"/>
                    </a:solidFill>
                  </a:tcPr>
                </a:tc>
                <a:tc>
                  <a:txBody>
                    <a:bodyPr/>
                    <a:lstStyle/>
                    <a:p>
                      <a:pPr marR="104139" algn="ctr">
                        <a:lnSpc>
                          <a:spcPct val="100000"/>
                        </a:lnSpc>
                        <a:spcBef>
                          <a:spcPts val="310"/>
                        </a:spcBef>
                      </a:pPr>
                      <a:r>
                        <a:rPr sz="2000" dirty="0">
                          <a:latin typeface="Microsoft Sans Serif"/>
                          <a:cs typeface="Microsoft Sans Serif"/>
                        </a:rPr>
                        <a:t>19</a:t>
                      </a:r>
                      <a:endParaRPr sz="2000">
                        <a:latin typeface="Microsoft Sans Serif"/>
                        <a:cs typeface="Microsoft Sans Serif"/>
                      </a:endParaRPr>
                    </a:p>
                  </a:txBody>
                  <a:tcPr marL="0" marR="0" marT="39370" marB="0">
                    <a:lnT w="19050">
                      <a:solidFill>
                        <a:srgbClr val="FFFFFF"/>
                      </a:solidFill>
                      <a:prstDash val="solid"/>
                    </a:lnT>
                    <a:lnB w="19050">
                      <a:solidFill>
                        <a:srgbClr val="FFFFFF"/>
                      </a:solidFill>
                      <a:prstDash val="solid"/>
                    </a:lnB>
                    <a:solidFill>
                      <a:srgbClr val="BADFE2"/>
                    </a:solidFill>
                  </a:tcPr>
                </a:tc>
                <a:tc>
                  <a:txBody>
                    <a:bodyPr/>
                    <a:lstStyle/>
                    <a:p>
                      <a:pPr marR="10795" algn="ctr">
                        <a:lnSpc>
                          <a:spcPct val="100000"/>
                        </a:lnSpc>
                        <a:spcBef>
                          <a:spcPts val="310"/>
                        </a:spcBef>
                      </a:pPr>
                      <a:r>
                        <a:rPr sz="2000" dirty="0">
                          <a:latin typeface="Microsoft Sans Serif"/>
                          <a:cs typeface="Microsoft Sans Serif"/>
                        </a:rPr>
                        <a:t>15</a:t>
                      </a:r>
                      <a:endParaRPr sz="2000">
                        <a:latin typeface="Microsoft Sans Serif"/>
                        <a:cs typeface="Microsoft Sans Serif"/>
                      </a:endParaRPr>
                    </a:p>
                  </a:txBody>
                  <a:tcPr marL="0" marR="0" marT="39370" marB="0">
                    <a:lnR w="19050">
                      <a:solidFill>
                        <a:srgbClr val="000000"/>
                      </a:solidFill>
                      <a:prstDash val="solid"/>
                    </a:lnR>
                    <a:lnT w="19050">
                      <a:solidFill>
                        <a:srgbClr val="FFFFFF"/>
                      </a:solidFill>
                      <a:prstDash val="solid"/>
                    </a:lnT>
                    <a:lnB w="19050">
                      <a:solidFill>
                        <a:srgbClr val="FFFFFF"/>
                      </a:solidFill>
                      <a:prstDash val="solid"/>
                    </a:lnB>
                    <a:solidFill>
                      <a:srgbClr val="BADFE2"/>
                    </a:solidFill>
                  </a:tcPr>
                </a:tc>
                <a:extLst>
                  <a:ext uri="{0D108BD9-81ED-4DB2-BD59-A6C34878D82A}">
                    <a16:rowId xmlns:a16="http://schemas.microsoft.com/office/drawing/2014/main" val="10007"/>
                  </a:ext>
                </a:extLst>
              </a:tr>
              <a:tr h="396240">
                <a:tc>
                  <a:txBody>
                    <a:bodyPr/>
                    <a:lstStyle/>
                    <a:p>
                      <a:pPr marL="88900" algn="ctr">
                        <a:lnSpc>
                          <a:spcPct val="100000"/>
                        </a:lnSpc>
                        <a:spcBef>
                          <a:spcPts val="310"/>
                        </a:spcBef>
                      </a:pPr>
                      <a:r>
                        <a:rPr sz="2000" dirty="0">
                          <a:latin typeface="Microsoft Sans Serif"/>
                          <a:cs typeface="Microsoft Sans Serif"/>
                        </a:rPr>
                        <a:t>6</a:t>
                      </a:r>
                      <a:endParaRPr sz="2000">
                        <a:latin typeface="Microsoft Sans Serif"/>
                        <a:cs typeface="Microsoft Sans Serif"/>
                      </a:endParaRPr>
                    </a:p>
                  </a:txBody>
                  <a:tcPr marL="0" marR="0" marT="39370" marB="0">
                    <a:lnL w="19050">
                      <a:solidFill>
                        <a:srgbClr val="000000"/>
                      </a:solidFill>
                      <a:prstDash val="solid"/>
                    </a:lnL>
                    <a:lnT w="19050">
                      <a:solidFill>
                        <a:srgbClr val="FFFFFF"/>
                      </a:solidFill>
                      <a:prstDash val="solid"/>
                    </a:lnT>
                    <a:lnB w="19050">
                      <a:solidFill>
                        <a:srgbClr val="FFFFFF"/>
                      </a:solidFill>
                      <a:prstDash val="solid"/>
                    </a:lnB>
                    <a:solidFill>
                      <a:srgbClr val="BADFE2"/>
                    </a:solidFill>
                  </a:tcPr>
                </a:tc>
                <a:tc>
                  <a:txBody>
                    <a:bodyPr/>
                    <a:lstStyle/>
                    <a:p>
                      <a:pPr marL="53340" marR="57785" algn="ctr">
                        <a:lnSpc>
                          <a:spcPct val="100000"/>
                        </a:lnSpc>
                        <a:spcBef>
                          <a:spcPts val="310"/>
                        </a:spcBef>
                      </a:pPr>
                      <a:r>
                        <a:rPr sz="2000" dirty="0">
                          <a:latin typeface="Microsoft Sans Serif"/>
                          <a:cs typeface="Microsoft Sans Serif"/>
                        </a:rPr>
                        <a:t>10</a:t>
                      </a:r>
                      <a:endParaRPr sz="2000">
                        <a:latin typeface="Microsoft Sans Serif"/>
                        <a:cs typeface="Microsoft Sans Serif"/>
                      </a:endParaRPr>
                    </a:p>
                  </a:txBody>
                  <a:tcPr marL="0" marR="0" marT="39370" marB="0">
                    <a:lnT w="19050">
                      <a:solidFill>
                        <a:srgbClr val="FFFFFF"/>
                      </a:solidFill>
                      <a:prstDash val="solid"/>
                    </a:lnT>
                    <a:lnB w="19050">
                      <a:solidFill>
                        <a:srgbClr val="FFFFFF"/>
                      </a:solidFill>
                      <a:prstDash val="solid"/>
                    </a:lnB>
                    <a:solidFill>
                      <a:srgbClr val="BADFE2"/>
                    </a:solidFill>
                  </a:tcPr>
                </a:tc>
                <a:tc>
                  <a:txBody>
                    <a:bodyPr/>
                    <a:lstStyle/>
                    <a:p>
                      <a:pPr marR="48260" algn="ctr">
                        <a:lnSpc>
                          <a:spcPct val="100000"/>
                        </a:lnSpc>
                        <a:spcBef>
                          <a:spcPts val="310"/>
                        </a:spcBef>
                      </a:pPr>
                      <a:r>
                        <a:rPr sz="2000" dirty="0">
                          <a:latin typeface="Microsoft Sans Serif"/>
                          <a:cs typeface="Microsoft Sans Serif"/>
                        </a:rPr>
                        <a:t>108</a:t>
                      </a:r>
                      <a:endParaRPr sz="2000">
                        <a:latin typeface="Microsoft Sans Serif"/>
                        <a:cs typeface="Microsoft Sans Serif"/>
                      </a:endParaRPr>
                    </a:p>
                  </a:txBody>
                  <a:tcPr marL="0" marR="0" marT="39370" marB="0">
                    <a:lnT w="19050">
                      <a:solidFill>
                        <a:srgbClr val="FFFFFF"/>
                      </a:solidFill>
                      <a:prstDash val="solid"/>
                    </a:lnT>
                    <a:lnB w="19050">
                      <a:solidFill>
                        <a:srgbClr val="FFFFFF"/>
                      </a:solidFill>
                      <a:prstDash val="solid"/>
                    </a:lnB>
                    <a:solidFill>
                      <a:srgbClr val="BADFE2"/>
                    </a:solidFill>
                  </a:tcPr>
                </a:tc>
                <a:tc>
                  <a:txBody>
                    <a:bodyPr/>
                    <a:lstStyle/>
                    <a:p>
                      <a:pPr marR="104139" algn="ctr">
                        <a:lnSpc>
                          <a:spcPct val="100000"/>
                        </a:lnSpc>
                        <a:spcBef>
                          <a:spcPts val="310"/>
                        </a:spcBef>
                      </a:pPr>
                      <a:r>
                        <a:rPr sz="2000" dirty="0">
                          <a:latin typeface="Microsoft Sans Serif"/>
                          <a:cs typeface="Microsoft Sans Serif"/>
                        </a:rPr>
                        <a:t>18</a:t>
                      </a:r>
                      <a:endParaRPr sz="2000">
                        <a:latin typeface="Microsoft Sans Serif"/>
                        <a:cs typeface="Microsoft Sans Serif"/>
                      </a:endParaRPr>
                    </a:p>
                  </a:txBody>
                  <a:tcPr marL="0" marR="0" marT="39370" marB="0">
                    <a:lnT w="19050">
                      <a:solidFill>
                        <a:srgbClr val="FFFFFF"/>
                      </a:solidFill>
                      <a:prstDash val="solid"/>
                    </a:lnT>
                    <a:lnB w="19050">
                      <a:solidFill>
                        <a:srgbClr val="FFFFFF"/>
                      </a:solidFill>
                      <a:prstDash val="solid"/>
                    </a:lnB>
                    <a:solidFill>
                      <a:srgbClr val="BADFE2"/>
                    </a:solidFill>
                  </a:tcPr>
                </a:tc>
                <a:tc>
                  <a:txBody>
                    <a:bodyPr/>
                    <a:lstStyle/>
                    <a:p>
                      <a:pPr marR="10795" algn="ctr">
                        <a:lnSpc>
                          <a:spcPct val="100000"/>
                        </a:lnSpc>
                        <a:spcBef>
                          <a:spcPts val="310"/>
                        </a:spcBef>
                      </a:pPr>
                      <a:r>
                        <a:rPr sz="2000" dirty="0">
                          <a:latin typeface="Microsoft Sans Serif"/>
                          <a:cs typeface="Microsoft Sans Serif"/>
                        </a:rPr>
                        <a:t>13</a:t>
                      </a:r>
                      <a:endParaRPr sz="2000">
                        <a:latin typeface="Microsoft Sans Serif"/>
                        <a:cs typeface="Microsoft Sans Serif"/>
                      </a:endParaRPr>
                    </a:p>
                  </a:txBody>
                  <a:tcPr marL="0" marR="0" marT="39370" marB="0">
                    <a:lnR w="19050">
                      <a:solidFill>
                        <a:srgbClr val="000000"/>
                      </a:solidFill>
                      <a:prstDash val="solid"/>
                    </a:lnR>
                    <a:lnT w="19050">
                      <a:solidFill>
                        <a:srgbClr val="FFFFFF"/>
                      </a:solidFill>
                      <a:prstDash val="solid"/>
                    </a:lnT>
                    <a:lnB w="19050">
                      <a:solidFill>
                        <a:srgbClr val="FFFFFF"/>
                      </a:solidFill>
                      <a:prstDash val="solid"/>
                    </a:lnB>
                    <a:solidFill>
                      <a:srgbClr val="BADFE2"/>
                    </a:solidFill>
                  </a:tcPr>
                </a:tc>
                <a:extLst>
                  <a:ext uri="{0D108BD9-81ED-4DB2-BD59-A6C34878D82A}">
                    <a16:rowId xmlns:a16="http://schemas.microsoft.com/office/drawing/2014/main" val="10008"/>
                  </a:ext>
                </a:extLst>
              </a:tr>
              <a:tr h="396239">
                <a:tc>
                  <a:txBody>
                    <a:bodyPr/>
                    <a:lstStyle/>
                    <a:p>
                      <a:pPr marL="89535" algn="ctr">
                        <a:lnSpc>
                          <a:spcPct val="100000"/>
                        </a:lnSpc>
                        <a:spcBef>
                          <a:spcPts val="315"/>
                        </a:spcBef>
                      </a:pPr>
                      <a:r>
                        <a:rPr sz="2000" dirty="0">
                          <a:latin typeface="Microsoft Sans Serif"/>
                          <a:cs typeface="Microsoft Sans Serif"/>
                        </a:rPr>
                        <a:t>7</a:t>
                      </a:r>
                      <a:endParaRPr sz="2000">
                        <a:latin typeface="Microsoft Sans Serif"/>
                        <a:cs typeface="Microsoft Sans Serif"/>
                      </a:endParaRPr>
                    </a:p>
                  </a:txBody>
                  <a:tcPr marL="0" marR="0" marT="40005" marB="0">
                    <a:lnL w="19050">
                      <a:solidFill>
                        <a:srgbClr val="000000"/>
                      </a:solidFill>
                      <a:prstDash val="solid"/>
                    </a:lnL>
                    <a:lnT w="19050">
                      <a:solidFill>
                        <a:srgbClr val="FFFFFF"/>
                      </a:solidFill>
                      <a:prstDash val="solid"/>
                    </a:lnT>
                    <a:lnB w="19050">
                      <a:solidFill>
                        <a:srgbClr val="FFFFFF"/>
                      </a:solidFill>
                      <a:prstDash val="solid"/>
                    </a:lnB>
                    <a:solidFill>
                      <a:srgbClr val="BADFE2"/>
                    </a:solidFill>
                  </a:tcPr>
                </a:tc>
                <a:tc>
                  <a:txBody>
                    <a:bodyPr/>
                    <a:lstStyle/>
                    <a:p>
                      <a:pPr marL="53340" marR="57785" algn="ctr">
                        <a:lnSpc>
                          <a:spcPct val="100000"/>
                        </a:lnSpc>
                        <a:spcBef>
                          <a:spcPts val="315"/>
                        </a:spcBef>
                      </a:pPr>
                      <a:r>
                        <a:rPr sz="2000" dirty="0">
                          <a:latin typeface="Microsoft Sans Serif"/>
                          <a:cs typeface="Microsoft Sans Serif"/>
                        </a:rPr>
                        <a:t>10</a:t>
                      </a:r>
                      <a:endParaRPr sz="2000">
                        <a:latin typeface="Microsoft Sans Serif"/>
                        <a:cs typeface="Microsoft Sans Serif"/>
                      </a:endParaRPr>
                    </a:p>
                  </a:txBody>
                  <a:tcPr marL="0" marR="0" marT="40005" marB="0">
                    <a:lnT w="19050">
                      <a:solidFill>
                        <a:srgbClr val="FFFFFF"/>
                      </a:solidFill>
                      <a:prstDash val="solid"/>
                    </a:lnT>
                    <a:lnB w="19050">
                      <a:solidFill>
                        <a:srgbClr val="FFFFFF"/>
                      </a:solidFill>
                      <a:prstDash val="solid"/>
                    </a:lnB>
                    <a:solidFill>
                      <a:srgbClr val="BADFE2"/>
                    </a:solidFill>
                  </a:tcPr>
                </a:tc>
                <a:tc>
                  <a:txBody>
                    <a:bodyPr/>
                    <a:lstStyle/>
                    <a:p>
                      <a:pPr marR="48895" algn="ctr">
                        <a:lnSpc>
                          <a:spcPct val="100000"/>
                        </a:lnSpc>
                        <a:spcBef>
                          <a:spcPts val="315"/>
                        </a:spcBef>
                      </a:pPr>
                      <a:r>
                        <a:rPr sz="2000" spc="-50" dirty="0">
                          <a:latin typeface="Microsoft Sans Serif"/>
                          <a:cs typeface="Microsoft Sans Serif"/>
                        </a:rPr>
                        <a:t>112</a:t>
                      </a:r>
                      <a:endParaRPr sz="2000">
                        <a:latin typeface="Microsoft Sans Serif"/>
                        <a:cs typeface="Microsoft Sans Serif"/>
                      </a:endParaRPr>
                    </a:p>
                  </a:txBody>
                  <a:tcPr marL="0" marR="0" marT="40005" marB="0">
                    <a:lnT w="19050">
                      <a:solidFill>
                        <a:srgbClr val="FFFFFF"/>
                      </a:solidFill>
                      <a:prstDash val="solid"/>
                    </a:lnT>
                    <a:lnB w="19050">
                      <a:solidFill>
                        <a:srgbClr val="FFFFFF"/>
                      </a:solidFill>
                      <a:prstDash val="solid"/>
                    </a:lnB>
                    <a:solidFill>
                      <a:srgbClr val="BADFE2"/>
                    </a:solidFill>
                  </a:tcPr>
                </a:tc>
                <a:tc>
                  <a:txBody>
                    <a:bodyPr/>
                    <a:lstStyle/>
                    <a:p>
                      <a:pPr marR="104139" algn="ctr">
                        <a:lnSpc>
                          <a:spcPct val="100000"/>
                        </a:lnSpc>
                        <a:spcBef>
                          <a:spcPts val="315"/>
                        </a:spcBef>
                      </a:pPr>
                      <a:r>
                        <a:rPr sz="2000" dirty="0">
                          <a:latin typeface="Microsoft Sans Serif"/>
                          <a:cs typeface="Microsoft Sans Serif"/>
                        </a:rPr>
                        <a:t>16</a:t>
                      </a:r>
                      <a:endParaRPr sz="2000">
                        <a:latin typeface="Microsoft Sans Serif"/>
                        <a:cs typeface="Microsoft Sans Serif"/>
                      </a:endParaRPr>
                    </a:p>
                  </a:txBody>
                  <a:tcPr marL="0" marR="0" marT="40005" marB="0">
                    <a:lnT w="19050">
                      <a:solidFill>
                        <a:srgbClr val="FFFFFF"/>
                      </a:solidFill>
                      <a:prstDash val="solid"/>
                    </a:lnT>
                    <a:lnB w="19050">
                      <a:solidFill>
                        <a:srgbClr val="FFFFFF"/>
                      </a:solidFill>
                      <a:prstDash val="solid"/>
                    </a:lnB>
                    <a:solidFill>
                      <a:srgbClr val="BADFE2"/>
                    </a:solidFill>
                  </a:tcPr>
                </a:tc>
                <a:tc>
                  <a:txBody>
                    <a:bodyPr/>
                    <a:lstStyle/>
                    <a:p>
                      <a:pPr marL="52705" algn="ctr">
                        <a:lnSpc>
                          <a:spcPct val="100000"/>
                        </a:lnSpc>
                        <a:spcBef>
                          <a:spcPts val="315"/>
                        </a:spcBef>
                      </a:pPr>
                      <a:r>
                        <a:rPr sz="2000" dirty="0">
                          <a:latin typeface="Microsoft Sans Serif"/>
                          <a:cs typeface="Microsoft Sans Serif"/>
                        </a:rPr>
                        <a:t>4</a:t>
                      </a:r>
                      <a:endParaRPr sz="2000">
                        <a:latin typeface="Microsoft Sans Serif"/>
                        <a:cs typeface="Microsoft Sans Serif"/>
                      </a:endParaRPr>
                    </a:p>
                  </a:txBody>
                  <a:tcPr marL="0" marR="0" marT="40005" marB="0">
                    <a:lnR w="19050">
                      <a:solidFill>
                        <a:srgbClr val="000000"/>
                      </a:solidFill>
                      <a:prstDash val="solid"/>
                    </a:lnR>
                    <a:lnT w="19050">
                      <a:solidFill>
                        <a:srgbClr val="FFFFFF"/>
                      </a:solidFill>
                      <a:prstDash val="solid"/>
                    </a:lnT>
                    <a:lnB w="19050">
                      <a:solidFill>
                        <a:srgbClr val="FFFFFF"/>
                      </a:solidFill>
                      <a:prstDash val="solid"/>
                    </a:lnB>
                    <a:solidFill>
                      <a:srgbClr val="BADFE2"/>
                    </a:solidFill>
                  </a:tcPr>
                </a:tc>
                <a:extLst>
                  <a:ext uri="{0D108BD9-81ED-4DB2-BD59-A6C34878D82A}">
                    <a16:rowId xmlns:a16="http://schemas.microsoft.com/office/drawing/2014/main" val="10009"/>
                  </a:ext>
                </a:extLst>
              </a:tr>
              <a:tr h="396189">
                <a:tc>
                  <a:txBody>
                    <a:bodyPr/>
                    <a:lstStyle/>
                    <a:p>
                      <a:pPr marL="88900" algn="ctr">
                        <a:lnSpc>
                          <a:spcPct val="100000"/>
                        </a:lnSpc>
                        <a:spcBef>
                          <a:spcPts val="315"/>
                        </a:spcBef>
                      </a:pPr>
                      <a:r>
                        <a:rPr sz="2000" dirty="0">
                          <a:latin typeface="Microsoft Sans Serif"/>
                          <a:cs typeface="Microsoft Sans Serif"/>
                        </a:rPr>
                        <a:t>8</a:t>
                      </a:r>
                      <a:endParaRPr sz="2000">
                        <a:latin typeface="Microsoft Sans Serif"/>
                        <a:cs typeface="Microsoft Sans Serif"/>
                      </a:endParaRPr>
                    </a:p>
                  </a:txBody>
                  <a:tcPr marL="0" marR="0" marT="40005" marB="0">
                    <a:lnL w="19050">
                      <a:solidFill>
                        <a:srgbClr val="000000"/>
                      </a:solidFill>
                      <a:prstDash val="solid"/>
                    </a:lnL>
                    <a:lnT w="19050">
                      <a:solidFill>
                        <a:srgbClr val="FFFFFF"/>
                      </a:solidFill>
                      <a:prstDash val="solid"/>
                    </a:lnT>
                    <a:lnB w="19050">
                      <a:solidFill>
                        <a:srgbClr val="FFFFFF"/>
                      </a:solidFill>
                      <a:prstDash val="solid"/>
                    </a:lnB>
                    <a:solidFill>
                      <a:srgbClr val="BADFE2"/>
                    </a:solidFill>
                  </a:tcPr>
                </a:tc>
                <a:tc>
                  <a:txBody>
                    <a:bodyPr/>
                    <a:lstStyle/>
                    <a:p>
                      <a:pPr marL="53340" marR="57785" algn="ctr">
                        <a:lnSpc>
                          <a:spcPct val="100000"/>
                        </a:lnSpc>
                        <a:spcBef>
                          <a:spcPts val="315"/>
                        </a:spcBef>
                      </a:pPr>
                      <a:r>
                        <a:rPr sz="2000" dirty="0">
                          <a:latin typeface="Microsoft Sans Serif"/>
                          <a:cs typeface="Microsoft Sans Serif"/>
                        </a:rPr>
                        <a:t>10</a:t>
                      </a:r>
                      <a:endParaRPr sz="2000">
                        <a:latin typeface="Microsoft Sans Serif"/>
                        <a:cs typeface="Microsoft Sans Serif"/>
                      </a:endParaRPr>
                    </a:p>
                  </a:txBody>
                  <a:tcPr marL="0" marR="0" marT="40005" marB="0">
                    <a:lnT w="19050">
                      <a:solidFill>
                        <a:srgbClr val="FFFFFF"/>
                      </a:solidFill>
                      <a:prstDash val="solid"/>
                    </a:lnT>
                    <a:lnB w="19050">
                      <a:solidFill>
                        <a:srgbClr val="FFFFFF"/>
                      </a:solidFill>
                      <a:prstDash val="solid"/>
                    </a:lnB>
                    <a:solidFill>
                      <a:srgbClr val="BADFE2"/>
                    </a:solidFill>
                  </a:tcPr>
                </a:tc>
                <a:tc>
                  <a:txBody>
                    <a:bodyPr/>
                    <a:lstStyle/>
                    <a:p>
                      <a:pPr marR="48895" algn="ctr">
                        <a:lnSpc>
                          <a:spcPct val="100000"/>
                        </a:lnSpc>
                        <a:spcBef>
                          <a:spcPts val="315"/>
                        </a:spcBef>
                      </a:pPr>
                      <a:r>
                        <a:rPr sz="2000" spc="-50" dirty="0">
                          <a:latin typeface="Microsoft Sans Serif"/>
                          <a:cs typeface="Microsoft Sans Serif"/>
                        </a:rPr>
                        <a:t>112</a:t>
                      </a:r>
                      <a:endParaRPr sz="2000">
                        <a:latin typeface="Microsoft Sans Serif"/>
                        <a:cs typeface="Microsoft Sans Serif"/>
                      </a:endParaRPr>
                    </a:p>
                  </a:txBody>
                  <a:tcPr marL="0" marR="0" marT="40005" marB="0">
                    <a:lnT w="19050">
                      <a:solidFill>
                        <a:srgbClr val="FFFFFF"/>
                      </a:solidFill>
                      <a:prstDash val="solid"/>
                    </a:lnT>
                    <a:lnB w="19050">
                      <a:solidFill>
                        <a:srgbClr val="FFFFFF"/>
                      </a:solidFill>
                      <a:prstDash val="solid"/>
                    </a:lnB>
                    <a:solidFill>
                      <a:srgbClr val="BADFE2"/>
                    </a:solidFill>
                  </a:tcPr>
                </a:tc>
                <a:tc>
                  <a:txBody>
                    <a:bodyPr/>
                    <a:lstStyle/>
                    <a:p>
                      <a:pPr marR="104139" algn="ctr">
                        <a:lnSpc>
                          <a:spcPct val="100000"/>
                        </a:lnSpc>
                        <a:spcBef>
                          <a:spcPts val="315"/>
                        </a:spcBef>
                      </a:pPr>
                      <a:r>
                        <a:rPr sz="2000" dirty="0">
                          <a:latin typeface="Microsoft Sans Serif"/>
                          <a:cs typeface="Microsoft Sans Serif"/>
                        </a:rPr>
                        <a:t>14</a:t>
                      </a:r>
                      <a:endParaRPr sz="2000">
                        <a:latin typeface="Microsoft Sans Serif"/>
                        <a:cs typeface="Microsoft Sans Serif"/>
                      </a:endParaRPr>
                    </a:p>
                  </a:txBody>
                  <a:tcPr marL="0" marR="0" marT="40005" marB="0">
                    <a:lnT w="19050">
                      <a:solidFill>
                        <a:srgbClr val="FFFFFF"/>
                      </a:solidFill>
                      <a:prstDash val="solid"/>
                    </a:lnT>
                    <a:lnB w="19050">
                      <a:solidFill>
                        <a:srgbClr val="FFFFFF"/>
                      </a:solidFill>
                      <a:prstDash val="solid"/>
                    </a:lnB>
                    <a:solidFill>
                      <a:srgbClr val="BADFE2"/>
                    </a:solidFill>
                  </a:tcPr>
                </a:tc>
                <a:tc>
                  <a:txBody>
                    <a:bodyPr/>
                    <a:lstStyle/>
                    <a:p>
                      <a:pPr marL="52705" algn="ctr">
                        <a:lnSpc>
                          <a:spcPct val="100000"/>
                        </a:lnSpc>
                        <a:spcBef>
                          <a:spcPts val="315"/>
                        </a:spcBef>
                      </a:pPr>
                      <a:r>
                        <a:rPr sz="2000" dirty="0">
                          <a:latin typeface="Microsoft Sans Serif"/>
                          <a:cs typeface="Microsoft Sans Serif"/>
                        </a:rPr>
                        <a:t>0</a:t>
                      </a:r>
                      <a:endParaRPr sz="2000">
                        <a:latin typeface="Microsoft Sans Serif"/>
                        <a:cs typeface="Microsoft Sans Serif"/>
                      </a:endParaRPr>
                    </a:p>
                  </a:txBody>
                  <a:tcPr marL="0" marR="0" marT="40005" marB="0">
                    <a:lnR w="19050">
                      <a:solidFill>
                        <a:srgbClr val="000000"/>
                      </a:solidFill>
                      <a:prstDash val="solid"/>
                    </a:lnR>
                    <a:lnT w="19050">
                      <a:solidFill>
                        <a:srgbClr val="FFFFFF"/>
                      </a:solidFill>
                      <a:prstDash val="solid"/>
                    </a:lnT>
                    <a:lnB w="19050">
                      <a:solidFill>
                        <a:srgbClr val="FFFFFF"/>
                      </a:solidFill>
                      <a:prstDash val="solid"/>
                    </a:lnB>
                    <a:solidFill>
                      <a:srgbClr val="BADFE2"/>
                    </a:solidFill>
                  </a:tcPr>
                </a:tc>
                <a:extLst>
                  <a:ext uri="{0D108BD9-81ED-4DB2-BD59-A6C34878D82A}">
                    <a16:rowId xmlns:a16="http://schemas.microsoft.com/office/drawing/2014/main" val="10010"/>
                  </a:ext>
                </a:extLst>
              </a:tr>
              <a:tr h="396214">
                <a:tc>
                  <a:txBody>
                    <a:bodyPr/>
                    <a:lstStyle/>
                    <a:p>
                      <a:pPr marL="88900" algn="ctr">
                        <a:lnSpc>
                          <a:spcPct val="100000"/>
                        </a:lnSpc>
                        <a:spcBef>
                          <a:spcPts val="315"/>
                        </a:spcBef>
                      </a:pPr>
                      <a:r>
                        <a:rPr sz="2000" dirty="0">
                          <a:latin typeface="Microsoft Sans Serif"/>
                          <a:cs typeface="Microsoft Sans Serif"/>
                        </a:rPr>
                        <a:t>9</a:t>
                      </a:r>
                      <a:endParaRPr sz="2000">
                        <a:latin typeface="Microsoft Sans Serif"/>
                        <a:cs typeface="Microsoft Sans Serif"/>
                      </a:endParaRPr>
                    </a:p>
                  </a:txBody>
                  <a:tcPr marL="0" marR="0" marT="40005" marB="0">
                    <a:lnL w="19050">
                      <a:solidFill>
                        <a:srgbClr val="000000"/>
                      </a:solidFill>
                      <a:prstDash val="solid"/>
                    </a:lnL>
                    <a:lnT w="19050">
                      <a:solidFill>
                        <a:srgbClr val="FFFFFF"/>
                      </a:solidFill>
                      <a:prstDash val="solid"/>
                    </a:lnT>
                    <a:lnB w="19050">
                      <a:solidFill>
                        <a:srgbClr val="FFFFFF"/>
                      </a:solidFill>
                      <a:prstDash val="solid"/>
                    </a:lnB>
                    <a:solidFill>
                      <a:srgbClr val="BADFE2"/>
                    </a:solidFill>
                  </a:tcPr>
                </a:tc>
                <a:tc>
                  <a:txBody>
                    <a:bodyPr/>
                    <a:lstStyle/>
                    <a:p>
                      <a:pPr marL="53340" marR="57785" algn="ctr">
                        <a:lnSpc>
                          <a:spcPct val="100000"/>
                        </a:lnSpc>
                        <a:spcBef>
                          <a:spcPts val="315"/>
                        </a:spcBef>
                      </a:pPr>
                      <a:r>
                        <a:rPr sz="2000" dirty="0">
                          <a:latin typeface="Microsoft Sans Serif"/>
                          <a:cs typeface="Microsoft Sans Serif"/>
                        </a:rPr>
                        <a:t>10</a:t>
                      </a:r>
                      <a:endParaRPr sz="2000">
                        <a:latin typeface="Microsoft Sans Serif"/>
                        <a:cs typeface="Microsoft Sans Serif"/>
                      </a:endParaRPr>
                    </a:p>
                  </a:txBody>
                  <a:tcPr marL="0" marR="0" marT="40005" marB="0">
                    <a:lnT w="19050">
                      <a:solidFill>
                        <a:srgbClr val="FFFFFF"/>
                      </a:solidFill>
                      <a:prstDash val="solid"/>
                    </a:lnT>
                    <a:lnB w="19050">
                      <a:solidFill>
                        <a:srgbClr val="FFFFFF"/>
                      </a:solidFill>
                      <a:prstDash val="solid"/>
                    </a:lnB>
                    <a:solidFill>
                      <a:srgbClr val="BADFE2"/>
                    </a:solidFill>
                  </a:tcPr>
                </a:tc>
                <a:tc>
                  <a:txBody>
                    <a:bodyPr/>
                    <a:lstStyle/>
                    <a:p>
                      <a:pPr marR="48260" algn="ctr">
                        <a:lnSpc>
                          <a:spcPct val="100000"/>
                        </a:lnSpc>
                        <a:spcBef>
                          <a:spcPts val="315"/>
                        </a:spcBef>
                      </a:pPr>
                      <a:r>
                        <a:rPr sz="2000" dirty="0">
                          <a:latin typeface="Microsoft Sans Serif"/>
                          <a:cs typeface="Microsoft Sans Serif"/>
                        </a:rPr>
                        <a:t>108</a:t>
                      </a:r>
                      <a:endParaRPr sz="2000">
                        <a:latin typeface="Microsoft Sans Serif"/>
                        <a:cs typeface="Microsoft Sans Serif"/>
                      </a:endParaRPr>
                    </a:p>
                  </a:txBody>
                  <a:tcPr marL="0" marR="0" marT="40005" marB="0">
                    <a:lnT w="19050">
                      <a:solidFill>
                        <a:srgbClr val="FFFFFF"/>
                      </a:solidFill>
                      <a:prstDash val="solid"/>
                    </a:lnT>
                    <a:lnB w="19050">
                      <a:solidFill>
                        <a:srgbClr val="FFFFFF"/>
                      </a:solidFill>
                      <a:prstDash val="solid"/>
                    </a:lnB>
                    <a:solidFill>
                      <a:srgbClr val="BADFE2"/>
                    </a:solidFill>
                  </a:tcPr>
                </a:tc>
                <a:tc>
                  <a:txBody>
                    <a:bodyPr/>
                    <a:lstStyle/>
                    <a:p>
                      <a:pPr marR="104139" algn="ctr">
                        <a:lnSpc>
                          <a:spcPct val="100000"/>
                        </a:lnSpc>
                        <a:spcBef>
                          <a:spcPts val="315"/>
                        </a:spcBef>
                      </a:pPr>
                      <a:r>
                        <a:rPr sz="2000" dirty="0">
                          <a:latin typeface="Microsoft Sans Serif"/>
                          <a:cs typeface="Microsoft Sans Serif"/>
                        </a:rPr>
                        <a:t>12</a:t>
                      </a:r>
                      <a:endParaRPr sz="2000">
                        <a:latin typeface="Microsoft Sans Serif"/>
                        <a:cs typeface="Microsoft Sans Serif"/>
                      </a:endParaRPr>
                    </a:p>
                  </a:txBody>
                  <a:tcPr marL="0" marR="0" marT="40005" marB="0">
                    <a:lnT w="19050">
                      <a:solidFill>
                        <a:srgbClr val="FFFFFF"/>
                      </a:solidFill>
                      <a:prstDash val="solid"/>
                    </a:lnT>
                    <a:lnB w="19050">
                      <a:solidFill>
                        <a:srgbClr val="FFFFFF"/>
                      </a:solidFill>
                      <a:prstDash val="solid"/>
                    </a:lnB>
                    <a:solidFill>
                      <a:srgbClr val="BADFE2"/>
                    </a:solidFill>
                  </a:tcPr>
                </a:tc>
                <a:tc>
                  <a:txBody>
                    <a:bodyPr/>
                    <a:lstStyle/>
                    <a:p>
                      <a:pPr marR="9525" algn="ctr">
                        <a:lnSpc>
                          <a:spcPct val="100000"/>
                        </a:lnSpc>
                        <a:spcBef>
                          <a:spcPts val="315"/>
                        </a:spcBef>
                      </a:pPr>
                      <a:r>
                        <a:rPr sz="2000" dirty="0">
                          <a:latin typeface="Symbol"/>
                          <a:cs typeface="Symbol"/>
                        </a:rPr>
                        <a:t></a:t>
                      </a:r>
                      <a:r>
                        <a:rPr sz="2000" dirty="0">
                          <a:latin typeface="Microsoft Sans Serif"/>
                          <a:cs typeface="Microsoft Sans Serif"/>
                        </a:rPr>
                        <a:t>4</a:t>
                      </a:r>
                      <a:endParaRPr sz="2000">
                        <a:latin typeface="Microsoft Sans Serif"/>
                        <a:cs typeface="Microsoft Sans Serif"/>
                      </a:endParaRPr>
                    </a:p>
                  </a:txBody>
                  <a:tcPr marL="0" marR="0" marT="40005" marB="0">
                    <a:lnR w="19050">
                      <a:solidFill>
                        <a:srgbClr val="000000"/>
                      </a:solidFill>
                      <a:prstDash val="solid"/>
                    </a:lnR>
                    <a:lnT w="19050">
                      <a:solidFill>
                        <a:srgbClr val="FFFFFF"/>
                      </a:solidFill>
                      <a:prstDash val="solid"/>
                    </a:lnT>
                    <a:lnB w="19050">
                      <a:solidFill>
                        <a:srgbClr val="FFFFFF"/>
                      </a:solidFill>
                      <a:prstDash val="solid"/>
                    </a:lnB>
                    <a:solidFill>
                      <a:srgbClr val="BADFE2"/>
                    </a:solidFill>
                  </a:tcPr>
                </a:tc>
                <a:extLst>
                  <a:ext uri="{0D108BD9-81ED-4DB2-BD59-A6C34878D82A}">
                    <a16:rowId xmlns:a16="http://schemas.microsoft.com/office/drawing/2014/main" val="10011"/>
                  </a:ext>
                </a:extLst>
              </a:tr>
              <a:tr h="396227">
                <a:tc>
                  <a:txBody>
                    <a:bodyPr/>
                    <a:lstStyle/>
                    <a:p>
                      <a:pPr marL="18415" algn="ctr">
                        <a:lnSpc>
                          <a:spcPct val="100000"/>
                        </a:lnSpc>
                        <a:spcBef>
                          <a:spcPts val="315"/>
                        </a:spcBef>
                      </a:pPr>
                      <a:r>
                        <a:rPr sz="2000" dirty="0">
                          <a:latin typeface="Microsoft Sans Serif"/>
                          <a:cs typeface="Microsoft Sans Serif"/>
                        </a:rPr>
                        <a:t>10</a:t>
                      </a:r>
                      <a:endParaRPr sz="2000">
                        <a:latin typeface="Microsoft Sans Serif"/>
                        <a:cs typeface="Microsoft Sans Serif"/>
                      </a:endParaRPr>
                    </a:p>
                  </a:txBody>
                  <a:tcPr marL="0" marR="0" marT="40005" marB="0">
                    <a:lnL w="19050">
                      <a:solidFill>
                        <a:srgbClr val="000000"/>
                      </a:solidFill>
                      <a:prstDash val="solid"/>
                    </a:lnL>
                    <a:lnT w="19050">
                      <a:solidFill>
                        <a:srgbClr val="FFFFFF"/>
                      </a:solidFill>
                      <a:prstDash val="solid"/>
                    </a:lnT>
                    <a:lnB w="19050">
                      <a:solidFill>
                        <a:srgbClr val="000000"/>
                      </a:solidFill>
                      <a:prstDash val="solid"/>
                    </a:lnB>
                    <a:solidFill>
                      <a:srgbClr val="BADFE2"/>
                    </a:solidFill>
                  </a:tcPr>
                </a:tc>
                <a:tc>
                  <a:txBody>
                    <a:bodyPr/>
                    <a:lstStyle/>
                    <a:p>
                      <a:pPr marL="53340" marR="57785" algn="ctr">
                        <a:lnSpc>
                          <a:spcPct val="100000"/>
                        </a:lnSpc>
                        <a:spcBef>
                          <a:spcPts val="315"/>
                        </a:spcBef>
                      </a:pPr>
                      <a:r>
                        <a:rPr sz="2000" dirty="0">
                          <a:latin typeface="Microsoft Sans Serif"/>
                          <a:cs typeface="Microsoft Sans Serif"/>
                        </a:rPr>
                        <a:t>10</a:t>
                      </a:r>
                      <a:endParaRPr sz="2000">
                        <a:latin typeface="Microsoft Sans Serif"/>
                        <a:cs typeface="Microsoft Sans Serif"/>
                      </a:endParaRPr>
                    </a:p>
                  </a:txBody>
                  <a:tcPr marL="0" marR="0" marT="40005" marB="0">
                    <a:lnT w="19050">
                      <a:solidFill>
                        <a:srgbClr val="FFFFFF"/>
                      </a:solidFill>
                      <a:prstDash val="solid"/>
                    </a:lnT>
                    <a:lnB w="19050">
                      <a:solidFill>
                        <a:srgbClr val="000000"/>
                      </a:solidFill>
                      <a:prstDash val="solid"/>
                    </a:lnB>
                    <a:solidFill>
                      <a:srgbClr val="BADFE2"/>
                    </a:solidFill>
                  </a:tcPr>
                </a:tc>
                <a:tc>
                  <a:txBody>
                    <a:bodyPr/>
                    <a:lstStyle/>
                    <a:p>
                      <a:pPr marR="48260" algn="ctr">
                        <a:lnSpc>
                          <a:spcPct val="100000"/>
                        </a:lnSpc>
                        <a:spcBef>
                          <a:spcPts val="315"/>
                        </a:spcBef>
                      </a:pPr>
                      <a:r>
                        <a:rPr sz="2000" dirty="0">
                          <a:latin typeface="Microsoft Sans Serif"/>
                          <a:cs typeface="Microsoft Sans Serif"/>
                        </a:rPr>
                        <a:t>100</a:t>
                      </a:r>
                      <a:endParaRPr sz="2000">
                        <a:latin typeface="Microsoft Sans Serif"/>
                        <a:cs typeface="Microsoft Sans Serif"/>
                      </a:endParaRPr>
                    </a:p>
                  </a:txBody>
                  <a:tcPr marL="0" marR="0" marT="40005" marB="0">
                    <a:lnT w="19050">
                      <a:solidFill>
                        <a:srgbClr val="FFFFFF"/>
                      </a:solidFill>
                      <a:prstDash val="solid"/>
                    </a:lnT>
                    <a:lnB w="19050">
                      <a:solidFill>
                        <a:srgbClr val="000000"/>
                      </a:solidFill>
                      <a:prstDash val="solid"/>
                    </a:lnB>
                    <a:solidFill>
                      <a:srgbClr val="BADFE2"/>
                    </a:solidFill>
                  </a:tcPr>
                </a:tc>
                <a:tc>
                  <a:txBody>
                    <a:bodyPr/>
                    <a:lstStyle/>
                    <a:p>
                      <a:pPr marR="104139" algn="ctr">
                        <a:lnSpc>
                          <a:spcPct val="100000"/>
                        </a:lnSpc>
                        <a:spcBef>
                          <a:spcPts val="315"/>
                        </a:spcBef>
                      </a:pPr>
                      <a:r>
                        <a:rPr sz="2000" dirty="0">
                          <a:latin typeface="Microsoft Sans Serif"/>
                          <a:cs typeface="Microsoft Sans Serif"/>
                        </a:rPr>
                        <a:t>10</a:t>
                      </a:r>
                      <a:endParaRPr sz="2000">
                        <a:latin typeface="Microsoft Sans Serif"/>
                        <a:cs typeface="Microsoft Sans Serif"/>
                      </a:endParaRPr>
                    </a:p>
                  </a:txBody>
                  <a:tcPr marL="0" marR="0" marT="40005" marB="0">
                    <a:lnT w="19050">
                      <a:solidFill>
                        <a:srgbClr val="FFFFFF"/>
                      </a:solidFill>
                      <a:prstDash val="solid"/>
                    </a:lnT>
                    <a:lnB w="19050">
                      <a:solidFill>
                        <a:srgbClr val="000000"/>
                      </a:solidFill>
                      <a:prstDash val="solid"/>
                    </a:lnB>
                    <a:solidFill>
                      <a:srgbClr val="BADFE2"/>
                    </a:solidFill>
                  </a:tcPr>
                </a:tc>
                <a:tc>
                  <a:txBody>
                    <a:bodyPr/>
                    <a:lstStyle/>
                    <a:p>
                      <a:pPr marR="9525" algn="ctr">
                        <a:lnSpc>
                          <a:spcPct val="100000"/>
                        </a:lnSpc>
                        <a:spcBef>
                          <a:spcPts val="315"/>
                        </a:spcBef>
                      </a:pPr>
                      <a:r>
                        <a:rPr sz="2000" dirty="0">
                          <a:latin typeface="Symbol"/>
                          <a:cs typeface="Symbol"/>
                        </a:rPr>
                        <a:t></a:t>
                      </a:r>
                      <a:r>
                        <a:rPr sz="2000" dirty="0">
                          <a:latin typeface="Microsoft Sans Serif"/>
                          <a:cs typeface="Microsoft Sans Serif"/>
                        </a:rPr>
                        <a:t>8</a:t>
                      </a:r>
                    </a:p>
                  </a:txBody>
                  <a:tcPr marL="0" marR="0" marT="40005" marB="0">
                    <a:lnR w="19050">
                      <a:solidFill>
                        <a:srgbClr val="000000"/>
                      </a:solidFill>
                      <a:prstDash val="solid"/>
                    </a:lnR>
                    <a:lnT w="19050">
                      <a:solidFill>
                        <a:srgbClr val="FFFFFF"/>
                      </a:solidFill>
                      <a:prstDash val="solid"/>
                    </a:lnT>
                    <a:lnB w="19050">
                      <a:solidFill>
                        <a:srgbClr val="000000"/>
                      </a:solidFill>
                      <a:prstDash val="solid"/>
                    </a:lnB>
                    <a:solidFill>
                      <a:srgbClr val="BADFE2"/>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4343400" y="838200"/>
            <a:ext cx="4057650" cy="5629275"/>
          </a:xfrm>
          <a:prstGeom prst="rect">
            <a:avLst/>
          </a:prstGeom>
        </p:spPr>
      </p:pic>
      <p:sp>
        <p:nvSpPr>
          <p:cNvPr id="3" name="object 3"/>
          <p:cNvSpPr txBox="1">
            <a:spLocks noGrp="1"/>
          </p:cNvSpPr>
          <p:nvPr>
            <p:ph type="title"/>
          </p:nvPr>
        </p:nvSpPr>
        <p:spPr>
          <a:xfrm>
            <a:off x="1752600" y="484371"/>
            <a:ext cx="5772150" cy="299720"/>
          </a:xfrm>
          <a:prstGeom prst="rect">
            <a:avLst/>
          </a:prstGeom>
        </p:spPr>
        <p:txBody>
          <a:bodyPr vert="horz" wrap="square" lIns="0" tIns="12700" rIns="0" bIns="0" rtlCol="0">
            <a:spAutoFit/>
          </a:bodyPr>
          <a:lstStyle/>
          <a:p>
            <a:pPr marL="12700">
              <a:lnSpc>
                <a:spcPct val="100000"/>
              </a:lnSpc>
              <a:spcBef>
                <a:spcPts val="100"/>
              </a:spcBef>
            </a:pPr>
            <a:r>
              <a:rPr sz="1800" spc="-5" dirty="0"/>
              <a:t>PRODUCTION</a:t>
            </a:r>
            <a:r>
              <a:rPr sz="1800" dirty="0"/>
              <a:t> WITH</a:t>
            </a:r>
            <a:r>
              <a:rPr sz="1800" spc="-10" dirty="0"/>
              <a:t> </a:t>
            </a:r>
            <a:r>
              <a:rPr sz="1800" dirty="0"/>
              <a:t>ONE</a:t>
            </a:r>
            <a:r>
              <a:rPr sz="1800" spc="5" dirty="0"/>
              <a:t> </a:t>
            </a:r>
            <a:r>
              <a:rPr sz="1800" spc="-10" dirty="0"/>
              <a:t>VARIABLE</a:t>
            </a:r>
            <a:r>
              <a:rPr sz="1800" spc="50" dirty="0"/>
              <a:t> </a:t>
            </a:r>
            <a:r>
              <a:rPr sz="1800" spc="-5" dirty="0"/>
              <a:t>INPUT</a:t>
            </a:r>
            <a:r>
              <a:rPr sz="1800" dirty="0"/>
              <a:t> </a:t>
            </a:r>
            <a:r>
              <a:rPr sz="1800" spc="-10" dirty="0"/>
              <a:t>(LABOR)</a:t>
            </a:r>
            <a:endParaRPr sz="1800" dirty="0"/>
          </a:p>
        </p:txBody>
      </p:sp>
      <p:sp>
        <p:nvSpPr>
          <p:cNvPr id="4" name="object 4"/>
          <p:cNvSpPr/>
          <p:nvPr/>
        </p:nvSpPr>
        <p:spPr>
          <a:xfrm>
            <a:off x="457200" y="381000"/>
            <a:ext cx="8229600" cy="0"/>
          </a:xfrm>
          <a:custGeom>
            <a:avLst/>
            <a:gdLst/>
            <a:ahLst/>
            <a:cxnLst/>
            <a:rect l="l" t="t" r="r" b="b"/>
            <a:pathLst>
              <a:path w="8229600">
                <a:moveTo>
                  <a:pt x="0" y="0"/>
                </a:moveTo>
                <a:lnTo>
                  <a:pt x="8229600" y="0"/>
                </a:lnTo>
              </a:path>
            </a:pathLst>
          </a:custGeom>
          <a:ln w="9525">
            <a:solidFill>
              <a:srgbClr val="52BD94"/>
            </a:solidFill>
          </a:ln>
        </p:spPr>
        <p:txBody>
          <a:bodyPr wrap="square" lIns="0" tIns="0" rIns="0" bIns="0" rtlCol="0"/>
          <a:lstStyle/>
          <a:p>
            <a:endParaRPr/>
          </a:p>
        </p:txBody>
      </p:sp>
      <p:sp>
        <p:nvSpPr>
          <p:cNvPr id="5" name="object 5"/>
          <p:cNvSpPr/>
          <p:nvPr/>
        </p:nvSpPr>
        <p:spPr>
          <a:xfrm>
            <a:off x="590550" y="1733550"/>
            <a:ext cx="2838450" cy="323850"/>
          </a:xfrm>
          <a:custGeom>
            <a:avLst/>
            <a:gdLst/>
            <a:ahLst/>
            <a:cxnLst/>
            <a:rect l="l" t="t" r="r" b="b"/>
            <a:pathLst>
              <a:path w="2838450" h="323850">
                <a:moveTo>
                  <a:pt x="2838450" y="0"/>
                </a:moveTo>
                <a:lnTo>
                  <a:pt x="0" y="0"/>
                </a:lnTo>
                <a:lnTo>
                  <a:pt x="0" y="323850"/>
                </a:lnTo>
                <a:lnTo>
                  <a:pt x="2838450" y="323850"/>
                </a:lnTo>
                <a:lnTo>
                  <a:pt x="2838450" y="0"/>
                </a:lnTo>
                <a:close/>
              </a:path>
            </a:pathLst>
          </a:custGeom>
          <a:solidFill>
            <a:srgbClr val="B17BB6">
              <a:alpha val="50195"/>
            </a:srgbClr>
          </a:solidFill>
        </p:spPr>
        <p:txBody>
          <a:bodyPr wrap="square" lIns="0" tIns="0" rIns="0" bIns="0" rtlCol="0"/>
          <a:lstStyle/>
          <a:p>
            <a:endParaRPr/>
          </a:p>
        </p:txBody>
      </p:sp>
      <p:sp>
        <p:nvSpPr>
          <p:cNvPr id="6" name="object 6"/>
          <p:cNvSpPr txBox="1"/>
          <p:nvPr/>
        </p:nvSpPr>
        <p:spPr>
          <a:xfrm>
            <a:off x="535940" y="1019302"/>
            <a:ext cx="3314065" cy="5200783"/>
          </a:xfrm>
          <a:prstGeom prst="rect">
            <a:avLst/>
          </a:prstGeom>
        </p:spPr>
        <p:txBody>
          <a:bodyPr vert="horz" wrap="square" lIns="0" tIns="12065" rIns="0" bIns="0" rtlCol="0">
            <a:spAutoFit/>
          </a:bodyPr>
          <a:lstStyle/>
          <a:p>
            <a:pPr marL="355600" indent="-342900">
              <a:lnSpc>
                <a:spcPct val="100000"/>
              </a:lnSpc>
              <a:spcBef>
                <a:spcPts val="95"/>
              </a:spcBef>
              <a:buChar char="•"/>
              <a:tabLst>
                <a:tab pos="354965" algn="l"/>
                <a:tab pos="355600" algn="l"/>
              </a:tabLst>
            </a:pPr>
            <a:r>
              <a:rPr sz="1600" spc="-5" dirty="0">
                <a:solidFill>
                  <a:srgbClr val="C00000"/>
                </a:solidFill>
                <a:latin typeface="Microsoft Sans Serif"/>
                <a:cs typeface="Microsoft Sans Serif"/>
              </a:rPr>
              <a:t>The</a:t>
            </a:r>
            <a:r>
              <a:rPr sz="1600" spc="20" dirty="0">
                <a:solidFill>
                  <a:srgbClr val="C00000"/>
                </a:solidFill>
                <a:latin typeface="Microsoft Sans Serif"/>
                <a:cs typeface="Microsoft Sans Serif"/>
              </a:rPr>
              <a:t> </a:t>
            </a:r>
            <a:r>
              <a:rPr sz="1600" spc="-5" dirty="0">
                <a:solidFill>
                  <a:srgbClr val="C00000"/>
                </a:solidFill>
                <a:latin typeface="Microsoft Sans Serif"/>
                <a:cs typeface="Microsoft Sans Serif"/>
              </a:rPr>
              <a:t>Slopes of</a:t>
            </a:r>
            <a:r>
              <a:rPr sz="1600" spc="20" dirty="0">
                <a:solidFill>
                  <a:srgbClr val="C00000"/>
                </a:solidFill>
                <a:latin typeface="Microsoft Sans Serif"/>
                <a:cs typeface="Microsoft Sans Serif"/>
              </a:rPr>
              <a:t> </a:t>
            </a:r>
            <a:r>
              <a:rPr sz="1600" spc="-5" dirty="0">
                <a:solidFill>
                  <a:srgbClr val="C00000"/>
                </a:solidFill>
                <a:latin typeface="Microsoft Sans Serif"/>
                <a:cs typeface="Microsoft Sans Serif"/>
              </a:rPr>
              <a:t>the</a:t>
            </a:r>
            <a:r>
              <a:rPr sz="1600" spc="25" dirty="0">
                <a:solidFill>
                  <a:srgbClr val="C00000"/>
                </a:solidFill>
                <a:latin typeface="Microsoft Sans Serif"/>
                <a:cs typeface="Microsoft Sans Serif"/>
              </a:rPr>
              <a:t> </a:t>
            </a:r>
            <a:r>
              <a:rPr sz="1600" spc="-5" dirty="0">
                <a:solidFill>
                  <a:srgbClr val="C00000"/>
                </a:solidFill>
                <a:latin typeface="Microsoft Sans Serif"/>
                <a:cs typeface="Microsoft Sans Serif"/>
              </a:rPr>
              <a:t>Product</a:t>
            </a:r>
            <a:r>
              <a:rPr sz="1600" spc="20" dirty="0">
                <a:solidFill>
                  <a:srgbClr val="C00000"/>
                </a:solidFill>
                <a:latin typeface="Microsoft Sans Serif"/>
                <a:cs typeface="Microsoft Sans Serif"/>
              </a:rPr>
              <a:t> </a:t>
            </a:r>
            <a:r>
              <a:rPr sz="1600" spc="-5" dirty="0">
                <a:solidFill>
                  <a:srgbClr val="C00000"/>
                </a:solidFill>
                <a:latin typeface="Microsoft Sans Serif"/>
                <a:cs typeface="Microsoft Sans Serif"/>
              </a:rPr>
              <a:t>Curve</a:t>
            </a:r>
            <a:endParaRPr sz="1600" dirty="0">
              <a:solidFill>
                <a:srgbClr val="C00000"/>
              </a:solidFill>
              <a:latin typeface="Microsoft Sans Serif"/>
              <a:cs typeface="Microsoft Sans Serif"/>
            </a:endParaRPr>
          </a:p>
          <a:p>
            <a:pPr>
              <a:lnSpc>
                <a:spcPct val="100000"/>
              </a:lnSpc>
              <a:spcBef>
                <a:spcPts val="15"/>
              </a:spcBef>
            </a:pPr>
            <a:endParaRPr sz="1450" dirty="0">
              <a:latin typeface="Microsoft Sans Serif"/>
              <a:cs typeface="Microsoft Sans Serif"/>
            </a:endParaRPr>
          </a:p>
          <a:p>
            <a:pPr marL="100330">
              <a:lnSpc>
                <a:spcPct val="100000"/>
              </a:lnSpc>
            </a:pPr>
            <a:r>
              <a:rPr sz="1200" b="1" spc="-5" dirty="0">
                <a:solidFill>
                  <a:srgbClr val="B17BB6"/>
                </a:solidFill>
                <a:latin typeface="Arial"/>
                <a:cs typeface="Arial"/>
              </a:rPr>
              <a:t>Figure</a:t>
            </a:r>
            <a:r>
              <a:rPr sz="1200" b="1" spc="-30" dirty="0">
                <a:solidFill>
                  <a:srgbClr val="B17BB6"/>
                </a:solidFill>
                <a:latin typeface="Arial"/>
                <a:cs typeface="Arial"/>
              </a:rPr>
              <a:t> </a:t>
            </a:r>
            <a:r>
              <a:rPr sz="1200" b="1" dirty="0">
                <a:solidFill>
                  <a:srgbClr val="B17BB6"/>
                </a:solidFill>
                <a:latin typeface="Arial"/>
                <a:cs typeface="Arial"/>
              </a:rPr>
              <a:t>6.1</a:t>
            </a:r>
            <a:endParaRPr sz="1200" dirty="0">
              <a:latin typeface="Arial"/>
              <a:cs typeface="Arial"/>
            </a:endParaRPr>
          </a:p>
          <a:p>
            <a:pPr marL="100330">
              <a:lnSpc>
                <a:spcPct val="100000"/>
              </a:lnSpc>
              <a:spcBef>
                <a:spcPts val="1035"/>
              </a:spcBef>
            </a:pPr>
            <a:r>
              <a:rPr sz="1200" b="1" dirty="0">
                <a:latin typeface="Arial"/>
                <a:cs typeface="Arial"/>
              </a:rPr>
              <a:t>Production</a:t>
            </a:r>
            <a:r>
              <a:rPr sz="1200" b="1" spc="-5" dirty="0">
                <a:latin typeface="Arial"/>
                <a:cs typeface="Arial"/>
              </a:rPr>
              <a:t> </a:t>
            </a:r>
            <a:r>
              <a:rPr sz="1200" b="1" spc="5" dirty="0">
                <a:latin typeface="Arial"/>
                <a:cs typeface="Arial"/>
              </a:rPr>
              <a:t>with</a:t>
            </a:r>
            <a:r>
              <a:rPr sz="1200" b="1" spc="-30" dirty="0">
                <a:latin typeface="Arial"/>
                <a:cs typeface="Arial"/>
              </a:rPr>
              <a:t> </a:t>
            </a:r>
            <a:r>
              <a:rPr sz="1200" b="1" dirty="0">
                <a:latin typeface="Arial"/>
                <a:cs typeface="Arial"/>
              </a:rPr>
              <a:t>One</a:t>
            </a:r>
            <a:r>
              <a:rPr sz="1200" b="1" spc="-5" dirty="0">
                <a:latin typeface="Arial"/>
                <a:cs typeface="Arial"/>
              </a:rPr>
              <a:t> </a:t>
            </a:r>
            <a:r>
              <a:rPr sz="1200" b="1" spc="-10" dirty="0">
                <a:latin typeface="Arial"/>
                <a:cs typeface="Arial"/>
              </a:rPr>
              <a:t>Variable</a:t>
            </a:r>
            <a:r>
              <a:rPr sz="1200" b="1" spc="-35" dirty="0">
                <a:latin typeface="Arial"/>
                <a:cs typeface="Arial"/>
              </a:rPr>
              <a:t> </a:t>
            </a:r>
            <a:r>
              <a:rPr sz="1200" b="1" dirty="0">
                <a:latin typeface="Arial"/>
                <a:cs typeface="Arial"/>
              </a:rPr>
              <a:t>Input</a:t>
            </a:r>
            <a:endParaRPr sz="1200" dirty="0">
              <a:latin typeface="Arial"/>
              <a:cs typeface="Arial"/>
            </a:endParaRPr>
          </a:p>
          <a:p>
            <a:pPr>
              <a:lnSpc>
                <a:spcPct val="100000"/>
              </a:lnSpc>
              <a:spcBef>
                <a:spcPts val="10"/>
              </a:spcBef>
            </a:pPr>
            <a:endParaRPr sz="1300" dirty="0">
              <a:latin typeface="Arial"/>
              <a:cs typeface="Arial"/>
            </a:endParaRPr>
          </a:p>
          <a:p>
            <a:pPr marL="88900" marR="400050">
              <a:lnSpc>
                <a:spcPct val="100000"/>
              </a:lnSpc>
            </a:pPr>
            <a:r>
              <a:rPr sz="1400" spc="-5" dirty="0">
                <a:latin typeface="Microsoft Sans Serif"/>
                <a:cs typeface="Microsoft Sans Serif"/>
              </a:rPr>
              <a:t>The total </a:t>
            </a:r>
            <a:r>
              <a:rPr sz="1400" dirty="0">
                <a:latin typeface="Microsoft Sans Serif"/>
                <a:cs typeface="Microsoft Sans Serif"/>
              </a:rPr>
              <a:t>product </a:t>
            </a:r>
            <a:r>
              <a:rPr sz="1400" spc="-5" dirty="0">
                <a:latin typeface="Microsoft Sans Serif"/>
                <a:cs typeface="Microsoft Sans Serif"/>
              </a:rPr>
              <a:t>curve in </a:t>
            </a:r>
            <a:r>
              <a:rPr sz="1400" b="1" dirty="0">
                <a:latin typeface="Arial"/>
                <a:cs typeface="Arial"/>
              </a:rPr>
              <a:t>(a) </a:t>
            </a:r>
            <a:r>
              <a:rPr sz="1400" spc="-5" dirty="0">
                <a:latin typeface="Microsoft Sans Serif"/>
                <a:cs typeface="Microsoft Sans Serif"/>
              </a:rPr>
              <a:t>shows </a:t>
            </a:r>
            <a:r>
              <a:rPr sz="1400" spc="-360" dirty="0">
                <a:latin typeface="Microsoft Sans Serif"/>
                <a:cs typeface="Microsoft Sans Serif"/>
              </a:rPr>
              <a:t> </a:t>
            </a:r>
            <a:r>
              <a:rPr sz="1400" dirty="0">
                <a:latin typeface="Microsoft Sans Serif"/>
                <a:cs typeface="Microsoft Sans Serif"/>
              </a:rPr>
              <a:t>the output produced for </a:t>
            </a:r>
            <a:r>
              <a:rPr sz="1400" spc="-5" dirty="0">
                <a:latin typeface="Microsoft Sans Serif"/>
                <a:cs typeface="Microsoft Sans Serif"/>
              </a:rPr>
              <a:t>different </a:t>
            </a:r>
            <a:r>
              <a:rPr sz="1400" dirty="0">
                <a:latin typeface="Microsoft Sans Serif"/>
                <a:cs typeface="Microsoft Sans Serif"/>
              </a:rPr>
              <a:t> amounts</a:t>
            </a:r>
            <a:r>
              <a:rPr sz="1400" spc="-25" dirty="0">
                <a:latin typeface="Microsoft Sans Serif"/>
                <a:cs typeface="Microsoft Sans Serif"/>
              </a:rPr>
              <a:t> </a:t>
            </a:r>
            <a:r>
              <a:rPr sz="1400" dirty="0">
                <a:latin typeface="Microsoft Sans Serif"/>
                <a:cs typeface="Microsoft Sans Serif"/>
              </a:rPr>
              <a:t>of</a:t>
            </a:r>
            <a:r>
              <a:rPr sz="1400" spc="-5" dirty="0">
                <a:latin typeface="Microsoft Sans Serif"/>
                <a:cs typeface="Microsoft Sans Serif"/>
              </a:rPr>
              <a:t> </a:t>
            </a:r>
            <a:r>
              <a:rPr sz="1400" dirty="0">
                <a:latin typeface="Microsoft Sans Serif"/>
                <a:cs typeface="Microsoft Sans Serif"/>
              </a:rPr>
              <a:t>labor</a:t>
            </a:r>
            <a:r>
              <a:rPr sz="1400" spc="-10" dirty="0">
                <a:latin typeface="Microsoft Sans Serif"/>
                <a:cs typeface="Microsoft Sans Serif"/>
              </a:rPr>
              <a:t> </a:t>
            </a:r>
            <a:r>
              <a:rPr sz="1400" dirty="0">
                <a:latin typeface="Microsoft Sans Serif"/>
                <a:cs typeface="Microsoft Sans Serif"/>
              </a:rPr>
              <a:t>input.</a:t>
            </a:r>
          </a:p>
          <a:p>
            <a:pPr marL="88900" marR="416559">
              <a:lnSpc>
                <a:spcPct val="100000"/>
              </a:lnSpc>
              <a:spcBef>
                <a:spcPts val="675"/>
              </a:spcBef>
            </a:pPr>
            <a:r>
              <a:rPr sz="1400" spc="-5" dirty="0">
                <a:latin typeface="Microsoft Sans Serif"/>
                <a:cs typeface="Microsoft Sans Serif"/>
              </a:rPr>
              <a:t>The average </a:t>
            </a:r>
            <a:r>
              <a:rPr sz="1400" dirty="0">
                <a:latin typeface="Microsoft Sans Serif"/>
                <a:cs typeface="Microsoft Sans Serif"/>
              </a:rPr>
              <a:t>and </a:t>
            </a:r>
            <a:r>
              <a:rPr sz="1400" spc="-5" dirty="0">
                <a:latin typeface="Microsoft Sans Serif"/>
                <a:cs typeface="Microsoft Sans Serif"/>
              </a:rPr>
              <a:t>marginal </a:t>
            </a:r>
            <a:r>
              <a:rPr sz="1400" dirty="0">
                <a:latin typeface="Microsoft Sans Serif"/>
                <a:cs typeface="Microsoft Sans Serif"/>
              </a:rPr>
              <a:t>products </a:t>
            </a:r>
            <a:r>
              <a:rPr sz="1400" spc="-360" dirty="0">
                <a:latin typeface="Microsoft Sans Serif"/>
                <a:cs typeface="Microsoft Sans Serif"/>
              </a:rPr>
              <a:t> </a:t>
            </a:r>
            <a:r>
              <a:rPr sz="1400" spc="-5" dirty="0">
                <a:latin typeface="Microsoft Sans Serif"/>
                <a:cs typeface="Microsoft Sans Serif"/>
              </a:rPr>
              <a:t>in </a:t>
            </a:r>
            <a:r>
              <a:rPr sz="1400" b="1" spc="-5" dirty="0">
                <a:latin typeface="Arial"/>
                <a:cs typeface="Arial"/>
              </a:rPr>
              <a:t>(b) </a:t>
            </a:r>
            <a:r>
              <a:rPr sz="1400" dirty="0">
                <a:latin typeface="Microsoft Sans Serif"/>
                <a:cs typeface="Microsoft Sans Serif"/>
              </a:rPr>
              <a:t>can be obtained (using the </a:t>
            </a:r>
            <a:r>
              <a:rPr sz="1400" spc="5" dirty="0">
                <a:latin typeface="Microsoft Sans Serif"/>
                <a:cs typeface="Microsoft Sans Serif"/>
              </a:rPr>
              <a:t> </a:t>
            </a:r>
            <a:r>
              <a:rPr sz="1400" dirty="0">
                <a:latin typeface="Microsoft Sans Serif"/>
                <a:cs typeface="Microsoft Sans Serif"/>
              </a:rPr>
              <a:t>data </a:t>
            </a:r>
            <a:r>
              <a:rPr sz="1400" spc="-5" dirty="0">
                <a:latin typeface="Microsoft Sans Serif"/>
                <a:cs typeface="Microsoft Sans Serif"/>
              </a:rPr>
              <a:t>in </a:t>
            </a:r>
            <a:r>
              <a:rPr sz="1400" spc="-35" dirty="0">
                <a:latin typeface="Microsoft Sans Serif"/>
                <a:cs typeface="Microsoft Sans Serif"/>
              </a:rPr>
              <a:t>Table </a:t>
            </a:r>
            <a:r>
              <a:rPr sz="1400" dirty="0">
                <a:latin typeface="Microsoft Sans Serif"/>
                <a:cs typeface="Microsoft Sans Serif"/>
              </a:rPr>
              <a:t>6.1) from the </a:t>
            </a:r>
            <a:r>
              <a:rPr sz="1400" spc="-5" dirty="0">
                <a:latin typeface="Microsoft Sans Serif"/>
                <a:cs typeface="Microsoft Sans Serif"/>
              </a:rPr>
              <a:t>total </a:t>
            </a:r>
            <a:r>
              <a:rPr sz="1400" dirty="0">
                <a:latin typeface="Microsoft Sans Serif"/>
                <a:cs typeface="Microsoft Sans Serif"/>
              </a:rPr>
              <a:t> product</a:t>
            </a:r>
            <a:r>
              <a:rPr sz="1400" spc="-20" dirty="0">
                <a:latin typeface="Microsoft Sans Serif"/>
                <a:cs typeface="Microsoft Sans Serif"/>
              </a:rPr>
              <a:t> </a:t>
            </a:r>
            <a:r>
              <a:rPr sz="1400" spc="-5" dirty="0">
                <a:latin typeface="Microsoft Sans Serif"/>
                <a:cs typeface="Microsoft Sans Serif"/>
              </a:rPr>
              <a:t>curve.</a:t>
            </a:r>
            <a:endParaRPr sz="1400" dirty="0">
              <a:latin typeface="Microsoft Sans Serif"/>
              <a:cs typeface="Microsoft Sans Serif"/>
            </a:endParaRPr>
          </a:p>
          <a:p>
            <a:pPr marL="88900" marR="544195">
              <a:lnSpc>
                <a:spcPct val="100000"/>
              </a:lnSpc>
              <a:spcBef>
                <a:spcPts val="675"/>
              </a:spcBef>
            </a:pPr>
            <a:r>
              <a:rPr sz="1400" dirty="0">
                <a:latin typeface="Microsoft Sans Serif"/>
                <a:cs typeface="Microsoft Sans Serif"/>
              </a:rPr>
              <a:t>At point </a:t>
            </a:r>
            <a:r>
              <a:rPr sz="1400" i="1" dirty="0">
                <a:latin typeface="Arial"/>
                <a:cs typeface="Arial"/>
              </a:rPr>
              <a:t>A </a:t>
            </a:r>
            <a:r>
              <a:rPr sz="1400" spc="-5" dirty="0">
                <a:latin typeface="Microsoft Sans Serif"/>
                <a:cs typeface="Microsoft Sans Serif"/>
              </a:rPr>
              <a:t>in </a:t>
            </a:r>
            <a:r>
              <a:rPr sz="1400" b="1" dirty="0">
                <a:latin typeface="Arial"/>
                <a:cs typeface="Arial"/>
              </a:rPr>
              <a:t>(a)</a:t>
            </a:r>
            <a:r>
              <a:rPr sz="1400" dirty="0">
                <a:latin typeface="Microsoft Sans Serif"/>
                <a:cs typeface="Microsoft Sans Serif"/>
              </a:rPr>
              <a:t>, the </a:t>
            </a:r>
            <a:r>
              <a:rPr sz="1400" spc="-5" dirty="0">
                <a:latin typeface="Microsoft Sans Serif"/>
                <a:cs typeface="Microsoft Sans Serif"/>
              </a:rPr>
              <a:t>marginal </a:t>
            </a:r>
            <a:r>
              <a:rPr sz="1400" dirty="0">
                <a:latin typeface="Microsoft Sans Serif"/>
                <a:cs typeface="Microsoft Sans Serif"/>
              </a:rPr>
              <a:t> product</a:t>
            </a:r>
            <a:r>
              <a:rPr sz="1400" spc="-25" dirty="0">
                <a:latin typeface="Microsoft Sans Serif"/>
                <a:cs typeface="Microsoft Sans Serif"/>
              </a:rPr>
              <a:t> </a:t>
            </a:r>
            <a:r>
              <a:rPr sz="1400" spc="-5" dirty="0">
                <a:latin typeface="Microsoft Sans Serif"/>
                <a:cs typeface="Microsoft Sans Serif"/>
              </a:rPr>
              <a:t>is</a:t>
            </a:r>
            <a:r>
              <a:rPr sz="1400" spc="-10" dirty="0">
                <a:latin typeface="Microsoft Sans Serif"/>
                <a:cs typeface="Microsoft Sans Serif"/>
              </a:rPr>
              <a:t> </a:t>
            </a:r>
            <a:r>
              <a:rPr sz="1400" dirty="0">
                <a:latin typeface="Microsoft Sans Serif"/>
                <a:cs typeface="Microsoft Sans Serif"/>
              </a:rPr>
              <a:t>20 because</a:t>
            </a:r>
            <a:r>
              <a:rPr sz="1400" spc="-40" dirty="0">
                <a:latin typeface="Microsoft Sans Serif"/>
                <a:cs typeface="Microsoft Sans Serif"/>
              </a:rPr>
              <a:t> </a:t>
            </a:r>
            <a:r>
              <a:rPr sz="1400" dirty="0">
                <a:latin typeface="Microsoft Sans Serif"/>
                <a:cs typeface="Microsoft Sans Serif"/>
              </a:rPr>
              <a:t>the</a:t>
            </a:r>
            <a:r>
              <a:rPr sz="1400" spc="-15" dirty="0">
                <a:latin typeface="Microsoft Sans Serif"/>
                <a:cs typeface="Microsoft Sans Serif"/>
              </a:rPr>
              <a:t> </a:t>
            </a:r>
            <a:r>
              <a:rPr sz="1400" dirty="0">
                <a:latin typeface="Microsoft Sans Serif"/>
                <a:cs typeface="Microsoft Sans Serif"/>
              </a:rPr>
              <a:t>tangent </a:t>
            </a:r>
            <a:r>
              <a:rPr sz="1400" spc="-355" dirty="0">
                <a:latin typeface="Microsoft Sans Serif"/>
                <a:cs typeface="Microsoft Sans Serif"/>
              </a:rPr>
              <a:t> </a:t>
            </a:r>
            <a:r>
              <a:rPr sz="1400" dirty="0">
                <a:latin typeface="Microsoft Sans Serif"/>
                <a:cs typeface="Microsoft Sans Serif"/>
              </a:rPr>
              <a:t>to the total product </a:t>
            </a:r>
            <a:r>
              <a:rPr sz="1400" spc="-5" dirty="0">
                <a:latin typeface="Microsoft Sans Serif"/>
                <a:cs typeface="Microsoft Sans Serif"/>
              </a:rPr>
              <a:t>curve </a:t>
            </a:r>
            <a:r>
              <a:rPr sz="1400" dirty="0">
                <a:latin typeface="Microsoft Sans Serif"/>
                <a:cs typeface="Microsoft Sans Serif"/>
              </a:rPr>
              <a:t>has a </a:t>
            </a:r>
            <a:r>
              <a:rPr sz="1400" spc="5" dirty="0">
                <a:latin typeface="Microsoft Sans Serif"/>
                <a:cs typeface="Microsoft Sans Serif"/>
              </a:rPr>
              <a:t> </a:t>
            </a:r>
            <a:r>
              <a:rPr sz="1400" dirty="0">
                <a:latin typeface="Microsoft Sans Serif"/>
                <a:cs typeface="Microsoft Sans Serif"/>
              </a:rPr>
              <a:t>slope</a:t>
            </a:r>
            <a:r>
              <a:rPr sz="1400" spc="-20" dirty="0">
                <a:latin typeface="Microsoft Sans Serif"/>
                <a:cs typeface="Microsoft Sans Serif"/>
              </a:rPr>
              <a:t> </a:t>
            </a:r>
            <a:r>
              <a:rPr sz="1400" dirty="0">
                <a:latin typeface="Microsoft Sans Serif"/>
                <a:cs typeface="Microsoft Sans Serif"/>
              </a:rPr>
              <a:t>of</a:t>
            </a:r>
            <a:r>
              <a:rPr sz="1400" spc="15" dirty="0">
                <a:latin typeface="Microsoft Sans Serif"/>
                <a:cs typeface="Microsoft Sans Serif"/>
              </a:rPr>
              <a:t> </a:t>
            </a:r>
            <a:r>
              <a:rPr sz="1400" dirty="0">
                <a:latin typeface="Microsoft Sans Serif"/>
                <a:cs typeface="Microsoft Sans Serif"/>
              </a:rPr>
              <a:t>20.</a:t>
            </a:r>
          </a:p>
          <a:p>
            <a:pPr marL="88900" marR="367030">
              <a:lnSpc>
                <a:spcPct val="100000"/>
              </a:lnSpc>
              <a:spcBef>
                <a:spcPts val="675"/>
              </a:spcBef>
            </a:pPr>
            <a:r>
              <a:rPr sz="1400" dirty="0">
                <a:latin typeface="Microsoft Sans Serif"/>
                <a:cs typeface="Microsoft Sans Serif"/>
              </a:rPr>
              <a:t>At</a:t>
            </a:r>
            <a:r>
              <a:rPr sz="1400" spc="5" dirty="0">
                <a:latin typeface="Microsoft Sans Serif"/>
                <a:cs typeface="Microsoft Sans Serif"/>
              </a:rPr>
              <a:t> </a:t>
            </a:r>
            <a:r>
              <a:rPr sz="1400" dirty="0">
                <a:latin typeface="Microsoft Sans Serif"/>
                <a:cs typeface="Microsoft Sans Serif"/>
              </a:rPr>
              <a:t>point</a:t>
            </a:r>
            <a:r>
              <a:rPr sz="1400" spc="-15" dirty="0">
                <a:latin typeface="Microsoft Sans Serif"/>
                <a:cs typeface="Microsoft Sans Serif"/>
              </a:rPr>
              <a:t> </a:t>
            </a:r>
            <a:r>
              <a:rPr sz="1400" i="1" dirty="0">
                <a:latin typeface="Arial"/>
                <a:cs typeface="Arial"/>
              </a:rPr>
              <a:t>B</a:t>
            </a:r>
            <a:r>
              <a:rPr sz="1400" i="1" spc="-15" dirty="0">
                <a:latin typeface="Arial"/>
                <a:cs typeface="Arial"/>
              </a:rPr>
              <a:t> </a:t>
            </a:r>
            <a:r>
              <a:rPr sz="1400" spc="-5" dirty="0">
                <a:latin typeface="Microsoft Sans Serif"/>
                <a:cs typeface="Microsoft Sans Serif"/>
              </a:rPr>
              <a:t>in</a:t>
            </a:r>
            <a:r>
              <a:rPr sz="1400" spc="5" dirty="0">
                <a:latin typeface="Microsoft Sans Serif"/>
                <a:cs typeface="Microsoft Sans Serif"/>
              </a:rPr>
              <a:t> </a:t>
            </a:r>
            <a:r>
              <a:rPr sz="1400" b="1" dirty="0">
                <a:latin typeface="Arial"/>
                <a:cs typeface="Arial"/>
              </a:rPr>
              <a:t>(a)</a:t>
            </a:r>
            <a:r>
              <a:rPr sz="1400" b="1" spc="-25" dirty="0">
                <a:latin typeface="Arial"/>
                <a:cs typeface="Arial"/>
              </a:rPr>
              <a:t> </a:t>
            </a:r>
            <a:r>
              <a:rPr sz="1400" dirty="0">
                <a:latin typeface="Microsoft Sans Serif"/>
                <a:cs typeface="Microsoft Sans Serif"/>
              </a:rPr>
              <a:t>the</a:t>
            </a:r>
            <a:r>
              <a:rPr sz="1400" spc="-10" dirty="0">
                <a:latin typeface="Microsoft Sans Serif"/>
                <a:cs typeface="Microsoft Sans Serif"/>
              </a:rPr>
              <a:t> </a:t>
            </a:r>
            <a:r>
              <a:rPr sz="1400" spc="-5" dirty="0">
                <a:latin typeface="Microsoft Sans Serif"/>
                <a:cs typeface="Microsoft Sans Serif"/>
              </a:rPr>
              <a:t>average</a:t>
            </a:r>
            <a:r>
              <a:rPr sz="1400" spc="-10" dirty="0">
                <a:latin typeface="Microsoft Sans Serif"/>
                <a:cs typeface="Microsoft Sans Serif"/>
              </a:rPr>
              <a:t> </a:t>
            </a:r>
            <a:r>
              <a:rPr sz="1400" dirty="0">
                <a:latin typeface="Microsoft Sans Serif"/>
                <a:cs typeface="Microsoft Sans Serif"/>
              </a:rPr>
              <a:t>product </a:t>
            </a:r>
            <a:r>
              <a:rPr sz="1400" spc="-355" dirty="0">
                <a:latin typeface="Microsoft Sans Serif"/>
                <a:cs typeface="Microsoft Sans Serif"/>
              </a:rPr>
              <a:t> </a:t>
            </a:r>
            <a:r>
              <a:rPr sz="1400" dirty="0">
                <a:latin typeface="Microsoft Sans Serif"/>
                <a:cs typeface="Microsoft Sans Serif"/>
              </a:rPr>
              <a:t>of labor </a:t>
            </a:r>
            <a:r>
              <a:rPr sz="1400" spc="-5" dirty="0">
                <a:latin typeface="Microsoft Sans Serif"/>
                <a:cs typeface="Microsoft Sans Serif"/>
              </a:rPr>
              <a:t>is </a:t>
            </a:r>
            <a:r>
              <a:rPr sz="1400" dirty="0">
                <a:latin typeface="Microsoft Sans Serif"/>
                <a:cs typeface="Microsoft Sans Serif"/>
              </a:rPr>
              <a:t>20, </a:t>
            </a:r>
            <a:r>
              <a:rPr sz="1400" spc="-5" dirty="0">
                <a:latin typeface="Microsoft Sans Serif"/>
                <a:cs typeface="Microsoft Sans Serif"/>
              </a:rPr>
              <a:t>which is </a:t>
            </a:r>
            <a:r>
              <a:rPr sz="1400" dirty="0">
                <a:latin typeface="Microsoft Sans Serif"/>
                <a:cs typeface="Microsoft Sans Serif"/>
              </a:rPr>
              <a:t>the slope of </a:t>
            </a:r>
            <a:r>
              <a:rPr sz="1400" spc="5" dirty="0">
                <a:latin typeface="Microsoft Sans Serif"/>
                <a:cs typeface="Microsoft Sans Serif"/>
              </a:rPr>
              <a:t> </a:t>
            </a:r>
            <a:r>
              <a:rPr sz="1400" dirty="0">
                <a:latin typeface="Microsoft Sans Serif"/>
                <a:cs typeface="Microsoft Sans Serif"/>
              </a:rPr>
              <a:t>the</a:t>
            </a:r>
            <a:r>
              <a:rPr sz="1400" spc="-10" dirty="0">
                <a:latin typeface="Microsoft Sans Serif"/>
                <a:cs typeface="Microsoft Sans Serif"/>
              </a:rPr>
              <a:t> </a:t>
            </a:r>
            <a:r>
              <a:rPr sz="1400" spc="-5" dirty="0">
                <a:latin typeface="Microsoft Sans Serif"/>
                <a:cs typeface="Microsoft Sans Serif"/>
              </a:rPr>
              <a:t>line</a:t>
            </a:r>
            <a:r>
              <a:rPr sz="1400" dirty="0">
                <a:latin typeface="Microsoft Sans Serif"/>
                <a:cs typeface="Microsoft Sans Serif"/>
              </a:rPr>
              <a:t> from</a:t>
            </a:r>
            <a:r>
              <a:rPr sz="1400" spc="-15" dirty="0">
                <a:latin typeface="Microsoft Sans Serif"/>
                <a:cs typeface="Microsoft Sans Serif"/>
              </a:rPr>
              <a:t> </a:t>
            </a:r>
            <a:r>
              <a:rPr sz="1400" dirty="0">
                <a:latin typeface="Microsoft Sans Serif"/>
                <a:cs typeface="Microsoft Sans Serif"/>
              </a:rPr>
              <a:t>the</a:t>
            </a:r>
            <a:r>
              <a:rPr sz="1400" spc="-5" dirty="0">
                <a:latin typeface="Microsoft Sans Serif"/>
                <a:cs typeface="Microsoft Sans Serif"/>
              </a:rPr>
              <a:t> origin</a:t>
            </a:r>
            <a:r>
              <a:rPr sz="1400" spc="-15" dirty="0">
                <a:latin typeface="Microsoft Sans Serif"/>
                <a:cs typeface="Microsoft Sans Serif"/>
              </a:rPr>
              <a:t> </a:t>
            </a:r>
            <a:r>
              <a:rPr sz="1400" dirty="0">
                <a:latin typeface="Microsoft Sans Serif"/>
                <a:cs typeface="Microsoft Sans Serif"/>
              </a:rPr>
              <a:t>to </a:t>
            </a:r>
            <a:r>
              <a:rPr sz="1400" i="1" spc="-5" dirty="0">
                <a:latin typeface="Arial"/>
                <a:cs typeface="Arial"/>
              </a:rPr>
              <a:t>B</a:t>
            </a:r>
            <a:r>
              <a:rPr sz="1400" spc="-5" dirty="0">
                <a:latin typeface="Microsoft Sans Serif"/>
                <a:cs typeface="Microsoft Sans Serif"/>
              </a:rPr>
              <a:t>.</a:t>
            </a:r>
            <a:endParaRPr sz="1400" dirty="0">
              <a:latin typeface="Microsoft Sans Serif"/>
              <a:cs typeface="Microsoft Sans Serif"/>
            </a:endParaRPr>
          </a:p>
          <a:p>
            <a:pPr marL="88900" marR="544195" indent="45720">
              <a:lnSpc>
                <a:spcPct val="100000"/>
              </a:lnSpc>
              <a:spcBef>
                <a:spcPts val="670"/>
              </a:spcBef>
            </a:pPr>
            <a:r>
              <a:rPr sz="1400" dirty="0">
                <a:latin typeface="Microsoft Sans Serif"/>
                <a:cs typeface="Microsoft Sans Serif"/>
              </a:rPr>
              <a:t>The </a:t>
            </a:r>
            <a:r>
              <a:rPr sz="1400" spc="-5" dirty="0">
                <a:latin typeface="Microsoft Sans Serif"/>
                <a:cs typeface="Microsoft Sans Serif"/>
              </a:rPr>
              <a:t>average </a:t>
            </a:r>
            <a:r>
              <a:rPr sz="1400" dirty="0">
                <a:latin typeface="Microsoft Sans Serif"/>
                <a:cs typeface="Microsoft Sans Serif"/>
              </a:rPr>
              <a:t>product of </a:t>
            </a:r>
            <a:r>
              <a:rPr sz="1400" spc="-5" dirty="0">
                <a:latin typeface="Microsoft Sans Serif"/>
                <a:cs typeface="Microsoft Sans Serif"/>
              </a:rPr>
              <a:t>labor </a:t>
            </a:r>
            <a:r>
              <a:rPr sz="1400" dirty="0">
                <a:latin typeface="Microsoft Sans Serif"/>
                <a:cs typeface="Microsoft Sans Serif"/>
              </a:rPr>
              <a:t>at </a:t>
            </a:r>
            <a:r>
              <a:rPr sz="1400" spc="5" dirty="0">
                <a:latin typeface="Microsoft Sans Serif"/>
                <a:cs typeface="Microsoft Sans Serif"/>
              </a:rPr>
              <a:t> </a:t>
            </a:r>
            <a:r>
              <a:rPr sz="1400" dirty="0">
                <a:latin typeface="Microsoft Sans Serif"/>
                <a:cs typeface="Microsoft Sans Serif"/>
              </a:rPr>
              <a:t>point</a:t>
            </a:r>
            <a:r>
              <a:rPr sz="1400" spc="-20" dirty="0">
                <a:latin typeface="Microsoft Sans Serif"/>
                <a:cs typeface="Microsoft Sans Serif"/>
              </a:rPr>
              <a:t> </a:t>
            </a:r>
            <a:r>
              <a:rPr sz="1400" i="1" dirty="0">
                <a:latin typeface="Arial"/>
                <a:cs typeface="Arial"/>
              </a:rPr>
              <a:t>C</a:t>
            </a:r>
            <a:r>
              <a:rPr sz="1400" i="1" spc="-10" dirty="0">
                <a:latin typeface="Arial"/>
                <a:cs typeface="Arial"/>
              </a:rPr>
              <a:t> </a:t>
            </a:r>
            <a:r>
              <a:rPr sz="1400" spc="-5" dirty="0">
                <a:latin typeface="Microsoft Sans Serif"/>
                <a:cs typeface="Microsoft Sans Serif"/>
              </a:rPr>
              <a:t>in</a:t>
            </a:r>
            <a:r>
              <a:rPr sz="1400" dirty="0">
                <a:latin typeface="Microsoft Sans Serif"/>
                <a:cs typeface="Microsoft Sans Serif"/>
              </a:rPr>
              <a:t> </a:t>
            </a:r>
            <a:r>
              <a:rPr sz="1400" b="1" dirty="0">
                <a:latin typeface="Arial"/>
                <a:cs typeface="Arial"/>
              </a:rPr>
              <a:t>(a)</a:t>
            </a:r>
            <a:r>
              <a:rPr sz="1400" b="1" spc="-25" dirty="0">
                <a:latin typeface="Arial"/>
                <a:cs typeface="Arial"/>
              </a:rPr>
              <a:t> </a:t>
            </a:r>
            <a:r>
              <a:rPr sz="1400" spc="-5" dirty="0">
                <a:latin typeface="Microsoft Sans Serif"/>
                <a:cs typeface="Microsoft Sans Serif"/>
              </a:rPr>
              <a:t>is</a:t>
            </a:r>
            <a:r>
              <a:rPr sz="1400" spc="5" dirty="0">
                <a:latin typeface="Microsoft Sans Serif"/>
                <a:cs typeface="Microsoft Sans Serif"/>
              </a:rPr>
              <a:t> </a:t>
            </a:r>
            <a:r>
              <a:rPr sz="1400" spc="-5" dirty="0">
                <a:latin typeface="Microsoft Sans Serif"/>
                <a:cs typeface="Microsoft Sans Serif"/>
              </a:rPr>
              <a:t>given</a:t>
            </a:r>
            <a:r>
              <a:rPr sz="1400" dirty="0">
                <a:latin typeface="Microsoft Sans Serif"/>
                <a:cs typeface="Microsoft Sans Serif"/>
              </a:rPr>
              <a:t> by</a:t>
            </a:r>
            <a:r>
              <a:rPr sz="1400" spc="-5" dirty="0">
                <a:latin typeface="Microsoft Sans Serif"/>
                <a:cs typeface="Microsoft Sans Serif"/>
              </a:rPr>
              <a:t> </a:t>
            </a:r>
            <a:r>
              <a:rPr sz="1400" dirty="0">
                <a:latin typeface="Microsoft Sans Serif"/>
                <a:cs typeface="Microsoft Sans Serif"/>
              </a:rPr>
              <a:t>the</a:t>
            </a:r>
            <a:r>
              <a:rPr sz="1400" spc="-15" dirty="0">
                <a:latin typeface="Microsoft Sans Serif"/>
                <a:cs typeface="Microsoft Sans Serif"/>
              </a:rPr>
              <a:t> </a:t>
            </a:r>
            <a:r>
              <a:rPr sz="1400" dirty="0">
                <a:latin typeface="Microsoft Sans Serif"/>
                <a:cs typeface="Microsoft Sans Serif"/>
              </a:rPr>
              <a:t>slope </a:t>
            </a:r>
            <a:r>
              <a:rPr sz="1400" spc="-355" dirty="0">
                <a:latin typeface="Microsoft Sans Serif"/>
                <a:cs typeface="Microsoft Sans Serif"/>
              </a:rPr>
              <a:t> </a:t>
            </a:r>
            <a:r>
              <a:rPr sz="1400" dirty="0">
                <a:latin typeface="Microsoft Sans Serif"/>
                <a:cs typeface="Microsoft Sans Serif"/>
              </a:rPr>
              <a:t>of</a:t>
            </a:r>
            <a:r>
              <a:rPr sz="1400" spc="-5" dirty="0">
                <a:latin typeface="Microsoft Sans Serif"/>
                <a:cs typeface="Microsoft Sans Serif"/>
              </a:rPr>
              <a:t> </a:t>
            </a:r>
            <a:r>
              <a:rPr sz="1400" dirty="0">
                <a:latin typeface="Microsoft Sans Serif"/>
                <a:cs typeface="Microsoft Sans Serif"/>
              </a:rPr>
              <a:t>the</a:t>
            </a:r>
            <a:r>
              <a:rPr sz="1400" spc="-5" dirty="0">
                <a:latin typeface="Microsoft Sans Serif"/>
                <a:cs typeface="Microsoft Sans Serif"/>
              </a:rPr>
              <a:t> line 0</a:t>
            </a:r>
            <a:r>
              <a:rPr sz="1400" i="1" spc="-5" dirty="0">
                <a:latin typeface="Arial"/>
                <a:cs typeface="Arial"/>
              </a:rPr>
              <a:t>C</a:t>
            </a:r>
            <a:r>
              <a:rPr sz="1400" spc="-5" dirty="0">
                <a:latin typeface="Microsoft Sans Serif"/>
                <a:cs typeface="Microsoft Sans Serif"/>
              </a:rPr>
              <a:t>.</a:t>
            </a:r>
            <a:endParaRPr sz="1400" dirty="0">
              <a:latin typeface="Microsoft Sans Serif"/>
              <a:cs typeface="Microsoft Sans Serif"/>
            </a:endParaRPr>
          </a:p>
        </p:txBody>
      </p:sp>
      <p:pic>
        <p:nvPicPr>
          <p:cNvPr id="7" name="object 7"/>
          <p:cNvPicPr/>
          <p:nvPr/>
        </p:nvPicPr>
        <p:blipFill>
          <a:blip r:embed="rId4" cstate="print"/>
          <a:stretch>
            <a:fillRect/>
          </a:stretch>
        </p:blipFill>
        <p:spPr>
          <a:xfrm>
            <a:off x="4343400" y="838200"/>
            <a:ext cx="4057650" cy="5629275"/>
          </a:xfrm>
          <a:prstGeom prst="rect">
            <a:avLst/>
          </a:prstGeom>
        </p:spPr>
      </p:pic>
      <p:pic>
        <p:nvPicPr>
          <p:cNvPr id="8" name="object 8"/>
          <p:cNvPicPr/>
          <p:nvPr/>
        </p:nvPicPr>
        <p:blipFill>
          <a:blip r:embed="rId5" cstate="print"/>
          <a:stretch>
            <a:fillRect/>
          </a:stretch>
        </p:blipFill>
        <p:spPr>
          <a:xfrm>
            <a:off x="381000" y="1326491"/>
            <a:ext cx="4057650" cy="5629271"/>
          </a:xfrm>
          <a:prstGeom prst="rect">
            <a:avLst/>
          </a:prstGeom>
        </p:spPr>
      </p:pic>
      <p:sp>
        <p:nvSpPr>
          <p:cNvPr id="9" name="TextBox 8">
            <a:extLst>
              <a:ext uri="{FF2B5EF4-FFF2-40B4-BE49-F238E27FC236}">
                <a16:creationId xmlns:a16="http://schemas.microsoft.com/office/drawing/2014/main" id="{5197DFED-947A-A1AB-9D8E-F6BAA9161CE6}"/>
              </a:ext>
            </a:extLst>
          </p:cNvPr>
          <p:cNvSpPr txBox="1"/>
          <p:nvPr/>
        </p:nvSpPr>
        <p:spPr>
          <a:xfrm>
            <a:off x="5943600" y="1828800"/>
            <a:ext cx="45719" cy="369332"/>
          </a:xfrm>
          <a:prstGeom prst="rect">
            <a:avLst/>
          </a:prstGeom>
          <a:noFill/>
        </p:spPr>
        <p:txBody>
          <a:bodyPr wrap="square" rtlCol="0">
            <a:spAutoFit/>
          </a:bodyPr>
          <a:lstStyle/>
          <a:p>
            <a:r>
              <a:rPr lang="en-IN" dirty="0"/>
              <a:t>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274</TotalTime>
  <Words>2981</Words>
  <Application>Microsoft Office PowerPoint</Application>
  <PresentationFormat>On-screen Show (4:3)</PresentationFormat>
  <Paragraphs>409</Paragraphs>
  <Slides>43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-apple-system</vt:lpstr>
      <vt:lpstr>Arial</vt:lpstr>
      <vt:lpstr>Calibri</vt:lpstr>
      <vt:lpstr>Courier New</vt:lpstr>
      <vt:lpstr>Microsoft Sans Serif</vt:lpstr>
      <vt:lpstr>Palatino</vt:lpstr>
      <vt:lpstr>Symbol</vt:lpstr>
      <vt:lpstr>Times New Roman</vt:lpstr>
      <vt:lpstr>Verdana</vt:lpstr>
      <vt:lpstr>Wingdings</vt:lpstr>
      <vt:lpstr>Office Theme</vt:lpstr>
      <vt:lpstr>Industrial Economics                        PPT - 5</vt:lpstr>
      <vt:lpstr>Production Function</vt:lpstr>
      <vt:lpstr>Production</vt:lpstr>
      <vt:lpstr>THE TECHNOLOGY OF PRODUCTION</vt:lpstr>
      <vt:lpstr>The Short Run versus the Long Run </vt:lpstr>
      <vt:lpstr>PowerPoint Presentation</vt:lpstr>
      <vt:lpstr>PRODUCTION WITH ONE VARIABLE INPUT (LABOR)</vt:lpstr>
      <vt:lpstr>PowerPoint Presentation</vt:lpstr>
      <vt:lpstr>PRODUCTION WITH ONE VARIABLE INPUT (LABOR)</vt:lpstr>
      <vt:lpstr>PRODUCTION WITH ONE VARIABLE INPUT (LABOR)</vt:lpstr>
      <vt:lpstr>PRODUCTION WITH ONE VARIABLE INPUT (LABOR)</vt:lpstr>
      <vt:lpstr>The Law of Variable Proportions</vt:lpstr>
      <vt:lpstr>PowerPoint Presentation</vt:lpstr>
      <vt:lpstr>PowerPoint Presentation</vt:lpstr>
      <vt:lpstr>The law of diminishing marginal returns was central to the thinking  of political economist Thomas Malthus (1766–1834).</vt:lpstr>
      <vt:lpstr>PowerPoint Presentation</vt:lpstr>
      <vt:lpstr>PRODUCTION WITH ONE VARIABLE INPUT (LABOR)</vt:lpstr>
      <vt:lpstr> </vt:lpstr>
      <vt:lpstr>PowerPoint Presentation</vt:lpstr>
      <vt:lpstr>PRODUCTION WITH TWO VARIABLE INPUTS</vt:lpstr>
      <vt:lpstr>PRODUCTION WITH TWO VARIABLE INPUTS</vt:lpstr>
      <vt:lpstr>PowerPoint Presentation</vt:lpstr>
      <vt:lpstr>PRODUCTION WITH TWO VARIABLE INPUTS</vt:lpstr>
      <vt:lpstr>PRODUCTION WITH TWO VARIABLE INPUTS</vt:lpstr>
      <vt:lpstr>PRODUCTION WITH TWO VARIABLE INPUTS</vt:lpstr>
      <vt:lpstr>PRODUCTION WITH TWO VARIABLE INPUTS</vt:lpstr>
      <vt:lpstr>Illustration of an Isoquant</vt:lpstr>
      <vt:lpstr>PowerPoint Presentation</vt:lpstr>
      <vt:lpstr>Marginal Productivity</vt:lpstr>
      <vt:lpstr>Marginal Rate of Technological  Substitution (MRTS)</vt:lpstr>
      <vt:lpstr>PowerPoint Presentation</vt:lpstr>
      <vt:lpstr>PowerPoint Presentation</vt:lpstr>
      <vt:lpstr>PRODUCTION WITH TWO VARIABLE INPUTS</vt:lpstr>
      <vt:lpstr>PRODUCTION WITH TWO VARIABLE INPUTS</vt:lpstr>
      <vt:lpstr>Returns to Scale</vt:lpstr>
      <vt:lpstr>RETURNS TO SCALE</vt:lpstr>
      <vt:lpstr>Returns To Scale</vt:lpstr>
      <vt:lpstr>RETURNS TO SCALE</vt:lpstr>
      <vt:lpstr>RETURNS TO SCALE</vt:lpstr>
      <vt:lpstr>PowerPoint Presentation</vt:lpstr>
      <vt:lpstr>PowerPoint Presentation</vt:lpstr>
      <vt:lpstr>PowerPoint Presentation</vt:lpstr>
      <vt:lpstr>Important Production 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Economics                        PPT - 5</dc:title>
  <cp:lastModifiedBy>Rahul A Nair</cp:lastModifiedBy>
  <cp:revision>11</cp:revision>
  <dcterms:created xsi:type="dcterms:W3CDTF">2023-08-03T06:16:01Z</dcterms:created>
  <dcterms:modified xsi:type="dcterms:W3CDTF">2023-09-09T13:35:06Z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2017-07-10T00:00:00Z</vt:filetime>
  </property>
  <property fmtid="{D5CDD505-2E9C-101B-9397-08002B2CF9AE}" pid="3" name="Creator">
    <vt:lpwstr>Microsoft® PowerPoint® 2010</vt:lpwstr>
  </property>
  <property fmtid="{D5CDD505-2E9C-101B-9397-08002B2CF9AE}" pid="4" name="LastSaved">
    <vt:filetime>2023-08-03T00:00:00Z</vt:filetime>
  </property>
</Properties>
</file>