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323" r:id="rId2"/>
    <p:sldId id="324" r:id="rId3"/>
    <p:sldId id="282" r:id="rId4"/>
    <p:sldId id="283" r:id="rId5"/>
    <p:sldId id="314" r:id="rId6"/>
    <p:sldId id="289" r:id="rId7"/>
    <p:sldId id="325" r:id="rId8"/>
    <p:sldId id="290" r:id="rId9"/>
    <p:sldId id="291" r:id="rId10"/>
    <p:sldId id="280" r:id="rId11"/>
    <p:sldId id="326" r:id="rId12"/>
    <p:sldId id="327" r:id="rId13"/>
    <p:sldId id="329" r:id="rId14"/>
    <p:sldId id="292" r:id="rId15"/>
    <p:sldId id="293" r:id="rId16"/>
    <p:sldId id="294" r:id="rId17"/>
    <p:sldId id="295" r:id="rId18"/>
    <p:sldId id="285" r:id="rId19"/>
    <p:sldId id="287" r:id="rId20"/>
    <p:sldId id="296" r:id="rId21"/>
    <p:sldId id="297" r:id="rId22"/>
    <p:sldId id="288" r:id="rId23"/>
    <p:sldId id="315" r:id="rId24"/>
    <p:sldId id="316" r:id="rId25"/>
    <p:sldId id="317" r:id="rId26"/>
    <p:sldId id="318" r:id="rId27"/>
    <p:sldId id="319" r:id="rId28"/>
    <p:sldId id="320" r:id="rId29"/>
    <p:sldId id="321" r:id="rId30"/>
    <p:sldId id="322" r:id="rId31"/>
    <p:sldId id="306" r:id="rId3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203" y="54"/>
      </p:cViewPr>
      <p:guideLst>
        <p:guide orient="horz" pos="2880"/>
        <p:guide pos="216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FC295D2-8A3B-4232-BACE-569B8711B85C}" type="datetimeFigureOut">
              <a:rPr lang="en-IN" smtClean="0"/>
              <a:t>10-09-2023</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2694D6F-0A33-4EAF-A7D0-5FA2B201B271}" type="slidenum">
              <a:rPr lang="en-IN" smtClean="0"/>
              <a:t>‹#›</a:t>
            </a:fld>
            <a:endParaRPr lang="en-IN"/>
          </a:p>
        </p:txBody>
      </p:sp>
    </p:spTree>
    <p:extLst>
      <p:ext uri="{BB962C8B-B14F-4D97-AF65-F5344CB8AC3E}">
        <p14:creationId xmlns:p14="http://schemas.microsoft.com/office/powerpoint/2010/main" val="2946988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694D6F-0A33-4EAF-A7D0-5FA2B201B271}" type="slidenum">
              <a:rPr lang="en-IN" smtClean="0"/>
              <a:t>18</a:t>
            </a:fld>
            <a:endParaRPr lang="en-IN"/>
          </a:p>
        </p:txBody>
      </p:sp>
    </p:spTree>
    <p:extLst>
      <p:ext uri="{BB962C8B-B14F-4D97-AF65-F5344CB8AC3E}">
        <p14:creationId xmlns:p14="http://schemas.microsoft.com/office/powerpoint/2010/main" val="2432087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493009" y="1602104"/>
            <a:ext cx="4157980" cy="711200"/>
          </a:xfrm>
          <a:prstGeom prst="rect">
            <a:avLst/>
          </a:prstGeom>
        </p:spPr>
        <p:txBody>
          <a:bodyPr wrap="square" lIns="0" tIns="0" rIns="0" bIns="0">
            <a:spAutoFit/>
          </a:bodyPr>
          <a:lstStyle>
            <a:lvl1pPr>
              <a:defRPr sz="4500" b="0" i="0">
                <a:solidFill>
                  <a:schemeClr val="tx1"/>
                </a:solidFill>
                <a:latin typeface="Microsoft Sans Serif"/>
                <a:cs typeface="Microsoft Sans Serif"/>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22222" y="452120"/>
            <a:ext cx="6099555" cy="330834"/>
          </a:xfrm>
          <a:prstGeom prst="rect">
            <a:avLst/>
          </a:prstGeom>
        </p:spPr>
        <p:txBody>
          <a:bodyPr wrap="square" lIns="0" tIns="0" rIns="0" bIns="0">
            <a:spAutoFit/>
          </a:bodyPr>
          <a:lstStyle>
            <a:lvl1pPr>
              <a:defRPr sz="2000" b="1" i="0">
                <a:solidFill>
                  <a:schemeClr val="tx1"/>
                </a:solidFill>
                <a:latin typeface="Arial"/>
                <a:cs typeface="Arial"/>
              </a:defRPr>
            </a:lvl1pPr>
          </a:lstStyle>
          <a:p>
            <a:endParaRPr/>
          </a:p>
        </p:txBody>
      </p:sp>
      <p:sp>
        <p:nvSpPr>
          <p:cNvPr id="3" name="Holder 3"/>
          <p:cNvSpPr>
            <a:spLocks noGrp="1"/>
          </p:cNvSpPr>
          <p:nvPr>
            <p:ph type="body" idx="1"/>
          </p:nvPr>
        </p:nvSpPr>
        <p:spPr>
          <a:xfrm>
            <a:off x="450850" y="1593850"/>
            <a:ext cx="6602730" cy="394525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1F2134-056A-9FDA-FB8F-E56828B39908}"/>
              </a:ext>
            </a:extLst>
          </p:cNvPr>
          <p:cNvSpPr>
            <a:spLocks noGrp="1"/>
          </p:cNvSpPr>
          <p:nvPr>
            <p:ph type="ctrTitle"/>
          </p:nvPr>
        </p:nvSpPr>
        <p:spPr>
          <a:xfrm>
            <a:off x="990600" y="1602104"/>
            <a:ext cx="7162799" cy="2077492"/>
          </a:xfrm>
        </p:spPr>
        <p:txBody>
          <a:bodyPr/>
          <a:lstStyle/>
          <a:p>
            <a:pPr algn="ctr"/>
            <a:r>
              <a:rPr lang="en-IN" dirty="0"/>
              <a:t>Industrial Economics</a:t>
            </a:r>
            <a:br>
              <a:rPr lang="en-IN" dirty="0"/>
            </a:br>
            <a:br>
              <a:rPr lang="en-IN" dirty="0"/>
            </a:br>
            <a:r>
              <a:rPr lang="en-IN" dirty="0"/>
              <a:t>PPT - 6</a:t>
            </a:r>
          </a:p>
        </p:txBody>
      </p:sp>
      <p:sp>
        <p:nvSpPr>
          <p:cNvPr id="5" name="Subtitle 4">
            <a:extLst>
              <a:ext uri="{FF2B5EF4-FFF2-40B4-BE49-F238E27FC236}">
                <a16:creationId xmlns:a16="http://schemas.microsoft.com/office/drawing/2014/main" id="{5F198BFB-B997-4F73-19C4-FB2E6B45F906}"/>
              </a:ext>
            </a:extLst>
          </p:cNvPr>
          <p:cNvSpPr>
            <a:spLocks noGrp="1"/>
          </p:cNvSpPr>
          <p:nvPr>
            <p:ph type="subTitle" idx="4"/>
          </p:nvPr>
        </p:nvSpPr>
        <p:spPr>
          <a:xfrm>
            <a:off x="1371599" y="4267200"/>
            <a:ext cx="6781800" cy="1107996"/>
          </a:xfrm>
        </p:spPr>
        <p:txBody>
          <a:bodyPr/>
          <a:lstStyle/>
          <a:p>
            <a:pPr algn="ctr"/>
            <a:r>
              <a:rPr lang="en-IN" b="1" dirty="0">
                <a:solidFill>
                  <a:srgbClr val="C00000"/>
                </a:solidFill>
              </a:rPr>
              <a:t>Cost of Production</a:t>
            </a:r>
          </a:p>
          <a:p>
            <a:r>
              <a:rPr lang="en-IN" dirty="0">
                <a:solidFill>
                  <a:srgbClr val="C00000"/>
                </a:solidFill>
              </a:rPr>
              <a:t>Cost Concepts: Explicit &amp; Implicit Costs, Sunk Cost, Opportunity Cost, Accounting Cost, Economic Costs: Fixed, Variable, Total, Average, Marginal costs, Short Run Cost-Output Relationship</a:t>
            </a:r>
            <a:endParaRPr lang="en-IN" dirty="0"/>
          </a:p>
        </p:txBody>
      </p:sp>
    </p:spTree>
    <p:extLst>
      <p:ext uri="{BB962C8B-B14F-4D97-AF65-F5344CB8AC3E}">
        <p14:creationId xmlns:p14="http://schemas.microsoft.com/office/powerpoint/2010/main" val="228807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D95606-3D5D-ACAA-6394-935ED03848E0}"/>
              </a:ext>
            </a:extLst>
          </p:cNvPr>
          <p:cNvSpPr txBox="1"/>
          <p:nvPr/>
        </p:nvSpPr>
        <p:spPr>
          <a:xfrm>
            <a:off x="678656" y="1433125"/>
            <a:ext cx="4572000" cy="338554"/>
          </a:xfrm>
          <a:prstGeom prst="rect">
            <a:avLst/>
          </a:prstGeom>
          <a:noFill/>
        </p:spPr>
        <p:txBody>
          <a:bodyPr wrap="square">
            <a:spAutoFit/>
          </a:bodyPr>
          <a:lstStyle/>
          <a:p>
            <a:r>
              <a:rPr lang="en-US" sz="1600" b="1" dirty="0">
                <a:solidFill>
                  <a:srgbClr val="FF4D1A"/>
                </a:solidFill>
                <a:latin typeface="OptimaLTPro-Black"/>
              </a:rPr>
              <a:t>Formulas:</a:t>
            </a:r>
            <a:endParaRPr lang="en-US" sz="1600" b="1" dirty="0"/>
          </a:p>
        </p:txBody>
      </p:sp>
      <p:sp>
        <p:nvSpPr>
          <p:cNvPr id="5" name="TextBox 4">
            <a:extLst>
              <a:ext uri="{FF2B5EF4-FFF2-40B4-BE49-F238E27FC236}">
                <a16:creationId xmlns:a16="http://schemas.microsoft.com/office/drawing/2014/main" id="{C2A22BDF-58D7-6908-A9BE-D62C9E4D2272}"/>
              </a:ext>
            </a:extLst>
          </p:cNvPr>
          <p:cNvSpPr txBox="1"/>
          <p:nvPr/>
        </p:nvSpPr>
        <p:spPr>
          <a:xfrm>
            <a:off x="678656" y="1935889"/>
            <a:ext cx="4572000" cy="784830"/>
          </a:xfrm>
          <a:prstGeom prst="rect">
            <a:avLst/>
          </a:prstGeom>
          <a:noFill/>
        </p:spPr>
        <p:txBody>
          <a:bodyPr wrap="square">
            <a:spAutoFit/>
          </a:bodyPr>
          <a:lstStyle/>
          <a:p>
            <a:pPr algn="l"/>
            <a:r>
              <a:rPr lang="en-US" sz="1500" dirty="0">
                <a:solidFill>
                  <a:srgbClr val="26B3FF"/>
                </a:solidFill>
                <a:latin typeface="OptimaLTPro-ExtraBlack"/>
              </a:rPr>
              <a:t>Marginal cost (MC) </a:t>
            </a:r>
          </a:p>
          <a:p>
            <a:pPr algn="l"/>
            <a:r>
              <a:rPr lang="en-US" sz="1500" dirty="0">
                <a:solidFill>
                  <a:srgbClr val="000000"/>
                </a:solidFill>
                <a:latin typeface="OptimaLTPro-Roman"/>
              </a:rPr>
              <a:t>Increase in cost resulting from the</a:t>
            </a:r>
          </a:p>
          <a:p>
            <a:pPr algn="l"/>
            <a:r>
              <a:rPr lang="en-US" sz="1500" dirty="0">
                <a:solidFill>
                  <a:srgbClr val="000000"/>
                </a:solidFill>
                <a:latin typeface="OptimaLTPro-Roman"/>
              </a:rPr>
              <a:t>production of one extra unit of output.</a:t>
            </a:r>
            <a:endParaRPr lang="en-US" sz="1500" dirty="0"/>
          </a:p>
        </p:txBody>
      </p:sp>
      <p:sp>
        <p:nvSpPr>
          <p:cNvPr id="7" name="TextBox 6">
            <a:extLst>
              <a:ext uri="{FF2B5EF4-FFF2-40B4-BE49-F238E27FC236}">
                <a16:creationId xmlns:a16="http://schemas.microsoft.com/office/drawing/2014/main" id="{ED90C181-5FB0-32CA-7B7C-F98A5FACDC3E}"/>
              </a:ext>
            </a:extLst>
          </p:cNvPr>
          <p:cNvSpPr txBox="1"/>
          <p:nvPr/>
        </p:nvSpPr>
        <p:spPr>
          <a:xfrm>
            <a:off x="678656" y="3061901"/>
            <a:ext cx="4572000" cy="553998"/>
          </a:xfrm>
          <a:prstGeom prst="rect">
            <a:avLst/>
          </a:prstGeom>
          <a:noFill/>
        </p:spPr>
        <p:txBody>
          <a:bodyPr wrap="square">
            <a:spAutoFit/>
          </a:bodyPr>
          <a:lstStyle/>
          <a:p>
            <a:pPr algn="l"/>
            <a:r>
              <a:rPr lang="en-US" sz="1500" dirty="0">
                <a:solidFill>
                  <a:srgbClr val="26B3FF"/>
                </a:solidFill>
                <a:latin typeface="OptimaLTPro-ExtraBlack"/>
              </a:rPr>
              <a:t>Average total cost (ATC)</a:t>
            </a:r>
          </a:p>
          <a:p>
            <a:pPr algn="l"/>
            <a:r>
              <a:rPr lang="en-US" sz="1500" dirty="0">
                <a:solidFill>
                  <a:srgbClr val="000000"/>
                </a:solidFill>
                <a:latin typeface="OptimaLTPro-Roman"/>
              </a:rPr>
              <a:t>Firm’s total cost divided by its level of output.</a:t>
            </a:r>
            <a:endParaRPr lang="en-US" sz="1500" dirty="0"/>
          </a:p>
        </p:txBody>
      </p:sp>
      <p:sp>
        <p:nvSpPr>
          <p:cNvPr id="9" name="TextBox 8">
            <a:extLst>
              <a:ext uri="{FF2B5EF4-FFF2-40B4-BE49-F238E27FC236}">
                <a16:creationId xmlns:a16="http://schemas.microsoft.com/office/drawing/2014/main" id="{CC508FEE-0789-EA3F-4B77-35BD0C7FAC33}"/>
              </a:ext>
            </a:extLst>
          </p:cNvPr>
          <p:cNvSpPr txBox="1"/>
          <p:nvPr/>
        </p:nvSpPr>
        <p:spPr>
          <a:xfrm>
            <a:off x="678656" y="3948375"/>
            <a:ext cx="4572000" cy="553998"/>
          </a:xfrm>
          <a:prstGeom prst="rect">
            <a:avLst/>
          </a:prstGeom>
          <a:noFill/>
        </p:spPr>
        <p:txBody>
          <a:bodyPr wrap="square">
            <a:spAutoFit/>
          </a:bodyPr>
          <a:lstStyle/>
          <a:p>
            <a:pPr algn="l"/>
            <a:r>
              <a:rPr lang="en-US" sz="1500" dirty="0">
                <a:solidFill>
                  <a:srgbClr val="26B3FF"/>
                </a:solidFill>
                <a:latin typeface="OptimaLTPro-ExtraBlack"/>
              </a:rPr>
              <a:t>Average fixed cost (AFC) </a:t>
            </a:r>
          </a:p>
          <a:p>
            <a:pPr algn="l"/>
            <a:r>
              <a:rPr lang="en-US" sz="1500" dirty="0">
                <a:solidFill>
                  <a:srgbClr val="000000"/>
                </a:solidFill>
                <a:latin typeface="OptimaLTPro-Roman"/>
              </a:rPr>
              <a:t>Fixed cost divided by the level of output.</a:t>
            </a:r>
            <a:endParaRPr lang="en-US" sz="1500" dirty="0"/>
          </a:p>
        </p:txBody>
      </p:sp>
      <p:sp>
        <p:nvSpPr>
          <p:cNvPr id="11" name="TextBox 10">
            <a:extLst>
              <a:ext uri="{FF2B5EF4-FFF2-40B4-BE49-F238E27FC236}">
                <a16:creationId xmlns:a16="http://schemas.microsoft.com/office/drawing/2014/main" id="{1639C7F9-1805-FEB8-6A17-B025E7CD5580}"/>
              </a:ext>
            </a:extLst>
          </p:cNvPr>
          <p:cNvSpPr txBox="1"/>
          <p:nvPr/>
        </p:nvSpPr>
        <p:spPr>
          <a:xfrm>
            <a:off x="678656" y="4926040"/>
            <a:ext cx="4572000" cy="553998"/>
          </a:xfrm>
          <a:prstGeom prst="rect">
            <a:avLst/>
          </a:prstGeom>
          <a:noFill/>
        </p:spPr>
        <p:txBody>
          <a:bodyPr wrap="square">
            <a:spAutoFit/>
          </a:bodyPr>
          <a:lstStyle/>
          <a:p>
            <a:pPr algn="l"/>
            <a:r>
              <a:rPr lang="en-US" sz="1500">
                <a:solidFill>
                  <a:srgbClr val="26B3FF"/>
                </a:solidFill>
                <a:latin typeface="OptimaLTPro-ExtraBlack"/>
              </a:rPr>
              <a:t>Average variable cost (AVC)</a:t>
            </a:r>
          </a:p>
          <a:p>
            <a:pPr algn="l"/>
            <a:r>
              <a:rPr lang="en-US" sz="1500">
                <a:solidFill>
                  <a:srgbClr val="000000"/>
                </a:solidFill>
                <a:latin typeface="OptimaLTPro-Roman"/>
              </a:rPr>
              <a:t>Variable cost divided by the level of output.</a:t>
            </a:r>
            <a:endParaRPr lang="en-US" sz="1500" dirty="0"/>
          </a:p>
        </p:txBody>
      </p:sp>
      <p:pic>
        <p:nvPicPr>
          <p:cNvPr id="13" name="Picture 12">
            <a:extLst>
              <a:ext uri="{FF2B5EF4-FFF2-40B4-BE49-F238E27FC236}">
                <a16:creationId xmlns:a16="http://schemas.microsoft.com/office/drawing/2014/main" id="{1EDA183F-D98B-5C73-5156-DE71B4B7ED20}"/>
              </a:ext>
            </a:extLst>
          </p:cNvPr>
          <p:cNvPicPr>
            <a:picLocks noChangeAspect="1"/>
          </p:cNvPicPr>
          <p:nvPr/>
        </p:nvPicPr>
        <p:blipFill>
          <a:blip r:embed="rId2"/>
          <a:stretch>
            <a:fillRect/>
          </a:stretch>
        </p:blipFill>
        <p:spPr>
          <a:xfrm>
            <a:off x="4711151" y="2133572"/>
            <a:ext cx="2590552" cy="382213"/>
          </a:xfrm>
          <a:prstGeom prst="rect">
            <a:avLst/>
          </a:prstGeom>
        </p:spPr>
      </p:pic>
      <p:sp>
        <p:nvSpPr>
          <p:cNvPr id="15" name="TextBox 14">
            <a:extLst>
              <a:ext uri="{FF2B5EF4-FFF2-40B4-BE49-F238E27FC236}">
                <a16:creationId xmlns:a16="http://schemas.microsoft.com/office/drawing/2014/main" id="{E8E989CE-B9EA-02AA-6628-B62E63797B5F}"/>
              </a:ext>
            </a:extLst>
          </p:cNvPr>
          <p:cNvSpPr txBox="1"/>
          <p:nvPr/>
        </p:nvSpPr>
        <p:spPr>
          <a:xfrm>
            <a:off x="4711151" y="3217890"/>
            <a:ext cx="1361037" cy="300082"/>
          </a:xfrm>
          <a:prstGeom prst="rect">
            <a:avLst/>
          </a:prstGeom>
          <a:noFill/>
        </p:spPr>
        <p:txBody>
          <a:bodyPr wrap="square">
            <a:spAutoFit/>
          </a:bodyPr>
          <a:lstStyle/>
          <a:p>
            <a:r>
              <a:rPr lang="en-US" sz="1350" b="1" dirty="0">
                <a:latin typeface="PalatinoLTPro-Roman"/>
              </a:rPr>
              <a:t>TC/</a:t>
            </a:r>
            <a:r>
              <a:rPr lang="en-US" sz="1350" b="1" i="1" dirty="0">
                <a:latin typeface="PalatinoLTPro-Italic"/>
              </a:rPr>
              <a:t>q</a:t>
            </a:r>
            <a:endParaRPr lang="en-US" sz="1350" b="1" dirty="0"/>
          </a:p>
        </p:txBody>
      </p:sp>
      <p:sp>
        <p:nvSpPr>
          <p:cNvPr id="17" name="TextBox 16">
            <a:extLst>
              <a:ext uri="{FF2B5EF4-FFF2-40B4-BE49-F238E27FC236}">
                <a16:creationId xmlns:a16="http://schemas.microsoft.com/office/drawing/2014/main" id="{72E270B3-442B-CECC-2B78-1977B64A8A20}"/>
              </a:ext>
            </a:extLst>
          </p:cNvPr>
          <p:cNvSpPr txBox="1"/>
          <p:nvPr/>
        </p:nvSpPr>
        <p:spPr>
          <a:xfrm>
            <a:off x="4711151" y="4204910"/>
            <a:ext cx="1361037" cy="300082"/>
          </a:xfrm>
          <a:prstGeom prst="rect">
            <a:avLst/>
          </a:prstGeom>
          <a:noFill/>
        </p:spPr>
        <p:txBody>
          <a:bodyPr wrap="square">
            <a:spAutoFit/>
          </a:bodyPr>
          <a:lstStyle/>
          <a:p>
            <a:r>
              <a:rPr lang="en-US" sz="1350" b="1" dirty="0">
                <a:latin typeface="PalatinoLTPro-Roman"/>
              </a:rPr>
              <a:t>FC/</a:t>
            </a:r>
            <a:r>
              <a:rPr lang="en-US" sz="1350" b="1" i="1" dirty="0">
                <a:latin typeface="PalatinoLTPro-Italic"/>
              </a:rPr>
              <a:t>q</a:t>
            </a:r>
            <a:endParaRPr lang="en-US" sz="1350" b="1" dirty="0"/>
          </a:p>
        </p:txBody>
      </p:sp>
      <p:sp>
        <p:nvSpPr>
          <p:cNvPr id="19" name="TextBox 18">
            <a:extLst>
              <a:ext uri="{FF2B5EF4-FFF2-40B4-BE49-F238E27FC236}">
                <a16:creationId xmlns:a16="http://schemas.microsoft.com/office/drawing/2014/main" id="{7041AF56-8A68-566B-215C-4896A6FD1D56}"/>
              </a:ext>
            </a:extLst>
          </p:cNvPr>
          <p:cNvSpPr txBox="1"/>
          <p:nvPr/>
        </p:nvSpPr>
        <p:spPr>
          <a:xfrm>
            <a:off x="4711151" y="5091384"/>
            <a:ext cx="1361037" cy="300082"/>
          </a:xfrm>
          <a:prstGeom prst="rect">
            <a:avLst/>
          </a:prstGeom>
          <a:noFill/>
        </p:spPr>
        <p:txBody>
          <a:bodyPr wrap="square">
            <a:spAutoFit/>
          </a:bodyPr>
          <a:lstStyle/>
          <a:p>
            <a:r>
              <a:rPr lang="en-US" sz="1350" b="1" dirty="0">
                <a:latin typeface="PalatinoLTPro-Roman"/>
              </a:rPr>
              <a:t>VC/</a:t>
            </a:r>
            <a:r>
              <a:rPr lang="en-US" sz="1350" b="1" i="1" dirty="0">
                <a:latin typeface="PalatinoLTPro-Italic"/>
              </a:rPr>
              <a:t>q</a:t>
            </a:r>
            <a:endParaRPr lang="en-US" sz="1350" b="1" dirty="0"/>
          </a:p>
        </p:txBody>
      </p:sp>
    </p:spTree>
    <p:extLst>
      <p:ext uri="{BB962C8B-B14F-4D97-AF65-F5344CB8AC3E}">
        <p14:creationId xmlns:p14="http://schemas.microsoft.com/office/powerpoint/2010/main" val="1106323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45CFD-AD49-23CD-1135-9ED519CE31C8}"/>
              </a:ext>
            </a:extLst>
          </p:cNvPr>
          <p:cNvSpPr>
            <a:spLocks noGrp="1"/>
          </p:cNvSpPr>
          <p:nvPr>
            <p:ph type="title"/>
          </p:nvPr>
        </p:nvSpPr>
        <p:spPr>
          <a:xfrm>
            <a:off x="1522222" y="452120"/>
            <a:ext cx="6099555" cy="307777"/>
          </a:xfrm>
        </p:spPr>
        <p:txBody>
          <a:bodyPr/>
          <a:lstStyle/>
          <a:p>
            <a:pPr algn="ctr"/>
            <a:r>
              <a:rPr lang="en-US" dirty="0">
                <a:solidFill>
                  <a:srgbClr val="C00000"/>
                </a:solidFill>
              </a:rPr>
              <a:t>Shape of the Cost Curves</a:t>
            </a:r>
            <a:endParaRPr lang="en-IN" dirty="0">
              <a:solidFill>
                <a:srgbClr val="C00000"/>
              </a:solidFill>
            </a:endParaRPr>
          </a:p>
        </p:txBody>
      </p:sp>
      <p:pic>
        <p:nvPicPr>
          <p:cNvPr id="5" name="Picture 4">
            <a:extLst>
              <a:ext uri="{FF2B5EF4-FFF2-40B4-BE49-F238E27FC236}">
                <a16:creationId xmlns:a16="http://schemas.microsoft.com/office/drawing/2014/main" id="{D27D3041-7DB1-D49A-D6A8-B153C095D19C}"/>
              </a:ext>
            </a:extLst>
          </p:cNvPr>
          <p:cNvPicPr>
            <a:picLocks noChangeAspect="1"/>
          </p:cNvPicPr>
          <p:nvPr/>
        </p:nvPicPr>
        <p:blipFill>
          <a:blip r:embed="rId2"/>
          <a:stretch>
            <a:fillRect/>
          </a:stretch>
        </p:blipFill>
        <p:spPr>
          <a:xfrm>
            <a:off x="900111" y="1509077"/>
            <a:ext cx="7343775" cy="4114800"/>
          </a:xfrm>
          <a:prstGeom prst="rect">
            <a:avLst/>
          </a:prstGeom>
        </p:spPr>
      </p:pic>
    </p:spTree>
    <p:extLst>
      <p:ext uri="{BB962C8B-B14F-4D97-AF65-F5344CB8AC3E}">
        <p14:creationId xmlns:p14="http://schemas.microsoft.com/office/powerpoint/2010/main" val="3204241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1411-3A96-09E2-E188-101B2001AEB7}"/>
              </a:ext>
            </a:extLst>
          </p:cNvPr>
          <p:cNvSpPr>
            <a:spLocks noGrp="1"/>
          </p:cNvSpPr>
          <p:nvPr>
            <p:ph type="title"/>
          </p:nvPr>
        </p:nvSpPr>
        <p:spPr>
          <a:xfrm>
            <a:off x="1522221" y="304800"/>
            <a:ext cx="6099555" cy="307777"/>
          </a:xfrm>
        </p:spPr>
        <p:txBody>
          <a:bodyPr/>
          <a:lstStyle/>
          <a:p>
            <a:pPr algn="ctr"/>
            <a:r>
              <a:rPr lang="en-US" dirty="0">
                <a:solidFill>
                  <a:srgbClr val="C00000"/>
                </a:solidFill>
              </a:rPr>
              <a:t>Shape of the Cost Curves</a:t>
            </a:r>
            <a:endParaRPr lang="en-IN" dirty="0"/>
          </a:p>
        </p:txBody>
      </p:sp>
      <p:pic>
        <p:nvPicPr>
          <p:cNvPr id="5" name="Picture 4">
            <a:extLst>
              <a:ext uri="{FF2B5EF4-FFF2-40B4-BE49-F238E27FC236}">
                <a16:creationId xmlns:a16="http://schemas.microsoft.com/office/drawing/2014/main" id="{1FB9F4E2-74DB-4B73-3DE3-02E790C14C0A}"/>
              </a:ext>
            </a:extLst>
          </p:cNvPr>
          <p:cNvPicPr>
            <a:picLocks noChangeAspect="1"/>
          </p:cNvPicPr>
          <p:nvPr/>
        </p:nvPicPr>
        <p:blipFill>
          <a:blip r:embed="rId2"/>
          <a:stretch>
            <a:fillRect/>
          </a:stretch>
        </p:blipFill>
        <p:spPr>
          <a:xfrm>
            <a:off x="1028699" y="685800"/>
            <a:ext cx="7086600" cy="5257801"/>
          </a:xfrm>
          <a:prstGeom prst="rect">
            <a:avLst/>
          </a:prstGeom>
        </p:spPr>
      </p:pic>
    </p:spTree>
    <p:extLst>
      <p:ext uri="{BB962C8B-B14F-4D97-AF65-F5344CB8AC3E}">
        <p14:creationId xmlns:p14="http://schemas.microsoft.com/office/powerpoint/2010/main" val="43435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4D51-10E0-42EF-5FFE-B3B493D18B3D}"/>
              </a:ext>
            </a:extLst>
          </p:cNvPr>
          <p:cNvSpPr>
            <a:spLocks noGrp="1"/>
          </p:cNvSpPr>
          <p:nvPr>
            <p:ph type="title"/>
          </p:nvPr>
        </p:nvSpPr>
        <p:spPr>
          <a:xfrm>
            <a:off x="762000" y="452120"/>
            <a:ext cx="7696200" cy="430887"/>
          </a:xfrm>
        </p:spPr>
        <p:txBody>
          <a:bodyPr/>
          <a:lstStyle/>
          <a:p>
            <a:pPr algn="ctr"/>
            <a:r>
              <a:rPr lang="en-IN" sz="2800" dirty="0">
                <a:solidFill>
                  <a:srgbClr val="C00000"/>
                </a:solidFill>
              </a:rPr>
              <a:t>The Average - Marginal Relationship</a:t>
            </a:r>
          </a:p>
        </p:txBody>
      </p:sp>
      <p:sp>
        <p:nvSpPr>
          <p:cNvPr id="3" name="Text Placeholder 2">
            <a:extLst>
              <a:ext uri="{FF2B5EF4-FFF2-40B4-BE49-F238E27FC236}">
                <a16:creationId xmlns:a16="http://schemas.microsoft.com/office/drawing/2014/main" id="{E8742DBD-B2F5-E20D-D0C0-807C29C84683}"/>
              </a:ext>
            </a:extLst>
          </p:cNvPr>
          <p:cNvSpPr>
            <a:spLocks noGrp="1"/>
          </p:cNvSpPr>
          <p:nvPr>
            <p:ph type="body" idx="1"/>
          </p:nvPr>
        </p:nvSpPr>
        <p:spPr>
          <a:xfrm>
            <a:off x="450850" y="990600"/>
            <a:ext cx="8159750" cy="4616648"/>
          </a:xfrm>
        </p:spPr>
        <p:txBody>
          <a:bodyPr/>
          <a:lstStyle/>
          <a:p>
            <a:pPr marL="342900" indent="-342900">
              <a:buFont typeface="Arial" panose="020B0604020202020204" pitchFamily="34" charset="0"/>
              <a:buChar char="•"/>
            </a:pPr>
            <a:r>
              <a:rPr lang="en-US" sz="2000" dirty="0"/>
              <a:t>The ATC curve shows the average total cost of production.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Because average total cost is the sum of average variable cost and average fixed cost and the </a:t>
            </a:r>
            <a:r>
              <a:rPr lang="en-US" sz="2000" b="1" dirty="0"/>
              <a:t>AFC curve declines everywhere</a:t>
            </a:r>
            <a:r>
              <a:rPr lang="en-US" sz="2000" dirty="0"/>
              <a:t>, the vertical distance between the ATC and AVC curves decreases as output increases.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000" b="1" dirty="0"/>
              <a:t>AVC cost curve reaches its minimum point at a lower output than the ATC curve</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follows because </a:t>
            </a:r>
            <a:r>
              <a:rPr lang="en-US" sz="2000" b="1" dirty="0"/>
              <a:t>MC = AVC at its minimum point </a:t>
            </a:r>
            <a:r>
              <a:rPr lang="en-US" sz="2000" dirty="0"/>
              <a:t>and </a:t>
            </a:r>
            <a:r>
              <a:rPr lang="en-US" sz="2000" b="1" dirty="0"/>
              <a:t>MC = ATC at its minimum point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Because ATC is always greater than AVC and the marginal cost curve MC is rising, </a:t>
            </a:r>
            <a:r>
              <a:rPr lang="en-US" sz="2000" b="1" dirty="0"/>
              <a:t>the minimum point of the ATC curve must lie above and to the right of the minimum point of the AVC curve</a:t>
            </a:r>
            <a:r>
              <a:rPr lang="en-US" sz="2000" dirty="0"/>
              <a:t>.</a:t>
            </a:r>
            <a:endParaRPr lang="en-IN" sz="2000" dirty="0"/>
          </a:p>
        </p:txBody>
      </p:sp>
    </p:spTree>
    <p:extLst>
      <p:ext uri="{BB962C8B-B14F-4D97-AF65-F5344CB8AC3E}">
        <p14:creationId xmlns:p14="http://schemas.microsoft.com/office/powerpoint/2010/main" val="1224421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322" y="147650"/>
            <a:ext cx="6682740" cy="1367790"/>
          </a:xfrm>
          <a:prstGeom prst="rect">
            <a:avLst/>
          </a:prstGeom>
        </p:spPr>
        <p:txBody>
          <a:bodyPr vert="horz" wrap="square" lIns="0" tIns="13335" rIns="0" bIns="0" rtlCol="0">
            <a:spAutoFit/>
          </a:bodyPr>
          <a:lstStyle/>
          <a:p>
            <a:pPr marL="2467610" marR="5080" indent="-2455545">
              <a:lnSpc>
                <a:spcPct val="100000"/>
              </a:lnSpc>
              <a:spcBef>
                <a:spcPts val="105"/>
              </a:spcBef>
            </a:pPr>
            <a:r>
              <a:rPr sz="4400" b="0" dirty="0">
                <a:latin typeface="Microsoft Sans Serif"/>
                <a:cs typeface="Microsoft Sans Serif"/>
              </a:rPr>
              <a:t>A</a:t>
            </a:r>
            <a:r>
              <a:rPr sz="4400" b="0" spc="35" dirty="0">
                <a:latin typeface="Microsoft Sans Serif"/>
                <a:cs typeface="Microsoft Sans Serif"/>
              </a:rPr>
              <a:t> </a:t>
            </a:r>
            <a:r>
              <a:rPr sz="4400" b="0" dirty="0">
                <a:latin typeface="Microsoft Sans Serif"/>
                <a:cs typeface="Microsoft Sans Serif"/>
              </a:rPr>
              <a:t>Production</a:t>
            </a:r>
            <a:r>
              <a:rPr sz="4400" b="0" spc="40" dirty="0">
                <a:latin typeface="Microsoft Sans Serif"/>
                <a:cs typeface="Microsoft Sans Serif"/>
              </a:rPr>
              <a:t> </a:t>
            </a:r>
            <a:r>
              <a:rPr sz="4400" b="0" dirty="0">
                <a:latin typeface="Microsoft Sans Serif"/>
                <a:cs typeface="Microsoft Sans Serif"/>
              </a:rPr>
              <a:t>Process</a:t>
            </a:r>
            <a:r>
              <a:rPr sz="4400" b="0" spc="25" dirty="0">
                <a:latin typeface="Microsoft Sans Serif"/>
                <a:cs typeface="Microsoft Sans Serif"/>
              </a:rPr>
              <a:t> </a:t>
            </a:r>
            <a:r>
              <a:rPr sz="4400" b="0" spc="-5" dirty="0">
                <a:latin typeface="Microsoft Sans Serif"/>
                <a:cs typeface="Microsoft Sans Serif"/>
              </a:rPr>
              <a:t>With </a:t>
            </a:r>
            <a:r>
              <a:rPr sz="4400" b="0" spc="-1150" dirty="0">
                <a:latin typeface="Microsoft Sans Serif"/>
                <a:cs typeface="Microsoft Sans Serif"/>
              </a:rPr>
              <a:t> </a:t>
            </a:r>
            <a:r>
              <a:rPr sz="4400" b="0" dirty="0">
                <a:latin typeface="Microsoft Sans Serif"/>
                <a:cs typeface="Microsoft Sans Serif"/>
              </a:rPr>
              <a:t>Labour</a:t>
            </a:r>
            <a:endParaRPr sz="4400">
              <a:latin typeface="Microsoft Sans Serif"/>
              <a:cs typeface="Microsoft Sans Serif"/>
            </a:endParaRPr>
          </a:p>
        </p:txBody>
      </p:sp>
      <p:graphicFrame>
        <p:nvGraphicFramePr>
          <p:cNvPr id="3" name="object 3"/>
          <p:cNvGraphicFramePr>
            <a:graphicFrameLocks noGrp="1"/>
          </p:cNvGraphicFramePr>
          <p:nvPr>
            <p:extLst>
              <p:ext uri="{D42A27DB-BD31-4B8C-83A1-F6EECF244321}">
                <p14:modId xmlns:p14="http://schemas.microsoft.com/office/powerpoint/2010/main" val="984957423"/>
              </p:ext>
            </p:extLst>
          </p:nvPr>
        </p:nvGraphicFramePr>
        <p:xfrm>
          <a:off x="450850" y="1593850"/>
          <a:ext cx="8235950" cy="3957062"/>
        </p:xfrm>
        <a:graphic>
          <a:graphicData uri="http://schemas.openxmlformats.org/drawingml/2006/table">
            <a:tbl>
              <a:tblPr firstRow="1" bandRow="1">
                <a:tableStyleId>{2D5ABB26-0587-4C30-8999-92F81FD0307C}</a:tableStyleId>
              </a:tblPr>
              <a:tblGrid>
                <a:gridCol w="1525176">
                  <a:extLst>
                    <a:ext uri="{9D8B030D-6E8A-4147-A177-3AD203B41FA5}">
                      <a16:colId xmlns:a16="http://schemas.microsoft.com/office/drawing/2014/main" val="20000"/>
                    </a:ext>
                  </a:extLst>
                </a:gridCol>
                <a:gridCol w="1906471">
                  <a:extLst>
                    <a:ext uri="{9D8B030D-6E8A-4147-A177-3AD203B41FA5}">
                      <a16:colId xmlns:a16="http://schemas.microsoft.com/office/drawing/2014/main" val="20001"/>
                    </a:ext>
                  </a:extLst>
                </a:gridCol>
                <a:gridCol w="2001793">
                  <a:extLst>
                    <a:ext uri="{9D8B030D-6E8A-4147-A177-3AD203B41FA5}">
                      <a16:colId xmlns:a16="http://schemas.microsoft.com/office/drawing/2014/main" val="20002"/>
                    </a:ext>
                  </a:extLst>
                </a:gridCol>
                <a:gridCol w="1284484">
                  <a:extLst>
                    <a:ext uri="{9D8B030D-6E8A-4147-A177-3AD203B41FA5}">
                      <a16:colId xmlns:a16="http://schemas.microsoft.com/office/drawing/2014/main" val="20003"/>
                    </a:ext>
                  </a:extLst>
                </a:gridCol>
                <a:gridCol w="1518026">
                  <a:extLst>
                    <a:ext uri="{9D8B030D-6E8A-4147-A177-3AD203B41FA5}">
                      <a16:colId xmlns:a16="http://schemas.microsoft.com/office/drawing/2014/main" val="20004"/>
                    </a:ext>
                  </a:extLst>
                </a:gridCol>
              </a:tblGrid>
              <a:tr h="640079">
                <a:tc>
                  <a:txBody>
                    <a:bodyPr/>
                    <a:lstStyle/>
                    <a:p>
                      <a:pPr marL="220979" algn="ctr">
                        <a:lnSpc>
                          <a:spcPct val="100000"/>
                        </a:lnSpc>
                        <a:spcBef>
                          <a:spcPts val="315"/>
                        </a:spcBef>
                      </a:pPr>
                      <a:r>
                        <a:rPr sz="1800" b="1" dirty="0">
                          <a:solidFill>
                            <a:srgbClr val="001F5F"/>
                          </a:solidFill>
                          <a:latin typeface="Arial"/>
                          <a:cs typeface="Arial"/>
                        </a:rPr>
                        <a:t>Labour</a:t>
                      </a:r>
                      <a:endParaRPr sz="1800" dirty="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tc>
                  <a:txBody>
                    <a:bodyPr/>
                    <a:lstStyle/>
                    <a:p>
                      <a:pPr algn="ctr">
                        <a:lnSpc>
                          <a:spcPct val="100000"/>
                        </a:lnSpc>
                        <a:spcBef>
                          <a:spcPts val="315"/>
                        </a:spcBef>
                      </a:pPr>
                      <a:r>
                        <a:rPr sz="1800" b="1" dirty="0">
                          <a:solidFill>
                            <a:srgbClr val="001F5F"/>
                          </a:solidFill>
                          <a:latin typeface="Arial"/>
                          <a:cs typeface="Arial"/>
                        </a:rPr>
                        <a:t>Production</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tc>
                  <a:txBody>
                    <a:bodyPr/>
                    <a:lstStyle/>
                    <a:p>
                      <a:pPr marL="142240" marR="132715" indent="187325" algn="ctr">
                        <a:lnSpc>
                          <a:spcPct val="100000"/>
                        </a:lnSpc>
                        <a:spcBef>
                          <a:spcPts val="315"/>
                        </a:spcBef>
                      </a:pPr>
                      <a:r>
                        <a:rPr sz="1800" b="1" spc="-5" dirty="0">
                          <a:solidFill>
                            <a:srgbClr val="001F5F"/>
                          </a:solidFill>
                          <a:latin typeface="Arial"/>
                          <a:cs typeface="Arial"/>
                        </a:rPr>
                        <a:t>Marginal </a:t>
                      </a:r>
                      <a:r>
                        <a:rPr sz="1800" b="1" dirty="0">
                          <a:solidFill>
                            <a:srgbClr val="001F5F"/>
                          </a:solidFill>
                          <a:latin typeface="Arial"/>
                          <a:cs typeface="Arial"/>
                        </a:rPr>
                        <a:t> Prod</a:t>
                      </a:r>
                      <a:r>
                        <a:rPr sz="1800" b="1" spc="5" dirty="0">
                          <a:solidFill>
                            <a:srgbClr val="001F5F"/>
                          </a:solidFill>
                          <a:latin typeface="Arial"/>
                          <a:cs typeface="Arial"/>
                        </a:rPr>
                        <a:t>u</a:t>
                      </a:r>
                      <a:r>
                        <a:rPr sz="1800" b="1" dirty="0">
                          <a:solidFill>
                            <a:srgbClr val="001F5F"/>
                          </a:solidFill>
                          <a:latin typeface="Arial"/>
                          <a:cs typeface="Arial"/>
                        </a:rPr>
                        <a:t>cti</a:t>
                      </a:r>
                      <a:r>
                        <a:rPr sz="1800" b="1" spc="-45" dirty="0">
                          <a:solidFill>
                            <a:srgbClr val="001F5F"/>
                          </a:solidFill>
                          <a:latin typeface="Arial"/>
                          <a:cs typeface="Arial"/>
                        </a:rPr>
                        <a:t>v</a:t>
                      </a:r>
                      <a:r>
                        <a:rPr sz="1800" b="1" dirty="0">
                          <a:solidFill>
                            <a:srgbClr val="001F5F"/>
                          </a:solidFill>
                          <a:latin typeface="Arial"/>
                          <a:cs typeface="Arial"/>
                        </a:rPr>
                        <a:t>ity</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tc>
                  <a:txBody>
                    <a:bodyPr/>
                    <a:lstStyle/>
                    <a:p>
                      <a:pPr marL="259715" algn="ctr">
                        <a:lnSpc>
                          <a:spcPct val="100000"/>
                        </a:lnSpc>
                        <a:spcBef>
                          <a:spcPts val="315"/>
                        </a:spcBef>
                      </a:pPr>
                      <a:r>
                        <a:rPr sz="1800" b="1" spc="-5" dirty="0">
                          <a:solidFill>
                            <a:srgbClr val="001F5F"/>
                          </a:solidFill>
                          <a:latin typeface="Arial"/>
                          <a:cs typeface="Arial"/>
                        </a:rPr>
                        <a:t>Cost</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tc>
                  <a:txBody>
                    <a:bodyPr/>
                    <a:lstStyle/>
                    <a:p>
                      <a:pPr marL="352425" marR="129539" indent="-216535" algn="ctr">
                        <a:lnSpc>
                          <a:spcPct val="100000"/>
                        </a:lnSpc>
                        <a:spcBef>
                          <a:spcPts val="315"/>
                        </a:spcBef>
                      </a:pPr>
                      <a:r>
                        <a:rPr sz="1800" b="1" dirty="0">
                          <a:solidFill>
                            <a:srgbClr val="001F5F"/>
                          </a:solidFill>
                          <a:latin typeface="Arial"/>
                          <a:cs typeface="Arial"/>
                        </a:rPr>
                        <a:t>Ma</a:t>
                      </a:r>
                      <a:r>
                        <a:rPr sz="1800" b="1" spc="-10" dirty="0">
                          <a:solidFill>
                            <a:srgbClr val="001F5F"/>
                          </a:solidFill>
                          <a:latin typeface="Arial"/>
                          <a:cs typeface="Arial"/>
                        </a:rPr>
                        <a:t>r</a:t>
                      </a:r>
                      <a:r>
                        <a:rPr sz="1800" b="1" dirty="0">
                          <a:solidFill>
                            <a:srgbClr val="001F5F"/>
                          </a:solidFill>
                          <a:latin typeface="Arial"/>
                          <a:cs typeface="Arial"/>
                        </a:rPr>
                        <a:t>g</a:t>
                      </a:r>
                      <a:r>
                        <a:rPr sz="1800" b="1" spc="5" dirty="0">
                          <a:solidFill>
                            <a:srgbClr val="001F5F"/>
                          </a:solidFill>
                          <a:latin typeface="Arial"/>
                          <a:cs typeface="Arial"/>
                        </a:rPr>
                        <a:t>i</a:t>
                      </a:r>
                      <a:r>
                        <a:rPr sz="1800" b="1" dirty="0">
                          <a:solidFill>
                            <a:srgbClr val="001F5F"/>
                          </a:solidFill>
                          <a:latin typeface="Arial"/>
                          <a:cs typeface="Arial"/>
                        </a:rPr>
                        <a:t>nal  </a:t>
                      </a:r>
                      <a:r>
                        <a:rPr sz="1800" b="1" spc="-5" dirty="0">
                          <a:solidFill>
                            <a:srgbClr val="001F5F"/>
                          </a:solidFill>
                          <a:latin typeface="Arial"/>
                          <a:cs typeface="Arial"/>
                        </a:rPr>
                        <a:t>Cost</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extLst>
                  <a:ext uri="{0D108BD9-81ED-4DB2-BD59-A6C34878D82A}">
                    <a16:rowId xmlns:a16="http://schemas.microsoft.com/office/drawing/2014/main" val="10000"/>
                  </a:ext>
                </a:extLst>
              </a:tr>
              <a:tr h="396367">
                <a:tc>
                  <a:txBody>
                    <a:bodyPr/>
                    <a:lstStyle/>
                    <a:p>
                      <a:pPr marL="91440" algn="ctr">
                        <a:lnSpc>
                          <a:spcPct val="100000"/>
                        </a:lnSpc>
                        <a:spcBef>
                          <a:spcPts val="315"/>
                        </a:spcBef>
                      </a:pPr>
                      <a:r>
                        <a:rPr sz="1800" dirty="0">
                          <a:solidFill>
                            <a:srgbClr val="001F5F"/>
                          </a:solidFill>
                          <a:latin typeface="Microsoft Sans Serif"/>
                          <a:cs typeface="Microsoft Sans Serif"/>
                        </a:rPr>
                        <a:t>1</a:t>
                      </a:r>
                      <a:endParaRPr sz="1800" dirty="0">
                        <a:latin typeface="Microsoft Sans Serif"/>
                        <a:cs typeface="Microsoft Sans Serif"/>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tc>
                  <a:txBody>
                    <a:bodyPr/>
                    <a:lstStyle/>
                    <a:p>
                      <a:pPr algn="ctr">
                        <a:lnSpc>
                          <a:spcPct val="100000"/>
                        </a:lnSpc>
                        <a:spcBef>
                          <a:spcPts val="305"/>
                        </a:spcBef>
                      </a:pPr>
                      <a:r>
                        <a:rPr sz="2000" dirty="0">
                          <a:latin typeface="Microsoft Sans Serif"/>
                          <a:cs typeface="Microsoft Sans Serif"/>
                        </a:rPr>
                        <a:t>10</a:t>
                      </a:r>
                      <a:endParaRPr sz="2000">
                        <a:latin typeface="Microsoft Sans Serif"/>
                        <a:cs typeface="Microsoft Sans Serif"/>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tc>
                  <a:txBody>
                    <a:bodyPr/>
                    <a:lstStyle/>
                    <a:p>
                      <a:pPr algn="ctr">
                        <a:lnSpc>
                          <a:spcPct val="100000"/>
                        </a:lnSpc>
                        <a:spcBef>
                          <a:spcPts val="305"/>
                        </a:spcBef>
                      </a:pPr>
                      <a:r>
                        <a:rPr sz="2000" dirty="0">
                          <a:latin typeface="Microsoft Sans Serif"/>
                          <a:cs typeface="Microsoft Sans Serif"/>
                        </a:rPr>
                        <a:t>10</a:t>
                      </a:r>
                      <a:endParaRPr sz="2000">
                        <a:latin typeface="Microsoft Sans Serif"/>
                        <a:cs typeface="Microsoft Sans Serif"/>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tc>
                  <a:txBody>
                    <a:bodyPr/>
                    <a:lstStyle/>
                    <a:p>
                      <a:pPr marL="300990" algn="ctr">
                        <a:lnSpc>
                          <a:spcPct val="100000"/>
                        </a:lnSpc>
                        <a:spcBef>
                          <a:spcPts val="305"/>
                        </a:spcBef>
                      </a:pPr>
                      <a:r>
                        <a:rPr sz="2000" dirty="0">
                          <a:latin typeface="Microsoft Sans Serif"/>
                          <a:cs typeface="Microsoft Sans Serif"/>
                        </a:rPr>
                        <a:t>100</a:t>
                      </a:r>
                      <a:endParaRPr sz="2000">
                        <a:latin typeface="Microsoft Sans Serif"/>
                        <a:cs typeface="Microsoft Sans Serif"/>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tc>
                  <a:txBody>
                    <a:bodyPr/>
                    <a:lstStyle/>
                    <a:p>
                      <a:pPr marL="92075" algn="ctr">
                        <a:lnSpc>
                          <a:spcPct val="100000"/>
                        </a:lnSpc>
                        <a:spcBef>
                          <a:spcPts val="315"/>
                        </a:spcBef>
                      </a:pPr>
                      <a:r>
                        <a:rPr sz="1800" b="1" spc="-10" dirty="0">
                          <a:solidFill>
                            <a:srgbClr val="001F5F"/>
                          </a:solidFill>
                          <a:latin typeface="Arial"/>
                          <a:cs typeface="Arial"/>
                        </a:rPr>
                        <a:t>10</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extLst>
                  <a:ext uri="{0D108BD9-81ED-4DB2-BD59-A6C34878D82A}">
                    <a16:rowId xmlns:a16="http://schemas.microsoft.com/office/drawing/2014/main" val="10001"/>
                  </a:ext>
                </a:extLst>
              </a:tr>
              <a:tr h="914400">
                <a:tc>
                  <a:txBody>
                    <a:bodyPr/>
                    <a:lstStyle/>
                    <a:p>
                      <a:pPr marL="91440" algn="ctr">
                        <a:lnSpc>
                          <a:spcPct val="100000"/>
                        </a:lnSpc>
                        <a:spcBef>
                          <a:spcPts val="315"/>
                        </a:spcBef>
                      </a:pPr>
                      <a:r>
                        <a:rPr sz="1800" dirty="0">
                          <a:solidFill>
                            <a:srgbClr val="001F5F"/>
                          </a:solidFill>
                          <a:latin typeface="Microsoft Sans Serif"/>
                          <a:cs typeface="Microsoft Sans Serif"/>
                        </a:rPr>
                        <a:t>2</a:t>
                      </a:r>
                      <a:endParaRPr sz="1800" dirty="0">
                        <a:latin typeface="Microsoft Sans Serif"/>
                        <a:cs typeface="Microsoft Sans Serif"/>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algn="ctr">
                        <a:lnSpc>
                          <a:spcPct val="100000"/>
                        </a:lnSpc>
                        <a:spcBef>
                          <a:spcPts val="309"/>
                        </a:spcBef>
                      </a:pPr>
                      <a:r>
                        <a:rPr sz="2000" dirty="0">
                          <a:latin typeface="Microsoft Sans Serif"/>
                          <a:cs typeface="Microsoft Sans Serif"/>
                        </a:rPr>
                        <a:t>30</a:t>
                      </a:r>
                    </a:p>
                  </a:txBody>
                  <a:tcPr marL="0" marR="0" marT="3936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algn="ctr">
                        <a:lnSpc>
                          <a:spcPct val="100000"/>
                        </a:lnSpc>
                        <a:spcBef>
                          <a:spcPts val="309"/>
                        </a:spcBef>
                      </a:pPr>
                      <a:r>
                        <a:rPr sz="2000" dirty="0">
                          <a:latin typeface="Microsoft Sans Serif"/>
                          <a:cs typeface="Microsoft Sans Serif"/>
                        </a:rPr>
                        <a:t>20</a:t>
                      </a:r>
                      <a:endParaRPr sz="2000">
                        <a:latin typeface="Microsoft Sans Serif"/>
                        <a:cs typeface="Microsoft Sans Serif"/>
                      </a:endParaRPr>
                    </a:p>
                  </a:txBody>
                  <a:tcPr marL="0" marR="0" marT="3936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marL="300990" algn="ctr">
                        <a:lnSpc>
                          <a:spcPct val="100000"/>
                        </a:lnSpc>
                        <a:spcBef>
                          <a:spcPts val="309"/>
                        </a:spcBef>
                      </a:pPr>
                      <a:r>
                        <a:rPr sz="2000" dirty="0">
                          <a:latin typeface="Microsoft Sans Serif"/>
                          <a:cs typeface="Microsoft Sans Serif"/>
                        </a:rPr>
                        <a:t>200</a:t>
                      </a:r>
                      <a:endParaRPr sz="2000">
                        <a:latin typeface="Microsoft Sans Serif"/>
                        <a:cs typeface="Microsoft Sans Serif"/>
                      </a:endParaRPr>
                    </a:p>
                  </a:txBody>
                  <a:tcPr marL="0" marR="0" marT="3936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marL="92075" algn="ctr">
                        <a:lnSpc>
                          <a:spcPct val="100000"/>
                        </a:lnSpc>
                        <a:spcBef>
                          <a:spcPts val="315"/>
                        </a:spcBef>
                      </a:pPr>
                      <a:r>
                        <a:rPr sz="1800" b="1" dirty="0">
                          <a:solidFill>
                            <a:srgbClr val="001F5F"/>
                          </a:solidFill>
                          <a:latin typeface="Arial"/>
                          <a:cs typeface="Arial"/>
                        </a:rPr>
                        <a:t>5</a:t>
                      </a:r>
                      <a:r>
                        <a:rPr sz="1800" b="1" spc="-55" dirty="0">
                          <a:solidFill>
                            <a:srgbClr val="001F5F"/>
                          </a:solidFill>
                          <a:latin typeface="Arial"/>
                          <a:cs typeface="Arial"/>
                        </a:rPr>
                        <a:t> </a:t>
                      </a:r>
                      <a:r>
                        <a:rPr sz="1800" b="1" dirty="0">
                          <a:solidFill>
                            <a:srgbClr val="001F5F"/>
                          </a:solidFill>
                          <a:latin typeface="Arial"/>
                          <a:cs typeface="Arial"/>
                        </a:rPr>
                        <a:t>=</a:t>
                      </a:r>
                      <a:r>
                        <a:rPr sz="1800" b="1" spc="-50" dirty="0">
                          <a:solidFill>
                            <a:srgbClr val="001F5F"/>
                          </a:solidFill>
                          <a:latin typeface="Arial"/>
                          <a:cs typeface="Arial"/>
                        </a:rPr>
                        <a:t> </a:t>
                      </a:r>
                      <a:endParaRPr lang="en-IN" sz="1800" b="1" spc="-50" dirty="0">
                        <a:solidFill>
                          <a:srgbClr val="001F5F"/>
                        </a:solidFill>
                        <a:latin typeface="Arial"/>
                        <a:cs typeface="Arial"/>
                      </a:endParaRPr>
                    </a:p>
                    <a:p>
                      <a:pPr marL="92075" algn="ctr">
                        <a:lnSpc>
                          <a:spcPct val="100000"/>
                        </a:lnSpc>
                        <a:spcBef>
                          <a:spcPts val="315"/>
                        </a:spcBef>
                      </a:pPr>
                      <a:r>
                        <a:rPr sz="1800" b="1" spc="-5" dirty="0">
                          <a:solidFill>
                            <a:srgbClr val="001F5F"/>
                          </a:solidFill>
                          <a:latin typeface="Arial"/>
                          <a:cs typeface="Arial"/>
                        </a:rPr>
                        <a:t>(200100)/</a:t>
                      </a:r>
                      <a:endParaRPr lang="en-IN" sz="1800" b="1" spc="-5" dirty="0">
                        <a:solidFill>
                          <a:srgbClr val="001F5F"/>
                        </a:solidFill>
                        <a:latin typeface="Arial"/>
                        <a:cs typeface="Arial"/>
                      </a:endParaRPr>
                    </a:p>
                    <a:p>
                      <a:pPr marL="92075" algn="ctr">
                        <a:lnSpc>
                          <a:spcPct val="100000"/>
                        </a:lnSpc>
                        <a:spcBef>
                          <a:spcPts val="315"/>
                        </a:spcBef>
                      </a:pPr>
                      <a:r>
                        <a:rPr sz="1800" b="1" spc="-5" dirty="0">
                          <a:solidFill>
                            <a:srgbClr val="001F5F"/>
                          </a:solidFill>
                          <a:latin typeface="Arial"/>
                          <a:cs typeface="Arial"/>
                        </a:rPr>
                        <a:t>(30-</a:t>
                      </a:r>
                      <a:r>
                        <a:rPr sz="1800" b="1" spc="-10" dirty="0">
                          <a:solidFill>
                            <a:srgbClr val="001F5F"/>
                          </a:solidFill>
                          <a:latin typeface="Arial"/>
                          <a:cs typeface="Arial"/>
                        </a:rPr>
                        <a:t>10)</a:t>
                      </a:r>
                      <a:endParaRPr sz="1800" dirty="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extLst>
                  <a:ext uri="{0D108BD9-81ED-4DB2-BD59-A6C34878D82A}">
                    <a16:rowId xmlns:a16="http://schemas.microsoft.com/office/drawing/2014/main" val="10002"/>
                  </a:ext>
                </a:extLst>
              </a:tr>
              <a:tr h="396239">
                <a:tc>
                  <a:txBody>
                    <a:bodyPr/>
                    <a:lstStyle/>
                    <a:p>
                      <a:pPr marL="91440" algn="ctr">
                        <a:lnSpc>
                          <a:spcPct val="100000"/>
                        </a:lnSpc>
                        <a:spcBef>
                          <a:spcPts val="320"/>
                        </a:spcBef>
                      </a:pPr>
                      <a:r>
                        <a:rPr sz="1800" dirty="0">
                          <a:solidFill>
                            <a:srgbClr val="001F5F"/>
                          </a:solidFill>
                          <a:latin typeface="Microsoft Sans Serif"/>
                          <a:cs typeface="Microsoft Sans Serif"/>
                        </a:rPr>
                        <a:t>3</a:t>
                      </a:r>
                      <a:endParaRPr sz="1800" dirty="0">
                        <a:latin typeface="Microsoft Sans Serif"/>
                        <a:cs typeface="Microsoft Sans Serif"/>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algn="ctr">
                        <a:lnSpc>
                          <a:spcPct val="100000"/>
                        </a:lnSpc>
                        <a:spcBef>
                          <a:spcPts val="310"/>
                        </a:spcBef>
                      </a:pPr>
                      <a:r>
                        <a:rPr sz="2000" dirty="0">
                          <a:latin typeface="Microsoft Sans Serif"/>
                          <a:cs typeface="Microsoft Sans Serif"/>
                        </a:rPr>
                        <a:t>60</a:t>
                      </a:r>
                      <a:endParaRPr sz="2000">
                        <a:latin typeface="Microsoft Sans Serif"/>
                        <a:cs typeface="Microsoft Sans Serif"/>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algn="ctr">
                        <a:lnSpc>
                          <a:spcPct val="100000"/>
                        </a:lnSpc>
                        <a:spcBef>
                          <a:spcPts val="310"/>
                        </a:spcBef>
                      </a:pPr>
                      <a:r>
                        <a:rPr sz="2000" dirty="0">
                          <a:latin typeface="Microsoft Sans Serif"/>
                          <a:cs typeface="Microsoft Sans Serif"/>
                        </a:rPr>
                        <a:t>30</a:t>
                      </a: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marL="300990" algn="ctr">
                        <a:lnSpc>
                          <a:spcPct val="100000"/>
                        </a:lnSpc>
                        <a:spcBef>
                          <a:spcPts val="310"/>
                        </a:spcBef>
                      </a:pPr>
                      <a:r>
                        <a:rPr sz="2000" dirty="0">
                          <a:latin typeface="Microsoft Sans Serif"/>
                          <a:cs typeface="Microsoft Sans Serif"/>
                        </a:rPr>
                        <a:t>300</a:t>
                      </a:r>
                      <a:endParaRPr sz="2000">
                        <a:latin typeface="Microsoft Sans Serif"/>
                        <a:cs typeface="Microsoft Sans Serif"/>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marL="92075" algn="ctr">
                        <a:lnSpc>
                          <a:spcPct val="100000"/>
                        </a:lnSpc>
                        <a:spcBef>
                          <a:spcPts val="320"/>
                        </a:spcBef>
                      </a:pPr>
                      <a:r>
                        <a:rPr sz="1800" b="1" spc="-5" dirty="0">
                          <a:solidFill>
                            <a:srgbClr val="001F5F"/>
                          </a:solidFill>
                          <a:latin typeface="Arial"/>
                          <a:cs typeface="Arial"/>
                        </a:rPr>
                        <a:t>3.33</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extLst>
                  <a:ext uri="{0D108BD9-81ED-4DB2-BD59-A6C34878D82A}">
                    <a16:rowId xmlns:a16="http://schemas.microsoft.com/office/drawing/2014/main" val="10003"/>
                  </a:ext>
                </a:extLst>
              </a:tr>
              <a:tr h="396367">
                <a:tc>
                  <a:txBody>
                    <a:bodyPr/>
                    <a:lstStyle/>
                    <a:p>
                      <a:pPr marL="91440" algn="ctr">
                        <a:lnSpc>
                          <a:spcPct val="100000"/>
                        </a:lnSpc>
                        <a:spcBef>
                          <a:spcPts val="320"/>
                        </a:spcBef>
                      </a:pPr>
                      <a:r>
                        <a:rPr sz="1800" dirty="0">
                          <a:solidFill>
                            <a:srgbClr val="001F5F"/>
                          </a:solidFill>
                          <a:latin typeface="Microsoft Sans Serif"/>
                          <a:cs typeface="Microsoft Sans Serif"/>
                        </a:rPr>
                        <a:t>4</a:t>
                      </a:r>
                      <a:endParaRPr sz="1800" dirty="0">
                        <a:latin typeface="Microsoft Sans Serif"/>
                        <a:cs typeface="Microsoft Sans Serif"/>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algn="ctr">
                        <a:lnSpc>
                          <a:spcPct val="100000"/>
                        </a:lnSpc>
                        <a:spcBef>
                          <a:spcPts val="310"/>
                        </a:spcBef>
                      </a:pPr>
                      <a:r>
                        <a:rPr sz="2000" dirty="0">
                          <a:latin typeface="Microsoft Sans Serif"/>
                          <a:cs typeface="Microsoft Sans Serif"/>
                        </a:rPr>
                        <a:t>80</a:t>
                      </a:r>
                      <a:endParaRPr sz="2000">
                        <a:latin typeface="Microsoft Sans Serif"/>
                        <a:cs typeface="Microsoft Sans Serif"/>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algn="ctr">
                        <a:lnSpc>
                          <a:spcPct val="100000"/>
                        </a:lnSpc>
                        <a:spcBef>
                          <a:spcPts val="310"/>
                        </a:spcBef>
                      </a:pPr>
                      <a:r>
                        <a:rPr sz="2000" dirty="0">
                          <a:latin typeface="Microsoft Sans Serif"/>
                          <a:cs typeface="Microsoft Sans Serif"/>
                        </a:rPr>
                        <a:t>20</a:t>
                      </a: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marL="300990" algn="ctr">
                        <a:lnSpc>
                          <a:spcPct val="100000"/>
                        </a:lnSpc>
                        <a:spcBef>
                          <a:spcPts val="310"/>
                        </a:spcBef>
                      </a:pPr>
                      <a:r>
                        <a:rPr sz="2000" dirty="0">
                          <a:latin typeface="Microsoft Sans Serif"/>
                          <a:cs typeface="Microsoft Sans Serif"/>
                        </a:rPr>
                        <a:t>400</a:t>
                      </a:r>
                      <a:endParaRPr sz="2000">
                        <a:latin typeface="Microsoft Sans Serif"/>
                        <a:cs typeface="Microsoft Sans Serif"/>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marL="92075" algn="ctr">
                        <a:lnSpc>
                          <a:spcPct val="100000"/>
                        </a:lnSpc>
                        <a:spcBef>
                          <a:spcPts val="320"/>
                        </a:spcBef>
                      </a:pPr>
                      <a:r>
                        <a:rPr sz="1800" b="1" dirty="0">
                          <a:solidFill>
                            <a:srgbClr val="001F5F"/>
                          </a:solidFill>
                          <a:latin typeface="Arial"/>
                          <a:cs typeface="Arial"/>
                        </a:rPr>
                        <a:t>5</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extLst>
                  <a:ext uri="{0D108BD9-81ED-4DB2-BD59-A6C34878D82A}">
                    <a16:rowId xmlns:a16="http://schemas.microsoft.com/office/drawing/2014/main" val="10004"/>
                  </a:ext>
                </a:extLst>
              </a:tr>
              <a:tr h="396239">
                <a:tc>
                  <a:txBody>
                    <a:bodyPr/>
                    <a:lstStyle/>
                    <a:p>
                      <a:pPr marL="91440" algn="ctr">
                        <a:lnSpc>
                          <a:spcPct val="100000"/>
                        </a:lnSpc>
                        <a:spcBef>
                          <a:spcPts val="320"/>
                        </a:spcBef>
                      </a:pPr>
                      <a:r>
                        <a:rPr sz="1800" dirty="0">
                          <a:solidFill>
                            <a:srgbClr val="001F5F"/>
                          </a:solidFill>
                          <a:latin typeface="Microsoft Sans Serif"/>
                          <a:cs typeface="Microsoft Sans Serif"/>
                        </a:rPr>
                        <a:t>5</a:t>
                      </a:r>
                      <a:endParaRPr sz="1800" dirty="0">
                        <a:latin typeface="Microsoft Sans Serif"/>
                        <a:cs typeface="Microsoft Sans Serif"/>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algn="ctr">
                        <a:lnSpc>
                          <a:spcPct val="100000"/>
                        </a:lnSpc>
                        <a:spcBef>
                          <a:spcPts val="315"/>
                        </a:spcBef>
                      </a:pPr>
                      <a:r>
                        <a:rPr sz="2000" dirty="0">
                          <a:latin typeface="Microsoft Sans Serif"/>
                          <a:cs typeface="Microsoft Sans Serif"/>
                        </a:rPr>
                        <a:t>95</a:t>
                      </a:r>
                      <a:endParaRPr sz="2000">
                        <a:latin typeface="Microsoft Sans Serif"/>
                        <a:cs typeface="Microsoft Sans Serif"/>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algn="ctr">
                        <a:lnSpc>
                          <a:spcPct val="100000"/>
                        </a:lnSpc>
                        <a:spcBef>
                          <a:spcPts val="315"/>
                        </a:spcBef>
                      </a:pPr>
                      <a:r>
                        <a:rPr sz="2000" dirty="0">
                          <a:latin typeface="Microsoft Sans Serif"/>
                          <a:cs typeface="Microsoft Sans Serif"/>
                        </a:rPr>
                        <a:t>15</a:t>
                      </a: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marL="300990" algn="ctr">
                        <a:lnSpc>
                          <a:spcPct val="100000"/>
                        </a:lnSpc>
                        <a:spcBef>
                          <a:spcPts val="315"/>
                        </a:spcBef>
                      </a:pPr>
                      <a:r>
                        <a:rPr sz="2000" dirty="0">
                          <a:latin typeface="Microsoft Sans Serif"/>
                          <a:cs typeface="Microsoft Sans Serif"/>
                        </a:rPr>
                        <a:t>500</a:t>
                      </a:r>
                      <a:endParaRPr sz="2000">
                        <a:latin typeface="Microsoft Sans Serif"/>
                        <a:cs typeface="Microsoft Sans Serif"/>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marL="92075" algn="ctr">
                        <a:lnSpc>
                          <a:spcPct val="100000"/>
                        </a:lnSpc>
                        <a:spcBef>
                          <a:spcPts val="320"/>
                        </a:spcBef>
                      </a:pPr>
                      <a:r>
                        <a:rPr sz="1800" b="1" spc="-5" dirty="0">
                          <a:solidFill>
                            <a:srgbClr val="001F5F"/>
                          </a:solidFill>
                          <a:latin typeface="Arial"/>
                          <a:cs typeface="Arial"/>
                        </a:rPr>
                        <a:t>6.67</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extLst>
                  <a:ext uri="{0D108BD9-81ED-4DB2-BD59-A6C34878D82A}">
                    <a16:rowId xmlns:a16="http://schemas.microsoft.com/office/drawing/2014/main" val="10005"/>
                  </a:ext>
                </a:extLst>
              </a:tr>
              <a:tr h="396239">
                <a:tc>
                  <a:txBody>
                    <a:bodyPr/>
                    <a:lstStyle/>
                    <a:p>
                      <a:pPr marL="91440" algn="ctr">
                        <a:lnSpc>
                          <a:spcPct val="100000"/>
                        </a:lnSpc>
                        <a:spcBef>
                          <a:spcPts val="320"/>
                        </a:spcBef>
                      </a:pPr>
                      <a:r>
                        <a:rPr sz="1800" dirty="0">
                          <a:solidFill>
                            <a:srgbClr val="001F5F"/>
                          </a:solidFill>
                          <a:latin typeface="Microsoft Sans Serif"/>
                          <a:cs typeface="Microsoft Sans Serif"/>
                        </a:rPr>
                        <a:t>6</a:t>
                      </a:r>
                      <a:endParaRPr sz="1800" dirty="0">
                        <a:latin typeface="Microsoft Sans Serif"/>
                        <a:cs typeface="Microsoft Sans Serif"/>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algn="ctr">
                        <a:lnSpc>
                          <a:spcPct val="100000"/>
                        </a:lnSpc>
                        <a:spcBef>
                          <a:spcPts val="315"/>
                        </a:spcBef>
                      </a:pPr>
                      <a:r>
                        <a:rPr sz="2000" dirty="0">
                          <a:latin typeface="Microsoft Sans Serif"/>
                          <a:cs typeface="Microsoft Sans Serif"/>
                        </a:rPr>
                        <a:t>108</a:t>
                      </a:r>
                      <a:endParaRPr sz="2000">
                        <a:latin typeface="Microsoft Sans Serif"/>
                        <a:cs typeface="Microsoft Sans Serif"/>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algn="ctr">
                        <a:lnSpc>
                          <a:spcPct val="100000"/>
                        </a:lnSpc>
                        <a:spcBef>
                          <a:spcPts val="315"/>
                        </a:spcBef>
                      </a:pPr>
                      <a:r>
                        <a:rPr sz="2000" dirty="0">
                          <a:latin typeface="Microsoft Sans Serif"/>
                          <a:cs typeface="Microsoft Sans Serif"/>
                        </a:rPr>
                        <a:t>13</a:t>
                      </a: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marL="300990" algn="ctr">
                        <a:lnSpc>
                          <a:spcPct val="100000"/>
                        </a:lnSpc>
                        <a:spcBef>
                          <a:spcPts val="315"/>
                        </a:spcBef>
                      </a:pPr>
                      <a:r>
                        <a:rPr sz="2000" dirty="0">
                          <a:latin typeface="Microsoft Sans Serif"/>
                          <a:cs typeface="Microsoft Sans Serif"/>
                        </a:rPr>
                        <a:t>600</a:t>
                      </a: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marL="92075" algn="ctr">
                        <a:lnSpc>
                          <a:spcPct val="100000"/>
                        </a:lnSpc>
                        <a:spcBef>
                          <a:spcPts val="320"/>
                        </a:spcBef>
                      </a:pPr>
                      <a:r>
                        <a:rPr sz="1800" b="1" spc="-5" dirty="0">
                          <a:solidFill>
                            <a:srgbClr val="001F5F"/>
                          </a:solidFill>
                          <a:latin typeface="Arial"/>
                          <a:cs typeface="Arial"/>
                        </a:rPr>
                        <a:t>7.70</a:t>
                      </a:r>
                      <a:endParaRPr sz="18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extLst>
                  <a:ext uri="{0D108BD9-81ED-4DB2-BD59-A6C34878D82A}">
                    <a16:rowId xmlns:a16="http://schemas.microsoft.com/office/drawing/2014/main" val="10006"/>
                  </a:ext>
                </a:extLst>
              </a:tr>
              <a:tr h="396367">
                <a:tc>
                  <a:txBody>
                    <a:bodyPr/>
                    <a:lstStyle/>
                    <a:p>
                      <a:pPr marL="91440" algn="ctr">
                        <a:lnSpc>
                          <a:spcPct val="100000"/>
                        </a:lnSpc>
                        <a:spcBef>
                          <a:spcPts val="320"/>
                        </a:spcBef>
                      </a:pPr>
                      <a:r>
                        <a:rPr sz="1800" dirty="0">
                          <a:solidFill>
                            <a:srgbClr val="001F5F"/>
                          </a:solidFill>
                          <a:latin typeface="Microsoft Sans Serif"/>
                          <a:cs typeface="Microsoft Sans Serif"/>
                        </a:rPr>
                        <a:t>7</a:t>
                      </a:r>
                      <a:endParaRPr sz="1800" dirty="0">
                        <a:latin typeface="Microsoft Sans Serif"/>
                        <a:cs typeface="Microsoft Sans Serif"/>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algn="ctr">
                        <a:lnSpc>
                          <a:spcPct val="100000"/>
                        </a:lnSpc>
                        <a:spcBef>
                          <a:spcPts val="310"/>
                        </a:spcBef>
                      </a:pPr>
                      <a:r>
                        <a:rPr sz="2000" spc="-50" dirty="0">
                          <a:latin typeface="Microsoft Sans Serif"/>
                          <a:cs typeface="Microsoft Sans Serif"/>
                        </a:rPr>
                        <a:t>112</a:t>
                      </a:r>
                      <a:endParaRPr sz="2000">
                        <a:latin typeface="Microsoft Sans Serif"/>
                        <a:cs typeface="Microsoft Sans Serif"/>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marL="635" algn="ctr">
                        <a:lnSpc>
                          <a:spcPct val="100000"/>
                        </a:lnSpc>
                        <a:spcBef>
                          <a:spcPts val="310"/>
                        </a:spcBef>
                      </a:pPr>
                      <a:r>
                        <a:rPr sz="2000" dirty="0">
                          <a:latin typeface="Microsoft Sans Serif"/>
                          <a:cs typeface="Microsoft Sans Serif"/>
                        </a:rPr>
                        <a:t>4</a:t>
                      </a:r>
                      <a:endParaRPr sz="2000">
                        <a:latin typeface="Microsoft Sans Serif"/>
                        <a:cs typeface="Microsoft Sans Serif"/>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marL="300990" algn="ctr">
                        <a:lnSpc>
                          <a:spcPct val="100000"/>
                        </a:lnSpc>
                        <a:spcBef>
                          <a:spcPts val="310"/>
                        </a:spcBef>
                      </a:pPr>
                      <a:r>
                        <a:rPr sz="2000" dirty="0">
                          <a:latin typeface="Microsoft Sans Serif"/>
                          <a:cs typeface="Microsoft Sans Serif"/>
                        </a:rPr>
                        <a:t>700</a:t>
                      </a: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marL="92075" algn="ctr">
                        <a:lnSpc>
                          <a:spcPct val="100000"/>
                        </a:lnSpc>
                        <a:spcBef>
                          <a:spcPts val="320"/>
                        </a:spcBef>
                      </a:pPr>
                      <a:r>
                        <a:rPr sz="1800" b="1" spc="-10" dirty="0">
                          <a:solidFill>
                            <a:srgbClr val="001F5F"/>
                          </a:solidFill>
                          <a:latin typeface="Arial"/>
                          <a:cs typeface="Arial"/>
                        </a:rPr>
                        <a:t>25</a:t>
                      </a:r>
                      <a:endParaRPr sz="1800" dirty="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extLst>
                  <a:ext uri="{0D108BD9-81ED-4DB2-BD59-A6C34878D82A}">
                    <a16:rowId xmlns:a16="http://schemas.microsoft.com/office/drawing/2014/main" val="10007"/>
                  </a:ext>
                </a:extLst>
              </a:tr>
            </a:tbl>
          </a:graphicData>
        </a:graphic>
      </p:graphicFrame>
      <p:sp>
        <p:nvSpPr>
          <p:cNvPr id="4" name="object 4"/>
          <p:cNvSpPr txBox="1"/>
          <p:nvPr/>
        </p:nvSpPr>
        <p:spPr>
          <a:xfrm>
            <a:off x="685800" y="5664200"/>
            <a:ext cx="7696200" cy="452120"/>
          </a:xfrm>
          <a:prstGeom prst="rect">
            <a:avLst/>
          </a:prstGeom>
        </p:spPr>
        <p:txBody>
          <a:bodyPr vert="horz" wrap="square" lIns="0" tIns="12065" rIns="0" bIns="0" rtlCol="0">
            <a:spAutoFit/>
          </a:bodyPr>
          <a:lstStyle/>
          <a:p>
            <a:pPr marL="12700" algn="ctr">
              <a:lnSpc>
                <a:spcPct val="100000"/>
              </a:lnSpc>
              <a:spcBef>
                <a:spcPts val="95"/>
              </a:spcBef>
            </a:pPr>
            <a:r>
              <a:rPr sz="2800" b="1" spc="-35" dirty="0">
                <a:latin typeface="Arial"/>
                <a:cs typeface="Arial"/>
              </a:rPr>
              <a:t>Wage</a:t>
            </a:r>
            <a:r>
              <a:rPr sz="2800" b="1" dirty="0">
                <a:latin typeface="Arial"/>
                <a:cs typeface="Arial"/>
              </a:rPr>
              <a:t> </a:t>
            </a:r>
            <a:r>
              <a:rPr sz="2800" b="1" spc="-5" dirty="0">
                <a:latin typeface="Arial"/>
                <a:cs typeface="Arial"/>
              </a:rPr>
              <a:t>=</a:t>
            </a:r>
            <a:r>
              <a:rPr sz="2800" b="1" spc="-15" dirty="0">
                <a:latin typeface="Arial"/>
                <a:cs typeface="Arial"/>
              </a:rPr>
              <a:t> </a:t>
            </a:r>
            <a:r>
              <a:rPr sz="2800" b="1" dirty="0">
                <a:latin typeface="Arial"/>
                <a:cs typeface="Arial"/>
              </a:rPr>
              <a:t>100</a:t>
            </a:r>
            <a:r>
              <a:rPr sz="2800" b="1" spc="-15" dirty="0">
                <a:latin typeface="Arial"/>
                <a:cs typeface="Arial"/>
              </a:rPr>
              <a:t> </a:t>
            </a:r>
            <a:r>
              <a:rPr sz="2800" b="1" spc="-5" dirty="0">
                <a:latin typeface="Arial"/>
                <a:cs typeface="Arial"/>
              </a:rPr>
              <a:t>Rupees</a:t>
            </a:r>
            <a:r>
              <a:rPr sz="2800" b="1" spc="25" dirty="0">
                <a:latin typeface="Arial"/>
                <a:cs typeface="Arial"/>
              </a:rPr>
              <a:t> </a:t>
            </a:r>
            <a:r>
              <a:rPr sz="2800" b="1" spc="-5" dirty="0">
                <a:latin typeface="Arial"/>
                <a:cs typeface="Arial"/>
              </a:rPr>
              <a:t>per</a:t>
            </a:r>
            <a:r>
              <a:rPr sz="2800" b="1" spc="5" dirty="0">
                <a:latin typeface="Arial"/>
                <a:cs typeface="Arial"/>
              </a:rPr>
              <a:t> </a:t>
            </a:r>
            <a:r>
              <a:rPr sz="2800" b="1" spc="-5" dirty="0">
                <a:latin typeface="Arial"/>
                <a:cs typeface="Arial"/>
              </a:rPr>
              <a:t>Labour</a:t>
            </a:r>
            <a:endParaRPr sz="2800" dirty="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1705" y="147650"/>
            <a:ext cx="7866380" cy="1367790"/>
          </a:xfrm>
          <a:prstGeom prst="rect">
            <a:avLst/>
          </a:prstGeom>
        </p:spPr>
        <p:txBody>
          <a:bodyPr vert="horz" wrap="square" lIns="0" tIns="13335" rIns="0" bIns="0" rtlCol="0">
            <a:spAutoFit/>
          </a:bodyPr>
          <a:lstStyle/>
          <a:p>
            <a:pPr marL="2205990" marR="5080" indent="-2193925">
              <a:lnSpc>
                <a:spcPct val="100000"/>
              </a:lnSpc>
              <a:spcBef>
                <a:spcPts val="105"/>
              </a:spcBef>
            </a:pPr>
            <a:r>
              <a:rPr sz="4400" b="0" spc="-5" dirty="0">
                <a:latin typeface="Microsoft Sans Serif"/>
                <a:cs typeface="Microsoft Sans Serif"/>
              </a:rPr>
              <a:t>Marginal</a:t>
            </a:r>
            <a:r>
              <a:rPr sz="4400" b="0" spc="40" dirty="0">
                <a:latin typeface="Microsoft Sans Serif"/>
                <a:cs typeface="Microsoft Sans Serif"/>
              </a:rPr>
              <a:t> </a:t>
            </a:r>
            <a:r>
              <a:rPr sz="4400" b="0" dirty="0">
                <a:latin typeface="Microsoft Sans Serif"/>
                <a:cs typeface="Microsoft Sans Serif"/>
              </a:rPr>
              <a:t>Product</a:t>
            </a:r>
            <a:r>
              <a:rPr sz="4400" b="0" spc="55" dirty="0">
                <a:latin typeface="Microsoft Sans Serif"/>
                <a:cs typeface="Microsoft Sans Serif"/>
              </a:rPr>
              <a:t> </a:t>
            </a:r>
            <a:r>
              <a:rPr sz="4400" b="0" dirty="0">
                <a:latin typeface="Microsoft Sans Serif"/>
                <a:cs typeface="Microsoft Sans Serif"/>
              </a:rPr>
              <a:t>of</a:t>
            </a:r>
            <a:r>
              <a:rPr sz="4400" b="0" spc="45" dirty="0">
                <a:latin typeface="Microsoft Sans Serif"/>
                <a:cs typeface="Microsoft Sans Serif"/>
              </a:rPr>
              <a:t> </a:t>
            </a:r>
            <a:r>
              <a:rPr sz="4400" b="0" dirty="0">
                <a:latin typeface="Microsoft Sans Serif"/>
                <a:cs typeface="Microsoft Sans Serif"/>
              </a:rPr>
              <a:t>Labour</a:t>
            </a:r>
            <a:r>
              <a:rPr sz="4400" b="0" spc="55" dirty="0">
                <a:latin typeface="Microsoft Sans Serif"/>
                <a:cs typeface="Microsoft Sans Serif"/>
              </a:rPr>
              <a:t> </a:t>
            </a:r>
            <a:r>
              <a:rPr sz="4400" b="0" dirty="0">
                <a:latin typeface="Microsoft Sans Serif"/>
                <a:cs typeface="Microsoft Sans Serif"/>
              </a:rPr>
              <a:t>and </a:t>
            </a:r>
            <a:r>
              <a:rPr sz="4400" b="0" spc="-1155" dirty="0">
                <a:latin typeface="Microsoft Sans Serif"/>
                <a:cs typeface="Microsoft Sans Serif"/>
              </a:rPr>
              <a:t> </a:t>
            </a:r>
            <a:r>
              <a:rPr sz="4400" b="0" spc="-5" dirty="0">
                <a:latin typeface="Microsoft Sans Serif"/>
                <a:cs typeface="Microsoft Sans Serif"/>
              </a:rPr>
              <a:t>Marginal</a:t>
            </a:r>
            <a:r>
              <a:rPr sz="4400" b="0" spc="45" dirty="0">
                <a:latin typeface="Microsoft Sans Serif"/>
                <a:cs typeface="Microsoft Sans Serif"/>
              </a:rPr>
              <a:t> </a:t>
            </a:r>
            <a:r>
              <a:rPr sz="4400" b="0" dirty="0">
                <a:latin typeface="Microsoft Sans Serif"/>
                <a:cs typeface="Microsoft Sans Serif"/>
              </a:rPr>
              <a:t>Cost</a:t>
            </a:r>
            <a:endParaRPr sz="4400">
              <a:latin typeface="Microsoft Sans Serif"/>
              <a:cs typeface="Microsoft Sans Serif"/>
            </a:endParaRPr>
          </a:p>
        </p:txBody>
      </p:sp>
      <p:grpSp>
        <p:nvGrpSpPr>
          <p:cNvPr id="3" name="object 3"/>
          <p:cNvGrpSpPr/>
          <p:nvPr/>
        </p:nvGrpSpPr>
        <p:grpSpPr>
          <a:xfrm>
            <a:off x="922019" y="1786127"/>
            <a:ext cx="5191125" cy="3933825"/>
            <a:chOff x="922019" y="1786127"/>
            <a:chExt cx="5191125" cy="3933825"/>
          </a:xfrm>
        </p:grpSpPr>
        <p:sp>
          <p:nvSpPr>
            <p:cNvPr id="4" name="object 4"/>
            <p:cNvSpPr/>
            <p:nvPr/>
          </p:nvSpPr>
          <p:spPr>
            <a:xfrm>
              <a:off x="922019" y="1790699"/>
              <a:ext cx="5186680" cy="3929379"/>
            </a:xfrm>
            <a:custGeom>
              <a:avLst/>
              <a:gdLst/>
              <a:ahLst/>
              <a:cxnLst/>
              <a:rect l="l" t="t" r="r" b="b"/>
              <a:pathLst>
                <a:path w="5186680" h="3929379">
                  <a:moveTo>
                    <a:pt x="68580" y="3308604"/>
                  </a:moveTo>
                  <a:lnTo>
                    <a:pt x="5186172" y="3308604"/>
                  </a:lnTo>
                </a:path>
                <a:path w="5186680" h="3929379">
                  <a:moveTo>
                    <a:pt x="68580" y="2756916"/>
                  </a:moveTo>
                  <a:lnTo>
                    <a:pt x="5186172" y="2756916"/>
                  </a:lnTo>
                </a:path>
                <a:path w="5186680" h="3929379">
                  <a:moveTo>
                    <a:pt x="68580" y="2205228"/>
                  </a:moveTo>
                  <a:lnTo>
                    <a:pt x="5186172" y="2205228"/>
                  </a:lnTo>
                </a:path>
                <a:path w="5186680" h="3929379">
                  <a:moveTo>
                    <a:pt x="68580" y="1655064"/>
                  </a:moveTo>
                  <a:lnTo>
                    <a:pt x="5186172" y="1655064"/>
                  </a:lnTo>
                </a:path>
                <a:path w="5186680" h="3929379">
                  <a:moveTo>
                    <a:pt x="68580" y="1103376"/>
                  </a:moveTo>
                  <a:lnTo>
                    <a:pt x="5186172" y="1103376"/>
                  </a:lnTo>
                </a:path>
                <a:path w="5186680" h="3929379">
                  <a:moveTo>
                    <a:pt x="68580" y="551688"/>
                  </a:moveTo>
                  <a:lnTo>
                    <a:pt x="5186172" y="551688"/>
                  </a:lnTo>
                </a:path>
                <a:path w="5186680" h="3929379">
                  <a:moveTo>
                    <a:pt x="68580" y="0"/>
                  </a:moveTo>
                  <a:lnTo>
                    <a:pt x="5186172" y="0"/>
                  </a:lnTo>
                </a:path>
                <a:path w="5186680" h="3929379">
                  <a:moveTo>
                    <a:pt x="68580" y="3860291"/>
                  </a:moveTo>
                  <a:lnTo>
                    <a:pt x="68580" y="0"/>
                  </a:lnTo>
                </a:path>
                <a:path w="5186680" h="3929379">
                  <a:moveTo>
                    <a:pt x="0" y="3860291"/>
                  </a:moveTo>
                  <a:lnTo>
                    <a:pt x="68580" y="3860291"/>
                  </a:lnTo>
                </a:path>
                <a:path w="5186680" h="3929379">
                  <a:moveTo>
                    <a:pt x="0" y="3308604"/>
                  </a:moveTo>
                  <a:lnTo>
                    <a:pt x="68580" y="3308604"/>
                  </a:lnTo>
                </a:path>
                <a:path w="5186680" h="3929379">
                  <a:moveTo>
                    <a:pt x="0" y="2756916"/>
                  </a:moveTo>
                  <a:lnTo>
                    <a:pt x="68580" y="2756916"/>
                  </a:lnTo>
                </a:path>
                <a:path w="5186680" h="3929379">
                  <a:moveTo>
                    <a:pt x="0" y="2205228"/>
                  </a:moveTo>
                  <a:lnTo>
                    <a:pt x="68580" y="2205228"/>
                  </a:lnTo>
                </a:path>
                <a:path w="5186680" h="3929379">
                  <a:moveTo>
                    <a:pt x="0" y="1655064"/>
                  </a:moveTo>
                  <a:lnTo>
                    <a:pt x="68580" y="1655064"/>
                  </a:lnTo>
                </a:path>
                <a:path w="5186680" h="3929379">
                  <a:moveTo>
                    <a:pt x="0" y="1103376"/>
                  </a:moveTo>
                  <a:lnTo>
                    <a:pt x="68580" y="1103376"/>
                  </a:lnTo>
                </a:path>
                <a:path w="5186680" h="3929379">
                  <a:moveTo>
                    <a:pt x="0" y="551688"/>
                  </a:moveTo>
                  <a:lnTo>
                    <a:pt x="68580" y="551688"/>
                  </a:lnTo>
                </a:path>
                <a:path w="5186680" h="3929379">
                  <a:moveTo>
                    <a:pt x="0" y="0"/>
                  </a:moveTo>
                  <a:lnTo>
                    <a:pt x="68580" y="0"/>
                  </a:lnTo>
                </a:path>
                <a:path w="5186680" h="3929379">
                  <a:moveTo>
                    <a:pt x="68580" y="3860291"/>
                  </a:moveTo>
                  <a:lnTo>
                    <a:pt x="5186172" y="3860291"/>
                  </a:lnTo>
                </a:path>
                <a:path w="5186680" h="3929379">
                  <a:moveTo>
                    <a:pt x="68580" y="3860291"/>
                  </a:moveTo>
                  <a:lnTo>
                    <a:pt x="68580" y="3928872"/>
                  </a:lnTo>
                </a:path>
                <a:path w="5186680" h="3929379">
                  <a:moveTo>
                    <a:pt x="800100" y="3860291"/>
                  </a:moveTo>
                  <a:lnTo>
                    <a:pt x="800100" y="3928872"/>
                  </a:lnTo>
                </a:path>
                <a:path w="5186680" h="3929379">
                  <a:moveTo>
                    <a:pt x="1530096" y="3860291"/>
                  </a:moveTo>
                  <a:lnTo>
                    <a:pt x="1530096" y="3928872"/>
                  </a:lnTo>
                </a:path>
                <a:path w="5186680" h="3929379">
                  <a:moveTo>
                    <a:pt x="2261616" y="3860291"/>
                  </a:moveTo>
                  <a:lnTo>
                    <a:pt x="2261616" y="3928872"/>
                  </a:lnTo>
                </a:path>
                <a:path w="5186680" h="3929379">
                  <a:moveTo>
                    <a:pt x="2993135" y="3860291"/>
                  </a:moveTo>
                  <a:lnTo>
                    <a:pt x="2993135" y="3928872"/>
                  </a:lnTo>
                </a:path>
                <a:path w="5186680" h="3929379">
                  <a:moveTo>
                    <a:pt x="3723131" y="3860291"/>
                  </a:moveTo>
                  <a:lnTo>
                    <a:pt x="3723131" y="3928872"/>
                  </a:lnTo>
                </a:path>
                <a:path w="5186680" h="3929379">
                  <a:moveTo>
                    <a:pt x="4454652" y="3860291"/>
                  </a:moveTo>
                  <a:lnTo>
                    <a:pt x="4454652" y="3928872"/>
                  </a:lnTo>
                </a:path>
                <a:path w="5186680" h="3929379">
                  <a:moveTo>
                    <a:pt x="5186172" y="3860291"/>
                  </a:moveTo>
                  <a:lnTo>
                    <a:pt x="5186172" y="3928872"/>
                  </a:lnTo>
                </a:path>
              </a:pathLst>
            </a:custGeom>
            <a:ln w="9144">
              <a:solidFill>
                <a:srgbClr val="858585"/>
              </a:solidFill>
            </a:ln>
          </p:spPr>
          <p:txBody>
            <a:bodyPr wrap="square" lIns="0" tIns="0" rIns="0" bIns="0" rtlCol="0"/>
            <a:lstStyle/>
            <a:p>
              <a:endParaRPr/>
            </a:p>
          </p:txBody>
        </p:sp>
        <p:sp>
          <p:nvSpPr>
            <p:cNvPr id="5" name="object 5"/>
            <p:cNvSpPr/>
            <p:nvPr/>
          </p:nvSpPr>
          <p:spPr>
            <a:xfrm>
              <a:off x="1355597" y="2343150"/>
              <a:ext cx="4386580" cy="2867025"/>
            </a:xfrm>
            <a:custGeom>
              <a:avLst/>
              <a:gdLst/>
              <a:ahLst/>
              <a:cxnLst/>
              <a:rect l="l" t="t" r="r" b="b"/>
              <a:pathLst>
                <a:path w="4386580" h="2867025">
                  <a:moveTo>
                    <a:pt x="0" y="2205228"/>
                  </a:moveTo>
                  <a:lnTo>
                    <a:pt x="731520" y="1101852"/>
                  </a:lnTo>
                  <a:lnTo>
                    <a:pt x="1463040" y="0"/>
                  </a:lnTo>
                  <a:lnTo>
                    <a:pt x="2193036" y="1101852"/>
                  </a:lnTo>
                  <a:lnTo>
                    <a:pt x="2924555" y="1653539"/>
                  </a:lnTo>
                  <a:lnTo>
                    <a:pt x="3656076" y="1874520"/>
                  </a:lnTo>
                  <a:lnTo>
                    <a:pt x="4386072" y="2866644"/>
                  </a:lnTo>
                </a:path>
              </a:pathLst>
            </a:custGeom>
            <a:ln w="65532">
              <a:solidFill>
                <a:srgbClr val="292985"/>
              </a:solidFill>
            </a:ln>
          </p:spPr>
          <p:txBody>
            <a:bodyPr wrap="square" lIns="0" tIns="0" rIns="0" bIns="0" rtlCol="0"/>
            <a:lstStyle/>
            <a:p>
              <a:endParaRPr/>
            </a:p>
          </p:txBody>
        </p:sp>
        <p:sp>
          <p:nvSpPr>
            <p:cNvPr id="6" name="object 6"/>
            <p:cNvSpPr/>
            <p:nvPr/>
          </p:nvSpPr>
          <p:spPr>
            <a:xfrm>
              <a:off x="1355597" y="2893313"/>
              <a:ext cx="4386580" cy="2390140"/>
            </a:xfrm>
            <a:custGeom>
              <a:avLst/>
              <a:gdLst/>
              <a:ahLst/>
              <a:cxnLst/>
              <a:rect l="l" t="t" r="r" b="b"/>
              <a:pathLst>
                <a:path w="4386580" h="2390140">
                  <a:moveTo>
                    <a:pt x="0" y="1655064"/>
                  </a:moveTo>
                  <a:lnTo>
                    <a:pt x="731520" y="2205228"/>
                  </a:lnTo>
                  <a:lnTo>
                    <a:pt x="1463040" y="2389632"/>
                  </a:lnTo>
                  <a:lnTo>
                    <a:pt x="2193036" y="2205228"/>
                  </a:lnTo>
                  <a:lnTo>
                    <a:pt x="2924555" y="2020824"/>
                  </a:lnTo>
                  <a:lnTo>
                    <a:pt x="3656076" y="1908048"/>
                  </a:lnTo>
                  <a:lnTo>
                    <a:pt x="4386072" y="0"/>
                  </a:lnTo>
                </a:path>
              </a:pathLst>
            </a:custGeom>
            <a:ln w="65532">
              <a:solidFill>
                <a:srgbClr val="8585B4"/>
              </a:solidFill>
            </a:ln>
          </p:spPr>
          <p:txBody>
            <a:bodyPr wrap="square" lIns="0" tIns="0" rIns="0" bIns="0" rtlCol="0"/>
            <a:lstStyle/>
            <a:p>
              <a:endParaRPr/>
            </a:p>
          </p:txBody>
        </p:sp>
      </p:grpSp>
      <p:sp>
        <p:nvSpPr>
          <p:cNvPr id="7" name="object 7"/>
          <p:cNvSpPr txBox="1"/>
          <p:nvPr/>
        </p:nvSpPr>
        <p:spPr>
          <a:xfrm>
            <a:off x="527100" y="4380357"/>
            <a:ext cx="280035" cy="140271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Microsoft Sans Serif"/>
                <a:cs typeface="Microsoft Sans Serif"/>
              </a:rPr>
              <a:t>10</a:t>
            </a:r>
            <a:endParaRPr sz="1800">
              <a:latin typeface="Microsoft Sans Serif"/>
              <a:cs typeface="Microsoft Sans Serif"/>
            </a:endParaRPr>
          </a:p>
          <a:p>
            <a:pPr>
              <a:lnSpc>
                <a:spcPct val="100000"/>
              </a:lnSpc>
              <a:spcBef>
                <a:spcPts val="30"/>
              </a:spcBef>
            </a:pPr>
            <a:endParaRPr sz="1900">
              <a:latin typeface="Microsoft Sans Serif"/>
              <a:cs typeface="Microsoft Sans Serif"/>
            </a:endParaRPr>
          </a:p>
          <a:p>
            <a:pPr marL="139700">
              <a:lnSpc>
                <a:spcPct val="100000"/>
              </a:lnSpc>
            </a:pPr>
            <a:r>
              <a:rPr sz="1800" spc="-5" dirty="0">
                <a:latin typeface="Microsoft Sans Serif"/>
                <a:cs typeface="Microsoft Sans Serif"/>
              </a:rPr>
              <a:t>5</a:t>
            </a:r>
            <a:endParaRPr sz="1800">
              <a:latin typeface="Microsoft Sans Serif"/>
              <a:cs typeface="Microsoft Sans Serif"/>
            </a:endParaRPr>
          </a:p>
          <a:p>
            <a:pPr>
              <a:lnSpc>
                <a:spcPct val="100000"/>
              </a:lnSpc>
              <a:spcBef>
                <a:spcPts val="30"/>
              </a:spcBef>
            </a:pPr>
            <a:endParaRPr sz="1900">
              <a:latin typeface="Microsoft Sans Serif"/>
              <a:cs typeface="Microsoft Sans Serif"/>
            </a:endParaRPr>
          </a:p>
          <a:p>
            <a:pPr marL="139700">
              <a:lnSpc>
                <a:spcPct val="100000"/>
              </a:lnSpc>
            </a:pPr>
            <a:r>
              <a:rPr sz="1800" spc="-5" dirty="0">
                <a:latin typeface="Microsoft Sans Serif"/>
                <a:cs typeface="Microsoft Sans Serif"/>
              </a:rPr>
              <a:t>0</a:t>
            </a:r>
            <a:endParaRPr sz="1800">
              <a:latin typeface="Microsoft Sans Serif"/>
              <a:cs typeface="Microsoft Sans Serif"/>
            </a:endParaRPr>
          </a:p>
        </p:txBody>
      </p:sp>
      <p:sp>
        <p:nvSpPr>
          <p:cNvPr id="8" name="object 8"/>
          <p:cNvSpPr txBox="1"/>
          <p:nvPr/>
        </p:nvSpPr>
        <p:spPr>
          <a:xfrm>
            <a:off x="527100" y="3829050"/>
            <a:ext cx="27876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Microsoft Sans Serif"/>
                <a:cs typeface="Microsoft Sans Serif"/>
              </a:rPr>
              <a:t>15</a:t>
            </a:r>
            <a:endParaRPr sz="1800">
              <a:latin typeface="Microsoft Sans Serif"/>
              <a:cs typeface="Microsoft Sans Serif"/>
            </a:endParaRPr>
          </a:p>
        </p:txBody>
      </p:sp>
      <p:sp>
        <p:nvSpPr>
          <p:cNvPr id="9" name="object 9"/>
          <p:cNvSpPr txBox="1"/>
          <p:nvPr/>
        </p:nvSpPr>
        <p:spPr>
          <a:xfrm>
            <a:off x="527100" y="3277615"/>
            <a:ext cx="27876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Microsoft Sans Serif"/>
                <a:cs typeface="Microsoft Sans Serif"/>
              </a:rPr>
              <a:t>20</a:t>
            </a:r>
            <a:endParaRPr sz="1800">
              <a:latin typeface="Microsoft Sans Serif"/>
              <a:cs typeface="Microsoft Sans Serif"/>
            </a:endParaRPr>
          </a:p>
        </p:txBody>
      </p:sp>
      <p:sp>
        <p:nvSpPr>
          <p:cNvPr id="10" name="object 10"/>
          <p:cNvSpPr txBox="1"/>
          <p:nvPr/>
        </p:nvSpPr>
        <p:spPr>
          <a:xfrm>
            <a:off x="527100" y="1623440"/>
            <a:ext cx="278765" cy="140271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Microsoft Sans Serif"/>
                <a:cs typeface="Microsoft Sans Serif"/>
              </a:rPr>
              <a:t>35</a:t>
            </a:r>
            <a:endParaRPr sz="1800">
              <a:latin typeface="Microsoft Sans Serif"/>
              <a:cs typeface="Microsoft Sans Serif"/>
            </a:endParaRPr>
          </a:p>
          <a:p>
            <a:pPr>
              <a:lnSpc>
                <a:spcPct val="100000"/>
              </a:lnSpc>
              <a:spcBef>
                <a:spcPts val="30"/>
              </a:spcBef>
            </a:pPr>
            <a:endParaRPr sz="1900">
              <a:latin typeface="Microsoft Sans Serif"/>
              <a:cs typeface="Microsoft Sans Serif"/>
            </a:endParaRPr>
          </a:p>
          <a:p>
            <a:pPr marL="12700">
              <a:lnSpc>
                <a:spcPct val="100000"/>
              </a:lnSpc>
            </a:pPr>
            <a:r>
              <a:rPr sz="1800" spc="-10" dirty="0">
                <a:latin typeface="Microsoft Sans Serif"/>
                <a:cs typeface="Microsoft Sans Serif"/>
              </a:rPr>
              <a:t>30</a:t>
            </a:r>
            <a:endParaRPr sz="1800">
              <a:latin typeface="Microsoft Sans Serif"/>
              <a:cs typeface="Microsoft Sans Serif"/>
            </a:endParaRPr>
          </a:p>
          <a:p>
            <a:pPr>
              <a:lnSpc>
                <a:spcPct val="100000"/>
              </a:lnSpc>
              <a:spcBef>
                <a:spcPts val="30"/>
              </a:spcBef>
            </a:pPr>
            <a:endParaRPr sz="1900">
              <a:latin typeface="Microsoft Sans Serif"/>
              <a:cs typeface="Microsoft Sans Serif"/>
            </a:endParaRPr>
          </a:p>
          <a:p>
            <a:pPr marL="12700">
              <a:lnSpc>
                <a:spcPct val="100000"/>
              </a:lnSpc>
            </a:pPr>
            <a:r>
              <a:rPr sz="1800" spc="-10" dirty="0">
                <a:latin typeface="Microsoft Sans Serif"/>
                <a:cs typeface="Microsoft Sans Serif"/>
              </a:rPr>
              <a:t>25</a:t>
            </a:r>
            <a:endParaRPr sz="1800">
              <a:latin typeface="Microsoft Sans Serif"/>
              <a:cs typeface="Microsoft Sans Serif"/>
            </a:endParaRPr>
          </a:p>
        </p:txBody>
      </p:sp>
      <p:sp>
        <p:nvSpPr>
          <p:cNvPr id="11" name="object 11"/>
          <p:cNvSpPr txBox="1"/>
          <p:nvPr/>
        </p:nvSpPr>
        <p:spPr>
          <a:xfrm>
            <a:off x="1280286" y="5755640"/>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Microsoft Sans Serif"/>
                <a:cs typeface="Microsoft Sans Serif"/>
              </a:rPr>
              <a:t>1</a:t>
            </a:r>
            <a:endParaRPr sz="1800">
              <a:latin typeface="Microsoft Sans Serif"/>
              <a:cs typeface="Microsoft Sans Serif"/>
            </a:endParaRPr>
          </a:p>
        </p:txBody>
      </p:sp>
      <p:sp>
        <p:nvSpPr>
          <p:cNvPr id="12" name="object 12"/>
          <p:cNvSpPr txBox="1"/>
          <p:nvPr/>
        </p:nvSpPr>
        <p:spPr>
          <a:xfrm>
            <a:off x="2011172" y="5755640"/>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Microsoft Sans Serif"/>
                <a:cs typeface="Microsoft Sans Serif"/>
              </a:rPr>
              <a:t>2</a:t>
            </a:r>
            <a:endParaRPr sz="1800">
              <a:latin typeface="Microsoft Sans Serif"/>
              <a:cs typeface="Microsoft Sans Serif"/>
            </a:endParaRPr>
          </a:p>
        </p:txBody>
      </p:sp>
      <p:sp>
        <p:nvSpPr>
          <p:cNvPr id="13" name="object 13"/>
          <p:cNvSpPr txBox="1"/>
          <p:nvPr/>
        </p:nvSpPr>
        <p:spPr>
          <a:xfrm>
            <a:off x="2742438" y="5755640"/>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Microsoft Sans Serif"/>
                <a:cs typeface="Microsoft Sans Serif"/>
              </a:rPr>
              <a:t>3</a:t>
            </a:r>
            <a:endParaRPr sz="1800">
              <a:latin typeface="Microsoft Sans Serif"/>
              <a:cs typeface="Microsoft Sans Serif"/>
            </a:endParaRPr>
          </a:p>
        </p:txBody>
      </p:sp>
      <p:sp>
        <p:nvSpPr>
          <p:cNvPr id="14" name="object 14"/>
          <p:cNvSpPr txBox="1"/>
          <p:nvPr/>
        </p:nvSpPr>
        <p:spPr>
          <a:xfrm>
            <a:off x="3473577" y="5755640"/>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Microsoft Sans Serif"/>
                <a:cs typeface="Microsoft Sans Serif"/>
              </a:rPr>
              <a:t>4</a:t>
            </a:r>
            <a:endParaRPr sz="1800">
              <a:latin typeface="Microsoft Sans Serif"/>
              <a:cs typeface="Microsoft Sans Serif"/>
            </a:endParaRPr>
          </a:p>
        </p:txBody>
      </p:sp>
      <p:sp>
        <p:nvSpPr>
          <p:cNvPr id="15" name="object 15"/>
          <p:cNvSpPr txBox="1"/>
          <p:nvPr/>
        </p:nvSpPr>
        <p:spPr>
          <a:xfrm>
            <a:off x="4204842" y="5755640"/>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Microsoft Sans Serif"/>
                <a:cs typeface="Microsoft Sans Serif"/>
              </a:rPr>
              <a:t>5</a:t>
            </a:r>
            <a:endParaRPr sz="1800">
              <a:latin typeface="Microsoft Sans Serif"/>
              <a:cs typeface="Microsoft Sans Serif"/>
            </a:endParaRPr>
          </a:p>
        </p:txBody>
      </p:sp>
      <p:sp>
        <p:nvSpPr>
          <p:cNvPr id="16" name="object 16"/>
          <p:cNvSpPr txBox="1"/>
          <p:nvPr/>
        </p:nvSpPr>
        <p:spPr>
          <a:xfrm>
            <a:off x="4935728" y="5755640"/>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Microsoft Sans Serif"/>
                <a:cs typeface="Microsoft Sans Serif"/>
              </a:rPr>
              <a:t>6</a:t>
            </a:r>
            <a:endParaRPr sz="1800">
              <a:latin typeface="Microsoft Sans Serif"/>
              <a:cs typeface="Microsoft Sans Serif"/>
            </a:endParaRPr>
          </a:p>
        </p:txBody>
      </p:sp>
      <p:sp>
        <p:nvSpPr>
          <p:cNvPr id="17" name="object 17"/>
          <p:cNvSpPr txBox="1"/>
          <p:nvPr/>
        </p:nvSpPr>
        <p:spPr>
          <a:xfrm>
            <a:off x="5666994" y="5755640"/>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Microsoft Sans Serif"/>
                <a:cs typeface="Microsoft Sans Serif"/>
              </a:rPr>
              <a:t>7</a:t>
            </a:r>
            <a:endParaRPr sz="1800">
              <a:latin typeface="Microsoft Sans Serif"/>
              <a:cs typeface="Microsoft Sans Serif"/>
            </a:endParaRPr>
          </a:p>
        </p:txBody>
      </p:sp>
      <p:sp>
        <p:nvSpPr>
          <p:cNvPr id="18" name="object 18"/>
          <p:cNvSpPr/>
          <p:nvPr/>
        </p:nvSpPr>
        <p:spPr>
          <a:xfrm>
            <a:off x="6307073" y="3446526"/>
            <a:ext cx="243840" cy="0"/>
          </a:xfrm>
          <a:custGeom>
            <a:avLst/>
            <a:gdLst/>
            <a:ahLst/>
            <a:cxnLst/>
            <a:rect l="l" t="t" r="r" b="b"/>
            <a:pathLst>
              <a:path w="243840">
                <a:moveTo>
                  <a:pt x="0" y="0"/>
                </a:moveTo>
                <a:lnTo>
                  <a:pt x="243840" y="0"/>
                </a:lnTo>
              </a:path>
            </a:pathLst>
          </a:custGeom>
          <a:ln w="65532">
            <a:solidFill>
              <a:srgbClr val="292985"/>
            </a:solidFill>
          </a:ln>
        </p:spPr>
        <p:txBody>
          <a:bodyPr wrap="square" lIns="0" tIns="0" rIns="0" bIns="0" rtlCol="0"/>
          <a:lstStyle/>
          <a:p>
            <a:endParaRPr/>
          </a:p>
        </p:txBody>
      </p:sp>
      <p:sp>
        <p:nvSpPr>
          <p:cNvPr id="19" name="object 19"/>
          <p:cNvSpPr txBox="1"/>
          <p:nvPr/>
        </p:nvSpPr>
        <p:spPr>
          <a:xfrm>
            <a:off x="6564630" y="3278251"/>
            <a:ext cx="2007870" cy="882015"/>
          </a:xfrm>
          <a:prstGeom prst="rect">
            <a:avLst/>
          </a:prstGeom>
        </p:spPr>
        <p:txBody>
          <a:bodyPr vert="horz" wrap="square" lIns="0" tIns="29845" rIns="0" bIns="0" rtlCol="0">
            <a:spAutoFit/>
          </a:bodyPr>
          <a:lstStyle/>
          <a:p>
            <a:pPr marL="12700" marR="5080">
              <a:lnSpc>
                <a:spcPts val="2080"/>
              </a:lnSpc>
              <a:spcBef>
                <a:spcPts val="235"/>
              </a:spcBef>
            </a:pPr>
            <a:r>
              <a:rPr sz="1800" spc="-5" dirty="0">
                <a:latin typeface="Microsoft Sans Serif"/>
                <a:cs typeface="Microsoft Sans Serif"/>
              </a:rPr>
              <a:t>Marginal Product </a:t>
            </a:r>
            <a:r>
              <a:rPr sz="1800" dirty="0">
                <a:latin typeface="Microsoft Sans Serif"/>
                <a:cs typeface="Microsoft Sans Serif"/>
              </a:rPr>
              <a:t>of </a:t>
            </a:r>
            <a:r>
              <a:rPr sz="1800" spc="-465" dirty="0">
                <a:latin typeface="Microsoft Sans Serif"/>
                <a:cs typeface="Microsoft Sans Serif"/>
              </a:rPr>
              <a:t> </a:t>
            </a:r>
            <a:r>
              <a:rPr sz="1800" spc="-5" dirty="0">
                <a:latin typeface="Microsoft Sans Serif"/>
                <a:cs typeface="Microsoft Sans Serif"/>
              </a:rPr>
              <a:t>Labour</a:t>
            </a:r>
            <a:endParaRPr sz="1800">
              <a:latin typeface="Microsoft Sans Serif"/>
              <a:cs typeface="Microsoft Sans Serif"/>
            </a:endParaRPr>
          </a:p>
          <a:p>
            <a:pPr marL="12700">
              <a:lnSpc>
                <a:spcPct val="100000"/>
              </a:lnSpc>
              <a:spcBef>
                <a:spcPts val="285"/>
              </a:spcBef>
            </a:pPr>
            <a:r>
              <a:rPr sz="1800" spc="-5" dirty="0">
                <a:latin typeface="Microsoft Sans Serif"/>
                <a:cs typeface="Microsoft Sans Serif"/>
              </a:rPr>
              <a:t>Marginal</a:t>
            </a:r>
            <a:r>
              <a:rPr sz="1800" spc="-30" dirty="0">
                <a:latin typeface="Microsoft Sans Serif"/>
                <a:cs typeface="Microsoft Sans Serif"/>
              </a:rPr>
              <a:t> </a:t>
            </a:r>
            <a:r>
              <a:rPr sz="1800" dirty="0">
                <a:latin typeface="Microsoft Sans Serif"/>
                <a:cs typeface="Microsoft Sans Serif"/>
              </a:rPr>
              <a:t>Cost</a:t>
            </a:r>
            <a:endParaRPr sz="1800">
              <a:latin typeface="Microsoft Sans Serif"/>
              <a:cs typeface="Microsoft Sans Serif"/>
            </a:endParaRPr>
          </a:p>
        </p:txBody>
      </p:sp>
      <p:sp>
        <p:nvSpPr>
          <p:cNvPr id="20" name="object 20"/>
          <p:cNvSpPr/>
          <p:nvPr/>
        </p:nvSpPr>
        <p:spPr>
          <a:xfrm>
            <a:off x="6307073" y="4027170"/>
            <a:ext cx="243840" cy="0"/>
          </a:xfrm>
          <a:custGeom>
            <a:avLst/>
            <a:gdLst/>
            <a:ahLst/>
            <a:cxnLst/>
            <a:rect l="l" t="t" r="r" b="b"/>
            <a:pathLst>
              <a:path w="243840">
                <a:moveTo>
                  <a:pt x="0" y="0"/>
                </a:moveTo>
                <a:lnTo>
                  <a:pt x="243840" y="0"/>
                </a:lnTo>
              </a:path>
            </a:pathLst>
          </a:custGeom>
          <a:ln w="65532">
            <a:solidFill>
              <a:srgbClr val="8585B4"/>
            </a:solidFill>
          </a:ln>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381000"/>
            <a:ext cx="8229600" cy="0"/>
          </a:xfrm>
          <a:custGeom>
            <a:avLst/>
            <a:gdLst/>
            <a:ahLst/>
            <a:cxnLst/>
            <a:rect l="l" t="t" r="r" b="b"/>
            <a:pathLst>
              <a:path w="8229600">
                <a:moveTo>
                  <a:pt x="0" y="0"/>
                </a:moveTo>
                <a:lnTo>
                  <a:pt x="8229600" y="0"/>
                </a:lnTo>
              </a:path>
            </a:pathLst>
          </a:custGeom>
          <a:ln w="9525">
            <a:solidFill>
              <a:srgbClr val="52BD94"/>
            </a:solidFill>
          </a:ln>
        </p:spPr>
        <p:txBody>
          <a:bodyPr wrap="square" lIns="0" tIns="0" rIns="0" bIns="0" rtlCol="0"/>
          <a:lstStyle/>
          <a:p>
            <a:endParaRPr/>
          </a:p>
        </p:txBody>
      </p:sp>
      <p:sp>
        <p:nvSpPr>
          <p:cNvPr id="3" name="object 3"/>
          <p:cNvSpPr txBox="1">
            <a:spLocks noGrp="1"/>
          </p:cNvSpPr>
          <p:nvPr>
            <p:ph type="title"/>
          </p:nvPr>
        </p:nvSpPr>
        <p:spPr>
          <a:xfrm>
            <a:off x="3364229" y="1016253"/>
            <a:ext cx="2494915" cy="330835"/>
          </a:xfrm>
          <a:prstGeom prst="rect">
            <a:avLst/>
          </a:prstGeom>
        </p:spPr>
        <p:txBody>
          <a:bodyPr vert="horz" wrap="square" lIns="0" tIns="13335" rIns="0" bIns="0" rtlCol="0">
            <a:spAutoFit/>
          </a:bodyPr>
          <a:lstStyle/>
          <a:p>
            <a:pPr marL="12700">
              <a:lnSpc>
                <a:spcPct val="100000"/>
              </a:lnSpc>
              <a:spcBef>
                <a:spcPts val="105"/>
              </a:spcBef>
            </a:pPr>
            <a:r>
              <a:rPr dirty="0"/>
              <a:t>Marginal</a:t>
            </a:r>
            <a:r>
              <a:rPr spc="-60" dirty="0"/>
              <a:t> </a:t>
            </a:r>
            <a:r>
              <a:rPr dirty="0"/>
              <a:t>Cost</a:t>
            </a:r>
            <a:r>
              <a:rPr spc="-35" dirty="0"/>
              <a:t> </a:t>
            </a:r>
            <a:r>
              <a:rPr spc="-5" dirty="0"/>
              <a:t>Curve</a:t>
            </a:r>
          </a:p>
        </p:txBody>
      </p:sp>
      <p:sp>
        <p:nvSpPr>
          <p:cNvPr id="4" name="object 4"/>
          <p:cNvSpPr txBox="1"/>
          <p:nvPr/>
        </p:nvSpPr>
        <p:spPr>
          <a:xfrm>
            <a:off x="840739" y="1630807"/>
            <a:ext cx="7533005" cy="84836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Microsoft Sans Serif"/>
                <a:cs typeface="Microsoft Sans Serif"/>
              </a:rPr>
              <a:t>The</a:t>
            </a:r>
            <a:r>
              <a:rPr sz="1800" spc="5" dirty="0">
                <a:latin typeface="Microsoft Sans Serif"/>
                <a:cs typeface="Microsoft Sans Serif"/>
              </a:rPr>
              <a:t> </a:t>
            </a:r>
            <a:r>
              <a:rPr sz="1800" spc="-5" dirty="0">
                <a:latin typeface="Microsoft Sans Serif"/>
                <a:cs typeface="Microsoft Sans Serif"/>
              </a:rPr>
              <a:t>change</a:t>
            </a:r>
            <a:r>
              <a:rPr sz="1800" spc="30" dirty="0">
                <a:latin typeface="Microsoft Sans Serif"/>
                <a:cs typeface="Microsoft Sans Serif"/>
              </a:rPr>
              <a:t> </a:t>
            </a:r>
            <a:r>
              <a:rPr sz="1800" spc="-10" dirty="0">
                <a:latin typeface="Microsoft Sans Serif"/>
                <a:cs typeface="Microsoft Sans Serif"/>
              </a:rPr>
              <a:t>in</a:t>
            </a:r>
            <a:r>
              <a:rPr sz="1800" spc="35" dirty="0">
                <a:latin typeface="Microsoft Sans Serif"/>
                <a:cs typeface="Microsoft Sans Serif"/>
              </a:rPr>
              <a:t> </a:t>
            </a:r>
            <a:r>
              <a:rPr sz="1800" spc="-10" dirty="0">
                <a:latin typeface="Microsoft Sans Serif"/>
                <a:cs typeface="Microsoft Sans Serif"/>
              </a:rPr>
              <a:t>variable</a:t>
            </a:r>
            <a:r>
              <a:rPr sz="1800" spc="30" dirty="0">
                <a:latin typeface="Microsoft Sans Serif"/>
                <a:cs typeface="Microsoft Sans Serif"/>
              </a:rPr>
              <a:t> </a:t>
            </a:r>
            <a:r>
              <a:rPr sz="1800" dirty="0">
                <a:latin typeface="Microsoft Sans Serif"/>
                <a:cs typeface="Microsoft Sans Serif"/>
              </a:rPr>
              <a:t>cost</a:t>
            </a:r>
            <a:r>
              <a:rPr sz="1800" spc="25" dirty="0">
                <a:latin typeface="Microsoft Sans Serif"/>
                <a:cs typeface="Microsoft Sans Serif"/>
              </a:rPr>
              <a:t> </a:t>
            </a:r>
            <a:r>
              <a:rPr sz="1800" spc="-10" dirty="0">
                <a:latin typeface="Microsoft Sans Serif"/>
                <a:cs typeface="Microsoft Sans Serif"/>
              </a:rPr>
              <a:t>is</a:t>
            </a:r>
            <a:r>
              <a:rPr sz="1800" spc="20" dirty="0">
                <a:latin typeface="Microsoft Sans Serif"/>
                <a:cs typeface="Microsoft Sans Serif"/>
              </a:rPr>
              <a:t> </a:t>
            </a:r>
            <a:r>
              <a:rPr sz="1800" dirty="0">
                <a:latin typeface="Microsoft Sans Serif"/>
                <a:cs typeface="Microsoft Sans Serif"/>
              </a:rPr>
              <a:t>the</a:t>
            </a:r>
            <a:r>
              <a:rPr sz="1800" spc="25" dirty="0">
                <a:latin typeface="Microsoft Sans Serif"/>
                <a:cs typeface="Microsoft Sans Serif"/>
              </a:rPr>
              <a:t> </a:t>
            </a:r>
            <a:r>
              <a:rPr sz="1800" spc="-10" dirty="0">
                <a:latin typeface="Microsoft Sans Serif"/>
                <a:cs typeface="Microsoft Sans Serif"/>
              </a:rPr>
              <a:t>per-unit</a:t>
            </a:r>
            <a:r>
              <a:rPr sz="1800" spc="40" dirty="0">
                <a:latin typeface="Microsoft Sans Serif"/>
                <a:cs typeface="Microsoft Sans Serif"/>
              </a:rPr>
              <a:t> </a:t>
            </a:r>
            <a:r>
              <a:rPr sz="1800" dirty="0">
                <a:latin typeface="Microsoft Sans Serif"/>
                <a:cs typeface="Microsoft Sans Serif"/>
              </a:rPr>
              <a:t>cost</a:t>
            </a:r>
            <a:r>
              <a:rPr sz="1800" spc="25" dirty="0">
                <a:latin typeface="Microsoft Sans Serif"/>
                <a:cs typeface="Microsoft Sans Serif"/>
              </a:rPr>
              <a:t> </a:t>
            </a:r>
            <a:r>
              <a:rPr sz="1800" dirty="0">
                <a:latin typeface="Microsoft Sans Serif"/>
                <a:cs typeface="Microsoft Sans Serif"/>
              </a:rPr>
              <a:t>of</a:t>
            </a:r>
            <a:r>
              <a:rPr sz="1800" spc="15" dirty="0">
                <a:latin typeface="Microsoft Sans Serif"/>
                <a:cs typeface="Microsoft Sans Serif"/>
              </a:rPr>
              <a:t> </a:t>
            </a:r>
            <a:r>
              <a:rPr sz="1800" dirty="0">
                <a:latin typeface="Microsoft Sans Serif"/>
                <a:cs typeface="Microsoft Sans Serif"/>
              </a:rPr>
              <a:t>the</a:t>
            </a:r>
            <a:r>
              <a:rPr sz="1800" spc="25" dirty="0">
                <a:latin typeface="Microsoft Sans Serif"/>
                <a:cs typeface="Microsoft Sans Serif"/>
              </a:rPr>
              <a:t> </a:t>
            </a:r>
            <a:r>
              <a:rPr sz="1800" spc="-5" dirty="0">
                <a:latin typeface="Microsoft Sans Serif"/>
                <a:cs typeface="Microsoft Sans Serif"/>
              </a:rPr>
              <a:t>extra</a:t>
            </a:r>
            <a:r>
              <a:rPr sz="1800" spc="35" dirty="0">
                <a:latin typeface="Microsoft Sans Serif"/>
                <a:cs typeface="Microsoft Sans Serif"/>
              </a:rPr>
              <a:t> </a:t>
            </a:r>
            <a:r>
              <a:rPr sz="1800" spc="-5" dirty="0">
                <a:latin typeface="Microsoft Sans Serif"/>
                <a:cs typeface="Microsoft Sans Serif"/>
              </a:rPr>
              <a:t>labor</a:t>
            </a:r>
            <a:r>
              <a:rPr sz="1800" spc="20" dirty="0">
                <a:latin typeface="Microsoft Sans Serif"/>
                <a:cs typeface="Microsoft Sans Serif"/>
              </a:rPr>
              <a:t> </a:t>
            </a:r>
            <a:r>
              <a:rPr sz="1800" i="1" spc="-5" dirty="0">
                <a:latin typeface="Arial"/>
                <a:cs typeface="Arial"/>
              </a:rPr>
              <a:t>w</a:t>
            </a:r>
            <a:r>
              <a:rPr sz="1800" i="1" dirty="0">
                <a:latin typeface="Arial"/>
                <a:cs typeface="Arial"/>
              </a:rPr>
              <a:t> </a:t>
            </a:r>
            <a:r>
              <a:rPr sz="1800" spc="-5" dirty="0">
                <a:latin typeface="Microsoft Sans Serif"/>
                <a:cs typeface="Microsoft Sans Serif"/>
              </a:rPr>
              <a:t>times </a:t>
            </a:r>
            <a:r>
              <a:rPr sz="1800" dirty="0">
                <a:latin typeface="Microsoft Sans Serif"/>
                <a:cs typeface="Microsoft Sans Serif"/>
              </a:rPr>
              <a:t> the</a:t>
            </a:r>
            <a:r>
              <a:rPr sz="1800" spc="15" dirty="0">
                <a:latin typeface="Microsoft Sans Serif"/>
                <a:cs typeface="Microsoft Sans Serif"/>
              </a:rPr>
              <a:t> </a:t>
            </a:r>
            <a:r>
              <a:rPr sz="1800" spc="-5" dirty="0">
                <a:latin typeface="Microsoft Sans Serif"/>
                <a:cs typeface="Microsoft Sans Serif"/>
              </a:rPr>
              <a:t>amount</a:t>
            </a:r>
            <a:r>
              <a:rPr sz="1800" spc="30" dirty="0">
                <a:latin typeface="Microsoft Sans Serif"/>
                <a:cs typeface="Microsoft Sans Serif"/>
              </a:rPr>
              <a:t> </a:t>
            </a:r>
            <a:r>
              <a:rPr sz="1800" spc="-5" dirty="0">
                <a:latin typeface="Microsoft Sans Serif"/>
                <a:cs typeface="Microsoft Sans Serif"/>
              </a:rPr>
              <a:t>of</a:t>
            </a:r>
            <a:r>
              <a:rPr sz="1800" spc="5" dirty="0">
                <a:latin typeface="Microsoft Sans Serif"/>
                <a:cs typeface="Microsoft Sans Serif"/>
              </a:rPr>
              <a:t> </a:t>
            </a:r>
            <a:r>
              <a:rPr sz="1800" spc="-5" dirty="0">
                <a:latin typeface="Microsoft Sans Serif"/>
                <a:cs typeface="Microsoft Sans Serif"/>
              </a:rPr>
              <a:t>extra</a:t>
            </a:r>
            <a:r>
              <a:rPr sz="1800" spc="35" dirty="0">
                <a:latin typeface="Microsoft Sans Serif"/>
                <a:cs typeface="Microsoft Sans Serif"/>
              </a:rPr>
              <a:t> </a:t>
            </a:r>
            <a:r>
              <a:rPr sz="1800" spc="-10" dirty="0">
                <a:latin typeface="Microsoft Sans Serif"/>
                <a:cs typeface="Microsoft Sans Serif"/>
              </a:rPr>
              <a:t>labor</a:t>
            </a:r>
            <a:r>
              <a:rPr sz="1800" spc="25" dirty="0">
                <a:latin typeface="Microsoft Sans Serif"/>
                <a:cs typeface="Microsoft Sans Serif"/>
              </a:rPr>
              <a:t> </a:t>
            </a:r>
            <a:r>
              <a:rPr sz="1800" spc="-5" dirty="0">
                <a:latin typeface="Microsoft Sans Serif"/>
                <a:cs typeface="Microsoft Sans Serif"/>
              </a:rPr>
              <a:t>needed</a:t>
            </a:r>
            <a:r>
              <a:rPr sz="1800" spc="40" dirty="0">
                <a:latin typeface="Microsoft Sans Serif"/>
                <a:cs typeface="Microsoft Sans Serif"/>
              </a:rPr>
              <a:t> </a:t>
            </a:r>
            <a:r>
              <a:rPr sz="1800" dirty="0">
                <a:latin typeface="Microsoft Sans Serif"/>
                <a:cs typeface="Microsoft Sans Serif"/>
              </a:rPr>
              <a:t>to</a:t>
            </a:r>
            <a:r>
              <a:rPr sz="1800" spc="15" dirty="0">
                <a:latin typeface="Microsoft Sans Serif"/>
                <a:cs typeface="Microsoft Sans Serif"/>
              </a:rPr>
              <a:t> </a:t>
            </a:r>
            <a:r>
              <a:rPr sz="1800" spc="-5" dirty="0">
                <a:latin typeface="Microsoft Sans Serif"/>
                <a:cs typeface="Microsoft Sans Serif"/>
              </a:rPr>
              <a:t>produce</a:t>
            </a:r>
            <a:r>
              <a:rPr sz="1800" spc="25" dirty="0">
                <a:latin typeface="Microsoft Sans Serif"/>
                <a:cs typeface="Microsoft Sans Serif"/>
              </a:rPr>
              <a:t> </a:t>
            </a:r>
            <a:r>
              <a:rPr sz="1800" dirty="0">
                <a:latin typeface="Microsoft Sans Serif"/>
                <a:cs typeface="Microsoft Sans Serif"/>
              </a:rPr>
              <a:t>the</a:t>
            </a:r>
            <a:r>
              <a:rPr sz="1800" spc="20" dirty="0">
                <a:latin typeface="Microsoft Sans Serif"/>
                <a:cs typeface="Microsoft Sans Serif"/>
              </a:rPr>
              <a:t> </a:t>
            </a:r>
            <a:r>
              <a:rPr sz="1800" spc="-5" dirty="0">
                <a:latin typeface="Microsoft Sans Serif"/>
                <a:cs typeface="Microsoft Sans Serif"/>
              </a:rPr>
              <a:t>extra</a:t>
            </a:r>
            <a:r>
              <a:rPr sz="1800" spc="30" dirty="0">
                <a:latin typeface="Microsoft Sans Serif"/>
                <a:cs typeface="Microsoft Sans Serif"/>
              </a:rPr>
              <a:t> </a:t>
            </a:r>
            <a:r>
              <a:rPr sz="1800" spc="-5" dirty="0">
                <a:latin typeface="Microsoft Sans Serif"/>
                <a:cs typeface="Microsoft Sans Serif"/>
              </a:rPr>
              <a:t>output</a:t>
            </a:r>
            <a:r>
              <a:rPr sz="1800" spc="-70" dirty="0">
                <a:latin typeface="Microsoft Sans Serif"/>
                <a:cs typeface="Microsoft Sans Serif"/>
              </a:rPr>
              <a:t> </a:t>
            </a:r>
            <a:r>
              <a:rPr sz="1800" spc="-35" dirty="0">
                <a:latin typeface="Microsoft Sans Serif"/>
                <a:cs typeface="Microsoft Sans Serif"/>
              </a:rPr>
              <a:t>Δ</a:t>
            </a:r>
            <a:r>
              <a:rPr sz="1800" i="1" spc="-35" dirty="0">
                <a:latin typeface="Arial"/>
                <a:cs typeface="Arial"/>
              </a:rPr>
              <a:t>L</a:t>
            </a:r>
            <a:r>
              <a:rPr sz="1800" spc="-35" dirty="0">
                <a:latin typeface="Microsoft Sans Serif"/>
                <a:cs typeface="Microsoft Sans Serif"/>
              </a:rPr>
              <a:t>.</a:t>
            </a:r>
            <a:r>
              <a:rPr sz="1800" spc="20" dirty="0">
                <a:latin typeface="Microsoft Sans Serif"/>
                <a:cs typeface="Microsoft Sans Serif"/>
              </a:rPr>
              <a:t> </a:t>
            </a:r>
            <a:r>
              <a:rPr sz="1800" spc="-5" dirty="0">
                <a:latin typeface="Microsoft Sans Serif"/>
                <a:cs typeface="Microsoft Sans Serif"/>
              </a:rPr>
              <a:t>Because </a:t>
            </a:r>
            <a:r>
              <a:rPr sz="1800" spc="-459" dirty="0">
                <a:latin typeface="Microsoft Sans Serif"/>
                <a:cs typeface="Microsoft Sans Serif"/>
              </a:rPr>
              <a:t> </a:t>
            </a:r>
            <a:r>
              <a:rPr sz="1800" spc="-10" dirty="0">
                <a:latin typeface="Microsoft Sans Serif"/>
                <a:cs typeface="Microsoft Sans Serif"/>
              </a:rPr>
              <a:t>ΔVC</a:t>
            </a:r>
            <a:r>
              <a:rPr sz="1800" spc="15" dirty="0">
                <a:latin typeface="Microsoft Sans Serif"/>
                <a:cs typeface="Microsoft Sans Serif"/>
              </a:rPr>
              <a:t> </a:t>
            </a:r>
            <a:r>
              <a:rPr sz="1800" dirty="0">
                <a:latin typeface="Microsoft Sans Serif"/>
                <a:cs typeface="Microsoft Sans Serif"/>
              </a:rPr>
              <a:t>=</a:t>
            </a:r>
            <a:r>
              <a:rPr sz="1800" spc="15" dirty="0">
                <a:latin typeface="Microsoft Sans Serif"/>
                <a:cs typeface="Microsoft Sans Serif"/>
              </a:rPr>
              <a:t> </a:t>
            </a:r>
            <a:r>
              <a:rPr sz="1800" i="1" spc="-10" dirty="0">
                <a:latin typeface="Arial"/>
                <a:cs typeface="Arial"/>
              </a:rPr>
              <a:t>w</a:t>
            </a:r>
            <a:r>
              <a:rPr sz="1800" spc="-10" dirty="0">
                <a:latin typeface="Microsoft Sans Serif"/>
                <a:cs typeface="Microsoft Sans Serif"/>
              </a:rPr>
              <a:t>Δ</a:t>
            </a:r>
            <a:r>
              <a:rPr sz="1800" i="1" spc="-10" dirty="0">
                <a:latin typeface="Arial"/>
                <a:cs typeface="Arial"/>
              </a:rPr>
              <a:t>L</a:t>
            </a:r>
            <a:r>
              <a:rPr sz="1800" spc="-10" dirty="0">
                <a:latin typeface="Microsoft Sans Serif"/>
                <a:cs typeface="Microsoft Sans Serif"/>
              </a:rPr>
              <a:t>,</a:t>
            </a:r>
            <a:r>
              <a:rPr sz="1800" spc="20" dirty="0">
                <a:latin typeface="Microsoft Sans Serif"/>
                <a:cs typeface="Microsoft Sans Serif"/>
              </a:rPr>
              <a:t> </a:t>
            </a:r>
            <a:r>
              <a:rPr sz="1800" spc="-15" dirty="0">
                <a:latin typeface="Microsoft Sans Serif"/>
                <a:cs typeface="Microsoft Sans Serif"/>
              </a:rPr>
              <a:t>it</a:t>
            </a:r>
            <a:r>
              <a:rPr sz="1800" spc="25" dirty="0">
                <a:latin typeface="Microsoft Sans Serif"/>
                <a:cs typeface="Microsoft Sans Serif"/>
              </a:rPr>
              <a:t> </a:t>
            </a:r>
            <a:r>
              <a:rPr sz="1800" spc="-15" dirty="0">
                <a:latin typeface="Microsoft Sans Serif"/>
                <a:cs typeface="Microsoft Sans Serif"/>
              </a:rPr>
              <a:t>follows</a:t>
            </a:r>
            <a:r>
              <a:rPr sz="1800" spc="70" dirty="0">
                <a:latin typeface="Microsoft Sans Serif"/>
                <a:cs typeface="Microsoft Sans Serif"/>
              </a:rPr>
              <a:t> </a:t>
            </a:r>
            <a:r>
              <a:rPr sz="1800" dirty="0">
                <a:latin typeface="Microsoft Sans Serif"/>
                <a:cs typeface="Microsoft Sans Serif"/>
              </a:rPr>
              <a:t>that</a:t>
            </a:r>
            <a:endParaRPr sz="1800">
              <a:latin typeface="Microsoft Sans Serif"/>
              <a:cs typeface="Microsoft Sans Serif"/>
            </a:endParaRPr>
          </a:p>
        </p:txBody>
      </p:sp>
      <p:pic>
        <p:nvPicPr>
          <p:cNvPr id="5" name="object 5"/>
          <p:cNvPicPr/>
          <p:nvPr/>
        </p:nvPicPr>
        <p:blipFill>
          <a:blip r:embed="rId2" cstate="print"/>
          <a:stretch>
            <a:fillRect/>
          </a:stretch>
        </p:blipFill>
        <p:spPr>
          <a:xfrm>
            <a:off x="3014726" y="2632075"/>
            <a:ext cx="3095625" cy="276225"/>
          </a:xfrm>
          <a:prstGeom prst="rect">
            <a:avLst/>
          </a:prstGeom>
        </p:spPr>
      </p:pic>
      <p:pic>
        <p:nvPicPr>
          <p:cNvPr id="6" name="object 6"/>
          <p:cNvPicPr/>
          <p:nvPr/>
        </p:nvPicPr>
        <p:blipFill>
          <a:blip r:embed="rId3" cstate="print"/>
          <a:stretch>
            <a:fillRect/>
          </a:stretch>
        </p:blipFill>
        <p:spPr>
          <a:xfrm>
            <a:off x="3776726" y="3924300"/>
            <a:ext cx="1581150" cy="314325"/>
          </a:xfrm>
          <a:prstGeom prst="rect">
            <a:avLst/>
          </a:prstGeom>
        </p:spPr>
      </p:pic>
      <p:sp>
        <p:nvSpPr>
          <p:cNvPr id="7" name="object 7"/>
          <p:cNvSpPr txBox="1"/>
          <p:nvPr/>
        </p:nvSpPr>
        <p:spPr>
          <a:xfrm>
            <a:off x="751840" y="3228213"/>
            <a:ext cx="7889875" cy="3041650"/>
          </a:xfrm>
          <a:prstGeom prst="rect">
            <a:avLst/>
          </a:prstGeom>
        </p:spPr>
        <p:txBody>
          <a:bodyPr vert="horz" wrap="square" lIns="0" tIns="12700" rIns="0" bIns="0" rtlCol="0">
            <a:spAutoFit/>
          </a:bodyPr>
          <a:lstStyle/>
          <a:p>
            <a:pPr marL="101600" marR="43180">
              <a:lnSpc>
                <a:spcPct val="100000"/>
              </a:lnSpc>
              <a:spcBef>
                <a:spcPts val="100"/>
              </a:spcBef>
            </a:pPr>
            <a:r>
              <a:rPr sz="1800" dirty="0">
                <a:latin typeface="Microsoft Sans Serif"/>
                <a:cs typeface="Microsoft Sans Serif"/>
              </a:rPr>
              <a:t>The</a:t>
            </a:r>
            <a:r>
              <a:rPr sz="1800" spc="5" dirty="0">
                <a:latin typeface="Microsoft Sans Serif"/>
                <a:cs typeface="Microsoft Sans Serif"/>
              </a:rPr>
              <a:t> </a:t>
            </a:r>
            <a:r>
              <a:rPr sz="1800" spc="-5" dirty="0">
                <a:latin typeface="Microsoft Sans Serif"/>
                <a:cs typeface="Microsoft Sans Serif"/>
              </a:rPr>
              <a:t>extra</a:t>
            </a:r>
            <a:r>
              <a:rPr sz="1800" spc="35" dirty="0">
                <a:latin typeface="Microsoft Sans Serif"/>
                <a:cs typeface="Microsoft Sans Serif"/>
              </a:rPr>
              <a:t> </a:t>
            </a:r>
            <a:r>
              <a:rPr sz="1800" spc="-10" dirty="0">
                <a:latin typeface="Microsoft Sans Serif"/>
                <a:cs typeface="Microsoft Sans Serif"/>
              </a:rPr>
              <a:t>labor</a:t>
            </a:r>
            <a:r>
              <a:rPr sz="1800" spc="35" dirty="0">
                <a:latin typeface="Microsoft Sans Serif"/>
                <a:cs typeface="Microsoft Sans Serif"/>
              </a:rPr>
              <a:t> </a:t>
            </a:r>
            <a:r>
              <a:rPr sz="1800" spc="-5" dirty="0">
                <a:latin typeface="Microsoft Sans Serif"/>
                <a:cs typeface="Microsoft Sans Serif"/>
              </a:rPr>
              <a:t>needed</a:t>
            </a:r>
            <a:r>
              <a:rPr sz="1800" spc="40" dirty="0">
                <a:latin typeface="Microsoft Sans Serif"/>
                <a:cs typeface="Microsoft Sans Serif"/>
              </a:rPr>
              <a:t> </a:t>
            </a:r>
            <a:r>
              <a:rPr sz="1800" dirty="0">
                <a:latin typeface="Microsoft Sans Serif"/>
                <a:cs typeface="Microsoft Sans Serif"/>
              </a:rPr>
              <a:t>to</a:t>
            </a:r>
            <a:r>
              <a:rPr sz="1800" spc="15" dirty="0">
                <a:latin typeface="Microsoft Sans Serif"/>
                <a:cs typeface="Microsoft Sans Serif"/>
              </a:rPr>
              <a:t> </a:t>
            </a:r>
            <a:r>
              <a:rPr sz="1800" spc="-10" dirty="0">
                <a:latin typeface="Microsoft Sans Serif"/>
                <a:cs typeface="Microsoft Sans Serif"/>
              </a:rPr>
              <a:t>obtain</a:t>
            </a:r>
            <a:r>
              <a:rPr sz="1800" spc="35" dirty="0">
                <a:latin typeface="Microsoft Sans Serif"/>
                <a:cs typeface="Microsoft Sans Serif"/>
              </a:rPr>
              <a:t> </a:t>
            </a:r>
            <a:r>
              <a:rPr sz="1800" spc="-5" dirty="0">
                <a:latin typeface="Microsoft Sans Serif"/>
                <a:cs typeface="Microsoft Sans Serif"/>
              </a:rPr>
              <a:t>an</a:t>
            </a:r>
            <a:r>
              <a:rPr sz="1800" spc="30" dirty="0">
                <a:latin typeface="Microsoft Sans Serif"/>
                <a:cs typeface="Microsoft Sans Serif"/>
              </a:rPr>
              <a:t> </a:t>
            </a:r>
            <a:r>
              <a:rPr sz="1800" spc="-5" dirty="0">
                <a:latin typeface="Microsoft Sans Serif"/>
                <a:cs typeface="Microsoft Sans Serif"/>
              </a:rPr>
              <a:t>extra</a:t>
            </a:r>
            <a:r>
              <a:rPr sz="1800" spc="35" dirty="0">
                <a:latin typeface="Microsoft Sans Serif"/>
                <a:cs typeface="Microsoft Sans Serif"/>
              </a:rPr>
              <a:t> </a:t>
            </a:r>
            <a:r>
              <a:rPr sz="1800" spc="-10" dirty="0">
                <a:latin typeface="Microsoft Sans Serif"/>
                <a:cs typeface="Microsoft Sans Serif"/>
              </a:rPr>
              <a:t>unit</a:t>
            </a:r>
            <a:r>
              <a:rPr sz="1800" spc="30" dirty="0">
                <a:latin typeface="Microsoft Sans Serif"/>
                <a:cs typeface="Microsoft Sans Serif"/>
              </a:rPr>
              <a:t> </a:t>
            </a:r>
            <a:r>
              <a:rPr sz="1800" spc="-5" dirty="0">
                <a:latin typeface="Microsoft Sans Serif"/>
                <a:cs typeface="Microsoft Sans Serif"/>
              </a:rPr>
              <a:t>of</a:t>
            </a:r>
            <a:r>
              <a:rPr sz="1800" spc="20" dirty="0">
                <a:latin typeface="Microsoft Sans Serif"/>
                <a:cs typeface="Microsoft Sans Serif"/>
              </a:rPr>
              <a:t> </a:t>
            </a:r>
            <a:r>
              <a:rPr sz="1800" spc="-5" dirty="0">
                <a:latin typeface="Microsoft Sans Serif"/>
                <a:cs typeface="Microsoft Sans Serif"/>
              </a:rPr>
              <a:t>output</a:t>
            </a:r>
            <a:r>
              <a:rPr sz="1800" spc="25" dirty="0">
                <a:latin typeface="Microsoft Sans Serif"/>
                <a:cs typeface="Microsoft Sans Serif"/>
              </a:rPr>
              <a:t> </a:t>
            </a:r>
            <a:r>
              <a:rPr sz="1800" spc="-10" dirty="0">
                <a:latin typeface="Microsoft Sans Serif"/>
                <a:cs typeface="Microsoft Sans Serif"/>
              </a:rPr>
              <a:t>is</a:t>
            </a:r>
            <a:r>
              <a:rPr sz="1800" spc="-70" dirty="0">
                <a:latin typeface="Microsoft Sans Serif"/>
                <a:cs typeface="Microsoft Sans Serif"/>
              </a:rPr>
              <a:t> </a:t>
            </a:r>
            <a:r>
              <a:rPr sz="1800" spc="-25" dirty="0">
                <a:latin typeface="Microsoft Sans Serif"/>
                <a:cs typeface="Microsoft Sans Serif"/>
              </a:rPr>
              <a:t>Δ</a:t>
            </a:r>
            <a:r>
              <a:rPr sz="1800" i="1" spc="-25" dirty="0">
                <a:latin typeface="Arial"/>
                <a:cs typeface="Arial"/>
              </a:rPr>
              <a:t>L</a:t>
            </a:r>
            <a:r>
              <a:rPr sz="1800" spc="-25" dirty="0">
                <a:latin typeface="Microsoft Sans Serif"/>
                <a:cs typeface="Microsoft Sans Serif"/>
              </a:rPr>
              <a:t>/Δ</a:t>
            </a:r>
            <a:r>
              <a:rPr sz="1800" i="1" spc="-25" dirty="0">
                <a:latin typeface="Arial"/>
                <a:cs typeface="Arial"/>
              </a:rPr>
              <a:t>q</a:t>
            </a:r>
            <a:r>
              <a:rPr sz="1800" i="1" spc="-5" dirty="0">
                <a:latin typeface="Arial"/>
                <a:cs typeface="Arial"/>
              </a:rPr>
              <a:t> </a:t>
            </a:r>
            <a:r>
              <a:rPr sz="1800" dirty="0">
                <a:latin typeface="Microsoft Sans Serif"/>
                <a:cs typeface="Microsoft Sans Serif"/>
              </a:rPr>
              <a:t>=</a:t>
            </a:r>
            <a:r>
              <a:rPr sz="1800" spc="15" dirty="0">
                <a:latin typeface="Microsoft Sans Serif"/>
                <a:cs typeface="Microsoft Sans Serif"/>
              </a:rPr>
              <a:t> </a:t>
            </a:r>
            <a:r>
              <a:rPr sz="1800" spc="-5" dirty="0">
                <a:latin typeface="Microsoft Sans Serif"/>
                <a:cs typeface="Microsoft Sans Serif"/>
              </a:rPr>
              <a:t>1/MP</a:t>
            </a:r>
            <a:r>
              <a:rPr sz="1800" spc="-7" baseline="-20833" dirty="0">
                <a:latin typeface="Microsoft Sans Serif"/>
                <a:cs typeface="Microsoft Sans Serif"/>
              </a:rPr>
              <a:t>L</a:t>
            </a:r>
            <a:r>
              <a:rPr sz="1800" spc="-5" dirty="0">
                <a:latin typeface="Microsoft Sans Serif"/>
                <a:cs typeface="Microsoft Sans Serif"/>
              </a:rPr>
              <a:t>.</a:t>
            </a:r>
            <a:r>
              <a:rPr sz="1800" spc="-90" dirty="0">
                <a:latin typeface="Microsoft Sans Serif"/>
                <a:cs typeface="Microsoft Sans Serif"/>
              </a:rPr>
              <a:t> </a:t>
            </a:r>
            <a:r>
              <a:rPr sz="1800" dirty="0">
                <a:latin typeface="Microsoft Sans Serif"/>
                <a:cs typeface="Microsoft Sans Serif"/>
              </a:rPr>
              <a:t>As </a:t>
            </a:r>
            <a:r>
              <a:rPr sz="1800" spc="-465" dirty="0">
                <a:latin typeface="Microsoft Sans Serif"/>
                <a:cs typeface="Microsoft Sans Serif"/>
              </a:rPr>
              <a:t> </a:t>
            </a:r>
            <a:r>
              <a:rPr sz="1800" spc="-5" dirty="0">
                <a:latin typeface="Microsoft Sans Serif"/>
                <a:cs typeface="Microsoft Sans Serif"/>
              </a:rPr>
              <a:t>a</a:t>
            </a:r>
            <a:r>
              <a:rPr sz="1800" spc="15" dirty="0">
                <a:latin typeface="Microsoft Sans Serif"/>
                <a:cs typeface="Microsoft Sans Serif"/>
              </a:rPr>
              <a:t> </a:t>
            </a:r>
            <a:r>
              <a:rPr sz="1800" spc="-5" dirty="0">
                <a:latin typeface="Microsoft Sans Serif"/>
                <a:cs typeface="Microsoft Sans Serif"/>
              </a:rPr>
              <a:t>result,</a:t>
            </a:r>
            <a:endParaRPr sz="1800" dirty="0">
              <a:latin typeface="Microsoft Sans Serif"/>
              <a:cs typeface="Microsoft Sans Serif"/>
            </a:endParaRPr>
          </a:p>
          <a:p>
            <a:pPr marR="1570990" algn="r">
              <a:lnSpc>
                <a:spcPct val="100000"/>
              </a:lnSpc>
              <a:spcBef>
                <a:spcPts val="1085"/>
              </a:spcBef>
            </a:pPr>
            <a:r>
              <a:rPr sz="1600" b="1" spc="-5" dirty="0">
                <a:latin typeface="Arial"/>
                <a:cs typeface="Arial"/>
              </a:rPr>
              <a:t>(7.1)</a:t>
            </a:r>
            <a:endParaRPr sz="1600" dirty="0">
              <a:latin typeface="Arial"/>
              <a:cs typeface="Arial"/>
            </a:endParaRPr>
          </a:p>
          <a:p>
            <a:pPr>
              <a:lnSpc>
                <a:spcPct val="100000"/>
              </a:lnSpc>
              <a:spcBef>
                <a:spcPts val="35"/>
              </a:spcBef>
            </a:pPr>
            <a:endParaRPr sz="2500" dirty="0">
              <a:latin typeface="Arial"/>
              <a:cs typeface="Arial"/>
            </a:endParaRPr>
          </a:p>
          <a:p>
            <a:pPr marL="25400">
              <a:lnSpc>
                <a:spcPct val="100000"/>
              </a:lnSpc>
              <a:spcBef>
                <a:spcPts val="5"/>
              </a:spcBef>
            </a:pPr>
            <a:r>
              <a:rPr sz="1800" b="1" dirty="0">
                <a:solidFill>
                  <a:srgbClr val="0066B3"/>
                </a:solidFill>
                <a:latin typeface="Arial"/>
                <a:cs typeface="Arial"/>
              </a:rPr>
              <a:t>Diminishing</a:t>
            </a:r>
            <a:r>
              <a:rPr sz="1800" b="1" spc="-20" dirty="0">
                <a:solidFill>
                  <a:srgbClr val="0066B3"/>
                </a:solidFill>
                <a:latin typeface="Arial"/>
                <a:cs typeface="Arial"/>
              </a:rPr>
              <a:t> </a:t>
            </a:r>
            <a:r>
              <a:rPr sz="1800" b="1" spc="-5" dirty="0">
                <a:solidFill>
                  <a:srgbClr val="0066B3"/>
                </a:solidFill>
                <a:latin typeface="Arial"/>
                <a:cs typeface="Arial"/>
              </a:rPr>
              <a:t>Marginal</a:t>
            </a:r>
            <a:r>
              <a:rPr sz="1800" b="1" dirty="0">
                <a:solidFill>
                  <a:srgbClr val="0066B3"/>
                </a:solidFill>
                <a:latin typeface="Arial"/>
                <a:cs typeface="Arial"/>
              </a:rPr>
              <a:t> </a:t>
            </a:r>
            <a:r>
              <a:rPr sz="1800" b="1" spc="-5" dirty="0">
                <a:solidFill>
                  <a:srgbClr val="0066B3"/>
                </a:solidFill>
                <a:latin typeface="Arial"/>
                <a:cs typeface="Arial"/>
              </a:rPr>
              <a:t>Returns</a:t>
            </a:r>
            <a:r>
              <a:rPr sz="1800" b="1" spc="10" dirty="0">
                <a:solidFill>
                  <a:srgbClr val="0066B3"/>
                </a:solidFill>
                <a:latin typeface="Arial"/>
                <a:cs typeface="Arial"/>
              </a:rPr>
              <a:t> </a:t>
            </a:r>
            <a:r>
              <a:rPr sz="1800" b="1" dirty="0">
                <a:solidFill>
                  <a:srgbClr val="0066B3"/>
                </a:solidFill>
                <a:latin typeface="Arial"/>
                <a:cs typeface="Arial"/>
              </a:rPr>
              <a:t>and</a:t>
            </a:r>
            <a:r>
              <a:rPr sz="1800" b="1" spc="5" dirty="0">
                <a:solidFill>
                  <a:srgbClr val="0066B3"/>
                </a:solidFill>
                <a:latin typeface="Arial"/>
                <a:cs typeface="Arial"/>
              </a:rPr>
              <a:t> </a:t>
            </a:r>
            <a:r>
              <a:rPr sz="1800" b="1" spc="-5" dirty="0">
                <a:solidFill>
                  <a:srgbClr val="0066B3"/>
                </a:solidFill>
                <a:latin typeface="Arial"/>
                <a:cs typeface="Arial"/>
              </a:rPr>
              <a:t>Marginal Cost</a:t>
            </a:r>
            <a:endParaRPr sz="1800" dirty="0">
              <a:latin typeface="Arial"/>
              <a:cs typeface="Arial"/>
            </a:endParaRPr>
          </a:p>
          <a:p>
            <a:pPr marL="101600" marR="711835">
              <a:lnSpc>
                <a:spcPct val="100000"/>
              </a:lnSpc>
              <a:spcBef>
                <a:spcPts val="1500"/>
              </a:spcBef>
            </a:pPr>
            <a:r>
              <a:rPr sz="1800" spc="-10" dirty="0">
                <a:latin typeface="Microsoft Sans Serif"/>
                <a:cs typeface="Microsoft Sans Serif"/>
              </a:rPr>
              <a:t>Diminishing</a:t>
            </a:r>
            <a:r>
              <a:rPr sz="1800" spc="55" dirty="0">
                <a:latin typeface="Microsoft Sans Serif"/>
                <a:cs typeface="Microsoft Sans Serif"/>
              </a:rPr>
              <a:t> </a:t>
            </a:r>
            <a:r>
              <a:rPr sz="1800" spc="-5" dirty="0">
                <a:latin typeface="Microsoft Sans Serif"/>
                <a:cs typeface="Microsoft Sans Serif"/>
              </a:rPr>
              <a:t>marginal</a:t>
            </a:r>
            <a:r>
              <a:rPr sz="1800" spc="30" dirty="0">
                <a:latin typeface="Microsoft Sans Serif"/>
                <a:cs typeface="Microsoft Sans Serif"/>
              </a:rPr>
              <a:t> </a:t>
            </a:r>
            <a:r>
              <a:rPr sz="1800" dirty="0">
                <a:latin typeface="Microsoft Sans Serif"/>
                <a:cs typeface="Microsoft Sans Serif"/>
              </a:rPr>
              <a:t>returns</a:t>
            </a:r>
            <a:r>
              <a:rPr sz="1800" spc="30" dirty="0">
                <a:latin typeface="Microsoft Sans Serif"/>
                <a:cs typeface="Microsoft Sans Serif"/>
              </a:rPr>
              <a:t> </a:t>
            </a:r>
            <a:r>
              <a:rPr sz="1800" spc="-5" dirty="0">
                <a:latin typeface="Microsoft Sans Serif"/>
                <a:cs typeface="Microsoft Sans Serif"/>
              </a:rPr>
              <a:t>means</a:t>
            </a:r>
            <a:r>
              <a:rPr sz="1800" spc="20" dirty="0">
                <a:latin typeface="Microsoft Sans Serif"/>
                <a:cs typeface="Microsoft Sans Serif"/>
              </a:rPr>
              <a:t> </a:t>
            </a:r>
            <a:r>
              <a:rPr sz="1800" dirty="0">
                <a:latin typeface="Microsoft Sans Serif"/>
                <a:cs typeface="Microsoft Sans Serif"/>
              </a:rPr>
              <a:t>that</a:t>
            </a:r>
            <a:r>
              <a:rPr sz="1800" spc="25" dirty="0">
                <a:latin typeface="Microsoft Sans Serif"/>
                <a:cs typeface="Microsoft Sans Serif"/>
              </a:rPr>
              <a:t> </a:t>
            </a:r>
            <a:r>
              <a:rPr sz="1800" b="1" dirty="0">
                <a:latin typeface="Microsoft Sans Serif"/>
                <a:cs typeface="Microsoft Sans Serif"/>
              </a:rPr>
              <a:t>the</a:t>
            </a:r>
            <a:r>
              <a:rPr sz="1800" b="1" spc="20" dirty="0">
                <a:latin typeface="Microsoft Sans Serif"/>
                <a:cs typeface="Microsoft Sans Serif"/>
              </a:rPr>
              <a:t> </a:t>
            </a:r>
            <a:r>
              <a:rPr sz="1800" b="1" spc="-5" dirty="0">
                <a:latin typeface="Microsoft Sans Serif"/>
                <a:cs typeface="Microsoft Sans Serif"/>
              </a:rPr>
              <a:t>marginal</a:t>
            </a:r>
            <a:r>
              <a:rPr sz="1800" b="1" spc="35" dirty="0">
                <a:latin typeface="Microsoft Sans Serif"/>
                <a:cs typeface="Microsoft Sans Serif"/>
              </a:rPr>
              <a:t> </a:t>
            </a:r>
            <a:r>
              <a:rPr sz="1800" b="1" spc="-5" dirty="0">
                <a:latin typeface="Microsoft Sans Serif"/>
                <a:cs typeface="Microsoft Sans Serif"/>
              </a:rPr>
              <a:t>product</a:t>
            </a:r>
            <a:r>
              <a:rPr sz="1800" b="1" spc="20" dirty="0">
                <a:latin typeface="Microsoft Sans Serif"/>
                <a:cs typeface="Microsoft Sans Serif"/>
              </a:rPr>
              <a:t> </a:t>
            </a:r>
            <a:r>
              <a:rPr sz="1800" b="1" dirty="0">
                <a:latin typeface="Microsoft Sans Serif"/>
                <a:cs typeface="Microsoft Sans Serif"/>
              </a:rPr>
              <a:t>of</a:t>
            </a:r>
            <a:r>
              <a:rPr sz="1800" b="1" spc="25" dirty="0">
                <a:latin typeface="Microsoft Sans Serif"/>
                <a:cs typeface="Microsoft Sans Serif"/>
              </a:rPr>
              <a:t> </a:t>
            </a:r>
            <a:r>
              <a:rPr sz="1800" b="1" spc="-5" dirty="0">
                <a:latin typeface="Microsoft Sans Serif"/>
                <a:cs typeface="Microsoft Sans Serif"/>
              </a:rPr>
              <a:t>labor </a:t>
            </a:r>
            <a:r>
              <a:rPr sz="1800" b="1" spc="-465" dirty="0">
                <a:latin typeface="Microsoft Sans Serif"/>
                <a:cs typeface="Microsoft Sans Serif"/>
              </a:rPr>
              <a:t> </a:t>
            </a:r>
            <a:r>
              <a:rPr sz="1800" b="1" spc="-10" dirty="0">
                <a:latin typeface="Microsoft Sans Serif"/>
                <a:cs typeface="Microsoft Sans Serif"/>
              </a:rPr>
              <a:t>declines</a:t>
            </a:r>
            <a:r>
              <a:rPr sz="1800" b="1" spc="45" dirty="0">
                <a:latin typeface="Microsoft Sans Serif"/>
                <a:cs typeface="Microsoft Sans Serif"/>
              </a:rPr>
              <a:t> </a:t>
            </a:r>
            <a:r>
              <a:rPr sz="1800" b="1" spc="-5" dirty="0">
                <a:latin typeface="Microsoft Sans Serif"/>
                <a:cs typeface="Microsoft Sans Serif"/>
              </a:rPr>
              <a:t>as</a:t>
            </a:r>
            <a:r>
              <a:rPr sz="1800" b="1" spc="20" dirty="0">
                <a:latin typeface="Microsoft Sans Serif"/>
                <a:cs typeface="Microsoft Sans Serif"/>
              </a:rPr>
              <a:t> </a:t>
            </a:r>
            <a:r>
              <a:rPr sz="1800" b="1" dirty="0">
                <a:latin typeface="Microsoft Sans Serif"/>
                <a:cs typeface="Microsoft Sans Serif"/>
              </a:rPr>
              <a:t>the</a:t>
            </a:r>
            <a:r>
              <a:rPr sz="1800" b="1" spc="20" dirty="0">
                <a:latin typeface="Microsoft Sans Serif"/>
                <a:cs typeface="Microsoft Sans Serif"/>
              </a:rPr>
              <a:t> </a:t>
            </a:r>
            <a:r>
              <a:rPr sz="1800" b="1" spc="-5" dirty="0">
                <a:latin typeface="Microsoft Sans Serif"/>
                <a:cs typeface="Microsoft Sans Serif"/>
              </a:rPr>
              <a:t>quantity</a:t>
            </a:r>
            <a:r>
              <a:rPr sz="1800" b="1" spc="25" dirty="0">
                <a:latin typeface="Microsoft Sans Serif"/>
                <a:cs typeface="Microsoft Sans Serif"/>
              </a:rPr>
              <a:t> </a:t>
            </a:r>
            <a:r>
              <a:rPr sz="1800" b="1" dirty="0">
                <a:latin typeface="Microsoft Sans Serif"/>
                <a:cs typeface="Microsoft Sans Serif"/>
              </a:rPr>
              <a:t>of</a:t>
            </a:r>
            <a:r>
              <a:rPr sz="1800" b="1" spc="20" dirty="0">
                <a:latin typeface="Microsoft Sans Serif"/>
                <a:cs typeface="Microsoft Sans Serif"/>
              </a:rPr>
              <a:t> </a:t>
            </a:r>
            <a:r>
              <a:rPr sz="1800" b="1" spc="-5" dirty="0">
                <a:latin typeface="Microsoft Sans Serif"/>
                <a:cs typeface="Microsoft Sans Serif"/>
              </a:rPr>
              <a:t>labor</a:t>
            </a:r>
            <a:r>
              <a:rPr sz="1800" b="1" spc="35" dirty="0">
                <a:latin typeface="Microsoft Sans Serif"/>
                <a:cs typeface="Microsoft Sans Serif"/>
              </a:rPr>
              <a:t> </a:t>
            </a:r>
            <a:r>
              <a:rPr sz="1800" b="1" spc="-10" dirty="0">
                <a:latin typeface="Microsoft Sans Serif"/>
                <a:cs typeface="Microsoft Sans Serif"/>
              </a:rPr>
              <a:t>employed</a:t>
            </a:r>
            <a:r>
              <a:rPr sz="1800" b="1" spc="65" dirty="0">
                <a:latin typeface="Microsoft Sans Serif"/>
                <a:cs typeface="Microsoft Sans Serif"/>
              </a:rPr>
              <a:t> </a:t>
            </a:r>
            <a:r>
              <a:rPr sz="1800" b="1" spc="-5" dirty="0">
                <a:latin typeface="Microsoft Sans Serif"/>
                <a:cs typeface="Microsoft Sans Serif"/>
              </a:rPr>
              <a:t>increases</a:t>
            </a:r>
            <a:r>
              <a:rPr sz="1800" spc="-5" dirty="0">
                <a:latin typeface="Microsoft Sans Serif"/>
                <a:cs typeface="Microsoft Sans Serif"/>
              </a:rPr>
              <a:t>.</a:t>
            </a:r>
            <a:endParaRPr sz="1800" dirty="0">
              <a:latin typeface="Microsoft Sans Serif"/>
              <a:cs typeface="Microsoft Sans Serif"/>
            </a:endParaRPr>
          </a:p>
          <a:p>
            <a:pPr marL="101600" marR="634365">
              <a:lnSpc>
                <a:spcPct val="100000"/>
              </a:lnSpc>
              <a:spcBef>
                <a:spcPts val="1200"/>
              </a:spcBef>
            </a:pPr>
            <a:r>
              <a:rPr sz="1800" dirty="0">
                <a:latin typeface="Microsoft Sans Serif"/>
                <a:cs typeface="Microsoft Sans Serif"/>
              </a:rPr>
              <a:t>As</a:t>
            </a:r>
            <a:r>
              <a:rPr sz="1800" spc="20" dirty="0">
                <a:latin typeface="Microsoft Sans Serif"/>
                <a:cs typeface="Microsoft Sans Serif"/>
              </a:rPr>
              <a:t> </a:t>
            </a:r>
            <a:r>
              <a:rPr sz="1800" spc="-5" dirty="0">
                <a:latin typeface="Microsoft Sans Serif"/>
                <a:cs typeface="Microsoft Sans Serif"/>
              </a:rPr>
              <a:t>a</a:t>
            </a:r>
            <a:r>
              <a:rPr sz="1800" spc="25" dirty="0">
                <a:latin typeface="Microsoft Sans Serif"/>
                <a:cs typeface="Microsoft Sans Serif"/>
              </a:rPr>
              <a:t> </a:t>
            </a:r>
            <a:r>
              <a:rPr sz="1800" spc="-5" dirty="0">
                <a:latin typeface="Microsoft Sans Serif"/>
                <a:cs typeface="Microsoft Sans Serif"/>
              </a:rPr>
              <a:t>result,</a:t>
            </a:r>
            <a:r>
              <a:rPr sz="1800" spc="25" dirty="0">
                <a:latin typeface="Microsoft Sans Serif"/>
                <a:cs typeface="Microsoft Sans Serif"/>
              </a:rPr>
              <a:t> </a:t>
            </a:r>
            <a:r>
              <a:rPr sz="1800" spc="-10" dirty="0">
                <a:latin typeface="Microsoft Sans Serif"/>
                <a:cs typeface="Microsoft Sans Serif"/>
              </a:rPr>
              <a:t>when</a:t>
            </a:r>
            <a:r>
              <a:rPr sz="1800" spc="70" dirty="0">
                <a:latin typeface="Microsoft Sans Serif"/>
                <a:cs typeface="Microsoft Sans Serif"/>
              </a:rPr>
              <a:t> </a:t>
            </a:r>
            <a:r>
              <a:rPr sz="1800" spc="-5" dirty="0">
                <a:latin typeface="Microsoft Sans Serif"/>
                <a:cs typeface="Microsoft Sans Serif"/>
              </a:rPr>
              <a:t>there</a:t>
            </a:r>
            <a:r>
              <a:rPr sz="1800" spc="20" dirty="0">
                <a:latin typeface="Microsoft Sans Serif"/>
                <a:cs typeface="Microsoft Sans Serif"/>
              </a:rPr>
              <a:t> </a:t>
            </a:r>
            <a:r>
              <a:rPr sz="1800" spc="-5" dirty="0">
                <a:latin typeface="Microsoft Sans Serif"/>
                <a:cs typeface="Microsoft Sans Serif"/>
              </a:rPr>
              <a:t>are</a:t>
            </a:r>
            <a:r>
              <a:rPr sz="1800" spc="20" dirty="0">
                <a:latin typeface="Microsoft Sans Serif"/>
                <a:cs typeface="Microsoft Sans Serif"/>
              </a:rPr>
              <a:t> </a:t>
            </a:r>
            <a:r>
              <a:rPr sz="1800" spc="-10" dirty="0">
                <a:latin typeface="Microsoft Sans Serif"/>
                <a:cs typeface="Microsoft Sans Serif"/>
              </a:rPr>
              <a:t>diminishing</a:t>
            </a:r>
            <a:r>
              <a:rPr sz="1800" spc="55" dirty="0">
                <a:latin typeface="Microsoft Sans Serif"/>
                <a:cs typeface="Microsoft Sans Serif"/>
              </a:rPr>
              <a:t> </a:t>
            </a:r>
            <a:r>
              <a:rPr sz="1800" spc="-5" dirty="0">
                <a:latin typeface="Microsoft Sans Serif"/>
                <a:cs typeface="Microsoft Sans Serif"/>
              </a:rPr>
              <a:t>marginal</a:t>
            </a:r>
            <a:r>
              <a:rPr sz="1800" spc="40" dirty="0">
                <a:latin typeface="Microsoft Sans Serif"/>
                <a:cs typeface="Microsoft Sans Serif"/>
              </a:rPr>
              <a:t> </a:t>
            </a:r>
            <a:r>
              <a:rPr sz="1800" dirty="0">
                <a:latin typeface="Microsoft Sans Serif"/>
                <a:cs typeface="Microsoft Sans Serif"/>
              </a:rPr>
              <a:t>returns,</a:t>
            </a:r>
            <a:r>
              <a:rPr sz="1800" spc="20" dirty="0">
                <a:latin typeface="Microsoft Sans Serif"/>
                <a:cs typeface="Microsoft Sans Serif"/>
              </a:rPr>
              <a:t> </a:t>
            </a:r>
            <a:r>
              <a:rPr sz="1800" b="1" spc="-5" dirty="0">
                <a:latin typeface="Microsoft Sans Serif"/>
                <a:cs typeface="Microsoft Sans Serif"/>
              </a:rPr>
              <a:t>marginal</a:t>
            </a:r>
            <a:r>
              <a:rPr sz="1800" b="1" spc="30" dirty="0">
                <a:latin typeface="Microsoft Sans Serif"/>
                <a:cs typeface="Microsoft Sans Serif"/>
              </a:rPr>
              <a:t> </a:t>
            </a:r>
            <a:r>
              <a:rPr sz="1800" b="1" dirty="0">
                <a:latin typeface="Microsoft Sans Serif"/>
                <a:cs typeface="Microsoft Sans Serif"/>
              </a:rPr>
              <a:t>cost </a:t>
            </a:r>
            <a:r>
              <a:rPr sz="1800" b="1" spc="-465" dirty="0">
                <a:latin typeface="Microsoft Sans Serif"/>
                <a:cs typeface="Microsoft Sans Serif"/>
              </a:rPr>
              <a:t> </a:t>
            </a:r>
            <a:r>
              <a:rPr sz="1800" b="1" spc="-25" dirty="0">
                <a:latin typeface="Microsoft Sans Serif"/>
                <a:cs typeface="Microsoft Sans Serif"/>
              </a:rPr>
              <a:t>will</a:t>
            </a:r>
            <a:r>
              <a:rPr sz="1800" b="1" spc="60" dirty="0">
                <a:latin typeface="Microsoft Sans Serif"/>
                <a:cs typeface="Microsoft Sans Serif"/>
              </a:rPr>
              <a:t> </a:t>
            </a:r>
            <a:r>
              <a:rPr sz="1800" b="1" spc="-5" dirty="0">
                <a:latin typeface="Microsoft Sans Serif"/>
                <a:cs typeface="Microsoft Sans Serif"/>
              </a:rPr>
              <a:t>increase</a:t>
            </a:r>
            <a:r>
              <a:rPr sz="1800" b="1" spc="25" dirty="0">
                <a:latin typeface="Microsoft Sans Serif"/>
                <a:cs typeface="Microsoft Sans Serif"/>
              </a:rPr>
              <a:t> </a:t>
            </a:r>
            <a:r>
              <a:rPr sz="1800" b="1" spc="-5" dirty="0">
                <a:latin typeface="Microsoft Sans Serif"/>
                <a:cs typeface="Microsoft Sans Serif"/>
              </a:rPr>
              <a:t>as</a:t>
            </a:r>
            <a:r>
              <a:rPr sz="1800" b="1" spc="20" dirty="0">
                <a:latin typeface="Microsoft Sans Serif"/>
                <a:cs typeface="Microsoft Sans Serif"/>
              </a:rPr>
              <a:t> </a:t>
            </a:r>
            <a:r>
              <a:rPr sz="1800" b="1" dirty="0">
                <a:latin typeface="Microsoft Sans Serif"/>
                <a:cs typeface="Microsoft Sans Serif"/>
              </a:rPr>
              <a:t>output</a:t>
            </a:r>
            <a:r>
              <a:rPr sz="1800" b="1" spc="30" dirty="0">
                <a:latin typeface="Microsoft Sans Serif"/>
                <a:cs typeface="Microsoft Sans Serif"/>
              </a:rPr>
              <a:t> </a:t>
            </a:r>
            <a:r>
              <a:rPr sz="1800" b="1" spc="-5" dirty="0">
                <a:latin typeface="Microsoft Sans Serif"/>
                <a:cs typeface="Microsoft Sans Serif"/>
              </a:rPr>
              <a:t>increases.</a:t>
            </a:r>
            <a:endParaRPr sz="1800" b="1" dirty="0">
              <a:latin typeface="Microsoft Sans Serif"/>
              <a:cs typeface="Microsoft Sans Serif"/>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5918835" cy="674370"/>
          </a:xfrm>
          <a:prstGeom prst="rect">
            <a:avLst/>
          </a:prstGeom>
        </p:spPr>
        <p:txBody>
          <a:bodyPr vert="horz" wrap="square" lIns="0" tIns="12700" rIns="0" bIns="0" rtlCol="0">
            <a:spAutoFit/>
          </a:bodyPr>
          <a:lstStyle/>
          <a:p>
            <a:pPr marL="2082800">
              <a:lnSpc>
                <a:spcPct val="100000"/>
              </a:lnSpc>
              <a:spcBef>
                <a:spcPts val="100"/>
              </a:spcBef>
            </a:pPr>
            <a:r>
              <a:rPr sz="2400" spc="-5" dirty="0"/>
              <a:t>COST</a:t>
            </a:r>
            <a:r>
              <a:rPr sz="2400" spc="-25" dirty="0"/>
              <a:t> </a:t>
            </a:r>
            <a:r>
              <a:rPr sz="2400" spc="-5" dirty="0"/>
              <a:t>IN</a:t>
            </a:r>
            <a:r>
              <a:rPr sz="2400" spc="-10" dirty="0"/>
              <a:t> </a:t>
            </a:r>
            <a:r>
              <a:rPr sz="2400" spc="-5" dirty="0"/>
              <a:t>THE</a:t>
            </a:r>
            <a:r>
              <a:rPr sz="2400" spc="-10" dirty="0"/>
              <a:t> </a:t>
            </a:r>
            <a:r>
              <a:rPr sz="2400" spc="-5" dirty="0"/>
              <a:t>SHORT</a:t>
            </a:r>
            <a:r>
              <a:rPr sz="2400" spc="-15" dirty="0"/>
              <a:t> </a:t>
            </a:r>
            <a:r>
              <a:rPr sz="2400" spc="-5" dirty="0"/>
              <a:t>RUN</a:t>
            </a:r>
            <a:endParaRPr sz="2400"/>
          </a:p>
          <a:p>
            <a:pPr marL="12700">
              <a:lnSpc>
                <a:spcPct val="100000"/>
              </a:lnSpc>
              <a:spcBef>
                <a:spcPts val="70"/>
              </a:spcBef>
            </a:pPr>
            <a:r>
              <a:rPr sz="1800" b="0" dirty="0">
                <a:latin typeface="Microsoft Sans Serif"/>
                <a:cs typeface="Microsoft Sans Serif"/>
              </a:rPr>
              <a:t>The</a:t>
            </a:r>
            <a:r>
              <a:rPr sz="1800" b="0" spc="-10" dirty="0">
                <a:latin typeface="Microsoft Sans Serif"/>
                <a:cs typeface="Microsoft Sans Serif"/>
              </a:rPr>
              <a:t> </a:t>
            </a:r>
            <a:r>
              <a:rPr sz="1800" b="0" spc="-5" dirty="0">
                <a:latin typeface="Microsoft Sans Serif"/>
                <a:cs typeface="Microsoft Sans Serif"/>
              </a:rPr>
              <a:t>Shapes</a:t>
            </a:r>
            <a:r>
              <a:rPr sz="1800" b="0" spc="20" dirty="0">
                <a:latin typeface="Microsoft Sans Serif"/>
                <a:cs typeface="Microsoft Sans Serif"/>
              </a:rPr>
              <a:t> </a:t>
            </a:r>
            <a:r>
              <a:rPr sz="1800" b="0" dirty="0">
                <a:latin typeface="Microsoft Sans Serif"/>
                <a:cs typeface="Microsoft Sans Serif"/>
              </a:rPr>
              <a:t>of</a:t>
            </a:r>
            <a:r>
              <a:rPr sz="1800" b="0" spc="15" dirty="0">
                <a:latin typeface="Microsoft Sans Serif"/>
                <a:cs typeface="Microsoft Sans Serif"/>
              </a:rPr>
              <a:t> </a:t>
            </a:r>
            <a:r>
              <a:rPr sz="1800" b="0" spc="-5" dirty="0">
                <a:latin typeface="Microsoft Sans Serif"/>
                <a:cs typeface="Microsoft Sans Serif"/>
              </a:rPr>
              <a:t>the</a:t>
            </a:r>
            <a:r>
              <a:rPr sz="1800" b="0" dirty="0">
                <a:latin typeface="Microsoft Sans Serif"/>
                <a:cs typeface="Microsoft Sans Serif"/>
              </a:rPr>
              <a:t> Cost</a:t>
            </a:r>
            <a:r>
              <a:rPr sz="1800" b="0" spc="15" dirty="0">
                <a:latin typeface="Microsoft Sans Serif"/>
                <a:cs typeface="Microsoft Sans Serif"/>
              </a:rPr>
              <a:t> </a:t>
            </a:r>
            <a:r>
              <a:rPr sz="1800" b="0" spc="-5" dirty="0">
                <a:latin typeface="Microsoft Sans Serif"/>
                <a:cs typeface="Microsoft Sans Serif"/>
              </a:rPr>
              <a:t>Curves</a:t>
            </a:r>
            <a:endParaRPr sz="1800">
              <a:latin typeface="Microsoft Sans Serif"/>
              <a:cs typeface="Microsoft Sans Serif"/>
            </a:endParaRPr>
          </a:p>
        </p:txBody>
      </p:sp>
      <p:sp>
        <p:nvSpPr>
          <p:cNvPr id="3" name="object 3"/>
          <p:cNvSpPr/>
          <p:nvPr/>
        </p:nvSpPr>
        <p:spPr>
          <a:xfrm>
            <a:off x="457200" y="381000"/>
            <a:ext cx="8229600" cy="0"/>
          </a:xfrm>
          <a:custGeom>
            <a:avLst/>
            <a:gdLst/>
            <a:ahLst/>
            <a:cxnLst/>
            <a:rect l="l" t="t" r="r" b="b"/>
            <a:pathLst>
              <a:path w="8229600">
                <a:moveTo>
                  <a:pt x="0" y="0"/>
                </a:moveTo>
                <a:lnTo>
                  <a:pt x="8229600" y="0"/>
                </a:lnTo>
              </a:path>
            </a:pathLst>
          </a:custGeom>
          <a:ln w="9525">
            <a:solidFill>
              <a:srgbClr val="52BD94"/>
            </a:solidFill>
          </a:ln>
        </p:spPr>
        <p:txBody>
          <a:bodyPr wrap="square" lIns="0" tIns="0" rIns="0" bIns="0" rtlCol="0"/>
          <a:lstStyle/>
          <a:p>
            <a:endParaRPr/>
          </a:p>
        </p:txBody>
      </p:sp>
      <p:sp>
        <p:nvSpPr>
          <p:cNvPr id="4" name="object 4"/>
          <p:cNvSpPr txBox="1"/>
          <p:nvPr/>
        </p:nvSpPr>
        <p:spPr>
          <a:xfrm>
            <a:off x="838200" y="1828800"/>
            <a:ext cx="2057400" cy="304800"/>
          </a:xfrm>
          <a:prstGeom prst="rect">
            <a:avLst/>
          </a:prstGeom>
          <a:solidFill>
            <a:srgbClr val="B17BB6">
              <a:alpha val="50195"/>
            </a:srgbClr>
          </a:solidFill>
        </p:spPr>
        <p:txBody>
          <a:bodyPr vert="horz" wrap="square" lIns="0" tIns="56515" rIns="0" bIns="0" rtlCol="0">
            <a:spAutoFit/>
          </a:bodyPr>
          <a:lstStyle/>
          <a:p>
            <a:pPr marL="45085">
              <a:lnSpc>
                <a:spcPct val="100000"/>
              </a:lnSpc>
              <a:spcBef>
                <a:spcPts val="445"/>
              </a:spcBef>
            </a:pPr>
            <a:r>
              <a:rPr sz="1200" b="1" spc="-5" dirty="0">
                <a:latin typeface="Arial"/>
                <a:cs typeface="Arial"/>
              </a:rPr>
              <a:t>Cost</a:t>
            </a:r>
            <a:r>
              <a:rPr sz="1200" b="1" spc="-10" dirty="0">
                <a:latin typeface="Arial"/>
                <a:cs typeface="Arial"/>
              </a:rPr>
              <a:t> </a:t>
            </a:r>
            <a:r>
              <a:rPr sz="1200" b="1" spc="-5" dirty="0">
                <a:latin typeface="Arial"/>
                <a:cs typeface="Arial"/>
              </a:rPr>
              <a:t>Curves for</a:t>
            </a:r>
            <a:r>
              <a:rPr sz="1200" b="1" spc="-10" dirty="0">
                <a:latin typeface="Arial"/>
                <a:cs typeface="Arial"/>
              </a:rPr>
              <a:t> </a:t>
            </a:r>
            <a:r>
              <a:rPr sz="1200" b="1" spc="-5" dirty="0">
                <a:latin typeface="Arial"/>
                <a:cs typeface="Arial"/>
              </a:rPr>
              <a:t>a</a:t>
            </a:r>
            <a:r>
              <a:rPr sz="1200" b="1" spc="-10" dirty="0">
                <a:latin typeface="Arial"/>
                <a:cs typeface="Arial"/>
              </a:rPr>
              <a:t> </a:t>
            </a:r>
            <a:r>
              <a:rPr sz="1200" b="1" spc="-5" dirty="0">
                <a:latin typeface="Arial"/>
                <a:cs typeface="Arial"/>
              </a:rPr>
              <a:t>Firm</a:t>
            </a:r>
            <a:endParaRPr sz="1200">
              <a:latin typeface="Arial"/>
              <a:cs typeface="Arial"/>
            </a:endParaRPr>
          </a:p>
        </p:txBody>
      </p:sp>
      <p:sp>
        <p:nvSpPr>
          <p:cNvPr id="5" name="object 5"/>
          <p:cNvSpPr txBox="1"/>
          <p:nvPr/>
        </p:nvSpPr>
        <p:spPr>
          <a:xfrm>
            <a:off x="917244" y="2237358"/>
            <a:ext cx="2068830" cy="2886075"/>
          </a:xfrm>
          <a:prstGeom prst="rect">
            <a:avLst/>
          </a:prstGeom>
        </p:spPr>
        <p:txBody>
          <a:bodyPr vert="horz" wrap="square" lIns="0" tIns="13335" rIns="0" bIns="0" rtlCol="0">
            <a:spAutoFit/>
          </a:bodyPr>
          <a:lstStyle/>
          <a:p>
            <a:pPr marL="12700" marR="77470" algn="just">
              <a:lnSpc>
                <a:spcPct val="100000"/>
              </a:lnSpc>
              <a:spcBef>
                <a:spcPts val="105"/>
              </a:spcBef>
            </a:pPr>
            <a:r>
              <a:rPr sz="1400" dirty="0">
                <a:latin typeface="Microsoft Sans Serif"/>
                <a:cs typeface="Microsoft Sans Serif"/>
              </a:rPr>
              <a:t>In </a:t>
            </a:r>
            <a:r>
              <a:rPr sz="1400" b="1" dirty="0">
                <a:latin typeface="Arial"/>
                <a:cs typeface="Arial"/>
              </a:rPr>
              <a:t>(a) </a:t>
            </a:r>
            <a:r>
              <a:rPr sz="1400" spc="-5" dirty="0">
                <a:latin typeface="Microsoft Sans Serif"/>
                <a:cs typeface="Microsoft Sans Serif"/>
              </a:rPr>
              <a:t>total </a:t>
            </a:r>
            <a:r>
              <a:rPr sz="1400" dirty="0">
                <a:latin typeface="Microsoft Sans Serif"/>
                <a:cs typeface="Microsoft Sans Serif"/>
              </a:rPr>
              <a:t>cost </a:t>
            </a:r>
            <a:r>
              <a:rPr sz="1400" spc="-5" dirty="0">
                <a:latin typeface="Microsoft Sans Serif"/>
                <a:cs typeface="Microsoft Sans Serif"/>
              </a:rPr>
              <a:t>TC is </a:t>
            </a:r>
            <a:r>
              <a:rPr sz="1400" dirty="0">
                <a:latin typeface="Microsoft Sans Serif"/>
                <a:cs typeface="Microsoft Sans Serif"/>
              </a:rPr>
              <a:t>the </a:t>
            </a:r>
            <a:r>
              <a:rPr sz="1400" spc="-360" dirty="0">
                <a:latin typeface="Microsoft Sans Serif"/>
                <a:cs typeface="Microsoft Sans Serif"/>
              </a:rPr>
              <a:t> </a:t>
            </a:r>
            <a:r>
              <a:rPr sz="1400" spc="-5" dirty="0">
                <a:latin typeface="Microsoft Sans Serif"/>
                <a:cs typeface="Microsoft Sans Serif"/>
              </a:rPr>
              <a:t>vertical </a:t>
            </a:r>
            <a:r>
              <a:rPr sz="1400" dirty="0">
                <a:latin typeface="Microsoft Sans Serif"/>
                <a:cs typeface="Microsoft Sans Serif"/>
              </a:rPr>
              <a:t>sum of </a:t>
            </a:r>
            <a:r>
              <a:rPr sz="1400" spc="-5" dirty="0">
                <a:latin typeface="Microsoft Sans Serif"/>
                <a:cs typeface="Microsoft Sans Serif"/>
              </a:rPr>
              <a:t>fixed </a:t>
            </a:r>
            <a:r>
              <a:rPr sz="1400" dirty="0">
                <a:latin typeface="Microsoft Sans Serif"/>
                <a:cs typeface="Microsoft Sans Serif"/>
              </a:rPr>
              <a:t>cost </a:t>
            </a:r>
            <a:r>
              <a:rPr sz="1400" spc="-360" dirty="0">
                <a:latin typeface="Microsoft Sans Serif"/>
                <a:cs typeface="Microsoft Sans Serif"/>
              </a:rPr>
              <a:t> </a:t>
            </a:r>
            <a:r>
              <a:rPr sz="1400" spc="-5" dirty="0">
                <a:latin typeface="Microsoft Sans Serif"/>
                <a:cs typeface="Microsoft Sans Serif"/>
              </a:rPr>
              <a:t>FC</a:t>
            </a:r>
            <a:r>
              <a:rPr sz="1400" spc="-10" dirty="0">
                <a:latin typeface="Microsoft Sans Serif"/>
                <a:cs typeface="Microsoft Sans Serif"/>
              </a:rPr>
              <a:t> </a:t>
            </a:r>
            <a:r>
              <a:rPr sz="1400" dirty="0">
                <a:latin typeface="Microsoft Sans Serif"/>
                <a:cs typeface="Microsoft Sans Serif"/>
              </a:rPr>
              <a:t>and</a:t>
            </a:r>
            <a:r>
              <a:rPr sz="1400" spc="-5" dirty="0">
                <a:latin typeface="Microsoft Sans Serif"/>
                <a:cs typeface="Microsoft Sans Serif"/>
              </a:rPr>
              <a:t> variable</a:t>
            </a:r>
            <a:r>
              <a:rPr sz="1400" spc="-15" dirty="0">
                <a:latin typeface="Microsoft Sans Serif"/>
                <a:cs typeface="Microsoft Sans Serif"/>
              </a:rPr>
              <a:t> </a:t>
            </a:r>
            <a:r>
              <a:rPr sz="1400" dirty="0">
                <a:latin typeface="Microsoft Sans Serif"/>
                <a:cs typeface="Microsoft Sans Serif"/>
              </a:rPr>
              <a:t>cost</a:t>
            </a:r>
            <a:r>
              <a:rPr sz="1400" spc="-25" dirty="0">
                <a:latin typeface="Microsoft Sans Serif"/>
                <a:cs typeface="Microsoft Sans Serif"/>
              </a:rPr>
              <a:t> </a:t>
            </a:r>
            <a:r>
              <a:rPr sz="1400" spc="-5" dirty="0">
                <a:latin typeface="Microsoft Sans Serif"/>
                <a:cs typeface="Microsoft Sans Serif"/>
              </a:rPr>
              <a:t>VC.</a:t>
            </a:r>
            <a:endParaRPr sz="1400" dirty="0">
              <a:latin typeface="Microsoft Sans Serif"/>
              <a:cs typeface="Microsoft Sans Serif"/>
            </a:endParaRPr>
          </a:p>
          <a:p>
            <a:pPr marL="12700" marR="174625">
              <a:lnSpc>
                <a:spcPct val="100000"/>
              </a:lnSpc>
              <a:spcBef>
                <a:spcPts val="335"/>
              </a:spcBef>
            </a:pPr>
            <a:r>
              <a:rPr sz="1400" dirty="0">
                <a:latin typeface="Microsoft Sans Serif"/>
                <a:cs typeface="Microsoft Sans Serif"/>
              </a:rPr>
              <a:t>In </a:t>
            </a:r>
            <a:r>
              <a:rPr sz="1400" b="1" spc="-5" dirty="0">
                <a:latin typeface="Arial"/>
                <a:cs typeface="Arial"/>
              </a:rPr>
              <a:t>(b) </a:t>
            </a:r>
            <a:r>
              <a:rPr sz="1400" spc="-5" dirty="0">
                <a:latin typeface="Microsoft Sans Serif"/>
                <a:cs typeface="Microsoft Sans Serif"/>
              </a:rPr>
              <a:t>average total </a:t>
            </a:r>
            <a:r>
              <a:rPr sz="1400" dirty="0">
                <a:latin typeface="Microsoft Sans Serif"/>
                <a:cs typeface="Microsoft Sans Serif"/>
              </a:rPr>
              <a:t>cost </a:t>
            </a:r>
            <a:r>
              <a:rPr sz="1400" spc="-365" dirty="0">
                <a:latin typeface="Microsoft Sans Serif"/>
                <a:cs typeface="Microsoft Sans Serif"/>
              </a:rPr>
              <a:t> </a:t>
            </a:r>
            <a:r>
              <a:rPr sz="1400" spc="-40" dirty="0">
                <a:latin typeface="Microsoft Sans Serif"/>
                <a:cs typeface="Microsoft Sans Serif"/>
              </a:rPr>
              <a:t>ATC</a:t>
            </a:r>
            <a:r>
              <a:rPr sz="1400" spc="5" dirty="0">
                <a:latin typeface="Microsoft Sans Serif"/>
                <a:cs typeface="Microsoft Sans Serif"/>
              </a:rPr>
              <a:t> </a:t>
            </a:r>
            <a:r>
              <a:rPr sz="1400" spc="-5" dirty="0">
                <a:latin typeface="Microsoft Sans Serif"/>
                <a:cs typeface="Microsoft Sans Serif"/>
              </a:rPr>
              <a:t>is</a:t>
            </a:r>
            <a:r>
              <a:rPr sz="1400" spc="10" dirty="0">
                <a:latin typeface="Microsoft Sans Serif"/>
                <a:cs typeface="Microsoft Sans Serif"/>
              </a:rPr>
              <a:t> </a:t>
            </a:r>
            <a:r>
              <a:rPr sz="1400" dirty="0">
                <a:latin typeface="Microsoft Sans Serif"/>
                <a:cs typeface="Microsoft Sans Serif"/>
              </a:rPr>
              <a:t>the</a:t>
            </a:r>
            <a:r>
              <a:rPr sz="1400" spc="-20" dirty="0">
                <a:latin typeface="Microsoft Sans Serif"/>
                <a:cs typeface="Microsoft Sans Serif"/>
              </a:rPr>
              <a:t> </a:t>
            </a:r>
            <a:r>
              <a:rPr sz="1400" dirty="0">
                <a:latin typeface="Microsoft Sans Serif"/>
                <a:cs typeface="Microsoft Sans Serif"/>
              </a:rPr>
              <a:t>sum</a:t>
            </a:r>
            <a:r>
              <a:rPr sz="1400" spc="-15" dirty="0">
                <a:latin typeface="Microsoft Sans Serif"/>
                <a:cs typeface="Microsoft Sans Serif"/>
              </a:rPr>
              <a:t> </a:t>
            </a:r>
            <a:r>
              <a:rPr sz="1400" dirty="0">
                <a:latin typeface="Microsoft Sans Serif"/>
                <a:cs typeface="Microsoft Sans Serif"/>
              </a:rPr>
              <a:t>of </a:t>
            </a:r>
            <a:r>
              <a:rPr sz="1400" spc="5" dirty="0">
                <a:latin typeface="Microsoft Sans Serif"/>
                <a:cs typeface="Microsoft Sans Serif"/>
              </a:rPr>
              <a:t> </a:t>
            </a:r>
            <a:r>
              <a:rPr sz="1400" spc="-5" dirty="0">
                <a:latin typeface="Microsoft Sans Serif"/>
                <a:cs typeface="Microsoft Sans Serif"/>
              </a:rPr>
              <a:t>average variable </a:t>
            </a:r>
            <a:r>
              <a:rPr sz="1400" dirty="0">
                <a:latin typeface="Microsoft Sans Serif"/>
                <a:cs typeface="Microsoft Sans Serif"/>
              </a:rPr>
              <a:t>cost </a:t>
            </a:r>
            <a:r>
              <a:rPr sz="1400" spc="5" dirty="0">
                <a:latin typeface="Microsoft Sans Serif"/>
                <a:cs typeface="Microsoft Sans Serif"/>
              </a:rPr>
              <a:t> </a:t>
            </a:r>
            <a:r>
              <a:rPr sz="1400" spc="-35" dirty="0">
                <a:latin typeface="Microsoft Sans Serif"/>
                <a:cs typeface="Microsoft Sans Serif"/>
              </a:rPr>
              <a:t>AVC</a:t>
            </a:r>
            <a:r>
              <a:rPr sz="1400" dirty="0">
                <a:latin typeface="Microsoft Sans Serif"/>
                <a:cs typeface="Microsoft Sans Serif"/>
              </a:rPr>
              <a:t> and</a:t>
            </a:r>
            <a:r>
              <a:rPr sz="1400" spc="-20" dirty="0">
                <a:latin typeface="Microsoft Sans Serif"/>
                <a:cs typeface="Microsoft Sans Serif"/>
              </a:rPr>
              <a:t> </a:t>
            </a:r>
            <a:r>
              <a:rPr sz="1400" spc="-5" dirty="0">
                <a:latin typeface="Microsoft Sans Serif"/>
                <a:cs typeface="Microsoft Sans Serif"/>
              </a:rPr>
              <a:t>average</a:t>
            </a:r>
            <a:r>
              <a:rPr sz="1400" spc="-15" dirty="0">
                <a:latin typeface="Microsoft Sans Serif"/>
                <a:cs typeface="Microsoft Sans Serif"/>
              </a:rPr>
              <a:t> </a:t>
            </a:r>
            <a:r>
              <a:rPr sz="1400" spc="-5" dirty="0">
                <a:latin typeface="Microsoft Sans Serif"/>
                <a:cs typeface="Microsoft Sans Serif"/>
              </a:rPr>
              <a:t>fixed </a:t>
            </a:r>
            <a:r>
              <a:rPr sz="1400" dirty="0">
                <a:latin typeface="Microsoft Sans Serif"/>
                <a:cs typeface="Microsoft Sans Serif"/>
              </a:rPr>
              <a:t> cost</a:t>
            </a:r>
            <a:r>
              <a:rPr sz="1400" spc="-95" dirty="0">
                <a:latin typeface="Microsoft Sans Serif"/>
                <a:cs typeface="Microsoft Sans Serif"/>
              </a:rPr>
              <a:t> </a:t>
            </a:r>
            <a:r>
              <a:rPr sz="1400" dirty="0">
                <a:latin typeface="Microsoft Sans Serif"/>
                <a:cs typeface="Microsoft Sans Serif"/>
              </a:rPr>
              <a:t>A</a:t>
            </a:r>
            <a:r>
              <a:rPr sz="1400" spc="-10" dirty="0">
                <a:latin typeface="Microsoft Sans Serif"/>
                <a:cs typeface="Microsoft Sans Serif"/>
              </a:rPr>
              <a:t>FC</a:t>
            </a:r>
            <a:r>
              <a:rPr sz="1400" dirty="0">
                <a:latin typeface="Microsoft Sans Serif"/>
                <a:cs typeface="Microsoft Sans Serif"/>
              </a:rPr>
              <a:t>.</a:t>
            </a:r>
          </a:p>
          <a:p>
            <a:pPr marL="12700" marR="5080">
              <a:lnSpc>
                <a:spcPct val="100000"/>
              </a:lnSpc>
              <a:spcBef>
                <a:spcPts val="335"/>
              </a:spcBef>
            </a:pPr>
            <a:r>
              <a:rPr sz="1400" b="1" spc="-5" dirty="0">
                <a:latin typeface="Microsoft Sans Serif"/>
                <a:cs typeface="Microsoft Sans Serif"/>
              </a:rPr>
              <a:t>Marginal</a:t>
            </a:r>
            <a:r>
              <a:rPr sz="1400" b="1" spc="-30" dirty="0">
                <a:latin typeface="Microsoft Sans Serif"/>
                <a:cs typeface="Microsoft Sans Serif"/>
              </a:rPr>
              <a:t> </a:t>
            </a:r>
            <a:r>
              <a:rPr sz="1400" b="1" dirty="0">
                <a:latin typeface="Microsoft Sans Serif"/>
                <a:cs typeface="Microsoft Sans Serif"/>
              </a:rPr>
              <a:t>cost</a:t>
            </a:r>
            <a:r>
              <a:rPr sz="1400" b="1" spc="-25" dirty="0">
                <a:latin typeface="Microsoft Sans Serif"/>
                <a:cs typeface="Microsoft Sans Serif"/>
              </a:rPr>
              <a:t> </a:t>
            </a:r>
            <a:r>
              <a:rPr sz="1400" b="1" spc="-5" dirty="0">
                <a:latin typeface="Microsoft Sans Serif"/>
                <a:cs typeface="Microsoft Sans Serif"/>
              </a:rPr>
              <a:t>MC</a:t>
            </a:r>
            <a:r>
              <a:rPr sz="1400" b="1" spc="-10" dirty="0">
                <a:latin typeface="Microsoft Sans Serif"/>
                <a:cs typeface="Microsoft Sans Serif"/>
              </a:rPr>
              <a:t> </a:t>
            </a:r>
            <a:r>
              <a:rPr sz="1400" b="1" dirty="0">
                <a:latin typeface="Microsoft Sans Serif"/>
                <a:cs typeface="Microsoft Sans Serif"/>
              </a:rPr>
              <a:t>crosses </a:t>
            </a:r>
            <a:r>
              <a:rPr sz="1400" b="1" spc="-360" dirty="0">
                <a:latin typeface="Microsoft Sans Serif"/>
                <a:cs typeface="Microsoft Sans Serif"/>
              </a:rPr>
              <a:t> </a:t>
            </a:r>
            <a:r>
              <a:rPr sz="1400" b="1" dirty="0">
                <a:latin typeface="Microsoft Sans Serif"/>
                <a:cs typeface="Microsoft Sans Serif"/>
              </a:rPr>
              <a:t>the </a:t>
            </a:r>
            <a:r>
              <a:rPr sz="1400" b="1" spc="-5" dirty="0">
                <a:latin typeface="Microsoft Sans Serif"/>
                <a:cs typeface="Microsoft Sans Serif"/>
              </a:rPr>
              <a:t>average variable </a:t>
            </a:r>
            <a:r>
              <a:rPr sz="1400" b="1" dirty="0">
                <a:latin typeface="Microsoft Sans Serif"/>
                <a:cs typeface="Microsoft Sans Serif"/>
              </a:rPr>
              <a:t>cost </a:t>
            </a:r>
            <a:r>
              <a:rPr sz="1400" b="1" spc="5" dirty="0">
                <a:latin typeface="Microsoft Sans Serif"/>
                <a:cs typeface="Microsoft Sans Serif"/>
              </a:rPr>
              <a:t> </a:t>
            </a:r>
            <a:r>
              <a:rPr sz="1400" b="1" dirty="0">
                <a:latin typeface="Microsoft Sans Serif"/>
                <a:cs typeface="Microsoft Sans Serif"/>
              </a:rPr>
              <a:t>and </a:t>
            </a:r>
            <a:r>
              <a:rPr sz="1400" b="1" spc="-5" dirty="0">
                <a:latin typeface="Microsoft Sans Serif"/>
                <a:cs typeface="Microsoft Sans Serif"/>
              </a:rPr>
              <a:t>average total </a:t>
            </a:r>
            <a:r>
              <a:rPr sz="1400" b="1" dirty="0">
                <a:latin typeface="Microsoft Sans Serif"/>
                <a:cs typeface="Microsoft Sans Serif"/>
              </a:rPr>
              <a:t>cost </a:t>
            </a:r>
            <a:r>
              <a:rPr sz="1400" b="1" spc="5" dirty="0">
                <a:latin typeface="Microsoft Sans Serif"/>
                <a:cs typeface="Microsoft Sans Serif"/>
              </a:rPr>
              <a:t> </a:t>
            </a:r>
            <a:r>
              <a:rPr sz="1400" b="1" spc="-5" dirty="0">
                <a:latin typeface="Microsoft Sans Serif"/>
                <a:cs typeface="Microsoft Sans Serif"/>
              </a:rPr>
              <a:t>curves </a:t>
            </a:r>
            <a:r>
              <a:rPr sz="1400" b="1" dirty="0">
                <a:latin typeface="Microsoft Sans Serif"/>
                <a:cs typeface="Microsoft Sans Serif"/>
              </a:rPr>
              <a:t>at </a:t>
            </a:r>
            <a:r>
              <a:rPr sz="1400" b="1" spc="-5" dirty="0">
                <a:latin typeface="Microsoft Sans Serif"/>
                <a:cs typeface="Microsoft Sans Serif"/>
              </a:rPr>
              <a:t>their minimum </a:t>
            </a:r>
            <a:r>
              <a:rPr sz="1400" b="1" dirty="0">
                <a:latin typeface="Microsoft Sans Serif"/>
                <a:cs typeface="Microsoft Sans Serif"/>
              </a:rPr>
              <a:t> points.</a:t>
            </a:r>
          </a:p>
        </p:txBody>
      </p:sp>
      <p:sp>
        <p:nvSpPr>
          <p:cNvPr id="6" name="object 6"/>
          <p:cNvSpPr txBox="1"/>
          <p:nvPr/>
        </p:nvSpPr>
        <p:spPr>
          <a:xfrm>
            <a:off x="871219" y="1567941"/>
            <a:ext cx="746760"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B17BB6"/>
                </a:solidFill>
                <a:latin typeface="Arial"/>
                <a:cs typeface="Arial"/>
              </a:rPr>
              <a:t>Figure</a:t>
            </a:r>
            <a:r>
              <a:rPr sz="1200" b="1" spc="-50" dirty="0">
                <a:solidFill>
                  <a:srgbClr val="B17BB6"/>
                </a:solidFill>
                <a:latin typeface="Arial"/>
                <a:cs typeface="Arial"/>
              </a:rPr>
              <a:t> </a:t>
            </a:r>
            <a:r>
              <a:rPr sz="1200" b="1" dirty="0">
                <a:solidFill>
                  <a:srgbClr val="B17BB6"/>
                </a:solidFill>
                <a:latin typeface="Arial"/>
                <a:cs typeface="Arial"/>
              </a:rPr>
              <a:t>7.1</a:t>
            </a:r>
            <a:endParaRPr sz="1200">
              <a:latin typeface="Arial"/>
              <a:cs typeface="Arial"/>
            </a:endParaRPr>
          </a:p>
        </p:txBody>
      </p:sp>
      <p:pic>
        <p:nvPicPr>
          <p:cNvPr id="7" name="object 7"/>
          <p:cNvPicPr/>
          <p:nvPr/>
        </p:nvPicPr>
        <p:blipFill>
          <a:blip r:embed="rId2" cstate="print"/>
          <a:stretch>
            <a:fillRect/>
          </a:stretch>
        </p:blipFill>
        <p:spPr>
          <a:xfrm>
            <a:off x="3429000" y="1238250"/>
            <a:ext cx="4667250" cy="51625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8D8AE7-C58F-EF18-7111-4EEB629B7642}"/>
              </a:ext>
            </a:extLst>
          </p:cNvPr>
          <p:cNvPicPr>
            <a:picLocks noChangeAspect="1"/>
          </p:cNvPicPr>
          <p:nvPr/>
        </p:nvPicPr>
        <p:blipFill>
          <a:blip r:embed="rId3"/>
          <a:stretch>
            <a:fillRect/>
          </a:stretch>
        </p:blipFill>
        <p:spPr>
          <a:xfrm>
            <a:off x="556652" y="258793"/>
            <a:ext cx="8030696" cy="6096000"/>
          </a:xfrm>
          <a:prstGeom prst="rect">
            <a:avLst/>
          </a:prstGeom>
        </p:spPr>
      </p:pic>
    </p:spTree>
    <p:extLst>
      <p:ext uri="{BB962C8B-B14F-4D97-AF65-F5344CB8AC3E}">
        <p14:creationId xmlns:p14="http://schemas.microsoft.com/office/powerpoint/2010/main" val="264436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319971-0EF5-ED95-A4F5-A4F1464DD450}"/>
              </a:ext>
            </a:extLst>
          </p:cNvPr>
          <p:cNvPicPr>
            <a:picLocks noChangeAspect="1"/>
          </p:cNvPicPr>
          <p:nvPr/>
        </p:nvPicPr>
        <p:blipFill>
          <a:blip r:embed="rId2"/>
          <a:stretch>
            <a:fillRect/>
          </a:stretch>
        </p:blipFill>
        <p:spPr>
          <a:xfrm>
            <a:off x="533400" y="0"/>
            <a:ext cx="8153400" cy="6705600"/>
          </a:xfrm>
          <a:prstGeom prst="rect">
            <a:avLst/>
          </a:prstGeom>
        </p:spPr>
      </p:pic>
    </p:spTree>
    <p:extLst>
      <p:ext uri="{BB962C8B-B14F-4D97-AF65-F5344CB8AC3E}">
        <p14:creationId xmlns:p14="http://schemas.microsoft.com/office/powerpoint/2010/main" val="1717192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25D5F-2CC2-506A-633B-3C126C75EA94}"/>
              </a:ext>
            </a:extLst>
          </p:cNvPr>
          <p:cNvSpPr>
            <a:spLocks noGrp="1"/>
          </p:cNvSpPr>
          <p:nvPr>
            <p:ph type="title"/>
          </p:nvPr>
        </p:nvSpPr>
        <p:spPr>
          <a:xfrm>
            <a:off x="1522222" y="452120"/>
            <a:ext cx="6099555" cy="307777"/>
          </a:xfrm>
        </p:spPr>
        <p:txBody>
          <a:bodyPr/>
          <a:lstStyle/>
          <a:p>
            <a:pPr algn="ctr"/>
            <a:r>
              <a:rPr lang="en-US" dirty="0">
                <a:solidFill>
                  <a:srgbClr val="C00000"/>
                </a:solidFill>
              </a:rPr>
              <a:t>The Short Run versus the Long Run </a:t>
            </a:r>
            <a:endParaRPr lang="en-IN" dirty="0">
              <a:solidFill>
                <a:srgbClr val="C00000"/>
              </a:solidFill>
            </a:endParaRPr>
          </a:p>
        </p:txBody>
      </p:sp>
      <p:sp>
        <p:nvSpPr>
          <p:cNvPr id="3" name="Text Placeholder 2">
            <a:extLst>
              <a:ext uri="{FF2B5EF4-FFF2-40B4-BE49-F238E27FC236}">
                <a16:creationId xmlns:a16="http://schemas.microsoft.com/office/drawing/2014/main" id="{D8C5502A-2130-A092-596B-F2608C335D20}"/>
              </a:ext>
            </a:extLst>
          </p:cNvPr>
          <p:cNvSpPr>
            <a:spLocks noGrp="1"/>
          </p:cNvSpPr>
          <p:nvPr>
            <p:ph type="body" idx="1"/>
          </p:nvPr>
        </p:nvSpPr>
        <p:spPr>
          <a:xfrm>
            <a:off x="450850" y="1593850"/>
            <a:ext cx="8235950" cy="3600986"/>
          </a:xfrm>
        </p:spPr>
        <p:txBody>
          <a:bodyPr/>
          <a:lstStyle/>
          <a:p>
            <a:pPr marL="342900" indent="-342900">
              <a:buFont typeface="Courier New" panose="02070309020205020404" pitchFamily="49" charset="0"/>
              <a:buChar char="o"/>
            </a:pPr>
            <a:r>
              <a:rPr lang="en-US" sz="2400" b="1" dirty="0"/>
              <a:t>Short Run - </a:t>
            </a:r>
            <a:r>
              <a:rPr lang="en-US" sz="2400" dirty="0"/>
              <a:t>Period of time in which quantities of one or more production factors cannot be changed.</a:t>
            </a:r>
          </a:p>
          <a:p>
            <a:pPr marL="342900" indent="-342900">
              <a:buFont typeface="Courier New" panose="02070309020205020404" pitchFamily="49" charset="0"/>
              <a:buChar char="o"/>
            </a:pPr>
            <a:endParaRPr lang="en-US" sz="2400" dirty="0"/>
          </a:p>
          <a:p>
            <a:pPr marL="342900" indent="-342900">
              <a:buFont typeface="Courier New" panose="02070309020205020404" pitchFamily="49" charset="0"/>
              <a:buChar char="o"/>
            </a:pPr>
            <a:endParaRPr lang="en-US" sz="2400" dirty="0"/>
          </a:p>
          <a:p>
            <a:pPr marL="342900" indent="-342900">
              <a:buFont typeface="Courier New" panose="02070309020205020404" pitchFamily="49" charset="0"/>
              <a:buChar char="o"/>
            </a:pPr>
            <a:r>
              <a:rPr lang="en-US" sz="2400" b="1" dirty="0"/>
              <a:t>Fixed Input - </a:t>
            </a:r>
            <a:r>
              <a:rPr lang="en-US" sz="2400" dirty="0"/>
              <a:t>Production factor that cannot be varied.</a:t>
            </a:r>
          </a:p>
          <a:p>
            <a:pPr marL="342900" indent="-342900">
              <a:buFont typeface="Courier New" panose="02070309020205020404" pitchFamily="49" charset="0"/>
              <a:buChar char="o"/>
            </a:pPr>
            <a:endParaRPr lang="en-US" sz="2400" dirty="0"/>
          </a:p>
          <a:p>
            <a:pPr marL="342900" indent="-342900">
              <a:buFont typeface="Courier New" panose="02070309020205020404" pitchFamily="49" charset="0"/>
              <a:buChar char="o"/>
            </a:pPr>
            <a:endParaRPr lang="en-US" sz="2400" dirty="0"/>
          </a:p>
          <a:p>
            <a:pPr marL="342900" indent="-342900">
              <a:buFont typeface="Courier New" panose="02070309020205020404" pitchFamily="49" charset="0"/>
              <a:buChar char="o"/>
            </a:pPr>
            <a:r>
              <a:rPr lang="en-US" sz="2400" b="1" dirty="0"/>
              <a:t>Long Run - </a:t>
            </a:r>
            <a:r>
              <a:rPr lang="en-US" sz="2400" dirty="0"/>
              <a:t>Amount of time needed to make all production inputs variable.</a:t>
            </a:r>
          </a:p>
          <a:p>
            <a:endParaRPr lang="en-IN" dirty="0"/>
          </a:p>
        </p:txBody>
      </p:sp>
    </p:spTree>
    <p:extLst>
      <p:ext uri="{BB962C8B-B14F-4D97-AF65-F5344CB8AC3E}">
        <p14:creationId xmlns:p14="http://schemas.microsoft.com/office/powerpoint/2010/main" val="970009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30722"/>
            <a:ext cx="6795134" cy="687070"/>
          </a:xfrm>
          <a:prstGeom prst="rect">
            <a:avLst/>
          </a:prstGeom>
        </p:spPr>
        <p:txBody>
          <a:bodyPr vert="horz" wrap="square" lIns="0" tIns="55880" rIns="0" bIns="0" rtlCol="0">
            <a:spAutoFit/>
          </a:bodyPr>
          <a:lstStyle/>
          <a:p>
            <a:pPr marL="1203325">
              <a:lnSpc>
                <a:spcPct val="100000"/>
              </a:lnSpc>
              <a:spcBef>
                <a:spcPts val="440"/>
              </a:spcBef>
            </a:pPr>
            <a:r>
              <a:rPr dirty="0"/>
              <a:t>MEASURING</a:t>
            </a:r>
            <a:r>
              <a:rPr spc="-20" dirty="0"/>
              <a:t> </a:t>
            </a:r>
            <a:r>
              <a:rPr dirty="0"/>
              <a:t>COST:</a:t>
            </a:r>
            <a:r>
              <a:rPr spc="-30" dirty="0"/>
              <a:t> </a:t>
            </a:r>
            <a:r>
              <a:rPr dirty="0"/>
              <a:t>WHICH</a:t>
            </a:r>
            <a:r>
              <a:rPr spc="-20" dirty="0"/>
              <a:t> </a:t>
            </a:r>
            <a:r>
              <a:rPr dirty="0"/>
              <a:t>COSTS</a:t>
            </a:r>
            <a:r>
              <a:rPr spc="-10" dirty="0"/>
              <a:t> </a:t>
            </a:r>
            <a:r>
              <a:rPr dirty="0"/>
              <a:t>MATTER?</a:t>
            </a:r>
          </a:p>
          <a:p>
            <a:pPr marL="12700">
              <a:lnSpc>
                <a:spcPct val="100000"/>
              </a:lnSpc>
              <a:spcBef>
                <a:spcPts val="305"/>
              </a:spcBef>
            </a:pPr>
            <a:r>
              <a:rPr sz="1800" b="0" spc="-5" dirty="0">
                <a:latin typeface="Microsoft Sans Serif"/>
                <a:cs typeface="Microsoft Sans Serif"/>
              </a:rPr>
              <a:t>Economic</a:t>
            </a:r>
            <a:r>
              <a:rPr sz="1800" b="0" spc="20" dirty="0">
                <a:latin typeface="Microsoft Sans Serif"/>
                <a:cs typeface="Microsoft Sans Serif"/>
              </a:rPr>
              <a:t> </a:t>
            </a:r>
            <a:r>
              <a:rPr sz="1800" b="0" spc="-5" dirty="0">
                <a:latin typeface="Microsoft Sans Serif"/>
                <a:cs typeface="Microsoft Sans Serif"/>
              </a:rPr>
              <a:t>Cost</a:t>
            </a:r>
            <a:r>
              <a:rPr sz="1800" b="0" spc="20" dirty="0">
                <a:latin typeface="Microsoft Sans Serif"/>
                <a:cs typeface="Microsoft Sans Serif"/>
              </a:rPr>
              <a:t> </a:t>
            </a:r>
            <a:r>
              <a:rPr sz="1800" b="0" spc="-5" dirty="0">
                <a:latin typeface="Microsoft Sans Serif"/>
                <a:cs typeface="Microsoft Sans Serif"/>
              </a:rPr>
              <a:t>versus</a:t>
            </a:r>
            <a:r>
              <a:rPr sz="1800" b="0" spc="15" dirty="0">
                <a:latin typeface="Microsoft Sans Serif"/>
                <a:cs typeface="Microsoft Sans Serif"/>
              </a:rPr>
              <a:t> </a:t>
            </a:r>
            <a:r>
              <a:rPr sz="1800" b="0" spc="-5" dirty="0">
                <a:latin typeface="Microsoft Sans Serif"/>
                <a:cs typeface="Microsoft Sans Serif"/>
              </a:rPr>
              <a:t>Accounting</a:t>
            </a:r>
            <a:r>
              <a:rPr sz="1800" b="0" spc="30" dirty="0">
                <a:latin typeface="Microsoft Sans Serif"/>
                <a:cs typeface="Microsoft Sans Serif"/>
              </a:rPr>
              <a:t> </a:t>
            </a:r>
            <a:r>
              <a:rPr sz="1800" b="0" spc="-5" dirty="0">
                <a:latin typeface="Microsoft Sans Serif"/>
                <a:cs typeface="Microsoft Sans Serif"/>
              </a:rPr>
              <a:t>Cost</a:t>
            </a:r>
            <a:endParaRPr sz="1800">
              <a:latin typeface="Microsoft Sans Serif"/>
              <a:cs typeface="Microsoft Sans Serif"/>
            </a:endParaRPr>
          </a:p>
        </p:txBody>
      </p:sp>
      <p:sp>
        <p:nvSpPr>
          <p:cNvPr id="3" name="object 3"/>
          <p:cNvSpPr/>
          <p:nvPr/>
        </p:nvSpPr>
        <p:spPr>
          <a:xfrm>
            <a:off x="457200" y="381000"/>
            <a:ext cx="8229600" cy="0"/>
          </a:xfrm>
          <a:custGeom>
            <a:avLst/>
            <a:gdLst/>
            <a:ahLst/>
            <a:cxnLst/>
            <a:rect l="l" t="t" r="r" b="b"/>
            <a:pathLst>
              <a:path w="8229600">
                <a:moveTo>
                  <a:pt x="0" y="0"/>
                </a:moveTo>
                <a:lnTo>
                  <a:pt x="8229600" y="0"/>
                </a:lnTo>
              </a:path>
            </a:pathLst>
          </a:custGeom>
          <a:ln w="9525">
            <a:solidFill>
              <a:srgbClr val="52BD94"/>
            </a:solidFill>
          </a:ln>
        </p:spPr>
        <p:txBody>
          <a:bodyPr wrap="square" lIns="0" tIns="0" rIns="0" bIns="0" rtlCol="0"/>
          <a:lstStyle/>
          <a:p>
            <a:endParaRPr/>
          </a:p>
        </p:txBody>
      </p:sp>
      <p:sp>
        <p:nvSpPr>
          <p:cNvPr id="4" name="object 4"/>
          <p:cNvSpPr txBox="1"/>
          <p:nvPr/>
        </p:nvSpPr>
        <p:spPr>
          <a:xfrm>
            <a:off x="535940" y="1581353"/>
            <a:ext cx="6309995" cy="3892732"/>
          </a:xfrm>
          <a:prstGeom prst="rect">
            <a:avLst/>
          </a:prstGeom>
        </p:spPr>
        <p:txBody>
          <a:bodyPr vert="horz" wrap="square" lIns="0" tIns="12065" rIns="0" bIns="0" rtlCol="0">
            <a:spAutoFit/>
          </a:bodyPr>
          <a:lstStyle/>
          <a:p>
            <a:pPr marL="2149475" marR="472440" indent="-231775" algn="just">
              <a:lnSpc>
                <a:spcPct val="100299"/>
              </a:lnSpc>
              <a:spcBef>
                <a:spcPts val="95"/>
              </a:spcBef>
              <a:buClr>
                <a:srgbClr val="808080"/>
              </a:buClr>
              <a:buFont typeface="Times New Roman"/>
              <a:buChar char="●"/>
              <a:tabLst>
                <a:tab pos="2150110" algn="l"/>
              </a:tabLst>
            </a:pPr>
            <a:r>
              <a:rPr lang="en-US" b="1" spc="-5" dirty="0">
                <a:solidFill>
                  <a:srgbClr val="C00000"/>
                </a:solidFill>
                <a:latin typeface="Arial"/>
                <a:cs typeface="Arial"/>
              </a:rPr>
              <a:t>A</a:t>
            </a:r>
            <a:r>
              <a:rPr sz="1800" b="1" spc="-5" dirty="0">
                <a:solidFill>
                  <a:srgbClr val="C00000"/>
                </a:solidFill>
                <a:latin typeface="Arial"/>
                <a:cs typeface="Arial"/>
              </a:rPr>
              <a:t>ccounting </a:t>
            </a:r>
            <a:r>
              <a:rPr lang="en-US" b="1" spc="-5" dirty="0">
                <a:solidFill>
                  <a:srgbClr val="C00000"/>
                </a:solidFill>
                <a:latin typeface="Arial"/>
                <a:cs typeface="Arial"/>
              </a:rPr>
              <a:t>C</a:t>
            </a:r>
            <a:r>
              <a:rPr sz="1800" b="1" spc="-5" dirty="0">
                <a:solidFill>
                  <a:srgbClr val="C00000"/>
                </a:solidFill>
                <a:latin typeface="Arial"/>
                <a:cs typeface="Arial"/>
              </a:rPr>
              <a:t>ost</a:t>
            </a:r>
            <a:r>
              <a:rPr sz="1800" b="1" dirty="0">
                <a:solidFill>
                  <a:srgbClr val="C00000"/>
                </a:solidFill>
                <a:latin typeface="Arial"/>
                <a:cs typeface="Arial"/>
              </a:rPr>
              <a:t> </a:t>
            </a:r>
            <a:r>
              <a:rPr sz="1800" spc="-5" dirty="0">
                <a:solidFill>
                  <a:srgbClr val="382244"/>
                </a:solidFill>
                <a:latin typeface="Microsoft Sans Serif"/>
                <a:cs typeface="Microsoft Sans Serif"/>
              </a:rPr>
              <a:t>Actual </a:t>
            </a:r>
            <a:r>
              <a:rPr sz="1800" spc="-10" dirty="0">
                <a:solidFill>
                  <a:srgbClr val="382244"/>
                </a:solidFill>
                <a:latin typeface="Microsoft Sans Serif"/>
                <a:cs typeface="Microsoft Sans Serif"/>
              </a:rPr>
              <a:t>expenses </a:t>
            </a:r>
            <a:r>
              <a:rPr sz="1800" spc="-465" dirty="0">
                <a:solidFill>
                  <a:srgbClr val="382244"/>
                </a:solidFill>
                <a:latin typeface="Microsoft Sans Serif"/>
                <a:cs typeface="Microsoft Sans Serif"/>
              </a:rPr>
              <a:t> </a:t>
            </a:r>
            <a:r>
              <a:rPr sz="1800" spc="-10" dirty="0">
                <a:solidFill>
                  <a:srgbClr val="382244"/>
                </a:solidFill>
                <a:latin typeface="Microsoft Sans Serif"/>
                <a:cs typeface="Microsoft Sans Serif"/>
              </a:rPr>
              <a:t>plus </a:t>
            </a:r>
            <a:r>
              <a:rPr sz="1800" spc="-5" dirty="0">
                <a:solidFill>
                  <a:srgbClr val="382244"/>
                </a:solidFill>
                <a:latin typeface="Microsoft Sans Serif"/>
                <a:cs typeface="Microsoft Sans Serif"/>
              </a:rPr>
              <a:t>depreciation charges </a:t>
            </a:r>
            <a:r>
              <a:rPr sz="1800" dirty="0">
                <a:solidFill>
                  <a:srgbClr val="382244"/>
                </a:solidFill>
                <a:latin typeface="Microsoft Sans Serif"/>
                <a:cs typeface="Microsoft Sans Serif"/>
              </a:rPr>
              <a:t>for </a:t>
            </a:r>
            <a:r>
              <a:rPr sz="1800" spc="-5" dirty="0">
                <a:solidFill>
                  <a:srgbClr val="382244"/>
                </a:solidFill>
                <a:latin typeface="Microsoft Sans Serif"/>
                <a:cs typeface="Microsoft Sans Serif"/>
              </a:rPr>
              <a:t>capital </a:t>
            </a:r>
            <a:r>
              <a:rPr sz="1800" spc="-465" dirty="0">
                <a:solidFill>
                  <a:srgbClr val="382244"/>
                </a:solidFill>
                <a:latin typeface="Microsoft Sans Serif"/>
                <a:cs typeface="Microsoft Sans Serif"/>
              </a:rPr>
              <a:t> </a:t>
            </a:r>
            <a:r>
              <a:rPr sz="1800" spc="-5" dirty="0">
                <a:solidFill>
                  <a:srgbClr val="382244"/>
                </a:solidFill>
                <a:latin typeface="Microsoft Sans Serif"/>
                <a:cs typeface="Microsoft Sans Serif"/>
              </a:rPr>
              <a:t>equipment.</a:t>
            </a:r>
            <a:endParaRPr sz="1800" dirty="0">
              <a:latin typeface="Microsoft Sans Serif"/>
              <a:cs typeface="Microsoft Sans Serif"/>
            </a:endParaRPr>
          </a:p>
          <a:p>
            <a:pPr marL="2149475" marR="316865" indent="-231775">
              <a:lnSpc>
                <a:spcPct val="100299"/>
              </a:lnSpc>
              <a:spcBef>
                <a:spcPts val="1650"/>
              </a:spcBef>
              <a:buClr>
                <a:srgbClr val="808080"/>
              </a:buClr>
              <a:buFont typeface="Times New Roman"/>
              <a:buChar char="●"/>
              <a:tabLst>
                <a:tab pos="2150110" algn="l"/>
                <a:tab pos="4004310" algn="l"/>
              </a:tabLst>
            </a:pPr>
            <a:r>
              <a:rPr lang="en-US" b="1" spc="-5" dirty="0">
                <a:solidFill>
                  <a:srgbClr val="C00000"/>
                </a:solidFill>
                <a:latin typeface="Arial"/>
                <a:cs typeface="Arial"/>
              </a:rPr>
              <a:t>E</a:t>
            </a:r>
            <a:r>
              <a:rPr sz="1800" b="1" spc="-5" dirty="0">
                <a:solidFill>
                  <a:srgbClr val="C00000"/>
                </a:solidFill>
                <a:latin typeface="Arial"/>
                <a:cs typeface="Arial"/>
              </a:rPr>
              <a:t>conomic</a:t>
            </a:r>
            <a:r>
              <a:rPr sz="1800" b="1" spc="25" dirty="0">
                <a:solidFill>
                  <a:srgbClr val="C00000"/>
                </a:solidFill>
                <a:latin typeface="Arial"/>
                <a:cs typeface="Arial"/>
              </a:rPr>
              <a:t> </a:t>
            </a:r>
            <a:r>
              <a:rPr lang="en-US" b="1" spc="-5" dirty="0">
                <a:solidFill>
                  <a:srgbClr val="C00000"/>
                </a:solidFill>
                <a:latin typeface="Arial"/>
                <a:cs typeface="Arial"/>
              </a:rPr>
              <a:t>C</a:t>
            </a:r>
            <a:r>
              <a:rPr sz="1800" b="1" spc="-5" dirty="0">
                <a:solidFill>
                  <a:srgbClr val="C00000"/>
                </a:solidFill>
                <a:latin typeface="Arial"/>
                <a:cs typeface="Arial"/>
              </a:rPr>
              <a:t>ost</a:t>
            </a:r>
            <a:r>
              <a:rPr sz="1800" b="1" spc="-5" dirty="0">
                <a:solidFill>
                  <a:srgbClr val="382244"/>
                </a:solidFill>
                <a:latin typeface="Arial"/>
                <a:cs typeface="Arial"/>
              </a:rPr>
              <a:t>	</a:t>
            </a:r>
            <a:r>
              <a:rPr sz="1800" spc="-5" dirty="0">
                <a:solidFill>
                  <a:srgbClr val="382244"/>
                </a:solidFill>
                <a:latin typeface="Microsoft Sans Serif"/>
                <a:cs typeface="Microsoft Sans Serif"/>
              </a:rPr>
              <a:t>Cost</a:t>
            </a:r>
            <a:r>
              <a:rPr sz="1800" spc="20" dirty="0">
                <a:solidFill>
                  <a:srgbClr val="382244"/>
                </a:solidFill>
                <a:latin typeface="Microsoft Sans Serif"/>
                <a:cs typeface="Microsoft Sans Serif"/>
              </a:rPr>
              <a:t> </a:t>
            </a:r>
            <a:r>
              <a:rPr sz="1800" dirty="0">
                <a:solidFill>
                  <a:srgbClr val="382244"/>
                </a:solidFill>
                <a:latin typeface="Microsoft Sans Serif"/>
                <a:cs typeface="Microsoft Sans Serif"/>
              </a:rPr>
              <a:t>to </a:t>
            </a:r>
            <a:r>
              <a:rPr sz="1800" spc="-5" dirty="0">
                <a:solidFill>
                  <a:srgbClr val="382244"/>
                </a:solidFill>
                <a:latin typeface="Microsoft Sans Serif"/>
                <a:cs typeface="Microsoft Sans Serif"/>
              </a:rPr>
              <a:t>a</a:t>
            </a:r>
            <a:r>
              <a:rPr sz="1800" spc="15" dirty="0">
                <a:solidFill>
                  <a:srgbClr val="382244"/>
                </a:solidFill>
                <a:latin typeface="Microsoft Sans Serif"/>
                <a:cs typeface="Microsoft Sans Serif"/>
              </a:rPr>
              <a:t> </a:t>
            </a:r>
            <a:r>
              <a:rPr sz="1800" spc="-5" dirty="0">
                <a:solidFill>
                  <a:srgbClr val="382244"/>
                </a:solidFill>
                <a:latin typeface="Microsoft Sans Serif"/>
                <a:cs typeface="Microsoft Sans Serif"/>
              </a:rPr>
              <a:t>firm</a:t>
            </a:r>
            <a:r>
              <a:rPr sz="1800" spc="10" dirty="0">
                <a:solidFill>
                  <a:srgbClr val="382244"/>
                </a:solidFill>
                <a:latin typeface="Microsoft Sans Serif"/>
                <a:cs typeface="Microsoft Sans Serif"/>
              </a:rPr>
              <a:t> </a:t>
            </a:r>
            <a:r>
              <a:rPr sz="1800" dirty="0">
                <a:solidFill>
                  <a:srgbClr val="382244"/>
                </a:solidFill>
                <a:latin typeface="Microsoft Sans Serif"/>
                <a:cs typeface="Microsoft Sans Serif"/>
              </a:rPr>
              <a:t>of </a:t>
            </a:r>
            <a:r>
              <a:rPr sz="1800" spc="5" dirty="0">
                <a:solidFill>
                  <a:srgbClr val="382244"/>
                </a:solidFill>
                <a:latin typeface="Microsoft Sans Serif"/>
                <a:cs typeface="Microsoft Sans Serif"/>
              </a:rPr>
              <a:t> </a:t>
            </a:r>
            <a:r>
              <a:rPr sz="1800" spc="-10" dirty="0">
                <a:solidFill>
                  <a:srgbClr val="382244"/>
                </a:solidFill>
                <a:latin typeface="Microsoft Sans Serif"/>
                <a:cs typeface="Microsoft Sans Serif"/>
              </a:rPr>
              <a:t>utilizing</a:t>
            </a:r>
            <a:r>
              <a:rPr sz="1800" spc="35" dirty="0">
                <a:solidFill>
                  <a:srgbClr val="382244"/>
                </a:solidFill>
                <a:latin typeface="Microsoft Sans Serif"/>
                <a:cs typeface="Microsoft Sans Serif"/>
              </a:rPr>
              <a:t> </a:t>
            </a:r>
            <a:r>
              <a:rPr sz="1800" spc="-10" dirty="0">
                <a:solidFill>
                  <a:srgbClr val="382244"/>
                </a:solidFill>
                <a:latin typeface="Microsoft Sans Serif"/>
                <a:cs typeface="Microsoft Sans Serif"/>
              </a:rPr>
              <a:t>economic</a:t>
            </a:r>
            <a:r>
              <a:rPr sz="1800" spc="30" dirty="0">
                <a:solidFill>
                  <a:srgbClr val="382244"/>
                </a:solidFill>
                <a:latin typeface="Microsoft Sans Serif"/>
                <a:cs typeface="Microsoft Sans Serif"/>
              </a:rPr>
              <a:t> </a:t>
            </a:r>
            <a:r>
              <a:rPr sz="1800" spc="-5" dirty="0">
                <a:solidFill>
                  <a:srgbClr val="382244"/>
                </a:solidFill>
                <a:latin typeface="Microsoft Sans Serif"/>
                <a:cs typeface="Microsoft Sans Serif"/>
              </a:rPr>
              <a:t>resources</a:t>
            </a:r>
            <a:r>
              <a:rPr sz="1800" spc="35" dirty="0">
                <a:solidFill>
                  <a:srgbClr val="382244"/>
                </a:solidFill>
                <a:latin typeface="Microsoft Sans Serif"/>
                <a:cs typeface="Microsoft Sans Serif"/>
              </a:rPr>
              <a:t> </a:t>
            </a:r>
            <a:r>
              <a:rPr sz="1800" spc="-5" dirty="0">
                <a:solidFill>
                  <a:srgbClr val="382244"/>
                </a:solidFill>
                <a:latin typeface="Microsoft Sans Serif"/>
                <a:cs typeface="Microsoft Sans Serif"/>
              </a:rPr>
              <a:t>in </a:t>
            </a:r>
            <a:r>
              <a:rPr sz="1800" dirty="0">
                <a:solidFill>
                  <a:srgbClr val="382244"/>
                </a:solidFill>
                <a:latin typeface="Microsoft Sans Serif"/>
                <a:cs typeface="Microsoft Sans Serif"/>
              </a:rPr>
              <a:t> </a:t>
            </a:r>
            <a:r>
              <a:rPr sz="1800" spc="-5" dirty="0">
                <a:solidFill>
                  <a:srgbClr val="382244"/>
                </a:solidFill>
                <a:latin typeface="Microsoft Sans Serif"/>
                <a:cs typeface="Microsoft Sans Serif"/>
              </a:rPr>
              <a:t>production,</a:t>
            </a:r>
            <a:r>
              <a:rPr sz="1800" spc="20" dirty="0">
                <a:solidFill>
                  <a:srgbClr val="382244"/>
                </a:solidFill>
                <a:latin typeface="Microsoft Sans Serif"/>
                <a:cs typeface="Microsoft Sans Serif"/>
              </a:rPr>
              <a:t> </a:t>
            </a:r>
            <a:r>
              <a:rPr sz="1800" spc="-10" dirty="0">
                <a:solidFill>
                  <a:srgbClr val="382244"/>
                </a:solidFill>
                <a:latin typeface="Microsoft Sans Serif"/>
                <a:cs typeface="Microsoft Sans Serif"/>
              </a:rPr>
              <a:t>including</a:t>
            </a:r>
            <a:r>
              <a:rPr sz="1800" spc="35" dirty="0">
                <a:solidFill>
                  <a:srgbClr val="382244"/>
                </a:solidFill>
                <a:latin typeface="Microsoft Sans Serif"/>
                <a:cs typeface="Microsoft Sans Serif"/>
              </a:rPr>
              <a:t> </a:t>
            </a:r>
            <a:r>
              <a:rPr sz="1800" spc="-5" dirty="0">
                <a:solidFill>
                  <a:srgbClr val="382244"/>
                </a:solidFill>
                <a:latin typeface="Microsoft Sans Serif"/>
                <a:cs typeface="Microsoft Sans Serif"/>
              </a:rPr>
              <a:t>opportunity</a:t>
            </a:r>
            <a:r>
              <a:rPr sz="1800" spc="20" dirty="0">
                <a:solidFill>
                  <a:srgbClr val="382244"/>
                </a:solidFill>
                <a:latin typeface="Microsoft Sans Serif"/>
                <a:cs typeface="Microsoft Sans Serif"/>
              </a:rPr>
              <a:t> </a:t>
            </a:r>
            <a:r>
              <a:rPr sz="1800" dirty="0">
                <a:solidFill>
                  <a:srgbClr val="382244"/>
                </a:solidFill>
                <a:latin typeface="Microsoft Sans Serif"/>
                <a:cs typeface="Microsoft Sans Serif"/>
              </a:rPr>
              <a:t>cost.</a:t>
            </a:r>
            <a:endParaRPr sz="1800" dirty="0">
              <a:latin typeface="Microsoft Sans Serif"/>
              <a:cs typeface="Microsoft Sans Serif"/>
            </a:endParaRPr>
          </a:p>
          <a:p>
            <a:pPr>
              <a:lnSpc>
                <a:spcPct val="100000"/>
              </a:lnSpc>
              <a:spcBef>
                <a:spcPts val="35"/>
              </a:spcBef>
              <a:buClr>
                <a:srgbClr val="808080"/>
              </a:buClr>
              <a:buFont typeface="Times New Roman"/>
              <a:buChar char="●"/>
            </a:pPr>
            <a:endParaRPr sz="2250" dirty="0">
              <a:latin typeface="Microsoft Sans Serif"/>
              <a:cs typeface="Microsoft Sans Serif"/>
            </a:endParaRPr>
          </a:p>
          <a:p>
            <a:pPr marL="12700">
              <a:lnSpc>
                <a:spcPct val="100000"/>
              </a:lnSpc>
              <a:spcBef>
                <a:spcPts val="5"/>
              </a:spcBef>
            </a:pPr>
            <a:r>
              <a:rPr sz="1800" spc="-5" dirty="0">
                <a:solidFill>
                  <a:srgbClr val="52BD94"/>
                </a:solidFill>
                <a:latin typeface="Microsoft Sans Serif"/>
                <a:cs typeface="Microsoft Sans Serif"/>
              </a:rPr>
              <a:t>Opportunity</a:t>
            </a:r>
            <a:r>
              <a:rPr sz="1800" dirty="0">
                <a:solidFill>
                  <a:srgbClr val="52BD94"/>
                </a:solidFill>
                <a:latin typeface="Microsoft Sans Serif"/>
                <a:cs typeface="Microsoft Sans Serif"/>
              </a:rPr>
              <a:t> </a:t>
            </a:r>
            <a:r>
              <a:rPr sz="1800" spc="-5" dirty="0">
                <a:solidFill>
                  <a:srgbClr val="52BD94"/>
                </a:solidFill>
                <a:latin typeface="Microsoft Sans Serif"/>
                <a:cs typeface="Microsoft Sans Serif"/>
              </a:rPr>
              <a:t>Cost</a:t>
            </a:r>
            <a:endParaRPr sz="1800" dirty="0">
              <a:latin typeface="Microsoft Sans Serif"/>
              <a:cs typeface="Microsoft Sans Serif"/>
            </a:endParaRPr>
          </a:p>
          <a:p>
            <a:pPr>
              <a:lnSpc>
                <a:spcPct val="100000"/>
              </a:lnSpc>
              <a:spcBef>
                <a:spcPts val="40"/>
              </a:spcBef>
            </a:pPr>
            <a:endParaRPr sz="1750" dirty="0">
              <a:latin typeface="Microsoft Sans Serif"/>
              <a:cs typeface="Microsoft Sans Serif"/>
            </a:endParaRPr>
          </a:p>
          <a:p>
            <a:pPr marL="2149475" marR="5080" indent="-231775">
              <a:lnSpc>
                <a:spcPct val="100200"/>
              </a:lnSpc>
              <a:spcBef>
                <a:spcPts val="5"/>
              </a:spcBef>
              <a:buClr>
                <a:srgbClr val="808080"/>
              </a:buClr>
              <a:buFont typeface="Times New Roman"/>
              <a:buChar char="●"/>
              <a:tabLst>
                <a:tab pos="2150110" algn="l"/>
                <a:tab pos="4206875" algn="l"/>
              </a:tabLst>
            </a:pPr>
            <a:r>
              <a:rPr lang="en-US" b="1" dirty="0">
                <a:solidFill>
                  <a:srgbClr val="382244"/>
                </a:solidFill>
                <a:latin typeface="Arial"/>
                <a:cs typeface="Arial"/>
              </a:rPr>
              <a:t>O</a:t>
            </a:r>
            <a:r>
              <a:rPr sz="1800" b="1" dirty="0">
                <a:solidFill>
                  <a:srgbClr val="382244"/>
                </a:solidFill>
                <a:latin typeface="Arial"/>
                <a:cs typeface="Arial"/>
              </a:rPr>
              <a:t>pportunity</a:t>
            </a:r>
            <a:r>
              <a:rPr sz="1800" b="1" spc="-20" dirty="0">
                <a:solidFill>
                  <a:srgbClr val="382244"/>
                </a:solidFill>
                <a:latin typeface="Arial"/>
                <a:cs typeface="Arial"/>
              </a:rPr>
              <a:t> </a:t>
            </a:r>
            <a:r>
              <a:rPr lang="en-US" b="1" spc="-5" dirty="0">
                <a:solidFill>
                  <a:srgbClr val="382244"/>
                </a:solidFill>
                <a:latin typeface="Arial"/>
                <a:cs typeface="Arial"/>
              </a:rPr>
              <a:t>C</a:t>
            </a:r>
            <a:r>
              <a:rPr sz="1800" b="1" spc="-5" dirty="0">
                <a:solidFill>
                  <a:srgbClr val="382244"/>
                </a:solidFill>
                <a:latin typeface="Arial"/>
                <a:cs typeface="Arial"/>
              </a:rPr>
              <a:t>ost	</a:t>
            </a:r>
            <a:r>
              <a:rPr sz="1800" spc="-5" dirty="0">
                <a:solidFill>
                  <a:srgbClr val="382244"/>
                </a:solidFill>
                <a:latin typeface="Microsoft Sans Serif"/>
                <a:cs typeface="Microsoft Sans Serif"/>
              </a:rPr>
              <a:t>Cost associated</a:t>
            </a:r>
            <a:r>
              <a:rPr sz="1800" dirty="0">
                <a:solidFill>
                  <a:srgbClr val="382244"/>
                </a:solidFill>
                <a:latin typeface="Microsoft Sans Serif"/>
                <a:cs typeface="Microsoft Sans Serif"/>
              </a:rPr>
              <a:t> </a:t>
            </a:r>
            <a:r>
              <a:rPr sz="1800" spc="-15" dirty="0">
                <a:solidFill>
                  <a:srgbClr val="382244"/>
                </a:solidFill>
                <a:latin typeface="Microsoft Sans Serif"/>
                <a:cs typeface="Microsoft Sans Serif"/>
              </a:rPr>
              <a:t>with </a:t>
            </a:r>
            <a:r>
              <a:rPr sz="1800" spc="-465" dirty="0">
                <a:solidFill>
                  <a:srgbClr val="382244"/>
                </a:solidFill>
                <a:latin typeface="Microsoft Sans Serif"/>
                <a:cs typeface="Microsoft Sans Serif"/>
              </a:rPr>
              <a:t> </a:t>
            </a:r>
            <a:r>
              <a:rPr sz="1800" spc="-5" dirty="0">
                <a:solidFill>
                  <a:srgbClr val="382244"/>
                </a:solidFill>
                <a:latin typeface="Microsoft Sans Serif"/>
                <a:cs typeface="Microsoft Sans Serif"/>
              </a:rPr>
              <a:t>opportunities</a:t>
            </a:r>
            <a:r>
              <a:rPr sz="1800" spc="40" dirty="0">
                <a:solidFill>
                  <a:srgbClr val="382244"/>
                </a:solidFill>
                <a:latin typeface="Microsoft Sans Serif"/>
                <a:cs typeface="Microsoft Sans Serif"/>
              </a:rPr>
              <a:t> </a:t>
            </a:r>
            <a:r>
              <a:rPr sz="1800" spc="-5" dirty="0">
                <a:solidFill>
                  <a:srgbClr val="382244"/>
                </a:solidFill>
                <a:latin typeface="Microsoft Sans Serif"/>
                <a:cs typeface="Microsoft Sans Serif"/>
              </a:rPr>
              <a:t>that</a:t>
            </a:r>
            <a:r>
              <a:rPr sz="1800" spc="20" dirty="0">
                <a:solidFill>
                  <a:srgbClr val="382244"/>
                </a:solidFill>
                <a:latin typeface="Microsoft Sans Serif"/>
                <a:cs typeface="Microsoft Sans Serif"/>
              </a:rPr>
              <a:t> </a:t>
            </a:r>
            <a:r>
              <a:rPr sz="1800" spc="-5" dirty="0">
                <a:solidFill>
                  <a:srgbClr val="382244"/>
                </a:solidFill>
                <a:latin typeface="Microsoft Sans Serif"/>
                <a:cs typeface="Microsoft Sans Serif"/>
              </a:rPr>
              <a:t>are</a:t>
            </a:r>
            <a:r>
              <a:rPr sz="1800" spc="5" dirty="0">
                <a:solidFill>
                  <a:srgbClr val="382244"/>
                </a:solidFill>
                <a:latin typeface="Microsoft Sans Serif"/>
                <a:cs typeface="Microsoft Sans Serif"/>
              </a:rPr>
              <a:t> </a:t>
            </a:r>
            <a:r>
              <a:rPr sz="1800" spc="-5" dirty="0">
                <a:solidFill>
                  <a:srgbClr val="382244"/>
                </a:solidFill>
                <a:latin typeface="Microsoft Sans Serif"/>
                <a:cs typeface="Microsoft Sans Serif"/>
              </a:rPr>
              <a:t>forgone</a:t>
            </a:r>
            <a:r>
              <a:rPr sz="1800" spc="30" dirty="0">
                <a:solidFill>
                  <a:srgbClr val="382244"/>
                </a:solidFill>
                <a:latin typeface="Microsoft Sans Serif"/>
                <a:cs typeface="Microsoft Sans Serif"/>
              </a:rPr>
              <a:t> </a:t>
            </a:r>
            <a:r>
              <a:rPr sz="1800" spc="-15" dirty="0">
                <a:solidFill>
                  <a:srgbClr val="382244"/>
                </a:solidFill>
                <a:latin typeface="Microsoft Sans Serif"/>
                <a:cs typeface="Microsoft Sans Serif"/>
              </a:rPr>
              <a:t>when</a:t>
            </a:r>
            <a:r>
              <a:rPr sz="1800" spc="60" dirty="0">
                <a:solidFill>
                  <a:srgbClr val="382244"/>
                </a:solidFill>
                <a:latin typeface="Microsoft Sans Serif"/>
                <a:cs typeface="Microsoft Sans Serif"/>
              </a:rPr>
              <a:t> </a:t>
            </a:r>
            <a:r>
              <a:rPr sz="1800" spc="-5" dirty="0">
                <a:solidFill>
                  <a:srgbClr val="382244"/>
                </a:solidFill>
                <a:latin typeface="Microsoft Sans Serif"/>
                <a:cs typeface="Microsoft Sans Serif"/>
              </a:rPr>
              <a:t>a </a:t>
            </a:r>
            <a:r>
              <a:rPr sz="1800" dirty="0">
                <a:solidFill>
                  <a:srgbClr val="382244"/>
                </a:solidFill>
                <a:latin typeface="Microsoft Sans Serif"/>
                <a:cs typeface="Microsoft Sans Serif"/>
              </a:rPr>
              <a:t> </a:t>
            </a:r>
            <a:r>
              <a:rPr sz="1800" spc="-10" dirty="0">
                <a:solidFill>
                  <a:srgbClr val="382244"/>
                </a:solidFill>
                <a:latin typeface="Microsoft Sans Serif"/>
                <a:cs typeface="Microsoft Sans Serif"/>
              </a:rPr>
              <a:t>firm’s</a:t>
            </a:r>
            <a:r>
              <a:rPr sz="1800" spc="15" dirty="0">
                <a:solidFill>
                  <a:srgbClr val="382244"/>
                </a:solidFill>
                <a:latin typeface="Microsoft Sans Serif"/>
                <a:cs typeface="Microsoft Sans Serif"/>
              </a:rPr>
              <a:t> </a:t>
            </a:r>
            <a:r>
              <a:rPr sz="1800" spc="-5" dirty="0">
                <a:solidFill>
                  <a:srgbClr val="382244"/>
                </a:solidFill>
                <a:latin typeface="Microsoft Sans Serif"/>
                <a:cs typeface="Microsoft Sans Serif"/>
              </a:rPr>
              <a:t>resources</a:t>
            </a:r>
            <a:r>
              <a:rPr sz="1800" spc="25" dirty="0">
                <a:solidFill>
                  <a:srgbClr val="382244"/>
                </a:solidFill>
                <a:latin typeface="Microsoft Sans Serif"/>
                <a:cs typeface="Microsoft Sans Serif"/>
              </a:rPr>
              <a:t> </a:t>
            </a:r>
            <a:r>
              <a:rPr sz="1800" spc="-5" dirty="0">
                <a:solidFill>
                  <a:srgbClr val="382244"/>
                </a:solidFill>
                <a:latin typeface="Microsoft Sans Serif"/>
                <a:cs typeface="Microsoft Sans Serif"/>
              </a:rPr>
              <a:t>are</a:t>
            </a:r>
            <a:r>
              <a:rPr sz="1800" spc="20" dirty="0">
                <a:solidFill>
                  <a:srgbClr val="382244"/>
                </a:solidFill>
                <a:latin typeface="Microsoft Sans Serif"/>
                <a:cs typeface="Microsoft Sans Serif"/>
              </a:rPr>
              <a:t> </a:t>
            </a:r>
            <a:r>
              <a:rPr sz="1800" spc="-5" dirty="0">
                <a:solidFill>
                  <a:srgbClr val="382244"/>
                </a:solidFill>
                <a:latin typeface="Microsoft Sans Serif"/>
                <a:cs typeface="Microsoft Sans Serif"/>
              </a:rPr>
              <a:t>not</a:t>
            </a:r>
            <a:r>
              <a:rPr sz="1800" spc="20" dirty="0">
                <a:solidFill>
                  <a:srgbClr val="382244"/>
                </a:solidFill>
                <a:latin typeface="Microsoft Sans Serif"/>
                <a:cs typeface="Microsoft Sans Serif"/>
              </a:rPr>
              <a:t> </a:t>
            </a:r>
            <a:r>
              <a:rPr sz="1800" spc="-5" dirty="0">
                <a:solidFill>
                  <a:srgbClr val="382244"/>
                </a:solidFill>
                <a:latin typeface="Microsoft Sans Serif"/>
                <a:cs typeface="Microsoft Sans Serif"/>
              </a:rPr>
              <a:t>put</a:t>
            </a:r>
            <a:r>
              <a:rPr sz="1800" spc="20" dirty="0">
                <a:solidFill>
                  <a:srgbClr val="382244"/>
                </a:solidFill>
                <a:latin typeface="Microsoft Sans Serif"/>
                <a:cs typeface="Microsoft Sans Serif"/>
              </a:rPr>
              <a:t> </a:t>
            </a:r>
            <a:r>
              <a:rPr sz="1800" dirty="0">
                <a:solidFill>
                  <a:srgbClr val="382244"/>
                </a:solidFill>
                <a:latin typeface="Microsoft Sans Serif"/>
                <a:cs typeface="Microsoft Sans Serif"/>
              </a:rPr>
              <a:t>to</a:t>
            </a:r>
            <a:r>
              <a:rPr sz="1800" spc="5" dirty="0">
                <a:solidFill>
                  <a:srgbClr val="382244"/>
                </a:solidFill>
                <a:latin typeface="Microsoft Sans Serif"/>
                <a:cs typeface="Microsoft Sans Serif"/>
              </a:rPr>
              <a:t> </a:t>
            </a:r>
            <a:r>
              <a:rPr sz="1800" spc="-10" dirty="0">
                <a:solidFill>
                  <a:srgbClr val="382244"/>
                </a:solidFill>
                <a:latin typeface="Microsoft Sans Serif"/>
                <a:cs typeface="Microsoft Sans Serif"/>
              </a:rPr>
              <a:t>their</a:t>
            </a:r>
            <a:r>
              <a:rPr sz="1800" spc="25" dirty="0">
                <a:solidFill>
                  <a:srgbClr val="382244"/>
                </a:solidFill>
                <a:latin typeface="Microsoft Sans Serif"/>
                <a:cs typeface="Microsoft Sans Serif"/>
              </a:rPr>
              <a:t> </a:t>
            </a:r>
            <a:r>
              <a:rPr sz="1800" spc="-5" dirty="0">
                <a:solidFill>
                  <a:srgbClr val="382244"/>
                </a:solidFill>
                <a:latin typeface="Microsoft Sans Serif"/>
                <a:cs typeface="Microsoft Sans Serif"/>
              </a:rPr>
              <a:t>best </a:t>
            </a:r>
            <a:r>
              <a:rPr sz="1800" dirty="0">
                <a:solidFill>
                  <a:srgbClr val="382244"/>
                </a:solidFill>
                <a:latin typeface="Microsoft Sans Serif"/>
                <a:cs typeface="Microsoft Sans Serif"/>
              </a:rPr>
              <a:t> </a:t>
            </a:r>
            <a:r>
              <a:rPr sz="1800" spc="-5" dirty="0">
                <a:solidFill>
                  <a:srgbClr val="382244"/>
                </a:solidFill>
                <a:latin typeface="Microsoft Sans Serif"/>
                <a:cs typeface="Microsoft Sans Serif"/>
              </a:rPr>
              <a:t>alternative</a:t>
            </a:r>
            <a:r>
              <a:rPr sz="1800" spc="20" dirty="0">
                <a:solidFill>
                  <a:srgbClr val="382244"/>
                </a:solidFill>
                <a:latin typeface="Microsoft Sans Serif"/>
                <a:cs typeface="Microsoft Sans Serif"/>
              </a:rPr>
              <a:t> </a:t>
            </a:r>
            <a:r>
              <a:rPr sz="1800" spc="-5" dirty="0">
                <a:solidFill>
                  <a:srgbClr val="382244"/>
                </a:solidFill>
                <a:latin typeface="Microsoft Sans Serif"/>
                <a:cs typeface="Microsoft Sans Serif"/>
              </a:rPr>
              <a:t>use.</a:t>
            </a:r>
            <a:endParaRPr sz="1800" dirty="0">
              <a:latin typeface="Microsoft Sans Serif"/>
              <a:cs typeface="Microsoft Sans Serif"/>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26819" y="673734"/>
            <a:ext cx="5604510" cy="330835"/>
          </a:xfrm>
          <a:prstGeom prst="rect">
            <a:avLst/>
          </a:prstGeom>
        </p:spPr>
        <p:txBody>
          <a:bodyPr vert="horz" wrap="square" lIns="0" tIns="13335" rIns="0" bIns="0" rtlCol="0">
            <a:spAutoFit/>
          </a:bodyPr>
          <a:lstStyle/>
          <a:p>
            <a:pPr marL="12700">
              <a:lnSpc>
                <a:spcPct val="100000"/>
              </a:lnSpc>
              <a:spcBef>
                <a:spcPts val="105"/>
              </a:spcBef>
            </a:pPr>
            <a:r>
              <a:rPr dirty="0"/>
              <a:t>MEASURING</a:t>
            </a:r>
            <a:r>
              <a:rPr spc="-20" dirty="0"/>
              <a:t> </a:t>
            </a:r>
            <a:r>
              <a:rPr dirty="0"/>
              <a:t>COST:</a:t>
            </a:r>
            <a:r>
              <a:rPr spc="-30" dirty="0"/>
              <a:t> </a:t>
            </a:r>
            <a:r>
              <a:rPr dirty="0"/>
              <a:t>WHICH</a:t>
            </a:r>
            <a:r>
              <a:rPr spc="-20" dirty="0"/>
              <a:t> </a:t>
            </a:r>
            <a:r>
              <a:rPr dirty="0"/>
              <a:t>COSTS</a:t>
            </a:r>
            <a:r>
              <a:rPr spc="-10" dirty="0"/>
              <a:t> </a:t>
            </a:r>
            <a:r>
              <a:rPr dirty="0"/>
              <a:t>MATTER?</a:t>
            </a:r>
          </a:p>
        </p:txBody>
      </p:sp>
      <p:sp>
        <p:nvSpPr>
          <p:cNvPr id="3" name="object 3"/>
          <p:cNvSpPr/>
          <p:nvPr/>
        </p:nvSpPr>
        <p:spPr>
          <a:xfrm>
            <a:off x="457200" y="381000"/>
            <a:ext cx="8229600" cy="0"/>
          </a:xfrm>
          <a:custGeom>
            <a:avLst/>
            <a:gdLst/>
            <a:ahLst/>
            <a:cxnLst/>
            <a:rect l="l" t="t" r="r" b="b"/>
            <a:pathLst>
              <a:path w="8229600">
                <a:moveTo>
                  <a:pt x="0" y="0"/>
                </a:moveTo>
                <a:lnTo>
                  <a:pt x="8229600" y="0"/>
                </a:lnTo>
              </a:path>
            </a:pathLst>
          </a:custGeom>
          <a:ln w="9525">
            <a:solidFill>
              <a:srgbClr val="52BD94"/>
            </a:solidFill>
          </a:ln>
        </p:spPr>
        <p:txBody>
          <a:bodyPr wrap="square" lIns="0" tIns="0" rIns="0" bIns="0" rtlCol="0"/>
          <a:lstStyle/>
          <a:p>
            <a:endParaRPr/>
          </a:p>
        </p:txBody>
      </p:sp>
      <p:sp>
        <p:nvSpPr>
          <p:cNvPr id="4" name="object 4"/>
          <p:cNvSpPr txBox="1"/>
          <p:nvPr/>
        </p:nvSpPr>
        <p:spPr>
          <a:xfrm>
            <a:off x="1450594" y="1549653"/>
            <a:ext cx="6216650" cy="4758995"/>
          </a:xfrm>
          <a:prstGeom prst="rect">
            <a:avLst/>
          </a:prstGeom>
        </p:spPr>
        <p:txBody>
          <a:bodyPr vert="horz" wrap="square" lIns="0" tIns="11430" rIns="0" bIns="0" rtlCol="0">
            <a:spAutoFit/>
          </a:bodyPr>
          <a:lstStyle/>
          <a:p>
            <a:pPr marL="1386840" marR="1405890" indent="-231775">
              <a:lnSpc>
                <a:spcPct val="100299"/>
              </a:lnSpc>
              <a:spcBef>
                <a:spcPts val="90"/>
              </a:spcBef>
              <a:buClr>
                <a:srgbClr val="808080"/>
              </a:buClr>
              <a:buFont typeface="Times New Roman"/>
              <a:buChar char="●"/>
              <a:tabLst>
                <a:tab pos="1387475" algn="l"/>
                <a:tab pos="2708910" algn="l"/>
              </a:tabLst>
            </a:pPr>
            <a:r>
              <a:rPr lang="en-US" b="1" spc="-5" dirty="0">
                <a:solidFill>
                  <a:srgbClr val="C00000"/>
                </a:solidFill>
                <a:latin typeface="Arial"/>
                <a:cs typeface="Arial"/>
              </a:rPr>
              <a:t>S</a:t>
            </a:r>
            <a:r>
              <a:rPr sz="1800" b="1" spc="-5" dirty="0">
                <a:solidFill>
                  <a:srgbClr val="C00000"/>
                </a:solidFill>
                <a:latin typeface="Arial"/>
                <a:cs typeface="Arial"/>
              </a:rPr>
              <a:t>unk</a:t>
            </a:r>
            <a:r>
              <a:rPr sz="1800" b="1" spc="35" dirty="0">
                <a:solidFill>
                  <a:srgbClr val="C00000"/>
                </a:solidFill>
                <a:latin typeface="Arial"/>
                <a:cs typeface="Arial"/>
              </a:rPr>
              <a:t> </a:t>
            </a:r>
            <a:r>
              <a:rPr lang="en-US" b="1" spc="-5" dirty="0">
                <a:solidFill>
                  <a:srgbClr val="C00000"/>
                </a:solidFill>
                <a:latin typeface="Arial"/>
                <a:cs typeface="Arial"/>
              </a:rPr>
              <a:t>C</a:t>
            </a:r>
            <a:r>
              <a:rPr sz="1800" b="1" spc="-5" dirty="0">
                <a:solidFill>
                  <a:srgbClr val="C00000"/>
                </a:solidFill>
                <a:latin typeface="Arial"/>
                <a:cs typeface="Arial"/>
              </a:rPr>
              <a:t>ost</a:t>
            </a:r>
            <a:r>
              <a:rPr sz="1800" b="1" spc="-5" dirty="0">
                <a:solidFill>
                  <a:srgbClr val="382244"/>
                </a:solidFill>
                <a:latin typeface="Arial"/>
                <a:cs typeface="Arial"/>
              </a:rPr>
              <a:t>	</a:t>
            </a:r>
            <a:r>
              <a:rPr sz="1800" spc="-5" dirty="0">
                <a:solidFill>
                  <a:srgbClr val="382244"/>
                </a:solidFill>
                <a:latin typeface="Microsoft Sans Serif"/>
                <a:cs typeface="Microsoft Sans Serif"/>
              </a:rPr>
              <a:t>Expenditure that has </a:t>
            </a:r>
            <a:r>
              <a:rPr sz="1800" spc="-459" dirty="0">
                <a:solidFill>
                  <a:srgbClr val="382244"/>
                </a:solidFill>
                <a:latin typeface="Microsoft Sans Serif"/>
                <a:cs typeface="Microsoft Sans Serif"/>
              </a:rPr>
              <a:t> </a:t>
            </a:r>
            <a:r>
              <a:rPr sz="1800" spc="-5" dirty="0">
                <a:solidFill>
                  <a:srgbClr val="382244"/>
                </a:solidFill>
                <a:latin typeface="Microsoft Sans Serif"/>
                <a:cs typeface="Microsoft Sans Serif"/>
              </a:rPr>
              <a:t>been</a:t>
            </a:r>
            <a:r>
              <a:rPr sz="1800" spc="20" dirty="0">
                <a:solidFill>
                  <a:srgbClr val="382244"/>
                </a:solidFill>
                <a:latin typeface="Microsoft Sans Serif"/>
                <a:cs typeface="Microsoft Sans Serif"/>
              </a:rPr>
              <a:t> </a:t>
            </a:r>
            <a:r>
              <a:rPr sz="1800" spc="-5" dirty="0">
                <a:solidFill>
                  <a:srgbClr val="382244"/>
                </a:solidFill>
                <a:latin typeface="Microsoft Sans Serif"/>
                <a:cs typeface="Microsoft Sans Serif"/>
              </a:rPr>
              <a:t>made</a:t>
            </a:r>
            <a:r>
              <a:rPr sz="1800" spc="25" dirty="0">
                <a:solidFill>
                  <a:srgbClr val="382244"/>
                </a:solidFill>
                <a:latin typeface="Microsoft Sans Serif"/>
                <a:cs typeface="Microsoft Sans Serif"/>
              </a:rPr>
              <a:t> </a:t>
            </a:r>
            <a:r>
              <a:rPr sz="1800" spc="-5" dirty="0">
                <a:solidFill>
                  <a:srgbClr val="382244"/>
                </a:solidFill>
                <a:latin typeface="Microsoft Sans Serif"/>
                <a:cs typeface="Microsoft Sans Serif"/>
              </a:rPr>
              <a:t>and</a:t>
            </a:r>
            <a:r>
              <a:rPr sz="1800" spc="15" dirty="0">
                <a:solidFill>
                  <a:srgbClr val="382244"/>
                </a:solidFill>
                <a:latin typeface="Microsoft Sans Serif"/>
                <a:cs typeface="Microsoft Sans Serif"/>
              </a:rPr>
              <a:t> </a:t>
            </a:r>
            <a:r>
              <a:rPr sz="1800" spc="-5" dirty="0">
                <a:solidFill>
                  <a:srgbClr val="382244"/>
                </a:solidFill>
                <a:latin typeface="Microsoft Sans Serif"/>
                <a:cs typeface="Microsoft Sans Serif"/>
              </a:rPr>
              <a:t>cannot</a:t>
            </a:r>
            <a:r>
              <a:rPr sz="1800" spc="30" dirty="0">
                <a:solidFill>
                  <a:srgbClr val="382244"/>
                </a:solidFill>
                <a:latin typeface="Microsoft Sans Serif"/>
                <a:cs typeface="Microsoft Sans Serif"/>
              </a:rPr>
              <a:t> </a:t>
            </a:r>
            <a:r>
              <a:rPr sz="1800" spc="-5" dirty="0">
                <a:solidFill>
                  <a:srgbClr val="382244"/>
                </a:solidFill>
                <a:latin typeface="Microsoft Sans Serif"/>
                <a:cs typeface="Microsoft Sans Serif"/>
              </a:rPr>
              <a:t>be </a:t>
            </a:r>
            <a:r>
              <a:rPr sz="1800" dirty="0">
                <a:solidFill>
                  <a:srgbClr val="382244"/>
                </a:solidFill>
                <a:latin typeface="Microsoft Sans Serif"/>
                <a:cs typeface="Microsoft Sans Serif"/>
              </a:rPr>
              <a:t> </a:t>
            </a:r>
            <a:r>
              <a:rPr sz="1800" spc="-5" dirty="0">
                <a:solidFill>
                  <a:srgbClr val="382244"/>
                </a:solidFill>
                <a:latin typeface="Microsoft Sans Serif"/>
                <a:cs typeface="Microsoft Sans Serif"/>
              </a:rPr>
              <a:t>recovered.</a:t>
            </a:r>
            <a:endParaRPr sz="1800" dirty="0">
              <a:latin typeface="Microsoft Sans Serif"/>
              <a:cs typeface="Microsoft Sans Serif"/>
            </a:endParaRPr>
          </a:p>
          <a:p>
            <a:pPr>
              <a:lnSpc>
                <a:spcPct val="100000"/>
              </a:lnSpc>
            </a:pPr>
            <a:endParaRPr sz="1750" dirty="0">
              <a:latin typeface="Microsoft Sans Serif"/>
              <a:cs typeface="Microsoft Sans Serif"/>
            </a:endParaRPr>
          </a:p>
          <a:p>
            <a:pPr marL="12700">
              <a:lnSpc>
                <a:spcPct val="100000"/>
              </a:lnSpc>
              <a:spcBef>
                <a:spcPts val="5"/>
              </a:spcBef>
            </a:pPr>
            <a:r>
              <a:rPr sz="1800" spc="-5" dirty="0">
                <a:latin typeface="Microsoft Sans Serif"/>
                <a:cs typeface="Microsoft Sans Serif"/>
              </a:rPr>
              <a:t>Because</a:t>
            </a:r>
            <a:r>
              <a:rPr sz="1800" spc="30" dirty="0">
                <a:latin typeface="Microsoft Sans Serif"/>
                <a:cs typeface="Microsoft Sans Serif"/>
              </a:rPr>
              <a:t> </a:t>
            </a:r>
            <a:r>
              <a:rPr sz="1800" spc="-5" dirty="0">
                <a:latin typeface="Microsoft Sans Serif"/>
                <a:cs typeface="Microsoft Sans Serif"/>
              </a:rPr>
              <a:t>a</a:t>
            </a:r>
            <a:r>
              <a:rPr sz="1800" spc="25" dirty="0">
                <a:latin typeface="Microsoft Sans Serif"/>
                <a:cs typeface="Microsoft Sans Serif"/>
              </a:rPr>
              <a:t> </a:t>
            </a:r>
            <a:r>
              <a:rPr sz="1800" spc="-5" dirty="0">
                <a:latin typeface="Microsoft Sans Serif"/>
                <a:cs typeface="Microsoft Sans Serif"/>
              </a:rPr>
              <a:t>sunk</a:t>
            </a:r>
            <a:r>
              <a:rPr sz="1800" spc="20" dirty="0">
                <a:latin typeface="Microsoft Sans Serif"/>
                <a:cs typeface="Microsoft Sans Serif"/>
              </a:rPr>
              <a:t> </a:t>
            </a:r>
            <a:r>
              <a:rPr sz="1800" spc="-5" dirty="0">
                <a:latin typeface="Microsoft Sans Serif"/>
                <a:cs typeface="Microsoft Sans Serif"/>
              </a:rPr>
              <a:t>cost</a:t>
            </a:r>
            <a:r>
              <a:rPr sz="1800" spc="30" dirty="0">
                <a:latin typeface="Microsoft Sans Serif"/>
                <a:cs typeface="Microsoft Sans Serif"/>
              </a:rPr>
              <a:t> </a:t>
            </a:r>
            <a:r>
              <a:rPr sz="1800" spc="-5" dirty="0">
                <a:latin typeface="Microsoft Sans Serif"/>
                <a:cs typeface="Microsoft Sans Serif"/>
              </a:rPr>
              <a:t>cannot</a:t>
            </a:r>
            <a:r>
              <a:rPr sz="1800" spc="40" dirty="0">
                <a:latin typeface="Microsoft Sans Serif"/>
                <a:cs typeface="Microsoft Sans Serif"/>
              </a:rPr>
              <a:t> </a:t>
            </a:r>
            <a:r>
              <a:rPr sz="1800" spc="-5" dirty="0">
                <a:latin typeface="Microsoft Sans Serif"/>
                <a:cs typeface="Microsoft Sans Serif"/>
              </a:rPr>
              <a:t>be</a:t>
            </a:r>
            <a:r>
              <a:rPr sz="1800" spc="15" dirty="0">
                <a:latin typeface="Microsoft Sans Serif"/>
                <a:cs typeface="Microsoft Sans Serif"/>
              </a:rPr>
              <a:t> </a:t>
            </a:r>
            <a:r>
              <a:rPr sz="1800" spc="-5" dirty="0">
                <a:latin typeface="Microsoft Sans Serif"/>
                <a:cs typeface="Microsoft Sans Serif"/>
              </a:rPr>
              <a:t>recovered,</a:t>
            </a:r>
            <a:r>
              <a:rPr sz="1800" spc="30" dirty="0">
                <a:latin typeface="Microsoft Sans Serif"/>
                <a:cs typeface="Microsoft Sans Serif"/>
              </a:rPr>
              <a:t> </a:t>
            </a:r>
            <a:r>
              <a:rPr sz="1800" spc="-10" dirty="0">
                <a:latin typeface="Microsoft Sans Serif"/>
                <a:cs typeface="Microsoft Sans Serif"/>
              </a:rPr>
              <a:t>it</a:t>
            </a:r>
            <a:r>
              <a:rPr sz="1800" spc="25" dirty="0">
                <a:latin typeface="Microsoft Sans Serif"/>
                <a:cs typeface="Microsoft Sans Serif"/>
              </a:rPr>
              <a:t> </a:t>
            </a:r>
            <a:r>
              <a:rPr sz="1800" spc="-10" dirty="0">
                <a:latin typeface="Microsoft Sans Serif"/>
                <a:cs typeface="Microsoft Sans Serif"/>
              </a:rPr>
              <a:t>should</a:t>
            </a:r>
            <a:r>
              <a:rPr sz="1800" spc="40" dirty="0">
                <a:latin typeface="Microsoft Sans Serif"/>
                <a:cs typeface="Microsoft Sans Serif"/>
              </a:rPr>
              <a:t> </a:t>
            </a:r>
            <a:r>
              <a:rPr sz="1800" i="1" spc="-5" dirty="0">
                <a:latin typeface="Arial"/>
                <a:cs typeface="Arial"/>
              </a:rPr>
              <a:t>not</a:t>
            </a:r>
            <a:endParaRPr sz="1800" dirty="0">
              <a:latin typeface="Arial"/>
              <a:cs typeface="Arial"/>
            </a:endParaRPr>
          </a:p>
          <a:p>
            <a:pPr marL="12700">
              <a:lnSpc>
                <a:spcPct val="100000"/>
              </a:lnSpc>
            </a:pPr>
            <a:r>
              <a:rPr sz="1800" spc="-10" dirty="0">
                <a:latin typeface="Microsoft Sans Serif"/>
                <a:cs typeface="Microsoft Sans Serif"/>
              </a:rPr>
              <a:t>influence</a:t>
            </a:r>
            <a:r>
              <a:rPr sz="1800" spc="35" dirty="0">
                <a:latin typeface="Microsoft Sans Serif"/>
                <a:cs typeface="Microsoft Sans Serif"/>
              </a:rPr>
              <a:t> </a:t>
            </a:r>
            <a:r>
              <a:rPr sz="1800" dirty="0">
                <a:latin typeface="Microsoft Sans Serif"/>
                <a:cs typeface="Microsoft Sans Serif"/>
              </a:rPr>
              <a:t>the</a:t>
            </a:r>
            <a:r>
              <a:rPr sz="1800" spc="5" dirty="0">
                <a:latin typeface="Microsoft Sans Serif"/>
                <a:cs typeface="Microsoft Sans Serif"/>
              </a:rPr>
              <a:t> </a:t>
            </a:r>
            <a:r>
              <a:rPr sz="1800" spc="-15" dirty="0">
                <a:latin typeface="Microsoft Sans Serif"/>
                <a:cs typeface="Microsoft Sans Serif"/>
              </a:rPr>
              <a:t>firm’s</a:t>
            </a:r>
            <a:r>
              <a:rPr sz="1800" spc="20" dirty="0">
                <a:latin typeface="Microsoft Sans Serif"/>
                <a:cs typeface="Microsoft Sans Serif"/>
              </a:rPr>
              <a:t> </a:t>
            </a:r>
            <a:r>
              <a:rPr sz="1800" spc="-10" dirty="0">
                <a:latin typeface="Microsoft Sans Serif"/>
                <a:cs typeface="Microsoft Sans Serif"/>
              </a:rPr>
              <a:t>decisions.</a:t>
            </a:r>
            <a:endParaRPr sz="1800" dirty="0">
              <a:latin typeface="Microsoft Sans Serif"/>
              <a:cs typeface="Microsoft Sans Serif"/>
            </a:endParaRPr>
          </a:p>
          <a:p>
            <a:pPr>
              <a:lnSpc>
                <a:spcPct val="100000"/>
              </a:lnSpc>
              <a:spcBef>
                <a:spcPts val="10"/>
              </a:spcBef>
            </a:pPr>
            <a:endParaRPr sz="1900" dirty="0">
              <a:latin typeface="Microsoft Sans Serif"/>
              <a:cs typeface="Microsoft Sans Serif"/>
            </a:endParaRPr>
          </a:p>
          <a:p>
            <a:pPr marL="12700" marR="139700">
              <a:lnSpc>
                <a:spcPct val="100000"/>
              </a:lnSpc>
              <a:tabLst>
                <a:tab pos="2348230" algn="l"/>
              </a:tabLst>
            </a:pPr>
            <a:r>
              <a:rPr sz="1800" dirty="0">
                <a:latin typeface="Microsoft Sans Serif"/>
                <a:cs typeface="Microsoft Sans Serif"/>
              </a:rPr>
              <a:t>For</a:t>
            </a:r>
            <a:r>
              <a:rPr sz="1800" spc="20" dirty="0">
                <a:latin typeface="Microsoft Sans Serif"/>
                <a:cs typeface="Microsoft Sans Serif"/>
              </a:rPr>
              <a:t> </a:t>
            </a:r>
            <a:r>
              <a:rPr sz="1800" spc="-10" dirty="0">
                <a:latin typeface="Microsoft Sans Serif"/>
                <a:cs typeface="Microsoft Sans Serif"/>
              </a:rPr>
              <a:t>example,</a:t>
            </a:r>
            <a:r>
              <a:rPr sz="1800" spc="50" dirty="0">
                <a:latin typeface="Microsoft Sans Serif"/>
                <a:cs typeface="Microsoft Sans Serif"/>
              </a:rPr>
              <a:t> </a:t>
            </a:r>
            <a:r>
              <a:rPr sz="1800" spc="-5" dirty="0">
                <a:latin typeface="Microsoft Sans Serif"/>
                <a:cs typeface="Microsoft Sans Serif"/>
              </a:rPr>
              <a:t>consider</a:t>
            </a:r>
            <a:r>
              <a:rPr sz="1800" spc="30" dirty="0">
                <a:latin typeface="Microsoft Sans Serif"/>
                <a:cs typeface="Microsoft Sans Serif"/>
              </a:rPr>
              <a:t> </a:t>
            </a:r>
            <a:r>
              <a:rPr sz="1800" dirty="0">
                <a:latin typeface="Microsoft Sans Serif"/>
                <a:cs typeface="Microsoft Sans Serif"/>
              </a:rPr>
              <a:t>the</a:t>
            </a:r>
            <a:r>
              <a:rPr sz="1800" spc="15" dirty="0">
                <a:latin typeface="Microsoft Sans Serif"/>
                <a:cs typeface="Microsoft Sans Serif"/>
              </a:rPr>
              <a:t> </a:t>
            </a:r>
            <a:r>
              <a:rPr sz="1800" spc="-5" dirty="0">
                <a:latin typeface="Microsoft Sans Serif"/>
                <a:cs typeface="Microsoft Sans Serif"/>
              </a:rPr>
              <a:t>purchase</a:t>
            </a:r>
            <a:r>
              <a:rPr sz="1800" spc="30" dirty="0">
                <a:latin typeface="Microsoft Sans Serif"/>
                <a:cs typeface="Microsoft Sans Serif"/>
              </a:rPr>
              <a:t> </a:t>
            </a:r>
            <a:r>
              <a:rPr sz="1800" dirty="0">
                <a:latin typeface="Microsoft Sans Serif"/>
                <a:cs typeface="Microsoft Sans Serif"/>
              </a:rPr>
              <a:t>of</a:t>
            </a:r>
            <a:r>
              <a:rPr sz="1800" spc="20" dirty="0">
                <a:latin typeface="Microsoft Sans Serif"/>
                <a:cs typeface="Microsoft Sans Serif"/>
              </a:rPr>
              <a:t> </a:t>
            </a:r>
            <a:r>
              <a:rPr sz="1800" spc="-10" dirty="0">
                <a:latin typeface="Microsoft Sans Serif"/>
                <a:cs typeface="Microsoft Sans Serif"/>
              </a:rPr>
              <a:t>specialized </a:t>
            </a:r>
            <a:r>
              <a:rPr sz="1800" spc="-5" dirty="0">
                <a:latin typeface="Microsoft Sans Serif"/>
                <a:cs typeface="Microsoft Sans Serif"/>
              </a:rPr>
              <a:t> equipment</a:t>
            </a:r>
            <a:r>
              <a:rPr sz="1800" spc="50" dirty="0">
                <a:latin typeface="Microsoft Sans Serif"/>
                <a:cs typeface="Microsoft Sans Serif"/>
              </a:rPr>
              <a:t> </a:t>
            </a:r>
            <a:r>
              <a:rPr sz="1800" dirty="0">
                <a:latin typeface="Microsoft Sans Serif"/>
                <a:cs typeface="Microsoft Sans Serif"/>
              </a:rPr>
              <a:t>for</a:t>
            </a:r>
            <a:r>
              <a:rPr sz="1800" spc="15" dirty="0">
                <a:latin typeface="Microsoft Sans Serif"/>
                <a:cs typeface="Microsoft Sans Serif"/>
              </a:rPr>
              <a:t> </a:t>
            </a:r>
            <a:r>
              <a:rPr sz="1800" spc="-5" dirty="0">
                <a:latin typeface="Microsoft Sans Serif"/>
                <a:cs typeface="Microsoft Sans Serif"/>
              </a:rPr>
              <a:t>a</a:t>
            </a:r>
            <a:r>
              <a:rPr sz="1800" spc="30" dirty="0">
                <a:latin typeface="Microsoft Sans Serif"/>
                <a:cs typeface="Microsoft Sans Serif"/>
              </a:rPr>
              <a:t> </a:t>
            </a:r>
            <a:r>
              <a:rPr sz="1800" spc="-10" dirty="0">
                <a:latin typeface="Microsoft Sans Serif"/>
                <a:cs typeface="Microsoft Sans Serif"/>
              </a:rPr>
              <a:t>plant.	</a:t>
            </a:r>
            <a:r>
              <a:rPr sz="1800" spc="-5" dirty="0">
                <a:latin typeface="Microsoft Sans Serif"/>
                <a:cs typeface="Microsoft Sans Serif"/>
              </a:rPr>
              <a:t>Suppose</a:t>
            </a:r>
            <a:r>
              <a:rPr sz="1800" spc="25" dirty="0">
                <a:latin typeface="Microsoft Sans Serif"/>
                <a:cs typeface="Microsoft Sans Serif"/>
              </a:rPr>
              <a:t> </a:t>
            </a:r>
            <a:r>
              <a:rPr sz="1800" dirty="0">
                <a:latin typeface="Microsoft Sans Serif"/>
                <a:cs typeface="Microsoft Sans Serif"/>
              </a:rPr>
              <a:t>the</a:t>
            </a:r>
            <a:r>
              <a:rPr sz="1800" spc="5" dirty="0">
                <a:latin typeface="Microsoft Sans Serif"/>
                <a:cs typeface="Microsoft Sans Serif"/>
              </a:rPr>
              <a:t> </a:t>
            </a:r>
            <a:r>
              <a:rPr sz="1800" spc="-5" dirty="0">
                <a:latin typeface="Microsoft Sans Serif"/>
                <a:cs typeface="Microsoft Sans Serif"/>
              </a:rPr>
              <a:t>equipment</a:t>
            </a:r>
            <a:r>
              <a:rPr sz="1800" spc="20" dirty="0">
                <a:latin typeface="Microsoft Sans Serif"/>
                <a:cs typeface="Microsoft Sans Serif"/>
              </a:rPr>
              <a:t> </a:t>
            </a:r>
            <a:r>
              <a:rPr sz="1800" spc="-5" dirty="0">
                <a:latin typeface="Microsoft Sans Serif"/>
                <a:cs typeface="Microsoft Sans Serif"/>
              </a:rPr>
              <a:t>can</a:t>
            </a:r>
            <a:r>
              <a:rPr sz="1800" spc="15" dirty="0">
                <a:latin typeface="Microsoft Sans Serif"/>
                <a:cs typeface="Microsoft Sans Serif"/>
              </a:rPr>
              <a:t> </a:t>
            </a:r>
            <a:r>
              <a:rPr sz="1800" spc="-5" dirty="0">
                <a:latin typeface="Microsoft Sans Serif"/>
                <a:cs typeface="Microsoft Sans Serif"/>
              </a:rPr>
              <a:t>be</a:t>
            </a:r>
            <a:r>
              <a:rPr sz="1800" dirty="0">
                <a:latin typeface="Microsoft Sans Serif"/>
                <a:cs typeface="Microsoft Sans Serif"/>
              </a:rPr>
              <a:t> </a:t>
            </a:r>
            <a:r>
              <a:rPr sz="1800" spc="-5" dirty="0">
                <a:latin typeface="Microsoft Sans Serif"/>
                <a:cs typeface="Microsoft Sans Serif"/>
              </a:rPr>
              <a:t>used </a:t>
            </a:r>
            <a:r>
              <a:rPr sz="1800" spc="-465" dirty="0">
                <a:latin typeface="Microsoft Sans Serif"/>
                <a:cs typeface="Microsoft Sans Serif"/>
              </a:rPr>
              <a:t> </a:t>
            </a:r>
            <a:r>
              <a:rPr sz="1800" dirty="0">
                <a:latin typeface="Microsoft Sans Serif"/>
                <a:cs typeface="Microsoft Sans Serif"/>
              </a:rPr>
              <a:t>to</a:t>
            </a:r>
            <a:r>
              <a:rPr sz="1800" spc="20" dirty="0">
                <a:latin typeface="Microsoft Sans Serif"/>
                <a:cs typeface="Microsoft Sans Serif"/>
              </a:rPr>
              <a:t> </a:t>
            </a:r>
            <a:r>
              <a:rPr sz="1800" spc="-5" dirty="0">
                <a:latin typeface="Microsoft Sans Serif"/>
                <a:cs typeface="Microsoft Sans Serif"/>
              </a:rPr>
              <a:t>do</a:t>
            </a:r>
            <a:r>
              <a:rPr sz="1800" spc="15" dirty="0">
                <a:latin typeface="Microsoft Sans Serif"/>
                <a:cs typeface="Microsoft Sans Serif"/>
              </a:rPr>
              <a:t> </a:t>
            </a:r>
            <a:r>
              <a:rPr sz="1800" spc="-10" dirty="0">
                <a:latin typeface="Microsoft Sans Serif"/>
                <a:cs typeface="Microsoft Sans Serif"/>
              </a:rPr>
              <a:t>only</a:t>
            </a:r>
            <a:r>
              <a:rPr sz="1800" spc="35" dirty="0">
                <a:latin typeface="Microsoft Sans Serif"/>
                <a:cs typeface="Microsoft Sans Serif"/>
              </a:rPr>
              <a:t> </a:t>
            </a:r>
            <a:r>
              <a:rPr sz="1800" spc="-15" dirty="0">
                <a:latin typeface="Microsoft Sans Serif"/>
                <a:cs typeface="Microsoft Sans Serif"/>
              </a:rPr>
              <a:t>what</a:t>
            </a:r>
            <a:r>
              <a:rPr sz="1800" spc="60" dirty="0">
                <a:latin typeface="Microsoft Sans Serif"/>
                <a:cs typeface="Microsoft Sans Serif"/>
              </a:rPr>
              <a:t> </a:t>
            </a:r>
            <a:r>
              <a:rPr sz="1800" spc="-10" dirty="0">
                <a:latin typeface="Microsoft Sans Serif"/>
                <a:cs typeface="Microsoft Sans Serif"/>
              </a:rPr>
              <a:t>it</a:t>
            </a:r>
            <a:r>
              <a:rPr sz="1800" spc="25" dirty="0">
                <a:latin typeface="Microsoft Sans Serif"/>
                <a:cs typeface="Microsoft Sans Serif"/>
              </a:rPr>
              <a:t> </a:t>
            </a:r>
            <a:r>
              <a:rPr sz="1800" spc="-15" dirty="0">
                <a:latin typeface="Microsoft Sans Serif"/>
                <a:cs typeface="Microsoft Sans Serif"/>
              </a:rPr>
              <a:t>was</a:t>
            </a:r>
            <a:r>
              <a:rPr sz="1800" spc="50" dirty="0">
                <a:latin typeface="Microsoft Sans Serif"/>
                <a:cs typeface="Microsoft Sans Serif"/>
              </a:rPr>
              <a:t> </a:t>
            </a:r>
            <a:r>
              <a:rPr sz="1800" spc="-10" dirty="0">
                <a:latin typeface="Microsoft Sans Serif"/>
                <a:cs typeface="Microsoft Sans Serif"/>
              </a:rPr>
              <a:t>originally</a:t>
            </a:r>
            <a:r>
              <a:rPr sz="1800" spc="50" dirty="0">
                <a:latin typeface="Microsoft Sans Serif"/>
                <a:cs typeface="Microsoft Sans Serif"/>
              </a:rPr>
              <a:t> </a:t>
            </a:r>
            <a:r>
              <a:rPr sz="1800" spc="-10" dirty="0">
                <a:latin typeface="Microsoft Sans Serif"/>
                <a:cs typeface="Microsoft Sans Serif"/>
              </a:rPr>
              <a:t>designed</a:t>
            </a:r>
            <a:r>
              <a:rPr sz="1800" spc="40" dirty="0">
                <a:latin typeface="Microsoft Sans Serif"/>
                <a:cs typeface="Microsoft Sans Serif"/>
              </a:rPr>
              <a:t> </a:t>
            </a:r>
            <a:r>
              <a:rPr sz="1800" dirty="0">
                <a:latin typeface="Microsoft Sans Serif"/>
                <a:cs typeface="Microsoft Sans Serif"/>
              </a:rPr>
              <a:t>for</a:t>
            </a:r>
            <a:r>
              <a:rPr sz="1800" spc="25" dirty="0">
                <a:latin typeface="Microsoft Sans Serif"/>
                <a:cs typeface="Microsoft Sans Serif"/>
              </a:rPr>
              <a:t> </a:t>
            </a:r>
            <a:r>
              <a:rPr sz="1800" spc="-5" dirty="0">
                <a:latin typeface="Microsoft Sans Serif"/>
                <a:cs typeface="Microsoft Sans Serif"/>
              </a:rPr>
              <a:t>and</a:t>
            </a:r>
            <a:r>
              <a:rPr sz="1800" spc="30" dirty="0">
                <a:latin typeface="Microsoft Sans Serif"/>
                <a:cs typeface="Microsoft Sans Serif"/>
              </a:rPr>
              <a:t> </a:t>
            </a:r>
            <a:r>
              <a:rPr sz="1800" spc="-5" dirty="0">
                <a:latin typeface="Microsoft Sans Serif"/>
                <a:cs typeface="Microsoft Sans Serif"/>
              </a:rPr>
              <a:t>cannot</a:t>
            </a:r>
            <a:r>
              <a:rPr sz="1800" spc="25" dirty="0">
                <a:latin typeface="Microsoft Sans Serif"/>
                <a:cs typeface="Microsoft Sans Serif"/>
              </a:rPr>
              <a:t> </a:t>
            </a:r>
            <a:r>
              <a:rPr sz="1800" spc="-5" dirty="0">
                <a:latin typeface="Microsoft Sans Serif"/>
                <a:cs typeface="Microsoft Sans Serif"/>
              </a:rPr>
              <a:t>be </a:t>
            </a:r>
            <a:r>
              <a:rPr sz="1800" dirty="0">
                <a:latin typeface="Microsoft Sans Serif"/>
                <a:cs typeface="Microsoft Sans Serif"/>
              </a:rPr>
              <a:t> </a:t>
            </a:r>
            <a:r>
              <a:rPr sz="1800" spc="-5" dirty="0">
                <a:latin typeface="Microsoft Sans Serif"/>
                <a:cs typeface="Microsoft Sans Serif"/>
              </a:rPr>
              <a:t>converted</a:t>
            </a:r>
            <a:r>
              <a:rPr sz="1800" spc="25" dirty="0">
                <a:latin typeface="Microsoft Sans Serif"/>
                <a:cs typeface="Microsoft Sans Serif"/>
              </a:rPr>
              <a:t> </a:t>
            </a:r>
            <a:r>
              <a:rPr sz="1800" dirty="0">
                <a:latin typeface="Microsoft Sans Serif"/>
                <a:cs typeface="Microsoft Sans Serif"/>
              </a:rPr>
              <a:t>for</a:t>
            </a:r>
            <a:r>
              <a:rPr sz="1800" spc="20" dirty="0">
                <a:latin typeface="Microsoft Sans Serif"/>
                <a:cs typeface="Microsoft Sans Serif"/>
              </a:rPr>
              <a:t> </a:t>
            </a:r>
            <a:r>
              <a:rPr sz="1800" spc="-5" dirty="0">
                <a:latin typeface="Microsoft Sans Serif"/>
                <a:cs typeface="Microsoft Sans Serif"/>
              </a:rPr>
              <a:t>alternative</a:t>
            </a:r>
            <a:r>
              <a:rPr sz="1800" spc="25" dirty="0">
                <a:latin typeface="Microsoft Sans Serif"/>
                <a:cs typeface="Microsoft Sans Serif"/>
              </a:rPr>
              <a:t> </a:t>
            </a:r>
            <a:r>
              <a:rPr sz="1800" spc="-5" dirty="0">
                <a:latin typeface="Microsoft Sans Serif"/>
                <a:cs typeface="Microsoft Sans Serif"/>
              </a:rPr>
              <a:t>use.</a:t>
            </a:r>
            <a:r>
              <a:rPr sz="1800" spc="-15" dirty="0">
                <a:latin typeface="Microsoft Sans Serif"/>
                <a:cs typeface="Microsoft Sans Serif"/>
              </a:rPr>
              <a:t> </a:t>
            </a:r>
            <a:r>
              <a:rPr sz="1800" dirty="0">
                <a:latin typeface="Microsoft Sans Serif"/>
                <a:cs typeface="Microsoft Sans Serif"/>
              </a:rPr>
              <a:t>The </a:t>
            </a:r>
            <a:r>
              <a:rPr sz="1800" spc="-5" dirty="0">
                <a:latin typeface="Microsoft Sans Serif"/>
                <a:cs typeface="Microsoft Sans Serif"/>
              </a:rPr>
              <a:t>expenditure</a:t>
            </a:r>
            <a:r>
              <a:rPr sz="1800" spc="50" dirty="0">
                <a:latin typeface="Microsoft Sans Serif"/>
                <a:cs typeface="Microsoft Sans Serif"/>
              </a:rPr>
              <a:t> </a:t>
            </a:r>
            <a:r>
              <a:rPr sz="1800" spc="-5" dirty="0">
                <a:latin typeface="Microsoft Sans Serif"/>
                <a:cs typeface="Microsoft Sans Serif"/>
              </a:rPr>
              <a:t>on</a:t>
            </a:r>
            <a:r>
              <a:rPr sz="1800" spc="25" dirty="0">
                <a:latin typeface="Microsoft Sans Serif"/>
                <a:cs typeface="Microsoft Sans Serif"/>
              </a:rPr>
              <a:t> </a:t>
            </a:r>
            <a:r>
              <a:rPr sz="1800" spc="-5" dirty="0">
                <a:latin typeface="Microsoft Sans Serif"/>
                <a:cs typeface="Microsoft Sans Serif"/>
              </a:rPr>
              <a:t>this </a:t>
            </a:r>
            <a:r>
              <a:rPr sz="1800" dirty="0">
                <a:latin typeface="Microsoft Sans Serif"/>
                <a:cs typeface="Microsoft Sans Serif"/>
              </a:rPr>
              <a:t> </a:t>
            </a:r>
            <a:r>
              <a:rPr sz="1800" spc="-5" dirty="0">
                <a:latin typeface="Microsoft Sans Serif"/>
                <a:cs typeface="Microsoft Sans Serif"/>
              </a:rPr>
              <a:t>equipment</a:t>
            </a:r>
            <a:r>
              <a:rPr sz="1800" spc="40" dirty="0">
                <a:latin typeface="Microsoft Sans Serif"/>
                <a:cs typeface="Microsoft Sans Serif"/>
              </a:rPr>
              <a:t> </a:t>
            </a:r>
            <a:r>
              <a:rPr sz="1800" spc="-10" dirty="0">
                <a:latin typeface="Microsoft Sans Serif"/>
                <a:cs typeface="Microsoft Sans Serif"/>
              </a:rPr>
              <a:t>is</a:t>
            </a:r>
            <a:r>
              <a:rPr sz="1800" spc="20" dirty="0">
                <a:latin typeface="Microsoft Sans Serif"/>
                <a:cs typeface="Microsoft Sans Serif"/>
              </a:rPr>
              <a:t> </a:t>
            </a:r>
            <a:r>
              <a:rPr sz="1800" spc="-5" dirty="0">
                <a:latin typeface="Microsoft Sans Serif"/>
                <a:cs typeface="Microsoft Sans Serif"/>
              </a:rPr>
              <a:t>a</a:t>
            </a:r>
            <a:r>
              <a:rPr sz="1800" spc="20" dirty="0">
                <a:latin typeface="Microsoft Sans Serif"/>
                <a:cs typeface="Microsoft Sans Serif"/>
              </a:rPr>
              <a:t> </a:t>
            </a:r>
            <a:r>
              <a:rPr sz="1800" spc="-5" dirty="0">
                <a:latin typeface="Microsoft Sans Serif"/>
                <a:cs typeface="Microsoft Sans Serif"/>
              </a:rPr>
              <a:t>sunk</a:t>
            </a:r>
            <a:r>
              <a:rPr sz="1800" spc="20" dirty="0">
                <a:latin typeface="Microsoft Sans Serif"/>
                <a:cs typeface="Microsoft Sans Serif"/>
              </a:rPr>
              <a:t> </a:t>
            </a:r>
            <a:r>
              <a:rPr sz="1800" spc="-5" dirty="0">
                <a:latin typeface="Microsoft Sans Serif"/>
                <a:cs typeface="Microsoft Sans Serif"/>
              </a:rPr>
              <a:t>cost.</a:t>
            </a:r>
            <a:endParaRPr sz="1800" dirty="0">
              <a:latin typeface="Microsoft Sans Serif"/>
              <a:cs typeface="Microsoft Sans Serif"/>
            </a:endParaRPr>
          </a:p>
          <a:p>
            <a:pPr>
              <a:lnSpc>
                <a:spcPct val="100000"/>
              </a:lnSpc>
              <a:spcBef>
                <a:spcPts val="10"/>
              </a:spcBef>
            </a:pPr>
            <a:endParaRPr sz="1900" dirty="0">
              <a:latin typeface="Microsoft Sans Serif"/>
              <a:cs typeface="Microsoft Sans Serif"/>
            </a:endParaRPr>
          </a:p>
          <a:p>
            <a:pPr marL="12700">
              <a:lnSpc>
                <a:spcPct val="100000"/>
              </a:lnSpc>
            </a:pPr>
            <a:r>
              <a:rPr sz="1800" i="1" spc="-5" dirty="0">
                <a:latin typeface="Arial"/>
                <a:cs typeface="Arial"/>
              </a:rPr>
              <a:t>Because</a:t>
            </a:r>
            <a:r>
              <a:rPr sz="1800" i="1" spc="10" dirty="0">
                <a:latin typeface="Arial"/>
                <a:cs typeface="Arial"/>
              </a:rPr>
              <a:t> </a:t>
            </a:r>
            <a:r>
              <a:rPr sz="1800" i="1" spc="-5" dirty="0">
                <a:latin typeface="Arial"/>
                <a:cs typeface="Arial"/>
              </a:rPr>
              <a:t>it</a:t>
            </a:r>
            <a:r>
              <a:rPr sz="1800" i="1" spc="5" dirty="0">
                <a:latin typeface="Arial"/>
                <a:cs typeface="Arial"/>
              </a:rPr>
              <a:t> </a:t>
            </a:r>
            <a:r>
              <a:rPr sz="1800" i="1" spc="-5" dirty="0">
                <a:latin typeface="Arial"/>
                <a:cs typeface="Arial"/>
              </a:rPr>
              <a:t>has</a:t>
            </a:r>
            <a:r>
              <a:rPr sz="1800" i="1" spc="5" dirty="0">
                <a:latin typeface="Arial"/>
                <a:cs typeface="Arial"/>
              </a:rPr>
              <a:t> </a:t>
            </a:r>
            <a:r>
              <a:rPr sz="1800" i="1" spc="-5" dirty="0">
                <a:latin typeface="Arial"/>
                <a:cs typeface="Arial"/>
              </a:rPr>
              <a:t>no</a:t>
            </a:r>
            <a:r>
              <a:rPr sz="1800" i="1" spc="-10" dirty="0">
                <a:latin typeface="Arial"/>
                <a:cs typeface="Arial"/>
              </a:rPr>
              <a:t> </a:t>
            </a:r>
            <a:r>
              <a:rPr sz="1800" i="1" spc="-5" dirty="0">
                <a:latin typeface="Arial"/>
                <a:cs typeface="Arial"/>
              </a:rPr>
              <a:t>alternative</a:t>
            </a:r>
            <a:r>
              <a:rPr sz="1800" i="1" spc="30" dirty="0">
                <a:latin typeface="Arial"/>
                <a:cs typeface="Arial"/>
              </a:rPr>
              <a:t> </a:t>
            </a:r>
            <a:r>
              <a:rPr sz="1800" i="1" spc="-5" dirty="0">
                <a:latin typeface="Arial"/>
                <a:cs typeface="Arial"/>
              </a:rPr>
              <a:t>use,</a:t>
            </a:r>
            <a:r>
              <a:rPr sz="1800" i="1" spc="10" dirty="0">
                <a:latin typeface="Arial"/>
                <a:cs typeface="Arial"/>
              </a:rPr>
              <a:t> </a:t>
            </a:r>
            <a:r>
              <a:rPr sz="1800" i="1" spc="-5" dirty="0">
                <a:latin typeface="Arial"/>
                <a:cs typeface="Arial"/>
              </a:rPr>
              <a:t>its opportunity</a:t>
            </a:r>
            <a:r>
              <a:rPr sz="1800" i="1" spc="30" dirty="0">
                <a:latin typeface="Arial"/>
                <a:cs typeface="Arial"/>
              </a:rPr>
              <a:t> </a:t>
            </a:r>
            <a:r>
              <a:rPr sz="1800" i="1" dirty="0">
                <a:latin typeface="Arial"/>
                <a:cs typeface="Arial"/>
              </a:rPr>
              <a:t>cost</a:t>
            </a:r>
            <a:r>
              <a:rPr sz="1800" i="1" spc="-5" dirty="0">
                <a:latin typeface="Arial"/>
                <a:cs typeface="Arial"/>
              </a:rPr>
              <a:t> is</a:t>
            </a:r>
            <a:r>
              <a:rPr sz="1800" i="1" spc="5" dirty="0">
                <a:latin typeface="Arial"/>
                <a:cs typeface="Arial"/>
              </a:rPr>
              <a:t> </a:t>
            </a:r>
            <a:r>
              <a:rPr sz="1800" i="1" spc="-15" dirty="0">
                <a:latin typeface="Arial"/>
                <a:cs typeface="Arial"/>
              </a:rPr>
              <a:t>zero</a:t>
            </a:r>
            <a:r>
              <a:rPr sz="1800" spc="-15" dirty="0">
                <a:latin typeface="Microsoft Sans Serif"/>
                <a:cs typeface="Microsoft Sans Serif"/>
              </a:rPr>
              <a:t>.</a:t>
            </a:r>
            <a:endParaRPr sz="1800" dirty="0">
              <a:latin typeface="Microsoft Sans Serif"/>
              <a:cs typeface="Microsoft Sans Serif"/>
            </a:endParaRPr>
          </a:p>
          <a:p>
            <a:pPr>
              <a:lnSpc>
                <a:spcPct val="100000"/>
              </a:lnSpc>
              <a:spcBef>
                <a:spcPts val="15"/>
              </a:spcBef>
            </a:pPr>
            <a:endParaRPr sz="1900" dirty="0">
              <a:latin typeface="Microsoft Sans Serif"/>
              <a:cs typeface="Microsoft Sans Serif"/>
            </a:endParaRPr>
          </a:p>
          <a:p>
            <a:pPr marL="12700" marR="120650">
              <a:lnSpc>
                <a:spcPct val="100000"/>
              </a:lnSpc>
            </a:pPr>
            <a:r>
              <a:rPr sz="1800" spc="-5" dirty="0">
                <a:latin typeface="Microsoft Sans Serif"/>
                <a:cs typeface="Microsoft Sans Serif"/>
              </a:rPr>
              <a:t>Thus</a:t>
            </a:r>
            <a:r>
              <a:rPr sz="1800" spc="10" dirty="0">
                <a:latin typeface="Microsoft Sans Serif"/>
                <a:cs typeface="Microsoft Sans Serif"/>
              </a:rPr>
              <a:t> </a:t>
            </a:r>
            <a:r>
              <a:rPr sz="1800" spc="-10" dirty="0">
                <a:latin typeface="Microsoft Sans Serif"/>
                <a:cs typeface="Microsoft Sans Serif"/>
              </a:rPr>
              <a:t>it</a:t>
            </a:r>
            <a:r>
              <a:rPr sz="1800" spc="25" dirty="0">
                <a:latin typeface="Microsoft Sans Serif"/>
                <a:cs typeface="Microsoft Sans Serif"/>
              </a:rPr>
              <a:t> </a:t>
            </a:r>
            <a:r>
              <a:rPr sz="1800" spc="-10" dirty="0">
                <a:latin typeface="Microsoft Sans Serif"/>
                <a:cs typeface="Microsoft Sans Serif"/>
              </a:rPr>
              <a:t>should</a:t>
            </a:r>
            <a:r>
              <a:rPr sz="1800" spc="30" dirty="0">
                <a:latin typeface="Microsoft Sans Serif"/>
                <a:cs typeface="Microsoft Sans Serif"/>
              </a:rPr>
              <a:t> </a:t>
            </a:r>
            <a:r>
              <a:rPr sz="1800" spc="-5" dirty="0">
                <a:latin typeface="Microsoft Sans Serif"/>
                <a:cs typeface="Microsoft Sans Serif"/>
              </a:rPr>
              <a:t>not</a:t>
            </a:r>
            <a:r>
              <a:rPr sz="1800" spc="30" dirty="0">
                <a:latin typeface="Microsoft Sans Serif"/>
                <a:cs typeface="Microsoft Sans Serif"/>
              </a:rPr>
              <a:t> </a:t>
            </a:r>
            <a:r>
              <a:rPr sz="1800" spc="-5" dirty="0">
                <a:latin typeface="Microsoft Sans Serif"/>
                <a:cs typeface="Microsoft Sans Serif"/>
              </a:rPr>
              <a:t>be</a:t>
            </a:r>
            <a:r>
              <a:rPr sz="1800" spc="10" dirty="0">
                <a:latin typeface="Microsoft Sans Serif"/>
                <a:cs typeface="Microsoft Sans Serif"/>
              </a:rPr>
              <a:t> </a:t>
            </a:r>
            <a:r>
              <a:rPr sz="1800" spc="-10" dirty="0">
                <a:latin typeface="Microsoft Sans Serif"/>
                <a:cs typeface="Microsoft Sans Serif"/>
              </a:rPr>
              <a:t>included</a:t>
            </a:r>
            <a:r>
              <a:rPr sz="1800" spc="40" dirty="0">
                <a:latin typeface="Microsoft Sans Serif"/>
                <a:cs typeface="Microsoft Sans Serif"/>
              </a:rPr>
              <a:t> </a:t>
            </a:r>
            <a:r>
              <a:rPr sz="1800" spc="-5" dirty="0">
                <a:latin typeface="Microsoft Sans Serif"/>
                <a:cs typeface="Microsoft Sans Serif"/>
              </a:rPr>
              <a:t>as</a:t>
            </a:r>
            <a:r>
              <a:rPr sz="1800" spc="20" dirty="0">
                <a:latin typeface="Microsoft Sans Serif"/>
                <a:cs typeface="Microsoft Sans Serif"/>
              </a:rPr>
              <a:t> </a:t>
            </a:r>
            <a:r>
              <a:rPr sz="1800" spc="-5" dirty="0">
                <a:latin typeface="Microsoft Sans Serif"/>
                <a:cs typeface="Microsoft Sans Serif"/>
              </a:rPr>
              <a:t>part</a:t>
            </a:r>
            <a:r>
              <a:rPr sz="1800" spc="25" dirty="0">
                <a:latin typeface="Microsoft Sans Serif"/>
                <a:cs typeface="Microsoft Sans Serif"/>
              </a:rPr>
              <a:t> </a:t>
            </a:r>
            <a:r>
              <a:rPr sz="1800" spc="-5" dirty="0">
                <a:latin typeface="Microsoft Sans Serif"/>
                <a:cs typeface="Microsoft Sans Serif"/>
              </a:rPr>
              <a:t>of</a:t>
            </a:r>
            <a:r>
              <a:rPr sz="1800" spc="30" dirty="0">
                <a:latin typeface="Microsoft Sans Serif"/>
                <a:cs typeface="Microsoft Sans Serif"/>
              </a:rPr>
              <a:t> </a:t>
            </a:r>
            <a:r>
              <a:rPr sz="1800" dirty="0">
                <a:latin typeface="Microsoft Sans Serif"/>
                <a:cs typeface="Microsoft Sans Serif"/>
              </a:rPr>
              <a:t>the</a:t>
            </a:r>
            <a:r>
              <a:rPr sz="1800" spc="15" dirty="0">
                <a:latin typeface="Microsoft Sans Serif"/>
                <a:cs typeface="Microsoft Sans Serif"/>
              </a:rPr>
              <a:t> </a:t>
            </a:r>
            <a:r>
              <a:rPr sz="1800" spc="-15" dirty="0">
                <a:latin typeface="Microsoft Sans Serif"/>
                <a:cs typeface="Microsoft Sans Serif"/>
              </a:rPr>
              <a:t>firm’s</a:t>
            </a:r>
            <a:r>
              <a:rPr sz="1800" spc="25" dirty="0">
                <a:latin typeface="Microsoft Sans Serif"/>
                <a:cs typeface="Microsoft Sans Serif"/>
              </a:rPr>
              <a:t> </a:t>
            </a:r>
            <a:r>
              <a:rPr sz="1800" spc="-10" dirty="0">
                <a:latin typeface="Microsoft Sans Serif"/>
                <a:cs typeface="Microsoft Sans Serif"/>
              </a:rPr>
              <a:t>economic </a:t>
            </a:r>
            <a:r>
              <a:rPr sz="1800" spc="-465" dirty="0">
                <a:latin typeface="Microsoft Sans Serif"/>
                <a:cs typeface="Microsoft Sans Serif"/>
              </a:rPr>
              <a:t> </a:t>
            </a:r>
            <a:r>
              <a:rPr sz="1800" dirty="0">
                <a:latin typeface="Microsoft Sans Serif"/>
                <a:cs typeface="Microsoft Sans Serif"/>
              </a:rPr>
              <a:t>costs.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FEF530-3066-E5B8-93BF-69AD15A6EE4D}"/>
              </a:ext>
            </a:extLst>
          </p:cNvPr>
          <p:cNvPicPr>
            <a:picLocks noChangeAspect="1"/>
          </p:cNvPicPr>
          <p:nvPr/>
        </p:nvPicPr>
        <p:blipFill>
          <a:blip r:embed="rId2"/>
          <a:stretch>
            <a:fillRect/>
          </a:stretch>
        </p:blipFill>
        <p:spPr>
          <a:xfrm>
            <a:off x="457200" y="457200"/>
            <a:ext cx="8153400" cy="6248400"/>
          </a:xfrm>
          <a:prstGeom prst="rect">
            <a:avLst/>
          </a:prstGeom>
        </p:spPr>
      </p:pic>
    </p:spTree>
    <p:extLst>
      <p:ext uri="{BB962C8B-B14F-4D97-AF65-F5344CB8AC3E}">
        <p14:creationId xmlns:p14="http://schemas.microsoft.com/office/powerpoint/2010/main" val="903125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2F634-AC44-203B-C4D0-4B72534BAF1B}"/>
              </a:ext>
            </a:extLst>
          </p:cNvPr>
          <p:cNvSpPr>
            <a:spLocks noGrp="1"/>
          </p:cNvSpPr>
          <p:nvPr>
            <p:ph type="title"/>
          </p:nvPr>
        </p:nvSpPr>
        <p:spPr>
          <a:xfrm>
            <a:off x="1522222" y="381000"/>
            <a:ext cx="6099555" cy="615553"/>
          </a:xfrm>
        </p:spPr>
        <p:txBody>
          <a:bodyPr/>
          <a:lstStyle/>
          <a:p>
            <a:pPr algn="ctr"/>
            <a:r>
              <a:rPr lang="en-US" b="1" i="0" dirty="0">
                <a:solidFill>
                  <a:srgbClr val="C00000"/>
                </a:solidFill>
                <a:effectLst/>
                <a:latin typeface="Lato" panose="020F0502020204030203" pitchFamily="34" charset="0"/>
              </a:rPr>
              <a:t>The Structure of Costs in the Short </a:t>
            </a:r>
            <a:r>
              <a:rPr lang="en-US" dirty="0">
                <a:solidFill>
                  <a:srgbClr val="C00000"/>
                </a:solidFill>
                <a:latin typeface="Lato" panose="020F0502020204030203" pitchFamily="34" charset="0"/>
              </a:rPr>
              <a:t>R</a:t>
            </a:r>
            <a:r>
              <a:rPr lang="en-US" b="1" i="0" dirty="0">
                <a:solidFill>
                  <a:srgbClr val="C00000"/>
                </a:solidFill>
                <a:effectLst/>
                <a:latin typeface="Lato" panose="020F0502020204030203" pitchFamily="34" charset="0"/>
              </a:rPr>
              <a:t>un</a:t>
            </a:r>
            <a:br>
              <a:rPr lang="en-US" b="1" i="0" dirty="0">
                <a:solidFill>
                  <a:srgbClr val="21242C"/>
                </a:solidFill>
                <a:effectLst/>
                <a:latin typeface="Lato" panose="020F0502020204030203" pitchFamily="34" charset="0"/>
              </a:rPr>
            </a:br>
            <a:endParaRPr lang="en-IN" dirty="0"/>
          </a:p>
        </p:txBody>
      </p:sp>
      <p:sp>
        <p:nvSpPr>
          <p:cNvPr id="3" name="Text Placeholder 2">
            <a:extLst>
              <a:ext uri="{FF2B5EF4-FFF2-40B4-BE49-F238E27FC236}">
                <a16:creationId xmlns:a16="http://schemas.microsoft.com/office/drawing/2014/main" id="{AE3D5477-4611-6C81-1B61-44C29136EA3F}"/>
              </a:ext>
            </a:extLst>
          </p:cNvPr>
          <p:cNvSpPr>
            <a:spLocks noGrp="1"/>
          </p:cNvSpPr>
          <p:nvPr>
            <p:ph type="body" idx="1"/>
          </p:nvPr>
        </p:nvSpPr>
        <p:spPr>
          <a:xfrm>
            <a:off x="457200" y="838200"/>
            <a:ext cx="8388350" cy="6647974"/>
          </a:xfrm>
        </p:spPr>
        <p:txBody>
          <a:bodyPr/>
          <a:lstStyle/>
          <a:p>
            <a:pPr marL="285750" indent="-285750" algn="l" fontAlgn="base">
              <a:buFont typeface="Arial" panose="020B0604020202020204" pitchFamily="34" charset="0"/>
              <a:buChar char="•"/>
            </a:pPr>
            <a:r>
              <a:rPr lang="en-US" b="0" i="0" dirty="0">
                <a:solidFill>
                  <a:srgbClr val="21242C"/>
                </a:solidFill>
                <a:effectLst/>
                <a:latin typeface="Lato" panose="020F0502020204030203" pitchFamily="34" charset="0"/>
              </a:rPr>
              <a:t>The cost of producing a firm’s output depends on how much labor and physical capital the firm uses. </a:t>
            </a:r>
          </a:p>
          <a:p>
            <a:pPr marL="285750" indent="-285750" algn="l" fontAlgn="base">
              <a:buFont typeface="Arial" panose="020B0604020202020204" pitchFamily="34" charset="0"/>
              <a:buChar char="•"/>
            </a:pPr>
            <a:endParaRPr lang="en-US" dirty="0">
              <a:solidFill>
                <a:srgbClr val="21242C"/>
              </a:solidFill>
              <a:latin typeface="Lato" panose="020F0502020204030203" pitchFamily="34" charset="0"/>
            </a:endParaRPr>
          </a:p>
          <a:p>
            <a:pPr marL="285750" indent="-285750" algn="l" fontAlgn="base">
              <a:buFont typeface="Arial" panose="020B0604020202020204" pitchFamily="34" charset="0"/>
              <a:buChar char="•"/>
            </a:pPr>
            <a:r>
              <a:rPr lang="en-US" b="0" i="0" dirty="0">
                <a:solidFill>
                  <a:srgbClr val="21242C"/>
                </a:solidFill>
                <a:effectLst/>
                <a:latin typeface="Lato" panose="020F0502020204030203" pitchFamily="34" charset="0"/>
              </a:rPr>
              <a:t>A list of the costs involved in producing cars will look very different from the costs involved in producing computer software or haircuts or fast-food meals. However, the cost structure of all firms can be broken down into some common underlying patterns. </a:t>
            </a:r>
          </a:p>
          <a:p>
            <a:pPr marL="285750" indent="-285750" algn="l" fontAlgn="base">
              <a:buFont typeface="Arial" panose="020B0604020202020204" pitchFamily="34" charset="0"/>
              <a:buChar char="•"/>
            </a:pPr>
            <a:endParaRPr lang="en-US" dirty="0">
              <a:solidFill>
                <a:srgbClr val="21242C"/>
              </a:solidFill>
              <a:latin typeface="Lato" panose="020F0502020204030203" pitchFamily="34" charset="0"/>
            </a:endParaRPr>
          </a:p>
          <a:p>
            <a:pPr marL="285750" indent="-285750" algn="l" fontAlgn="base">
              <a:buFont typeface="Arial" panose="020B0604020202020204" pitchFamily="34" charset="0"/>
              <a:buChar char="•"/>
            </a:pPr>
            <a:r>
              <a:rPr lang="en-US" b="0" i="0" dirty="0">
                <a:solidFill>
                  <a:srgbClr val="21242C"/>
                </a:solidFill>
                <a:effectLst/>
                <a:latin typeface="Lato" panose="020F0502020204030203" pitchFamily="34" charset="0"/>
              </a:rPr>
              <a:t>When a firm looks at its </a:t>
            </a:r>
            <a:r>
              <a:rPr lang="en-US" b="1" i="1" dirty="0">
                <a:solidFill>
                  <a:srgbClr val="21242C"/>
                </a:solidFill>
                <a:effectLst/>
                <a:latin typeface="inherit"/>
              </a:rPr>
              <a:t>total cost</a:t>
            </a:r>
            <a:r>
              <a:rPr lang="en-US" b="1" i="0" dirty="0">
                <a:solidFill>
                  <a:srgbClr val="21242C"/>
                </a:solidFill>
                <a:effectLst/>
                <a:latin typeface="Lato" panose="020F0502020204030203" pitchFamily="34" charset="0"/>
              </a:rPr>
              <a:t> </a:t>
            </a:r>
            <a:r>
              <a:rPr lang="en-US" b="0" i="0" dirty="0">
                <a:solidFill>
                  <a:srgbClr val="21242C"/>
                </a:solidFill>
                <a:effectLst/>
                <a:latin typeface="Lato" panose="020F0502020204030203" pitchFamily="34" charset="0"/>
              </a:rPr>
              <a:t>of production in the short run, a useful starting point is to divide total cost into two categories:</a:t>
            </a:r>
            <a:r>
              <a:rPr lang="en-US" b="1" i="0" dirty="0">
                <a:solidFill>
                  <a:srgbClr val="21242C"/>
                </a:solidFill>
                <a:effectLst/>
                <a:latin typeface="Lato" panose="020F0502020204030203" pitchFamily="34" charset="0"/>
              </a:rPr>
              <a:t> </a:t>
            </a:r>
            <a:r>
              <a:rPr lang="en-US" b="1" i="1" dirty="0">
                <a:solidFill>
                  <a:srgbClr val="21242C"/>
                </a:solidFill>
                <a:effectLst/>
                <a:latin typeface="inherit"/>
              </a:rPr>
              <a:t>fixed costs</a:t>
            </a:r>
            <a:r>
              <a:rPr lang="en-US" b="1" i="0" dirty="0">
                <a:solidFill>
                  <a:srgbClr val="21242C"/>
                </a:solidFill>
                <a:effectLst/>
                <a:latin typeface="Lato" panose="020F0502020204030203" pitchFamily="34" charset="0"/>
              </a:rPr>
              <a:t> </a:t>
            </a:r>
            <a:r>
              <a:rPr lang="en-US" b="0" i="0" dirty="0">
                <a:solidFill>
                  <a:srgbClr val="21242C"/>
                </a:solidFill>
                <a:effectLst/>
                <a:latin typeface="Lato" panose="020F0502020204030203" pitchFamily="34" charset="0"/>
              </a:rPr>
              <a:t>that cannot be changed in the short run and </a:t>
            </a:r>
            <a:r>
              <a:rPr lang="en-US" b="1" i="1" dirty="0">
                <a:solidFill>
                  <a:srgbClr val="21242C"/>
                </a:solidFill>
                <a:effectLst/>
                <a:latin typeface="inherit"/>
              </a:rPr>
              <a:t>variable costs</a:t>
            </a:r>
            <a:r>
              <a:rPr lang="en-US" b="1" i="0" dirty="0">
                <a:solidFill>
                  <a:srgbClr val="21242C"/>
                </a:solidFill>
                <a:effectLst/>
                <a:latin typeface="Lato" panose="020F0502020204030203" pitchFamily="34" charset="0"/>
              </a:rPr>
              <a:t> </a:t>
            </a:r>
            <a:r>
              <a:rPr lang="en-US" b="0" i="0" dirty="0">
                <a:solidFill>
                  <a:srgbClr val="21242C"/>
                </a:solidFill>
                <a:effectLst/>
                <a:latin typeface="Lato" panose="020F0502020204030203" pitchFamily="34" charset="0"/>
              </a:rPr>
              <a:t>that can be changed in the short run.</a:t>
            </a:r>
          </a:p>
          <a:p>
            <a:pPr algn="l" fontAlgn="base"/>
            <a:endParaRPr lang="en-US" dirty="0">
              <a:solidFill>
                <a:srgbClr val="21242C"/>
              </a:solidFill>
              <a:latin typeface="Lato" panose="020F0502020204030203" pitchFamily="34" charset="0"/>
            </a:endParaRPr>
          </a:p>
          <a:p>
            <a:pPr algn="l" fontAlgn="base"/>
            <a:r>
              <a:rPr lang="en-IN" b="1" i="0" dirty="0">
                <a:solidFill>
                  <a:srgbClr val="21242C"/>
                </a:solidFill>
                <a:effectLst/>
                <a:latin typeface="Lato" panose="020F0502020204030203" pitchFamily="34" charset="0"/>
              </a:rPr>
              <a:t>Fixed and Variable </a:t>
            </a:r>
            <a:r>
              <a:rPr lang="en-IN" b="1" dirty="0">
                <a:solidFill>
                  <a:srgbClr val="21242C"/>
                </a:solidFill>
                <a:latin typeface="Lato" panose="020F0502020204030203" pitchFamily="34" charset="0"/>
              </a:rPr>
              <a:t>C</a:t>
            </a:r>
            <a:r>
              <a:rPr lang="en-IN" b="1" i="0" dirty="0">
                <a:solidFill>
                  <a:srgbClr val="21242C"/>
                </a:solidFill>
                <a:effectLst/>
                <a:latin typeface="Lato" panose="020F0502020204030203" pitchFamily="34" charset="0"/>
              </a:rPr>
              <a:t>osts</a:t>
            </a:r>
            <a:endParaRPr lang="en-US" b="1" i="0" dirty="0">
              <a:solidFill>
                <a:srgbClr val="21242C"/>
              </a:solidFill>
              <a:effectLst/>
              <a:latin typeface="Lato" panose="020F0502020204030203" pitchFamily="34" charset="0"/>
            </a:endParaRPr>
          </a:p>
          <a:p>
            <a:pPr algn="l" fontAlgn="base"/>
            <a:endParaRPr lang="en-US" b="1" dirty="0">
              <a:solidFill>
                <a:srgbClr val="21242C"/>
              </a:solidFill>
              <a:latin typeface="Lato" panose="020F0502020204030203" pitchFamily="34" charset="0"/>
            </a:endParaRPr>
          </a:p>
          <a:p>
            <a:pPr marL="285750" indent="-285750" algn="l" fontAlgn="base">
              <a:buFont typeface="Arial" panose="020B0604020202020204" pitchFamily="34" charset="0"/>
              <a:buChar char="•"/>
            </a:pPr>
            <a:r>
              <a:rPr lang="en-US" b="0" i="0" dirty="0">
                <a:solidFill>
                  <a:srgbClr val="21242C"/>
                </a:solidFill>
                <a:effectLst/>
                <a:latin typeface="Lato" panose="020F0502020204030203" pitchFamily="34" charset="0"/>
              </a:rPr>
              <a:t>Fixed costs are </a:t>
            </a:r>
            <a:r>
              <a:rPr lang="en-US" b="1" i="0" dirty="0">
                <a:solidFill>
                  <a:srgbClr val="21242C"/>
                </a:solidFill>
                <a:effectLst/>
                <a:latin typeface="Lato" panose="020F0502020204030203" pitchFamily="34" charset="0"/>
              </a:rPr>
              <a:t>expenditures that do not change based on the level of production</a:t>
            </a:r>
            <a:r>
              <a:rPr lang="en-US" b="0" i="0" dirty="0">
                <a:solidFill>
                  <a:srgbClr val="21242C"/>
                </a:solidFill>
                <a:effectLst/>
                <a:latin typeface="Lato" panose="020F0502020204030203" pitchFamily="34" charset="0"/>
              </a:rPr>
              <a:t>, at least not in the short term. Whether you produce a lot or a little, the fixed costs are the same. </a:t>
            </a:r>
          </a:p>
          <a:p>
            <a:pPr marL="285750" indent="-285750" algn="l" fontAlgn="base">
              <a:buFont typeface="Arial" panose="020B0604020202020204" pitchFamily="34" charset="0"/>
              <a:buChar char="•"/>
            </a:pPr>
            <a:endParaRPr lang="en-US" dirty="0">
              <a:solidFill>
                <a:srgbClr val="21242C"/>
              </a:solidFill>
              <a:latin typeface="Lato" panose="020F0502020204030203" pitchFamily="34" charset="0"/>
            </a:endParaRPr>
          </a:p>
          <a:p>
            <a:pPr marL="285750" indent="-285750" algn="l" fontAlgn="base">
              <a:buFont typeface="Arial" panose="020B0604020202020204" pitchFamily="34" charset="0"/>
              <a:buChar char="•"/>
            </a:pPr>
            <a:r>
              <a:rPr lang="en-US" b="0" i="0" dirty="0">
                <a:solidFill>
                  <a:srgbClr val="21242C"/>
                </a:solidFill>
                <a:effectLst/>
                <a:latin typeface="Lato" panose="020F0502020204030203" pitchFamily="34" charset="0"/>
              </a:rPr>
              <a:t>One example is the rent on a factory or a retail space. Once you sign the lease, the rent is the same regardless of how much you produce, at least until the lease runs out.</a:t>
            </a:r>
          </a:p>
          <a:p>
            <a:pPr algn="l" fontAlgn="base"/>
            <a:endParaRPr lang="en-US" b="0" i="0" dirty="0">
              <a:solidFill>
                <a:srgbClr val="21242C"/>
              </a:solidFill>
              <a:effectLst/>
              <a:latin typeface="Lato" panose="020F0502020204030203" pitchFamily="34" charset="0"/>
            </a:endParaRPr>
          </a:p>
          <a:p>
            <a:endParaRPr lang="en-IN" dirty="0"/>
          </a:p>
          <a:p>
            <a:endParaRPr lang="en-IN" dirty="0"/>
          </a:p>
        </p:txBody>
      </p:sp>
    </p:spTree>
    <p:extLst>
      <p:ext uri="{BB962C8B-B14F-4D97-AF65-F5344CB8AC3E}">
        <p14:creationId xmlns:p14="http://schemas.microsoft.com/office/powerpoint/2010/main" val="2736993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F275D-4197-D928-32EC-1BF460D90130}"/>
              </a:ext>
            </a:extLst>
          </p:cNvPr>
          <p:cNvSpPr>
            <a:spLocks noGrp="1"/>
          </p:cNvSpPr>
          <p:nvPr>
            <p:ph type="title"/>
          </p:nvPr>
        </p:nvSpPr>
        <p:spPr>
          <a:xfrm>
            <a:off x="1522222" y="452120"/>
            <a:ext cx="6099555" cy="615553"/>
          </a:xfrm>
        </p:spPr>
        <p:txBody>
          <a:bodyPr/>
          <a:lstStyle/>
          <a:p>
            <a:br>
              <a:rPr lang="en-IN" b="1" i="0" dirty="0">
                <a:solidFill>
                  <a:srgbClr val="21242C"/>
                </a:solidFill>
                <a:effectLst/>
                <a:latin typeface="Lato" panose="020F0502020204030203" pitchFamily="34" charset="0"/>
              </a:rPr>
            </a:br>
            <a:endParaRPr lang="en-IN" dirty="0"/>
          </a:p>
        </p:txBody>
      </p:sp>
      <p:sp>
        <p:nvSpPr>
          <p:cNvPr id="3" name="Text Placeholder 2">
            <a:extLst>
              <a:ext uri="{FF2B5EF4-FFF2-40B4-BE49-F238E27FC236}">
                <a16:creationId xmlns:a16="http://schemas.microsoft.com/office/drawing/2014/main" id="{0C544F05-CD39-1CC3-597F-D1DA868DFC75}"/>
              </a:ext>
            </a:extLst>
          </p:cNvPr>
          <p:cNvSpPr>
            <a:spLocks noGrp="1"/>
          </p:cNvSpPr>
          <p:nvPr>
            <p:ph type="body" idx="1"/>
          </p:nvPr>
        </p:nvSpPr>
        <p:spPr>
          <a:xfrm>
            <a:off x="450850" y="304800"/>
            <a:ext cx="8312150" cy="4431983"/>
          </a:xfrm>
        </p:spPr>
        <p:txBody>
          <a:bodyPr/>
          <a:lstStyle/>
          <a:p>
            <a:pPr marL="285750" indent="-285750" algn="l" fontAlgn="base">
              <a:buFont typeface="Arial" panose="020B0604020202020204" pitchFamily="34" charset="0"/>
              <a:buChar char="•"/>
            </a:pPr>
            <a:r>
              <a:rPr lang="en-US" b="1" i="0" dirty="0">
                <a:solidFill>
                  <a:srgbClr val="21242C"/>
                </a:solidFill>
                <a:effectLst/>
                <a:latin typeface="Lato" panose="020F0502020204030203" pitchFamily="34" charset="0"/>
              </a:rPr>
              <a:t>Fixed costs can take many other forms</a:t>
            </a:r>
            <a:r>
              <a:rPr lang="en-US" b="0" i="0" dirty="0">
                <a:solidFill>
                  <a:srgbClr val="21242C"/>
                </a:solidFill>
                <a:effectLst/>
                <a:latin typeface="Lato" panose="020F0502020204030203" pitchFamily="34" charset="0"/>
              </a:rPr>
              <a:t>. For example, the cost of machinery or equipment to produce the product, research and development costs to develop new products, even advertising to popularize a brand name are all fixed costs. </a:t>
            </a:r>
          </a:p>
          <a:p>
            <a:pPr marL="285750" indent="-285750" algn="l" fontAlgn="base">
              <a:buFont typeface="Arial" panose="020B0604020202020204" pitchFamily="34" charset="0"/>
              <a:buChar char="•"/>
            </a:pPr>
            <a:endParaRPr lang="en-US" dirty="0">
              <a:solidFill>
                <a:srgbClr val="21242C"/>
              </a:solidFill>
              <a:latin typeface="Lato" panose="020F0502020204030203" pitchFamily="34" charset="0"/>
            </a:endParaRPr>
          </a:p>
          <a:p>
            <a:pPr marL="285750" indent="-285750" algn="l" fontAlgn="base">
              <a:buFont typeface="Arial" panose="020B0604020202020204" pitchFamily="34" charset="0"/>
              <a:buChar char="•"/>
            </a:pPr>
            <a:r>
              <a:rPr lang="en-US" b="1" i="0" dirty="0">
                <a:solidFill>
                  <a:srgbClr val="21242C"/>
                </a:solidFill>
                <a:effectLst/>
                <a:latin typeface="Lato" panose="020F0502020204030203" pitchFamily="34" charset="0"/>
              </a:rPr>
              <a:t>The level of fixed costs varies according to the specific line of business. </a:t>
            </a:r>
            <a:r>
              <a:rPr lang="en-US" b="0" i="0" dirty="0">
                <a:solidFill>
                  <a:srgbClr val="21242C"/>
                </a:solidFill>
                <a:effectLst/>
                <a:latin typeface="Lato" panose="020F0502020204030203" pitchFamily="34" charset="0"/>
              </a:rPr>
              <a:t>Manufacturing computer chips, for instance, requires an expensive factory, but a local moving and hauling business can get by with almost no fixed costs at all if it rents trucks by the day when needed.</a:t>
            </a:r>
          </a:p>
          <a:p>
            <a:pPr marL="285750" indent="-285750" algn="l" fontAlgn="base">
              <a:buFont typeface="Arial" panose="020B0604020202020204" pitchFamily="34" charset="0"/>
              <a:buChar char="•"/>
            </a:pPr>
            <a:endParaRPr lang="en-US" b="0" i="0" dirty="0">
              <a:solidFill>
                <a:srgbClr val="21242C"/>
              </a:solidFill>
              <a:effectLst/>
              <a:latin typeface="Lato" panose="020F0502020204030203" pitchFamily="34" charset="0"/>
            </a:endParaRPr>
          </a:p>
          <a:p>
            <a:pPr marL="285750" indent="-285750" algn="l" fontAlgn="base">
              <a:buFont typeface="Arial" panose="020B0604020202020204" pitchFamily="34" charset="0"/>
              <a:buChar char="•"/>
            </a:pPr>
            <a:r>
              <a:rPr lang="en-US" b="1" i="0" dirty="0">
                <a:solidFill>
                  <a:srgbClr val="21242C"/>
                </a:solidFill>
                <a:effectLst/>
                <a:latin typeface="Lato" panose="020F0502020204030203" pitchFamily="34" charset="0"/>
              </a:rPr>
              <a:t>Variable costs</a:t>
            </a:r>
            <a:r>
              <a:rPr lang="en-US" b="0" i="0" dirty="0">
                <a:solidFill>
                  <a:srgbClr val="21242C"/>
                </a:solidFill>
                <a:effectLst/>
                <a:latin typeface="Lato" panose="020F0502020204030203" pitchFamily="34" charset="0"/>
              </a:rPr>
              <a:t>, on the other hand, are incurred in the act of producing—</a:t>
            </a:r>
            <a:r>
              <a:rPr lang="en-US" b="1" i="0" dirty="0">
                <a:solidFill>
                  <a:srgbClr val="21242C"/>
                </a:solidFill>
                <a:effectLst/>
                <a:latin typeface="Lato" panose="020F0502020204030203" pitchFamily="34" charset="0"/>
              </a:rPr>
              <a:t>the more you produce, the greater the variable cost</a:t>
            </a:r>
            <a:r>
              <a:rPr lang="en-US" b="0" i="0" dirty="0">
                <a:solidFill>
                  <a:srgbClr val="21242C"/>
                </a:solidFill>
                <a:effectLst/>
                <a:latin typeface="Lato" panose="020F0502020204030203" pitchFamily="34" charset="0"/>
              </a:rPr>
              <a:t>. </a:t>
            </a:r>
          </a:p>
          <a:p>
            <a:pPr marL="285750" indent="-285750" algn="l" fontAlgn="base">
              <a:buFont typeface="Arial" panose="020B0604020202020204" pitchFamily="34" charset="0"/>
              <a:buChar char="•"/>
            </a:pPr>
            <a:endParaRPr lang="en-US" dirty="0">
              <a:solidFill>
                <a:srgbClr val="21242C"/>
              </a:solidFill>
              <a:latin typeface="Lato" panose="020F0502020204030203" pitchFamily="34" charset="0"/>
            </a:endParaRPr>
          </a:p>
          <a:p>
            <a:pPr marL="285750" indent="-285750" algn="l" fontAlgn="base">
              <a:buFont typeface="Arial" panose="020B0604020202020204" pitchFamily="34" charset="0"/>
              <a:buChar char="•"/>
            </a:pPr>
            <a:r>
              <a:rPr lang="en-US" b="1" i="0" dirty="0">
                <a:solidFill>
                  <a:srgbClr val="21242C"/>
                </a:solidFill>
                <a:effectLst/>
                <a:latin typeface="Lato" panose="020F0502020204030203" pitchFamily="34" charset="0"/>
              </a:rPr>
              <a:t>Labor is treated as a variable cost</a:t>
            </a:r>
            <a:r>
              <a:rPr lang="en-US" b="0" i="0" dirty="0">
                <a:solidFill>
                  <a:srgbClr val="21242C"/>
                </a:solidFill>
                <a:effectLst/>
                <a:latin typeface="Lato" panose="020F0502020204030203" pitchFamily="34" charset="0"/>
              </a:rPr>
              <a:t> since producing a greater quantity of a good or service typically requires more workers or more work hours. </a:t>
            </a:r>
            <a:r>
              <a:rPr lang="en-US" b="1" i="0" dirty="0">
                <a:solidFill>
                  <a:srgbClr val="21242C"/>
                </a:solidFill>
                <a:effectLst/>
                <a:latin typeface="Lato" panose="020F0502020204030203" pitchFamily="34" charset="0"/>
              </a:rPr>
              <a:t>Variable costs also include raw materials</a:t>
            </a:r>
            <a:r>
              <a:rPr lang="en-US" b="0" i="0" dirty="0">
                <a:solidFill>
                  <a:srgbClr val="21242C"/>
                </a:solidFill>
                <a:effectLst/>
                <a:latin typeface="Lato" panose="020F0502020204030203" pitchFamily="34" charset="0"/>
              </a:rPr>
              <a:t>.</a:t>
            </a:r>
          </a:p>
          <a:p>
            <a:endParaRPr lang="en-IN" dirty="0"/>
          </a:p>
        </p:txBody>
      </p:sp>
    </p:spTree>
    <p:extLst>
      <p:ext uri="{BB962C8B-B14F-4D97-AF65-F5344CB8AC3E}">
        <p14:creationId xmlns:p14="http://schemas.microsoft.com/office/powerpoint/2010/main" val="4173702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D8CAE-2E9E-A616-8F7E-C1BE2D08FE64}"/>
              </a:ext>
            </a:extLst>
          </p:cNvPr>
          <p:cNvSpPr>
            <a:spLocks noGrp="1"/>
          </p:cNvSpPr>
          <p:nvPr>
            <p:ph type="title"/>
          </p:nvPr>
        </p:nvSpPr>
        <p:spPr>
          <a:xfrm>
            <a:off x="1522222" y="452120"/>
            <a:ext cx="6099555" cy="307777"/>
          </a:xfrm>
        </p:spPr>
        <p:txBody>
          <a:bodyPr/>
          <a:lstStyle/>
          <a:p>
            <a:pPr algn="ctr"/>
            <a:r>
              <a:rPr lang="en-IN" dirty="0">
                <a:solidFill>
                  <a:srgbClr val="C00000"/>
                </a:solidFill>
              </a:rPr>
              <a:t>Short Run Cost: An Example</a:t>
            </a:r>
          </a:p>
        </p:txBody>
      </p:sp>
      <p:sp>
        <p:nvSpPr>
          <p:cNvPr id="3" name="Text Placeholder 2">
            <a:extLst>
              <a:ext uri="{FF2B5EF4-FFF2-40B4-BE49-F238E27FC236}">
                <a16:creationId xmlns:a16="http://schemas.microsoft.com/office/drawing/2014/main" id="{A032D646-D270-8BFC-2DEF-7B7A9B4A2F55}"/>
              </a:ext>
            </a:extLst>
          </p:cNvPr>
          <p:cNvSpPr>
            <a:spLocks noGrp="1"/>
          </p:cNvSpPr>
          <p:nvPr>
            <p:ph type="body" idx="1"/>
          </p:nvPr>
        </p:nvSpPr>
        <p:spPr>
          <a:xfrm>
            <a:off x="492124" y="990600"/>
            <a:ext cx="8159750" cy="4985980"/>
          </a:xfrm>
        </p:spPr>
        <p:txBody>
          <a:bodyPr/>
          <a:lstStyle/>
          <a:p>
            <a:r>
              <a:rPr lang="en-US" b="0" i="0" dirty="0">
                <a:solidFill>
                  <a:srgbClr val="21242C"/>
                </a:solidFill>
                <a:effectLst/>
                <a:latin typeface="Lato" panose="020F0502020204030203" pitchFamily="34" charset="0"/>
              </a:rPr>
              <a:t>As a concrete example of fixed and variable costs, we'll imagine a barber shop called </a:t>
            </a:r>
            <a:r>
              <a:rPr lang="en-US" b="1" i="1" dirty="0">
                <a:solidFill>
                  <a:srgbClr val="21242C"/>
                </a:solidFill>
                <a:effectLst/>
                <a:latin typeface="Lato" panose="020F0502020204030203" pitchFamily="34" charset="0"/>
              </a:rPr>
              <a:t>The Clip Joint</a:t>
            </a:r>
            <a:r>
              <a:rPr lang="en-US" b="0" i="0" dirty="0">
                <a:solidFill>
                  <a:srgbClr val="21242C"/>
                </a:solidFill>
                <a:effectLst/>
                <a:latin typeface="Lato" panose="020F0502020204030203" pitchFamily="34" charset="0"/>
              </a:rPr>
              <a:t>. </a:t>
            </a:r>
          </a:p>
          <a:p>
            <a:pPr marL="285750" indent="-285750">
              <a:buFont typeface="Arial" panose="020B0604020202020204" pitchFamily="34" charset="0"/>
              <a:buChar char="•"/>
            </a:pPr>
            <a:r>
              <a:rPr lang="en-US" b="0" i="0" dirty="0">
                <a:solidFill>
                  <a:srgbClr val="21242C"/>
                </a:solidFill>
                <a:effectLst/>
                <a:latin typeface="Lato" panose="020F0502020204030203" pitchFamily="34" charset="0"/>
              </a:rPr>
              <a:t>The table below shows the data for the barber shop's output and costs. </a:t>
            </a:r>
          </a:p>
          <a:p>
            <a:pPr marL="285750" indent="-285750">
              <a:buFont typeface="Arial" panose="020B0604020202020204" pitchFamily="34" charset="0"/>
              <a:buChar char="•"/>
            </a:pPr>
            <a:r>
              <a:rPr lang="en-US" b="0" i="0" dirty="0">
                <a:solidFill>
                  <a:srgbClr val="21242C"/>
                </a:solidFill>
                <a:effectLst/>
                <a:latin typeface="Lato" panose="020F0502020204030203" pitchFamily="34" charset="0"/>
              </a:rPr>
              <a:t>The </a:t>
            </a:r>
            <a:r>
              <a:rPr lang="en-US" b="1" i="0" dirty="0">
                <a:solidFill>
                  <a:srgbClr val="21242C"/>
                </a:solidFill>
                <a:effectLst/>
                <a:latin typeface="Lato" panose="020F0502020204030203" pitchFamily="34" charset="0"/>
              </a:rPr>
              <a:t>fixed costs </a:t>
            </a:r>
            <a:r>
              <a:rPr lang="en-US" b="0" i="0" dirty="0">
                <a:solidFill>
                  <a:srgbClr val="21242C"/>
                </a:solidFill>
                <a:effectLst/>
                <a:latin typeface="Lato" panose="020F0502020204030203" pitchFamily="34" charset="0"/>
              </a:rPr>
              <a:t>of operating the barber shop, including the space and equipment, are </a:t>
            </a:r>
            <a:r>
              <a:rPr lang="en-US" b="1" i="0" dirty="0">
                <a:solidFill>
                  <a:srgbClr val="21242C"/>
                </a:solidFill>
                <a:effectLst/>
                <a:latin typeface="Lato" panose="020F0502020204030203" pitchFamily="34" charset="0"/>
              </a:rPr>
              <a:t>$160 per day</a:t>
            </a:r>
            <a:r>
              <a:rPr lang="en-US" b="0" i="0" dirty="0">
                <a:solidFill>
                  <a:srgbClr val="21242C"/>
                </a:solidFill>
                <a:effectLst/>
                <a:latin typeface="Lato" panose="020F0502020204030203" pitchFamily="34" charset="0"/>
              </a:rPr>
              <a:t>. </a:t>
            </a:r>
          </a:p>
          <a:p>
            <a:pPr marL="285750" indent="-285750">
              <a:buFont typeface="Arial" panose="020B0604020202020204" pitchFamily="34" charset="0"/>
              <a:buChar char="•"/>
            </a:pPr>
            <a:r>
              <a:rPr lang="en-US" b="0" i="0" dirty="0">
                <a:solidFill>
                  <a:srgbClr val="21242C"/>
                </a:solidFill>
                <a:effectLst/>
                <a:latin typeface="Lato" panose="020F0502020204030203" pitchFamily="34" charset="0"/>
              </a:rPr>
              <a:t>The </a:t>
            </a:r>
            <a:r>
              <a:rPr lang="en-US" b="1" i="0" dirty="0">
                <a:solidFill>
                  <a:srgbClr val="21242C"/>
                </a:solidFill>
                <a:effectLst/>
                <a:latin typeface="Lato" panose="020F0502020204030203" pitchFamily="34" charset="0"/>
              </a:rPr>
              <a:t>variable costs </a:t>
            </a:r>
            <a:r>
              <a:rPr lang="en-US" b="0" i="0" dirty="0">
                <a:solidFill>
                  <a:srgbClr val="21242C"/>
                </a:solidFill>
                <a:effectLst/>
                <a:latin typeface="Lato" panose="020F0502020204030203" pitchFamily="34" charset="0"/>
              </a:rPr>
              <a:t>are the </a:t>
            </a:r>
            <a:r>
              <a:rPr lang="en-US" b="1" i="0" dirty="0">
                <a:solidFill>
                  <a:srgbClr val="21242C"/>
                </a:solidFill>
                <a:effectLst/>
                <a:latin typeface="Lato" panose="020F0502020204030203" pitchFamily="34" charset="0"/>
              </a:rPr>
              <a:t>costs of hiring barbers</a:t>
            </a:r>
            <a:r>
              <a:rPr lang="en-US" b="0" i="0" dirty="0">
                <a:solidFill>
                  <a:srgbClr val="21242C"/>
                </a:solidFill>
                <a:effectLst/>
                <a:latin typeface="Lato" panose="020F0502020204030203" pitchFamily="34" charset="0"/>
              </a:rPr>
              <a:t>, which in our example are </a:t>
            </a:r>
            <a:r>
              <a:rPr lang="en-US" b="1" i="0" dirty="0">
                <a:solidFill>
                  <a:srgbClr val="21242C"/>
                </a:solidFill>
                <a:effectLst/>
                <a:latin typeface="Lato" panose="020F0502020204030203" pitchFamily="34" charset="0"/>
              </a:rPr>
              <a:t>$80 per barber each day</a:t>
            </a:r>
            <a:r>
              <a:rPr lang="en-US" b="0" i="0" dirty="0">
                <a:solidFill>
                  <a:srgbClr val="21242C"/>
                </a:solidFill>
                <a:effectLst/>
                <a:latin typeface="Lato" panose="020F0502020204030203" pitchFamily="34" charset="0"/>
              </a:rPr>
              <a:t>.</a:t>
            </a:r>
          </a:p>
          <a:p>
            <a:endParaRPr lang="en-US" b="0" i="0" dirty="0">
              <a:solidFill>
                <a:srgbClr val="21242C"/>
              </a:solidFill>
              <a:effectLst/>
              <a:latin typeface="Lato" panose="020F0502020204030203" pitchFamily="34" charset="0"/>
            </a:endParaRPr>
          </a:p>
          <a:p>
            <a:r>
              <a:rPr lang="en-US" b="0" i="0" dirty="0">
                <a:solidFill>
                  <a:srgbClr val="21242C"/>
                </a:solidFill>
                <a:effectLst/>
                <a:latin typeface="Lato" panose="020F0502020204030203" pitchFamily="34" charset="0"/>
              </a:rPr>
              <a:t>The first two columns of the table show the quantity of haircuts the barbershop can produce as it hires additional barbers. The third column shows the fixed costs, which do not change regardless of the level of production. The fourth column shows the variable costs at each level of output. These numbers are calculated by taking the amount of labor hired and multiplying by the wage. For example, two barbers cost </a:t>
            </a:r>
            <a:r>
              <a:rPr lang="en-US" b="0" i="0" dirty="0">
                <a:solidFill>
                  <a:srgbClr val="21242C"/>
                </a:solidFill>
                <a:effectLst/>
                <a:latin typeface="KaTeX_Main"/>
              </a:rPr>
              <a:t>2 × $80 = $160</a:t>
            </a:r>
            <a:r>
              <a:rPr lang="en-US" dirty="0">
                <a:solidFill>
                  <a:srgbClr val="21242C"/>
                </a:solidFill>
                <a:latin typeface="Lato" panose="020F0502020204030203" pitchFamily="34" charset="0"/>
              </a:rPr>
              <a:t>.</a:t>
            </a:r>
          </a:p>
          <a:p>
            <a:endParaRPr lang="en-US" dirty="0">
              <a:solidFill>
                <a:srgbClr val="21242C"/>
              </a:solidFill>
              <a:latin typeface="Lato" panose="020F0502020204030203" pitchFamily="34" charset="0"/>
            </a:endParaRPr>
          </a:p>
          <a:p>
            <a:r>
              <a:rPr lang="en-US" b="1" i="0" dirty="0">
                <a:solidFill>
                  <a:srgbClr val="21242C"/>
                </a:solidFill>
                <a:effectLst/>
                <a:latin typeface="Lato" panose="020F0502020204030203" pitchFamily="34" charset="0"/>
              </a:rPr>
              <a:t>Adding together the fixed costs in the third column and the variable costs in the fourth column produces the total costs in the fifth column</a:t>
            </a:r>
            <a:r>
              <a:rPr lang="en-US" b="0" i="0" dirty="0">
                <a:solidFill>
                  <a:srgbClr val="21242C"/>
                </a:solidFill>
                <a:effectLst/>
                <a:latin typeface="Lato" panose="020F0502020204030203" pitchFamily="34" charset="0"/>
              </a:rPr>
              <a:t>. So, for example, with two barbers the total cost is </a:t>
            </a:r>
            <a:r>
              <a:rPr lang="en-US" b="0" i="0" dirty="0">
                <a:solidFill>
                  <a:srgbClr val="21242C"/>
                </a:solidFill>
                <a:effectLst/>
                <a:latin typeface="KaTeX_Main"/>
              </a:rPr>
              <a:t>$160 + $160 = $320.</a:t>
            </a:r>
            <a:endParaRPr lang="en-IN" dirty="0"/>
          </a:p>
        </p:txBody>
      </p:sp>
    </p:spTree>
    <p:extLst>
      <p:ext uri="{BB962C8B-B14F-4D97-AF65-F5344CB8AC3E}">
        <p14:creationId xmlns:p14="http://schemas.microsoft.com/office/powerpoint/2010/main" val="901139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5AFEC-B87D-A00B-76B3-6FC4EE7C189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848877A-5C74-4788-E806-6AEC272E0BC3}"/>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0CD75B87-A9FE-2808-73BC-ECAF9367CCD4}"/>
              </a:ext>
            </a:extLst>
          </p:cNvPr>
          <p:cNvPicPr>
            <a:picLocks noChangeAspect="1"/>
          </p:cNvPicPr>
          <p:nvPr/>
        </p:nvPicPr>
        <p:blipFill>
          <a:blip r:embed="rId2"/>
          <a:stretch>
            <a:fillRect/>
          </a:stretch>
        </p:blipFill>
        <p:spPr>
          <a:xfrm>
            <a:off x="0" y="278652"/>
            <a:ext cx="9144000" cy="6300695"/>
          </a:xfrm>
          <a:prstGeom prst="rect">
            <a:avLst/>
          </a:prstGeom>
        </p:spPr>
      </p:pic>
    </p:spTree>
    <p:extLst>
      <p:ext uri="{BB962C8B-B14F-4D97-AF65-F5344CB8AC3E}">
        <p14:creationId xmlns:p14="http://schemas.microsoft.com/office/powerpoint/2010/main" val="1848010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A4613B-2CC4-071D-BB9D-E244E52EE581}"/>
              </a:ext>
            </a:extLst>
          </p:cNvPr>
          <p:cNvSpPr>
            <a:spLocks noGrp="1"/>
          </p:cNvSpPr>
          <p:nvPr>
            <p:ph type="body" idx="1"/>
          </p:nvPr>
        </p:nvSpPr>
        <p:spPr>
          <a:xfrm>
            <a:off x="457200" y="547806"/>
            <a:ext cx="8534400" cy="1938992"/>
          </a:xfrm>
        </p:spPr>
        <p:txBody>
          <a:bodyPr/>
          <a:lstStyle/>
          <a:p>
            <a:pPr algn="l" fontAlgn="base"/>
            <a:r>
              <a:rPr lang="en-US" b="0" i="0" dirty="0">
                <a:solidFill>
                  <a:srgbClr val="21242C"/>
                </a:solidFill>
                <a:effectLst/>
                <a:latin typeface="Lato" panose="020F0502020204030203" pitchFamily="34" charset="0"/>
              </a:rPr>
              <a:t>Next, we'll use the graph below to examine the relationship between the quantity of output being produced and the cost of producing that output. </a:t>
            </a:r>
          </a:p>
          <a:p>
            <a:pPr algn="l" fontAlgn="base"/>
            <a:endParaRPr lang="en-US" dirty="0">
              <a:solidFill>
                <a:srgbClr val="21242C"/>
              </a:solidFill>
              <a:latin typeface="Lato" panose="020F0502020204030203" pitchFamily="34" charset="0"/>
            </a:endParaRPr>
          </a:p>
          <a:p>
            <a:pPr algn="l" fontAlgn="base"/>
            <a:r>
              <a:rPr lang="en-US" b="1" i="0" dirty="0">
                <a:solidFill>
                  <a:srgbClr val="21242C"/>
                </a:solidFill>
                <a:effectLst/>
                <a:latin typeface="Lato" panose="020F0502020204030203" pitchFamily="34" charset="0"/>
              </a:rPr>
              <a:t>Fixed costs are always shown as the vertical intercept of the total cost curve</a:t>
            </a:r>
            <a:r>
              <a:rPr lang="en-US" b="0" i="0" dirty="0">
                <a:solidFill>
                  <a:srgbClr val="21242C"/>
                </a:solidFill>
                <a:effectLst/>
                <a:latin typeface="Lato" panose="020F0502020204030203" pitchFamily="34" charset="0"/>
              </a:rPr>
              <a:t>; they are the costs incurred when output is zero, so there are no variable costs.</a:t>
            </a:r>
          </a:p>
          <a:p>
            <a:pPr algn="l" fontAlgn="base"/>
            <a:endParaRPr lang="en-US" dirty="0">
              <a:solidFill>
                <a:srgbClr val="21242C"/>
              </a:solidFill>
              <a:latin typeface="Lato" panose="020F0502020204030203" pitchFamily="34" charset="0"/>
            </a:endParaRPr>
          </a:p>
          <a:p>
            <a:pPr algn="l" fontAlgn="base"/>
            <a:endParaRPr lang="en-US" b="0" i="0" dirty="0">
              <a:solidFill>
                <a:srgbClr val="21242C"/>
              </a:solidFill>
              <a:effectLst/>
              <a:latin typeface="Lato" panose="020F0502020204030203" pitchFamily="34" charset="0"/>
            </a:endParaRPr>
          </a:p>
        </p:txBody>
      </p:sp>
      <p:pic>
        <p:nvPicPr>
          <p:cNvPr id="5" name="Picture 4">
            <a:extLst>
              <a:ext uri="{FF2B5EF4-FFF2-40B4-BE49-F238E27FC236}">
                <a16:creationId xmlns:a16="http://schemas.microsoft.com/office/drawing/2014/main" id="{26624F99-7AA7-6D1B-1367-386E48754BF5}"/>
              </a:ext>
            </a:extLst>
          </p:cNvPr>
          <p:cNvPicPr>
            <a:picLocks noChangeAspect="1"/>
          </p:cNvPicPr>
          <p:nvPr/>
        </p:nvPicPr>
        <p:blipFill>
          <a:blip r:embed="rId2"/>
          <a:stretch>
            <a:fillRect/>
          </a:stretch>
        </p:blipFill>
        <p:spPr>
          <a:xfrm>
            <a:off x="152400" y="2209799"/>
            <a:ext cx="8534400" cy="4391025"/>
          </a:xfrm>
          <a:prstGeom prst="rect">
            <a:avLst/>
          </a:prstGeom>
        </p:spPr>
      </p:pic>
    </p:spTree>
    <p:extLst>
      <p:ext uri="{BB962C8B-B14F-4D97-AF65-F5344CB8AC3E}">
        <p14:creationId xmlns:p14="http://schemas.microsoft.com/office/powerpoint/2010/main" val="502688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23C3616-2E14-564D-CD33-0C9C64F67A97}"/>
              </a:ext>
            </a:extLst>
          </p:cNvPr>
          <p:cNvSpPr>
            <a:spLocks noGrp="1"/>
          </p:cNvSpPr>
          <p:nvPr>
            <p:ph type="body" idx="1"/>
          </p:nvPr>
        </p:nvSpPr>
        <p:spPr>
          <a:xfrm>
            <a:off x="450850" y="304800"/>
            <a:ext cx="8235950" cy="6370975"/>
          </a:xfrm>
        </p:spPr>
        <p:txBody>
          <a:bodyPr/>
          <a:lstStyle/>
          <a:p>
            <a:pPr algn="l" fontAlgn="base"/>
            <a:r>
              <a:rPr lang="en-US" b="0" i="0" dirty="0">
                <a:solidFill>
                  <a:srgbClr val="21242C"/>
                </a:solidFill>
                <a:effectLst/>
                <a:latin typeface="Lato" panose="020F0502020204030203" pitchFamily="34" charset="0"/>
              </a:rPr>
              <a:t>You can see in the graph that </a:t>
            </a:r>
            <a:r>
              <a:rPr lang="en-US" b="1" i="0" dirty="0">
                <a:solidFill>
                  <a:srgbClr val="21242C"/>
                </a:solidFill>
                <a:effectLst/>
                <a:latin typeface="Lato" panose="020F0502020204030203" pitchFamily="34" charset="0"/>
              </a:rPr>
              <a:t>once production starts</a:t>
            </a:r>
            <a:r>
              <a:rPr lang="en-US" b="0" i="0" dirty="0">
                <a:solidFill>
                  <a:srgbClr val="21242C"/>
                </a:solidFill>
                <a:effectLst/>
                <a:latin typeface="Lato" panose="020F0502020204030203" pitchFamily="34" charset="0"/>
              </a:rPr>
              <a:t>, total costs and variable costs rise. </a:t>
            </a:r>
            <a:r>
              <a:rPr lang="en-US" b="1" i="0" dirty="0">
                <a:solidFill>
                  <a:srgbClr val="21242C"/>
                </a:solidFill>
                <a:effectLst/>
                <a:latin typeface="Lato" panose="020F0502020204030203" pitchFamily="34" charset="0"/>
              </a:rPr>
              <a:t>While variable costs may initially increase at a decreasing rate, at some point they begin increasing at an increasing rate</a:t>
            </a:r>
            <a:r>
              <a:rPr lang="en-US" b="0" i="0" dirty="0">
                <a:solidFill>
                  <a:srgbClr val="21242C"/>
                </a:solidFill>
                <a:effectLst/>
                <a:latin typeface="Lato" panose="020F0502020204030203" pitchFamily="34" charset="0"/>
              </a:rPr>
              <a:t>. This phenomenon is caused </a:t>
            </a:r>
            <a:r>
              <a:rPr lang="en-US" b="1" i="0" dirty="0">
                <a:solidFill>
                  <a:srgbClr val="21242C"/>
                </a:solidFill>
                <a:effectLst/>
                <a:latin typeface="Lato" panose="020F0502020204030203" pitchFamily="34" charset="0"/>
              </a:rPr>
              <a:t>by diminishing marginal returns</a:t>
            </a:r>
            <a:r>
              <a:rPr lang="en-US" b="0" i="0" dirty="0">
                <a:solidFill>
                  <a:srgbClr val="21242C"/>
                </a:solidFill>
                <a:effectLst/>
                <a:latin typeface="Lato" panose="020F0502020204030203" pitchFamily="34" charset="0"/>
              </a:rPr>
              <a:t>.</a:t>
            </a:r>
          </a:p>
          <a:p>
            <a:pPr algn="l" fontAlgn="base"/>
            <a:endParaRPr lang="en-US" b="0" i="0" dirty="0">
              <a:solidFill>
                <a:srgbClr val="21242C"/>
              </a:solidFill>
              <a:effectLst/>
              <a:latin typeface="Lato" panose="020F0502020204030203" pitchFamily="34" charset="0"/>
            </a:endParaRPr>
          </a:p>
          <a:p>
            <a:pPr marL="285750" indent="-285750" algn="l" fontAlgn="base">
              <a:buFont typeface="Arial" panose="020B0604020202020204" pitchFamily="34" charset="0"/>
              <a:buChar char="•"/>
            </a:pPr>
            <a:r>
              <a:rPr lang="en-US" b="0" i="0" dirty="0">
                <a:solidFill>
                  <a:srgbClr val="21242C"/>
                </a:solidFill>
                <a:effectLst/>
                <a:latin typeface="Lato" panose="020F0502020204030203" pitchFamily="34" charset="0"/>
              </a:rPr>
              <a:t>As the number of barbers increases from zero to one in the table, output increases from zero to 16 for a marginal gain of 16. </a:t>
            </a:r>
          </a:p>
          <a:p>
            <a:pPr marL="285750" indent="-285750" algn="l" fontAlgn="base">
              <a:buFont typeface="Arial" panose="020B0604020202020204" pitchFamily="34" charset="0"/>
              <a:buChar char="•"/>
            </a:pPr>
            <a:r>
              <a:rPr lang="en-US" b="0" i="0" dirty="0">
                <a:solidFill>
                  <a:srgbClr val="21242C"/>
                </a:solidFill>
                <a:effectLst/>
                <a:latin typeface="Lato" panose="020F0502020204030203" pitchFamily="34" charset="0"/>
              </a:rPr>
              <a:t>As the number rises from one to two barbers, output increases from 16 to 40, a marginal gain of 24. </a:t>
            </a:r>
          </a:p>
          <a:p>
            <a:pPr marL="285750" indent="-285750" algn="l" fontAlgn="base">
              <a:buFont typeface="Arial" panose="020B0604020202020204" pitchFamily="34" charset="0"/>
              <a:buChar char="•"/>
            </a:pPr>
            <a:r>
              <a:rPr lang="en-US" b="0" i="0" dirty="0">
                <a:solidFill>
                  <a:srgbClr val="21242C"/>
                </a:solidFill>
                <a:effectLst/>
                <a:latin typeface="Lato" panose="020F0502020204030203" pitchFamily="34" charset="0"/>
              </a:rPr>
              <a:t>From that point on, though, the marginal gain in output diminishes as each additional barber is added. </a:t>
            </a:r>
          </a:p>
          <a:p>
            <a:pPr marL="285750" indent="-285750" algn="l" fontAlgn="base">
              <a:buFont typeface="Arial" panose="020B0604020202020204" pitchFamily="34" charset="0"/>
              <a:buChar char="•"/>
            </a:pPr>
            <a:r>
              <a:rPr lang="en-US" b="0" i="0" dirty="0">
                <a:solidFill>
                  <a:srgbClr val="21242C"/>
                </a:solidFill>
                <a:effectLst/>
                <a:latin typeface="Lato" panose="020F0502020204030203" pitchFamily="34" charset="0"/>
              </a:rPr>
              <a:t>For example, as the number of barbers rises from two to three, the marginal output gain is only 20; and as the number rises from three to four, the marginal gain is only 12.</a:t>
            </a:r>
          </a:p>
          <a:p>
            <a:endParaRPr lang="en-IN" dirty="0"/>
          </a:p>
          <a:p>
            <a:r>
              <a:rPr lang="en-US" b="0" i="0" dirty="0">
                <a:solidFill>
                  <a:srgbClr val="21242C"/>
                </a:solidFill>
                <a:effectLst/>
                <a:latin typeface="Lato" panose="020F0502020204030203" pitchFamily="34" charset="0"/>
              </a:rPr>
              <a:t>To understand the reason behind this pattern, consider that a one-man barber shop is a very busy operation. The single barber needs to do everything—say hello to people entering, answer the phone, cut hair, sweep up, and run the cash register. </a:t>
            </a:r>
          </a:p>
          <a:p>
            <a:endParaRPr lang="en-US" dirty="0">
              <a:solidFill>
                <a:srgbClr val="21242C"/>
              </a:solidFill>
              <a:latin typeface="Lato" panose="020F0502020204030203" pitchFamily="34" charset="0"/>
            </a:endParaRPr>
          </a:p>
          <a:p>
            <a:r>
              <a:rPr lang="en-US" b="0" i="0" dirty="0">
                <a:solidFill>
                  <a:srgbClr val="21242C"/>
                </a:solidFill>
                <a:effectLst/>
                <a:latin typeface="Lato" panose="020F0502020204030203" pitchFamily="34" charset="0"/>
              </a:rPr>
              <a:t>A second barber reduces the level of disruption from jumping back and forth between these tasks and allows a greater division of labor and specialization. The result can be greater increasing marginal returns. </a:t>
            </a:r>
            <a:endParaRPr lang="en-IN" dirty="0"/>
          </a:p>
        </p:txBody>
      </p:sp>
    </p:spTree>
    <p:extLst>
      <p:ext uri="{BB962C8B-B14F-4D97-AF65-F5344CB8AC3E}">
        <p14:creationId xmlns:p14="http://schemas.microsoft.com/office/powerpoint/2010/main" val="1686360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667137-CB40-73BE-C070-18A9E6E205B8}"/>
              </a:ext>
            </a:extLst>
          </p:cNvPr>
          <p:cNvSpPr>
            <a:spLocks noGrp="1"/>
          </p:cNvSpPr>
          <p:nvPr>
            <p:ph type="body" idx="1"/>
          </p:nvPr>
        </p:nvSpPr>
        <p:spPr>
          <a:xfrm>
            <a:off x="381000" y="381000"/>
            <a:ext cx="8616950" cy="5539978"/>
          </a:xfrm>
        </p:spPr>
        <p:txBody>
          <a:bodyPr/>
          <a:lstStyle/>
          <a:p>
            <a:r>
              <a:rPr lang="en-US" b="1" i="0" dirty="0">
                <a:solidFill>
                  <a:srgbClr val="21242C"/>
                </a:solidFill>
                <a:effectLst/>
                <a:latin typeface="Lato" panose="020F0502020204030203" pitchFamily="34" charset="0"/>
              </a:rPr>
              <a:t>However, as other barbers are added, the advantage of each additional barber is less since the specialization of labor can only go so far. </a:t>
            </a:r>
          </a:p>
          <a:p>
            <a:endParaRPr lang="en-US" b="0" i="0" dirty="0">
              <a:solidFill>
                <a:srgbClr val="21242C"/>
              </a:solidFill>
              <a:effectLst/>
              <a:latin typeface="Lato" panose="020F0502020204030203" pitchFamily="34" charset="0"/>
            </a:endParaRPr>
          </a:p>
          <a:p>
            <a:r>
              <a:rPr lang="en-US" b="0" i="0" dirty="0">
                <a:solidFill>
                  <a:srgbClr val="21242C"/>
                </a:solidFill>
                <a:effectLst/>
                <a:latin typeface="Lato" panose="020F0502020204030203" pitchFamily="34" charset="0"/>
              </a:rPr>
              <a:t>The addition of a sixth or seventh or eighth barber just to greet people at the door will have less impact than the second one did.</a:t>
            </a:r>
          </a:p>
          <a:p>
            <a:endParaRPr lang="en-US" dirty="0">
              <a:solidFill>
                <a:srgbClr val="21242C"/>
              </a:solidFill>
              <a:latin typeface="Lato" panose="020F0502020204030203" pitchFamily="34" charset="0"/>
            </a:endParaRPr>
          </a:p>
          <a:p>
            <a:r>
              <a:rPr lang="en-US" b="0" i="0" dirty="0">
                <a:solidFill>
                  <a:srgbClr val="21242C"/>
                </a:solidFill>
                <a:effectLst/>
                <a:latin typeface="Lato" panose="020F0502020204030203" pitchFamily="34" charset="0"/>
              </a:rPr>
              <a:t>This is the pattern of diminishing marginal returns</a:t>
            </a:r>
            <a:r>
              <a:rPr lang="en-US" b="1" i="0" dirty="0">
                <a:solidFill>
                  <a:srgbClr val="21242C"/>
                </a:solidFill>
                <a:effectLst/>
                <a:latin typeface="Lato" panose="020F0502020204030203" pitchFamily="34" charset="0"/>
              </a:rPr>
              <a:t>. As a result, the total costs of production will begin to rise more rapidly as output increases. </a:t>
            </a:r>
          </a:p>
          <a:p>
            <a:endParaRPr lang="en-US" dirty="0">
              <a:solidFill>
                <a:srgbClr val="21242C"/>
              </a:solidFill>
              <a:latin typeface="Lato" panose="020F0502020204030203" pitchFamily="34" charset="0"/>
            </a:endParaRPr>
          </a:p>
          <a:p>
            <a:r>
              <a:rPr lang="en-US" b="0" i="0" dirty="0">
                <a:solidFill>
                  <a:srgbClr val="21242C"/>
                </a:solidFill>
                <a:effectLst/>
                <a:latin typeface="Lato" panose="020F0502020204030203" pitchFamily="34" charset="0"/>
              </a:rPr>
              <a:t>At some point, </a:t>
            </a:r>
            <a:r>
              <a:rPr lang="en-US" b="1" i="0" dirty="0">
                <a:solidFill>
                  <a:srgbClr val="21242C"/>
                </a:solidFill>
                <a:effectLst/>
                <a:latin typeface="Lato" panose="020F0502020204030203" pitchFamily="34" charset="0"/>
              </a:rPr>
              <a:t>you may even see negative returns </a:t>
            </a:r>
            <a:r>
              <a:rPr lang="en-US" b="0" i="0" dirty="0">
                <a:solidFill>
                  <a:srgbClr val="21242C"/>
                </a:solidFill>
                <a:effectLst/>
                <a:latin typeface="Lato" panose="020F0502020204030203" pitchFamily="34" charset="0"/>
              </a:rPr>
              <a:t>as the additional barbers begin bumping elbows and getting in each other’s way. In this case, the addition of still more barbers </a:t>
            </a:r>
            <a:r>
              <a:rPr lang="en-US" b="1" i="0" dirty="0">
                <a:solidFill>
                  <a:srgbClr val="21242C"/>
                </a:solidFill>
                <a:effectLst/>
                <a:latin typeface="Lato" panose="020F0502020204030203" pitchFamily="34" charset="0"/>
              </a:rPr>
              <a:t>would actually cause output to decrease</a:t>
            </a:r>
            <a:r>
              <a:rPr lang="en-US" b="0" i="0" dirty="0">
                <a:solidFill>
                  <a:srgbClr val="21242C"/>
                </a:solidFill>
                <a:effectLst/>
                <a:latin typeface="Lato" panose="020F0502020204030203" pitchFamily="34" charset="0"/>
              </a:rPr>
              <a:t>, as shown in the last row of the table where quantity has decreased from 84 to 82 despite the addition of another barber.</a:t>
            </a:r>
          </a:p>
          <a:p>
            <a:endParaRPr lang="en-US" dirty="0">
              <a:solidFill>
                <a:srgbClr val="21242C"/>
              </a:solidFill>
              <a:latin typeface="Lato" panose="020F0502020204030203" pitchFamily="34" charset="0"/>
            </a:endParaRPr>
          </a:p>
          <a:p>
            <a:r>
              <a:rPr lang="en-US" b="1" i="0" dirty="0">
                <a:solidFill>
                  <a:srgbClr val="21242C"/>
                </a:solidFill>
                <a:effectLst/>
                <a:latin typeface="Lato" panose="020F0502020204030203" pitchFamily="34" charset="0"/>
              </a:rPr>
              <a:t>This pattern of diminishing marginal returns is common in production. It occurs because, at a given level of fixed costs, each additional input contributes less and less to overall production.</a:t>
            </a:r>
          </a:p>
          <a:p>
            <a:endParaRPr lang="en-US" dirty="0">
              <a:solidFill>
                <a:srgbClr val="21242C"/>
              </a:solidFill>
              <a:latin typeface="Lato" panose="020F0502020204030203" pitchFamily="34" charset="0"/>
            </a:endParaRPr>
          </a:p>
          <a:p>
            <a:endParaRPr lang="en-IN" dirty="0"/>
          </a:p>
        </p:txBody>
      </p:sp>
    </p:spTree>
    <p:extLst>
      <p:ext uri="{BB962C8B-B14F-4D97-AF65-F5344CB8AC3E}">
        <p14:creationId xmlns:p14="http://schemas.microsoft.com/office/powerpoint/2010/main" val="1276629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655919-F5B4-01D8-8CC7-DD95C1C0DBE8}"/>
              </a:ext>
            </a:extLst>
          </p:cNvPr>
          <p:cNvSpPr>
            <a:spLocks noGrp="1"/>
          </p:cNvSpPr>
          <p:nvPr>
            <p:ph type="title"/>
          </p:nvPr>
        </p:nvSpPr>
        <p:spPr>
          <a:xfrm>
            <a:off x="628650" y="857250"/>
            <a:ext cx="7886700" cy="654844"/>
          </a:xfrm>
        </p:spPr>
        <p:txBody>
          <a:bodyPr>
            <a:noAutofit/>
          </a:bodyPr>
          <a:lstStyle/>
          <a:p>
            <a:pPr algn="l"/>
            <a:r>
              <a:rPr lang="en-US" sz="2700" dirty="0">
                <a:solidFill>
                  <a:srgbClr val="006C98"/>
                </a:solidFill>
                <a:latin typeface="OptimaLTPro-Bold"/>
              </a:rPr>
              <a:t>Factors of Production and Cost of Production</a:t>
            </a:r>
            <a:endParaRPr lang="en-US" sz="4950" dirty="0">
              <a:latin typeface="Aptos" panose="020B0004020202020204" pitchFamily="34" charset="0"/>
            </a:endParaRPr>
          </a:p>
        </p:txBody>
      </p:sp>
      <p:sp>
        <p:nvSpPr>
          <p:cNvPr id="3" name="TextBox 2">
            <a:extLst>
              <a:ext uri="{FF2B5EF4-FFF2-40B4-BE49-F238E27FC236}">
                <a16:creationId xmlns:a16="http://schemas.microsoft.com/office/drawing/2014/main" id="{8B757522-A930-30AF-F673-9AB5FDDF8998}"/>
              </a:ext>
            </a:extLst>
          </p:cNvPr>
          <p:cNvSpPr txBox="1"/>
          <p:nvPr/>
        </p:nvSpPr>
        <p:spPr>
          <a:xfrm>
            <a:off x="628650" y="1564124"/>
            <a:ext cx="5986463" cy="1708160"/>
          </a:xfrm>
          <a:prstGeom prst="rect">
            <a:avLst/>
          </a:prstGeom>
          <a:noFill/>
        </p:spPr>
        <p:txBody>
          <a:bodyPr wrap="square">
            <a:spAutoFit/>
          </a:bodyPr>
          <a:lstStyle/>
          <a:p>
            <a:pPr algn="l"/>
            <a:r>
              <a:rPr lang="en-US" sz="2100" b="1" dirty="0">
                <a:solidFill>
                  <a:srgbClr val="FF0000"/>
                </a:solidFill>
                <a:latin typeface="OptimaLTPro-ExtraBlack"/>
              </a:rPr>
              <a:t>Fixed</a:t>
            </a:r>
            <a:r>
              <a:rPr lang="en-US" sz="2100" b="1" dirty="0">
                <a:solidFill>
                  <a:srgbClr val="0193D3"/>
                </a:solidFill>
                <a:latin typeface="OptimaLTPro-ExtraBlack"/>
              </a:rPr>
              <a:t> and </a:t>
            </a:r>
            <a:r>
              <a:rPr lang="en-US" sz="2100" b="1" dirty="0">
                <a:solidFill>
                  <a:srgbClr val="FF0000"/>
                </a:solidFill>
                <a:latin typeface="OptimaLTPro-ExtraBlack"/>
              </a:rPr>
              <a:t>Variable</a:t>
            </a:r>
            <a:r>
              <a:rPr lang="en-US" sz="2100" b="1" dirty="0">
                <a:solidFill>
                  <a:srgbClr val="0193D3"/>
                </a:solidFill>
                <a:latin typeface="OptimaLTPro-ExtraBlack"/>
              </a:rPr>
              <a:t> cost of production</a:t>
            </a:r>
          </a:p>
          <a:p>
            <a:pPr algn="l"/>
            <a:endParaRPr lang="en-US" sz="2100" b="1" dirty="0">
              <a:solidFill>
                <a:srgbClr val="0193D3"/>
              </a:solidFill>
              <a:latin typeface="OptimaLTPro-ExtraBlack"/>
            </a:endParaRPr>
          </a:p>
          <a:p>
            <a:pPr algn="l"/>
            <a:r>
              <a:rPr lang="en-US" sz="2100" b="1" dirty="0">
                <a:solidFill>
                  <a:srgbClr val="FF0000"/>
                </a:solidFill>
                <a:latin typeface="OptimaLTPro-ExtraBlack"/>
              </a:rPr>
              <a:t>Fixed: </a:t>
            </a:r>
            <a:r>
              <a:rPr lang="en-US" sz="2100" b="1" dirty="0">
                <a:latin typeface="OptimaLTPro-ExtraBlack"/>
              </a:rPr>
              <a:t>not varying at each unit of output</a:t>
            </a:r>
          </a:p>
          <a:p>
            <a:pPr algn="l"/>
            <a:endParaRPr lang="en-US" sz="2100" b="1" dirty="0">
              <a:latin typeface="OptimaLTPro-ExtraBlack"/>
            </a:endParaRPr>
          </a:p>
          <a:p>
            <a:pPr algn="l"/>
            <a:r>
              <a:rPr lang="en-US" sz="2100" b="1" dirty="0">
                <a:solidFill>
                  <a:srgbClr val="FF0000"/>
                </a:solidFill>
                <a:latin typeface="OptimaLTPro-ExtraBlack"/>
              </a:rPr>
              <a:t>Variable: </a:t>
            </a:r>
            <a:r>
              <a:rPr lang="en-US" sz="2100" b="1" dirty="0">
                <a:latin typeface="OptimaLTPro-ExtraBlack"/>
              </a:rPr>
              <a:t>varying at each unit of output</a:t>
            </a:r>
          </a:p>
        </p:txBody>
      </p:sp>
      <p:sp>
        <p:nvSpPr>
          <p:cNvPr id="5" name="TextBox 4">
            <a:extLst>
              <a:ext uri="{FF2B5EF4-FFF2-40B4-BE49-F238E27FC236}">
                <a16:creationId xmlns:a16="http://schemas.microsoft.com/office/drawing/2014/main" id="{7FBF1907-A50B-D3A9-BDB9-FCC37926729C}"/>
              </a:ext>
            </a:extLst>
          </p:cNvPr>
          <p:cNvSpPr txBox="1"/>
          <p:nvPr/>
        </p:nvSpPr>
        <p:spPr>
          <a:xfrm>
            <a:off x="685800" y="4038600"/>
            <a:ext cx="7391400" cy="1697068"/>
          </a:xfrm>
          <a:prstGeom prst="rect">
            <a:avLst/>
          </a:prstGeom>
          <a:noFill/>
        </p:spPr>
        <p:txBody>
          <a:bodyPr wrap="square">
            <a:spAutoFit/>
          </a:bodyPr>
          <a:lstStyle/>
          <a:p>
            <a:pPr lvl="2">
              <a:lnSpc>
                <a:spcPct val="150000"/>
              </a:lnSpc>
            </a:pPr>
            <a:r>
              <a:rPr lang="en-US" sz="24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Cost Concepts</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lvl="2">
              <a:lnSpc>
                <a:spcPct val="150000"/>
              </a:lnSpc>
            </a:pPr>
            <a:r>
              <a:rPr lang="en-US" sz="2400" dirty="0">
                <a:effectLst/>
                <a:latin typeface="Calibri" panose="020F0502020204030204" pitchFamily="34" charset="0"/>
                <a:ea typeface="Calibri" panose="020F0502020204030204" pitchFamily="34" charset="0"/>
                <a:cs typeface="Times New Roman" panose="02020603050405020304" pitchFamily="18" charset="0"/>
              </a:rPr>
              <a:t>Explicit &amp; Implicit Costs, Accounting Cost, Economic Cost, </a:t>
            </a:r>
            <a:r>
              <a:rPr lang="en-US" sz="2400" dirty="0">
                <a:latin typeface="Calibri" panose="020F0502020204030204" pitchFamily="34" charset="0"/>
                <a:ea typeface="Calibri" panose="020F0502020204030204" pitchFamily="34" charset="0"/>
                <a:cs typeface="Times New Roman" panose="02020603050405020304" pitchFamily="18" charset="0"/>
              </a:rPr>
              <a:t>O</a:t>
            </a:r>
            <a:r>
              <a:rPr lang="en-US" sz="2400" dirty="0">
                <a:effectLst/>
                <a:latin typeface="Calibri" panose="020F0502020204030204" pitchFamily="34" charset="0"/>
                <a:ea typeface="Calibri" panose="020F0502020204030204" pitchFamily="34" charset="0"/>
                <a:cs typeface="Times New Roman" panose="02020603050405020304" pitchFamily="18" charset="0"/>
              </a:rPr>
              <a:t>pportunity Cost, Sunk </a:t>
            </a:r>
            <a:r>
              <a:rPr lang="en-US" sz="2400" dirty="0">
                <a:latin typeface="Calibri" panose="020F0502020204030204" pitchFamily="34" charset="0"/>
                <a:ea typeface="Calibri" panose="020F0502020204030204" pitchFamily="34" charset="0"/>
                <a:cs typeface="Times New Roman" panose="02020603050405020304" pitchFamily="18" charset="0"/>
              </a:rPr>
              <a:t>C</a:t>
            </a:r>
            <a:r>
              <a:rPr lang="en-US" sz="2400" dirty="0">
                <a:effectLst/>
                <a:latin typeface="Calibri" panose="020F0502020204030204" pitchFamily="34" charset="0"/>
                <a:ea typeface="Calibri" panose="020F0502020204030204" pitchFamily="34" charset="0"/>
                <a:cs typeface="Times New Roman" panose="02020603050405020304" pitchFamily="18" charset="0"/>
              </a:rPr>
              <a:t>ost,.</a:t>
            </a:r>
          </a:p>
        </p:txBody>
      </p:sp>
    </p:spTree>
    <p:extLst>
      <p:ext uri="{BB962C8B-B14F-4D97-AF65-F5344CB8AC3E}">
        <p14:creationId xmlns:p14="http://schemas.microsoft.com/office/powerpoint/2010/main" val="365859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9E9DF-93EA-ED2F-7214-57D92ABE1407}"/>
              </a:ext>
            </a:extLst>
          </p:cNvPr>
          <p:cNvSpPr>
            <a:spLocks noGrp="1"/>
          </p:cNvSpPr>
          <p:nvPr>
            <p:ph type="title"/>
          </p:nvPr>
        </p:nvSpPr>
        <p:spPr>
          <a:xfrm>
            <a:off x="1522222" y="452120"/>
            <a:ext cx="6099555" cy="430887"/>
          </a:xfrm>
        </p:spPr>
        <p:txBody>
          <a:bodyPr/>
          <a:lstStyle/>
          <a:p>
            <a:pPr algn="ctr"/>
            <a:r>
              <a:rPr lang="en-IN" sz="2800" dirty="0">
                <a:solidFill>
                  <a:srgbClr val="C00000"/>
                </a:solidFill>
              </a:rPr>
              <a:t>Key Points</a:t>
            </a:r>
          </a:p>
        </p:txBody>
      </p:sp>
      <p:sp>
        <p:nvSpPr>
          <p:cNvPr id="3" name="Text Placeholder 2">
            <a:extLst>
              <a:ext uri="{FF2B5EF4-FFF2-40B4-BE49-F238E27FC236}">
                <a16:creationId xmlns:a16="http://schemas.microsoft.com/office/drawing/2014/main" id="{AEE4C530-9869-974E-71B7-7BF3F7814DD3}"/>
              </a:ext>
            </a:extLst>
          </p:cNvPr>
          <p:cNvSpPr>
            <a:spLocks noGrp="1"/>
          </p:cNvSpPr>
          <p:nvPr>
            <p:ph type="body" idx="1"/>
          </p:nvPr>
        </p:nvSpPr>
        <p:spPr>
          <a:xfrm>
            <a:off x="457200" y="1371600"/>
            <a:ext cx="8312150" cy="3600986"/>
          </a:xfrm>
        </p:spPr>
        <p:txBody>
          <a:bodyPr/>
          <a:lstStyle/>
          <a:p>
            <a:pPr marL="285750" indent="-285750" algn="l" fontAlgn="base">
              <a:buFont typeface="Wingdings" panose="05000000000000000000" pitchFamily="2" charset="2"/>
              <a:buChar char="q"/>
            </a:pPr>
            <a:r>
              <a:rPr lang="en-US" b="0" i="0" dirty="0">
                <a:solidFill>
                  <a:srgbClr val="21242C"/>
                </a:solidFill>
                <a:effectLst/>
                <a:latin typeface="Lato" panose="020F0502020204030203" pitchFamily="34" charset="0"/>
              </a:rPr>
              <a:t>Looked at from a short-run perspective, a firm’s total costs can be divided into </a:t>
            </a:r>
            <a:r>
              <a:rPr lang="en-US" b="0" i="1" dirty="0">
                <a:solidFill>
                  <a:srgbClr val="21242C"/>
                </a:solidFill>
                <a:effectLst/>
                <a:latin typeface="inherit"/>
              </a:rPr>
              <a:t>fixed costs</a:t>
            </a:r>
            <a:r>
              <a:rPr lang="en-US" b="0" i="0" dirty="0">
                <a:solidFill>
                  <a:srgbClr val="21242C"/>
                </a:solidFill>
                <a:effectLst/>
                <a:latin typeface="Lato" panose="020F0502020204030203" pitchFamily="34" charset="0"/>
              </a:rPr>
              <a:t>, which a firm must incur before producing any output, and </a:t>
            </a:r>
            <a:r>
              <a:rPr lang="en-US" b="0" i="1" dirty="0">
                <a:solidFill>
                  <a:srgbClr val="21242C"/>
                </a:solidFill>
                <a:effectLst/>
                <a:latin typeface="inherit"/>
              </a:rPr>
              <a:t>variable costs</a:t>
            </a:r>
            <a:r>
              <a:rPr lang="en-US" b="0" i="0" dirty="0">
                <a:solidFill>
                  <a:srgbClr val="21242C"/>
                </a:solidFill>
                <a:effectLst/>
                <a:latin typeface="Lato" panose="020F0502020204030203" pitchFamily="34" charset="0"/>
              </a:rPr>
              <a:t>, which the firm incurs in the act of producing.</a:t>
            </a:r>
          </a:p>
          <a:p>
            <a:pPr marL="285750" indent="-285750" algn="l" fontAlgn="base">
              <a:buFont typeface="Wingdings" panose="05000000000000000000" pitchFamily="2" charset="2"/>
              <a:buChar char="q"/>
            </a:pPr>
            <a:endParaRPr lang="en-US" b="0" i="0" dirty="0">
              <a:solidFill>
                <a:srgbClr val="21242C"/>
              </a:solidFill>
              <a:effectLst/>
              <a:latin typeface="Lato" panose="020F0502020204030203" pitchFamily="34" charset="0"/>
            </a:endParaRPr>
          </a:p>
          <a:p>
            <a:pPr marL="285750" indent="-285750" algn="l" fontAlgn="base">
              <a:buFont typeface="Wingdings" panose="05000000000000000000" pitchFamily="2" charset="2"/>
              <a:buChar char="q"/>
            </a:pPr>
            <a:r>
              <a:rPr lang="en-US" b="0" i="0" dirty="0">
                <a:solidFill>
                  <a:srgbClr val="21242C"/>
                </a:solidFill>
                <a:effectLst/>
                <a:latin typeface="Lato" panose="020F0502020204030203" pitchFamily="34" charset="0"/>
              </a:rPr>
              <a:t>Fixed costs are sunk costs—because they are in the past and cannot be altered, they should play no role in economic decisions about future production or pricing.</a:t>
            </a:r>
          </a:p>
          <a:p>
            <a:pPr marL="285750" indent="-285750" algn="l" fontAlgn="base">
              <a:buFont typeface="Wingdings" panose="05000000000000000000" pitchFamily="2" charset="2"/>
              <a:buChar char="q"/>
            </a:pPr>
            <a:endParaRPr lang="en-US" b="0" i="0" dirty="0">
              <a:solidFill>
                <a:srgbClr val="21242C"/>
              </a:solidFill>
              <a:effectLst/>
              <a:latin typeface="Lato" panose="020F0502020204030203" pitchFamily="34" charset="0"/>
            </a:endParaRPr>
          </a:p>
          <a:p>
            <a:pPr marL="285750" indent="-285750" algn="l" fontAlgn="base">
              <a:buFont typeface="Wingdings" panose="05000000000000000000" pitchFamily="2" charset="2"/>
              <a:buChar char="q"/>
            </a:pPr>
            <a:r>
              <a:rPr lang="en-US" b="0" i="0" dirty="0">
                <a:solidFill>
                  <a:srgbClr val="21242C"/>
                </a:solidFill>
                <a:effectLst/>
                <a:latin typeface="Lato" panose="020F0502020204030203" pitchFamily="34" charset="0"/>
              </a:rPr>
              <a:t>Variable costs typically show diminishing marginal returns, so the marginal cost of producing higher levels of output rises.</a:t>
            </a:r>
          </a:p>
          <a:p>
            <a:pPr marL="285750" indent="-285750" algn="l" fontAlgn="base">
              <a:buFont typeface="Wingdings" panose="05000000000000000000" pitchFamily="2" charset="2"/>
              <a:buChar char="q"/>
            </a:pPr>
            <a:endParaRPr lang="en-US" b="0" i="0" dirty="0">
              <a:solidFill>
                <a:srgbClr val="21242C"/>
              </a:solidFill>
              <a:effectLst/>
              <a:latin typeface="Lato" panose="020F0502020204030203" pitchFamily="34" charset="0"/>
            </a:endParaRPr>
          </a:p>
          <a:p>
            <a:pPr marL="285750" indent="-285750" algn="l" fontAlgn="base">
              <a:buFont typeface="Wingdings" panose="05000000000000000000" pitchFamily="2" charset="2"/>
              <a:buChar char="q"/>
            </a:pPr>
            <a:r>
              <a:rPr lang="en-US" b="0" i="1" dirty="0">
                <a:solidFill>
                  <a:srgbClr val="21242C"/>
                </a:solidFill>
                <a:effectLst/>
                <a:latin typeface="inherit"/>
              </a:rPr>
              <a:t>Total cost</a:t>
            </a:r>
            <a:r>
              <a:rPr lang="en-US" b="0" i="0" dirty="0">
                <a:solidFill>
                  <a:srgbClr val="21242C"/>
                </a:solidFill>
                <a:effectLst/>
                <a:latin typeface="Lato" panose="020F0502020204030203" pitchFamily="34" charset="0"/>
              </a:rPr>
              <a:t> is </a:t>
            </a:r>
            <a:r>
              <a:rPr lang="en-US" b="1" i="0" dirty="0">
                <a:solidFill>
                  <a:srgbClr val="21242C"/>
                </a:solidFill>
                <a:effectLst/>
                <a:latin typeface="Lato" panose="020F0502020204030203" pitchFamily="34" charset="0"/>
              </a:rPr>
              <a:t>the sum of </a:t>
            </a:r>
            <a:r>
              <a:rPr lang="en-US" b="0" i="0" dirty="0">
                <a:solidFill>
                  <a:srgbClr val="21242C"/>
                </a:solidFill>
                <a:effectLst/>
                <a:latin typeface="Lato" panose="020F0502020204030203" pitchFamily="34" charset="0"/>
              </a:rPr>
              <a:t>fixed and variable costs of production.</a:t>
            </a:r>
          </a:p>
          <a:p>
            <a:endParaRPr lang="en-IN" dirty="0"/>
          </a:p>
        </p:txBody>
      </p:sp>
    </p:spTree>
    <p:extLst>
      <p:ext uri="{BB962C8B-B14F-4D97-AF65-F5344CB8AC3E}">
        <p14:creationId xmlns:p14="http://schemas.microsoft.com/office/powerpoint/2010/main" val="3690556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2D3AF4D-2241-4997-922A-8004BB58F1C9}"/>
              </a:ext>
            </a:extLst>
          </p:cNvPr>
          <p:cNvSpPr txBox="1"/>
          <p:nvPr/>
        </p:nvSpPr>
        <p:spPr>
          <a:xfrm>
            <a:off x="457200" y="1828800"/>
            <a:ext cx="8382000" cy="3046988"/>
          </a:xfrm>
          <a:prstGeom prst="rect">
            <a:avLst/>
          </a:prstGeom>
          <a:noFill/>
        </p:spPr>
        <p:txBody>
          <a:bodyPr wrap="square">
            <a:spAutoFit/>
          </a:bodyPr>
          <a:lstStyle/>
          <a:p>
            <a:r>
              <a:rPr lang="en-US" sz="2400" dirty="0"/>
              <a:t>The short-run cost function of a company is given by the equation TC = 200 + 55q, where TC is the total cost and q is the total quantity of output, both measured in thousands. </a:t>
            </a:r>
          </a:p>
          <a:p>
            <a:pPr marL="257175" indent="-257175">
              <a:buAutoNum type="alphaLcParenR"/>
            </a:pPr>
            <a:r>
              <a:rPr lang="en-US" sz="2400" dirty="0"/>
              <a:t> What is the company’s fixed cost? </a:t>
            </a:r>
          </a:p>
          <a:p>
            <a:pPr marL="257175" indent="-257175">
              <a:buAutoNum type="alphaLcParenR"/>
            </a:pPr>
            <a:r>
              <a:rPr lang="en-US" sz="2400" dirty="0"/>
              <a:t> If the company produced 100,000 units of goods, what would   be its average variable cost? </a:t>
            </a:r>
          </a:p>
          <a:p>
            <a:pPr marL="257175" indent="-257175">
              <a:buAutoNum type="alphaLcParenR"/>
            </a:pPr>
            <a:r>
              <a:rPr lang="en-US" sz="2400" dirty="0"/>
              <a:t> What would be its marginal cost of production? </a:t>
            </a:r>
          </a:p>
          <a:p>
            <a:pPr marL="257175" indent="-257175">
              <a:buAutoNum type="alphaLcParenR"/>
            </a:pPr>
            <a:r>
              <a:rPr lang="en-US" sz="2400" dirty="0"/>
              <a:t> What would be its average fixed cost?</a:t>
            </a:r>
            <a:endParaRPr lang="en-IN" sz="2400" dirty="0"/>
          </a:p>
        </p:txBody>
      </p:sp>
      <p:sp>
        <p:nvSpPr>
          <p:cNvPr id="2" name="TextBox 1">
            <a:extLst>
              <a:ext uri="{FF2B5EF4-FFF2-40B4-BE49-F238E27FC236}">
                <a16:creationId xmlns:a16="http://schemas.microsoft.com/office/drawing/2014/main" id="{3BDD4E6E-4FEB-DC27-4C9C-D52151F7F09E}"/>
              </a:ext>
            </a:extLst>
          </p:cNvPr>
          <p:cNvSpPr txBox="1"/>
          <p:nvPr/>
        </p:nvSpPr>
        <p:spPr>
          <a:xfrm>
            <a:off x="914400" y="888764"/>
            <a:ext cx="7696200" cy="523220"/>
          </a:xfrm>
          <a:prstGeom prst="rect">
            <a:avLst/>
          </a:prstGeom>
          <a:noFill/>
        </p:spPr>
        <p:txBody>
          <a:bodyPr wrap="square" rtlCol="0">
            <a:spAutoFit/>
          </a:bodyPr>
          <a:lstStyle/>
          <a:p>
            <a:pPr algn="ctr"/>
            <a:r>
              <a:rPr lang="en-US" sz="2800" b="1" dirty="0">
                <a:solidFill>
                  <a:srgbClr val="C00000"/>
                </a:solidFill>
              </a:rPr>
              <a:t>Sample Question:</a:t>
            </a:r>
            <a:endParaRPr lang="en-IN" sz="2800" dirty="0">
              <a:solidFill>
                <a:srgbClr val="C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655919-F5B4-01D8-8CC7-DD95C1C0DBE8}"/>
              </a:ext>
            </a:extLst>
          </p:cNvPr>
          <p:cNvSpPr>
            <a:spLocks noGrp="1"/>
          </p:cNvSpPr>
          <p:nvPr>
            <p:ph type="title"/>
          </p:nvPr>
        </p:nvSpPr>
        <p:spPr>
          <a:xfrm>
            <a:off x="610791" y="857250"/>
            <a:ext cx="7922418" cy="654844"/>
          </a:xfrm>
        </p:spPr>
        <p:txBody>
          <a:bodyPr>
            <a:noAutofit/>
          </a:bodyPr>
          <a:lstStyle/>
          <a:p>
            <a:pPr algn="ctr"/>
            <a:r>
              <a:rPr lang="en-US" sz="2400" dirty="0">
                <a:solidFill>
                  <a:srgbClr val="C00000"/>
                </a:solidFill>
                <a:latin typeface="OptimaLTPro-Bold"/>
              </a:rPr>
              <a:t>Different Concepts of Cost</a:t>
            </a:r>
            <a:endParaRPr lang="en-US" sz="7200" dirty="0">
              <a:solidFill>
                <a:srgbClr val="C00000"/>
              </a:solidFill>
              <a:latin typeface="Aptos" panose="020B0004020202020204" pitchFamily="34" charset="0"/>
            </a:endParaRPr>
          </a:p>
        </p:txBody>
      </p:sp>
      <p:sp>
        <p:nvSpPr>
          <p:cNvPr id="5" name="TextBox 4">
            <a:extLst>
              <a:ext uri="{FF2B5EF4-FFF2-40B4-BE49-F238E27FC236}">
                <a16:creationId xmlns:a16="http://schemas.microsoft.com/office/drawing/2014/main" id="{A1EE92E8-0D89-467C-0608-929723140E72}"/>
              </a:ext>
            </a:extLst>
          </p:cNvPr>
          <p:cNvSpPr txBox="1"/>
          <p:nvPr/>
        </p:nvSpPr>
        <p:spPr>
          <a:xfrm>
            <a:off x="610791" y="1796875"/>
            <a:ext cx="2703910" cy="715581"/>
          </a:xfrm>
          <a:prstGeom prst="rect">
            <a:avLst/>
          </a:prstGeom>
          <a:noFill/>
        </p:spPr>
        <p:txBody>
          <a:bodyPr wrap="square">
            <a:spAutoFit/>
          </a:bodyPr>
          <a:lstStyle/>
          <a:p>
            <a:pPr algn="l"/>
            <a:r>
              <a:rPr lang="en-US" sz="1350" b="1" dirty="0">
                <a:solidFill>
                  <a:srgbClr val="26B3FF"/>
                </a:solidFill>
                <a:latin typeface="OptimaLTPro-ExtraBlack"/>
              </a:rPr>
              <a:t>Accounting cost </a:t>
            </a:r>
          </a:p>
          <a:p>
            <a:pPr algn="l"/>
            <a:r>
              <a:rPr lang="en-US" sz="1350" b="1" dirty="0">
                <a:solidFill>
                  <a:srgbClr val="000000"/>
                </a:solidFill>
                <a:latin typeface="OptimaLTPro-Roman"/>
              </a:rPr>
              <a:t>Actual expenses + depreciation</a:t>
            </a:r>
          </a:p>
          <a:p>
            <a:pPr algn="l"/>
            <a:r>
              <a:rPr lang="en-US" sz="1350" b="1" dirty="0">
                <a:solidFill>
                  <a:srgbClr val="000000"/>
                </a:solidFill>
                <a:latin typeface="OptimaLTPro-Roman"/>
              </a:rPr>
              <a:t>charges for capital equipment.</a:t>
            </a:r>
            <a:endParaRPr lang="en-US" sz="1350" b="1" dirty="0"/>
          </a:p>
        </p:txBody>
      </p:sp>
      <p:sp>
        <p:nvSpPr>
          <p:cNvPr id="7" name="TextBox 6">
            <a:extLst>
              <a:ext uri="{FF2B5EF4-FFF2-40B4-BE49-F238E27FC236}">
                <a16:creationId xmlns:a16="http://schemas.microsoft.com/office/drawing/2014/main" id="{0A07B1DF-60B5-2FDA-0306-804672DC2A16}"/>
              </a:ext>
            </a:extLst>
          </p:cNvPr>
          <p:cNvSpPr txBox="1"/>
          <p:nvPr/>
        </p:nvSpPr>
        <p:spPr>
          <a:xfrm>
            <a:off x="5552962" y="1796875"/>
            <a:ext cx="3000375" cy="923330"/>
          </a:xfrm>
          <a:prstGeom prst="rect">
            <a:avLst/>
          </a:prstGeom>
          <a:noFill/>
        </p:spPr>
        <p:txBody>
          <a:bodyPr wrap="square">
            <a:spAutoFit/>
          </a:bodyPr>
          <a:lstStyle/>
          <a:p>
            <a:pPr algn="l"/>
            <a:r>
              <a:rPr lang="en-US" sz="1350" b="1" dirty="0">
                <a:solidFill>
                  <a:srgbClr val="26B3FF"/>
                </a:solidFill>
                <a:latin typeface="OptimaLTPro-ExtraBlack"/>
              </a:rPr>
              <a:t>Economic cost </a:t>
            </a:r>
          </a:p>
          <a:p>
            <a:pPr algn="l"/>
            <a:r>
              <a:rPr lang="en-US" sz="1350" b="1" dirty="0">
                <a:solidFill>
                  <a:srgbClr val="000000"/>
                </a:solidFill>
                <a:latin typeface="OptimaLTPro-Roman"/>
              </a:rPr>
              <a:t>Cost to a firm of utilizing economic resources in production, including opportunity cost.</a:t>
            </a:r>
            <a:endParaRPr lang="en-US" sz="1350" b="1" dirty="0"/>
          </a:p>
        </p:txBody>
      </p:sp>
      <p:sp>
        <p:nvSpPr>
          <p:cNvPr id="9" name="TextBox 8">
            <a:extLst>
              <a:ext uri="{FF2B5EF4-FFF2-40B4-BE49-F238E27FC236}">
                <a16:creationId xmlns:a16="http://schemas.microsoft.com/office/drawing/2014/main" id="{3187505F-55F3-AC72-82FC-CD4A7B6FCAF9}"/>
              </a:ext>
            </a:extLst>
          </p:cNvPr>
          <p:cNvSpPr txBox="1"/>
          <p:nvPr/>
        </p:nvSpPr>
        <p:spPr>
          <a:xfrm>
            <a:off x="560784" y="2875003"/>
            <a:ext cx="2703910" cy="1131079"/>
          </a:xfrm>
          <a:prstGeom prst="rect">
            <a:avLst/>
          </a:prstGeom>
          <a:noFill/>
        </p:spPr>
        <p:txBody>
          <a:bodyPr wrap="square">
            <a:spAutoFit/>
          </a:bodyPr>
          <a:lstStyle/>
          <a:p>
            <a:pPr algn="l"/>
            <a:r>
              <a:rPr lang="en-US" sz="1350" b="1" dirty="0">
                <a:solidFill>
                  <a:srgbClr val="26B3FF"/>
                </a:solidFill>
                <a:latin typeface="OptimaLTPro-ExtraBlack"/>
              </a:rPr>
              <a:t>Opportunity cost </a:t>
            </a:r>
          </a:p>
          <a:p>
            <a:pPr algn="l"/>
            <a:r>
              <a:rPr lang="en-US" sz="1350" b="1" dirty="0">
                <a:solidFill>
                  <a:srgbClr val="000000"/>
                </a:solidFill>
                <a:latin typeface="OptimaLTPro-Roman"/>
              </a:rPr>
              <a:t>Cost associated with opportunities</a:t>
            </a:r>
          </a:p>
          <a:p>
            <a:pPr algn="l"/>
            <a:r>
              <a:rPr lang="en-US" sz="1350" b="1" dirty="0">
                <a:solidFill>
                  <a:srgbClr val="000000"/>
                </a:solidFill>
                <a:latin typeface="OptimaLTPro-Roman"/>
              </a:rPr>
              <a:t>forgone when a firm’s resources</a:t>
            </a:r>
          </a:p>
          <a:p>
            <a:pPr algn="l"/>
            <a:r>
              <a:rPr lang="en-US" sz="1350" b="1" dirty="0">
                <a:solidFill>
                  <a:srgbClr val="000000"/>
                </a:solidFill>
                <a:latin typeface="OptimaLTPro-Roman"/>
              </a:rPr>
              <a:t>are not put to their best</a:t>
            </a:r>
          </a:p>
          <a:p>
            <a:pPr algn="l"/>
            <a:r>
              <a:rPr lang="en-US" sz="1350" b="1" dirty="0">
                <a:solidFill>
                  <a:srgbClr val="000000"/>
                </a:solidFill>
                <a:latin typeface="OptimaLTPro-Roman"/>
              </a:rPr>
              <a:t>alternative use.</a:t>
            </a:r>
            <a:endParaRPr lang="en-US" sz="1350" b="1" dirty="0"/>
          </a:p>
        </p:txBody>
      </p:sp>
      <p:sp>
        <p:nvSpPr>
          <p:cNvPr id="11" name="TextBox 10">
            <a:extLst>
              <a:ext uri="{FF2B5EF4-FFF2-40B4-BE49-F238E27FC236}">
                <a16:creationId xmlns:a16="http://schemas.microsoft.com/office/drawing/2014/main" id="{0A47A8A2-F559-D50E-469B-19AB226862BD}"/>
              </a:ext>
            </a:extLst>
          </p:cNvPr>
          <p:cNvSpPr txBox="1"/>
          <p:nvPr/>
        </p:nvSpPr>
        <p:spPr>
          <a:xfrm>
            <a:off x="610791" y="4299378"/>
            <a:ext cx="2603897" cy="1546577"/>
          </a:xfrm>
          <a:prstGeom prst="rect">
            <a:avLst/>
          </a:prstGeom>
          <a:noFill/>
        </p:spPr>
        <p:txBody>
          <a:bodyPr wrap="square">
            <a:spAutoFit/>
          </a:bodyPr>
          <a:lstStyle/>
          <a:p>
            <a:pPr algn="l"/>
            <a:r>
              <a:rPr lang="en-US" sz="1350" b="1" dirty="0">
                <a:solidFill>
                  <a:srgbClr val="26B3FF"/>
                </a:solidFill>
                <a:latin typeface="OptimaLTPro-ExtraBlack"/>
              </a:rPr>
              <a:t>Sunk cost </a:t>
            </a:r>
          </a:p>
          <a:p>
            <a:pPr algn="l"/>
            <a:r>
              <a:rPr lang="en-US" sz="1350" b="1" dirty="0">
                <a:solidFill>
                  <a:srgbClr val="000000"/>
                </a:solidFill>
                <a:latin typeface="OptimaLTPro-Roman"/>
              </a:rPr>
              <a:t>Expenditure that</a:t>
            </a:r>
          </a:p>
          <a:p>
            <a:pPr algn="l"/>
            <a:r>
              <a:rPr lang="en-US" sz="1350" b="1" dirty="0">
                <a:solidFill>
                  <a:srgbClr val="000000"/>
                </a:solidFill>
                <a:latin typeface="OptimaLTPro-Roman"/>
              </a:rPr>
              <a:t>has been made and cannot be</a:t>
            </a:r>
          </a:p>
          <a:p>
            <a:pPr algn="l"/>
            <a:r>
              <a:rPr lang="en-US" sz="1350" b="1" dirty="0">
                <a:solidFill>
                  <a:srgbClr val="000000"/>
                </a:solidFill>
                <a:latin typeface="OptimaLTPro-Roman"/>
              </a:rPr>
              <a:t>recovered.</a:t>
            </a:r>
          </a:p>
          <a:p>
            <a:pPr marL="214313" indent="-214313">
              <a:buFont typeface="Arial" panose="020B0604020202020204" pitchFamily="34" charset="0"/>
              <a:buChar char="•"/>
            </a:pPr>
            <a:r>
              <a:rPr lang="en-US" sz="1350" b="1" dirty="0" err="1">
                <a:solidFill>
                  <a:srgbClr val="000000"/>
                </a:solidFill>
                <a:latin typeface="OptimaLTPro-Roman"/>
              </a:rPr>
              <a:t>Eg</a:t>
            </a:r>
            <a:r>
              <a:rPr lang="en-US" sz="1350" b="1" dirty="0">
                <a:solidFill>
                  <a:srgbClr val="000000"/>
                </a:solidFill>
                <a:latin typeface="OptimaLTPro-Roman"/>
              </a:rPr>
              <a:t>: Specialized machinery</a:t>
            </a:r>
          </a:p>
          <a:p>
            <a:pPr marL="214313" indent="-214313">
              <a:buFont typeface="Arial" panose="020B0604020202020204" pitchFamily="34" charset="0"/>
              <a:buChar char="•"/>
            </a:pPr>
            <a:r>
              <a:rPr lang="en-US" sz="1350" b="1" dirty="0">
                <a:solidFill>
                  <a:srgbClr val="000000"/>
                </a:solidFill>
                <a:latin typeface="OptimaLTPro-Roman"/>
              </a:rPr>
              <a:t>No alternative use</a:t>
            </a:r>
          </a:p>
          <a:p>
            <a:pPr marL="214313" indent="-214313">
              <a:buFont typeface="Arial" panose="020B0604020202020204" pitchFamily="34" charset="0"/>
              <a:buChar char="•"/>
            </a:pPr>
            <a:r>
              <a:rPr lang="en-US" sz="1350" b="1" dirty="0">
                <a:solidFill>
                  <a:srgbClr val="000000"/>
                </a:solidFill>
                <a:latin typeface="OptimaLTPro-Roman"/>
              </a:rPr>
              <a:t>Zero opportunity cost</a:t>
            </a:r>
          </a:p>
        </p:txBody>
      </p:sp>
      <p:sp>
        <p:nvSpPr>
          <p:cNvPr id="3" name="TextBox 2">
            <a:extLst>
              <a:ext uri="{FF2B5EF4-FFF2-40B4-BE49-F238E27FC236}">
                <a16:creationId xmlns:a16="http://schemas.microsoft.com/office/drawing/2014/main" id="{B961C94F-DAE5-02E1-40DB-9744B2345EB9}"/>
              </a:ext>
            </a:extLst>
          </p:cNvPr>
          <p:cNvSpPr txBox="1"/>
          <p:nvPr/>
        </p:nvSpPr>
        <p:spPr>
          <a:xfrm>
            <a:off x="5532834" y="3086287"/>
            <a:ext cx="2703910" cy="923330"/>
          </a:xfrm>
          <a:prstGeom prst="rect">
            <a:avLst/>
          </a:prstGeom>
          <a:noFill/>
        </p:spPr>
        <p:txBody>
          <a:bodyPr wrap="square">
            <a:spAutoFit/>
          </a:bodyPr>
          <a:lstStyle/>
          <a:p>
            <a:pPr algn="l"/>
            <a:r>
              <a:rPr lang="en-US" sz="1350" b="1" dirty="0">
                <a:solidFill>
                  <a:srgbClr val="009CFF"/>
                </a:solidFill>
                <a:latin typeface="TradeGothicLTStd-Bd2"/>
              </a:rPr>
              <a:t>Explicit costs</a:t>
            </a:r>
          </a:p>
          <a:p>
            <a:pPr algn="l"/>
            <a:r>
              <a:rPr lang="en-US" sz="1350" b="1" i="1" dirty="0">
                <a:solidFill>
                  <a:srgbClr val="000000"/>
                </a:solidFill>
                <a:latin typeface="TradeGothicLTStd-Obl"/>
              </a:rPr>
              <a:t>input costs that require</a:t>
            </a:r>
          </a:p>
          <a:p>
            <a:pPr algn="l"/>
            <a:r>
              <a:rPr lang="en-US" sz="1350" b="1" i="1" dirty="0">
                <a:solidFill>
                  <a:srgbClr val="000000"/>
                </a:solidFill>
                <a:latin typeface="TradeGothicLTStd-Obl"/>
              </a:rPr>
              <a:t>an outlay of money by</a:t>
            </a:r>
          </a:p>
          <a:p>
            <a:pPr algn="l"/>
            <a:r>
              <a:rPr lang="en-US" sz="1350" b="1" i="1" dirty="0">
                <a:solidFill>
                  <a:srgbClr val="000000"/>
                </a:solidFill>
                <a:latin typeface="TradeGothicLTStd-Obl"/>
              </a:rPr>
              <a:t>the firm</a:t>
            </a:r>
            <a:endParaRPr lang="en-US" sz="1350" b="1" dirty="0"/>
          </a:p>
        </p:txBody>
      </p:sp>
      <p:sp>
        <p:nvSpPr>
          <p:cNvPr id="8" name="TextBox 7">
            <a:extLst>
              <a:ext uri="{FF2B5EF4-FFF2-40B4-BE49-F238E27FC236}">
                <a16:creationId xmlns:a16="http://schemas.microsoft.com/office/drawing/2014/main" id="{BCE7522C-F5EE-0B7F-025C-4D0E1FFB021A}"/>
              </a:ext>
            </a:extLst>
          </p:cNvPr>
          <p:cNvSpPr txBox="1"/>
          <p:nvPr/>
        </p:nvSpPr>
        <p:spPr>
          <a:xfrm>
            <a:off x="5532834" y="4611001"/>
            <a:ext cx="2603896" cy="923330"/>
          </a:xfrm>
          <a:prstGeom prst="rect">
            <a:avLst/>
          </a:prstGeom>
          <a:noFill/>
        </p:spPr>
        <p:txBody>
          <a:bodyPr wrap="square">
            <a:spAutoFit/>
          </a:bodyPr>
          <a:lstStyle/>
          <a:p>
            <a:pPr algn="l"/>
            <a:r>
              <a:rPr lang="en-US" sz="1350" b="1" dirty="0">
                <a:solidFill>
                  <a:srgbClr val="009CFF"/>
                </a:solidFill>
                <a:latin typeface="TradeGothicLTStd-Bd2"/>
              </a:rPr>
              <a:t>Implicit costs</a:t>
            </a:r>
          </a:p>
          <a:p>
            <a:pPr algn="l"/>
            <a:r>
              <a:rPr lang="en-US" sz="1350" b="1" i="1" dirty="0">
                <a:solidFill>
                  <a:srgbClr val="000000"/>
                </a:solidFill>
                <a:latin typeface="TradeGothicLTStd-Obl"/>
              </a:rPr>
              <a:t>input costs that do not</a:t>
            </a:r>
          </a:p>
          <a:p>
            <a:pPr algn="l"/>
            <a:r>
              <a:rPr lang="en-US" sz="1350" b="1" i="1" dirty="0">
                <a:solidFill>
                  <a:srgbClr val="000000"/>
                </a:solidFill>
                <a:latin typeface="TradeGothicLTStd-Obl"/>
              </a:rPr>
              <a:t>require an outlay of</a:t>
            </a:r>
          </a:p>
          <a:p>
            <a:pPr algn="l"/>
            <a:r>
              <a:rPr lang="en-US" sz="1350" b="1" i="1" dirty="0">
                <a:solidFill>
                  <a:srgbClr val="000000"/>
                </a:solidFill>
                <a:latin typeface="TradeGothicLTStd-Obl"/>
              </a:rPr>
              <a:t>money by the firm</a:t>
            </a:r>
            <a:endParaRPr lang="en-US" sz="1350" b="1" dirty="0"/>
          </a:p>
        </p:txBody>
      </p:sp>
    </p:spTree>
    <p:extLst>
      <p:ext uri="{BB962C8B-B14F-4D97-AF65-F5344CB8AC3E}">
        <p14:creationId xmlns:p14="http://schemas.microsoft.com/office/powerpoint/2010/main" val="21689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F412E-F917-77EF-9A18-1AB28A7ABF75}"/>
              </a:ext>
            </a:extLst>
          </p:cNvPr>
          <p:cNvSpPr>
            <a:spLocks noGrp="1"/>
          </p:cNvSpPr>
          <p:nvPr>
            <p:ph type="title"/>
          </p:nvPr>
        </p:nvSpPr>
        <p:spPr>
          <a:xfrm>
            <a:off x="1522222" y="452120"/>
            <a:ext cx="6099555" cy="492443"/>
          </a:xfrm>
        </p:spPr>
        <p:txBody>
          <a:bodyPr/>
          <a:lstStyle/>
          <a:p>
            <a:pPr algn="ctr"/>
            <a:r>
              <a:rPr lang="en-IN" sz="3200" dirty="0"/>
              <a:t>Explicit vs. Implicit Costs</a:t>
            </a:r>
          </a:p>
        </p:txBody>
      </p:sp>
      <p:sp>
        <p:nvSpPr>
          <p:cNvPr id="3" name="Content Placeholder 2">
            <a:extLst>
              <a:ext uri="{FF2B5EF4-FFF2-40B4-BE49-F238E27FC236}">
                <a16:creationId xmlns:a16="http://schemas.microsoft.com/office/drawing/2014/main" id="{10000946-443A-66DC-C085-C5FF8D2322F7}"/>
              </a:ext>
            </a:extLst>
          </p:cNvPr>
          <p:cNvSpPr>
            <a:spLocks noGrp="1"/>
          </p:cNvSpPr>
          <p:nvPr>
            <p:ph idx="1"/>
          </p:nvPr>
        </p:nvSpPr>
        <p:spPr>
          <a:xfrm>
            <a:off x="338136" y="2052638"/>
            <a:ext cx="7967663" cy="3693319"/>
          </a:xfrm>
        </p:spPr>
        <p:txBody>
          <a:bodyPr/>
          <a:lstStyle/>
          <a:p>
            <a:r>
              <a:rPr lang="en-IN" sz="2400" b="1" dirty="0">
                <a:solidFill>
                  <a:srgbClr val="C00000"/>
                </a:solidFill>
              </a:rPr>
              <a:t>Explicit Costs </a:t>
            </a:r>
            <a:r>
              <a:rPr lang="en-IN" sz="2400" dirty="0"/>
              <a:t>– are out-of-pocket costs for a firm. For example, payments for wages and salaries, rent, or materials.</a:t>
            </a:r>
          </a:p>
          <a:p>
            <a:endParaRPr lang="en-IN" sz="2400" dirty="0"/>
          </a:p>
          <a:p>
            <a:endParaRPr lang="en-IN" sz="2400" dirty="0"/>
          </a:p>
          <a:p>
            <a:endParaRPr lang="en-IN" sz="2400" dirty="0"/>
          </a:p>
          <a:p>
            <a:r>
              <a:rPr lang="en-IN" sz="2400" b="1" dirty="0">
                <a:solidFill>
                  <a:srgbClr val="C00000"/>
                </a:solidFill>
              </a:rPr>
              <a:t>Implicit Costs </a:t>
            </a:r>
            <a:r>
              <a:rPr lang="en-IN" sz="2400" dirty="0"/>
              <a:t>– are a specific type of opportunity cost: the cost of resources already owned by the firm that could have been put to some other use. For example, an entrepreneur who owns a business could use her own labour to earn income at another job</a:t>
            </a:r>
            <a:r>
              <a:rPr lang="en-IN" dirty="0"/>
              <a:t>.</a:t>
            </a:r>
          </a:p>
        </p:txBody>
      </p:sp>
    </p:spTree>
    <p:extLst>
      <p:ext uri="{BB962C8B-B14F-4D97-AF65-F5344CB8AC3E}">
        <p14:creationId xmlns:p14="http://schemas.microsoft.com/office/powerpoint/2010/main" val="480475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30722"/>
            <a:ext cx="6795134" cy="987450"/>
          </a:xfrm>
          <a:prstGeom prst="rect">
            <a:avLst/>
          </a:prstGeom>
        </p:spPr>
        <p:txBody>
          <a:bodyPr vert="horz" wrap="square" lIns="0" tIns="55880" rIns="0" bIns="0" rtlCol="0">
            <a:spAutoFit/>
          </a:bodyPr>
          <a:lstStyle/>
          <a:p>
            <a:pPr marL="1203325" algn="ctr">
              <a:lnSpc>
                <a:spcPct val="100000"/>
              </a:lnSpc>
              <a:spcBef>
                <a:spcPts val="440"/>
              </a:spcBef>
            </a:pPr>
            <a:r>
              <a:rPr lang="en-IN" dirty="0">
                <a:solidFill>
                  <a:srgbClr val="C00000"/>
                </a:solidFill>
              </a:rPr>
              <a:t>Economic Costs</a:t>
            </a:r>
            <a:br>
              <a:rPr lang="en-IN" dirty="0"/>
            </a:br>
            <a:r>
              <a:rPr dirty="0"/>
              <a:t>MEASURING</a:t>
            </a:r>
            <a:r>
              <a:rPr spc="-20" dirty="0"/>
              <a:t> </a:t>
            </a:r>
            <a:r>
              <a:rPr dirty="0"/>
              <a:t>COST:</a:t>
            </a:r>
            <a:r>
              <a:rPr spc="-30" dirty="0"/>
              <a:t> </a:t>
            </a:r>
            <a:r>
              <a:rPr dirty="0"/>
              <a:t>WHICH</a:t>
            </a:r>
            <a:r>
              <a:rPr spc="-20" dirty="0"/>
              <a:t> </a:t>
            </a:r>
            <a:r>
              <a:rPr dirty="0"/>
              <a:t>COSTS</a:t>
            </a:r>
            <a:r>
              <a:rPr spc="-10" dirty="0"/>
              <a:t> </a:t>
            </a:r>
            <a:r>
              <a:rPr dirty="0"/>
              <a:t>MATTER?</a:t>
            </a:r>
          </a:p>
          <a:p>
            <a:pPr marL="12700">
              <a:lnSpc>
                <a:spcPct val="100000"/>
              </a:lnSpc>
              <a:spcBef>
                <a:spcPts val="305"/>
              </a:spcBef>
            </a:pPr>
            <a:r>
              <a:rPr sz="1800" b="0" spc="-10" dirty="0">
                <a:latin typeface="Microsoft Sans Serif"/>
                <a:cs typeface="Microsoft Sans Serif"/>
              </a:rPr>
              <a:t>Fixed</a:t>
            </a:r>
            <a:r>
              <a:rPr sz="1800" b="0" spc="20" dirty="0">
                <a:latin typeface="Microsoft Sans Serif"/>
                <a:cs typeface="Microsoft Sans Serif"/>
              </a:rPr>
              <a:t> </a:t>
            </a:r>
            <a:r>
              <a:rPr sz="1800" b="0" spc="-5" dirty="0">
                <a:latin typeface="Microsoft Sans Serif"/>
                <a:cs typeface="Microsoft Sans Serif"/>
              </a:rPr>
              <a:t>Costs</a:t>
            </a:r>
            <a:r>
              <a:rPr sz="1800" b="0" spc="20" dirty="0">
                <a:latin typeface="Microsoft Sans Serif"/>
                <a:cs typeface="Microsoft Sans Serif"/>
              </a:rPr>
              <a:t> </a:t>
            </a:r>
            <a:r>
              <a:rPr sz="1800" b="0" spc="-5" dirty="0">
                <a:latin typeface="Microsoft Sans Serif"/>
                <a:cs typeface="Microsoft Sans Serif"/>
              </a:rPr>
              <a:t>and</a:t>
            </a:r>
            <a:r>
              <a:rPr sz="1800" b="0" spc="30" dirty="0">
                <a:latin typeface="Microsoft Sans Serif"/>
                <a:cs typeface="Microsoft Sans Serif"/>
              </a:rPr>
              <a:t> </a:t>
            </a:r>
            <a:r>
              <a:rPr sz="1800" b="0" spc="-10" dirty="0">
                <a:latin typeface="Microsoft Sans Serif"/>
                <a:cs typeface="Microsoft Sans Serif"/>
              </a:rPr>
              <a:t>Variable</a:t>
            </a:r>
            <a:r>
              <a:rPr sz="1800" b="0" spc="35" dirty="0">
                <a:latin typeface="Microsoft Sans Serif"/>
                <a:cs typeface="Microsoft Sans Serif"/>
              </a:rPr>
              <a:t> </a:t>
            </a:r>
            <a:r>
              <a:rPr sz="1800" b="0" spc="-5" dirty="0">
                <a:latin typeface="Microsoft Sans Serif"/>
                <a:cs typeface="Microsoft Sans Serif"/>
              </a:rPr>
              <a:t>Costs</a:t>
            </a:r>
            <a:endParaRPr sz="1800" dirty="0">
              <a:latin typeface="Microsoft Sans Serif"/>
              <a:cs typeface="Microsoft Sans Serif"/>
            </a:endParaRPr>
          </a:p>
        </p:txBody>
      </p:sp>
      <p:sp>
        <p:nvSpPr>
          <p:cNvPr id="3" name="object 3"/>
          <p:cNvSpPr/>
          <p:nvPr/>
        </p:nvSpPr>
        <p:spPr>
          <a:xfrm>
            <a:off x="457200" y="381000"/>
            <a:ext cx="8229600" cy="0"/>
          </a:xfrm>
          <a:custGeom>
            <a:avLst/>
            <a:gdLst/>
            <a:ahLst/>
            <a:cxnLst/>
            <a:rect l="l" t="t" r="r" b="b"/>
            <a:pathLst>
              <a:path w="8229600">
                <a:moveTo>
                  <a:pt x="0" y="0"/>
                </a:moveTo>
                <a:lnTo>
                  <a:pt x="8229600" y="0"/>
                </a:lnTo>
              </a:path>
            </a:pathLst>
          </a:custGeom>
          <a:ln w="9525">
            <a:solidFill>
              <a:srgbClr val="52BD94"/>
            </a:solidFill>
          </a:ln>
        </p:spPr>
        <p:txBody>
          <a:bodyPr wrap="square" lIns="0" tIns="0" rIns="0" bIns="0" rtlCol="0"/>
          <a:lstStyle/>
          <a:p>
            <a:endParaRPr/>
          </a:p>
        </p:txBody>
      </p:sp>
      <p:sp>
        <p:nvSpPr>
          <p:cNvPr id="4" name="object 4"/>
          <p:cNvSpPr txBox="1"/>
          <p:nvPr/>
        </p:nvSpPr>
        <p:spPr>
          <a:xfrm>
            <a:off x="1222044" y="1810258"/>
            <a:ext cx="5828665" cy="3951466"/>
          </a:xfrm>
          <a:prstGeom prst="rect">
            <a:avLst/>
          </a:prstGeom>
        </p:spPr>
        <p:txBody>
          <a:bodyPr vert="horz" wrap="square" lIns="0" tIns="11430" rIns="0" bIns="0" rtlCol="0">
            <a:spAutoFit/>
          </a:bodyPr>
          <a:lstStyle/>
          <a:p>
            <a:pPr marL="1463040" marR="551180" indent="-231775" algn="just">
              <a:lnSpc>
                <a:spcPct val="100299"/>
              </a:lnSpc>
              <a:spcBef>
                <a:spcPts val="90"/>
              </a:spcBef>
              <a:buClr>
                <a:srgbClr val="808080"/>
              </a:buClr>
              <a:buFont typeface="Times New Roman"/>
              <a:buChar char="●"/>
              <a:tabLst>
                <a:tab pos="1463675" algn="l"/>
              </a:tabLst>
            </a:pPr>
            <a:r>
              <a:rPr lang="en-US" sz="1800" b="1" spc="-5" dirty="0">
                <a:solidFill>
                  <a:srgbClr val="C00000"/>
                </a:solidFill>
                <a:latin typeface="Arial"/>
                <a:cs typeface="Arial"/>
              </a:rPr>
              <a:t>T</a:t>
            </a:r>
            <a:r>
              <a:rPr sz="1800" b="1" spc="-5" dirty="0">
                <a:solidFill>
                  <a:srgbClr val="C00000"/>
                </a:solidFill>
                <a:latin typeface="Arial"/>
                <a:cs typeface="Arial"/>
              </a:rPr>
              <a:t>otal </a:t>
            </a:r>
            <a:r>
              <a:rPr lang="en-US" b="1" spc="-5" dirty="0">
                <a:solidFill>
                  <a:srgbClr val="C00000"/>
                </a:solidFill>
                <a:latin typeface="Arial"/>
                <a:cs typeface="Arial"/>
              </a:rPr>
              <a:t>C</a:t>
            </a:r>
            <a:r>
              <a:rPr sz="1800" b="1" spc="-5" dirty="0">
                <a:solidFill>
                  <a:srgbClr val="C00000"/>
                </a:solidFill>
                <a:latin typeface="Arial"/>
                <a:cs typeface="Arial"/>
              </a:rPr>
              <a:t>ost </a:t>
            </a:r>
            <a:r>
              <a:rPr sz="1800" b="1" dirty="0">
                <a:solidFill>
                  <a:srgbClr val="382244"/>
                </a:solidFill>
                <a:latin typeface="Arial"/>
                <a:cs typeface="Arial"/>
              </a:rPr>
              <a:t>(TC </a:t>
            </a:r>
            <a:r>
              <a:rPr sz="1800" spc="-5" dirty="0">
                <a:solidFill>
                  <a:srgbClr val="382244"/>
                </a:solidFill>
                <a:latin typeface="Microsoft Sans Serif"/>
                <a:cs typeface="Microsoft Sans Serif"/>
              </a:rPr>
              <a:t>or </a:t>
            </a:r>
            <a:r>
              <a:rPr sz="1800" b="1" spc="-5" dirty="0">
                <a:solidFill>
                  <a:srgbClr val="382244"/>
                </a:solidFill>
                <a:latin typeface="Arial"/>
                <a:cs typeface="Arial"/>
              </a:rPr>
              <a:t>C)</a:t>
            </a:r>
            <a:r>
              <a:rPr sz="1800" b="1" dirty="0">
                <a:solidFill>
                  <a:srgbClr val="382244"/>
                </a:solidFill>
                <a:latin typeface="Arial"/>
                <a:cs typeface="Arial"/>
              </a:rPr>
              <a:t> </a:t>
            </a:r>
            <a:r>
              <a:rPr sz="1800" spc="-45" dirty="0">
                <a:solidFill>
                  <a:srgbClr val="382244"/>
                </a:solidFill>
                <a:latin typeface="Microsoft Sans Serif"/>
                <a:cs typeface="Microsoft Sans Serif"/>
              </a:rPr>
              <a:t>Total </a:t>
            </a:r>
            <a:r>
              <a:rPr sz="1800" spc="-5" dirty="0">
                <a:solidFill>
                  <a:srgbClr val="382244"/>
                </a:solidFill>
                <a:latin typeface="Microsoft Sans Serif"/>
                <a:cs typeface="Microsoft Sans Serif"/>
              </a:rPr>
              <a:t>economic </a:t>
            </a:r>
            <a:r>
              <a:rPr sz="1800" spc="-465" dirty="0">
                <a:solidFill>
                  <a:srgbClr val="382244"/>
                </a:solidFill>
                <a:latin typeface="Microsoft Sans Serif"/>
                <a:cs typeface="Microsoft Sans Serif"/>
              </a:rPr>
              <a:t> </a:t>
            </a:r>
            <a:r>
              <a:rPr sz="1800" dirty="0">
                <a:solidFill>
                  <a:srgbClr val="382244"/>
                </a:solidFill>
                <a:latin typeface="Microsoft Sans Serif"/>
                <a:cs typeface="Microsoft Sans Serif"/>
              </a:rPr>
              <a:t>cost of </a:t>
            </a:r>
            <a:r>
              <a:rPr sz="1800" spc="-5" dirty="0">
                <a:solidFill>
                  <a:srgbClr val="382244"/>
                </a:solidFill>
                <a:latin typeface="Microsoft Sans Serif"/>
                <a:cs typeface="Microsoft Sans Serif"/>
              </a:rPr>
              <a:t>production, consisting </a:t>
            </a:r>
            <a:r>
              <a:rPr sz="1800" dirty="0">
                <a:solidFill>
                  <a:srgbClr val="382244"/>
                </a:solidFill>
                <a:latin typeface="Microsoft Sans Serif"/>
                <a:cs typeface="Microsoft Sans Serif"/>
              </a:rPr>
              <a:t>of </a:t>
            </a:r>
            <a:r>
              <a:rPr sz="1800" spc="-10" dirty="0">
                <a:solidFill>
                  <a:srgbClr val="382244"/>
                </a:solidFill>
                <a:latin typeface="Microsoft Sans Serif"/>
                <a:cs typeface="Microsoft Sans Serif"/>
              </a:rPr>
              <a:t>fixed </a:t>
            </a:r>
            <a:r>
              <a:rPr sz="1800" spc="-5" dirty="0">
                <a:solidFill>
                  <a:srgbClr val="382244"/>
                </a:solidFill>
                <a:latin typeface="Microsoft Sans Serif"/>
                <a:cs typeface="Microsoft Sans Serif"/>
              </a:rPr>
              <a:t> and</a:t>
            </a:r>
            <a:r>
              <a:rPr sz="1800" spc="25" dirty="0">
                <a:solidFill>
                  <a:srgbClr val="382244"/>
                </a:solidFill>
                <a:latin typeface="Microsoft Sans Serif"/>
                <a:cs typeface="Microsoft Sans Serif"/>
              </a:rPr>
              <a:t> </a:t>
            </a:r>
            <a:r>
              <a:rPr sz="1800" spc="-10" dirty="0">
                <a:solidFill>
                  <a:srgbClr val="382244"/>
                </a:solidFill>
                <a:latin typeface="Microsoft Sans Serif"/>
                <a:cs typeface="Microsoft Sans Serif"/>
              </a:rPr>
              <a:t>variable</a:t>
            </a:r>
            <a:r>
              <a:rPr sz="1800" spc="25" dirty="0">
                <a:solidFill>
                  <a:srgbClr val="382244"/>
                </a:solidFill>
                <a:latin typeface="Microsoft Sans Serif"/>
                <a:cs typeface="Microsoft Sans Serif"/>
              </a:rPr>
              <a:t> </a:t>
            </a:r>
            <a:r>
              <a:rPr sz="1800" dirty="0">
                <a:solidFill>
                  <a:srgbClr val="382244"/>
                </a:solidFill>
                <a:latin typeface="Microsoft Sans Serif"/>
                <a:cs typeface="Microsoft Sans Serif"/>
              </a:rPr>
              <a:t>costs.</a:t>
            </a:r>
            <a:endParaRPr sz="1800" dirty="0">
              <a:latin typeface="Microsoft Sans Serif"/>
              <a:cs typeface="Microsoft Sans Serif"/>
            </a:endParaRPr>
          </a:p>
          <a:p>
            <a:pPr>
              <a:lnSpc>
                <a:spcPct val="100000"/>
              </a:lnSpc>
              <a:spcBef>
                <a:spcPts val="30"/>
              </a:spcBef>
              <a:buClr>
                <a:srgbClr val="808080"/>
              </a:buClr>
              <a:buFont typeface="Times New Roman"/>
              <a:buChar char="●"/>
            </a:pPr>
            <a:endParaRPr sz="2500" dirty="0">
              <a:latin typeface="Microsoft Sans Serif"/>
              <a:cs typeface="Microsoft Sans Serif"/>
            </a:endParaRPr>
          </a:p>
          <a:p>
            <a:pPr marL="1463040" marR="661035" indent="-231775">
              <a:lnSpc>
                <a:spcPct val="100200"/>
              </a:lnSpc>
              <a:buClr>
                <a:srgbClr val="808080"/>
              </a:buClr>
              <a:buFont typeface="Times New Roman"/>
              <a:buChar char="●"/>
              <a:tabLst>
                <a:tab pos="1463675" algn="l"/>
                <a:tab pos="3304540" algn="l"/>
              </a:tabLst>
            </a:pPr>
            <a:r>
              <a:rPr lang="en-US" b="1" spc="-5" dirty="0">
                <a:solidFill>
                  <a:srgbClr val="C00000"/>
                </a:solidFill>
                <a:latin typeface="Arial"/>
                <a:cs typeface="Arial"/>
              </a:rPr>
              <a:t>F</a:t>
            </a:r>
            <a:r>
              <a:rPr sz="1800" b="1" spc="-5" dirty="0">
                <a:solidFill>
                  <a:srgbClr val="C00000"/>
                </a:solidFill>
                <a:latin typeface="Arial"/>
                <a:cs typeface="Arial"/>
              </a:rPr>
              <a:t>ixed</a:t>
            </a:r>
            <a:r>
              <a:rPr sz="1800" b="1" spc="10" dirty="0">
                <a:solidFill>
                  <a:srgbClr val="C00000"/>
                </a:solidFill>
                <a:latin typeface="Arial"/>
                <a:cs typeface="Arial"/>
              </a:rPr>
              <a:t> </a:t>
            </a:r>
            <a:r>
              <a:rPr lang="en-US" b="1" spc="-5" dirty="0">
                <a:solidFill>
                  <a:srgbClr val="C00000"/>
                </a:solidFill>
                <a:latin typeface="Arial"/>
                <a:cs typeface="Arial"/>
              </a:rPr>
              <a:t>C</a:t>
            </a:r>
            <a:r>
              <a:rPr sz="1800" b="1" spc="-5" dirty="0">
                <a:solidFill>
                  <a:srgbClr val="C00000"/>
                </a:solidFill>
                <a:latin typeface="Arial"/>
                <a:cs typeface="Arial"/>
              </a:rPr>
              <a:t>ost</a:t>
            </a:r>
            <a:r>
              <a:rPr sz="1800" b="1" spc="15" dirty="0">
                <a:solidFill>
                  <a:srgbClr val="C00000"/>
                </a:solidFill>
                <a:latin typeface="Arial"/>
                <a:cs typeface="Arial"/>
              </a:rPr>
              <a:t> </a:t>
            </a:r>
            <a:r>
              <a:rPr sz="1800" b="1" dirty="0">
                <a:solidFill>
                  <a:srgbClr val="382244"/>
                </a:solidFill>
                <a:latin typeface="Arial"/>
                <a:cs typeface="Arial"/>
              </a:rPr>
              <a:t>(FC)	</a:t>
            </a:r>
            <a:r>
              <a:rPr sz="1800" spc="-5" dirty="0">
                <a:solidFill>
                  <a:srgbClr val="382244"/>
                </a:solidFill>
                <a:latin typeface="Microsoft Sans Serif"/>
                <a:cs typeface="Microsoft Sans Serif"/>
              </a:rPr>
              <a:t>Cost</a:t>
            </a:r>
            <a:r>
              <a:rPr sz="1800" dirty="0">
                <a:solidFill>
                  <a:srgbClr val="382244"/>
                </a:solidFill>
                <a:latin typeface="Microsoft Sans Serif"/>
                <a:cs typeface="Microsoft Sans Serif"/>
              </a:rPr>
              <a:t> </a:t>
            </a:r>
            <a:r>
              <a:rPr sz="1800" spc="-5" dirty="0">
                <a:solidFill>
                  <a:srgbClr val="382244"/>
                </a:solidFill>
                <a:latin typeface="Microsoft Sans Serif"/>
                <a:cs typeface="Microsoft Sans Serif"/>
              </a:rPr>
              <a:t>that</a:t>
            </a:r>
            <a:r>
              <a:rPr sz="1800" spc="10" dirty="0">
                <a:solidFill>
                  <a:srgbClr val="382244"/>
                </a:solidFill>
                <a:latin typeface="Microsoft Sans Serif"/>
                <a:cs typeface="Microsoft Sans Serif"/>
              </a:rPr>
              <a:t> </a:t>
            </a:r>
            <a:r>
              <a:rPr sz="1800" spc="-10" dirty="0">
                <a:solidFill>
                  <a:srgbClr val="382244"/>
                </a:solidFill>
                <a:latin typeface="Microsoft Sans Serif"/>
                <a:cs typeface="Microsoft Sans Serif"/>
              </a:rPr>
              <a:t>does</a:t>
            </a:r>
            <a:r>
              <a:rPr sz="1800" spc="15" dirty="0">
                <a:solidFill>
                  <a:srgbClr val="382244"/>
                </a:solidFill>
                <a:latin typeface="Microsoft Sans Serif"/>
                <a:cs typeface="Microsoft Sans Serif"/>
              </a:rPr>
              <a:t> </a:t>
            </a:r>
            <a:r>
              <a:rPr sz="1800" spc="-10" dirty="0">
                <a:solidFill>
                  <a:srgbClr val="382244"/>
                </a:solidFill>
                <a:latin typeface="Microsoft Sans Serif"/>
                <a:cs typeface="Microsoft Sans Serif"/>
              </a:rPr>
              <a:t>not </a:t>
            </a:r>
            <a:r>
              <a:rPr sz="1800" spc="-459" dirty="0">
                <a:solidFill>
                  <a:srgbClr val="382244"/>
                </a:solidFill>
                <a:latin typeface="Microsoft Sans Serif"/>
                <a:cs typeface="Microsoft Sans Serif"/>
              </a:rPr>
              <a:t> </a:t>
            </a:r>
            <a:r>
              <a:rPr sz="1800" spc="-5" dirty="0">
                <a:solidFill>
                  <a:srgbClr val="382244"/>
                </a:solidFill>
                <a:latin typeface="Microsoft Sans Serif"/>
                <a:cs typeface="Microsoft Sans Serif"/>
              </a:rPr>
              <a:t>vary</a:t>
            </a:r>
            <a:r>
              <a:rPr sz="1800" spc="10" dirty="0">
                <a:solidFill>
                  <a:srgbClr val="382244"/>
                </a:solidFill>
                <a:latin typeface="Microsoft Sans Serif"/>
                <a:cs typeface="Microsoft Sans Serif"/>
              </a:rPr>
              <a:t> </a:t>
            </a:r>
            <a:r>
              <a:rPr sz="1800" spc="-15" dirty="0">
                <a:solidFill>
                  <a:srgbClr val="382244"/>
                </a:solidFill>
                <a:latin typeface="Microsoft Sans Serif"/>
                <a:cs typeface="Microsoft Sans Serif"/>
              </a:rPr>
              <a:t>with</a:t>
            </a:r>
            <a:r>
              <a:rPr sz="1800" spc="45" dirty="0">
                <a:solidFill>
                  <a:srgbClr val="382244"/>
                </a:solidFill>
                <a:latin typeface="Microsoft Sans Serif"/>
                <a:cs typeface="Microsoft Sans Serif"/>
              </a:rPr>
              <a:t> </a:t>
            </a:r>
            <a:r>
              <a:rPr sz="1800" dirty="0">
                <a:solidFill>
                  <a:srgbClr val="382244"/>
                </a:solidFill>
                <a:latin typeface="Microsoft Sans Serif"/>
                <a:cs typeface="Microsoft Sans Serif"/>
              </a:rPr>
              <a:t>the</a:t>
            </a:r>
            <a:r>
              <a:rPr sz="1800" spc="10" dirty="0">
                <a:solidFill>
                  <a:srgbClr val="382244"/>
                </a:solidFill>
                <a:latin typeface="Microsoft Sans Serif"/>
                <a:cs typeface="Microsoft Sans Serif"/>
              </a:rPr>
              <a:t> </a:t>
            </a:r>
            <a:r>
              <a:rPr sz="1800" spc="-10" dirty="0">
                <a:solidFill>
                  <a:srgbClr val="382244"/>
                </a:solidFill>
                <a:latin typeface="Microsoft Sans Serif"/>
                <a:cs typeface="Microsoft Sans Serif"/>
              </a:rPr>
              <a:t>level</a:t>
            </a:r>
            <a:r>
              <a:rPr sz="1800" spc="25" dirty="0">
                <a:solidFill>
                  <a:srgbClr val="382244"/>
                </a:solidFill>
                <a:latin typeface="Microsoft Sans Serif"/>
                <a:cs typeface="Microsoft Sans Serif"/>
              </a:rPr>
              <a:t> </a:t>
            </a:r>
            <a:r>
              <a:rPr sz="1800" dirty="0">
                <a:solidFill>
                  <a:srgbClr val="382244"/>
                </a:solidFill>
                <a:latin typeface="Microsoft Sans Serif"/>
                <a:cs typeface="Microsoft Sans Serif"/>
              </a:rPr>
              <a:t>of</a:t>
            </a:r>
            <a:r>
              <a:rPr sz="1800" spc="20" dirty="0">
                <a:solidFill>
                  <a:srgbClr val="382244"/>
                </a:solidFill>
                <a:latin typeface="Microsoft Sans Serif"/>
                <a:cs typeface="Microsoft Sans Serif"/>
              </a:rPr>
              <a:t> </a:t>
            </a:r>
            <a:r>
              <a:rPr sz="1800" spc="-5" dirty="0">
                <a:solidFill>
                  <a:srgbClr val="382244"/>
                </a:solidFill>
                <a:latin typeface="Microsoft Sans Serif"/>
                <a:cs typeface="Microsoft Sans Serif"/>
              </a:rPr>
              <a:t>output</a:t>
            </a:r>
            <a:r>
              <a:rPr sz="1800" spc="20" dirty="0">
                <a:solidFill>
                  <a:srgbClr val="382244"/>
                </a:solidFill>
                <a:latin typeface="Microsoft Sans Serif"/>
                <a:cs typeface="Microsoft Sans Serif"/>
              </a:rPr>
              <a:t> </a:t>
            </a:r>
            <a:r>
              <a:rPr sz="1800" spc="-5" dirty="0">
                <a:solidFill>
                  <a:srgbClr val="382244"/>
                </a:solidFill>
                <a:latin typeface="Microsoft Sans Serif"/>
                <a:cs typeface="Microsoft Sans Serif"/>
              </a:rPr>
              <a:t>and</a:t>
            </a:r>
            <a:r>
              <a:rPr sz="1800" spc="25" dirty="0">
                <a:solidFill>
                  <a:srgbClr val="382244"/>
                </a:solidFill>
                <a:latin typeface="Microsoft Sans Serif"/>
                <a:cs typeface="Microsoft Sans Serif"/>
              </a:rPr>
              <a:t> </a:t>
            </a:r>
            <a:r>
              <a:rPr sz="1800" spc="-5" dirty="0">
                <a:solidFill>
                  <a:srgbClr val="382244"/>
                </a:solidFill>
                <a:latin typeface="Microsoft Sans Serif"/>
                <a:cs typeface="Microsoft Sans Serif"/>
              </a:rPr>
              <a:t>that </a:t>
            </a:r>
            <a:r>
              <a:rPr sz="1800" spc="-459" dirty="0">
                <a:solidFill>
                  <a:srgbClr val="382244"/>
                </a:solidFill>
                <a:latin typeface="Microsoft Sans Serif"/>
                <a:cs typeface="Microsoft Sans Serif"/>
              </a:rPr>
              <a:t> </a:t>
            </a:r>
            <a:r>
              <a:rPr sz="1800" spc="-5" dirty="0">
                <a:solidFill>
                  <a:srgbClr val="382244"/>
                </a:solidFill>
                <a:latin typeface="Microsoft Sans Serif"/>
                <a:cs typeface="Microsoft Sans Serif"/>
              </a:rPr>
              <a:t>can</a:t>
            </a:r>
            <a:r>
              <a:rPr sz="1800" spc="10" dirty="0">
                <a:solidFill>
                  <a:srgbClr val="382244"/>
                </a:solidFill>
                <a:latin typeface="Microsoft Sans Serif"/>
                <a:cs typeface="Microsoft Sans Serif"/>
              </a:rPr>
              <a:t> </a:t>
            </a:r>
            <a:r>
              <a:rPr sz="1800" spc="-5" dirty="0">
                <a:solidFill>
                  <a:srgbClr val="382244"/>
                </a:solidFill>
                <a:latin typeface="Microsoft Sans Serif"/>
                <a:cs typeface="Microsoft Sans Serif"/>
              </a:rPr>
              <a:t>be</a:t>
            </a:r>
            <a:r>
              <a:rPr sz="1800" spc="30" dirty="0">
                <a:solidFill>
                  <a:srgbClr val="382244"/>
                </a:solidFill>
                <a:latin typeface="Microsoft Sans Serif"/>
                <a:cs typeface="Microsoft Sans Serif"/>
              </a:rPr>
              <a:t> </a:t>
            </a:r>
            <a:r>
              <a:rPr sz="1800" spc="-10" dirty="0">
                <a:solidFill>
                  <a:srgbClr val="382244"/>
                </a:solidFill>
                <a:latin typeface="Microsoft Sans Serif"/>
                <a:cs typeface="Microsoft Sans Serif"/>
              </a:rPr>
              <a:t>eliminated</a:t>
            </a:r>
            <a:r>
              <a:rPr sz="1800" spc="40" dirty="0">
                <a:solidFill>
                  <a:srgbClr val="382244"/>
                </a:solidFill>
                <a:latin typeface="Microsoft Sans Serif"/>
                <a:cs typeface="Microsoft Sans Serif"/>
              </a:rPr>
              <a:t> </a:t>
            </a:r>
            <a:r>
              <a:rPr sz="1800" spc="-10" dirty="0">
                <a:solidFill>
                  <a:srgbClr val="382244"/>
                </a:solidFill>
                <a:latin typeface="Microsoft Sans Serif"/>
                <a:cs typeface="Microsoft Sans Serif"/>
              </a:rPr>
              <a:t>only</a:t>
            </a:r>
            <a:r>
              <a:rPr sz="1800" spc="20" dirty="0">
                <a:solidFill>
                  <a:srgbClr val="382244"/>
                </a:solidFill>
                <a:latin typeface="Microsoft Sans Serif"/>
                <a:cs typeface="Microsoft Sans Serif"/>
              </a:rPr>
              <a:t> </a:t>
            </a:r>
            <a:r>
              <a:rPr sz="1800" spc="-5" dirty="0">
                <a:solidFill>
                  <a:srgbClr val="382244"/>
                </a:solidFill>
                <a:latin typeface="Microsoft Sans Serif"/>
                <a:cs typeface="Microsoft Sans Serif"/>
              </a:rPr>
              <a:t>by</a:t>
            </a:r>
            <a:r>
              <a:rPr sz="1800" spc="15" dirty="0">
                <a:solidFill>
                  <a:srgbClr val="382244"/>
                </a:solidFill>
                <a:latin typeface="Microsoft Sans Serif"/>
                <a:cs typeface="Microsoft Sans Serif"/>
              </a:rPr>
              <a:t> </a:t>
            </a:r>
            <a:r>
              <a:rPr sz="1800" spc="-5" dirty="0">
                <a:solidFill>
                  <a:srgbClr val="382244"/>
                </a:solidFill>
                <a:latin typeface="Microsoft Sans Serif"/>
                <a:cs typeface="Microsoft Sans Serif"/>
              </a:rPr>
              <a:t>shutting </a:t>
            </a:r>
            <a:r>
              <a:rPr sz="1800" dirty="0">
                <a:solidFill>
                  <a:srgbClr val="382244"/>
                </a:solidFill>
                <a:latin typeface="Microsoft Sans Serif"/>
                <a:cs typeface="Microsoft Sans Serif"/>
              </a:rPr>
              <a:t> </a:t>
            </a:r>
            <a:r>
              <a:rPr sz="1800" spc="-15" dirty="0">
                <a:solidFill>
                  <a:srgbClr val="382244"/>
                </a:solidFill>
                <a:latin typeface="Microsoft Sans Serif"/>
                <a:cs typeface="Microsoft Sans Serif"/>
              </a:rPr>
              <a:t>down.</a:t>
            </a:r>
            <a:endParaRPr sz="1800" dirty="0">
              <a:latin typeface="Microsoft Sans Serif"/>
              <a:cs typeface="Microsoft Sans Serif"/>
            </a:endParaRPr>
          </a:p>
          <a:p>
            <a:pPr marL="1463040" marR="585470" indent="-231775">
              <a:lnSpc>
                <a:spcPct val="100600"/>
              </a:lnSpc>
              <a:spcBef>
                <a:spcPts val="1135"/>
              </a:spcBef>
              <a:buClr>
                <a:srgbClr val="808080"/>
              </a:buClr>
              <a:buFont typeface="Times New Roman"/>
              <a:buChar char="●"/>
              <a:tabLst>
                <a:tab pos="1463675" algn="l"/>
                <a:tab pos="3647440" algn="l"/>
              </a:tabLst>
            </a:pPr>
            <a:r>
              <a:rPr lang="en-US" b="1" spc="-10" dirty="0">
                <a:solidFill>
                  <a:srgbClr val="C00000"/>
                </a:solidFill>
                <a:latin typeface="Arial"/>
                <a:cs typeface="Arial"/>
              </a:rPr>
              <a:t>V</a:t>
            </a:r>
            <a:r>
              <a:rPr sz="1800" b="1" spc="-10" dirty="0">
                <a:solidFill>
                  <a:srgbClr val="C00000"/>
                </a:solidFill>
                <a:latin typeface="Arial"/>
                <a:cs typeface="Arial"/>
              </a:rPr>
              <a:t>ariable</a:t>
            </a:r>
            <a:r>
              <a:rPr sz="1800" b="1" spc="35" dirty="0">
                <a:solidFill>
                  <a:srgbClr val="C00000"/>
                </a:solidFill>
                <a:latin typeface="Arial"/>
                <a:cs typeface="Arial"/>
              </a:rPr>
              <a:t> </a:t>
            </a:r>
            <a:r>
              <a:rPr lang="en-US" b="1" spc="-5" dirty="0">
                <a:solidFill>
                  <a:srgbClr val="C00000"/>
                </a:solidFill>
                <a:latin typeface="Arial"/>
                <a:cs typeface="Arial"/>
              </a:rPr>
              <a:t>C</a:t>
            </a:r>
            <a:r>
              <a:rPr sz="1800" b="1" spc="-5" dirty="0">
                <a:solidFill>
                  <a:srgbClr val="C00000"/>
                </a:solidFill>
                <a:latin typeface="Arial"/>
                <a:cs typeface="Arial"/>
              </a:rPr>
              <a:t>ost</a:t>
            </a:r>
            <a:r>
              <a:rPr sz="1800" b="1" spc="10" dirty="0">
                <a:solidFill>
                  <a:srgbClr val="C00000"/>
                </a:solidFill>
                <a:latin typeface="Arial"/>
                <a:cs typeface="Arial"/>
              </a:rPr>
              <a:t> </a:t>
            </a:r>
            <a:r>
              <a:rPr sz="1800" b="1" dirty="0">
                <a:solidFill>
                  <a:srgbClr val="382244"/>
                </a:solidFill>
                <a:latin typeface="Arial"/>
                <a:cs typeface="Arial"/>
              </a:rPr>
              <a:t>(VC)	</a:t>
            </a:r>
            <a:r>
              <a:rPr sz="1800" spc="-5" dirty="0">
                <a:solidFill>
                  <a:srgbClr val="382244"/>
                </a:solidFill>
                <a:latin typeface="Microsoft Sans Serif"/>
                <a:cs typeface="Microsoft Sans Serif"/>
              </a:rPr>
              <a:t>Cost that varies </a:t>
            </a:r>
            <a:r>
              <a:rPr sz="1800" spc="-459" dirty="0">
                <a:solidFill>
                  <a:srgbClr val="382244"/>
                </a:solidFill>
                <a:latin typeface="Microsoft Sans Serif"/>
                <a:cs typeface="Microsoft Sans Serif"/>
              </a:rPr>
              <a:t> </a:t>
            </a:r>
            <a:r>
              <a:rPr sz="1800" spc="-5" dirty="0">
                <a:solidFill>
                  <a:srgbClr val="382244"/>
                </a:solidFill>
                <a:latin typeface="Microsoft Sans Serif"/>
                <a:cs typeface="Microsoft Sans Serif"/>
              </a:rPr>
              <a:t>as</a:t>
            </a:r>
            <a:r>
              <a:rPr sz="1800" spc="15" dirty="0">
                <a:solidFill>
                  <a:srgbClr val="382244"/>
                </a:solidFill>
                <a:latin typeface="Microsoft Sans Serif"/>
                <a:cs typeface="Microsoft Sans Serif"/>
              </a:rPr>
              <a:t> </a:t>
            </a:r>
            <a:r>
              <a:rPr sz="1800" spc="-5" dirty="0">
                <a:solidFill>
                  <a:srgbClr val="382244"/>
                </a:solidFill>
                <a:latin typeface="Microsoft Sans Serif"/>
                <a:cs typeface="Microsoft Sans Serif"/>
              </a:rPr>
              <a:t>output</a:t>
            </a:r>
            <a:r>
              <a:rPr sz="1800" spc="20" dirty="0">
                <a:solidFill>
                  <a:srgbClr val="382244"/>
                </a:solidFill>
                <a:latin typeface="Microsoft Sans Serif"/>
                <a:cs typeface="Microsoft Sans Serif"/>
              </a:rPr>
              <a:t> </a:t>
            </a:r>
            <a:r>
              <a:rPr sz="1800" spc="-5" dirty="0">
                <a:solidFill>
                  <a:srgbClr val="382244"/>
                </a:solidFill>
                <a:latin typeface="Microsoft Sans Serif"/>
                <a:cs typeface="Microsoft Sans Serif"/>
              </a:rPr>
              <a:t>varies.</a:t>
            </a:r>
            <a:endParaRPr sz="1800" dirty="0">
              <a:latin typeface="Microsoft Sans Serif"/>
              <a:cs typeface="Microsoft Sans Serif"/>
            </a:endParaRPr>
          </a:p>
          <a:p>
            <a:pPr>
              <a:lnSpc>
                <a:spcPct val="100000"/>
              </a:lnSpc>
              <a:spcBef>
                <a:spcPts val="20"/>
              </a:spcBef>
            </a:pPr>
            <a:endParaRPr sz="2350" dirty="0">
              <a:latin typeface="Microsoft Sans Serif"/>
              <a:cs typeface="Microsoft Sans Serif"/>
            </a:endParaRPr>
          </a:p>
          <a:p>
            <a:pPr marL="12700">
              <a:lnSpc>
                <a:spcPct val="100000"/>
              </a:lnSpc>
            </a:pPr>
            <a:r>
              <a:rPr sz="1800" i="1" spc="-5" dirty="0">
                <a:latin typeface="Arial"/>
                <a:cs typeface="Arial"/>
              </a:rPr>
              <a:t>The only</a:t>
            </a:r>
            <a:r>
              <a:rPr sz="1800" i="1" spc="15" dirty="0">
                <a:latin typeface="Arial"/>
                <a:cs typeface="Arial"/>
              </a:rPr>
              <a:t> </a:t>
            </a:r>
            <a:r>
              <a:rPr sz="1800" i="1" dirty="0">
                <a:latin typeface="Arial"/>
                <a:cs typeface="Arial"/>
              </a:rPr>
              <a:t>way</a:t>
            </a:r>
            <a:r>
              <a:rPr sz="1800" i="1" spc="-10" dirty="0">
                <a:latin typeface="Arial"/>
                <a:cs typeface="Arial"/>
              </a:rPr>
              <a:t> </a:t>
            </a:r>
            <a:r>
              <a:rPr sz="1800" i="1" spc="-5" dirty="0">
                <a:latin typeface="Arial"/>
                <a:cs typeface="Arial"/>
              </a:rPr>
              <a:t>that</a:t>
            </a:r>
            <a:r>
              <a:rPr sz="1800" i="1" spc="10" dirty="0">
                <a:latin typeface="Arial"/>
                <a:cs typeface="Arial"/>
              </a:rPr>
              <a:t> </a:t>
            </a:r>
            <a:r>
              <a:rPr sz="1800" i="1" spc="-5" dirty="0">
                <a:latin typeface="Arial"/>
                <a:cs typeface="Arial"/>
              </a:rPr>
              <a:t>a</a:t>
            </a:r>
            <a:r>
              <a:rPr sz="1800" i="1" spc="5" dirty="0">
                <a:latin typeface="Arial"/>
                <a:cs typeface="Arial"/>
              </a:rPr>
              <a:t> </a:t>
            </a:r>
            <a:r>
              <a:rPr sz="1800" i="1" spc="-5" dirty="0">
                <a:latin typeface="Arial"/>
                <a:cs typeface="Arial"/>
              </a:rPr>
              <a:t>firm</a:t>
            </a:r>
            <a:r>
              <a:rPr sz="1800" i="1" spc="-10" dirty="0">
                <a:latin typeface="Arial"/>
                <a:cs typeface="Arial"/>
              </a:rPr>
              <a:t> </a:t>
            </a:r>
            <a:r>
              <a:rPr sz="1800" i="1" spc="-5" dirty="0">
                <a:latin typeface="Arial"/>
                <a:cs typeface="Arial"/>
              </a:rPr>
              <a:t>can</a:t>
            </a:r>
            <a:r>
              <a:rPr sz="1800" i="1" spc="5" dirty="0">
                <a:latin typeface="Arial"/>
                <a:cs typeface="Arial"/>
              </a:rPr>
              <a:t> </a:t>
            </a:r>
            <a:r>
              <a:rPr sz="1800" i="1" spc="-5" dirty="0">
                <a:latin typeface="Arial"/>
                <a:cs typeface="Arial"/>
              </a:rPr>
              <a:t>eliminate</a:t>
            </a:r>
            <a:r>
              <a:rPr sz="1800" i="1" spc="25" dirty="0">
                <a:latin typeface="Arial"/>
                <a:cs typeface="Arial"/>
              </a:rPr>
              <a:t> </a:t>
            </a:r>
            <a:r>
              <a:rPr sz="1800" i="1" spc="-5" dirty="0">
                <a:latin typeface="Arial"/>
                <a:cs typeface="Arial"/>
              </a:rPr>
              <a:t>its</a:t>
            </a:r>
            <a:r>
              <a:rPr sz="1800" i="1" spc="5" dirty="0">
                <a:latin typeface="Arial"/>
                <a:cs typeface="Arial"/>
              </a:rPr>
              <a:t> </a:t>
            </a:r>
            <a:r>
              <a:rPr sz="1800" i="1" spc="-5" dirty="0">
                <a:latin typeface="Arial"/>
                <a:cs typeface="Arial"/>
              </a:rPr>
              <a:t>fixed</a:t>
            </a:r>
            <a:r>
              <a:rPr sz="1800" i="1" spc="5" dirty="0">
                <a:latin typeface="Arial"/>
                <a:cs typeface="Arial"/>
              </a:rPr>
              <a:t> </a:t>
            </a:r>
            <a:r>
              <a:rPr sz="1800" i="1" spc="-5" dirty="0">
                <a:latin typeface="Arial"/>
                <a:cs typeface="Arial"/>
              </a:rPr>
              <a:t>costs</a:t>
            </a:r>
            <a:r>
              <a:rPr sz="1800" i="1" spc="10" dirty="0">
                <a:latin typeface="Arial"/>
                <a:cs typeface="Arial"/>
              </a:rPr>
              <a:t> </a:t>
            </a:r>
            <a:r>
              <a:rPr sz="1800" i="1" spc="-5" dirty="0">
                <a:latin typeface="Arial"/>
                <a:cs typeface="Arial"/>
              </a:rPr>
              <a:t>is</a:t>
            </a:r>
            <a:r>
              <a:rPr sz="1800" i="1" spc="5" dirty="0">
                <a:latin typeface="Arial"/>
                <a:cs typeface="Arial"/>
              </a:rPr>
              <a:t> </a:t>
            </a:r>
            <a:r>
              <a:rPr sz="1800" i="1" spc="-5" dirty="0">
                <a:latin typeface="Arial"/>
                <a:cs typeface="Arial"/>
              </a:rPr>
              <a:t>by</a:t>
            </a:r>
            <a:endParaRPr sz="1800" dirty="0">
              <a:latin typeface="Arial"/>
              <a:cs typeface="Arial"/>
            </a:endParaRPr>
          </a:p>
          <a:p>
            <a:pPr marL="12700">
              <a:lnSpc>
                <a:spcPct val="100000"/>
              </a:lnSpc>
              <a:spcBef>
                <a:spcPts val="5"/>
              </a:spcBef>
            </a:pPr>
            <a:r>
              <a:rPr sz="1800" i="1" spc="-5" dirty="0">
                <a:latin typeface="Arial"/>
                <a:cs typeface="Arial"/>
              </a:rPr>
              <a:t>shutting</a:t>
            </a:r>
            <a:r>
              <a:rPr sz="1800" i="1" spc="-35" dirty="0">
                <a:latin typeface="Arial"/>
                <a:cs typeface="Arial"/>
              </a:rPr>
              <a:t> </a:t>
            </a:r>
            <a:r>
              <a:rPr sz="1800" i="1" spc="-5" dirty="0">
                <a:latin typeface="Arial"/>
                <a:cs typeface="Arial"/>
              </a:rPr>
              <a:t>down.</a:t>
            </a:r>
            <a:endParaRPr sz="18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A96E-0FCE-4525-E21F-83DD80C273E0}"/>
              </a:ext>
            </a:extLst>
          </p:cNvPr>
          <p:cNvSpPr>
            <a:spLocks noGrp="1"/>
          </p:cNvSpPr>
          <p:nvPr>
            <p:ph type="title"/>
          </p:nvPr>
        </p:nvSpPr>
        <p:spPr>
          <a:xfrm>
            <a:off x="1522222" y="452120"/>
            <a:ext cx="6099555" cy="307777"/>
          </a:xfrm>
        </p:spPr>
        <p:txBody>
          <a:bodyPr/>
          <a:lstStyle/>
          <a:p>
            <a:pPr algn="ctr"/>
            <a:r>
              <a:rPr lang="en-US" dirty="0"/>
              <a:t>Fixed Costs and Variable Costs</a:t>
            </a:r>
            <a:endParaRPr lang="en-IN" dirty="0"/>
          </a:p>
        </p:txBody>
      </p:sp>
      <p:sp>
        <p:nvSpPr>
          <p:cNvPr id="3" name="Text Placeholder 2">
            <a:extLst>
              <a:ext uri="{FF2B5EF4-FFF2-40B4-BE49-F238E27FC236}">
                <a16:creationId xmlns:a16="http://schemas.microsoft.com/office/drawing/2014/main" id="{DCD117CB-1C18-0BF5-B0EE-D27AD756BE66}"/>
              </a:ext>
            </a:extLst>
          </p:cNvPr>
          <p:cNvSpPr>
            <a:spLocks noGrp="1"/>
          </p:cNvSpPr>
          <p:nvPr>
            <p:ph type="body" idx="1"/>
          </p:nvPr>
        </p:nvSpPr>
        <p:spPr>
          <a:xfrm>
            <a:off x="450850" y="990600"/>
            <a:ext cx="8464550" cy="5262979"/>
          </a:xfrm>
        </p:spPr>
        <p:txBody>
          <a:bodyPr/>
          <a:lstStyle/>
          <a:p>
            <a:r>
              <a:rPr lang="en-US" dirty="0">
                <a:solidFill>
                  <a:srgbClr val="C00000"/>
                </a:solidFill>
              </a:rPr>
              <a:t>Shutting Down</a:t>
            </a:r>
          </a:p>
          <a:p>
            <a:endParaRPr lang="en-US" dirty="0">
              <a:solidFill>
                <a:srgbClr val="C00000"/>
              </a:solidFill>
            </a:endParaRPr>
          </a:p>
          <a:p>
            <a:pPr marL="285750" indent="-285750">
              <a:buFont typeface="Arial" panose="020B0604020202020204" pitchFamily="34" charset="0"/>
              <a:buChar char="•"/>
            </a:pPr>
            <a:r>
              <a:rPr lang="en-US" dirty="0"/>
              <a:t>Shutting down doesn’t necessarily mean going out of business.</a:t>
            </a:r>
          </a:p>
          <a:p>
            <a:pPr marL="285750" indent="-285750">
              <a:buFont typeface="Arial" panose="020B0604020202020204" pitchFamily="34" charset="0"/>
              <a:buChar char="•"/>
            </a:pPr>
            <a:r>
              <a:rPr lang="en-US" dirty="0"/>
              <a:t>By reducing the output of a factory to zero, the company could eliminate the costs of raw materials and much of the labor. The only way to eliminate fixed costs would be to close the doors, turn off the electricity, and perhaps even sell off or scrap the machinery.</a:t>
            </a:r>
          </a:p>
          <a:p>
            <a:endParaRPr lang="en-US" dirty="0"/>
          </a:p>
          <a:p>
            <a:r>
              <a:rPr lang="en-US" dirty="0">
                <a:solidFill>
                  <a:srgbClr val="C00000"/>
                </a:solidFill>
              </a:rPr>
              <a:t>Fixed or Variable?</a:t>
            </a:r>
          </a:p>
          <a:p>
            <a:endParaRPr lang="en-US" dirty="0"/>
          </a:p>
          <a:p>
            <a:pPr marL="285750" indent="-285750">
              <a:buFont typeface="Arial" panose="020B0604020202020204" pitchFamily="34" charset="0"/>
              <a:buChar char="•"/>
            </a:pPr>
            <a:r>
              <a:rPr lang="en-US" dirty="0"/>
              <a:t>How do we know which costs are fixed and which are variable?</a:t>
            </a:r>
          </a:p>
          <a:p>
            <a:endParaRPr lang="en-US" dirty="0"/>
          </a:p>
          <a:p>
            <a:pPr marL="285750" indent="-285750">
              <a:buFont typeface="Arial" panose="020B0604020202020204" pitchFamily="34" charset="0"/>
              <a:buChar char="•"/>
            </a:pPr>
            <a:r>
              <a:rPr lang="en-US" dirty="0"/>
              <a:t>Over a very short time horizon—say, a few months—most costs are fixed. Over such a short period, a firm is usually obligated to pay for contracted shipments of materials.</a:t>
            </a:r>
          </a:p>
          <a:p>
            <a:endParaRPr lang="en-US" dirty="0"/>
          </a:p>
          <a:p>
            <a:pPr marL="285750" indent="-285750">
              <a:buFont typeface="Arial" panose="020B0604020202020204" pitchFamily="34" charset="0"/>
              <a:buChar char="•"/>
            </a:pPr>
            <a:r>
              <a:rPr lang="en-US" dirty="0"/>
              <a:t>Over a very long time horizon—say, ten years—nearly all costs are variable. Workers and managers can be laid off (or employment can be reduced by attrition), and much of the machinery can be sold off or replaced as it becomes obsolete and is scrapped.</a:t>
            </a:r>
          </a:p>
          <a:p>
            <a:endParaRPr lang="en-IN" dirty="0"/>
          </a:p>
        </p:txBody>
      </p:sp>
    </p:spTree>
    <p:extLst>
      <p:ext uri="{BB962C8B-B14F-4D97-AF65-F5344CB8AC3E}">
        <p14:creationId xmlns:p14="http://schemas.microsoft.com/office/powerpoint/2010/main" val="671767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30722"/>
            <a:ext cx="6795134" cy="687070"/>
          </a:xfrm>
          <a:prstGeom prst="rect">
            <a:avLst/>
          </a:prstGeom>
        </p:spPr>
        <p:txBody>
          <a:bodyPr vert="horz" wrap="square" lIns="0" tIns="55880" rIns="0" bIns="0" rtlCol="0">
            <a:spAutoFit/>
          </a:bodyPr>
          <a:lstStyle/>
          <a:p>
            <a:pPr marL="1203325">
              <a:lnSpc>
                <a:spcPct val="100000"/>
              </a:lnSpc>
              <a:spcBef>
                <a:spcPts val="440"/>
              </a:spcBef>
            </a:pPr>
            <a:r>
              <a:rPr dirty="0"/>
              <a:t>MEASURING</a:t>
            </a:r>
            <a:r>
              <a:rPr spc="-20" dirty="0"/>
              <a:t> </a:t>
            </a:r>
            <a:r>
              <a:rPr dirty="0"/>
              <a:t>COST:</a:t>
            </a:r>
            <a:r>
              <a:rPr spc="-30" dirty="0"/>
              <a:t> </a:t>
            </a:r>
            <a:r>
              <a:rPr dirty="0"/>
              <a:t>WHICH</a:t>
            </a:r>
            <a:r>
              <a:rPr spc="-20" dirty="0"/>
              <a:t> </a:t>
            </a:r>
            <a:r>
              <a:rPr dirty="0"/>
              <a:t>COSTS</a:t>
            </a:r>
            <a:r>
              <a:rPr spc="-10" dirty="0"/>
              <a:t> </a:t>
            </a:r>
            <a:r>
              <a:rPr dirty="0"/>
              <a:t>MATTER?</a:t>
            </a:r>
          </a:p>
          <a:p>
            <a:pPr marL="12700">
              <a:lnSpc>
                <a:spcPct val="100000"/>
              </a:lnSpc>
              <a:spcBef>
                <a:spcPts val="305"/>
              </a:spcBef>
            </a:pPr>
            <a:r>
              <a:rPr sz="1800" b="0" spc="-10" dirty="0">
                <a:latin typeface="Microsoft Sans Serif"/>
                <a:cs typeface="Microsoft Sans Serif"/>
              </a:rPr>
              <a:t>Marginal</a:t>
            </a:r>
            <a:r>
              <a:rPr sz="1800" b="0" spc="25" dirty="0">
                <a:latin typeface="Microsoft Sans Serif"/>
                <a:cs typeface="Microsoft Sans Serif"/>
              </a:rPr>
              <a:t> </a:t>
            </a:r>
            <a:r>
              <a:rPr sz="1800" b="0" spc="-5" dirty="0">
                <a:latin typeface="Microsoft Sans Serif"/>
                <a:cs typeface="Microsoft Sans Serif"/>
              </a:rPr>
              <a:t>and</a:t>
            </a:r>
            <a:r>
              <a:rPr sz="1800" b="0" spc="10" dirty="0">
                <a:latin typeface="Microsoft Sans Serif"/>
                <a:cs typeface="Microsoft Sans Serif"/>
              </a:rPr>
              <a:t> </a:t>
            </a:r>
            <a:r>
              <a:rPr sz="1800" b="0" spc="-5" dirty="0">
                <a:latin typeface="Microsoft Sans Serif"/>
                <a:cs typeface="Microsoft Sans Serif"/>
              </a:rPr>
              <a:t>Average</a:t>
            </a:r>
            <a:r>
              <a:rPr sz="1800" b="0" spc="25" dirty="0">
                <a:latin typeface="Microsoft Sans Serif"/>
                <a:cs typeface="Microsoft Sans Serif"/>
              </a:rPr>
              <a:t> </a:t>
            </a:r>
            <a:r>
              <a:rPr sz="1800" b="0" spc="-5" dirty="0">
                <a:latin typeface="Microsoft Sans Serif"/>
                <a:cs typeface="Microsoft Sans Serif"/>
              </a:rPr>
              <a:t>Cost</a:t>
            </a:r>
            <a:endParaRPr sz="1800">
              <a:latin typeface="Microsoft Sans Serif"/>
              <a:cs typeface="Microsoft Sans Serif"/>
            </a:endParaRPr>
          </a:p>
        </p:txBody>
      </p:sp>
      <p:sp>
        <p:nvSpPr>
          <p:cNvPr id="3" name="object 3"/>
          <p:cNvSpPr/>
          <p:nvPr/>
        </p:nvSpPr>
        <p:spPr>
          <a:xfrm>
            <a:off x="457200" y="381000"/>
            <a:ext cx="8229600" cy="0"/>
          </a:xfrm>
          <a:custGeom>
            <a:avLst/>
            <a:gdLst/>
            <a:ahLst/>
            <a:cxnLst/>
            <a:rect l="l" t="t" r="r" b="b"/>
            <a:pathLst>
              <a:path w="8229600">
                <a:moveTo>
                  <a:pt x="0" y="0"/>
                </a:moveTo>
                <a:lnTo>
                  <a:pt x="8229600" y="0"/>
                </a:lnTo>
              </a:path>
            </a:pathLst>
          </a:custGeom>
          <a:ln w="9525">
            <a:solidFill>
              <a:srgbClr val="52BD94"/>
            </a:solidFill>
          </a:ln>
        </p:spPr>
        <p:txBody>
          <a:bodyPr wrap="square" lIns="0" tIns="0" rIns="0" bIns="0" rtlCol="0"/>
          <a:lstStyle/>
          <a:p>
            <a:endParaRPr/>
          </a:p>
        </p:txBody>
      </p:sp>
      <p:sp>
        <p:nvSpPr>
          <p:cNvPr id="4" name="object 4"/>
          <p:cNvSpPr txBox="1"/>
          <p:nvPr/>
        </p:nvSpPr>
        <p:spPr>
          <a:xfrm>
            <a:off x="764540" y="1627378"/>
            <a:ext cx="5726430" cy="4044697"/>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0066B3"/>
                </a:solidFill>
                <a:latin typeface="Arial"/>
                <a:cs typeface="Arial"/>
              </a:rPr>
              <a:t>Average</a:t>
            </a:r>
            <a:r>
              <a:rPr sz="1800" b="1" spc="30" dirty="0">
                <a:solidFill>
                  <a:srgbClr val="0066B3"/>
                </a:solidFill>
                <a:latin typeface="Arial"/>
                <a:cs typeface="Arial"/>
              </a:rPr>
              <a:t> </a:t>
            </a:r>
            <a:r>
              <a:rPr sz="1800" b="1" dirty="0">
                <a:solidFill>
                  <a:srgbClr val="0066B3"/>
                </a:solidFill>
                <a:latin typeface="Arial"/>
                <a:cs typeface="Arial"/>
              </a:rPr>
              <a:t>Total</a:t>
            </a:r>
            <a:r>
              <a:rPr sz="1800" b="1" spc="-20" dirty="0">
                <a:solidFill>
                  <a:srgbClr val="0066B3"/>
                </a:solidFill>
                <a:latin typeface="Arial"/>
                <a:cs typeface="Arial"/>
              </a:rPr>
              <a:t> </a:t>
            </a:r>
            <a:r>
              <a:rPr sz="1800" b="1" spc="-5" dirty="0">
                <a:solidFill>
                  <a:srgbClr val="0066B3"/>
                </a:solidFill>
                <a:latin typeface="Arial"/>
                <a:cs typeface="Arial"/>
              </a:rPr>
              <a:t>Cost</a:t>
            </a:r>
            <a:r>
              <a:rPr sz="1800" b="1" spc="-10" dirty="0">
                <a:solidFill>
                  <a:srgbClr val="0066B3"/>
                </a:solidFill>
                <a:latin typeface="Arial"/>
                <a:cs typeface="Arial"/>
              </a:rPr>
              <a:t> </a:t>
            </a:r>
            <a:r>
              <a:rPr sz="1800" b="1" spc="-15" dirty="0">
                <a:solidFill>
                  <a:srgbClr val="0066B3"/>
                </a:solidFill>
                <a:latin typeface="Arial"/>
                <a:cs typeface="Arial"/>
              </a:rPr>
              <a:t>(ATC)</a:t>
            </a:r>
            <a:endParaRPr sz="1800" dirty="0">
              <a:latin typeface="Arial"/>
              <a:cs typeface="Arial"/>
            </a:endParaRPr>
          </a:p>
          <a:p>
            <a:pPr>
              <a:lnSpc>
                <a:spcPct val="100000"/>
              </a:lnSpc>
              <a:spcBef>
                <a:spcPts val="30"/>
              </a:spcBef>
            </a:pPr>
            <a:endParaRPr sz="2950" dirty="0">
              <a:latin typeface="Arial"/>
              <a:cs typeface="Arial"/>
            </a:endParaRPr>
          </a:p>
          <a:p>
            <a:pPr marL="2149475" marR="587375" indent="-231775">
              <a:lnSpc>
                <a:spcPct val="100299"/>
              </a:lnSpc>
              <a:buClr>
                <a:srgbClr val="808080"/>
              </a:buClr>
              <a:buFont typeface="Times New Roman"/>
              <a:buChar char="●"/>
              <a:tabLst>
                <a:tab pos="2150110" algn="l"/>
              </a:tabLst>
            </a:pPr>
            <a:r>
              <a:rPr lang="en-US" b="1" spc="-10" dirty="0">
                <a:solidFill>
                  <a:srgbClr val="C00000"/>
                </a:solidFill>
                <a:latin typeface="Arial"/>
                <a:cs typeface="Arial"/>
              </a:rPr>
              <a:t>A</a:t>
            </a:r>
            <a:r>
              <a:rPr sz="1800" b="1" spc="-10" dirty="0">
                <a:solidFill>
                  <a:srgbClr val="C00000"/>
                </a:solidFill>
                <a:latin typeface="Arial"/>
                <a:cs typeface="Arial"/>
              </a:rPr>
              <a:t>verage</a:t>
            </a:r>
            <a:r>
              <a:rPr sz="1800" b="1" spc="40" dirty="0">
                <a:solidFill>
                  <a:srgbClr val="C00000"/>
                </a:solidFill>
                <a:latin typeface="Arial"/>
                <a:cs typeface="Arial"/>
              </a:rPr>
              <a:t> </a:t>
            </a:r>
            <a:r>
              <a:rPr lang="en-US" b="1" spc="-5" dirty="0">
                <a:solidFill>
                  <a:srgbClr val="C00000"/>
                </a:solidFill>
                <a:latin typeface="Arial"/>
                <a:cs typeface="Arial"/>
              </a:rPr>
              <a:t>T</a:t>
            </a:r>
            <a:r>
              <a:rPr sz="1800" b="1" spc="-5" dirty="0">
                <a:solidFill>
                  <a:srgbClr val="C00000"/>
                </a:solidFill>
                <a:latin typeface="Arial"/>
                <a:cs typeface="Arial"/>
              </a:rPr>
              <a:t>otal </a:t>
            </a:r>
            <a:r>
              <a:rPr lang="en-US" b="1" spc="-5" dirty="0">
                <a:solidFill>
                  <a:srgbClr val="C00000"/>
                </a:solidFill>
                <a:latin typeface="Arial"/>
                <a:cs typeface="Arial"/>
              </a:rPr>
              <a:t>C</a:t>
            </a:r>
            <a:r>
              <a:rPr sz="1800" b="1" spc="-5" dirty="0">
                <a:solidFill>
                  <a:srgbClr val="C00000"/>
                </a:solidFill>
                <a:latin typeface="Arial"/>
                <a:cs typeface="Arial"/>
              </a:rPr>
              <a:t>ost</a:t>
            </a:r>
            <a:r>
              <a:rPr sz="1800" b="1" dirty="0">
                <a:solidFill>
                  <a:srgbClr val="382244"/>
                </a:solidFill>
                <a:latin typeface="Arial"/>
                <a:cs typeface="Arial"/>
              </a:rPr>
              <a:t> </a:t>
            </a:r>
            <a:r>
              <a:rPr sz="1800" b="1" spc="-40" dirty="0">
                <a:solidFill>
                  <a:srgbClr val="382244"/>
                </a:solidFill>
                <a:latin typeface="Arial"/>
                <a:cs typeface="Arial"/>
              </a:rPr>
              <a:t>(ATC) </a:t>
            </a:r>
            <a:r>
              <a:rPr sz="1800" b="1" spc="-35" dirty="0">
                <a:solidFill>
                  <a:srgbClr val="382244"/>
                </a:solidFill>
                <a:latin typeface="Arial"/>
                <a:cs typeface="Arial"/>
              </a:rPr>
              <a:t> </a:t>
            </a:r>
            <a:r>
              <a:rPr sz="1800" spc="-10" dirty="0">
                <a:solidFill>
                  <a:srgbClr val="382244"/>
                </a:solidFill>
                <a:latin typeface="Microsoft Sans Serif"/>
                <a:cs typeface="Microsoft Sans Serif"/>
              </a:rPr>
              <a:t>Firm’s</a:t>
            </a:r>
            <a:r>
              <a:rPr sz="1800" spc="10" dirty="0">
                <a:solidFill>
                  <a:srgbClr val="382244"/>
                </a:solidFill>
                <a:latin typeface="Microsoft Sans Serif"/>
                <a:cs typeface="Microsoft Sans Serif"/>
              </a:rPr>
              <a:t> </a:t>
            </a:r>
            <a:r>
              <a:rPr sz="1800" spc="-5" dirty="0">
                <a:solidFill>
                  <a:srgbClr val="382244"/>
                </a:solidFill>
                <a:latin typeface="Microsoft Sans Serif"/>
                <a:cs typeface="Microsoft Sans Serif"/>
              </a:rPr>
              <a:t>total</a:t>
            </a:r>
            <a:r>
              <a:rPr sz="1800" dirty="0">
                <a:solidFill>
                  <a:srgbClr val="382244"/>
                </a:solidFill>
                <a:latin typeface="Microsoft Sans Serif"/>
                <a:cs typeface="Microsoft Sans Serif"/>
              </a:rPr>
              <a:t> </a:t>
            </a:r>
            <a:r>
              <a:rPr sz="1800" spc="-5" dirty="0">
                <a:solidFill>
                  <a:srgbClr val="382244"/>
                </a:solidFill>
                <a:latin typeface="Microsoft Sans Serif"/>
                <a:cs typeface="Microsoft Sans Serif"/>
              </a:rPr>
              <a:t>cost</a:t>
            </a:r>
            <a:r>
              <a:rPr sz="1800" spc="20" dirty="0">
                <a:solidFill>
                  <a:srgbClr val="382244"/>
                </a:solidFill>
                <a:latin typeface="Microsoft Sans Serif"/>
                <a:cs typeface="Microsoft Sans Serif"/>
              </a:rPr>
              <a:t> </a:t>
            </a:r>
            <a:r>
              <a:rPr sz="1800" spc="-10" dirty="0">
                <a:solidFill>
                  <a:srgbClr val="382244"/>
                </a:solidFill>
                <a:latin typeface="Microsoft Sans Serif"/>
                <a:cs typeface="Microsoft Sans Serif"/>
              </a:rPr>
              <a:t>divided</a:t>
            </a:r>
            <a:r>
              <a:rPr sz="1800" spc="30" dirty="0">
                <a:solidFill>
                  <a:srgbClr val="382244"/>
                </a:solidFill>
                <a:latin typeface="Microsoft Sans Serif"/>
                <a:cs typeface="Microsoft Sans Serif"/>
              </a:rPr>
              <a:t> </a:t>
            </a:r>
            <a:r>
              <a:rPr sz="1800" spc="-5" dirty="0">
                <a:solidFill>
                  <a:srgbClr val="382244"/>
                </a:solidFill>
                <a:latin typeface="Microsoft Sans Serif"/>
                <a:cs typeface="Microsoft Sans Serif"/>
              </a:rPr>
              <a:t>by</a:t>
            </a:r>
            <a:r>
              <a:rPr sz="1800" spc="15" dirty="0">
                <a:solidFill>
                  <a:srgbClr val="382244"/>
                </a:solidFill>
                <a:latin typeface="Microsoft Sans Serif"/>
                <a:cs typeface="Microsoft Sans Serif"/>
              </a:rPr>
              <a:t> </a:t>
            </a:r>
            <a:r>
              <a:rPr sz="1800" spc="-10" dirty="0">
                <a:solidFill>
                  <a:srgbClr val="382244"/>
                </a:solidFill>
                <a:latin typeface="Microsoft Sans Serif"/>
                <a:cs typeface="Microsoft Sans Serif"/>
              </a:rPr>
              <a:t>its </a:t>
            </a:r>
            <a:r>
              <a:rPr sz="1800" spc="-465" dirty="0">
                <a:solidFill>
                  <a:srgbClr val="382244"/>
                </a:solidFill>
                <a:latin typeface="Microsoft Sans Serif"/>
                <a:cs typeface="Microsoft Sans Serif"/>
              </a:rPr>
              <a:t> </a:t>
            </a:r>
            <a:r>
              <a:rPr sz="1800" spc="-10" dirty="0">
                <a:solidFill>
                  <a:srgbClr val="382244"/>
                </a:solidFill>
                <a:latin typeface="Microsoft Sans Serif"/>
                <a:cs typeface="Microsoft Sans Serif"/>
              </a:rPr>
              <a:t>level</a:t>
            </a:r>
            <a:r>
              <a:rPr sz="1800" spc="20" dirty="0">
                <a:solidFill>
                  <a:srgbClr val="382244"/>
                </a:solidFill>
                <a:latin typeface="Microsoft Sans Serif"/>
                <a:cs typeface="Microsoft Sans Serif"/>
              </a:rPr>
              <a:t> </a:t>
            </a:r>
            <a:r>
              <a:rPr sz="1800" dirty="0">
                <a:solidFill>
                  <a:srgbClr val="382244"/>
                </a:solidFill>
                <a:latin typeface="Microsoft Sans Serif"/>
                <a:cs typeface="Microsoft Sans Serif"/>
              </a:rPr>
              <a:t>of</a:t>
            </a:r>
            <a:r>
              <a:rPr sz="1800" spc="15" dirty="0">
                <a:solidFill>
                  <a:srgbClr val="382244"/>
                </a:solidFill>
                <a:latin typeface="Microsoft Sans Serif"/>
                <a:cs typeface="Microsoft Sans Serif"/>
              </a:rPr>
              <a:t> </a:t>
            </a:r>
            <a:r>
              <a:rPr sz="1800" spc="-5" dirty="0">
                <a:solidFill>
                  <a:srgbClr val="382244"/>
                </a:solidFill>
                <a:latin typeface="Microsoft Sans Serif"/>
                <a:cs typeface="Microsoft Sans Serif"/>
              </a:rPr>
              <a:t>output.</a:t>
            </a:r>
            <a:endParaRPr sz="1800" dirty="0">
              <a:latin typeface="Microsoft Sans Serif"/>
              <a:cs typeface="Microsoft Sans Serif"/>
            </a:endParaRPr>
          </a:p>
          <a:p>
            <a:pPr>
              <a:lnSpc>
                <a:spcPct val="100000"/>
              </a:lnSpc>
              <a:spcBef>
                <a:spcPts val="10"/>
              </a:spcBef>
              <a:buClr>
                <a:srgbClr val="808080"/>
              </a:buClr>
              <a:buFont typeface="Times New Roman"/>
              <a:buChar char="●"/>
            </a:pPr>
            <a:endParaRPr sz="2550" dirty="0">
              <a:latin typeface="Microsoft Sans Serif"/>
              <a:cs typeface="Microsoft Sans Serif"/>
            </a:endParaRPr>
          </a:p>
          <a:p>
            <a:pPr marL="2149475" indent="-232410">
              <a:lnSpc>
                <a:spcPct val="100000"/>
              </a:lnSpc>
              <a:buClr>
                <a:srgbClr val="808080"/>
              </a:buClr>
              <a:buFont typeface="Times New Roman"/>
              <a:buChar char="●"/>
              <a:tabLst>
                <a:tab pos="2150110" algn="l"/>
              </a:tabLst>
            </a:pPr>
            <a:r>
              <a:rPr lang="en-US" b="1" spc="-10" dirty="0">
                <a:solidFill>
                  <a:srgbClr val="C00000"/>
                </a:solidFill>
                <a:latin typeface="Arial"/>
                <a:cs typeface="Arial"/>
              </a:rPr>
              <a:t>A</a:t>
            </a:r>
            <a:r>
              <a:rPr sz="1800" b="1" spc="-10" dirty="0">
                <a:solidFill>
                  <a:srgbClr val="C00000"/>
                </a:solidFill>
                <a:latin typeface="Arial"/>
                <a:cs typeface="Arial"/>
              </a:rPr>
              <a:t>verage</a:t>
            </a:r>
            <a:r>
              <a:rPr sz="1800" b="1" spc="35" dirty="0">
                <a:solidFill>
                  <a:srgbClr val="C00000"/>
                </a:solidFill>
                <a:latin typeface="Arial"/>
                <a:cs typeface="Arial"/>
              </a:rPr>
              <a:t> </a:t>
            </a:r>
            <a:r>
              <a:rPr lang="en-US" b="1" spc="-5" dirty="0">
                <a:solidFill>
                  <a:srgbClr val="C00000"/>
                </a:solidFill>
                <a:latin typeface="Arial"/>
                <a:cs typeface="Arial"/>
              </a:rPr>
              <a:t>F</a:t>
            </a:r>
            <a:r>
              <a:rPr sz="1800" b="1" spc="-5" dirty="0">
                <a:solidFill>
                  <a:srgbClr val="C00000"/>
                </a:solidFill>
                <a:latin typeface="Arial"/>
                <a:cs typeface="Arial"/>
              </a:rPr>
              <a:t>ixed </a:t>
            </a:r>
            <a:r>
              <a:rPr lang="en-US" b="1" spc="-5" dirty="0">
                <a:solidFill>
                  <a:srgbClr val="C00000"/>
                </a:solidFill>
                <a:latin typeface="Arial"/>
                <a:cs typeface="Arial"/>
              </a:rPr>
              <a:t>C</a:t>
            </a:r>
            <a:r>
              <a:rPr sz="1800" b="1" spc="-5" dirty="0">
                <a:solidFill>
                  <a:srgbClr val="C00000"/>
                </a:solidFill>
                <a:latin typeface="Arial"/>
                <a:cs typeface="Arial"/>
              </a:rPr>
              <a:t>ost</a:t>
            </a:r>
            <a:r>
              <a:rPr sz="1800" b="1" spc="-10" dirty="0">
                <a:solidFill>
                  <a:srgbClr val="C00000"/>
                </a:solidFill>
                <a:latin typeface="Arial"/>
                <a:cs typeface="Arial"/>
              </a:rPr>
              <a:t> </a:t>
            </a:r>
            <a:r>
              <a:rPr sz="1800" b="1" spc="-15" dirty="0">
                <a:solidFill>
                  <a:srgbClr val="382244"/>
                </a:solidFill>
                <a:latin typeface="Arial"/>
                <a:cs typeface="Arial"/>
              </a:rPr>
              <a:t>(AFC)</a:t>
            </a:r>
            <a:endParaRPr sz="1800" dirty="0">
              <a:latin typeface="Arial"/>
              <a:cs typeface="Arial"/>
            </a:endParaRPr>
          </a:p>
          <a:p>
            <a:pPr marL="2149475" marR="266700">
              <a:lnSpc>
                <a:spcPct val="100000"/>
              </a:lnSpc>
              <a:spcBef>
                <a:spcPts val="15"/>
              </a:spcBef>
            </a:pPr>
            <a:r>
              <a:rPr sz="1800" spc="-10" dirty="0">
                <a:solidFill>
                  <a:srgbClr val="382244"/>
                </a:solidFill>
                <a:latin typeface="Microsoft Sans Serif"/>
                <a:cs typeface="Microsoft Sans Serif"/>
              </a:rPr>
              <a:t>Fixed</a:t>
            </a:r>
            <a:r>
              <a:rPr sz="1800" spc="20" dirty="0">
                <a:solidFill>
                  <a:srgbClr val="382244"/>
                </a:solidFill>
                <a:latin typeface="Microsoft Sans Serif"/>
                <a:cs typeface="Microsoft Sans Serif"/>
              </a:rPr>
              <a:t> </a:t>
            </a:r>
            <a:r>
              <a:rPr sz="1800" dirty="0">
                <a:solidFill>
                  <a:srgbClr val="382244"/>
                </a:solidFill>
                <a:latin typeface="Microsoft Sans Serif"/>
                <a:cs typeface="Microsoft Sans Serif"/>
              </a:rPr>
              <a:t>cost</a:t>
            </a:r>
            <a:r>
              <a:rPr sz="1800" spc="15" dirty="0">
                <a:solidFill>
                  <a:srgbClr val="382244"/>
                </a:solidFill>
                <a:latin typeface="Microsoft Sans Serif"/>
                <a:cs typeface="Microsoft Sans Serif"/>
              </a:rPr>
              <a:t> </a:t>
            </a:r>
            <a:r>
              <a:rPr sz="1800" spc="-10" dirty="0">
                <a:solidFill>
                  <a:srgbClr val="382244"/>
                </a:solidFill>
                <a:latin typeface="Microsoft Sans Serif"/>
                <a:cs typeface="Microsoft Sans Serif"/>
              </a:rPr>
              <a:t>divided</a:t>
            </a:r>
            <a:r>
              <a:rPr sz="1800" spc="30" dirty="0">
                <a:solidFill>
                  <a:srgbClr val="382244"/>
                </a:solidFill>
                <a:latin typeface="Microsoft Sans Serif"/>
                <a:cs typeface="Microsoft Sans Serif"/>
              </a:rPr>
              <a:t> </a:t>
            </a:r>
            <a:r>
              <a:rPr sz="1800" spc="-5" dirty="0">
                <a:solidFill>
                  <a:srgbClr val="382244"/>
                </a:solidFill>
                <a:latin typeface="Microsoft Sans Serif"/>
                <a:cs typeface="Microsoft Sans Serif"/>
              </a:rPr>
              <a:t>by</a:t>
            </a:r>
            <a:r>
              <a:rPr sz="1800" spc="15" dirty="0">
                <a:solidFill>
                  <a:srgbClr val="382244"/>
                </a:solidFill>
                <a:latin typeface="Microsoft Sans Serif"/>
                <a:cs typeface="Microsoft Sans Serif"/>
              </a:rPr>
              <a:t> </a:t>
            </a:r>
            <a:r>
              <a:rPr sz="1800" dirty="0">
                <a:solidFill>
                  <a:srgbClr val="382244"/>
                </a:solidFill>
                <a:latin typeface="Microsoft Sans Serif"/>
                <a:cs typeface="Microsoft Sans Serif"/>
              </a:rPr>
              <a:t>the</a:t>
            </a:r>
            <a:r>
              <a:rPr sz="1800" spc="10" dirty="0">
                <a:solidFill>
                  <a:srgbClr val="382244"/>
                </a:solidFill>
                <a:latin typeface="Microsoft Sans Serif"/>
                <a:cs typeface="Microsoft Sans Serif"/>
              </a:rPr>
              <a:t> </a:t>
            </a:r>
            <a:r>
              <a:rPr sz="1800" spc="-10" dirty="0">
                <a:solidFill>
                  <a:srgbClr val="382244"/>
                </a:solidFill>
                <a:latin typeface="Microsoft Sans Serif"/>
                <a:cs typeface="Microsoft Sans Serif"/>
              </a:rPr>
              <a:t>level</a:t>
            </a:r>
            <a:r>
              <a:rPr sz="1800" spc="25" dirty="0">
                <a:solidFill>
                  <a:srgbClr val="382244"/>
                </a:solidFill>
                <a:latin typeface="Microsoft Sans Serif"/>
                <a:cs typeface="Microsoft Sans Serif"/>
              </a:rPr>
              <a:t> </a:t>
            </a:r>
            <a:r>
              <a:rPr sz="1800" dirty="0">
                <a:solidFill>
                  <a:srgbClr val="382244"/>
                </a:solidFill>
                <a:latin typeface="Microsoft Sans Serif"/>
                <a:cs typeface="Microsoft Sans Serif"/>
              </a:rPr>
              <a:t>of </a:t>
            </a:r>
            <a:r>
              <a:rPr sz="1800" spc="-459" dirty="0">
                <a:solidFill>
                  <a:srgbClr val="382244"/>
                </a:solidFill>
                <a:latin typeface="Microsoft Sans Serif"/>
                <a:cs typeface="Microsoft Sans Serif"/>
              </a:rPr>
              <a:t> </a:t>
            </a:r>
            <a:r>
              <a:rPr sz="1800" spc="-5" dirty="0">
                <a:solidFill>
                  <a:srgbClr val="382244"/>
                </a:solidFill>
                <a:latin typeface="Microsoft Sans Serif"/>
                <a:cs typeface="Microsoft Sans Serif"/>
              </a:rPr>
              <a:t>output.</a:t>
            </a:r>
            <a:endParaRPr sz="1800" dirty="0">
              <a:latin typeface="Microsoft Sans Serif"/>
              <a:cs typeface="Microsoft Sans Serif"/>
            </a:endParaRPr>
          </a:p>
          <a:p>
            <a:pPr>
              <a:lnSpc>
                <a:spcPct val="100000"/>
              </a:lnSpc>
              <a:spcBef>
                <a:spcPts val="45"/>
              </a:spcBef>
            </a:pPr>
            <a:endParaRPr sz="2700" dirty="0">
              <a:latin typeface="Microsoft Sans Serif"/>
              <a:cs typeface="Microsoft Sans Serif"/>
            </a:endParaRPr>
          </a:p>
          <a:p>
            <a:pPr marL="2149475" marR="5080" indent="-231775">
              <a:lnSpc>
                <a:spcPct val="100299"/>
              </a:lnSpc>
              <a:buClr>
                <a:srgbClr val="808080"/>
              </a:buClr>
              <a:buFont typeface="Times New Roman"/>
              <a:buChar char="●"/>
              <a:tabLst>
                <a:tab pos="2150110" algn="l"/>
              </a:tabLst>
            </a:pPr>
            <a:r>
              <a:rPr lang="en-US" b="1" spc="-10" dirty="0">
                <a:solidFill>
                  <a:srgbClr val="C00000"/>
                </a:solidFill>
                <a:latin typeface="Arial"/>
                <a:cs typeface="Arial"/>
              </a:rPr>
              <a:t>A</a:t>
            </a:r>
            <a:r>
              <a:rPr sz="1800" b="1" spc="-10" dirty="0">
                <a:solidFill>
                  <a:srgbClr val="C00000"/>
                </a:solidFill>
                <a:latin typeface="Arial"/>
                <a:cs typeface="Arial"/>
              </a:rPr>
              <a:t>verage</a:t>
            </a:r>
            <a:r>
              <a:rPr sz="1800" b="1" spc="40" dirty="0">
                <a:solidFill>
                  <a:srgbClr val="C00000"/>
                </a:solidFill>
                <a:latin typeface="Arial"/>
                <a:cs typeface="Arial"/>
              </a:rPr>
              <a:t> </a:t>
            </a:r>
            <a:r>
              <a:rPr lang="en-US" b="1" spc="-10" dirty="0">
                <a:solidFill>
                  <a:srgbClr val="C00000"/>
                </a:solidFill>
                <a:latin typeface="Arial"/>
                <a:cs typeface="Arial"/>
              </a:rPr>
              <a:t>V</a:t>
            </a:r>
            <a:r>
              <a:rPr sz="1800" b="1" spc="-10" dirty="0">
                <a:solidFill>
                  <a:srgbClr val="C00000"/>
                </a:solidFill>
                <a:latin typeface="Arial"/>
                <a:cs typeface="Arial"/>
              </a:rPr>
              <a:t>ariable</a:t>
            </a:r>
            <a:r>
              <a:rPr sz="1800" b="1" spc="40" dirty="0">
                <a:solidFill>
                  <a:srgbClr val="C00000"/>
                </a:solidFill>
                <a:latin typeface="Arial"/>
                <a:cs typeface="Arial"/>
              </a:rPr>
              <a:t> </a:t>
            </a:r>
            <a:r>
              <a:rPr lang="en-US" b="1" spc="-5" dirty="0">
                <a:solidFill>
                  <a:srgbClr val="C00000"/>
                </a:solidFill>
                <a:latin typeface="Arial"/>
                <a:cs typeface="Arial"/>
              </a:rPr>
              <a:t>C</a:t>
            </a:r>
            <a:r>
              <a:rPr sz="1800" b="1" spc="-5" dirty="0">
                <a:solidFill>
                  <a:srgbClr val="C00000"/>
                </a:solidFill>
                <a:latin typeface="Arial"/>
                <a:cs typeface="Arial"/>
              </a:rPr>
              <a:t>ost</a:t>
            </a:r>
            <a:r>
              <a:rPr sz="1800" b="1" dirty="0">
                <a:solidFill>
                  <a:srgbClr val="C00000"/>
                </a:solidFill>
                <a:latin typeface="Arial"/>
                <a:cs typeface="Arial"/>
              </a:rPr>
              <a:t> </a:t>
            </a:r>
            <a:r>
              <a:rPr sz="1800" b="1" spc="-40" dirty="0">
                <a:solidFill>
                  <a:srgbClr val="382244"/>
                </a:solidFill>
                <a:latin typeface="Arial"/>
                <a:cs typeface="Arial"/>
              </a:rPr>
              <a:t>(AVC) </a:t>
            </a:r>
            <a:r>
              <a:rPr sz="1800" b="1" spc="-35" dirty="0">
                <a:solidFill>
                  <a:srgbClr val="382244"/>
                </a:solidFill>
                <a:latin typeface="Arial"/>
                <a:cs typeface="Arial"/>
              </a:rPr>
              <a:t> </a:t>
            </a:r>
            <a:r>
              <a:rPr sz="1800" spc="-25" dirty="0">
                <a:solidFill>
                  <a:srgbClr val="382244"/>
                </a:solidFill>
                <a:latin typeface="Microsoft Sans Serif"/>
                <a:cs typeface="Microsoft Sans Serif"/>
              </a:rPr>
              <a:t>Variable</a:t>
            </a:r>
            <a:r>
              <a:rPr sz="1800" spc="30" dirty="0">
                <a:solidFill>
                  <a:srgbClr val="382244"/>
                </a:solidFill>
                <a:latin typeface="Microsoft Sans Serif"/>
                <a:cs typeface="Microsoft Sans Serif"/>
              </a:rPr>
              <a:t> </a:t>
            </a:r>
            <a:r>
              <a:rPr sz="1800" dirty="0">
                <a:solidFill>
                  <a:srgbClr val="382244"/>
                </a:solidFill>
                <a:latin typeface="Microsoft Sans Serif"/>
                <a:cs typeface="Microsoft Sans Serif"/>
              </a:rPr>
              <a:t>cost</a:t>
            </a:r>
            <a:r>
              <a:rPr sz="1800" spc="5" dirty="0">
                <a:solidFill>
                  <a:srgbClr val="382244"/>
                </a:solidFill>
                <a:latin typeface="Microsoft Sans Serif"/>
                <a:cs typeface="Microsoft Sans Serif"/>
              </a:rPr>
              <a:t> </a:t>
            </a:r>
            <a:r>
              <a:rPr sz="1800" spc="-10" dirty="0">
                <a:solidFill>
                  <a:srgbClr val="382244"/>
                </a:solidFill>
                <a:latin typeface="Microsoft Sans Serif"/>
                <a:cs typeface="Microsoft Sans Serif"/>
              </a:rPr>
              <a:t>divided</a:t>
            </a:r>
            <a:r>
              <a:rPr sz="1800" spc="30" dirty="0">
                <a:solidFill>
                  <a:srgbClr val="382244"/>
                </a:solidFill>
                <a:latin typeface="Microsoft Sans Serif"/>
                <a:cs typeface="Microsoft Sans Serif"/>
              </a:rPr>
              <a:t> </a:t>
            </a:r>
            <a:r>
              <a:rPr sz="1800" spc="-5" dirty="0">
                <a:solidFill>
                  <a:srgbClr val="382244"/>
                </a:solidFill>
                <a:latin typeface="Microsoft Sans Serif"/>
                <a:cs typeface="Microsoft Sans Serif"/>
              </a:rPr>
              <a:t>by</a:t>
            </a:r>
            <a:r>
              <a:rPr sz="1800" spc="10" dirty="0">
                <a:solidFill>
                  <a:srgbClr val="382244"/>
                </a:solidFill>
                <a:latin typeface="Microsoft Sans Serif"/>
                <a:cs typeface="Microsoft Sans Serif"/>
              </a:rPr>
              <a:t> </a:t>
            </a:r>
            <a:r>
              <a:rPr sz="1800" dirty="0">
                <a:solidFill>
                  <a:srgbClr val="382244"/>
                </a:solidFill>
                <a:latin typeface="Microsoft Sans Serif"/>
                <a:cs typeface="Microsoft Sans Serif"/>
              </a:rPr>
              <a:t>the</a:t>
            </a:r>
            <a:r>
              <a:rPr sz="1800" spc="15" dirty="0">
                <a:solidFill>
                  <a:srgbClr val="382244"/>
                </a:solidFill>
                <a:latin typeface="Microsoft Sans Serif"/>
                <a:cs typeface="Microsoft Sans Serif"/>
              </a:rPr>
              <a:t> </a:t>
            </a:r>
            <a:r>
              <a:rPr sz="1800" spc="-10" dirty="0">
                <a:solidFill>
                  <a:srgbClr val="382244"/>
                </a:solidFill>
                <a:latin typeface="Microsoft Sans Serif"/>
                <a:cs typeface="Microsoft Sans Serif"/>
              </a:rPr>
              <a:t>level</a:t>
            </a:r>
            <a:r>
              <a:rPr sz="1800" spc="25" dirty="0">
                <a:solidFill>
                  <a:srgbClr val="382244"/>
                </a:solidFill>
                <a:latin typeface="Microsoft Sans Serif"/>
                <a:cs typeface="Microsoft Sans Serif"/>
              </a:rPr>
              <a:t> </a:t>
            </a:r>
            <a:r>
              <a:rPr sz="1800" dirty="0">
                <a:solidFill>
                  <a:srgbClr val="382244"/>
                </a:solidFill>
                <a:latin typeface="Microsoft Sans Serif"/>
                <a:cs typeface="Microsoft Sans Serif"/>
              </a:rPr>
              <a:t>of </a:t>
            </a:r>
            <a:r>
              <a:rPr sz="1800" spc="-465" dirty="0">
                <a:solidFill>
                  <a:srgbClr val="382244"/>
                </a:solidFill>
                <a:latin typeface="Microsoft Sans Serif"/>
                <a:cs typeface="Microsoft Sans Serif"/>
              </a:rPr>
              <a:t> </a:t>
            </a:r>
            <a:r>
              <a:rPr sz="1800" spc="-5" dirty="0">
                <a:solidFill>
                  <a:srgbClr val="382244"/>
                </a:solidFill>
                <a:latin typeface="Microsoft Sans Serif"/>
                <a:cs typeface="Microsoft Sans Serif"/>
              </a:rPr>
              <a:t>output.</a:t>
            </a:r>
            <a:endParaRPr sz="1800" dirty="0">
              <a:latin typeface="Microsoft Sans Serif"/>
              <a:cs typeface="Microsoft Sans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30722"/>
            <a:ext cx="6795134" cy="687070"/>
          </a:xfrm>
          <a:prstGeom prst="rect">
            <a:avLst/>
          </a:prstGeom>
        </p:spPr>
        <p:txBody>
          <a:bodyPr vert="horz" wrap="square" lIns="0" tIns="55880" rIns="0" bIns="0" rtlCol="0">
            <a:spAutoFit/>
          </a:bodyPr>
          <a:lstStyle/>
          <a:p>
            <a:pPr marL="1203325">
              <a:lnSpc>
                <a:spcPct val="100000"/>
              </a:lnSpc>
              <a:spcBef>
                <a:spcPts val="440"/>
              </a:spcBef>
            </a:pPr>
            <a:r>
              <a:rPr dirty="0"/>
              <a:t>MEASURING</a:t>
            </a:r>
            <a:r>
              <a:rPr spc="-20" dirty="0"/>
              <a:t> </a:t>
            </a:r>
            <a:r>
              <a:rPr dirty="0"/>
              <a:t>COST:</a:t>
            </a:r>
            <a:r>
              <a:rPr spc="-30" dirty="0"/>
              <a:t> </a:t>
            </a:r>
            <a:r>
              <a:rPr dirty="0"/>
              <a:t>WHICH</a:t>
            </a:r>
            <a:r>
              <a:rPr spc="-20" dirty="0"/>
              <a:t> </a:t>
            </a:r>
            <a:r>
              <a:rPr dirty="0"/>
              <a:t>COSTS</a:t>
            </a:r>
            <a:r>
              <a:rPr spc="-10" dirty="0"/>
              <a:t> </a:t>
            </a:r>
            <a:r>
              <a:rPr dirty="0"/>
              <a:t>MATTER?</a:t>
            </a:r>
          </a:p>
          <a:p>
            <a:pPr marL="12700">
              <a:lnSpc>
                <a:spcPct val="100000"/>
              </a:lnSpc>
              <a:spcBef>
                <a:spcPts val="305"/>
              </a:spcBef>
            </a:pPr>
            <a:r>
              <a:rPr sz="1800" b="0" spc="-10" dirty="0">
                <a:latin typeface="Microsoft Sans Serif"/>
                <a:cs typeface="Microsoft Sans Serif"/>
              </a:rPr>
              <a:t>Marginal</a:t>
            </a:r>
            <a:r>
              <a:rPr sz="1800" b="0" spc="25" dirty="0">
                <a:latin typeface="Microsoft Sans Serif"/>
                <a:cs typeface="Microsoft Sans Serif"/>
              </a:rPr>
              <a:t> </a:t>
            </a:r>
            <a:r>
              <a:rPr sz="1800" b="0" spc="-5" dirty="0">
                <a:latin typeface="Microsoft Sans Serif"/>
                <a:cs typeface="Microsoft Sans Serif"/>
              </a:rPr>
              <a:t>and</a:t>
            </a:r>
            <a:r>
              <a:rPr sz="1800" b="0" spc="10" dirty="0">
                <a:latin typeface="Microsoft Sans Serif"/>
                <a:cs typeface="Microsoft Sans Serif"/>
              </a:rPr>
              <a:t> </a:t>
            </a:r>
            <a:r>
              <a:rPr sz="1800" b="0" spc="-5" dirty="0">
                <a:latin typeface="Microsoft Sans Serif"/>
                <a:cs typeface="Microsoft Sans Serif"/>
              </a:rPr>
              <a:t>Average</a:t>
            </a:r>
            <a:r>
              <a:rPr sz="1800" b="0" spc="25" dirty="0">
                <a:latin typeface="Microsoft Sans Serif"/>
                <a:cs typeface="Microsoft Sans Serif"/>
              </a:rPr>
              <a:t> </a:t>
            </a:r>
            <a:r>
              <a:rPr sz="1800" b="0" spc="-5" dirty="0">
                <a:latin typeface="Microsoft Sans Serif"/>
                <a:cs typeface="Microsoft Sans Serif"/>
              </a:rPr>
              <a:t>Cost</a:t>
            </a:r>
            <a:endParaRPr sz="1800">
              <a:latin typeface="Microsoft Sans Serif"/>
              <a:cs typeface="Microsoft Sans Serif"/>
            </a:endParaRPr>
          </a:p>
        </p:txBody>
      </p:sp>
      <p:sp>
        <p:nvSpPr>
          <p:cNvPr id="3" name="object 3"/>
          <p:cNvSpPr/>
          <p:nvPr/>
        </p:nvSpPr>
        <p:spPr>
          <a:xfrm>
            <a:off x="457200" y="381000"/>
            <a:ext cx="8229600" cy="0"/>
          </a:xfrm>
          <a:custGeom>
            <a:avLst/>
            <a:gdLst/>
            <a:ahLst/>
            <a:cxnLst/>
            <a:rect l="l" t="t" r="r" b="b"/>
            <a:pathLst>
              <a:path w="8229600">
                <a:moveTo>
                  <a:pt x="0" y="0"/>
                </a:moveTo>
                <a:lnTo>
                  <a:pt x="8229600" y="0"/>
                </a:lnTo>
              </a:path>
            </a:pathLst>
          </a:custGeom>
          <a:ln w="9525">
            <a:solidFill>
              <a:srgbClr val="52BD94"/>
            </a:solidFill>
          </a:ln>
        </p:spPr>
        <p:txBody>
          <a:bodyPr wrap="square" lIns="0" tIns="0" rIns="0" bIns="0" rtlCol="0"/>
          <a:lstStyle/>
          <a:p>
            <a:endParaRPr/>
          </a:p>
        </p:txBody>
      </p:sp>
      <p:sp>
        <p:nvSpPr>
          <p:cNvPr id="4" name="object 4"/>
          <p:cNvSpPr txBox="1"/>
          <p:nvPr/>
        </p:nvSpPr>
        <p:spPr>
          <a:xfrm>
            <a:off x="764540" y="1627378"/>
            <a:ext cx="7545070" cy="3459922"/>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66B3"/>
                </a:solidFill>
                <a:latin typeface="Arial"/>
                <a:cs typeface="Arial"/>
              </a:rPr>
              <a:t>Marginal</a:t>
            </a:r>
            <a:r>
              <a:rPr sz="1800" b="1" spc="-20" dirty="0">
                <a:solidFill>
                  <a:srgbClr val="0066B3"/>
                </a:solidFill>
                <a:latin typeface="Arial"/>
                <a:cs typeface="Arial"/>
              </a:rPr>
              <a:t> </a:t>
            </a:r>
            <a:r>
              <a:rPr sz="1800" b="1" spc="-5" dirty="0">
                <a:solidFill>
                  <a:srgbClr val="0066B3"/>
                </a:solidFill>
                <a:latin typeface="Arial"/>
                <a:cs typeface="Arial"/>
              </a:rPr>
              <a:t>Cost</a:t>
            </a:r>
            <a:r>
              <a:rPr sz="1800" b="1" spc="-15" dirty="0">
                <a:solidFill>
                  <a:srgbClr val="0066B3"/>
                </a:solidFill>
                <a:latin typeface="Arial"/>
                <a:cs typeface="Arial"/>
              </a:rPr>
              <a:t> </a:t>
            </a:r>
            <a:r>
              <a:rPr sz="1800" b="1" dirty="0">
                <a:solidFill>
                  <a:srgbClr val="0066B3"/>
                </a:solidFill>
                <a:latin typeface="Arial"/>
                <a:cs typeface="Arial"/>
              </a:rPr>
              <a:t>(MC)</a:t>
            </a:r>
            <a:endParaRPr sz="1800" dirty="0">
              <a:latin typeface="Arial"/>
              <a:cs typeface="Arial"/>
            </a:endParaRPr>
          </a:p>
          <a:p>
            <a:pPr>
              <a:lnSpc>
                <a:spcPct val="100000"/>
              </a:lnSpc>
              <a:spcBef>
                <a:spcPts val="35"/>
              </a:spcBef>
            </a:pPr>
            <a:endParaRPr sz="2250" dirty="0">
              <a:latin typeface="Arial"/>
              <a:cs typeface="Arial"/>
            </a:endParaRPr>
          </a:p>
          <a:p>
            <a:pPr marL="2301875" marR="2045970" indent="-232410">
              <a:lnSpc>
                <a:spcPct val="100200"/>
              </a:lnSpc>
              <a:spcBef>
                <a:spcPts val="5"/>
              </a:spcBef>
              <a:buClr>
                <a:srgbClr val="808080"/>
              </a:buClr>
              <a:buFont typeface="Times New Roman"/>
              <a:buChar char="●"/>
              <a:tabLst>
                <a:tab pos="2302510" algn="l"/>
                <a:tab pos="4613910" algn="l"/>
              </a:tabLst>
            </a:pPr>
            <a:r>
              <a:rPr lang="en-US" b="1" spc="-5" dirty="0">
                <a:solidFill>
                  <a:srgbClr val="C00000"/>
                </a:solidFill>
                <a:latin typeface="Arial"/>
                <a:cs typeface="Arial"/>
              </a:rPr>
              <a:t>M</a:t>
            </a:r>
            <a:r>
              <a:rPr sz="1800" b="1" spc="-5" dirty="0">
                <a:solidFill>
                  <a:srgbClr val="C00000"/>
                </a:solidFill>
                <a:latin typeface="Arial"/>
                <a:cs typeface="Arial"/>
              </a:rPr>
              <a:t>a</a:t>
            </a:r>
            <a:r>
              <a:rPr sz="1800" b="1" spc="-15" dirty="0">
                <a:solidFill>
                  <a:srgbClr val="C00000"/>
                </a:solidFill>
                <a:latin typeface="Arial"/>
                <a:cs typeface="Arial"/>
              </a:rPr>
              <a:t>r</a:t>
            </a:r>
            <a:r>
              <a:rPr sz="1800" b="1" spc="5" dirty="0">
                <a:solidFill>
                  <a:srgbClr val="C00000"/>
                </a:solidFill>
                <a:latin typeface="Arial"/>
                <a:cs typeface="Arial"/>
              </a:rPr>
              <a:t>g</a:t>
            </a:r>
            <a:r>
              <a:rPr sz="1800" b="1" dirty="0">
                <a:solidFill>
                  <a:srgbClr val="C00000"/>
                </a:solidFill>
                <a:latin typeface="Arial"/>
                <a:cs typeface="Arial"/>
              </a:rPr>
              <a:t>i</a:t>
            </a:r>
            <a:r>
              <a:rPr sz="1800" b="1" spc="5" dirty="0">
                <a:solidFill>
                  <a:srgbClr val="C00000"/>
                </a:solidFill>
                <a:latin typeface="Arial"/>
                <a:cs typeface="Arial"/>
              </a:rPr>
              <a:t>n</a:t>
            </a:r>
            <a:r>
              <a:rPr sz="1800" b="1" spc="-5" dirty="0">
                <a:solidFill>
                  <a:srgbClr val="C00000"/>
                </a:solidFill>
                <a:latin typeface="Arial"/>
                <a:cs typeface="Arial"/>
              </a:rPr>
              <a:t>al</a:t>
            </a:r>
            <a:r>
              <a:rPr sz="1800" b="1" dirty="0">
                <a:solidFill>
                  <a:srgbClr val="C00000"/>
                </a:solidFill>
                <a:latin typeface="Arial"/>
                <a:cs typeface="Arial"/>
              </a:rPr>
              <a:t> </a:t>
            </a:r>
            <a:r>
              <a:rPr lang="en-US" b="1" spc="-5" dirty="0">
                <a:solidFill>
                  <a:srgbClr val="C00000"/>
                </a:solidFill>
                <a:latin typeface="Arial"/>
                <a:cs typeface="Arial"/>
              </a:rPr>
              <a:t>C</a:t>
            </a:r>
            <a:r>
              <a:rPr sz="1800" b="1" dirty="0">
                <a:solidFill>
                  <a:srgbClr val="C00000"/>
                </a:solidFill>
                <a:latin typeface="Arial"/>
                <a:cs typeface="Arial"/>
              </a:rPr>
              <a:t>o</a:t>
            </a:r>
            <a:r>
              <a:rPr sz="1800" b="1" spc="-5" dirty="0">
                <a:solidFill>
                  <a:srgbClr val="C00000"/>
                </a:solidFill>
                <a:latin typeface="Arial"/>
                <a:cs typeface="Arial"/>
              </a:rPr>
              <a:t>st</a:t>
            </a:r>
            <a:r>
              <a:rPr sz="1800" b="1" dirty="0">
                <a:solidFill>
                  <a:srgbClr val="C00000"/>
                </a:solidFill>
                <a:latin typeface="Arial"/>
                <a:cs typeface="Arial"/>
              </a:rPr>
              <a:t> </a:t>
            </a:r>
            <a:r>
              <a:rPr sz="1800" b="1" dirty="0">
                <a:solidFill>
                  <a:srgbClr val="382244"/>
                </a:solidFill>
                <a:latin typeface="Arial"/>
                <a:cs typeface="Arial"/>
              </a:rPr>
              <a:t>(M</a:t>
            </a:r>
            <a:r>
              <a:rPr sz="1800" b="1" spc="-5" dirty="0">
                <a:solidFill>
                  <a:srgbClr val="382244"/>
                </a:solidFill>
                <a:latin typeface="Arial"/>
                <a:cs typeface="Arial"/>
              </a:rPr>
              <a:t>C)</a:t>
            </a:r>
            <a:r>
              <a:rPr sz="1800" b="1" dirty="0">
                <a:solidFill>
                  <a:srgbClr val="382244"/>
                </a:solidFill>
                <a:latin typeface="Arial"/>
                <a:cs typeface="Arial"/>
              </a:rPr>
              <a:t>	</a:t>
            </a:r>
            <a:r>
              <a:rPr sz="1800" spc="-5" dirty="0">
                <a:solidFill>
                  <a:srgbClr val="382244"/>
                </a:solidFill>
                <a:latin typeface="Microsoft Sans Serif"/>
                <a:cs typeface="Microsoft Sans Serif"/>
              </a:rPr>
              <a:t>Increase  </a:t>
            </a:r>
            <a:r>
              <a:rPr sz="1800" spc="-10" dirty="0">
                <a:solidFill>
                  <a:srgbClr val="382244"/>
                </a:solidFill>
                <a:latin typeface="Microsoft Sans Serif"/>
                <a:cs typeface="Microsoft Sans Serif"/>
              </a:rPr>
              <a:t>in</a:t>
            </a:r>
            <a:r>
              <a:rPr sz="1800" spc="5" dirty="0">
                <a:solidFill>
                  <a:srgbClr val="382244"/>
                </a:solidFill>
                <a:latin typeface="Microsoft Sans Serif"/>
                <a:cs typeface="Microsoft Sans Serif"/>
              </a:rPr>
              <a:t> </a:t>
            </a:r>
            <a:r>
              <a:rPr sz="1800" dirty="0">
                <a:solidFill>
                  <a:srgbClr val="382244"/>
                </a:solidFill>
                <a:latin typeface="Microsoft Sans Serif"/>
                <a:cs typeface="Microsoft Sans Serif"/>
              </a:rPr>
              <a:t>cost</a:t>
            </a:r>
            <a:r>
              <a:rPr sz="1800" spc="20" dirty="0">
                <a:solidFill>
                  <a:srgbClr val="382244"/>
                </a:solidFill>
                <a:latin typeface="Microsoft Sans Serif"/>
                <a:cs typeface="Microsoft Sans Serif"/>
              </a:rPr>
              <a:t> </a:t>
            </a:r>
            <a:r>
              <a:rPr sz="1800" spc="-5" dirty="0">
                <a:solidFill>
                  <a:srgbClr val="382244"/>
                </a:solidFill>
                <a:latin typeface="Microsoft Sans Serif"/>
                <a:cs typeface="Microsoft Sans Serif"/>
              </a:rPr>
              <a:t>resulting</a:t>
            </a:r>
            <a:r>
              <a:rPr sz="1800" spc="25" dirty="0">
                <a:solidFill>
                  <a:srgbClr val="382244"/>
                </a:solidFill>
                <a:latin typeface="Microsoft Sans Serif"/>
                <a:cs typeface="Microsoft Sans Serif"/>
              </a:rPr>
              <a:t> </a:t>
            </a:r>
            <a:r>
              <a:rPr sz="1800" dirty="0">
                <a:solidFill>
                  <a:srgbClr val="382244"/>
                </a:solidFill>
                <a:latin typeface="Microsoft Sans Serif"/>
                <a:cs typeface="Microsoft Sans Serif"/>
              </a:rPr>
              <a:t>from</a:t>
            </a:r>
            <a:r>
              <a:rPr sz="1800" spc="20" dirty="0">
                <a:solidFill>
                  <a:srgbClr val="382244"/>
                </a:solidFill>
                <a:latin typeface="Microsoft Sans Serif"/>
                <a:cs typeface="Microsoft Sans Serif"/>
              </a:rPr>
              <a:t> </a:t>
            </a:r>
            <a:r>
              <a:rPr sz="1800" dirty="0">
                <a:solidFill>
                  <a:srgbClr val="382244"/>
                </a:solidFill>
                <a:latin typeface="Microsoft Sans Serif"/>
                <a:cs typeface="Microsoft Sans Serif"/>
              </a:rPr>
              <a:t>the </a:t>
            </a:r>
            <a:r>
              <a:rPr sz="1800" spc="5" dirty="0">
                <a:solidFill>
                  <a:srgbClr val="382244"/>
                </a:solidFill>
                <a:latin typeface="Microsoft Sans Serif"/>
                <a:cs typeface="Microsoft Sans Serif"/>
              </a:rPr>
              <a:t> </a:t>
            </a:r>
            <a:r>
              <a:rPr sz="1800" spc="-5" dirty="0">
                <a:solidFill>
                  <a:srgbClr val="382244"/>
                </a:solidFill>
                <a:latin typeface="Microsoft Sans Serif"/>
                <a:cs typeface="Microsoft Sans Serif"/>
              </a:rPr>
              <a:t>production</a:t>
            </a:r>
            <a:r>
              <a:rPr sz="1800" spc="35" dirty="0">
                <a:solidFill>
                  <a:srgbClr val="382244"/>
                </a:solidFill>
                <a:latin typeface="Microsoft Sans Serif"/>
                <a:cs typeface="Microsoft Sans Serif"/>
              </a:rPr>
              <a:t> </a:t>
            </a:r>
            <a:r>
              <a:rPr sz="1800" dirty="0">
                <a:solidFill>
                  <a:srgbClr val="382244"/>
                </a:solidFill>
                <a:latin typeface="Microsoft Sans Serif"/>
                <a:cs typeface="Microsoft Sans Serif"/>
              </a:rPr>
              <a:t>of</a:t>
            </a:r>
            <a:r>
              <a:rPr sz="1800" spc="10" dirty="0">
                <a:solidFill>
                  <a:srgbClr val="382244"/>
                </a:solidFill>
                <a:latin typeface="Microsoft Sans Serif"/>
                <a:cs typeface="Microsoft Sans Serif"/>
              </a:rPr>
              <a:t> </a:t>
            </a:r>
            <a:r>
              <a:rPr sz="1800" spc="-5" dirty="0">
                <a:solidFill>
                  <a:srgbClr val="382244"/>
                </a:solidFill>
                <a:latin typeface="Microsoft Sans Serif"/>
                <a:cs typeface="Microsoft Sans Serif"/>
              </a:rPr>
              <a:t>one</a:t>
            </a:r>
            <a:r>
              <a:rPr sz="1800" spc="20" dirty="0">
                <a:solidFill>
                  <a:srgbClr val="382244"/>
                </a:solidFill>
                <a:latin typeface="Microsoft Sans Serif"/>
                <a:cs typeface="Microsoft Sans Serif"/>
              </a:rPr>
              <a:t> </a:t>
            </a:r>
            <a:r>
              <a:rPr sz="1800" spc="-5" dirty="0">
                <a:solidFill>
                  <a:srgbClr val="382244"/>
                </a:solidFill>
                <a:latin typeface="Microsoft Sans Serif"/>
                <a:cs typeface="Microsoft Sans Serif"/>
              </a:rPr>
              <a:t>extra</a:t>
            </a:r>
            <a:r>
              <a:rPr sz="1800" spc="30" dirty="0">
                <a:solidFill>
                  <a:srgbClr val="382244"/>
                </a:solidFill>
                <a:latin typeface="Microsoft Sans Serif"/>
                <a:cs typeface="Microsoft Sans Serif"/>
              </a:rPr>
              <a:t> </a:t>
            </a:r>
            <a:r>
              <a:rPr sz="1800" spc="-10" dirty="0">
                <a:solidFill>
                  <a:srgbClr val="382244"/>
                </a:solidFill>
                <a:latin typeface="Microsoft Sans Serif"/>
                <a:cs typeface="Microsoft Sans Serif"/>
              </a:rPr>
              <a:t>unit</a:t>
            </a:r>
            <a:r>
              <a:rPr sz="1800" spc="25" dirty="0">
                <a:solidFill>
                  <a:srgbClr val="382244"/>
                </a:solidFill>
                <a:latin typeface="Microsoft Sans Serif"/>
                <a:cs typeface="Microsoft Sans Serif"/>
              </a:rPr>
              <a:t> </a:t>
            </a:r>
            <a:r>
              <a:rPr sz="1800" dirty="0">
                <a:solidFill>
                  <a:srgbClr val="382244"/>
                </a:solidFill>
                <a:latin typeface="Microsoft Sans Serif"/>
                <a:cs typeface="Microsoft Sans Serif"/>
              </a:rPr>
              <a:t>of </a:t>
            </a:r>
            <a:r>
              <a:rPr sz="1800" spc="5" dirty="0">
                <a:solidFill>
                  <a:srgbClr val="382244"/>
                </a:solidFill>
                <a:latin typeface="Microsoft Sans Serif"/>
                <a:cs typeface="Microsoft Sans Serif"/>
              </a:rPr>
              <a:t> </a:t>
            </a:r>
            <a:r>
              <a:rPr sz="1800" spc="-5" dirty="0">
                <a:solidFill>
                  <a:srgbClr val="382244"/>
                </a:solidFill>
                <a:latin typeface="Microsoft Sans Serif"/>
                <a:cs typeface="Microsoft Sans Serif"/>
              </a:rPr>
              <a:t>output.</a:t>
            </a:r>
            <a:endParaRPr sz="1800" dirty="0">
              <a:latin typeface="Microsoft Sans Serif"/>
              <a:cs typeface="Microsoft Sans Serif"/>
            </a:endParaRPr>
          </a:p>
          <a:p>
            <a:pPr>
              <a:lnSpc>
                <a:spcPct val="100000"/>
              </a:lnSpc>
              <a:spcBef>
                <a:spcPts val="20"/>
              </a:spcBef>
            </a:pPr>
            <a:endParaRPr sz="2950" dirty="0">
              <a:latin typeface="Microsoft Sans Serif"/>
              <a:cs typeface="Microsoft Sans Serif"/>
            </a:endParaRPr>
          </a:p>
          <a:p>
            <a:pPr marL="88900" marR="5080">
              <a:lnSpc>
                <a:spcPct val="100000"/>
              </a:lnSpc>
            </a:pPr>
            <a:r>
              <a:rPr sz="1800" spc="-5" dirty="0">
                <a:latin typeface="Microsoft Sans Serif"/>
                <a:cs typeface="Microsoft Sans Serif"/>
              </a:rPr>
              <a:t>Because</a:t>
            </a:r>
            <a:r>
              <a:rPr sz="1800" spc="30" dirty="0">
                <a:latin typeface="Microsoft Sans Serif"/>
                <a:cs typeface="Microsoft Sans Serif"/>
              </a:rPr>
              <a:t> </a:t>
            </a:r>
            <a:r>
              <a:rPr sz="1800" spc="-10" dirty="0">
                <a:latin typeface="Microsoft Sans Serif"/>
                <a:cs typeface="Microsoft Sans Serif"/>
              </a:rPr>
              <a:t>fixed</a:t>
            </a:r>
            <a:r>
              <a:rPr sz="1800" spc="35" dirty="0">
                <a:latin typeface="Microsoft Sans Serif"/>
                <a:cs typeface="Microsoft Sans Serif"/>
              </a:rPr>
              <a:t> </a:t>
            </a:r>
            <a:r>
              <a:rPr sz="1800" dirty="0">
                <a:latin typeface="Microsoft Sans Serif"/>
                <a:cs typeface="Microsoft Sans Serif"/>
              </a:rPr>
              <a:t>cost</a:t>
            </a:r>
            <a:r>
              <a:rPr sz="1800" spc="20" dirty="0">
                <a:latin typeface="Microsoft Sans Serif"/>
                <a:cs typeface="Microsoft Sans Serif"/>
              </a:rPr>
              <a:t> </a:t>
            </a:r>
            <a:r>
              <a:rPr sz="1800" spc="-5" dirty="0">
                <a:latin typeface="Microsoft Sans Serif"/>
                <a:cs typeface="Microsoft Sans Serif"/>
              </a:rPr>
              <a:t>does</a:t>
            </a:r>
            <a:r>
              <a:rPr sz="1800" spc="35" dirty="0">
                <a:latin typeface="Microsoft Sans Serif"/>
                <a:cs typeface="Microsoft Sans Serif"/>
              </a:rPr>
              <a:t> </a:t>
            </a:r>
            <a:r>
              <a:rPr sz="1800" spc="-5" dirty="0">
                <a:latin typeface="Microsoft Sans Serif"/>
                <a:cs typeface="Microsoft Sans Serif"/>
              </a:rPr>
              <a:t>not</a:t>
            </a:r>
            <a:r>
              <a:rPr sz="1800" spc="25" dirty="0">
                <a:latin typeface="Microsoft Sans Serif"/>
                <a:cs typeface="Microsoft Sans Serif"/>
              </a:rPr>
              <a:t> </a:t>
            </a:r>
            <a:r>
              <a:rPr sz="1800" spc="-5" dirty="0">
                <a:latin typeface="Microsoft Sans Serif"/>
                <a:cs typeface="Microsoft Sans Serif"/>
              </a:rPr>
              <a:t>change</a:t>
            </a:r>
            <a:r>
              <a:rPr sz="1800" spc="30" dirty="0">
                <a:latin typeface="Microsoft Sans Serif"/>
                <a:cs typeface="Microsoft Sans Serif"/>
              </a:rPr>
              <a:t> </a:t>
            </a:r>
            <a:r>
              <a:rPr sz="1800" spc="-5" dirty="0">
                <a:latin typeface="Microsoft Sans Serif"/>
                <a:cs typeface="Microsoft Sans Serif"/>
              </a:rPr>
              <a:t>as</a:t>
            </a:r>
            <a:r>
              <a:rPr sz="1800" spc="25" dirty="0">
                <a:latin typeface="Microsoft Sans Serif"/>
                <a:cs typeface="Microsoft Sans Serif"/>
              </a:rPr>
              <a:t> </a:t>
            </a:r>
            <a:r>
              <a:rPr sz="1800" dirty="0">
                <a:latin typeface="Microsoft Sans Serif"/>
                <a:cs typeface="Microsoft Sans Serif"/>
              </a:rPr>
              <a:t>the</a:t>
            </a:r>
            <a:r>
              <a:rPr sz="1800" spc="20" dirty="0">
                <a:latin typeface="Microsoft Sans Serif"/>
                <a:cs typeface="Microsoft Sans Serif"/>
              </a:rPr>
              <a:t> </a:t>
            </a:r>
            <a:r>
              <a:rPr sz="1800" spc="-15" dirty="0">
                <a:latin typeface="Microsoft Sans Serif"/>
                <a:cs typeface="Microsoft Sans Serif"/>
              </a:rPr>
              <a:t>firm’s</a:t>
            </a:r>
            <a:r>
              <a:rPr sz="1800" spc="25" dirty="0">
                <a:latin typeface="Microsoft Sans Serif"/>
                <a:cs typeface="Microsoft Sans Serif"/>
              </a:rPr>
              <a:t> </a:t>
            </a:r>
            <a:r>
              <a:rPr sz="1800" spc="-10" dirty="0">
                <a:latin typeface="Microsoft Sans Serif"/>
                <a:cs typeface="Microsoft Sans Serif"/>
              </a:rPr>
              <a:t>level</a:t>
            </a:r>
            <a:r>
              <a:rPr sz="1800" spc="30" dirty="0">
                <a:latin typeface="Microsoft Sans Serif"/>
                <a:cs typeface="Microsoft Sans Serif"/>
              </a:rPr>
              <a:t> </a:t>
            </a:r>
            <a:r>
              <a:rPr sz="1800" spc="-5" dirty="0">
                <a:latin typeface="Microsoft Sans Serif"/>
                <a:cs typeface="Microsoft Sans Serif"/>
              </a:rPr>
              <a:t>of</a:t>
            </a:r>
            <a:r>
              <a:rPr sz="1800" spc="20" dirty="0">
                <a:latin typeface="Microsoft Sans Serif"/>
                <a:cs typeface="Microsoft Sans Serif"/>
              </a:rPr>
              <a:t> </a:t>
            </a:r>
            <a:r>
              <a:rPr sz="1800" spc="-5" dirty="0">
                <a:latin typeface="Microsoft Sans Serif"/>
                <a:cs typeface="Microsoft Sans Serif"/>
              </a:rPr>
              <a:t>output</a:t>
            </a:r>
            <a:r>
              <a:rPr sz="1800" spc="30" dirty="0">
                <a:latin typeface="Microsoft Sans Serif"/>
                <a:cs typeface="Microsoft Sans Serif"/>
              </a:rPr>
              <a:t> </a:t>
            </a:r>
            <a:r>
              <a:rPr sz="1800" spc="-5" dirty="0">
                <a:latin typeface="Microsoft Sans Serif"/>
                <a:cs typeface="Microsoft Sans Serif"/>
              </a:rPr>
              <a:t>changes, </a:t>
            </a:r>
            <a:r>
              <a:rPr sz="1800" spc="-465" dirty="0">
                <a:latin typeface="Microsoft Sans Serif"/>
                <a:cs typeface="Microsoft Sans Serif"/>
              </a:rPr>
              <a:t> </a:t>
            </a:r>
            <a:r>
              <a:rPr sz="1800" spc="-5" dirty="0">
                <a:latin typeface="Microsoft Sans Serif"/>
                <a:cs typeface="Microsoft Sans Serif"/>
              </a:rPr>
              <a:t>marginal</a:t>
            </a:r>
            <a:r>
              <a:rPr sz="1800" spc="35" dirty="0">
                <a:latin typeface="Microsoft Sans Serif"/>
                <a:cs typeface="Microsoft Sans Serif"/>
              </a:rPr>
              <a:t> </a:t>
            </a:r>
            <a:r>
              <a:rPr sz="1800" dirty="0">
                <a:latin typeface="Microsoft Sans Serif"/>
                <a:cs typeface="Microsoft Sans Serif"/>
              </a:rPr>
              <a:t>cost</a:t>
            </a:r>
            <a:r>
              <a:rPr sz="1800" spc="15" dirty="0">
                <a:latin typeface="Microsoft Sans Serif"/>
                <a:cs typeface="Microsoft Sans Serif"/>
              </a:rPr>
              <a:t> </a:t>
            </a:r>
            <a:r>
              <a:rPr sz="1800" spc="-10" dirty="0">
                <a:latin typeface="Microsoft Sans Serif"/>
                <a:cs typeface="Microsoft Sans Serif"/>
              </a:rPr>
              <a:t>is</a:t>
            </a:r>
            <a:r>
              <a:rPr sz="1800" spc="20" dirty="0">
                <a:latin typeface="Microsoft Sans Serif"/>
                <a:cs typeface="Microsoft Sans Serif"/>
              </a:rPr>
              <a:t> </a:t>
            </a:r>
            <a:r>
              <a:rPr sz="1800" spc="-5" dirty="0">
                <a:latin typeface="Microsoft Sans Serif"/>
                <a:cs typeface="Microsoft Sans Serif"/>
              </a:rPr>
              <a:t>equal</a:t>
            </a:r>
            <a:r>
              <a:rPr sz="1800" spc="40" dirty="0">
                <a:latin typeface="Microsoft Sans Serif"/>
                <a:cs typeface="Microsoft Sans Serif"/>
              </a:rPr>
              <a:t> </a:t>
            </a:r>
            <a:r>
              <a:rPr sz="1800" dirty="0">
                <a:latin typeface="Microsoft Sans Serif"/>
                <a:cs typeface="Microsoft Sans Serif"/>
              </a:rPr>
              <a:t>to</a:t>
            </a:r>
            <a:r>
              <a:rPr sz="1800" spc="15" dirty="0">
                <a:latin typeface="Microsoft Sans Serif"/>
                <a:cs typeface="Microsoft Sans Serif"/>
              </a:rPr>
              <a:t> </a:t>
            </a:r>
            <a:r>
              <a:rPr sz="1800" dirty="0">
                <a:latin typeface="Microsoft Sans Serif"/>
                <a:cs typeface="Microsoft Sans Serif"/>
              </a:rPr>
              <a:t>the</a:t>
            </a:r>
            <a:r>
              <a:rPr sz="1800" spc="20" dirty="0">
                <a:latin typeface="Microsoft Sans Serif"/>
                <a:cs typeface="Microsoft Sans Serif"/>
              </a:rPr>
              <a:t> </a:t>
            </a:r>
            <a:r>
              <a:rPr sz="1800" spc="-5" dirty="0">
                <a:latin typeface="Microsoft Sans Serif"/>
                <a:cs typeface="Microsoft Sans Serif"/>
              </a:rPr>
              <a:t>increase</a:t>
            </a:r>
            <a:r>
              <a:rPr sz="1800" spc="40" dirty="0">
                <a:latin typeface="Microsoft Sans Serif"/>
                <a:cs typeface="Microsoft Sans Serif"/>
              </a:rPr>
              <a:t> </a:t>
            </a:r>
            <a:r>
              <a:rPr sz="1800" spc="-10" dirty="0">
                <a:latin typeface="Microsoft Sans Serif"/>
                <a:cs typeface="Microsoft Sans Serif"/>
              </a:rPr>
              <a:t>in</a:t>
            </a:r>
            <a:r>
              <a:rPr sz="1800" spc="15" dirty="0">
                <a:latin typeface="Microsoft Sans Serif"/>
                <a:cs typeface="Microsoft Sans Serif"/>
              </a:rPr>
              <a:t> </a:t>
            </a:r>
            <a:r>
              <a:rPr sz="1800" spc="-5" dirty="0">
                <a:latin typeface="Microsoft Sans Serif"/>
                <a:cs typeface="Microsoft Sans Serif"/>
              </a:rPr>
              <a:t>variable</a:t>
            </a:r>
            <a:r>
              <a:rPr sz="1800" spc="35" dirty="0">
                <a:latin typeface="Microsoft Sans Serif"/>
                <a:cs typeface="Microsoft Sans Serif"/>
              </a:rPr>
              <a:t> </a:t>
            </a:r>
            <a:r>
              <a:rPr sz="1800" dirty="0">
                <a:latin typeface="Microsoft Sans Serif"/>
                <a:cs typeface="Microsoft Sans Serif"/>
              </a:rPr>
              <a:t>cost</a:t>
            </a:r>
            <a:r>
              <a:rPr sz="1800" spc="15" dirty="0">
                <a:latin typeface="Microsoft Sans Serif"/>
                <a:cs typeface="Microsoft Sans Serif"/>
              </a:rPr>
              <a:t> </a:t>
            </a:r>
            <a:r>
              <a:rPr sz="1800" spc="-5" dirty="0">
                <a:latin typeface="Microsoft Sans Serif"/>
                <a:cs typeface="Microsoft Sans Serif"/>
              </a:rPr>
              <a:t>or</a:t>
            </a:r>
            <a:r>
              <a:rPr sz="1800" spc="20" dirty="0">
                <a:latin typeface="Microsoft Sans Serif"/>
                <a:cs typeface="Microsoft Sans Serif"/>
              </a:rPr>
              <a:t> </a:t>
            </a:r>
            <a:r>
              <a:rPr sz="1800" dirty="0">
                <a:latin typeface="Microsoft Sans Serif"/>
                <a:cs typeface="Microsoft Sans Serif"/>
              </a:rPr>
              <a:t>the</a:t>
            </a:r>
            <a:r>
              <a:rPr sz="1800" spc="20" dirty="0">
                <a:latin typeface="Microsoft Sans Serif"/>
                <a:cs typeface="Microsoft Sans Serif"/>
              </a:rPr>
              <a:t> </a:t>
            </a:r>
            <a:r>
              <a:rPr sz="1800" spc="-5" dirty="0">
                <a:latin typeface="Microsoft Sans Serif"/>
                <a:cs typeface="Microsoft Sans Serif"/>
              </a:rPr>
              <a:t>increase</a:t>
            </a:r>
            <a:r>
              <a:rPr sz="1800" spc="45" dirty="0">
                <a:latin typeface="Microsoft Sans Serif"/>
                <a:cs typeface="Microsoft Sans Serif"/>
              </a:rPr>
              <a:t> </a:t>
            </a:r>
            <a:r>
              <a:rPr sz="1800" spc="-10" dirty="0">
                <a:latin typeface="Microsoft Sans Serif"/>
                <a:cs typeface="Microsoft Sans Serif"/>
              </a:rPr>
              <a:t>in </a:t>
            </a:r>
            <a:r>
              <a:rPr sz="1800" spc="-5" dirty="0">
                <a:latin typeface="Microsoft Sans Serif"/>
                <a:cs typeface="Microsoft Sans Serif"/>
              </a:rPr>
              <a:t> total</a:t>
            </a:r>
            <a:r>
              <a:rPr sz="1800" spc="15" dirty="0">
                <a:latin typeface="Microsoft Sans Serif"/>
                <a:cs typeface="Microsoft Sans Serif"/>
              </a:rPr>
              <a:t> </a:t>
            </a:r>
            <a:r>
              <a:rPr sz="1800" dirty="0">
                <a:latin typeface="Microsoft Sans Serif"/>
                <a:cs typeface="Microsoft Sans Serif"/>
              </a:rPr>
              <a:t>cost</a:t>
            </a:r>
            <a:r>
              <a:rPr sz="1800" spc="25" dirty="0">
                <a:latin typeface="Microsoft Sans Serif"/>
                <a:cs typeface="Microsoft Sans Serif"/>
              </a:rPr>
              <a:t> </a:t>
            </a:r>
            <a:r>
              <a:rPr sz="1800" dirty="0">
                <a:latin typeface="Microsoft Sans Serif"/>
                <a:cs typeface="Microsoft Sans Serif"/>
              </a:rPr>
              <a:t>that</a:t>
            </a:r>
            <a:r>
              <a:rPr sz="1800" spc="15" dirty="0">
                <a:latin typeface="Microsoft Sans Serif"/>
                <a:cs typeface="Microsoft Sans Serif"/>
              </a:rPr>
              <a:t> </a:t>
            </a:r>
            <a:r>
              <a:rPr sz="1800" spc="-5" dirty="0">
                <a:latin typeface="Microsoft Sans Serif"/>
                <a:cs typeface="Microsoft Sans Serif"/>
              </a:rPr>
              <a:t>results</a:t>
            </a:r>
            <a:r>
              <a:rPr sz="1800" spc="40" dirty="0">
                <a:latin typeface="Microsoft Sans Serif"/>
                <a:cs typeface="Microsoft Sans Serif"/>
              </a:rPr>
              <a:t> </a:t>
            </a:r>
            <a:r>
              <a:rPr sz="1800" dirty="0">
                <a:latin typeface="Microsoft Sans Serif"/>
                <a:cs typeface="Microsoft Sans Serif"/>
              </a:rPr>
              <a:t>from</a:t>
            </a:r>
            <a:r>
              <a:rPr sz="1800" spc="20" dirty="0">
                <a:latin typeface="Microsoft Sans Serif"/>
                <a:cs typeface="Microsoft Sans Serif"/>
              </a:rPr>
              <a:t> </a:t>
            </a:r>
            <a:r>
              <a:rPr sz="1800" spc="-10" dirty="0">
                <a:latin typeface="Microsoft Sans Serif"/>
                <a:cs typeface="Microsoft Sans Serif"/>
              </a:rPr>
              <a:t>an</a:t>
            </a:r>
            <a:r>
              <a:rPr sz="1800" spc="30" dirty="0">
                <a:latin typeface="Microsoft Sans Serif"/>
                <a:cs typeface="Microsoft Sans Serif"/>
              </a:rPr>
              <a:t> </a:t>
            </a:r>
            <a:r>
              <a:rPr sz="1800" spc="-5" dirty="0">
                <a:latin typeface="Microsoft Sans Serif"/>
                <a:cs typeface="Microsoft Sans Serif"/>
              </a:rPr>
              <a:t>extra</a:t>
            </a:r>
            <a:r>
              <a:rPr sz="1800" spc="35" dirty="0">
                <a:latin typeface="Microsoft Sans Serif"/>
                <a:cs typeface="Microsoft Sans Serif"/>
              </a:rPr>
              <a:t> </a:t>
            </a:r>
            <a:r>
              <a:rPr sz="1800" spc="-10" dirty="0">
                <a:latin typeface="Microsoft Sans Serif"/>
                <a:cs typeface="Microsoft Sans Serif"/>
              </a:rPr>
              <a:t>unit</a:t>
            </a:r>
            <a:r>
              <a:rPr sz="1800" spc="20" dirty="0">
                <a:latin typeface="Microsoft Sans Serif"/>
                <a:cs typeface="Microsoft Sans Serif"/>
              </a:rPr>
              <a:t> </a:t>
            </a:r>
            <a:r>
              <a:rPr sz="1800" dirty="0">
                <a:latin typeface="Microsoft Sans Serif"/>
                <a:cs typeface="Microsoft Sans Serif"/>
              </a:rPr>
              <a:t>of</a:t>
            </a:r>
            <a:r>
              <a:rPr sz="1800" spc="20" dirty="0">
                <a:latin typeface="Microsoft Sans Serif"/>
                <a:cs typeface="Microsoft Sans Serif"/>
              </a:rPr>
              <a:t> </a:t>
            </a:r>
            <a:r>
              <a:rPr sz="1800" dirty="0">
                <a:latin typeface="Microsoft Sans Serif"/>
                <a:cs typeface="Microsoft Sans Serif"/>
              </a:rPr>
              <a:t>output.</a:t>
            </a:r>
          </a:p>
          <a:p>
            <a:pPr marL="88900">
              <a:lnSpc>
                <a:spcPct val="100000"/>
              </a:lnSpc>
              <a:spcBef>
                <a:spcPts val="1200"/>
              </a:spcBef>
            </a:pPr>
            <a:r>
              <a:rPr sz="1800" spc="-15" dirty="0">
                <a:latin typeface="Microsoft Sans Serif"/>
                <a:cs typeface="Microsoft Sans Serif"/>
              </a:rPr>
              <a:t>We</a:t>
            </a:r>
            <a:r>
              <a:rPr sz="1800" spc="15" dirty="0">
                <a:latin typeface="Microsoft Sans Serif"/>
                <a:cs typeface="Microsoft Sans Serif"/>
              </a:rPr>
              <a:t> </a:t>
            </a:r>
            <a:r>
              <a:rPr sz="1800" spc="-5" dirty="0">
                <a:latin typeface="Microsoft Sans Serif"/>
                <a:cs typeface="Microsoft Sans Serif"/>
              </a:rPr>
              <a:t>can</a:t>
            </a:r>
            <a:r>
              <a:rPr sz="1800" spc="20" dirty="0">
                <a:latin typeface="Microsoft Sans Serif"/>
                <a:cs typeface="Microsoft Sans Serif"/>
              </a:rPr>
              <a:t> </a:t>
            </a:r>
            <a:r>
              <a:rPr sz="1800" spc="-5" dirty="0">
                <a:latin typeface="Microsoft Sans Serif"/>
                <a:cs typeface="Microsoft Sans Serif"/>
              </a:rPr>
              <a:t>therefore</a:t>
            </a:r>
            <a:r>
              <a:rPr sz="1800" spc="30" dirty="0">
                <a:latin typeface="Microsoft Sans Serif"/>
                <a:cs typeface="Microsoft Sans Serif"/>
              </a:rPr>
              <a:t> </a:t>
            </a:r>
            <a:r>
              <a:rPr sz="1800" spc="-15" dirty="0">
                <a:latin typeface="Microsoft Sans Serif"/>
                <a:cs typeface="Microsoft Sans Serif"/>
              </a:rPr>
              <a:t>write</a:t>
            </a:r>
            <a:r>
              <a:rPr sz="1800" spc="55" dirty="0">
                <a:latin typeface="Microsoft Sans Serif"/>
                <a:cs typeface="Microsoft Sans Serif"/>
              </a:rPr>
              <a:t> </a:t>
            </a:r>
            <a:r>
              <a:rPr sz="1800" spc="-5" dirty="0">
                <a:latin typeface="Microsoft Sans Serif"/>
                <a:cs typeface="Microsoft Sans Serif"/>
              </a:rPr>
              <a:t>marginal</a:t>
            </a:r>
            <a:r>
              <a:rPr sz="1800" spc="40" dirty="0">
                <a:latin typeface="Microsoft Sans Serif"/>
                <a:cs typeface="Microsoft Sans Serif"/>
              </a:rPr>
              <a:t> </a:t>
            </a:r>
            <a:r>
              <a:rPr sz="1800" dirty="0">
                <a:latin typeface="Microsoft Sans Serif"/>
                <a:cs typeface="Microsoft Sans Serif"/>
              </a:rPr>
              <a:t>cost</a:t>
            </a:r>
            <a:r>
              <a:rPr sz="1800" spc="20" dirty="0">
                <a:latin typeface="Microsoft Sans Serif"/>
                <a:cs typeface="Microsoft Sans Serif"/>
              </a:rPr>
              <a:t> </a:t>
            </a:r>
            <a:r>
              <a:rPr sz="1800" spc="-5" dirty="0">
                <a:latin typeface="Microsoft Sans Serif"/>
                <a:cs typeface="Microsoft Sans Serif"/>
              </a:rPr>
              <a:t>as</a:t>
            </a:r>
            <a:endParaRPr sz="1800" dirty="0">
              <a:latin typeface="Microsoft Sans Serif"/>
              <a:cs typeface="Microsoft Sans Serif"/>
            </a:endParaRPr>
          </a:p>
        </p:txBody>
      </p:sp>
      <p:pic>
        <p:nvPicPr>
          <p:cNvPr id="5" name="object 5"/>
          <p:cNvPicPr/>
          <p:nvPr/>
        </p:nvPicPr>
        <p:blipFill>
          <a:blip r:embed="rId2" cstate="print"/>
          <a:stretch>
            <a:fillRect/>
          </a:stretch>
        </p:blipFill>
        <p:spPr>
          <a:xfrm>
            <a:off x="3000375" y="5314950"/>
            <a:ext cx="3124200" cy="2762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1681</TotalTime>
  <Words>2684</Words>
  <Application>Microsoft Office PowerPoint</Application>
  <PresentationFormat>On-screen Show (4:3)</PresentationFormat>
  <Paragraphs>283</Paragraphs>
  <Slides>31</Slides>
  <Notes>1</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31</vt:i4>
      </vt:variant>
    </vt:vector>
  </HeadingPairs>
  <TitlesOfParts>
    <vt:vector size="50" baseType="lpstr">
      <vt:lpstr>Aptos</vt:lpstr>
      <vt:lpstr>Arial</vt:lpstr>
      <vt:lpstr>Calibri</vt:lpstr>
      <vt:lpstr>Courier New</vt:lpstr>
      <vt:lpstr>inherit</vt:lpstr>
      <vt:lpstr>KaTeX_Main</vt:lpstr>
      <vt:lpstr>Lato</vt:lpstr>
      <vt:lpstr>Microsoft Sans Serif</vt:lpstr>
      <vt:lpstr>OptimaLTPro-Black</vt:lpstr>
      <vt:lpstr>OptimaLTPro-Bold</vt:lpstr>
      <vt:lpstr>OptimaLTPro-ExtraBlack</vt:lpstr>
      <vt:lpstr>OptimaLTPro-Roman</vt:lpstr>
      <vt:lpstr>PalatinoLTPro-Italic</vt:lpstr>
      <vt:lpstr>PalatinoLTPro-Roman</vt:lpstr>
      <vt:lpstr>Times New Roman</vt:lpstr>
      <vt:lpstr>TradeGothicLTStd-Bd2</vt:lpstr>
      <vt:lpstr>TradeGothicLTStd-Obl</vt:lpstr>
      <vt:lpstr>Wingdings</vt:lpstr>
      <vt:lpstr>Office Theme</vt:lpstr>
      <vt:lpstr>Industrial Economics  PPT - 6</vt:lpstr>
      <vt:lpstr>The Short Run versus the Long Run </vt:lpstr>
      <vt:lpstr>Factors of Production and Cost of Production</vt:lpstr>
      <vt:lpstr>Different Concepts of Cost</vt:lpstr>
      <vt:lpstr>Explicit vs. Implicit Costs</vt:lpstr>
      <vt:lpstr>Economic Costs MEASURING COST: WHICH COSTS MATTER? Fixed Costs and Variable Costs</vt:lpstr>
      <vt:lpstr>Fixed Costs and Variable Costs</vt:lpstr>
      <vt:lpstr>MEASURING COST: WHICH COSTS MATTER? Marginal and Average Cost</vt:lpstr>
      <vt:lpstr>MEASURING COST: WHICH COSTS MATTER? Marginal and Average Cost</vt:lpstr>
      <vt:lpstr>PowerPoint Presentation</vt:lpstr>
      <vt:lpstr>Shape of the Cost Curves</vt:lpstr>
      <vt:lpstr>Shape of the Cost Curves</vt:lpstr>
      <vt:lpstr>The Average - Marginal Relationship</vt:lpstr>
      <vt:lpstr>A Production Process With  Labour</vt:lpstr>
      <vt:lpstr>Marginal Product of Labour and  Marginal Cost</vt:lpstr>
      <vt:lpstr>Marginal Cost Curve</vt:lpstr>
      <vt:lpstr>COST IN THE SHORT RUN The Shapes of the Cost Curves</vt:lpstr>
      <vt:lpstr>PowerPoint Presentation</vt:lpstr>
      <vt:lpstr>PowerPoint Presentation</vt:lpstr>
      <vt:lpstr>MEASURING COST: WHICH COSTS MATTER? Economic Cost versus Accounting Cost</vt:lpstr>
      <vt:lpstr>MEASURING COST: WHICH COSTS MATTER?</vt:lpstr>
      <vt:lpstr>PowerPoint Presentation</vt:lpstr>
      <vt:lpstr>The Structure of Costs in the Short Run </vt:lpstr>
      <vt:lpstr> </vt:lpstr>
      <vt:lpstr>Short Run Cost: An Example</vt:lpstr>
      <vt:lpstr>PowerPoint Presentation</vt:lpstr>
      <vt:lpstr>PowerPoint Presentation</vt:lpstr>
      <vt:lpstr>PowerPoint Presentation</vt:lpstr>
      <vt:lpstr>PowerPoint Presentation</vt:lpstr>
      <vt:lpstr>Key Points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COST: WHICH COSTS MATTER? Fixed Costs and Variable Costs</dc:title>
  <cp:lastModifiedBy>Rahul A Nair</cp:lastModifiedBy>
  <cp:revision>16</cp:revision>
  <dcterms:created xsi:type="dcterms:W3CDTF">2023-08-03T06:16:01Z</dcterms:created>
  <dcterms:modified xsi:type="dcterms:W3CDTF">2023-09-10T06:16:44Z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2017-07-10T00:00:00Z</vt:filetime>
  </property>
  <property fmtid="{D5CDD505-2E9C-101B-9397-08002B2CF9AE}" pid="3" name="Creator">
    <vt:lpwstr>Microsoft® PowerPoint® 2010</vt:lpwstr>
  </property>
  <property fmtid="{D5CDD505-2E9C-101B-9397-08002B2CF9AE}" pid="4" name="LastSaved">
    <vt:filetime>2023-08-03T00:00:00Z</vt:filetime>
  </property>
</Properties>
</file>