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3" r:id="rId2"/>
    <p:sldId id="341" r:id="rId3"/>
    <p:sldId id="342" r:id="rId4"/>
    <p:sldId id="343" r:id="rId5"/>
    <p:sldId id="299" r:id="rId6"/>
    <p:sldId id="344" r:id="rId7"/>
    <p:sldId id="345" r:id="rId8"/>
    <p:sldId id="300" r:id="rId9"/>
    <p:sldId id="346" r:id="rId10"/>
    <p:sldId id="347" r:id="rId11"/>
    <p:sldId id="301" r:id="rId12"/>
    <p:sldId id="348" r:id="rId13"/>
    <p:sldId id="302" r:id="rId14"/>
    <p:sldId id="349" r:id="rId15"/>
    <p:sldId id="350" r:id="rId16"/>
    <p:sldId id="351" r:id="rId17"/>
    <p:sldId id="352" r:id="rId18"/>
    <p:sldId id="303" r:id="rId19"/>
    <p:sldId id="353" r:id="rId20"/>
    <p:sldId id="354" r:id="rId21"/>
    <p:sldId id="355" r:id="rId22"/>
    <p:sldId id="334" r:id="rId23"/>
    <p:sldId id="335" r:id="rId24"/>
    <p:sldId id="304" r:id="rId25"/>
    <p:sldId id="336" r:id="rId26"/>
    <p:sldId id="308" r:id="rId27"/>
    <p:sldId id="309" r:id="rId28"/>
    <p:sldId id="324" r:id="rId29"/>
    <p:sldId id="325" r:id="rId30"/>
    <p:sldId id="326" r:id="rId31"/>
    <p:sldId id="327" r:id="rId32"/>
    <p:sldId id="311" r:id="rId33"/>
    <p:sldId id="312" r:id="rId34"/>
    <p:sldId id="313" r:id="rId35"/>
    <p:sldId id="328" r:id="rId36"/>
    <p:sldId id="329" r:id="rId37"/>
    <p:sldId id="337" r:id="rId38"/>
    <p:sldId id="338" r:id="rId39"/>
    <p:sldId id="339" r:id="rId40"/>
    <p:sldId id="340" r:id="rId41"/>
    <p:sldId id="332" r:id="rId42"/>
    <p:sldId id="331"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A47BA-EAD8-40A7-85B5-EF1ED3AEC715}"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BA37-2CFD-4F2D-AE32-3525B0AA762B}" type="slidenum">
              <a:rPr lang="en-IN" smtClean="0"/>
              <a:t>‹#›</a:t>
            </a:fld>
            <a:endParaRPr lang="en-IN"/>
          </a:p>
        </p:txBody>
      </p:sp>
    </p:spTree>
    <p:extLst>
      <p:ext uri="{BB962C8B-B14F-4D97-AF65-F5344CB8AC3E}">
        <p14:creationId xmlns:p14="http://schemas.microsoft.com/office/powerpoint/2010/main" val="90485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2</a:t>
            </a:fld>
            <a:endParaRPr lang="en-IN"/>
          </a:p>
        </p:txBody>
      </p:sp>
    </p:spTree>
    <p:extLst>
      <p:ext uri="{BB962C8B-B14F-4D97-AF65-F5344CB8AC3E}">
        <p14:creationId xmlns:p14="http://schemas.microsoft.com/office/powerpoint/2010/main" val="3174302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39</a:t>
            </a:fld>
            <a:endParaRPr lang="en-IN"/>
          </a:p>
        </p:txBody>
      </p:sp>
    </p:spTree>
    <p:extLst>
      <p:ext uri="{BB962C8B-B14F-4D97-AF65-F5344CB8AC3E}">
        <p14:creationId xmlns:p14="http://schemas.microsoft.com/office/powerpoint/2010/main" val="67581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3</a:t>
            </a:fld>
            <a:endParaRPr lang="en-IN"/>
          </a:p>
        </p:txBody>
      </p:sp>
    </p:spTree>
    <p:extLst>
      <p:ext uri="{BB962C8B-B14F-4D97-AF65-F5344CB8AC3E}">
        <p14:creationId xmlns:p14="http://schemas.microsoft.com/office/powerpoint/2010/main" val="366708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7</a:t>
            </a:fld>
            <a:endParaRPr lang="en-IN"/>
          </a:p>
        </p:txBody>
      </p:sp>
    </p:spTree>
    <p:extLst>
      <p:ext uri="{BB962C8B-B14F-4D97-AF65-F5344CB8AC3E}">
        <p14:creationId xmlns:p14="http://schemas.microsoft.com/office/powerpoint/2010/main" val="3993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19</a:t>
            </a:fld>
            <a:endParaRPr lang="en-IN"/>
          </a:p>
        </p:txBody>
      </p:sp>
    </p:spTree>
    <p:extLst>
      <p:ext uri="{BB962C8B-B14F-4D97-AF65-F5344CB8AC3E}">
        <p14:creationId xmlns:p14="http://schemas.microsoft.com/office/powerpoint/2010/main" val="137290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25</a:t>
            </a:fld>
            <a:endParaRPr lang="en-IN"/>
          </a:p>
        </p:txBody>
      </p:sp>
    </p:spTree>
    <p:extLst>
      <p:ext uri="{BB962C8B-B14F-4D97-AF65-F5344CB8AC3E}">
        <p14:creationId xmlns:p14="http://schemas.microsoft.com/office/powerpoint/2010/main" val="278166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694D6F-0A33-4EAF-A7D0-5FA2B201B271}" type="slidenum">
              <a:rPr lang="en-IN" smtClean="0"/>
              <a:t>26</a:t>
            </a:fld>
            <a:endParaRPr lang="en-IN"/>
          </a:p>
        </p:txBody>
      </p:sp>
    </p:spTree>
    <p:extLst>
      <p:ext uri="{BB962C8B-B14F-4D97-AF65-F5344CB8AC3E}">
        <p14:creationId xmlns:p14="http://schemas.microsoft.com/office/powerpoint/2010/main" val="271244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694D6F-0A33-4EAF-A7D0-5FA2B201B271}" type="slidenum">
              <a:rPr lang="en-IN" smtClean="0"/>
              <a:t>27</a:t>
            </a:fld>
            <a:endParaRPr lang="en-IN"/>
          </a:p>
        </p:txBody>
      </p:sp>
    </p:spTree>
    <p:extLst>
      <p:ext uri="{BB962C8B-B14F-4D97-AF65-F5344CB8AC3E}">
        <p14:creationId xmlns:p14="http://schemas.microsoft.com/office/powerpoint/2010/main" val="17398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37</a:t>
            </a:fld>
            <a:endParaRPr lang="en-IN"/>
          </a:p>
        </p:txBody>
      </p:sp>
    </p:spTree>
    <p:extLst>
      <p:ext uri="{BB962C8B-B14F-4D97-AF65-F5344CB8AC3E}">
        <p14:creationId xmlns:p14="http://schemas.microsoft.com/office/powerpoint/2010/main" val="354924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6BA37-2CFD-4F2D-AE32-3525B0AA762B}" type="slidenum">
              <a:rPr lang="en-IN" smtClean="0"/>
              <a:t>38</a:t>
            </a:fld>
            <a:endParaRPr lang="en-IN"/>
          </a:p>
        </p:txBody>
      </p:sp>
    </p:spTree>
    <p:extLst>
      <p:ext uri="{BB962C8B-B14F-4D97-AF65-F5344CB8AC3E}">
        <p14:creationId xmlns:p14="http://schemas.microsoft.com/office/powerpoint/2010/main" val="333381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8392-D2A0-A378-A890-79740EB7B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9775F-F9F3-6A66-E888-5D3E16C60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3AD79A-786B-6860-4D80-49653F31834A}"/>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7C297D1A-7128-B414-A36C-D3D79555A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0FE9F-C35F-0F73-80D6-5390A79403F4}"/>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119399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7559-E8CE-391E-AF51-82544737C1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7977F-7D54-C872-0B59-72628A691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739A9-0333-32BA-47DB-2ACB3FAC21D4}"/>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6B379DD0-A99C-AAA4-342E-34040E61E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A2D1A-953C-C443-06DB-91581709DC70}"/>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169483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8D0F2-809C-4BA9-B4A9-14E46766A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3F40C-BA9E-431E-9DD5-1F4B30E3E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6C5B3-82DC-A7F5-229E-17A43C600D77}"/>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68143E46-BD65-9EFF-426A-7D4C7A428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7C6E6-9BFB-E100-43C5-145D918BA354}"/>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321000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F1EA-EE95-AD56-8633-34FF8EA09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8EEE6-F768-68A3-DDDE-DE500E287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03B57-D7C5-47E7-CA8D-9C4DE19D8171}"/>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D084558C-66C0-8C68-CA44-7E9ED2656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72E4-6CCA-887F-BBAA-6FE99F4F8A8A}"/>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206850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EB59-C52D-EFD4-E0C7-53E564AEE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350C26-3CA4-487F-17D0-CCACB5F95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D2A52-FEBC-76D6-6C0A-7AFD9D74B834}"/>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49A98F9B-437A-89E8-E2A3-203F30793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42305-7C99-AC01-AF05-3AD646FE43D9}"/>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308492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5244-C390-C1D9-708F-16DFB25F9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87137-7393-9A0D-7050-887CFD81D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ACEECE-3721-3C68-8E63-E1C452D6B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BE5461-AD35-343C-A8F9-13A612614322}"/>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6" name="Footer Placeholder 5">
            <a:extLst>
              <a:ext uri="{FF2B5EF4-FFF2-40B4-BE49-F238E27FC236}">
                <a16:creationId xmlns:a16="http://schemas.microsoft.com/office/drawing/2014/main" id="{6F69CFCD-946A-6E0C-6D5E-BC8306783A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6A767-07C9-E23A-70EA-07150E213D09}"/>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367528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B105-1AC6-E941-FACD-15EC2F5A00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FF1F6-3195-C0B1-C4D7-669800F7F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3067D-FF3A-70E8-3EB2-DED7C64AC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DC824C-D9C3-B750-0289-939B2B011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23466-BD27-2DAD-2606-EB52B6DD7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C41BCE-3466-ECE2-0942-6C01CDABC578}"/>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8" name="Footer Placeholder 7">
            <a:extLst>
              <a:ext uri="{FF2B5EF4-FFF2-40B4-BE49-F238E27FC236}">
                <a16:creationId xmlns:a16="http://schemas.microsoft.com/office/drawing/2014/main" id="{3A5A0020-4A87-670F-0C1B-BA58750959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B06C44-BF71-3EEB-62A7-C6187427E581}"/>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183226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12DC-D017-3FF1-EB4C-FD78F20D1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2BAA14-F5CF-AE7E-C20A-78D9183CBF5E}"/>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4" name="Footer Placeholder 3">
            <a:extLst>
              <a:ext uri="{FF2B5EF4-FFF2-40B4-BE49-F238E27FC236}">
                <a16:creationId xmlns:a16="http://schemas.microsoft.com/office/drawing/2014/main" id="{9FCC94A7-DBE1-72BA-2ADB-75C33B6236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B91A94-39E6-5FED-CF00-B5775CE6B5D5}"/>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339987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852D0-60C0-2701-D1D0-F9674D17E3A0}"/>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3" name="Footer Placeholder 2">
            <a:extLst>
              <a:ext uri="{FF2B5EF4-FFF2-40B4-BE49-F238E27FC236}">
                <a16:creationId xmlns:a16="http://schemas.microsoft.com/office/drawing/2014/main" id="{54B32F6D-0D54-576E-1360-059886882B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1C20CE-FA70-DD70-85CB-BD830CBB71B4}"/>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29547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BEAD-0BC9-8BB2-62E7-326FA6C05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33DE3F-E887-FD9F-4C19-9653C23FD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64DF24-D170-5B75-5A10-D9DBBF0BF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36827-6C50-A2DC-63CE-B6344038F033}"/>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6" name="Footer Placeholder 5">
            <a:extLst>
              <a:ext uri="{FF2B5EF4-FFF2-40B4-BE49-F238E27FC236}">
                <a16:creationId xmlns:a16="http://schemas.microsoft.com/office/drawing/2014/main" id="{A11C2CBF-38C4-A98A-66F4-3E6BBF932B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EAD42-D26C-99EF-9E65-61E14A082D7B}"/>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196943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C24-A7F5-E10A-2376-60C023079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36DC2-E2C1-E4FA-0DE3-CF5A343F2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9BACE7-ED15-227C-8893-7CCDE6C2B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8B1A3-0260-CC25-263C-159910B865ED}"/>
              </a:ext>
            </a:extLst>
          </p:cNvPr>
          <p:cNvSpPr>
            <a:spLocks noGrp="1"/>
          </p:cNvSpPr>
          <p:nvPr>
            <p:ph type="dt" sz="half" idx="10"/>
          </p:nvPr>
        </p:nvSpPr>
        <p:spPr/>
        <p:txBody>
          <a:bodyPr/>
          <a:lstStyle/>
          <a:p>
            <a:fld id="{761D43EE-5A51-4FF2-8858-0591A0793128}" type="datetimeFigureOut">
              <a:rPr lang="en-IN" smtClean="0"/>
              <a:t>10-09-2023</a:t>
            </a:fld>
            <a:endParaRPr lang="en-IN"/>
          </a:p>
        </p:txBody>
      </p:sp>
      <p:sp>
        <p:nvSpPr>
          <p:cNvPr id="6" name="Footer Placeholder 5">
            <a:extLst>
              <a:ext uri="{FF2B5EF4-FFF2-40B4-BE49-F238E27FC236}">
                <a16:creationId xmlns:a16="http://schemas.microsoft.com/office/drawing/2014/main" id="{27A5E570-6BA7-7BC3-7EE3-80604FE033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801BC-9399-E0AA-C5C6-70B6FA3AF9F2}"/>
              </a:ext>
            </a:extLst>
          </p:cNvPr>
          <p:cNvSpPr>
            <a:spLocks noGrp="1"/>
          </p:cNvSpPr>
          <p:nvPr>
            <p:ph type="sldNum" sz="quarter" idx="12"/>
          </p:nvPr>
        </p:nvSpPr>
        <p:spPr/>
        <p:txBody>
          <a:bodyPr/>
          <a:lstStyle/>
          <a:p>
            <a:fld id="{F9BB8038-425F-4D25-BE28-1C6F0DF0694B}" type="slidenum">
              <a:rPr lang="en-IN" smtClean="0"/>
              <a:t>‹#›</a:t>
            </a:fld>
            <a:endParaRPr lang="en-IN"/>
          </a:p>
        </p:txBody>
      </p:sp>
    </p:spTree>
    <p:extLst>
      <p:ext uri="{BB962C8B-B14F-4D97-AF65-F5344CB8AC3E}">
        <p14:creationId xmlns:p14="http://schemas.microsoft.com/office/powerpoint/2010/main" val="280454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09DA7-715A-9CA0-5031-AF828394A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BB6C4-E5B0-2401-6DA3-BDB14049D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AFB97-9F9E-FB11-9BDD-FE0A9C86F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43EE-5A51-4FF2-8858-0591A0793128}" type="datetimeFigureOut">
              <a:rPr lang="en-IN" smtClean="0"/>
              <a:t>10-09-2023</a:t>
            </a:fld>
            <a:endParaRPr lang="en-IN"/>
          </a:p>
        </p:txBody>
      </p:sp>
      <p:sp>
        <p:nvSpPr>
          <p:cNvPr id="5" name="Footer Placeholder 4">
            <a:extLst>
              <a:ext uri="{FF2B5EF4-FFF2-40B4-BE49-F238E27FC236}">
                <a16:creationId xmlns:a16="http://schemas.microsoft.com/office/drawing/2014/main" id="{3BF168DA-5D95-98A7-6B80-79D30D030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BC11AA-A44F-3A72-EBA7-17821661F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B8038-425F-4D25-BE28-1C6F0DF0694B}" type="slidenum">
              <a:rPr lang="en-IN" smtClean="0"/>
              <a:t>‹#›</a:t>
            </a:fld>
            <a:endParaRPr lang="en-IN"/>
          </a:p>
        </p:txBody>
      </p:sp>
    </p:spTree>
    <p:extLst>
      <p:ext uri="{BB962C8B-B14F-4D97-AF65-F5344CB8AC3E}">
        <p14:creationId xmlns:p14="http://schemas.microsoft.com/office/powerpoint/2010/main" val="227246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A7F01-F57A-0547-7C8F-65AB0878A67A}"/>
              </a:ext>
            </a:extLst>
          </p:cNvPr>
          <p:cNvSpPr>
            <a:spLocks noGrp="1"/>
          </p:cNvSpPr>
          <p:nvPr>
            <p:ph type="ctrTitle"/>
          </p:nvPr>
        </p:nvSpPr>
        <p:spPr/>
        <p:txBody>
          <a:bodyPr>
            <a:normAutofit fontScale="90000"/>
          </a:bodyPr>
          <a:lstStyle/>
          <a:p>
            <a:r>
              <a:rPr lang="en-IN" dirty="0"/>
              <a:t>Industrial Economics</a:t>
            </a:r>
            <a:br>
              <a:rPr lang="en-IN" dirty="0"/>
            </a:br>
            <a:br>
              <a:rPr lang="en-IN" dirty="0"/>
            </a:br>
            <a:r>
              <a:rPr lang="en-IN" dirty="0"/>
              <a:t>PPT - 7</a:t>
            </a:r>
          </a:p>
        </p:txBody>
      </p:sp>
      <p:sp>
        <p:nvSpPr>
          <p:cNvPr id="5" name="Subtitle 4">
            <a:extLst>
              <a:ext uri="{FF2B5EF4-FFF2-40B4-BE49-F238E27FC236}">
                <a16:creationId xmlns:a16="http://schemas.microsoft.com/office/drawing/2014/main" id="{11DC3390-BCCF-E703-0051-4F314F833EF9}"/>
              </a:ext>
            </a:extLst>
          </p:cNvPr>
          <p:cNvSpPr>
            <a:spLocks noGrp="1"/>
          </p:cNvSpPr>
          <p:nvPr>
            <p:ph type="subTitle" idx="1"/>
          </p:nvPr>
        </p:nvSpPr>
        <p:spPr>
          <a:xfrm>
            <a:off x="1524000" y="4079875"/>
            <a:ext cx="9144000" cy="1655762"/>
          </a:xfrm>
        </p:spPr>
        <p:txBody>
          <a:bodyPr/>
          <a:lstStyle/>
          <a:p>
            <a:r>
              <a:rPr lang="en-IN" dirty="0">
                <a:solidFill>
                  <a:srgbClr val="C00000"/>
                </a:solidFill>
              </a:rPr>
              <a:t>Long Run Analysis of Cost and Output,</a:t>
            </a:r>
          </a:p>
          <a:p>
            <a:r>
              <a:rPr lang="en-IN" dirty="0">
                <a:solidFill>
                  <a:srgbClr val="C00000"/>
                </a:solidFill>
              </a:rPr>
              <a:t>Economies of Scale, Diseconomies of Scale,</a:t>
            </a:r>
          </a:p>
          <a:p>
            <a:r>
              <a:rPr lang="en-IN" dirty="0">
                <a:solidFill>
                  <a:srgbClr val="C00000"/>
                </a:solidFill>
              </a:rPr>
              <a:t>Economies &amp; Diseconomies of Scope</a:t>
            </a:r>
          </a:p>
        </p:txBody>
      </p:sp>
    </p:spTree>
    <p:extLst>
      <p:ext uri="{BB962C8B-B14F-4D97-AF65-F5344CB8AC3E}">
        <p14:creationId xmlns:p14="http://schemas.microsoft.com/office/powerpoint/2010/main" val="9231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31BA-36FE-CD4C-89AD-BB507AC06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55FF95-D1BE-AE98-828D-ED74E22EFE5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382757-BE21-E9AA-3026-A27AAC4E051B}"/>
              </a:ext>
            </a:extLst>
          </p:cNvPr>
          <p:cNvPicPr>
            <a:picLocks noChangeAspect="1"/>
          </p:cNvPicPr>
          <p:nvPr/>
        </p:nvPicPr>
        <p:blipFill>
          <a:blip r:embed="rId2"/>
          <a:stretch>
            <a:fillRect/>
          </a:stretch>
        </p:blipFill>
        <p:spPr>
          <a:xfrm>
            <a:off x="0" y="217831"/>
            <a:ext cx="12192000" cy="6422338"/>
          </a:xfrm>
          <a:prstGeom prst="rect">
            <a:avLst/>
          </a:prstGeom>
        </p:spPr>
      </p:pic>
    </p:spTree>
    <p:extLst>
      <p:ext uri="{BB962C8B-B14F-4D97-AF65-F5344CB8AC3E}">
        <p14:creationId xmlns:p14="http://schemas.microsoft.com/office/powerpoint/2010/main" val="10041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12340" y="477977"/>
            <a:ext cx="7837170" cy="5352876"/>
          </a:xfrm>
          <a:prstGeom prst="rect">
            <a:avLst/>
          </a:prstGeom>
        </p:spPr>
        <p:txBody>
          <a:bodyPr vert="horz" wrap="square" lIns="0" tIns="13335" rIns="0" bIns="0" rtlCol="0">
            <a:spAutoFit/>
          </a:bodyPr>
          <a:lstStyle/>
          <a:p>
            <a:pPr marL="355600" indent="-343535">
              <a:spcBef>
                <a:spcPts val="105"/>
              </a:spcBef>
              <a:buChar char="•"/>
              <a:tabLst>
                <a:tab pos="355600" algn="l"/>
                <a:tab pos="356235" algn="l"/>
              </a:tabLst>
            </a:pPr>
            <a:r>
              <a:rPr sz="3200" spc="-5" dirty="0">
                <a:latin typeface="Microsoft Sans Serif"/>
                <a:cs typeface="Microsoft Sans Serif"/>
              </a:rPr>
              <a:t>Firms</a:t>
            </a:r>
            <a:r>
              <a:rPr sz="3200" spc="5" dirty="0">
                <a:latin typeface="Microsoft Sans Serif"/>
                <a:cs typeface="Microsoft Sans Serif"/>
              </a:rPr>
              <a:t> </a:t>
            </a:r>
            <a:r>
              <a:rPr sz="3200" spc="-5" dirty="0">
                <a:latin typeface="Microsoft Sans Serif"/>
                <a:cs typeface="Microsoft Sans Serif"/>
              </a:rPr>
              <a:t>Maximize</a:t>
            </a:r>
            <a:r>
              <a:rPr sz="3200" dirty="0">
                <a:latin typeface="Microsoft Sans Serif"/>
                <a:cs typeface="Microsoft Sans Serif"/>
              </a:rPr>
              <a:t> </a:t>
            </a:r>
            <a:r>
              <a:rPr sz="3200" b="1" i="1" spc="-5" dirty="0">
                <a:latin typeface="Microsoft Sans Serif"/>
                <a:cs typeface="Microsoft Sans Serif"/>
              </a:rPr>
              <a:t>Profit</a:t>
            </a:r>
            <a:r>
              <a:rPr sz="3200" spc="-5" dirty="0">
                <a:latin typeface="Microsoft Sans Serif"/>
                <a:cs typeface="Microsoft Sans Serif"/>
              </a:rPr>
              <a:t>.</a:t>
            </a:r>
            <a:endParaRPr sz="3200" dirty="0">
              <a:latin typeface="Microsoft Sans Serif"/>
              <a:cs typeface="Microsoft Sans Serif"/>
            </a:endParaRPr>
          </a:p>
          <a:p>
            <a:pPr>
              <a:lnSpc>
                <a:spcPct val="100000"/>
              </a:lnSpc>
              <a:buFont typeface="Microsoft Sans Serif"/>
              <a:buChar char="•"/>
            </a:pPr>
            <a:endParaRPr sz="4750" dirty="0">
              <a:latin typeface="Microsoft Sans Serif"/>
              <a:cs typeface="Microsoft Sans Serif"/>
            </a:endParaRPr>
          </a:p>
          <a:p>
            <a:pPr marL="355600" indent="-343535">
              <a:spcBef>
                <a:spcPts val="5"/>
              </a:spcBef>
              <a:buChar char="•"/>
              <a:tabLst>
                <a:tab pos="355600" algn="l"/>
                <a:tab pos="356235" algn="l"/>
              </a:tabLst>
            </a:pPr>
            <a:r>
              <a:rPr sz="3200" dirty="0">
                <a:latin typeface="Microsoft Sans Serif"/>
                <a:cs typeface="Microsoft Sans Serif"/>
              </a:rPr>
              <a:t>What</a:t>
            </a:r>
            <a:r>
              <a:rPr sz="3200" spc="20" dirty="0">
                <a:latin typeface="Microsoft Sans Serif"/>
                <a:cs typeface="Microsoft Sans Serif"/>
              </a:rPr>
              <a:t> </a:t>
            </a:r>
            <a:r>
              <a:rPr sz="3200" spc="-5" dirty="0">
                <a:latin typeface="Microsoft Sans Serif"/>
                <a:cs typeface="Microsoft Sans Serif"/>
              </a:rPr>
              <a:t>does</a:t>
            </a:r>
            <a:r>
              <a:rPr sz="3200" spc="10" dirty="0">
                <a:latin typeface="Microsoft Sans Serif"/>
                <a:cs typeface="Microsoft Sans Serif"/>
              </a:rPr>
              <a:t> </a:t>
            </a:r>
            <a:r>
              <a:rPr sz="3200" spc="-10" dirty="0">
                <a:latin typeface="Microsoft Sans Serif"/>
                <a:cs typeface="Microsoft Sans Serif"/>
              </a:rPr>
              <a:t>it</a:t>
            </a:r>
            <a:r>
              <a:rPr sz="3200" spc="10" dirty="0">
                <a:latin typeface="Microsoft Sans Serif"/>
                <a:cs typeface="Microsoft Sans Serif"/>
              </a:rPr>
              <a:t> </a:t>
            </a:r>
            <a:r>
              <a:rPr sz="3200" spc="-5" dirty="0">
                <a:latin typeface="Microsoft Sans Serif"/>
                <a:cs typeface="Microsoft Sans Serif"/>
              </a:rPr>
              <a:t>mean?</a:t>
            </a:r>
            <a:endParaRPr sz="3200" dirty="0">
              <a:latin typeface="Microsoft Sans Serif"/>
              <a:cs typeface="Microsoft Sans Serif"/>
            </a:endParaRPr>
          </a:p>
          <a:p>
            <a:pPr>
              <a:spcBef>
                <a:spcPts val="25"/>
              </a:spcBef>
              <a:buFont typeface="Microsoft Sans Serif"/>
              <a:buChar char="•"/>
            </a:pPr>
            <a:endParaRPr sz="4050" dirty="0">
              <a:latin typeface="Microsoft Sans Serif"/>
              <a:cs typeface="Microsoft Sans Serif"/>
            </a:endParaRPr>
          </a:p>
          <a:p>
            <a:pPr marL="355600" marR="5080" indent="-355600">
              <a:lnSpc>
                <a:spcPct val="120000"/>
              </a:lnSpc>
              <a:buChar char="•"/>
              <a:tabLst>
                <a:tab pos="355600" algn="l"/>
                <a:tab pos="356235" algn="l"/>
              </a:tabLst>
            </a:pPr>
            <a:r>
              <a:rPr sz="3200" spc="-5" dirty="0">
                <a:latin typeface="Microsoft Sans Serif"/>
                <a:cs typeface="Microsoft Sans Serif"/>
              </a:rPr>
              <a:t>That</a:t>
            </a:r>
            <a:r>
              <a:rPr sz="3200" spc="15" dirty="0">
                <a:latin typeface="Microsoft Sans Serif"/>
                <a:cs typeface="Microsoft Sans Serif"/>
              </a:rPr>
              <a:t> </a:t>
            </a:r>
            <a:r>
              <a:rPr sz="3200" spc="-5" dirty="0">
                <a:latin typeface="Microsoft Sans Serif"/>
                <a:cs typeface="Microsoft Sans Serif"/>
              </a:rPr>
              <a:t>firms</a:t>
            </a:r>
            <a:r>
              <a:rPr sz="3200" spc="20" dirty="0">
                <a:latin typeface="Microsoft Sans Serif"/>
                <a:cs typeface="Microsoft Sans Serif"/>
              </a:rPr>
              <a:t> </a:t>
            </a:r>
            <a:r>
              <a:rPr sz="3200" b="1" i="1" spc="-10" dirty="0">
                <a:latin typeface="Microsoft Sans Serif"/>
                <a:cs typeface="Microsoft Sans Serif"/>
              </a:rPr>
              <a:t>minimise</a:t>
            </a:r>
            <a:r>
              <a:rPr sz="3200" b="1" i="1" spc="30" dirty="0">
                <a:latin typeface="Microsoft Sans Serif"/>
                <a:cs typeface="Microsoft Sans Serif"/>
              </a:rPr>
              <a:t> </a:t>
            </a:r>
            <a:r>
              <a:rPr sz="3200" b="1" i="1" dirty="0">
                <a:latin typeface="Microsoft Sans Serif"/>
                <a:cs typeface="Microsoft Sans Serif"/>
              </a:rPr>
              <a:t>cost</a:t>
            </a:r>
            <a:r>
              <a:rPr sz="3200" b="1" i="1" spc="20" dirty="0">
                <a:latin typeface="Microsoft Sans Serif"/>
                <a:cs typeface="Microsoft Sans Serif"/>
              </a:rPr>
              <a:t> </a:t>
            </a:r>
            <a:r>
              <a:rPr sz="3200" spc="-5" dirty="0">
                <a:latin typeface="Microsoft Sans Serif"/>
                <a:cs typeface="Microsoft Sans Serif"/>
              </a:rPr>
              <a:t>given</a:t>
            </a:r>
            <a:r>
              <a:rPr sz="3200" spc="10" dirty="0">
                <a:latin typeface="Microsoft Sans Serif"/>
                <a:cs typeface="Microsoft Sans Serif"/>
              </a:rPr>
              <a:t> </a:t>
            </a:r>
            <a:r>
              <a:rPr sz="3200" spc="-5" dirty="0">
                <a:latin typeface="Microsoft Sans Serif"/>
                <a:cs typeface="Microsoft Sans Serif"/>
              </a:rPr>
              <a:t>production </a:t>
            </a:r>
            <a:r>
              <a:rPr sz="3200" spc="-835" dirty="0">
                <a:latin typeface="Microsoft Sans Serif"/>
                <a:cs typeface="Microsoft Sans Serif"/>
              </a:rPr>
              <a:t> </a:t>
            </a:r>
            <a:r>
              <a:rPr sz="3200" spc="5" dirty="0">
                <a:latin typeface="Microsoft Sans Serif"/>
                <a:cs typeface="Microsoft Sans Serif"/>
              </a:rPr>
              <a:t>OR</a:t>
            </a:r>
            <a:endParaRPr sz="3200" dirty="0">
              <a:latin typeface="Microsoft Sans Serif"/>
              <a:cs typeface="Microsoft Sans Serif"/>
            </a:endParaRPr>
          </a:p>
          <a:p>
            <a:pPr marL="355600" indent="-343535">
              <a:spcBef>
                <a:spcPts val="770"/>
              </a:spcBef>
              <a:buChar char="•"/>
              <a:tabLst>
                <a:tab pos="355600" algn="l"/>
                <a:tab pos="356235" algn="l"/>
              </a:tabLst>
            </a:pPr>
            <a:r>
              <a:rPr sz="3200" spc="-5" dirty="0">
                <a:latin typeface="Microsoft Sans Serif"/>
                <a:cs typeface="Microsoft Sans Serif"/>
              </a:rPr>
              <a:t>That</a:t>
            </a:r>
            <a:r>
              <a:rPr sz="3200" spc="5" dirty="0">
                <a:latin typeface="Microsoft Sans Serif"/>
                <a:cs typeface="Microsoft Sans Serif"/>
              </a:rPr>
              <a:t> </a:t>
            </a:r>
            <a:r>
              <a:rPr sz="3200" spc="-5" dirty="0">
                <a:latin typeface="Microsoft Sans Serif"/>
                <a:cs typeface="Microsoft Sans Serif"/>
              </a:rPr>
              <a:t>firms</a:t>
            </a:r>
            <a:r>
              <a:rPr sz="3200" spc="25" dirty="0">
                <a:latin typeface="Microsoft Sans Serif"/>
                <a:cs typeface="Microsoft Sans Serif"/>
              </a:rPr>
              <a:t> </a:t>
            </a:r>
            <a:r>
              <a:rPr sz="3200" b="1" i="1" spc="-5" dirty="0">
                <a:latin typeface="Microsoft Sans Serif"/>
                <a:cs typeface="Microsoft Sans Serif"/>
              </a:rPr>
              <a:t>maximise</a:t>
            </a:r>
            <a:r>
              <a:rPr sz="3200" b="1" i="1" spc="5" dirty="0">
                <a:latin typeface="Microsoft Sans Serif"/>
                <a:cs typeface="Microsoft Sans Serif"/>
              </a:rPr>
              <a:t> </a:t>
            </a:r>
            <a:r>
              <a:rPr sz="3200" b="1" i="1" dirty="0">
                <a:latin typeface="Microsoft Sans Serif"/>
                <a:cs typeface="Microsoft Sans Serif"/>
              </a:rPr>
              <a:t>revenue </a:t>
            </a:r>
            <a:r>
              <a:rPr sz="3200" spc="-5" dirty="0">
                <a:latin typeface="Microsoft Sans Serif"/>
                <a:cs typeface="Microsoft Sans Serif"/>
              </a:rPr>
              <a:t>given</a:t>
            </a:r>
            <a:r>
              <a:rPr sz="3200" spc="10" dirty="0">
                <a:latin typeface="Microsoft Sans Serif"/>
                <a:cs typeface="Microsoft Sans Serif"/>
              </a:rPr>
              <a:t> </a:t>
            </a:r>
            <a:r>
              <a:rPr sz="3200" dirty="0">
                <a:latin typeface="Microsoft Sans Serif"/>
                <a:cs typeface="Microsoft Sans Serif"/>
              </a:rPr>
              <a:t>costs</a:t>
            </a:r>
          </a:p>
          <a:p>
            <a:pPr>
              <a:lnSpc>
                <a:spcPct val="100000"/>
              </a:lnSpc>
              <a:buFont typeface="Microsoft Sans Serif"/>
              <a:buChar char="•"/>
            </a:pPr>
            <a:endParaRPr sz="4750" dirty="0">
              <a:latin typeface="Microsoft Sans Serif"/>
              <a:cs typeface="Microsoft Sans Serif"/>
            </a:endParaRPr>
          </a:p>
          <a:p>
            <a:pPr marL="355600" indent="-343535">
              <a:buFont typeface="Microsoft Sans Serif"/>
              <a:buChar char="•"/>
              <a:tabLst>
                <a:tab pos="355600" algn="l"/>
                <a:tab pos="356235" algn="l"/>
              </a:tabLst>
            </a:pPr>
            <a:r>
              <a:rPr sz="3200" b="1" dirty="0">
                <a:latin typeface="Arial"/>
                <a:cs typeface="Arial"/>
              </a:rPr>
              <a:t>The</a:t>
            </a:r>
            <a:r>
              <a:rPr sz="3200" b="1" spc="-25" dirty="0">
                <a:latin typeface="Arial"/>
                <a:cs typeface="Arial"/>
              </a:rPr>
              <a:t> </a:t>
            </a:r>
            <a:r>
              <a:rPr sz="3200" b="1" dirty="0">
                <a:latin typeface="Arial"/>
                <a:cs typeface="Arial"/>
              </a:rPr>
              <a:t>conditions</a:t>
            </a:r>
            <a:r>
              <a:rPr sz="3200" b="1" spc="-50" dirty="0">
                <a:latin typeface="Arial"/>
                <a:cs typeface="Arial"/>
              </a:rPr>
              <a:t> </a:t>
            </a:r>
            <a:r>
              <a:rPr sz="3200" b="1" dirty="0">
                <a:latin typeface="Arial"/>
                <a:cs typeface="Arial"/>
              </a:rPr>
              <a:t>are</a:t>
            </a:r>
            <a:r>
              <a:rPr sz="3200" b="1" spc="-20" dirty="0">
                <a:latin typeface="Arial"/>
                <a:cs typeface="Arial"/>
              </a:rPr>
              <a:t> </a:t>
            </a:r>
            <a:r>
              <a:rPr sz="3200" b="1" spc="-5" dirty="0">
                <a:latin typeface="Arial"/>
                <a:cs typeface="Arial"/>
              </a:rPr>
              <a:t>exactly</a:t>
            </a:r>
            <a:r>
              <a:rPr sz="3200" b="1" spc="-25" dirty="0">
                <a:latin typeface="Arial"/>
                <a:cs typeface="Arial"/>
              </a:rPr>
              <a:t> </a:t>
            </a:r>
            <a:r>
              <a:rPr sz="3200" b="1" dirty="0">
                <a:latin typeface="Arial"/>
                <a:cs typeface="Arial"/>
              </a:rPr>
              <a:t>the</a:t>
            </a:r>
            <a:r>
              <a:rPr sz="3200" b="1" spc="-25" dirty="0">
                <a:latin typeface="Arial"/>
                <a:cs typeface="Arial"/>
              </a:rPr>
              <a:t> </a:t>
            </a:r>
            <a:r>
              <a:rPr sz="3200" b="1" spc="-5" dirty="0">
                <a:latin typeface="Arial"/>
                <a:cs typeface="Arial"/>
              </a:rPr>
              <a:t>same!</a:t>
            </a:r>
            <a:endParaRPr sz="32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9E423-72BC-934D-A687-701D82765467}"/>
              </a:ext>
            </a:extLst>
          </p:cNvPr>
          <p:cNvSpPr>
            <a:spLocks noGrp="1"/>
          </p:cNvSpPr>
          <p:nvPr>
            <p:ph idx="1"/>
          </p:nvPr>
        </p:nvSpPr>
        <p:spPr>
          <a:xfrm>
            <a:off x="838200" y="402566"/>
            <a:ext cx="10515600" cy="5774397"/>
          </a:xfrm>
        </p:spPr>
        <p:txBody>
          <a:bodyPr>
            <a:normAutofit fontScale="92500"/>
          </a:bodyPr>
          <a:lstStyle/>
          <a:p>
            <a:r>
              <a:rPr lang="en-US" dirty="0"/>
              <a:t>Suppose that the price of one of the inputs, such as labor, were to increase. In that case, the slope of the </a:t>
            </a:r>
            <a:r>
              <a:rPr lang="en-US" dirty="0" err="1"/>
              <a:t>isocost</a:t>
            </a:r>
            <a:r>
              <a:rPr lang="en-US" dirty="0"/>
              <a:t> line </a:t>
            </a:r>
            <a:r>
              <a:rPr lang="en-US" i="1" dirty="0"/>
              <a:t>−(w/r)</a:t>
            </a:r>
            <a:r>
              <a:rPr lang="en-US" dirty="0"/>
              <a:t> would increase in magnitude and the </a:t>
            </a:r>
            <a:r>
              <a:rPr lang="en-US" dirty="0" err="1"/>
              <a:t>isocost</a:t>
            </a:r>
            <a:r>
              <a:rPr lang="en-US" dirty="0"/>
              <a:t> line would become steeper.</a:t>
            </a:r>
            <a:r>
              <a:rPr lang="en-IN" dirty="0"/>
              <a:t> </a:t>
            </a:r>
            <a:r>
              <a:rPr lang="en-IN" i="1" dirty="0"/>
              <a:t>Figure 7.4 </a:t>
            </a:r>
            <a:r>
              <a:rPr lang="en-IN" dirty="0"/>
              <a:t>shows this. </a:t>
            </a:r>
          </a:p>
          <a:p>
            <a:r>
              <a:rPr lang="en-US" dirty="0"/>
              <a:t>Initially, the </a:t>
            </a:r>
            <a:r>
              <a:rPr lang="en-US" dirty="0" err="1"/>
              <a:t>isocost</a:t>
            </a:r>
            <a:r>
              <a:rPr lang="en-US" dirty="0"/>
              <a:t> line is </a:t>
            </a:r>
            <a:r>
              <a:rPr lang="en-US" i="1" dirty="0"/>
              <a:t>C1 </a:t>
            </a:r>
            <a:r>
              <a:rPr lang="en-US" dirty="0"/>
              <a:t>, and the firm minimizes its costs of producing output </a:t>
            </a:r>
            <a:r>
              <a:rPr lang="en-US" i="1" dirty="0"/>
              <a:t>q1</a:t>
            </a:r>
            <a:r>
              <a:rPr lang="en-US" dirty="0"/>
              <a:t> at A by using </a:t>
            </a:r>
            <a:r>
              <a:rPr lang="en-US" i="1" dirty="0"/>
              <a:t>L1</a:t>
            </a:r>
            <a:r>
              <a:rPr lang="en-US" dirty="0"/>
              <a:t> units of labor and </a:t>
            </a:r>
            <a:r>
              <a:rPr lang="en-US" i="1" dirty="0"/>
              <a:t>K1</a:t>
            </a:r>
            <a:r>
              <a:rPr lang="en-US" dirty="0"/>
              <a:t> units of capital. </a:t>
            </a:r>
          </a:p>
          <a:p>
            <a:r>
              <a:rPr lang="en-US" dirty="0"/>
              <a:t>When the price of labor increases, the </a:t>
            </a:r>
            <a:r>
              <a:rPr lang="en-US" dirty="0" err="1"/>
              <a:t>isocost</a:t>
            </a:r>
            <a:r>
              <a:rPr lang="en-US" dirty="0"/>
              <a:t> line becomes steeper. The </a:t>
            </a:r>
            <a:r>
              <a:rPr lang="en-US" dirty="0" err="1"/>
              <a:t>isocost</a:t>
            </a:r>
            <a:r>
              <a:rPr lang="en-US" dirty="0"/>
              <a:t> line </a:t>
            </a:r>
            <a:r>
              <a:rPr lang="en-US" i="1" dirty="0"/>
              <a:t>C2 </a:t>
            </a:r>
            <a:r>
              <a:rPr lang="en-US" dirty="0"/>
              <a:t>reflects the higher price of labor. </a:t>
            </a:r>
          </a:p>
          <a:p>
            <a:r>
              <a:rPr lang="en-US" dirty="0"/>
              <a:t>Facing this higher price of labor, the firm minimizes its cost of producing output </a:t>
            </a:r>
            <a:r>
              <a:rPr lang="en-US" i="1" dirty="0"/>
              <a:t>q1</a:t>
            </a:r>
            <a:r>
              <a:rPr lang="en-US" dirty="0"/>
              <a:t> by producing at B, using </a:t>
            </a:r>
            <a:r>
              <a:rPr lang="en-US" i="1" dirty="0"/>
              <a:t>L2</a:t>
            </a:r>
            <a:r>
              <a:rPr lang="en-US" dirty="0"/>
              <a:t> units of labor and </a:t>
            </a:r>
            <a:r>
              <a:rPr lang="en-US" i="1" dirty="0"/>
              <a:t>K2</a:t>
            </a:r>
            <a:r>
              <a:rPr lang="en-US" dirty="0"/>
              <a:t> units of capital. </a:t>
            </a:r>
          </a:p>
          <a:p>
            <a:r>
              <a:rPr lang="en-US" dirty="0"/>
              <a:t>The firm has responded to the higher price of labor by substituting capital for labor in the production process.</a:t>
            </a:r>
          </a:p>
          <a:p>
            <a:r>
              <a:rPr lang="en-US" dirty="0"/>
              <a:t>How does the </a:t>
            </a:r>
            <a:r>
              <a:rPr lang="en-US" dirty="0" err="1"/>
              <a:t>isocost</a:t>
            </a:r>
            <a:r>
              <a:rPr lang="en-US" dirty="0"/>
              <a:t> line relate to the firm’s production process?</a:t>
            </a:r>
          </a:p>
        </p:txBody>
      </p:sp>
    </p:spTree>
    <p:extLst>
      <p:ext uri="{BB962C8B-B14F-4D97-AF65-F5344CB8AC3E}">
        <p14:creationId xmlns:p14="http://schemas.microsoft.com/office/powerpoint/2010/main" val="260734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81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286250" y="3262249"/>
            <a:ext cx="3619500" cy="333375"/>
          </a:xfrm>
          <a:prstGeom prst="rect">
            <a:avLst/>
          </a:prstGeom>
        </p:spPr>
      </p:pic>
      <p:sp>
        <p:nvSpPr>
          <p:cNvPr id="5" name="object 5"/>
          <p:cNvSpPr txBox="1"/>
          <p:nvPr/>
        </p:nvSpPr>
        <p:spPr>
          <a:xfrm>
            <a:off x="2087592" y="1017778"/>
            <a:ext cx="7716174" cy="3436838"/>
          </a:xfrm>
          <a:prstGeom prst="rect">
            <a:avLst/>
          </a:prstGeom>
        </p:spPr>
        <p:txBody>
          <a:bodyPr vert="horz" wrap="square" lIns="0" tIns="12700" rIns="0" bIns="0" rtlCol="0">
            <a:spAutoFit/>
          </a:bodyPr>
          <a:lstStyle/>
          <a:p>
            <a:pPr>
              <a:spcBef>
                <a:spcPts val="15"/>
              </a:spcBef>
            </a:pPr>
            <a:endParaRPr sz="2850" dirty="0">
              <a:latin typeface="Microsoft Sans Serif"/>
              <a:cs typeface="Microsoft Sans Serif"/>
            </a:endParaRPr>
          </a:p>
          <a:p>
            <a:pPr marL="774700" marR="558165"/>
            <a:r>
              <a:rPr spc="-10" dirty="0">
                <a:latin typeface="Microsoft Sans Serif"/>
                <a:cs typeface="Microsoft Sans Serif"/>
              </a:rPr>
              <a:t>Recall</a:t>
            </a:r>
            <a:r>
              <a:rPr spc="25" dirty="0">
                <a:latin typeface="Microsoft Sans Serif"/>
                <a:cs typeface="Microsoft Sans Serif"/>
              </a:rPr>
              <a:t> </a:t>
            </a:r>
            <a:r>
              <a:rPr spc="-5" dirty="0">
                <a:latin typeface="Microsoft Sans Serif"/>
                <a:cs typeface="Microsoft Sans Serif"/>
              </a:rPr>
              <a:t>that</a:t>
            </a:r>
            <a:r>
              <a:rPr spc="30" dirty="0">
                <a:latin typeface="Microsoft Sans Serif"/>
                <a:cs typeface="Microsoft Sans Serif"/>
              </a:rPr>
              <a:t> </a:t>
            </a:r>
            <a:r>
              <a:rPr spc="-5" dirty="0">
                <a:latin typeface="Microsoft Sans Serif"/>
                <a:cs typeface="Microsoft Sans Serif"/>
              </a:rPr>
              <a:t>in</a:t>
            </a:r>
            <a:r>
              <a:rPr spc="10" dirty="0">
                <a:latin typeface="Microsoft Sans Serif"/>
                <a:cs typeface="Microsoft Sans Serif"/>
              </a:rPr>
              <a:t> </a:t>
            </a:r>
            <a:r>
              <a:rPr spc="-5" dirty="0">
                <a:latin typeface="Microsoft Sans Serif"/>
                <a:cs typeface="Microsoft Sans Serif"/>
              </a:rPr>
              <a:t>our</a:t>
            </a:r>
            <a:r>
              <a:rPr spc="40" dirty="0">
                <a:latin typeface="Microsoft Sans Serif"/>
                <a:cs typeface="Microsoft Sans Serif"/>
              </a:rPr>
              <a:t> </a:t>
            </a:r>
            <a:r>
              <a:rPr spc="-10" dirty="0">
                <a:latin typeface="Microsoft Sans Serif"/>
                <a:cs typeface="Microsoft Sans Serif"/>
              </a:rPr>
              <a:t>analysis</a:t>
            </a:r>
            <a:r>
              <a:rPr spc="55" dirty="0">
                <a:latin typeface="Microsoft Sans Serif"/>
                <a:cs typeface="Microsoft Sans Serif"/>
              </a:rPr>
              <a:t> </a:t>
            </a:r>
            <a:r>
              <a:rPr spc="-5" dirty="0">
                <a:latin typeface="Microsoft Sans Serif"/>
                <a:cs typeface="Microsoft Sans Serif"/>
              </a:rPr>
              <a:t>of</a:t>
            </a:r>
            <a:r>
              <a:rPr spc="25" dirty="0">
                <a:latin typeface="Microsoft Sans Serif"/>
                <a:cs typeface="Microsoft Sans Serif"/>
              </a:rPr>
              <a:t> </a:t>
            </a:r>
            <a:r>
              <a:rPr spc="-10" dirty="0">
                <a:latin typeface="Microsoft Sans Serif"/>
                <a:cs typeface="Microsoft Sans Serif"/>
              </a:rPr>
              <a:t>production</a:t>
            </a:r>
            <a:r>
              <a:rPr spc="35" dirty="0">
                <a:latin typeface="Microsoft Sans Serif"/>
                <a:cs typeface="Microsoft Sans Serif"/>
              </a:rPr>
              <a:t> </a:t>
            </a:r>
            <a:r>
              <a:rPr spc="-20" dirty="0">
                <a:latin typeface="Microsoft Sans Serif"/>
                <a:cs typeface="Microsoft Sans Serif"/>
              </a:rPr>
              <a:t>technology,</a:t>
            </a:r>
            <a:r>
              <a:rPr spc="75" dirty="0">
                <a:latin typeface="Microsoft Sans Serif"/>
                <a:cs typeface="Microsoft Sans Serif"/>
              </a:rPr>
              <a:t> </a:t>
            </a:r>
            <a:r>
              <a:rPr spc="-25" dirty="0">
                <a:latin typeface="Microsoft Sans Serif"/>
                <a:cs typeface="Microsoft Sans Serif"/>
              </a:rPr>
              <a:t>we</a:t>
            </a:r>
            <a:r>
              <a:rPr spc="60" dirty="0">
                <a:latin typeface="Microsoft Sans Serif"/>
                <a:cs typeface="Microsoft Sans Serif"/>
              </a:rPr>
              <a:t> </a:t>
            </a:r>
            <a:r>
              <a:rPr spc="-15" dirty="0">
                <a:latin typeface="Microsoft Sans Serif"/>
                <a:cs typeface="Microsoft Sans Serif"/>
              </a:rPr>
              <a:t>showed </a:t>
            </a:r>
            <a:r>
              <a:rPr spc="-465" dirty="0">
                <a:latin typeface="Microsoft Sans Serif"/>
                <a:cs typeface="Microsoft Sans Serif"/>
              </a:rPr>
              <a:t> </a:t>
            </a:r>
            <a:r>
              <a:rPr spc="-5" dirty="0">
                <a:latin typeface="Microsoft Sans Serif"/>
                <a:cs typeface="Microsoft Sans Serif"/>
              </a:rPr>
              <a:t>that</a:t>
            </a:r>
            <a:r>
              <a:rPr spc="35" dirty="0">
                <a:latin typeface="Microsoft Sans Serif"/>
                <a:cs typeface="Microsoft Sans Serif"/>
              </a:rPr>
              <a:t> </a:t>
            </a:r>
            <a:r>
              <a:rPr dirty="0">
                <a:latin typeface="Microsoft Sans Serif"/>
                <a:cs typeface="Microsoft Sans Serif"/>
              </a:rPr>
              <a:t>the</a:t>
            </a:r>
            <a:r>
              <a:rPr spc="25" dirty="0">
                <a:latin typeface="Microsoft Sans Serif"/>
                <a:cs typeface="Microsoft Sans Serif"/>
              </a:rPr>
              <a:t> </a:t>
            </a:r>
            <a:r>
              <a:rPr b="1" spc="-10" dirty="0">
                <a:latin typeface="Microsoft Sans Serif"/>
                <a:cs typeface="Microsoft Sans Serif"/>
              </a:rPr>
              <a:t>marginal</a:t>
            </a:r>
            <a:r>
              <a:rPr b="1" spc="40" dirty="0">
                <a:latin typeface="Microsoft Sans Serif"/>
                <a:cs typeface="Microsoft Sans Serif"/>
              </a:rPr>
              <a:t> </a:t>
            </a:r>
            <a:r>
              <a:rPr b="1" dirty="0">
                <a:latin typeface="Microsoft Sans Serif"/>
                <a:cs typeface="Microsoft Sans Serif"/>
              </a:rPr>
              <a:t>rate</a:t>
            </a:r>
            <a:r>
              <a:rPr b="1" spc="30" dirty="0">
                <a:latin typeface="Microsoft Sans Serif"/>
                <a:cs typeface="Microsoft Sans Serif"/>
              </a:rPr>
              <a:t> </a:t>
            </a:r>
            <a:r>
              <a:rPr b="1" dirty="0">
                <a:latin typeface="Microsoft Sans Serif"/>
                <a:cs typeface="Microsoft Sans Serif"/>
              </a:rPr>
              <a:t>of</a:t>
            </a:r>
            <a:r>
              <a:rPr b="1" spc="35" dirty="0">
                <a:latin typeface="Microsoft Sans Serif"/>
                <a:cs typeface="Microsoft Sans Serif"/>
              </a:rPr>
              <a:t> </a:t>
            </a:r>
            <a:r>
              <a:rPr b="1" spc="-5" dirty="0">
                <a:latin typeface="Microsoft Sans Serif"/>
                <a:cs typeface="Microsoft Sans Serif"/>
              </a:rPr>
              <a:t>technical</a:t>
            </a:r>
            <a:r>
              <a:rPr b="1" spc="35" dirty="0">
                <a:latin typeface="Microsoft Sans Serif"/>
                <a:cs typeface="Microsoft Sans Serif"/>
              </a:rPr>
              <a:t> </a:t>
            </a:r>
            <a:r>
              <a:rPr b="1" spc="-5" dirty="0">
                <a:latin typeface="Microsoft Sans Serif"/>
                <a:cs typeface="Microsoft Sans Serif"/>
              </a:rPr>
              <a:t>substitution</a:t>
            </a:r>
            <a:r>
              <a:rPr b="1" spc="45" dirty="0">
                <a:latin typeface="Microsoft Sans Serif"/>
                <a:cs typeface="Microsoft Sans Serif"/>
              </a:rPr>
              <a:t> </a:t>
            </a:r>
            <a:r>
              <a:rPr b="1" dirty="0">
                <a:latin typeface="Microsoft Sans Serif"/>
                <a:cs typeface="Microsoft Sans Serif"/>
              </a:rPr>
              <a:t>of</a:t>
            </a:r>
            <a:r>
              <a:rPr b="1" spc="30" dirty="0">
                <a:latin typeface="Microsoft Sans Serif"/>
                <a:cs typeface="Microsoft Sans Serif"/>
              </a:rPr>
              <a:t> </a:t>
            </a:r>
            <a:r>
              <a:rPr b="1" spc="-10" dirty="0">
                <a:latin typeface="Microsoft Sans Serif"/>
                <a:cs typeface="Microsoft Sans Serif"/>
              </a:rPr>
              <a:t>labor</a:t>
            </a:r>
            <a:r>
              <a:rPr b="1" spc="45" dirty="0">
                <a:latin typeface="Microsoft Sans Serif"/>
                <a:cs typeface="Microsoft Sans Serif"/>
              </a:rPr>
              <a:t> </a:t>
            </a:r>
            <a:r>
              <a:rPr b="1" dirty="0">
                <a:latin typeface="Microsoft Sans Serif"/>
                <a:cs typeface="Microsoft Sans Serif"/>
              </a:rPr>
              <a:t>for </a:t>
            </a:r>
            <a:r>
              <a:rPr b="1" spc="5" dirty="0">
                <a:latin typeface="Microsoft Sans Serif"/>
                <a:cs typeface="Microsoft Sans Serif"/>
              </a:rPr>
              <a:t> </a:t>
            </a:r>
            <a:r>
              <a:rPr b="1" spc="-5" dirty="0">
                <a:latin typeface="Microsoft Sans Serif"/>
                <a:cs typeface="Microsoft Sans Serif"/>
              </a:rPr>
              <a:t>capital</a:t>
            </a:r>
            <a:r>
              <a:rPr b="1" spc="20" dirty="0">
                <a:latin typeface="Microsoft Sans Serif"/>
                <a:cs typeface="Microsoft Sans Serif"/>
              </a:rPr>
              <a:t> </a:t>
            </a:r>
            <a:r>
              <a:rPr spc="-5" dirty="0">
                <a:latin typeface="Microsoft Sans Serif"/>
                <a:cs typeface="Microsoft Sans Serif"/>
              </a:rPr>
              <a:t>(</a:t>
            </a:r>
            <a:r>
              <a:rPr b="1" spc="-5" dirty="0">
                <a:latin typeface="Microsoft Sans Serif"/>
                <a:cs typeface="Microsoft Sans Serif"/>
              </a:rPr>
              <a:t>MRTS</a:t>
            </a:r>
            <a:r>
              <a:rPr spc="-5" dirty="0">
                <a:latin typeface="Microsoft Sans Serif"/>
                <a:cs typeface="Microsoft Sans Serif"/>
              </a:rPr>
              <a:t>)</a:t>
            </a:r>
            <a:r>
              <a:rPr spc="5" dirty="0">
                <a:latin typeface="Microsoft Sans Serif"/>
                <a:cs typeface="Microsoft Sans Serif"/>
              </a:rPr>
              <a:t> </a:t>
            </a:r>
            <a:r>
              <a:rPr b="1" spc="-10" dirty="0">
                <a:latin typeface="Microsoft Sans Serif"/>
                <a:cs typeface="Microsoft Sans Serif"/>
              </a:rPr>
              <a:t>is</a:t>
            </a:r>
            <a:r>
              <a:rPr b="1" spc="20" dirty="0">
                <a:latin typeface="Microsoft Sans Serif"/>
                <a:cs typeface="Microsoft Sans Serif"/>
              </a:rPr>
              <a:t> </a:t>
            </a:r>
            <a:r>
              <a:rPr b="1" dirty="0">
                <a:latin typeface="Microsoft Sans Serif"/>
                <a:cs typeface="Microsoft Sans Serif"/>
              </a:rPr>
              <a:t>the</a:t>
            </a:r>
            <a:r>
              <a:rPr b="1" spc="10" dirty="0">
                <a:latin typeface="Microsoft Sans Serif"/>
                <a:cs typeface="Microsoft Sans Serif"/>
              </a:rPr>
              <a:t> </a:t>
            </a:r>
            <a:r>
              <a:rPr b="1" spc="-5" dirty="0">
                <a:latin typeface="Microsoft Sans Serif"/>
                <a:cs typeface="Microsoft Sans Serif"/>
              </a:rPr>
              <a:t>negative</a:t>
            </a:r>
            <a:r>
              <a:rPr b="1" spc="30" dirty="0">
                <a:latin typeface="Microsoft Sans Serif"/>
                <a:cs typeface="Microsoft Sans Serif"/>
              </a:rPr>
              <a:t> </a:t>
            </a:r>
            <a:r>
              <a:rPr b="1" dirty="0">
                <a:latin typeface="Microsoft Sans Serif"/>
                <a:cs typeface="Microsoft Sans Serif"/>
              </a:rPr>
              <a:t>of</a:t>
            </a:r>
            <a:r>
              <a:rPr b="1" spc="15" dirty="0">
                <a:latin typeface="Microsoft Sans Serif"/>
                <a:cs typeface="Microsoft Sans Serif"/>
              </a:rPr>
              <a:t> </a:t>
            </a:r>
            <a:r>
              <a:rPr b="1" spc="-5" dirty="0">
                <a:latin typeface="Microsoft Sans Serif"/>
                <a:cs typeface="Microsoft Sans Serif"/>
              </a:rPr>
              <a:t>the</a:t>
            </a:r>
            <a:r>
              <a:rPr b="1" spc="10" dirty="0">
                <a:latin typeface="Microsoft Sans Serif"/>
                <a:cs typeface="Microsoft Sans Serif"/>
              </a:rPr>
              <a:t> </a:t>
            </a:r>
            <a:r>
              <a:rPr b="1" spc="-5" dirty="0">
                <a:latin typeface="Microsoft Sans Serif"/>
                <a:cs typeface="Microsoft Sans Serif"/>
              </a:rPr>
              <a:t>slope</a:t>
            </a:r>
            <a:r>
              <a:rPr b="1" spc="25" dirty="0">
                <a:latin typeface="Microsoft Sans Serif"/>
                <a:cs typeface="Microsoft Sans Serif"/>
              </a:rPr>
              <a:t> </a:t>
            </a:r>
            <a:r>
              <a:rPr b="1" dirty="0">
                <a:latin typeface="Microsoft Sans Serif"/>
                <a:cs typeface="Microsoft Sans Serif"/>
              </a:rPr>
              <a:t>of</a:t>
            </a:r>
            <a:r>
              <a:rPr b="1" spc="20" dirty="0">
                <a:latin typeface="Microsoft Sans Serif"/>
                <a:cs typeface="Microsoft Sans Serif"/>
              </a:rPr>
              <a:t> </a:t>
            </a:r>
            <a:r>
              <a:rPr b="1" spc="-5" dirty="0">
                <a:latin typeface="Microsoft Sans Serif"/>
                <a:cs typeface="Microsoft Sans Serif"/>
              </a:rPr>
              <a:t>the</a:t>
            </a:r>
            <a:r>
              <a:rPr b="1" spc="5" dirty="0">
                <a:latin typeface="Microsoft Sans Serif"/>
                <a:cs typeface="Microsoft Sans Serif"/>
              </a:rPr>
              <a:t> </a:t>
            </a:r>
            <a:r>
              <a:rPr b="1" spc="-5" dirty="0">
                <a:latin typeface="Microsoft Sans Serif"/>
                <a:cs typeface="Microsoft Sans Serif"/>
              </a:rPr>
              <a:t>isoquant</a:t>
            </a:r>
            <a:r>
              <a:rPr b="1" spc="30" dirty="0">
                <a:latin typeface="Microsoft Sans Serif"/>
                <a:cs typeface="Microsoft Sans Serif"/>
              </a:rPr>
              <a:t> </a:t>
            </a:r>
            <a:r>
              <a:rPr spc="-5" dirty="0">
                <a:latin typeface="Microsoft Sans Serif"/>
                <a:cs typeface="Microsoft Sans Serif"/>
              </a:rPr>
              <a:t>and </a:t>
            </a:r>
            <a:r>
              <a:rPr dirty="0">
                <a:latin typeface="Microsoft Sans Serif"/>
                <a:cs typeface="Microsoft Sans Serif"/>
              </a:rPr>
              <a:t> </a:t>
            </a:r>
            <a:r>
              <a:rPr spc="-10" dirty="0">
                <a:latin typeface="Microsoft Sans Serif"/>
                <a:cs typeface="Microsoft Sans Serif"/>
              </a:rPr>
              <a:t>is</a:t>
            </a:r>
            <a:r>
              <a:rPr spc="20" dirty="0">
                <a:latin typeface="Microsoft Sans Serif"/>
                <a:cs typeface="Microsoft Sans Serif"/>
              </a:rPr>
              <a:t> </a:t>
            </a:r>
            <a:r>
              <a:rPr spc="-10" dirty="0">
                <a:latin typeface="Microsoft Sans Serif"/>
                <a:cs typeface="Microsoft Sans Serif"/>
              </a:rPr>
              <a:t>equal</a:t>
            </a:r>
            <a:r>
              <a:rPr spc="30" dirty="0">
                <a:latin typeface="Microsoft Sans Serif"/>
                <a:cs typeface="Microsoft Sans Serif"/>
              </a:rPr>
              <a:t> </a:t>
            </a:r>
            <a:r>
              <a:rPr b="1" dirty="0">
                <a:latin typeface="Microsoft Sans Serif"/>
                <a:cs typeface="Microsoft Sans Serif"/>
              </a:rPr>
              <a:t>to</a:t>
            </a:r>
            <a:r>
              <a:rPr b="1" spc="20" dirty="0">
                <a:latin typeface="Microsoft Sans Serif"/>
                <a:cs typeface="Microsoft Sans Serif"/>
              </a:rPr>
              <a:t> </a:t>
            </a:r>
            <a:r>
              <a:rPr b="1" spc="-5" dirty="0">
                <a:latin typeface="Microsoft Sans Serif"/>
                <a:cs typeface="Microsoft Sans Serif"/>
              </a:rPr>
              <a:t>the</a:t>
            </a:r>
            <a:r>
              <a:rPr b="1" spc="15" dirty="0">
                <a:latin typeface="Microsoft Sans Serif"/>
                <a:cs typeface="Microsoft Sans Serif"/>
              </a:rPr>
              <a:t> </a:t>
            </a:r>
            <a:r>
              <a:rPr b="1" spc="-5" dirty="0">
                <a:latin typeface="Microsoft Sans Serif"/>
                <a:cs typeface="Microsoft Sans Serif"/>
              </a:rPr>
              <a:t>ratio</a:t>
            </a:r>
            <a:r>
              <a:rPr b="1" spc="15" dirty="0">
                <a:latin typeface="Microsoft Sans Serif"/>
                <a:cs typeface="Microsoft Sans Serif"/>
              </a:rPr>
              <a:t> </a:t>
            </a:r>
            <a:r>
              <a:rPr b="1" dirty="0">
                <a:latin typeface="Microsoft Sans Serif"/>
                <a:cs typeface="Microsoft Sans Serif"/>
              </a:rPr>
              <a:t>of</a:t>
            </a:r>
            <a:r>
              <a:rPr b="1" spc="25" dirty="0">
                <a:latin typeface="Microsoft Sans Serif"/>
                <a:cs typeface="Microsoft Sans Serif"/>
              </a:rPr>
              <a:t> </a:t>
            </a:r>
            <a:r>
              <a:rPr b="1" dirty="0">
                <a:latin typeface="Microsoft Sans Serif"/>
                <a:cs typeface="Microsoft Sans Serif"/>
              </a:rPr>
              <a:t>the</a:t>
            </a:r>
            <a:r>
              <a:rPr b="1" spc="20" dirty="0">
                <a:latin typeface="Microsoft Sans Serif"/>
                <a:cs typeface="Microsoft Sans Serif"/>
              </a:rPr>
              <a:t> </a:t>
            </a:r>
            <a:r>
              <a:rPr b="1" spc="-10" dirty="0">
                <a:latin typeface="Microsoft Sans Serif"/>
                <a:cs typeface="Microsoft Sans Serif"/>
              </a:rPr>
              <a:t>marginal</a:t>
            </a:r>
            <a:r>
              <a:rPr b="1" spc="40" dirty="0">
                <a:latin typeface="Microsoft Sans Serif"/>
                <a:cs typeface="Microsoft Sans Serif"/>
              </a:rPr>
              <a:t> </a:t>
            </a:r>
            <a:r>
              <a:rPr b="1" spc="-5" dirty="0">
                <a:latin typeface="Microsoft Sans Serif"/>
                <a:cs typeface="Microsoft Sans Serif"/>
              </a:rPr>
              <a:t>products</a:t>
            </a:r>
            <a:r>
              <a:rPr b="1" spc="25" dirty="0">
                <a:latin typeface="Microsoft Sans Serif"/>
                <a:cs typeface="Microsoft Sans Serif"/>
              </a:rPr>
              <a:t> </a:t>
            </a:r>
            <a:r>
              <a:rPr b="1" dirty="0">
                <a:latin typeface="Microsoft Sans Serif"/>
                <a:cs typeface="Microsoft Sans Serif"/>
              </a:rPr>
              <a:t>of</a:t>
            </a:r>
            <a:r>
              <a:rPr b="1" spc="25" dirty="0">
                <a:latin typeface="Microsoft Sans Serif"/>
                <a:cs typeface="Microsoft Sans Serif"/>
              </a:rPr>
              <a:t> </a:t>
            </a:r>
            <a:r>
              <a:rPr b="1" spc="-10" dirty="0">
                <a:latin typeface="Microsoft Sans Serif"/>
                <a:cs typeface="Microsoft Sans Serif"/>
              </a:rPr>
              <a:t>labor</a:t>
            </a:r>
            <a:r>
              <a:rPr b="1" spc="35" dirty="0">
                <a:latin typeface="Microsoft Sans Serif"/>
                <a:cs typeface="Microsoft Sans Serif"/>
              </a:rPr>
              <a:t> </a:t>
            </a:r>
            <a:r>
              <a:rPr b="1" spc="-5" dirty="0">
                <a:latin typeface="Microsoft Sans Serif"/>
                <a:cs typeface="Microsoft Sans Serif"/>
              </a:rPr>
              <a:t>and </a:t>
            </a:r>
            <a:r>
              <a:rPr b="1" dirty="0">
                <a:latin typeface="Microsoft Sans Serif"/>
                <a:cs typeface="Microsoft Sans Serif"/>
              </a:rPr>
              <a:t> </a:t>
            </a:r>
            <a:r>
              <a:rPr b="1" spc="-10" dirty="0">
                <a:latin typeface="Microsoft Sans Serif"/>
                <a:cs typeface="Microsoft Sans Serif"/>
              </a:rPr>
              <a:t>capital</a:t>
            </a:r>
            <a:r>
              <a:rPr spc="-10" dirty="0">
                <a:latin typeface="Microsoft Sans Serif"/>
                <a:cs typeface="Microsoft Sans Serif"/>
              </a:rPr>
              <a:t>:</a:t>
            </a:r>
            <a:endParaRPr dirty="0">
              <a:latin typeface="Microsoft Sans Serif"/>
              <a:cs typeface="Microsoft Sans Serif"/>
            </a:endParaRPr>
          </a:p>
          <a:p>
            <a:pPr marR="980440" algn="r">
              <a:spcBef>
                <a:spcPts val="1210"/>
              </a:spcBef>
            </a:pPr>
            <a:r>
              <a:rPr sz="1600" b="1" spc="-5" dirty="0">
                <a:latin typeface="Arial"/>
                <a:cs typeface="Arial"/>
              </a:rPr>
              <a:t>(7.3)</a:t>
            </a:r>
            <a:endParaRPr sz="1600" dirty="0">
              <a:latin typeface="Arial"/>
              <a:cs typeface="Arial"/>
            </a:endParaRPr>
          </a:p>
          <a:p>
            <a:pPr>
              <a:spcBef>
                <a:spcPts val="25"/>
              </a:spcBef>
            </a:pPr>
            <a:endParaRPr sz="2400" dirty="0">
              <a:latin typeface="Arial"/>
              <a:cs typeface="Arial"/>
            </a:endParaRPr>
          </a:p>
          <a:p>
            <a:pPr marL="698500" marR="5080"/>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Above, we noted that the </a:t>
            </a:r>
            <a:r>
              <a:rPr lang="en-US" dirty="0" err="1">
                <a:latin typeface="Microsoft Sans Serif" panose="020B0604020202020204" pitchFamily="34" charset="0"/>
                <a:ea typeface="Microsoft Sans Serif" panose="020B0604020202020204" pitchFamily="34" charset="0"/>
                <a:cs typeface="Microsoft Sans Serif" panose="020B0604020202020204" pitchFamily="34" charset="0"/>
              </a:rPr>
              <a:t>isocost</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line has a slope of </a:t>
            </a:r>
            <a:r>
              <a:rPr lang="en-US" i="1" dirty="0">
                <a:latin typeface="Microsoft Sans Serif" panose="020B0604020202020204" pitchFamily="34" charset="0"/>
                <a:ea typeface="Microsoft Sans Serif" panose="020B0604020202020204" pitchFamily="34" charset="0"/>
                <a:cs typeface="Microsoft Sans Serif" panose="020B0604020202020204" pitchFamily="34" charset="0"/>
              </a:rPr>
              <a:t>K/L = -w/r</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98500" marR="5080"/>
            <a:r>
              <a:rPr dirty="0">
                <a:latin typeface="Microsoft Sans Serif"/>
                <a:cs typeface="Microsoft Sans Serif"/>
              </a:rPr>
              <a:t>It</a:t>
            </a:r>
            <a:r>
              <a:rPr spc="15" dirty="0">
                <a:latin typeface="Microsoft Sans Serif"/>
                <a:cs typeface="Microsoft Sans Serif"/>
              </a:rPr>
              <a:t> </a:t>
            </a:r>
            <a:r>
              <a:rPr spc="-15" dirty="0">
                <a:latin typeface="Microsoft Sans Serif"/>
                <a:cs typeface="Microsoft Sans Serif"/>
              </a:rPr>
              <a:t>follows</a:t>
            </a:r>
            <a:r>
              <a:rPr spc="75" dirty="0">
                <a:latin typeface="Microsoft Sans Serif"/>
                <a:cs typeface="Microsoft Sans Serif"/>
              </a:rPr>
              <a:t> </a:t>
            </a:r>
            <a:r>
              <a:rPr spc="-5" dirty="0">
                <a:latin typeface="Microsoft Sans Serif"/>
                <a:cs typeface="Microsoft Sans Serif"/>
              </a:rPr>
              <a:t>that</a:t>
            </a:r>
            <a:r>
              <a:rPr spc="30" dirty="0">
                <a:latin typeface="Microsoft Sans Serif"/>
                <a:cs typeface="Microsoft Sans Serif"/>
              </a:rPr>
              <a:t> </a:t>
            </a:r>
            <a:r>
              <a:rPr spc="-15" dirty="0">
                <a:latin typeface="Microsoft Sans Serif"/>
                <a:cs typeface="Microsoft Sans Serif"/>
              </a:rPr>
              <a:t>when</a:t>
            </a:r>
            <a:r>
              <a:rPr spc="70" dirty="0">
                <a:latin typeface="Microsoft Sans Serif"/>
                <a:cs typeface="Microsoft Sans Serif"/>
              </a:rPr>
              <a:t> </a:t>
            </a:r>
            <a:r>
              <a:rPr spc="-5" dirty="0">
                <a:latin typeface="Microsoft Sans Serif"/>
                <a:cs typeface="Microsoft Sans Serif"/>
              </a:rPr>
              <a:t>a</a:t>
            </a:r>
            <a:r>
              <a:rPr spc="25" dirty="0">
                <a:latin typeface="Microsoft Sans Serif"/>
                <a:cs typeface="Microsoft Sans Serif"/>
              </a:rPr>
              <a:t> </a:t>
            </a:r>
            <a:r>
              <a:rPr spc="-5" dirty="0">
                <a:latin typeface="Microsoft Sans Serif"/>
                <a:cs typeface="Microsoft Sans Serif"/>
              </a:rPr>
              <a:t>firm</a:t>
            </a:r>
            <a:r>
              <a:rPr spc="15" dirty="0">
                <a:latin typeface="Microsoft Sans Serif"/>
                <a:cs typeface="Microsoft Sans Serif"/>
              </a:rPr>
              <a:t> </a:t>
            </a:r>
            <a:r>
              <a:rPr spc="-10" dirty="0">
                <a:latin typeface="Microsoft Sans Serif"/>
                <a:cs typeface="Microsoft Sans Serif"/>
              </a:rPr>
              <a:t>minimizes</a:t>
            </a:r>
            <a:r>
              <a:rPr spc="45" dirty="0">
                <a:latin typeface="Microsoft Sans Serif"/>
                <a:cs typeface="Microsoft Sans Serif"/>
              </a:rPr>
              <a:t> </a:t>
            </a:r>
            <a:r>
              <a:rPr dirty="0">
                <a:latin typeface="Microsoft Sans Serif"/>
                <a:cs typeface="Microsoft Sans Serif"/>
              </a:rPr>
              <a:t>the</a:t>
            </a:r>
            <a:r>
              <a:rPr spc="20" dirty="0">
                <a:latin typeface="Microsoft Sans Serif"/>
                <a:cs typeface="Microsoft Sans Serif"/>
              </a:rPr>
              <a:t> </a:t>
            </a:r>
            <a:r>
              <a:rPr dirty="0">
                <a:latin typeface="Microsoft Sans Serif"/>
                <a:cs typeface="Microsoft Sans Serif"/>
              </a:rPr>
              <a:t>cost</a:t>
            </a:r>
            <a:r>
              <a:rPr spc="15" dirty="0">
                <a:latin typeface="Microsoft Sans Serif"/>
                <a:cs typeface="Microsoft Sans Serif"/>
              </a:rPr>
              <a:t> </a:t>
            </a:r>
            <a:r>
              <a:rPr dirty="0">
                <a:latin typeface="Microsoft Sans Serif"/>
                <a:cs typeface="Microsoft Sans Serif"/>
              </a:rPr>
              <a:t>of</a:t>
            </a:r>
            <a:r>
              <a:rPr spc="25" dirty="0">
                <a:latin typeface="Microsoft Sans Serif"/>
                <a:cs typeface="Microsoft Sans Serif"/>
              </a:rPr>
              <a:t> </a:t>
            </a:r>
            <a:r>
              <a:rPr spc="-5" dirty="0">
                <a:latin typeface="Microsoft Sans Serif"/>
                <a:cs typeface="Microsoft Sans Serif"/>
              </a:rPr>
              <a:t>producing</a:t>
            </a:r>
            <a:r>
              <a:rPr spc="45" dirty="0">
                <a:latin typeface="Microsoft Sans Serif"/>
                <a:cs typeface="Microsoft Sans Serif"/>
              </a:rPr>
              <a:t> </a:t>
            </a:r>
            <a:r>
              <a:rPr spc="-5" dirty="0">
                <a:latin typeface="Microsoft Sans Serif"/>
                <a:cs typeface="Microsoft Sans Serif"/>
              </a:rPr>
              <a:t>a</a:t>
            </a:r>
            <a:r>
              <a:rPr spc="25" dirty="0">
                <a:latin typeface="Microsoft Sans Serif"/>
                <a:cs typeface="Microsoft Sans Serif"/>
              </a:rPr>
              <a:t> </a:t>
            </a:r>
            <a:r>
              <a:rPr spc="-10" dirty="0">
                <a:latin typeface="Microsoft Sans Serif"/>
                <a:cs typeface="Microsoft Sans Serif"/>
              </a:rPr>
              <a:t>particular </a:t>
            </a:r>
            <a:r>
              <a:rPr spc="-465" dirty="0">
                <a:latin typeface="Microsoft Sans Serif"/>
                <a:cs typeface="Microsoft Sans Serif"/>
              </a:rPr>
              <a:t> </a:t>
            </a:r>
            <a:r>
              <a:rPr spc="-5" dirty="0">
                <a:latin typeface="Microsoft Sans Serif"/>
                <a:cs typeface="Microsoft Sans Serif"/>
              </a:rPr>
              <a:t>output,</a:t>
            </a:r>
            <a:r>
              <a:rPr spc="20" dirty="0">
                <a:latin typeface="Microsoft Sans Serif"/>
                <a:cs typeface="Microsoft Sans Serif"/>
              </a:rPr>
              <a:t> </a:t>
            </a:r>
            <a:r>
              <a:rPr dirty="0">
                <a:latin typeface="Microsoft Sans Serif"/>
                <a:cs typeface="Microsoft Sans Serif"/>
              </a:rPr>
              <a:t>the</a:t>
            </a:r>
            <a:r>
              <a:rPr spc="10" dirty="0">
                <a:latin typeface="Microsoft Sans Serif"/>
                <a:cs typeface="Microsoft Sans Serif"/>
              </a:rPr>
              <a:t> </a:t>
            </a:r>
            <a:r>
              <a:rPr spc="-15" dirty="0">
                <a:latin typeface="Microsoft Sans Serif"/>
                <a:cs typeface="Microsoft Sans Serif"/>
              </a:rPr>
              <a:t>following</a:t>
            </a:r>
            <a:r>
              <a:rPr spc="75" dirty="0">
                <a:latin typeface="Microsoft Sans Serif"/>
                <a:cs typeface="Microsoft Sans Serif"/>
              </a:rPr>
              <a:t> </a:t>
            </a:r>
            <a:r>
              <a:rPr spc="-5" dirty="0">
                <a:latin typeface="Microsoft Sans Serif"/>
                <a:cs typeface="Microsoft Sans Serif"/>
              </a:rPr>
              <a:t>condition</a:t>
            </a:r>
            <a:r>
              <a:rPr spc="35" dirty="0">
                <a:latin typeface="Microsoft Sans Serif"/>
                <a:cs typeface="Microsoft Sans Serif"/>
              </a:rPr>
              <a:t> </a:t>
            </a:r>
            <a:r>
              <a:rPr spc="-10" dirty="0">
                <a:latin typeface="Microsoft Sans Serif"/>
                <a:cs typeface="Microsoft Sans Serif"/>
              </a:rPr>
              <a:t>holds:</a:t>
            </a:r>
            <a:endParaRPr dirty="0">
              <a:latin typeface="Microsoft Sans Serif"/>
              <a:cs typeface="Microsoft Sans Serif"/>
            </a:endParaRPr>
          </a:p>
        </p:txBody>
      </p:sp>
      <p:pic>
        <p:nvPicPr>
          <p:cNvPr id="6" name="object 6"/>
          <p:cNvPicPr/>
          <p:nvPr/>
        </p:nvPicPr>
        <p:blipFill>
          <a:blip r:embed="rId3" cstate="print"/>
          <a:stretch>
            <a:fillRect/>
          </a:stretch>
        </p:blipFill>
        <p:spPr>
          <a:xfrm>
            <a:off x="5062602" y="4657726"/>
            <a:ext cx="2047875" cy="333375"/>
          </a:xfrm>
          <a:prstGeom prst="rect">
            <a:avLst/>
          </a:prstGeom>
        </p:spPr>
      </p:pic>
      <p:sp>
        <p:nvSpPr>
          <p:cNvPr id="7" name="object 7"/>
          <p:cNvSpPr txBox="1"/>
          <p:nvPr/>
        </p:nvSpPr>
        <p:spPr>
          <a:xfrm>
            <a:off x="2746044" y="5209794"/>
            <a:ext cx="4828540" cy="299720"/>
          </a:xfrm>
          <a:prstGeom prst="rect">
            <a:avLst/>
          </a:prstGeom>
        </p:spPr>
        <p:txBody>
          <a:bodyPr vert="horz" wrap="square" lIns="0" tIns="12700" rIns="0" bIns="0" rtlCol="0">
            <a:spAutoFit/>
          </a:bodyPr>
          <a:lstStyle/>
          <a:p>
            <a:pPr marL="12700">
              <a:spcBef>
                <a:spcPts val="100"/>
              </a:spcBef>
            </a:pPr>
            <a:r>
              <a:rPr spc="-20" dirty="0">
                <a:latin typeface="Microsoft Sans Serif"/>
                <a:cs typeface="Microsoft Sans Serif"/>
              </a:rPr>
              <a:t>We</a:t>
            </a:r>
            <a:r>
              <a:rPr spc="25" dirty="0">
                <a:latin typeface="Microsoft Sans Serif"/>
                <a:cs typeface="Microsoft Sans Serif"/>
              </a:rPr>
              <a:t> </a:t>
            </a:r>
            <a:r>
              <a:rPr spc="-5" dirty="0">
                <a:latin typeface="Microsoft Sans Serif"/>
                <a:cs typeface="Microsoft Sans Serif"/>
              </a:rPr>
              <a:t>can</a:t>
            </a:r>
            <a:r>
              <a:rPr spc="25" dirty="0">
                <a:latin typeface="Microsoft Sans Serif"/>
                <a:cs typeface="Microsoft Sans Serif"/>
              </a:rPr>
              <a:t> </a:t>
            </a:r>
            <a:r>
              <a:rPr spc="-10" dirty="0">
                <a:latin typeface="Microsoft Sans Serif"/>
                <a:cs typeface="Microsoft Sans Serif"/>
              </a:rPr>
              <a:t>rewrite</a:t>
            </a:r>
            <a:r>
              <a:rPr spc="70" dirty="0">
                <a:latin typeface="Microsoft Sans Serif"/>
                <a:cs typeface="Microsoft Sans Serif"/>
              </a:rPr>
              <a:t> </a:t>
            </a:r>
            <a:r>
              <a:rPr spc="-5" dirty="0">
                <a:latin typeface="Microsoft Sans Serif"/>
                <a:cs typeface="Microsoft Sans Serif"/>
              </a:rPr>
              <a:t>this</a:t>
            </a:r>
            <a:r>
              <a:rPr spc="25" dirty="0">
                <a:latin typeface="Microsoft Sans Serif"/>
                <a:cs typeface="Microsoft Sans Serif"/>
              </a:rPr>
              <a:t> </a:t>
            </a:r>
            <a:r>
              <a:rPr spc="-10" dirty="0">
                <a:latin typeface="Microsoft Sans Serif"/>
                <a:cs typeface="Microsoft Sans Serif"/>
              </a:rPr>
              <a:t>condition</a:t>
            </a:r>
            <a:r>
              <a:rPr spc="45" dirty="0">
                <a:latin typeface="Microsoft Sans Serif"/>
                <a:cs typeface="Microsoft Sans Serif"/>
              </a:rPr>
              <a:t> </a:t>
            </a:r>
            <a:r>
              <a:rPr spc="-10" dirty="0">
                <a:latin typeface="Microsoft Sans Serif"/>
                <a:cs typeface="Microsoft Sans Serif"/>
              </a:rPr>
              <a:t>slightly</a:t>
            </a:r>
            <a:r>
              <a:rPr spc="40" dirty="0">
                <a:latin typeface="Microsoft Sans Serif"/>
                <a:cs typeface="Microsoft Sans Serif"/>
              </a:rPr>
              <a:t> </a:t>
            </a:r>
            <a:r>
              <a:rPr spc="-5" dirty="0">
                <a:latin typeface="Microsoft Sans Serif"/>
                <a:cs typeface="Microsoft Sans Serif"/>
              </a:rPr>
              <a:t>as</a:t>
            </a:r>
            <a:r>
              <a:rPr spc="25" dirty="0">
                <a:latin typeface="Microsoft Sans Serif"/>
                <a:cs typeface="Microsoft Sans Serif"/>
              </a:rPr>
              <a:t> </a:t>
            </a:r>
            <a:r>
              <a:rPr spc="-15" dirty="0">
                <a:latin typeface="Microsoft Sans Serif"/>
                <a:cs typeface="Microsoft Sans Serif"/>
              </a:rPr>
              <a:t>follows:</a:t>
            </a:r>
            <a:endParaRPr>
              <a:latin typeface="Microsoft Sans Serif"/>
              <a:cs typeface="Microsoft Sans Serif"/>
            </a:endParaRPr>
          </a:p>
        </p:txBody>
      </p:sp>
      <p:pic>
        <p:nvPicPr>
          <p:cNvPr id="8" name="object 8"/>
          <p:cNvPicPr/>
          <p:nvPr/>
        </p:nvPicPr>
        <p:blipFill>
          <a:blip r:embed="rId4" cstate="print"/>
          <a:stretch>
            <a:fillRect/>
          </a:stretch>
        </p:blipFill>
        <p:spPr>
          <a:xfrm>
            <a:off x="4981576" y="5829301"/>
            <a:ext cx="2219325" cy="333375"/>
          </a:xfrm>
          <a:prstGeom prst="rect">
            <a:avLst/>
          </a:prstGeom>
        </p:spPr>
      </p:pic>
      <p:sp>
        <p:nvSpPr>
          <p:cNvPr id="9" name="object 9"/>
          <p:cNvSpPr txBox="1"/>
          <p:nvPr/>
        </p:nvSpPr>
        <p:spPr>
          <a:xfrm>
            <a:off x="2743200" y="5705476"/>
            <a:ext cx="7086600" cy="375103"/>
          </a:xfrm>
          <a:prstGeom prst="rect">
            <a:avLst/>
          </a:prstGeom>
          <a:ln w="3175">
            <a:solidFill>
              <a:srgbClr val="FF0000"/>
            </a:solidFill>
          </a:ln>
        </p:spPr>
        <p:txBody>
          <a:bodyPr vert="horz" wrap="square" lIns="0" tIns="127635" rIns="0" bIns="0" rtlCol="0">
            <a:spAutoFit/>
          </a:bodyPr>
          <a:lstStyle/>
          <a:p>
            <a:pPr marR="958850" algn="r">
              <a:spcBef>
                <a:spcPts val="1005"/>
              </a:spcBef>
            </a:pPr>
            <a:r>
              <a:rPr sz="1600" b="1" spc="-5" dirty="0">
                <a:latin typeface="Arial"/>
                <a:cs typeface="Arial"/>
              </a:rPr>
              <a:t>(7.4)</a:t>
            </a:r>
            <a:endParaRPr sz="1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17457-8834-D396-71DB-6EE749A83E7E}"/>
              </a:ext>
            </a:extLst>
          </p:cNvPr>
          <p:cNvSpPr>
            <a:spLocks noGrp="1"/>
          </p:cNvSpPr>
          <p:nvPr>
            <p:ph idx="1"/>
          </p:nvPr>
        </p:nvSpPr>
        <p:spPr>
          <a:xfrm>
            <a:off x="838200" y="540589"/>
            <a:ext cx="10515600" cy="5636374"/>
          </a:xfrm>
        </p:spPr>
        <p:txBody>
          <a:bodyPr>
            <a:normAutofit lnSpcReduction="10000"/>
          </a:bodyPr>
          <a:lstStyle/>
          <a:p>
            <a:r>
              <a:rPr lang="en-US" i="1" dirty="0"/>
              <a:t>MPL /w</a:t>
            </a:r>
            <a:r>
              <a:rPr lang="en-US" dirty="0"/>
              <a:t> is the additional output that results from spending an additional dollar for labor. </a:t>
            </a:r>
          </a:p>
          <a:p>
            <a:r>
              <a:rPr lang="en-US" dirty="0"/>
              <a:t>Suppose that the wage rate is $10 and that adding a worker to the production process will increase output by 20 units. The additional output per dollar spent on an additional worker will be 20/10 = 2 units of output per dollar. </a:t>
            </a:r>
          </a:p>
          <a:p>
            <a:r>
              <a:rPr lang="en-US" dirty="0"/>
              <a:t>Similarly, </a:t>
            </a:r>
            <a:r>
              <a:rPr lang="en-US" i="1" dirty="0"/>
              <a:t>MPK/r</a:t>
            </a:r>
            <a:r>
              <a:rPr lang="en-US" dirty="0"/>
              <a:t> is the additional output that results from spending an additional dollar for capital. </a:t>
            </a:r>
          </a:p>
          <a:p>
            <a:r>
              <a:rPr lang="en-US" dirty="0"/>
              <a:t>Therefore, equation (7.4) tells us that </a:t>
            </a:r>
            <a:r>
              <a:rPr lang="en-US" b="1" dirty="0"/>
              <a:t>a cost-minimizing firm should choose its quantities of inputs so that the last dollar’s worth of any input added to the production process yields the same amount of extra output</a:t>
            </a:r>
            <a:r>
              <a:rPr lang="en-US" dirty="0"/>
              <a:t>.</a:t>
            </a:r>
          </a:p>
          <a:p>
            <a:r>
              <a:rPr lang="en-US" dirty="0"/>
              <a:t>For a firm, </a:t>
            </a:r>
            <a:r>
              <a:rPr lang="en-US" b="1" dirty="0"/>
              <a:t>this condition must hold for cost minimization</a:t>
            </a:r>
            <a:r>
              <a:rPr lang="en-US" dirty="0"/>
              <a:t>. At that point, the firm is minimizing its cost.</a:t>
            </a:r>
            <a:endParaRPr lang="en-IN" dirty="0"/>
          </a:p>
        </p:txBody>
      </p:sp>
    </p:spTree>
    <p:extLst>
      <p:ext uri="{BB962C8B-B14F-4D97-AF65-F5344CB8AC3E}">
        <p14:creationId xmlns:p14="http://schemas.microsoft.com/office/powerpoint/2010/main" val="238593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853-93E3-F6A0-4F5E-41B374CEBD7A}"/>
              </a:ext>
            </a:extLst>
          </p:cNvPr>
          <p:cNvSpPr>
            <a:spLocks noGrp="1"/>
          </p:cNvSpPr>
          <p:nvPr>
            <p:ph type="title"/>
          </p:nvPr>
        </p:nvSpPr>
        <p:spPr/>
        <p:txBody>
          <a:bodyPr/>
          <a:lstStyle/>
          <a:p>
            <a:r>
              <a:rPr lang="en-IN" b="1" dirty="0">
                <a:solidFill>
                  <a:srgbClr val="C00000"/>
                </a:solidFill>
              </a:rPr>
              <a:t>Firm’s Expansion Path in the Long Run</a:t>
            </a:r>
          </a:p>
        </p:txBody>
      </p:sp>
      <p:sp>
        <p:nvSpPr>
          <p:cNvPr id="3" name="Content Placeholder 2">
            <a:extLst>
              <a:ext uri="{FF2B5EF4-FFF2-40B4-BE49-F238E27FC236}">
                <a16:creationId xmlns:a16="http://schemas.microsoft.com/office/drawing/2014/main" id="{19ABDE84-A8EA-A0FA-E01B-673D77FA112E}"/>
              </a:ext>
            </a:extLst>
          </p:cNvPr>
          <p:cNvSpPr>
            <a:spLocks noGrp="1"/>
          </p:cNvSpPr>
          <p:nvPr>
            <p:ph idx="1"/>
          </p:nvPr>
        </p:nvSpPr>
        <p:spPr/>
        <p:txBody>
          <a:bodyPr>
            <a:normAutofit lnSpcReduction="10000"/>
          </a:bodyPr>
          <a:lstStyle/>
          <a:p>
            <a:r>
              <a:rPr lang="en-US" dirty="0"/>
              <a:t>The curve passing through the points of tangency between the firm’s </a:t>
            </a:r>
            <a:r>
              <a:rPr lang="en-US" dirty="0" err="1"/>
              <a:t>isocost</a:t>
            </a:r>
            <a:r>
              <a:rPr lang="en-US" dirty="0"/>
              <a:t> lines and its isoquants is its </a:t>
            </a:r>
            <a:r>
              <a:rPr lang="en-US" i="1" dirty="0"/>
              <a:t>expansion path</a:t>
            </a:r>
            <a:r>
              <a:rPr lang="en-US" dirty="0"/>
              <a:t>. </a:t>
            </a:r>
          </a:p>
          <a:p>
            <a:r>
              <a:rPr lang="en-US" dirty="0"/>
              <a:t>The </a:t>
            </a:r>
            <a:r>
              <a:rPr lang="en-US" b="1" dirty="0"/>
              <a:t>expansion path </a:t>
            </a:r>
            <a:r>
              <a:rPr lang="en-US" dirty="0"/>
              <a:t>describes </a:t>
            </a:r>
            <a:r>
              <a:rPr lang="en-US" b="1" i="1" dirty="0"/>
              <a:t>the combinations of labor and capital that the firm will choose to minimize costs at each output level</a:t>
            </a:r>
            <a:r>
              <a:rPr lang="en-US" dirty="0"/>
              <a:t>. </a:t>
            </a:r>
          </a:p>
          <a:p>
            <a:r>
              <a:rPr lang="en-US" dirty="0"/>
              <a:t>As long as the use of both labor and capital increases with output, </a:t>
            </a:r>
            <a:r>
              <a:rPr lang="en-US" b="1" dirty="0"/>
              <a:t>the curve will be upward sloping</a:t>
            </a:r>
            <a:r>
              <a:rPr lang="en-US" dirty="0"/>
              <a:t>. </a:t>
            </a:r>
          </a:p>
          <a:p>
            <a:r>
              <a:rPr lang="en-US" dirty="0"/>
              <a:t>The cost-minimization exercise yields the result illustrated by </a:t>
            </a:r>
            <a:r>
              <a:rPr lang="en-US" i="1" dirty="0"/>
              <a:t>Figure 7.6</a:t>
            </a:r>
            <a:r>
              <a:rPr lang="en-US" dirty="0"/>
              <a:t>. We have assumed that the firm can hire labor </a:t>
            </a:r>
            <a:r>
              <a:rPr lang="en-US" i="1" dirty="0"/>
              <a:t>L</a:t>
            </a:r>
            <a:r>
              <a:rPr lang="en-US" dirty="0"/>
              <a:t> at </a:t>
            </a:r>
            <a:r>
              <a:rPr lang="en-US" i="1" dirty="0"/>
              <a:t>w</a:t>
            </a:r>
            <a:r>
              <a:rPr lang="en-US" dirty="0"/>
              <a:t> = $10/hour and rent a unit of capital </a:t>
            </a:r>
            <a:r>
              <a:rPr lang="en-US" i="1" dirty="0"/>
              <a:t>K</a:t>
            </a:r>
            <a:r>
              <a:rPr lang="en-US" dirty="0"/>
              <a:t> for </a:t>
            </a:r>
            <a:r>
              <a:rPr lang="en-US" i="1" dirty="0"/>
              <a:t>r</a:t>
            </a:r>
            <a:r>
              <a:rPr lang="en-US" dirty="0"/>
              <a:t> = $20/hour. Given these input costs, we have drawn three of the firm’s </a:t>
            </a:r>
            <a:r>
              <a:rPr lang="en-US" dirty="0" err="1"/>
              <a:t>isocost</a:t>
            </a:r>
            <a:r>
              <a:rPr lang="en-US" dirty="0"/>
              <a:t> lines. Each </a:t>
            </a:r>
            <a:r>
              <a:rPr lang="en-US" dirty="0" err="1"/>
              <a:t>isocost</a:t>
            </a:r>
            <a:r>
              <a:rPr lang="en-US" dirty="0"/>
              <a:t> line is given by the following equation: </a:t>
            </a:r>
            <a:r>
              <a:rPr lang="en-US" i="1" dirty="0"/>
              <a:t>C = ($10/hour)*(L) + ($20/hour)*(K)</a:t>
            </a:r>
          </a:p>
          <a:p>
            <a:endParaRPr lang="en-IN" i="1" dirty="0"/>
          </a:p>
        </p:txBody>
      </p:sp>
    </p:spTree>
    <p:extLst>
      <p:ext uri="{BB962C8B-B14F-4D97-AF65-F5344CB8AC3E}">
        <p14:creationId xmlns:p14="http://schemas.microsoft.com/office/powerpoint/2010/main" val="72587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2C6BA-FE39-3298-BCC2-F047C6D3E429}"/>
              </a:ext>
            </a:extLst>
          </p:cNvPr>
          <p:cNvPicPr>
            <a:picLocks noChangeAspect="1"/>
          </p:cNvPicPr>
          <p:nvPr/>
        </p:nvPicPr>
        <p:blipFill>
          <a:blip r:embed="rId2"/>
          <a:stretch>
            <a:fillRect/>
          </a:stretch>
        </p:blipFill>
        <p:spPr>
          <a:xfrm>
            <a:off x="2363639" y="0"/>
            <a:ext cx="6941388" cy="6858000"/>
          </a:xfrm>
          <a:prstGeom prst="rect">
            <a:avLst/>
          </a:prstGeom>
        </p:spPr>
      </p:pic>
    </p:spTree>
    <p:extLst>
      <p:ext uri="{BB962C8B-B14F-4D97-AF65-F5344CB8AC3E}">
        <p14:creationId xmlns:p14="http://schemas.microsoft.com/office/powerpoint/2010/main" val="259400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D774F-4234-1B6D-F698-280733126E70}"/>
              </a:ext>
            </a:extLst>
          </p:cNvPr>
          <p:cNvSpPr>
            <a:spLocks noGrp="1"/>
          </p:cNvSpPr>
          <p:nvPr>
            <p:ph idx="1"/>
          </p:nvPr>
        </p:nvSpPr>
        <p:spPr>
          <a:xfrm>
            <a:off x="838200" y="948906"/>
            <a:ext cx="10515600" cy="5228057"/>
          </a:xfrm>
        </p:spPr>
        <p:txBody>
          <a:bodyPr>
            <a:normAutofit/>
          </a:bodyPr>
          <a:lstStyle/>
          <a:p>
            <a:r>
              <a:rPr lang="en-US" dirty="0"/>
              <a:t>In </a:t>
            </a:r>
            <a:r>
              <a:rPr lang="en-US" i="1" dirty="0"/>
              <a:t>Figure 7.6 (a)</a:t>
            </a:r>
            <a:r>
              <a:rPr lang="en-US" dirty="0"/>
              <a:t>, the lowest (unlabeled) line represents a cost of $1000, the middle line $2000, and the highest line $3000.</a:t>
            </a:r>
          </a:p>
          <a:p>
            <a:r>
              <a:rPr lang="en-US" dirty="0"/>
              <a:t>You can see that each of the points A, B, and C in </a:t>
            </a:r>
            <a:r>
              <a:rPr lang="en-US" i="1" dirty="0"/>
              <a:t>Figure 7.6 (a) </a:t>
            </a:r>
            <a:r>
              <a:rPr lang="en-US" dirty="0"/>
              <a:t>is a point of tangency between an </a:t>
            </a:r>
            <a:r>
              <a:rPr lang="en-US" dirty="0" err="1"/>
              <a:t>isocost</a:t>
            </a:r>
            <a:r>
              <a:rPr lang="en-US" dirty="0"/>
              <a:t> curve and an isoquant. Point B, for example, shows us that the lowest-cost way to produce 200 units of output is to use 100 units of labor and 50 units of capital; this combination lies on the $2000 </a:t>
            </a:r>
            <a:r>
              <a:rPr lang="en-US" dirty="0" err="1"/>
              <a:t>isocost</a:t>
            </a:r>
            <a:r>
              <a:rPr lang="en-US" dirty="0"/>
              <a:t> line. Similarly, the lowest-cost way to produce 100 units of output (the lowest unlabeled isoquant) is $1000 (at point A, L = 50, K = 25); the least-cost means of getting 300 units of output is $3000 (at point C, L = 150, K = 75).</a:t>
            </a:r>
          </a:p>
          <a:p>
            <a:r>
              <a:rPr lang="en-US" dirty="0"/>
              <a:t>The curve passing through the points of tangency between the firm’s </a:t>
            </a:r>
            <a:r>
              <a:rPr lang="en-US" dirty="0" err="1"/>
              <a:t>isocost</a:t>
            </a:r>
            <a:r>
              <a:rPr lang="en-US" dirty="0"/>
              <a:t> lines and its isoquants is its </a:t>
            </a:r>
            <a:r>
              <a:rPr lang="en-US" i="1" dirty="0"/>
              <a:t>expansion path</a:t>
            </a:r>
            <a:r>
              <a:rPr lang="en-US" dirty="0"/>
              <a:t>. </a:t>
            </a:r>
            <a:endParaRPr lang="en-IN" dirty="0"/>
          </a:p>
        </p:txBody>
      </p:sp>
    </p:spTree>
    <p:extLst>
      <p:ext uri="{BB962C8B-B14F-4D97-AF65-F5344CB8AC3E}">
        <p14:creationId xmlns:p14="http://schemas.microsoft.com/office/powerpoint/2010/main" val="215723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00600" y="1593850"/>
            <a:ext cx="6699250" cy="4730750"/>
          </a:xfrm>
          <a:prstGeom prst="rect">
            <a:avLst/>
          </a:prstGeom>
        </p:spPr>
      </p:pic>
      <p:sp>
        <p:nvSpPr>
          <p:cNvPr id="3" name="object 3"/>
          <p:cNvSpPr txBox="1">
            <a:spLocks noGrp="1"/>
          </p:cNvSpPr>
          <p:nvPr>
            <p:ph type="title"/>
          </p:nvPr>
        </p:nvSpPr>
        <p:spPr>
          <a:xfrm>
            <a:off x="1443487" y="549580"/>
            <a:ext cx="8689675" cy="856004"/>
          </a:xfrm>
          <a:prstGeom prst="rect">
            <a:avLst/>
          </a:prstGeom>
        </p:spPr>
        <p:txBody>
          <a:bodyPr vert="horz" wrap="square" lIns="0" tIns="65405" rIns="0" bIns="0" rtlCol="0" anchor="ctr">
            <a:spAutoFit/>
          </a:bodyPr>
          <a:lstStyle/>
          <a:p>
            <a:pPr marL="1302385">
              <a:lnSpc>
                <a:spcPct val="100000"/>
              </a:lnSpc>
              <a:spcBef>
                <a:spcPts val="515"/>
              </a:spcBef>
            </a:pPr>
            <a:r>
              <a:rPr sz="2400" b="1" spc="-5" dirty="0"/>
              <a:t>LONG-RUN</a:t>
            </a:r>
            <a:r>
              <a:rPr sz="2400" b="1" dirty="0"/>
              <a:t> </a:t>
            </a:r>
            <a:r>
              <a:rPr sz="2400" b="1" spc="-5" dirty="0"/>
              <a:t>VERSUS</a:t>
            </a:r>
            <a:r>
              <a:rPr sz="2400" b="1" dirty="0"/>
              <a:t> </a:t>
            </a:r>
            <a:r>
              <a:rPr sz="2400" b="1" spc="-5" dirty="0"/>
              <a:t>SHORT-RUN</a:t>
            </a:r>
            <a:r>
              <a:rPr sz="2400" b="1" spc="10" dirty="0"/>
              <a:t> </a:t>
            </a:r>
            <a:r>
              <a:rPr sz="2400" b="1" dirty="0"/>
              <a:t>COST </a:t>
            </a:r>
            <a:r>
              <a:rPr sz="2400" b="1" spc="-5" dirty="0"/>
              <a:t>CURVES</a:t>
            </a:r>
            <a:endParaRPr sz="2400" b="1" dirty="0"/>
          </a:p>
          <a:p>
            <a:pPr marL="12700" algn="ctr">
              <a:lnSpc>
                <a:spcPct val="100000"/>
              </a:lnSpc>
              <a:spcBef>
                <a:spcPts val="420"/>
              </a:spcBef>
            </a:pPr>
            <a:r>
              <a:rPr sz="2400" b="1" dirty="0">
                <a:solidFill>
                  <a:srgbClr val="C00000"/>
                </a:solidFill>
                <a:latin typeface="Microsoft Sans Serif"/>
                <a:cs typeface="Microsoft Sans Serif"/>
              </a:rPr>
              <a:t>The</a:t>
            </a:r>
            <a:r>
              <a:rPr sz="2400" b="1" spc="-5" dirty="0">
                <a:solidFill>
                  <a:srgbClr val="C00000"/>
                </a:solidFill>
                <a:latin typeface="Microsoft Sans Serif"/>
                <a:cs typeface="Microsoft Sans Serif"/>
              </a:rPr>
              <a:t> </a:t>
            </a:r>
            <a:r>
              <a:rPr sz="2400" b="1" spc="-10" dirty="0">
                <a:solidFill>
                  <a:srgbClr val="C00000"/>
                </a:solidFill>
                <a:latin typeface="Microsoft Sans Serif"/>
                <a:cs typeface="Microsoft Sans Serif"/>
              </a:rPr>
              <a:t>Inflexibility</a:t>
            </a:r>
            <a:r>
              <a:rPr sz="2400" b="1" spc="45" dirty="0">
                <a:solidFill>
                  <a:srgbClr val="C00000"/>
                </a:solidFill>
                <a:latin typeface="Microsoft Sans Serif"/>
                <a:cs typeface="Microsoft Sans Serif"/>
              </a:rPr>
              <a:t> </a:t>
            </a:r>
            <a:r>
              <a:rPr sz="2400" b="1" dirty="0">
                <a:solidFill>
                  <a:srgbClr val="C00000"/>
                </a:solidFill>
                <a:latin typeface="Microsoft Sans Serif"/>
                <a:cs typeface="Microsoft Sans Serif"/>
              </a:rPr>
              <a:t>of</a:t>
            </a:r>
            <a:r>
              <a:rPr sz="2400" b="1" spc="15" dirty="0">
                <a:solidFill>
                  <a:srgbClr val="C00000"/>
                </a:solidFill>
                <a:latin typeface="Microsoft Sans Serif"/>
                <a:cs typeface="Microsoft Sans Serif"/>
              </a:rPr>
              <a:t> </a:t>
            </a:r>
            <a:r>
              <a:rPr sz="2400" b="1" spc="-5" dirty="0">
                <a:solidFill>
                  <a:srgbClr val="C00000"/>
                </a:solidFill>
                <a:latin typeface="Microsoft Sans Serif"/>
                <a:cs typeface="Microsoft Sans Serif"/>
              </a:rPr>
              <a:t>Short-Run</a:t>
            </a:r>
            <a:r>
              <a:rPr sz="2400" b="1" spc="30" dirty="0">
                <a:solidFill>
                  <a:srgbClr val="C00000"/>
                </a:solidFill>
                <a:latin typeface="Microsoft Sans Serif"/>
                <a:cs typeface="Microsoft Sans Serif"/>
              </a:rPr>
              <a:t> </a:t>
            </a:r>
            <a:r>
              <a:rPr sz="2400" b="1" spc="-5" dirty="0">
                <a:solidFill>
                  <a:srgbClr val="C00000"/>
                </a:solidFill>
                <a:latin typeface="Microsoft Sans Serif"/>
                <a:cs typeface="Microsoft Sans Serif"/>
              </a:rPr>
              <a:t>Production</a:t>
            </a:r>
            <a:endParaRPr sz="2400" b="1" dirty="0">
              <a:solidFill>
                <a:srgbClr val="C00000"/>
              </a:solidFill>
              <a:latin typeface="Microsoft Sans Serif"/>
              <a:cs typeface="Microsoft Sans Serif"/>
            </a:endParaRPr>
          </a:p>
        </p:txBody>
      </p:sp>
      <p:sp>
        <p:nvSpPr>
          <p:cNvPr id="4" name="object 4"/>
          <p:cNvSpPr txBox="1"/>
          <p:nvPr/>
        </p:nvSpPr>
        <p:spPr>
          <a:xfrm>
            <a:off x="2209800" y="1838325"/>
            <a:ext cx="2514600" cy="444994"/>
          </a:xfrm>
          <a:prstGeom prst="rect">
            <a:avLst/>
          </a:prstGeom>
          <a:solidFill>
            <a:srgbClr val="B17BB6">
              <a:alpha val="50195"/>
            </a:srgbClr>
          </a:solidFill>
        </p:spPr>
        <p:txBody>
          <a:bodyPr vert="horz" wrap="square" lIns="0" tIns="74930" rIns="0" bIns="0" rtlCol="0">
            <a:spAutoFit/>
          </a:bodyPr>
          <a:lstStyle/>
          <a:p>
            <a:pPr marL="45720" marR="374015">
              <a:spcBef>
                <a:spcPts val="590"/>
              </a:spcBef>
            </a:pPr>
            <a:r>
              <a:rPr sz="1200" b="1" spc="-5" dirty="0">
                <a:latin typeface="Arial"/>
                <a:cs typeface="Arial"/>
              </a:rPr>
              <a:t>The</a:t>
            </a:r>
            <a:r>
              <a:rPr sz="1200" b="1" spc="-30" dirty="0">
                <a:latin typeface="Arial"/>
                <a:cs typeface="Arial"/>
              </a:rPr>
              <a:t> </a:t>
            </a:r>
            <a:r>
              <a:rPr sz="1200" b="1" dirty="0">
                <a:latin typeface="Arial"/>
                <a:cs typeface="Arial"/>
              </a:rPr>
              <a:t>Inflexibility</a:t>
            </a:r>
            <a:r>
              <a:rPr sz="1200" b="1" spc="-25" dirty="0">
                <a:latin typeface="Arial"/>
                <a:cs typeface="Arial"/>
              </a:rPr>
              <a:t> </a:t>
            </a:r>
            <a:r>
              <a:rPr sz="1200" b="1" dirty="0">
                <a:latin typeface="Arial"/>
                <a:cs typeface="Arial"/>
              </a:rPr>
              <a:t>of</a:t>
            </a:r>
            <a:r>
              <a:rPr sz="1200" b="1" spc="-20" dirty="0">
                <a:latin typeface="Arial"/>
                <a:cs typeface="Arial"/>
              </a:rPr>
              <a:t> </a:t>
            </a:r>
            <a:r>
              <a:rPr sz="1200" b="1" dirty="0">
                <a:latin typeface="Arial"/>
                <a:cs typeface="Arial"/>
              </a:rPr>
              <a:t>Short-Run </a:t>
            </a:r>
            <a:r>
              <a:rPr sz="1200" b="1" spc="-320" dirty="0">
                <a:latin typeface="Arial"/>
                <a:cs typeface="Arial"/>
              </a:rPr>
              <a:t> </a:t>
            </a:r>
            <a:r>
              <a:rPr sz="1200" b="1" dirty="0">
                <a:latin typeface="Arial"/>
                <a:cs typeface="Arial"/>
              </a:rPr>
              <a:t>Production</a:t>
            </a:r>
            <a:endParaRPr sz="1200">
              <a:latin typeface="Arial"/>
              <a:cs typeface="Arial"/>
            </a:endParaRPr>
          </a:p>
        </p:txBody>
      </p:sp>
      <p:sp>
        <p:nvSpPr>
          <p:cNvPr id="5" name="object 5"/>
          <p:cNvSpPr txBox="1"/>
          <p:nvPr/>
        </p:nvSpPr>
        <p:spPr>
          <a:xfrm>
            <a:off x="2244242" y="2465958"/>
            <a:ext cx="2500630" cy="3355340"/>
          </a:xfrm>
          <a:prstGeom prst="rect">
            <a:avLst/>
          </a:prstGeom>
        </p:spPr>
        <p:txBody>
          <a:bodyPr vert="horz" wrap="square" lIns="0" tIns="13335" rIns="0" bIns="0" rtlCol="0">
            <a:spAutoFit/>
          </a:bodyPr>
          <a:lstStyle/>
          <a:p>
            <a:pPr marL="38100" marR="30480">
              <a:spcBef>
                <a:spcPts val="105"/>
              </a:spcBef>
            </a:pPr>
            <a:r>
              <a:rPr sz="1400" spc="5" dirty="0">
                <a:latin typeface="Microsoft Sans Serif"/>
                <a:cs typeface="Microsoft Sans Serif"/>
              </a:rPr>
              <a:t>When </a:t>
            </a:r>
            <a:r>
              <a:rPr sz="1400" dirty="0">
                <a:latin typeface="Microsoft Sans Serif"/>
                <a:cs typeface="Microsoft Sans Serif"/>
              </a:rPr>
              <a:t>a </a:t>
            </a:r>
            <a:r>
              <a:rPr sz="1400" spc="-5" dirty="0">
                <a:latin typeface="Microsoft Sans Serif"/>
                <a:cs typeface="Microsoft Sans Serif"/>
              </a:rPr>
              <a:t>firm </a:t>
            </a:r>
            <a:r>
              <a:rPr sz="1400" dirty="0">
                <a:latin typeface="Microsoft Sans Serif"/>
                <a:cs typeface="Microsoft Sans Serif"/>
              </a:rPr>
              <a:t>operates </a:t>
            </a:r>
            <a:r>
              <a:rPr sz="1400" spc="-5" dirty="0">
                <a:latin typeface="Microsoft Sans Serif"/>
                <a:cs typeface="Microsoft Sans Serif"/>
              </a:rPr>
              <a:t>in </a:t>
            </a:r>
            <a:r>
              <a:rPr sz="1400" dirty="0">
                <a:latin typeface="Microsoft Sans Serif"/>
                <a:cs typeface="Microsoft Sans Serif"/>
              </a:rPr>
              <a:t>the </a:t>
            </a:r>
            <a:r>
              <a:rPr sz="1400" spc="5" dirty="0">
                <a:latin typeface="Microsoft Sans Serif"/>
                <a:cs typeface="Microsoft Sans Serif"/>
              </a:rPr>
              <a:t> </a:t>
            </a:r>
            <a:r>
              <a:rPr sz="1400" dirty="0">
                <a:latin typeface="Microsoft Sans Serif"/>
                <a:cs typeface="Microsoft Sans Serif"/>
              </a:rPr>
              <a:t>short</a:t>
            </a:r>
            <a:r>
              <a:rPr sz="1400" spc="-15" dirty="0">
                <a:latin typeface="Microsoft Sans Serif"/>
                <a:cs typeface="Microsoft Sans Serif"/>
              </a:rPr>
              <a:t> </a:t>
            </a:r>
            <a:r>
              <a:rPr sz="1400" dirty="0">
                <a:latin typeface="Microsoft Sans Serif"/>
                <a:cs typeface="Microsoft Sans Serif"/>
              </a:rPr>
              <a:t>run,</a:t>
            </a:r>
            <a:r>
              <a:rPr sz="1400" spc="-15" dirty="0">
                <a:latin typeface="Microsoft Sans Serif"/>
                <a:cs typeface="Microsoft Sans Serif"/>
              </a:rPr>
              <a:t> </a:t>
            </a:r>
            <a:r>
              <a:rPr sz="1400" spc="-5" dirty="0">
                <a:latin typeface="Microsoft Sans Serif"/>
                <a:cs typeface="Microsoft Sans Serif"/>
              </a:rPr>
              <a:t>its </a:t>
            </a:r>
            <a:r>
              <a:rPr sz="1400" dirty="0">
                <a:latin typeface="Microsoft Sans Serif"/>
                <a:cs typeface="Microsoft Sans Serif"/>
              </a:rPr>
              <a:t>cost</a:t>
            </a:r>
            <a:r>
              <a:rPr sz="1400" spc="-10"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production </a:t>
            </a:r>
            <a:r>
              <a:rPr sz="1400" spc="-360" dirty="0">
                <a:latin typeface="Microsoft Sans Serif"/>
                <a:cs typeface="Microsoft Sans Serif"/>
              </a:rPr>
              <a:t> </a:t>
            </a:r>
            <a:r>
              <a:rPr sz="1400" dirty="0">
                <a:latin typeface="Microsoft Sans Serif"/>
                <a:cs typeface="Microsoft Sans Serif"/>
              </a:rPr>
              <a:t>may</a:t>
            </a:r>
            <a:r>
              <a:rPr sz="1400" spc="80" dirty="0">
                <a:latin typeface="Microsoft Sans Serif"/>
                <a:cs typeface="Microsoft Sans Serif"/>
              </a:rPr>
              <a:t> </a:t>
            </a:r>
            <a:r>
              <a:rPr sz="1400" dirty="0">
                <a:latin typeface="Microsoft Sans Serif"/>
                <a:cs typeface="Microsoft Sans Serif"/>
              </a:rPr>
              <a:t>not</a:t>
            </a:r>
            <a:r>
              <a:rPr sz="1400" spc="85" dirty="0">
                <a:latin typeface="Microsoft Sans Serif"/>
                <a:cs typeface="Microsoft Sans Serif"/>
              </a:rPr>
              <a:t> </a:t>
            </a:r>
            <a:r>
              <a:rPr sz="1400" dirty="0">
                <a:latin typeface="Microsoft Sans Serif"/>
                <a:cs typeface="Microsoft Sans Serif"/>
              </a:rPr>
              <a:t>be</a:t>
            </a:r>
            <a:r>
              <a:rPr sz="1400" spc="80" dirty="0">
                <a:latin typeface="Microsoft Sans Serif"/>
                <a:cs typeface="Microsoft Sans Serif"/>
              </a:rPr>
              <a:t> </a:t>
            </a:r>
            <a:r>
              <a:rPr sz="1400" spc="-5" dirty="0">
                <a:latin typeface="Microsoft Sans Serif"/>
                <a:cs typeface="Microsoft Sans Serif"/>
              </a:rPr>
              <a:t>minimized </a:t>
            </a:r>
            <a:r>
              <a:rPr sz="1400" dirty="0">
                <a:latin typeface="Microsoft Sans Serif"/>
                <a:cs typeface="Microsoft Sans Serif"/>
              </a:rPr>
              <a:t> because of </a:t>
            </a:r>
            <a:r>
              <a:rPr sz="1400" spc="-5" dirty="0">
                <a:latin typeface="Microsoft Sans Serif"/>
                <a:cs typeface="Microsoft Sans Serif"/>
              </a:rPr>
              <a:t>inflexibility in </a:t>
            </a:r>
            <a:r>
              <a:rPr sz="1400" dirty="0">
                <a:latin typeface="Microsoft Sans Serif"/>
                <a:cs typeface="Microsoft Sans Serif"/>
              </a:rPr>
              <a:t>the </a:t>
            </a:r>
            <a:r>
              <a:rPr sz="1400" spc="5" dirty="0">
                <a:latin typeface="Microsoft Sans Serif"/>
                <a:cs typeface="Microsoft Sans Serif"/>
              </a:rPr>
              <a:t> </a:t>
            </a:r>
            <a:r>
              <a:rPr sz="1400" dirty="0">
                <a:latin typeface="Microsoft Sans Serif"/>
                <a:cs typeface="Microsoft Sans Serif"/>
              </a:rPr>
              <a:t>use</a:t>
            </a:r>
            <a:r>
              <a:rPr sz="1400" spc="-5" dirty="0">
                <a:latin typeface="Microsoft Sans Serif"/>
                <a:cs typeface="Microsoft Sans Serif"/>
              </a:rPr>
              <a:t> </a:t>
            </a:r>
            <a:r>
              <a:rPr sz="1400" dirty="0">
                <a:latin typeface="Microsoft Sans Serif"/>
                <a:cs typeface="Microsoft Sans Serif"/>
              </a:rPr>
              <a:t>of</a:t>
            </a:r>
            <a:r>
              <a:rPr sz="1400" spc="-5" dirty="0">
                <a:latin typeface="Microsoft Sans Serif"/>
                <a:cs typeface="Microsoft Sans Serif"/>
              </a:rPr>
              <a:t> capital</a:t>
            </a:r>
            <a:r>
              <a:rPr sz="1400" spc="-15" dirty="0">
                <a:latin typeface="Microsoft Sans Serif"/>
                <a:cs typeface="Microsoft Sans Serif"/>
              </a:rPr>
              <a:t> </a:t>
            </a:r>
            <a:r>
              <a:rPr sz="1400" dirty="0">
                <a:latin typeface="Microsoft Sans Serif"/>
                <a:cs typeface="Microsoft Sans Serif"/>
              </a:rPr>
              <a:t>inputs.</a:t>
            </a:r>
            <a:endParaRPr sz="1400">
              <a:latin typeface="Microsoft Sans Serif"/>
              <a:cs typeface="Microsoft Sans Serif"/>
            </a:endParaRPr>
          </a:p>
          <a:p>
            <a:pPr marL="38100">
              <a:spcBef>
                <a:spcPts val="335"/>
              </a:spcBef>
            </a:pPr>
            <a:r>
              <a:rPr sz="1400" dirty="0">
                <a:latin typeface="Microsoft Sans Serif"/>
                <a:cs typeface="Microsoft Sans Serif"/>
              </a:rPr>
              <a:t>Output</a:t>
            </a:r>
            <a:r>
              <a:rPr sz="1400" spc="-30"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spc="-5" dirty="0">
                <a:latin typeface="Microsoft Sans Serif"/>
                <a:cs typeface="Microsoft Sans Serif"/>
              </a:rPr>
              <a:t>initially</a:t>
            </a:r>
            <a:r>
              <a:rPr sz="1400" spc="-15" dirty="0">
                <a:latin typeface="Microsoft Sans Serif"/>
                <a:cs typeface="Microsoft Sans Serif"/>
              </a:rPr>
              <a:t> </a:t>
            </a:r>
            <a:r>
              <a:rPr sz="1400" dirty="0">
                <a:latin typeface="Microsoft Sans Serif"/>
                <a:cs typeface="Microsoft Sans Serif"/>
              </a:rPr>
              <a:t>at</a:t>
            </a:r>
            <a:r>
              <a:rPr sz="1400" spc="-5" dirty="0">
                <a:latin typeface="Microsoft Sans Serif"/>
                <a:cs typeface="Microsoft Sans Serif"/>
              </a:rPr>
              <a:t> </a:t>
            </a:r>
            <a:r>
              <a:rPr sz="1400" spc="-10" dirty="0">
                <a:latin typeface="Microsoft Sans Serif"/>
                <a:cs typeface="Microsoft Sans Serif"/>
              </a:rPr>
              <a:t>level</a:t>
            </a:r>
            <a:r>
              <a:rPr sz="1400" spc="20" dirty="0">
                <a:latin typeface="Microsoft Sans Serif"/>
                <a:cs typeface="Microsoft Sans Serif"/>
              </a:rPr>
              <a:t> </a:t>
            </a:r>
            <a:r>
              <a:rPr sz="1400" i="1" dirty="0">
                <a:latin typeface="Arial"/>
                <a:cs typeface="Arial"/>
              </a:rPr>
              <a:t>q</a:t>
            </a:r>
            <a:r>
              <a:rPr sz="1350" baseline="-21604" dirty="0">
                <a:latin typeface="Microsoft Sans Serif"/>
                <a:cs typeface="Microsoft Sans Serif"/>
              </a:rPr>
              <a:t>1</a:t>
            </a:r>
            <a:r>
              <a:rPr sz="1400" dirty="0">
                <a:latin typeface="Microsoft Sans Serif"/>
                <a:cs typeface="Microsoft Sans Serif"/>
              </a:rPr>
              <a:t>.</a:t>
            </a:r>
            <a:endParaRPr sz="1400">
              <a:latin typeface="Microsoft Sans Serif"/>
              <a:cs typeface="Microsoft Sans Serif"/>
            </a:endParaRPr>
          </a:p>
          <a:p>
            <a:pPr marL="38100" marR="120650">
              <a:spcBef>
                <a:spcPts val="335"/>
              </a:spcBef>
            </a:pPr>
            <a:r>
              <a:rPr sz="1400"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dirty="0">
                <a:latin typeface="Microsoft Sans Serif"/>
                <a:cs typeface="Microsoft Sans Serif"/>
              </a:rPr>
              <a:t>short</a:t>
            </a:r>
            <a:r>
              <a:rPr sz="1400" spc="-20" dirty="0">
                <a:latin typeface="Microsoft Sans Serif"/>
                <a:cs typeface="Microsoft Sans Serif"/>
              </a:rPr>
              <a:t> </a:t>
            </a:r>
            <a:r>
              <a:rPr sz="1400" dirty="0">
                <a:latin typeface="Microsoft Sans Serif"/>
                <a:cs typeface="Microsoft Sans Serif"/>
              </a:rPr>
              <a:t>run,</a:t>
            </a:r>
            <a:r>
              <a:rPr sz="1400" spc="-15" dirty="0">
                <a:latin typeface="Microsoft Sans Serif"/>
                <a:cs typeface="Microsoft Sans Serif"/>
              </a:rPr>
              <a:t> </a:t>
            </a:r>
            <a:r>
              <a:rPr sz="1400" dirty="0">
                <a:latin typeface="Microsoft Sans Serif"/>
                <a:cs typeface="Microsoft Sans Serif"/>
              </a:rPr>
              <a:t>output</a:t>
            </a:r>
            <a:r>
              <a:rPr sz="1400" spc="-20" dirty="0">
                <a:latin typeface="Microsoft Sans Serif"/>
                <a:cs typeface="Microsoft Sans Serif"/>
              </a:rPr>
              <a:t> </a:t>
            </a:r>
            <a:r>
              <a:rPr sz="1400" i="1" spc="5" dirty="0">
                <a:latin typeface="Arial"/>
                <a:cs typeface="Arial"/>
              </a:rPr>
              <a:t>q</a:t>
            </a:r>
            <a:r>
              <a:rPr sz="1350" spc="7" baseline="-21604" dirty="0">
                <a:latin typeface="Microsoft Sans Serif"/>
                <a:cs typeface="Microsoft Sans Serif"/>
              </a:rPr>
              <a:t>2</a:t>
            </a:r>
            <a:r>
              <a:rPr sz="1350" spc="209" baseline="-21604" dirty="0">
                <a:latin typeface="Microsoft Sans Serif"/>
                <a:cs typeface="Microsoft Sans Serif"/>
              </a:rPr>
              <a:t> </a:t>
            </a:r>
            <a:r>
              <a:rPr sz="1400" dirty="0">
                <a:latin typeface="Microsoft Sans Serif"/>
                <a:cs typeface="Microsoft Sans Serif"/>
              </a:rPr>
              <a:t>can </a:t>
            </a:r>
            <a:r>
              <a:rPr sz="1400" spc="-355" dirty="0">
                <a:latin typeface="Microsoft Sans Serif"/>
                <a:cs typeface="Microsoft Sans Serif"/>
              </a:rPr>
              <a:t> </a:t>
            </a:r>
            <a:r>
              <a:rPr sz="1400" dirty="0">
                <a:latin typeface="Microsoft Sans Serif"/>
                <a:cs typeface="Microsoft Sans Serif"/>
              </a:rPr>
              <a:t>be produced </a:t>
            </a:r>
            <a:r>
              <a:rPr sz="1400" spc="-5" dirty="0">
                <a:latin typeface="Microsoft Sans Serif"/>
                <a:cs typeface="Microsoft Sans Serif"/>
              </a:rPr>
              <a:t>only </a:t>
            </a:r>
            <a:r>
              <a:rPr sz="1400" dirty="0">
                <a:latin typeface="Microsoft Sans Serif"/>
                <a:cs typeface="Microsoft Sans Serif"/>
              </a:rPr>
              <a:t>by </a:t>
            </a:r>
            <a:r>
              <a:rPr sz="1400" spc="5" dirty="0">
                <a:latin typeface="Microsoft Sans Serif"/>
                <a:cs typeface="Microsoft Sans Serif"/>
              </a:rPr>
              <a:t> </a:t>
            </a:r>
            <a:r>
              <a:rPr sz="1400" dirty="0">
                <a:latin typeface="Microsoft Sans Serif"/>
                <a:cs typeface="Microsoft Sans Serif"/>
              </a:rPr>
              <a:t>increasing </a:t>
            </a:r>
            <a:r>
              <a:rPr sz="1400" spc="-5" dirty="0">
                <a:latin typeface="Microsoft Sans Serif"/>
                <a:cs typeface="Microsoft Sans Serif"/>
              </a:rPr>
              <a:t>labor </a:t>
            </a:r>
            <a:r>
              <a:rPr sz="1400" dirty="0">
                <a:latin typeface="Microsoft Sans Serif"/>
                <a:cs typeface="Microsoft Sans Serif"/>
              </a:rPr>
              <a:t>from </a:t>
            </a:r>
            <a:r>
              <a:rPr sz="1400" i="1" spc="5" dirty="0">
                <a:latin typeface="Arial"/>
                <a:cs typeface="Arial"/>
              </a:rPr>
              <a:t>L</a:t>
            </a:r>
            <a:r>
              <a:rPr sz="1350" spc="7" baseline="-21604" dirty="0">
                <a:latin typeface="Microsoft Sans Serif"/>
                <a:cs typeface="Microsoft Sans Serif"/>
              </a:rPr>
              <a:t>1</a:t>
            </a:r>
            <a:r>
              <a:rPr sz="1350" spc="15" baseline="-21604" dirty="0">
                <a:latin typeface="Microsoft Sans Serif"/>
                <a:cs typeface="Microsoft Sans Serif"/>
              </a:rPr>
              <a:t> </a:t>
            </a:r>
            <a:r>
              <a:rPr sz="1400" dirty="0">
                <a:latin typeface="Microsoft Sans Serif"/>
                <a:cs typeface="Microsoft Sans Serif"/>
              </a:rPr>
              <a:t>to </a:t>
            </a:r>
            <a:r>
              <a:rPr sz="1400" i="1" spc="5" dirty="0">
                <a:latin typeface="Arial"/>
                <a:cs typeface="Arial"/>
              </a:rPr>
              <a:t>L</a:t>
            </a:r>
            <a:r>
              <a:rPr sz="1350" spc="7" baseline="-21604" dirty="0">
                <a:latin typeface="Microsoft Sans Serif"/>
                <a:cs typeface="Microsoft Sans Serif"/>
              </a:rPr>
              <a:t>3 </a:t>
            </a:r>
            <a:r>
              <a:rPr sz="1350" spc="15" baseline="-21604" dirty="0">
                <a:latin typeface="Microsoft Sans Serif"/>
                <a:cs typeface="Microsoft Sans Serif"/>
              </a:rPr>
              <a:t> </a:t>
            </a:r>
            <a:r>
              <a:rPr sz="1400" dirty="0">
                <a:latin typeface="Microsoft Sans Serif"/>
                <a:cs typeface="Microsoft Sans Serif"/>
              </a:rPr>
              <a:t>because</a:t>
            </a:r>
            <a:r>
              <a:rPr sz="1400" spc="-35" dirty="0">
                <a:latin typeface="Microsoft Sans Serif"/>
                <a:cs typeface="Microsoft Sans Serif"/>
              </a:rPr>
              <a:t> </a:t>
            </a:r>
            <a:r>
              <a:rPr sz="1400" spc="-5" dirty="0">
                <a:latin typeface="Microsoft Sans Serif"/>
                <a:cs typeface="Microsoft Sans Serif"/>
              </a:rPr>
              <a:t>capital</a:t>
            </a:r>
            <a:r>
              <a:rPr sz="1400" spc="-25" dirty="0">
                <a:latin typeface="Microsoft Sans Serif"/>
                <a:cs typeface="Microsoft Sans Serif"/>
              </a:rPr>
              <a:t> </a:t>
            </a:r>
            <a:r>
              <a:rPr sz="1400" spc="-5" dirty="0">
                <a:latin typeface="Microsoft Sans Serif"/>
                <a:cs typeface="Microsoft Sans Serif"/>
              </a:rPr>
              <a:t>is fixed</a:t>
            </a:r>
            <a:r>
              <a:rPr sz="1400" spc="5" dirty="0">
                <a:latin typeface="Microsoft Sans Serif"/>
                <a:cs typeface="Microsoft Sans Serif"/>
              </a:rPr>
              <a:t> </a:t>
            </a:r>
            <a:r>
              <a:rPr sz="1400" dirty="0">
                <a:latin typeface="Microsoft Sans Serif"/>
                <a:cs typeface="Microsoft Sans Serif"/>
              </a:rPr>
              <a:t>at</a:t>
            </a:r>
            <a:r>
              <a:rPr sz="1400" spc="25" dirty="0">
                <a:latin typeface="Microsoft Sans Serif"/>
                <a:cs typeface="Microsoft Sans Serif"/>
              </a:rPr>
              <a:t> </a:t>
            </a:r>
            <a:r>
              <a:rPr sz="1400" i="1" dirty="0">
                <a:latin typeface="Arial"/>
                <a:cs typeface="Arial"/>
              </a:rPr>
              <a:t>K</a:t>
            </a:r>
            <a:r>
              <a:rPr sz="1350" baseline="-21604" dirty="0">
                <a:latin typeface="Microsoft Sans Serif"/>
                <a:cs typeface="Microsoft Sans Serif"/>
              </a:rPr>
              <a:t>1</a:t>
            </a:r>
            <a:r>
              <a:rPr sz="1400" dirty="0">
                <a:latin typeface="Microsoft Sans Serif"/>
                <a:cs typeface="Microsoft Sans Serif"/>
              </a:rPr>
              <a:t>.</a:t>
            </a:r>
            <a:endParaRPr sz="1400">
              <a:latin typeface="Microsoft Sans Serif"/>
              <a:cs typeface="Microsoft Sans Serif"/>
            </a:endParaRPr>
          </a:p>
          <a:p>
            <a:pPr marL="38100" marR="139700">
              <a:spcBef>
                <a:spcPts val="340"/>
              </a:spcBef>
            </a:pPr>
            <a:r>
              <a:rPr sz="1400" dirty="0">
                <a:latin typeface="Microsoft Sans Serif"/>
                <a:cs typeface="Microsoft Sans Serif"/>
              </a:rPr>
              <a:t>In the </a:t>
            </a:r>
            <a:r>
              <a:rPr sz="1400" spc="-5" dirty="0">
                <a:latin typeface="Microsoft Sans Serif"/>
                <a:cs typeface="Microsoft Sans Serif"/>
              </a:rPr>
              <a:t>long </a:t>
            </a:r>
            <a:r>
              <a:rPr sz="1400" dirty="0">
                <a:latin typeface="Microsoft Sans Serif"/>
                <a:cs typeface="Microsoft Sans Serif"/>
              </a:rPr>
              <a:t>run, the </a:t>
            </a:r>
            <a:r>
              <a:rPr sz="1400" spc="-5" dirty="0">
                <a:latin typeface="Microsoft Sans Serif"/>
                <a:cs typeface="Microsoft Sans Serif"/>
              </a:rPr>
              <a:t>same </a:t>
            </a:r>
            <a:r>
              <a:rPr sz="1400" dirty="0">
                <a:latin typeface="Microsoft Sans Serif"/>
                <a:cs typeface="Microsoft Sans Serif"/>
              </a:rPr>
              <a:t> output</a:t>
            </a:r>
            <a:r>
              <a:rPr sz="1400" spc="-40" dirty="0">
                <a:latin typeface="Microsoft Sans Serif"/>
                <a:cs typeface="Microsoft Sans Serif"/>
              </a:rPr>
              <a:t> </a:t>
            </a:r>
            <a:r>
              <a:rPr sz="1400" dirty="0">
                <a:latin typeface="Microsoft Sans Serif"/>
                <a:cs typeface="Microsoft Sans Serif"/>
              </a:rPr>
              <a:t>can</a:t>
            </a:r>
            <a:r>
              <a:rPr sz="1400" spc="-15" dirty="0">
                <a:latin typeface="Microsoft Sans Serif"/>
                <a:cs typeface="Microsoft Sans Serif"/>
              </a:rPr>
              <a:t> </a:t>
            </a:r>
            <a:r>
              <a:rPr sz="1400" dirty="0">
                <a:latin typeface="Microsoft Sans Serif"/>
                <a:cs typeface="Microsoft Sans Serif"/>
              </a:rPr>
              <a:t>be</a:t>
            </a:r>
            <a:r>
              <a:rPr sz="1400" spc="-15" dirty="0">
                <a:latin typeface="Microsoft Sans Serif"/>
                <a:cs typeface="Microsoft Sans Serif"/>
              </a:rPr>
              <a:t> </a:t>
            </a:r>
            <a:r>
              <a:rPr sz="1400" dirty="0">
                <a:latin typeface="Microsoft Sans Serif"/>
                <a:cs typeface="Microsoft Sans Serif"/>
              </a:rPr>
              <a:t>produced</a:t>
            </a:r>
            <a:r>
              <a:rPr sz="1400" spc="-35" dirty="0">
                <a:latin typeface="Microsoft Sans Serif"/>
                <a:cs typeface="Microsoft Sans Serif"/>
              </a:rPr>
              <a:t> </a:t>
            </a:r>
            <a:r>
              <a:rPr sz="1400" spc="-5" dirty="0">
                <a:latin typeface="Microsoft Sans Serif"/>
                <a:cs typeface="Microsoft Sans Serif"/>
              </a:rPr>
              <a:t>more </a:t>
            </a:r>
            <a:r>
              <a:rPr sz="1400" spc="-360" dirty="0">
                <a:latin typeface="Microsoft Sans Serif"/>
                <a:cs typeface="Microsoft Sans Serif"/>
              </a:rPr>
              <a:t> </a:t>
            </a:r>
            <a:r>
              <a:rPr sz="1400" dirty="0">
                <a:latin typeface="Microsoft Sans Serif"/>
                <a:cs typeface="Microsoft Sans Serif"/>
              </a:rPr>
              <a:t>cheaply by </a:t>
            </a:r>
            <a:r>
              <a:rPr sz="1400" spc="-5" dirty="0">
                <a:latin typeface="Microsoft Sans Serif"/>
                <a:cs typeface="Microsoft Sans Serif"/>
              </a:rPr>
              <a:t>increasing </a:t>
            </a:r>
            <a:r>
              <a:rPr sz="1400" dirty="0">
                <a:latin typeface="Microsoft Sans Serif"/>
                <a:cs typeface="Microsoft Sans Serif"/>
              </a:rPr>
              <a:t>labor </a:t>
            </a:r>
            <a:r>
              <a:rPr sz="1400" spc="5" dirty="0">
                <a:latin typeface="Microsoft Sans Serif"/>
                <a:cs typeface="Microsoft Sans Serif"/>
              </a:rPr>
              <a:t> </a:t>
            </a:r>
            <a:r>
              <a:rPr sz="1400" dirty="0">
                <a:latin typeface="Microsoft Sans Serif"/>
                <a:cs typeface="Microsoft Sans Serif"/>
              </a:rPr>
              <a:t>from</a:t>
            </a:r>
            <a:r>
              <a:rPr sz="1400" spc="-20" dirty="0">
                <a:latin typeface="Microsoft Sans Serif"/>
                <a:cs typeface="Microsoft Sans Serif"/>
              </a:rPr>
              <a:t> </a:t>
            </a:r>
            <a:r>
              <a:rPr sz="1400" i="1" spc="5" dirty="0">
                <a:latin typeface="Arial"/>
                <a:cs typeface="Arial"/>
              </a:rPr>
              <a:t>L</a:t>
            </a:r>
            <a:r>
              <a:rPr sz="1350" spc="7" baseline="-21604" dirty="0">
                <a:latin typeface="Microsoft Sans Serif"/>
                <a:cs typeface="Microsoft Sans Serif"/>
              </a:rPr>
              <a:t>1</a:t>
            </a:r>
            <a:r>
              <a:rPr sz="1350" spc="202" baseline="-21604" dirty="0">
                <a:latin typeface="Microsoft Sans Serif"/>
                <a:cs typeface="Microsoft Sans Serif"/>
              </a:rPr>
              <a:t> </a:t>
            </a:r>
            <a:r>
              <a:rPr sz="1400" dirty="0">
                <a:latin typeface="Microsoft Sans Serif"/>
                <a:cs typeface="Microsoft Sans Serif"/>
              </a:rPr>
              <a:t>to</a:t>
            </a:r>
            <a:r>
              <a:rPr sz="1400" spc="-10" dirty="0">
                <a:latin typeface="Microsoft Sans Serif"/>
                <a:cs typeface="Microsoft Sans Serif"/>
              </a:rPr>
              <a:t> </a:t>
            </a:r>
            <a:r>
              <a:rPr sz="1400" i="1" spc="5" dirty="0">
                <a:latin typeface="Arial"/>
                <a:cs typeface="Arial"/>
              </a:rPr>
              <a:t>L</a:t>
            </a:r>
            <a:r>
              <a:rPr sz="1350" spc="7" baseline="-21604" dirty="0">
                <a:latin typeface="Microsoft Sans Serif"/>
                <a:cs typeface="Microsoft Sans Serif"/>
              </a:rPr>
              <a:t>2</a:t>
            </a:r>
            <a:r>
              <a:rPr sz="1350" spc="209" baseline="-21604"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dirty="0">
                <a:latin typeface="Microsoft Sans Serif"/>
                <a:cs typeface="Microsoft Sans Serif"/>
              </a:rPr>
              <a:t>capital</a:t>
            </a:r>
            <a:r>
              <a:rPr sz="1400" spc="-20" dirty="0">
                <a:latin typeface="Microsoft Sans Serif"/>
                <a:cs typeface="Microsoft Sans Serif"/>
              </a:rPr>
              <a:t> </a:t>
            </a:r>
            <a:r>
              <a:rPr sz="1400" dirty="0">
                <a:latin typeface="Microsoft Sans Serif"/>
                <a:cs typeface="Microsoft Sans Serif"/>
              </a:rPr>
              <a:t>from </a:t>
            </a:r>
            <a:r>
              <a:rPr sz="1400" spc="-360" dirty="0">
                <a:latin typeface="Microsoft Sans Serif"/>
                <a:cs typeface="Microsoft Sans Serif"/>
              </a:rPr>
              <a:t> </a:t>
            </a:r>
            <a:r>
              <a:rPr sz="1400" i="1" spc="5" dirty="0">
                <a:latin typeface="Arial"/>
                <a:cs typeface="Arial"/>
              </a:rPr>
              <a:t>K</a:t>
            </a:r>
            <a:r>
              <a:rPr sz="1350" spc="7" baseline="-21604" dirty="0">
                <a:latin typeface="Microsoft Sans Serif"/>
                <a:cs typeface="Microsoft Sans Serif"/>
              </a:rPr>
              <a:t>1</a:t>
            </a:r>
            <a:r>
              <a:rPr sz="1350" spc="217" baseline="-21604"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i="1" dirty="0">
                <a:latin typeface="Arial"/>
                <a:cs typeface="Arial"/>
              </a:rPr>
              <a:t>K</a:t>
            </a:r>
            <a:r>
              <a:rPr sz="1350" baseline="-21604" dirty="0">
                <a:latin typeface="Microsoft Sans Serif"/>
                <a:cs typeface="Microsoft Sans Serif"/>
              </a:rPr>
              <a:t>2</a:t>
            </a:r>
            <a:r>
              <a:rPr sz="1400" dirty="0">
                <a:latin typeface="Microsoft Sans Serif"/>
                <a:cs typeface="Microsoft Sans Serif"/>
              </a:rPr>
              <a:t>.</a:t>
            </a:r>
            <a:endParaRPr sz="1400">
              <a:latin typeface="Microsoft Sans Serif"/>
              <a:cs typeface="Microsoft Sans Serif"/>
            </a:endParaRPr>
          </a:p>
        </p:txBody>
      </p:sp>
      <p:sp>
        <p:nvSpPr>
          <p:cNvPr id="6" name="object 6"/>
          <p:cNvSpPr txBox="1"/>
          <p:nvPr/>
        </p:nvSpPr>
        <p:spPr>
          <a:xfrm>
            <a:off x="2242819" y="1560067"/>
            <a:ext cx="746760" cy="197490"/>
          </a:xfrm>
          <a:prstGeom prst="rect">
            <a:avLst/>
          </a:prstGeom>
        </p:spPr>
        <p:txBody>
          <a:bodyPr vert="horz" wrap="square" lIns="0" tIns="12700" rIns="0" bIns="0" rtlCol="0">
            <a:spAutoFit/>
          </a:bodyPr>
          <a:lstStyle/>
          <a:p>
            <a:pPr marL="12700">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7.7</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25E08-52A5-6F85-ACC9-F71F71300319}"/>
              </a:ext>
            </a:extLst>
          </p:cNvPr>
          <p:cNvSpPr>
            <a:spLocks noGrp="1"/>
          </p:cNvSpPr>
          <p:nvPr>
            <p:ph idx="1"/>
          </p:nvPr>
        </p:nvSpPr>
        <p:spPr>
          <a:xfrm>
            <a:off x="838200" y="316302"/>
            <a:ext cx="10515600" cy="5860661"/>
          </a:xfrm>
        </p:spPr>
        <p:txBody>
          <a:bodyPr>
            <a:normAutofit fontScale="70000" lnSpcReduction="20000"/>
          </a:bodyPr>
          <a:lstStyle/>
          <a:p>
            <a:r>
              <a:rPr lang="en-US" dirty="0"/>
              <a:t>Recall that we defined the long run as occurring when all inputs to the firm are variable. </a:t>
            </a:r>
          </a:p>
          <a:p>
            <a:r>
              <a:rPr lang="en-US" dirty="0"/>
              <a:t>In the long run, the firm’s planning horizon is long enough to allow for a change in plant size. This added flexibility allows the firm to produce at a lower average cost than in the short run. </a:t>
            </a:r>
          </a:p>
          <a:p>
            <a:r>
              <a:rPr lang="en-US" dirty="0"/>
              <a:t>To see why, we might compare the situation in which capital and labor are both flexible to the case in which capital is fixed in the short run.</a:t>
            </a:r>
          </a:p>
          <a:p>
            <a:r>
              <a:rPr lang="en-US" i="1" dirty="0"/>
              <a:t>Figure 7.7 </a:t>
            </a:r>
            <a:r>
              <a:rPr lang="en-US" dirty="0"/>
              <a:t>shows the firm’s production isoquants. The firm’s </a:t>
            </a:r>
            <a:r>
              <a:rPr lang="en-US" i="1" dirty="0"/>
              <a:t>long-run expansion path</a:t>
            </a:r>
            <a:r>
              <a:rPr lang="en-US" dirty="0"/>
              <a:t> is the straight line from the origin.</a:t>
            </a:r>
          </a:p>
          <a:p>
            <a:r>
              <a:rPr lang="en-US" dirty="0"/>
              <a:t>Now, suppose capital is fixed at a level </a:t>
            </a:r>
            <a:r>
              <a:rPr lang="en-US" i="1" dirty="0"/>
              <a:t>K1</a:t>
            </a:r>
            <a:r>
              <a:rPr lang="en-US" dirty="0"/>
              <a:t> in the short run. To produce output </a:t>
            </a:r>
            <a:r>
              <a:rPr lang="en-US" i="1" dirty="0"/>
              <a:t>q1</a:t>
            </a:r>
            <a:r>
              <a:rPr lang="en-US" dirty="0"/>
              <a:t> , the firm would minimize costs by choosing labor equal to </a:t>
            </a:r>
            <a:r>
              <a:rPr lang="en-US" i="1" dirty="0"/>
              <a:t>L1</a:t>
            </a:r>
            <a:r>
              <a:rPr lang="en-US" dirty="0"/>
              <a:t> , corresponding to the point of tangency with the </a:t>
            </a:r>
            <a:r>
              <a:rPr lang="en-US" dirty="0" err="1"/>
              <a:t>isocost</a:t>
            </a:r>
            <a:r>
              <a:rPr lang="en-US" dirty="0"/>
              <a:t> line </a:t>
            </a:r>
            <a:r>
              <a:rPr lang="en-US" i="1" dirty="0"/>
              <a:t>AB</a:t>
            </a:r>
            <a:r>
              <a:rPr lang="en-US" dirty="0"/>
              <a:t>. </a:t>
            </a:r>
          </a:p>
          <a:p>
            <a:r>
              <a:rPr lang="en-US" dirty="0"/>
              <a:t>The inflexibility appears when the firm decides to increase its output to </a:t>
            </a:r>
            <a:r>
              <a:rPr lang="en-US" i="1" dirty="0"/>
              <a:t>q2</a:t>
            </a:r>
            <a:r>
              <a:rPr lang="en-US" dirty="0"/>
              <a:t> without increasing its use of capital. If capital were not fixed, it would produce this output with capital </a:t>
            </a:r>
            <a:r>
              <a:rPr lang="en-US" i="1" dirty="0"/>
              <a:t>K2</a:t>
            </a:r>
            <a:r>
              <a:rPr lang="en-US" dirty="0"/>
              <a:t> and labor </a:t>
            </a:r>
            <a:r>
              <a:rPr lang="en-US" i="1" dirty="0"/>
              <a:t>L2</a:t>
            </a:r>
            <a:r>
              <a:rPr lang="en-US" dirty="0"/>
              <a:t> . Its cost of production would be reflected by </a:t>
            </a:r>
            <a:r>
              <a:rPr lang="en-US" dirty="0" err="1"/>
              <a:t>isocost</a:t>
            </a:r>
            <a:r>
              <a:rPr lang="en-US" dirty="0"/>
              <a:t> line </a:t>
            </a:r>
            <a:r>
              <a:rPr lang="en-US" i="1" dirty="0"/>
              <a:t>CD</a:t>
            </a:r>
            <a:r>
              <a:rPr lang="en-US" dirty="0"/>
              <a:t>.</a:t>
            </a:r>
          </a:p>
          <a:p>
            <a:r>
              <a:rPr lang="en-US" dirty="0"/>
              <a:t>However, the fact that capital is fixed, forces the firm to increase its output by using capital </a:t>
            </a:r>
            <a:r>
              <a:rPr lang="en-US" i="1" dirty="0"/>
              <a:t>K1</a:t>
            </a:r>
            <a:r>
              <a:rPr lang="en-US" dirty="0"/>
              <a:t> and labor </a:t>
            </a:r>
            <a:r>
              <a:rPr lang="en-US" i="1" dirty="0"/>
              <a:t>L3</a:t>
            </a:r>
            <a:r>
              <a:rPr lang="en-US" dirty="0"/>
              <a:t> at point P. Point P lies on the </a:t>
            </a:r>
            <a:r>
              <a:rPr lang="en-US" dirty="0" err="1"/>
              <a:t>isocost</a:t>
            </a:r>
            <a:r>
              <a:rPr lang="en-US" dirty="0"/>
              <a:t> line </a:t>
            </a:r>
            <a:r>
              <a:rPr lang="en-US" i="1" dirty="0"/>
              <a:t>EF</a:t>
            </a:r>
            <a:r>
              <a:rPr lang="en-US" dirty="0"/>
              <a:t>, which represents a higher cost than </a:t>
            </a:r>
            <a:r>
              <a:rPr lang="en-US" dirty="0" err="1"/>
              <a:t>isocost</a:t>
            </a:r>
            <a:r>
              <a:rPr lang="en-US" dirty="0"/>
              <a:t> line CD. </a:t>
            </a:r>
          </a:p>
          <a:p>
            <a:r>
              <a:rPr lang="en-US" dirty="0"/>
              <a:t>Why is the cost of production higher when capital is fixed? Because the firm is unable to substitute relatively inexpensive capital for more costly labor when it expands production. This inflexibility is reflected in the short-run expansion path, which begins as a line from the origin and then becomes a horizontal line when the capital input reaches </a:t>
            </a:r>
            <a:r>
              <a:rPr lang="en-US" i="1" dirty="0"/>
              <a:t>K1 </a:t>
            </a:r>
            <a:r>
              <a:rPr lang="en-US" dirty="0"/>
              <a:t>.</a:t>
            </a:r>
          </a:p>
        </p:txBody>
      </p:sp>
    </p:spTree>
    <p:extLst>
      <p:ext uri="{BB962C8B-B14F-4D97-AF65-F5344CB8AC3E}">
        <p14:creationId xmlns:p14="http://schemas.microsoft.com/office/powerpoint/2010/main" val="42501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DF6D-C4B4-AC25-B2F9-CD149AC4D865}"/>
              </a:ext>
            </a:extLst>
          </p:cNvPr>
          <p:cNvSpPr>
            <a:spLocks noGrp="1"/>
          </p:cNvSpPr>
          <p:nvPr>
            <p:ph type="title"/>
          </p:nvPr>
        </p:nvSpPr>
        <p:spPr/>
        <p:txBody>
          <a:bodyPr/>
          <a:lstStyle/>
          <a:p>
            <a:pPr algn="ctr"/>
            <a:r>
              <a:rPr lang="en-US" b="1" dirty="0">
                <a:solidFill>
                  <a:srgbClr val="C00000"/>
                </a:solidFill>
              </a:rPr>
              <a:t>       Cost in the Long Run</a:t>
            </a:r>
            <a:endParaRPr lang="en-IN" b="1" dirty="0">
              <a:solidFill>
                <a:srgbClr val="C00000"/>
              </a:solidFill>
            </a:endParaRPr>
          </a:p>
        </p:txBody>
      </p:sp>
      <p:sp>
        <p:nvSpPr>
          <p:cNvPr id="3" name="Content Placeholder 2">
            <a:extLst>
              <a:ext uri="{FF2B5EF4-FFF2-40B4-BE49-F238E27FC236}">
                <a16:creationId xmlns:a16="http://schemas.microsoft.com/office/drawing/2014/main" id="{FA4AF306-DFA3-E10B-195A-4DF8C2635E41}"/>
              </a:ext>
            </a:extLst>
          </p:cNvPr>
          <p:cNvSpPr>
            <a:spLocks noGrp="1"/>
          </p:cNvSpPr>
          <p:nvPr>
            <p:ph idx="1"/>
          </p:nvPr>
        </p:nvSpPr>
        <p:spPr>
          <a:xfrm>
            <a:off x="838200" y="1524000"/>
            <a:ext cx="10515600" cy="4652963"/>
          </a:xfrm>
        </p:spPr>
        <p:txBody>
          <a:bodyPr>
            <a:normAutofit fontScale="92500"/>
          </a:bodyPr>
          <a:lstStyle/>
          <a:p>
            <a:r>
              <a:rPr lang="en-US" dirty="0"/>
              <a:t>In the long run, a </a:t>
            </a:r>
            <a:r>
              <a:rPr lang="en-US" b="1" dirty="0"/>
              <a:t>firm has much more flexibility</a:t>
            </a:r>
            <a:r>
              <a:rPr lang="en-US" dirty="0"/>
              <a:t>. </a:t>
            </a:r>
          </a:p>
          <a:p>
            <a:r>
              <a:rPr lang="en-US" dirty="0"/>
              <a:t>It </a:t>
            </a:r>
            <a:r>
              <a:rPr lang="en-US" b="1" dirty="0"/>
              <a:t>can expand its capacity</a:t>
            </a:r>
            <a:r>
              <a:rPr lang="en-US" dirty="0"/>
              <a:t> by expanding existing factories or building new ones; it can expand or contract its labor force, and in some cases, it can change the design of its products or introduce new products. </a:t>
            </a:r>
          </a:p>
          <a:p>
            <a:r>
              <a:rPr lang="en-US" dirty="0"/>
              <a:t>In this section, we show </a:t>
            </a:r>
            <a:r>
              <a:rPr lang="en-US" b="1" dirty="0"/>
              <a:t>how a firm can choose its combination of inputs to minimize its cost of producing a given output</a:t>
            </a:r>
            <a:r>
              <a:rPr lang="en-US" dirty="0"/>
              <a:t>. </a:t>
            </a:r>
          </a:p>
          <a:p>
            <a:r>
              <a:rPr lang="en-US" dirty="0"/>
              <a:t>We will also examine the </a:t>
            </a:r>
            <a:r>
              <a:rPr lang="en-US" b="1" dirty="0"/>
              <a:t>relationship between long-run cost and the level of output</a:t>
            </a:r>
            <a:r>
              <a:rPr lang="en-US" dirty="0"/>
              <a:t>. </a:t>
            </a:r>
          </a:p>
          <a:p>
            <a:r>
              <a:rPr lang="en-US" dirty="0"/>
              <a:t>We begin by taking a careful look at the </a:t>
            </a:r>
            <a:r>
              <a:rPr lang="en-US" b="1" dirty="0"/>
              <a:t>cost of using capital equipment</a:t>
            </a:r>
            <a:r>
              <a:rPr lang="en-US" dirty="0"/>
              <a:t>. </a:t>
            </a:r>
          </a:p>
          <a:p>
            <a:r>
              <a:rPr lang="en-US" dirty="0"/>
              <a:t>We then show how this cost, along with the cost of labor, enters into the production decision.</a:t>
            </a:r>
            <a:endParaRPr lang="en-IN" dirty="0"/>
          </a:p>
        </p:txBody>
      </p:sp>
    </p:spTree>
    <p:extLst>
      <p:ext uri="{BB962C8B-B14F-4D97-AF65-F5344CB8AC3E}">
        <p14:creationId xmlns:p14="http://schemas.microsoft.com/office/powerpoint/2010/main" val="85732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0B45-62BB-AFAB-7547-929DF05AA663}"/>
              </a:ext>
            </a:extLst>
          </p:cNvPr>
          <p:cNvSpPr>
            <a:spLocks noGrp="1"/>
          </p:cNvSpPr>
          <p:nvPr>
            <p:ph type="title"/>
          </p:nvPr>
        </p:nvSpPr>
        <p:spPr>
          <a:xfrm>
            <a:off x="838200" y="365125"/>
            <a:ext cx="10515600" cy="601033"/>
          </a:xfrm>
        </p:spPr>
        <p:txBody>
          <a:bodyPr>
            <a:normAutofit fontScale="90000"/>
          </a:bodyPr>
          <a:lstStyle/>
          <a:p>
            <a:pPr algn="ctr"/>
            <a:r>
              <a:rPr lang="en-IN" b="1" dirty="0">
                <a:solidFill>
                  <a:srgbClr val="C00000"/>
                </a:solidFill>
              </a:rPr>
              <a:t>Long-Run Average and Marginal Cost</a:t>
            </a:r>
          </a:p>
        </p:txBody>
      </p:sp>
      <p:sp>
        <p:nvSpPr>
          <p:cNvPr id="3" name="Content Placeholder 2">
            <a:extLst>
              <a:ext uri="{FF2B5EF4-FFF2-40B4-BE49-F238E27FC236}">
                <a16:creationId xmlns:a16="http://schemas.microsoft.com/office/drawing/2014/main" id="{0E598CC6-1D29-1838-5E2B-38125D5140BC}"/>
              </a:ext>
            </a:extLst>
          </p:cNvPr>
          <p:cNvSpPr>
            <a:spLocks noGrp="1"/>
          </p:cNvSpPr>
          <p:nvPr>
            <p:ph idx="1"/>
          </p:nvPr>
        </p:nvSpPr>
        <p:spPr>
          <a:xfrm>
            <a:off x="838200" y="1063925"/>
            <a:ext cx="10515600" cy="5113038"/>
          </a:xfrm>
        </p:spPr>
        <p:txBody>
          <a:bodyPr>
            <a:normAutofit fontScale="77500" lnSpcReduction="20000"/>
          </a:bodyPr>
          <a:lstStyle/>
          <a:p>
            <a:r>
              <a:rPr lang="en-US" dirty="0"/>
              <a:t>In the long run, the ability to change the amount of capital allows the firm to reduce costs. To see how costs vary as the firm moves along its expansion path in the long run, we can look at the </a:t>
            </a:r>
            <a:r>
              <a:rPr lang="en-US" b="1" dirty="0"/>
              <a:t>long-run average </a:t>
            </a:r>
            <a:r>
              <a:rPr lang="en-US" dirty="0"/>
              <a:t>and </a:t>
            </a:r>
            <a:r>
              <a:rPr lang="en-US" b="1" dirty="0"/>
              <a:t>marginal cost curves</a:t>
            </a:r>
            <a:r>
              <a:rPr lang="en-US" dirty="0"/>
              <a:t>.</a:t>
            </a:r>
          </a:p>
          <a:p>
            <a:r>
              <a:rPr lang="en-US" dirty="0"/>
              <a:t>Consider that when output is increased continuously, a firm’s production technology exhibits first increasing returns to scale, then constant returns to scale, and eventually decreasing returns to scale. </a:t>
            </a:r>
            <a:r>
              <a:rPr lang="en-US" i="1" dirty="0"/>
              <a:t>Figure 7.9 </a:t>
            </a:r>
            <a:r>
              <a:rPr lang="en-US" dirty="0"/>
              <a:t>shows a typical </a:t>
            </a:r>
            <a:r>
              <a:rPr lang="en-US" b="1" dirty="0"/>
              <a:t>long-run average cost curve (LAC) </a:t>
            </a:r>
            <a:r>
              <a:rPr lang="en-US" dirty="0"/>
              <a:t>consistent with this description of the production process.</a:t>
            </a:r>
          </a:p>
          <a:p>
            <a:r>
              <a:rPr lang="en-US" dirty="0"/>
              <a:t>Like the </a:t>
            </a:r>
            <a:r>
              <a:rPr lang="en-US" b="1" dirty="0"/>
              <a:t>short-run average cost curve (SAC)</a:t>
            </a:r>
            <a:r>
              <a:rPr lang="en-US" dirty="0"/>
              <a:t>, the long-run average cost curve is U-shaped, but the source of the U-shape is increasing and decreasing returns to scale, rather than diminishing returns to a factor of production. </a:t>
            </a:r>
          </a:p>
          <a:p>
            <a:r>
              <a:rPr lang="en-US" dirty="0"/>
              <a:t>The </a:t>
            </a:r>
            <a:r>
              <a:rPr lang="en-US" b="1" dirty="0"/>
              <a:t>long-run marginal cost curve (LMC) </a:t>
            </a:r>
            <a:r>
              <a:rPr lang="en-US" dirty="0"/>
              <a:t>can be determined from the long-run average cost curve; it measures the change in long-run total costs as output </a:t>
            </a:r>
            <a:r>
              <a:rPr lang="en-IN" dirty="0"/>
              <a:t>is increased incrementally.</a:t>
            </a:r>
          </a:p>
          <a:p>
            <a:r>
              <a:rPr lang="en-US" b="1" dirty="0"/>
              <a:t>LMC lies below the long-run average cost curve when LAC is falling </a:t>
            </a:r>
            <a:r>
              <a:rPr lang="en-US" dirty="0"/>
              <a:t>and </a:t>
            </a:r>
            <a:r>
              <a:rPr lang="en-US" b="1" dirty="0"/>
              <a:t>above it when LAC is rising</a:t>
            </a:r>
            <a:r>
              <a:rPr lang="en-US" dirty="0"/>
              <a:t>. </a:t>
            </a:r>
          </a:p>
          <a:p>
            <a:r>
              <a:rPr lang="en-US" dirty="0"/>
              <a:t>The </a:t>
            </a:r>
            <a:r>
              <a:rPr lang="en-US" b="1" dirty="0"/>
              <a:t>two curves intersect at A</a:t>
            </a:r>
            <a:r>
              <a:rPr lang="en-US" dirty="0"/>
              <a:t>, </a:t>
            </a:r>
            <a:r>
              <a:rPr lang="en-US" b="1" dirty="0"/>
              <a:t>where the long-run average cost curve achieves its minimum</a:t>
            </a:r>
            <a:r>
              <a:rPr lang="en-US" dirty="0"/>
              <a:t>. </a:t>
            </a:r>
          </a:p>
          <a:p>
            <a:r>
              <a:rPr lang="en-US" dirty="0"/>
              <a:t>In the special case in which LAC is constant, LAC and LMC are equal.</a:t>
            </a:r>
            <a:r>
              <a:rPr lang="en-IN" dirty="0"/>
              <a:t> </a:t>
            </a:r>
            <a:endParaRPr lang="en-US" dirty="0"/>
          </a:p>
          <a:p>
            <a:endParaRPr lang="en-IN" dirty="0"/>
          </a:p>
        </p:txBody>
      </p:sp>
    </p:spTree>
    <p:extLst>
      <p:ext uri="{BB962C8B-B14F-4D97-AF65-F5344CB8AC3E}">
        <p14:creationId xmlns:p14="http://schemas.microsoft.com/office/powerpoint/2010/main" val="182395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7405FF-39C9-AC86-1358-8BAD33DB5F0A}"/>
              </a:ext>
            </a:extLst>
          </p:cNvPr>
          <p:cNvPicPr>
            <a:picLocks noChangeAspect="1"/>
          </p:cNvPicPr>
          <p:nvPr/>
        </p:nvPicPr>
        <p:blipFill>
          <a:blip r:embed="rId2"/>
          <a:stretch>
            <a:fillRect/>
          </a:stretch>
        </p:blipFill>
        <p:spPr>
          <a:xfrm>
            <a:off x="0" y="1247740"/>
            <a:ext cx="12192000" cy="4362519"/>
          </a:xfrm>
          <a:prstGeom prst="rect">
            <a:avLst/>
          </a:prstGeom>
        </p:spPr>
      </p:pic>
    </p:spTree>
    <p:extLst>
      <p:ext uri="{BB962C8B-B14F-4D97-AF65-F5344CB8AC3E}">
        <p14:creationId xmlns:p14="http://schemas.microsoft.com/office/powerpoint/2010/main" val="240697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94F4-10CA-8367-B2B4-93CA42B2A5F1}"/>
              </a:ext>
            </a:extLst>
          </p:cNvPr>
          <p:cNvSpPr>
            <a:spLocks noGrp="1"/>
          </p:cNvSpPr>
          <p:nvPr>
            <p:ph type="title"/>
          </p:nvPr>
        </p:nvSpPr>
        <p:spPr/>
        <p:txBody>
          <a:bodyPr>
            <a:normAutofit/>
          </a:bodyPr>
          <a:lstStyle/>
          <a:p>
            <a:r>
              <a:rPr lang="en-US" sz="3600" b="1" dirty="0">
                <a:solidFill>
                  <a:srgbClr val="C00000"/>
                </a:solidFill>
              </a:rPr>
              <a:t>Long-run Versus Short-run Cost Curves</a:t>
            </a:r>
            <a:endParaRPr lang="en-IN" sz="3600" b="1" dirty="0">
              <a:solidFill>
                <a:srgbClr val="C00000"/>
              </a:solidFill>
            </a:endParaRPr>
          </a:p>
        </p:txBody>
      </p:sp>
      <p:sp>
        <p:nvSpPr>
          <p:cNvPr id="3" name="Content Placeholder 2">
            <a:extLst>
              <a:ext uri="{FF2B5EF4-FFF2-40B4-BE49-F238E27FC236}">
                <a16:creationId xmlns:a16="http://schemas.microsoft.com/office/drawing/2014/main" id="{6B1DDB13-689C-6E96-259A-520AD60C7155}"/>
              </a:ext>
            </a:extLst>
          </p:cNvPr>
          <p:cNvSpPr>
            <a:spLocks noGrp="1"/>
          </p:cNvSpPr>
          <p:nvPr>
            <p:ph idx="1"/>
          </p:nvPr>
        </p:nvSpPr>
        <p:spPr>
          <a:xfrm>
            <a:off x="838200" y="1506747"/>
            <a:ext cx="10515600" cy="4670216"/>
          </a:xfrm>
        </p:spPr>
        <p:txBody>
          <a:bodyPr/>
          <a:lstStyle/>
          <a:p>
            <a:r>
              <a:rPr lang="en-IN" dirty="0"/>
              <a:t>Long-Run Average Cost </a:t>
            </a:r>
          </a:p>
          <a:p>
            <a:endParaRPr lang="en-IN" dirty="0"/>
          </a:p>
        </p:txBody>
      </p:sp>
      <p:pic>
        <p:nvPicPr>
          <p:cNvPr id="5" name="Picture 4">
            <a:extLst>
              <a:ext uri="{FF2B5EF4-FFF2-40B4-BE49-F238E27FC236}">
                <a16:creationId xmlns:a16="http://schemas.microsoft.com/office/drawing/2014/main" id="{0F9923F6-4190-2699-2076-5CDB1C8956EC}"/>
              </a:ext>
            </a:extLst>
          </p:cNvPr>
          <p:cNvPicPr>
            <a:picLocks noChangeAspect="1"/>
          </p:cNvPicPr>
          <p:nvPr/>
        </p:nvPicPr>
        <p:blipFill>
          <a:blip r:embed="rId2"/>
          <a:stretch>
            <a:fillRect/>
          </a:stretch>
        </p:blipFill>
        <p:spPr>
          <a:xfrm>
            <a:off x="0" y="1316967"/>
            <a:ext cx="12192000" cy="5952226"/>
          </a:xfrm>
          <a:prstGeom prst="rect">
            <a:avLst/>
          </a:prstGeom>
        </p:spPr>
      </p:pic>
    </p:spTree>
    <p:extLst>
      <p:ext uri="{BB962C8B-B14F-4D97-AF65-F5344CB8AC3E}">
        <p14:creationId xmlns:p14="http://schemas.microsoft.com/office/powerpoint/2010/main" val="276525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A8B6-A72E-2F40-10F7-4B4F2039C27F}"/>
              </a:ext>
            </a:extLst>
          </p:cNvPr>
          <p:cNvSpPr>
            <a:spLocks noGrp="1"/>
          </p:cNvSpPr>
          <p:nvPr>
            <p:ph type="title"/>
          </p:nvPr>
        </p:nvSpPr>
        <p:spPr/>
        <p:txBody>
          <a:bodyPr/>
          <a:lstStyle/>
          <a:p>
            <a:r>
              <a:rPr lang="en-IN" b="1" dirty="0">
                <a:solidFill>
                  <a:srgbClr val="C00000"/>
                </a:solidFill>
              </a:rPr>
              <a:t>Long-Run Average Cost </a:t>
            </a:r>
          </a:p>
        </p:txBody>
      </p:sp>
      <p:pic>
        <p:nvPicPr>
          <p:cNvPr id="5" name="Content Placeholder 4">
            <a:extLst>
              <a:ext uri="{FF2B5EF4-FFF2-40B4-BE49-F238E27FC236}">
                <a16:creationId xmlns:a16="http://schemas.microsoft.com/office/drawing/2014/main" id="{EC5F3FAF-FA6A-5B92-5AC3-7F28A3DFE813}"/>
              </a:ext>
            </a:extLst>
          </p:cNvPr>
          <p:cNvPicPr>
            <a:picLocks noGrp="1" noChangeAspect="1"/>
          </p:cNvPicPr>
          <p:nvPr>
            <p:ph idx="1"/>
          </p:nvPr>
        </p:nvPicPr>
        <p:blipFill>
          <a:blip r:embed="rId2"/>
          <a:stretch>
            <a:fillRect/>
          </a:stretch>
        </p:blipFill>
        <p:spPr>
          <a:xfrm>
            <a:off x="1627517" y="1825625"/>
            <a:ext cx="8580408" cy="4351338"/>
          </a:xfrm>
        </p:spPr>
      </p:pic>
    </p:spTree>
    <p:extLst>
      <p:ext uri="{BB962C8B-B14F-4D97-AF65-F5344CB8AC3E}">
        <p14:creationId xmlns:p14="http://schemas.microsoft.com/office/powerpoint/2010/main" val="13253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10100" y="2286000"/>
            <a:ext cx="6569734" cy="3048000"/>
            <a:chOff x="3086100" y="2286000"/>
            <a:chExt cx="5676900" cy="3048000"/>
          </a:xfrm>
        </p:grpSpPr>
        <p:pic>
          <p:nvPicPr>
            <p:cNvPr id="3" name="object 3"/>
            <p:cNvPicPr/>
            <p:nvPr/>
          </p:nvPicPr>
          <p:blipFill>
            <a:blip r:embed="rId2" cstate="print"/>
            <a:stretch>
              <a:fillRect/>
            </a:stretch>
          </p:blipFill>
          <p:spPr>
            <a:xfrm>
              <a:off x="3124200" y="2286000"/>
              <a:ext cx="5600700" cy="3048000"/>
            </a:xfrm>
            <a:prstGeom prst="rect">
              <a:avLst/>
            </a:prstGeom>
          </p:spPr>
        </p:pic>
        <p:pic>
          <p:nvPicPr>
            <p:cNvPr id="4" name="object 4"/>
            <p:cNvPicPr/>
            <p:nvPr/>
          </p:nvPicPr>
          <p:blipFill>
            <a:blip r:embed="rId3" cstate="print"/>
            <a:stretch>
              <a:fillRect/>
            </a:stretch>
          </p:blipFill>
          <p:spPr>
            <a:xfrm>
              <a:off x="3086100" y="2286000"/>
              <a:ext cx="5600700" cy="3048000"/>
            </a:xfrm>
            <a:prstGeom prst="rect">
              <a:avLst/>
            </a:prstGeom>
          </p:spPr>
        </p:pic>
        <p:pic>
          <p:nvPicPr>
            <p:cNvPr id="5" name="object 5"/>
            <p:cNvPicPr/>
            <p:nvPr/>
          </p:nvPicPr>
          <p:blipFill>
            <a:blip r:embed="rId4" cstate="print"/>
            <a:stretch>
              <a:fillRect/>
            </a:stretch>
          </p:blipFill>
          <p:spPr>
            <a:xfrm>
              <a:off x="3162300" y="2286000"/>
              <a:ext cx="5600700" cy="3048000"/>
            </a:xfrm>
            <a:prstGeom prst="rect">
              <a:avLst/>
            </a:prstGeom>
          </p:spPr>
        </p:pic>
        <p:pic>
          <p:nvPicPr>
            <p:cNvPr id="6" name="object 6"/>
            <p:cNvPicPr/>
            <p:nvPr/>
          </p:nvPicPr>
          <p:blipFill>
            <a:blip r:embed="rId5" cstate="print"/>
            <a:stretch>
              <a:fillRect/>
            </a:stretch>
          </p:blipFill>
          <p:spPr>
            <a:xfrm>
              <a:off x="3124200" y="2286000"/>
              <a:ext cx="5600700" cy="3048000"/>
            </a:xfrm>
            <a:prstGeom prst="rect">
              <a:avLst/>
            </a:prstGeom>
          </p:spPr>
        </p:pic>
      </p:grpSp>
      <p:sp>
        <p:nvSpPr>
          <p:cNvPr id="7" name="object 7"/>
          <p:cNvSpPr txBox="1">
            <a:spLocks noGrp="1"/>
          </p:cNvSpPr>
          <p:nvPr>
            <p:ph type="title"/>
          </p:nvPr>
        </p:nvSpPr>
        <p:spPr>
          <a:xfrm>
            <a:off x="2059940" y="637540"/>
            <a:ext cx="6699250" cy="680085"/>
          </a:xfrm>
          <a:prstGeom prst="rect">
            <a:avLst/>
          </a:prstGeom>
        </p:spPr>
        <p:txBody>
          <a:bodyPr vert="horz" wrap="square" lIns="0" tIns="65405" rIns="0" bIns="0" rtlCol="0" anchor="ctr">
            <a:spAutoFit/>
          </a:bodyPr>
          <a:lstStyle/>
          <a:p>
            <a:pPr marL="1302385">
              <a:lnSpc>
                <a:spcPct val="100000"/>
              </a:lnSpc>
              <a:spcBef>
                <a:spcPts val="515"/>
              </a:spcBef>
            </a:pPr>
            <a:r>
              <a:rPr sz="1800" spc="-5" dirty="0"/>
              <a:t>LONG-RUN</a:t>
            </a:r>
            <a:r>
              <a:rPr sz="1800" dirty="0"/>
              <a:t> </a:t>
            </a:r>
            <a:r>
              <a:rPr sz="1800" spc="-5" dirty="0"/>
              <a:t>VERSUS</a:t>
            </a:r>
            <a:r>
              <a:rPr sz="1800" dirty="0"/>
              <a:t> </a:t>
            </a:r>
            <a:r>
              <a:rPr sz="1800" spc="-5" dirty="0"/>
              <a:t>SHORT-RUN</a:t>
            </a:r>
            <a:r>
              <a:rPr sz="1800" spc="10" dirty="0"/>
              <a:t> </a:t>
            </a:r>
            <a:r>
              <a:rPr sz="1800" dirty="0"/>
              <a:t>COST </a:t>
            </a:r>
            <a:r>
              <a:rPr sz="1800" spc="-5" dirty="0"/>
              <a:t>CURVES</a:t>
            </a:r>
            <a:endParaRPr sz="1800" dirty="0"/>
          </a:p>
          <a:p>
            <a:pPr marL="12700">
              <a:lnSpc>
                <a:spcPct val="100000"/>
              </a:lnSpc>
              <a:spcBef>
                <a:spcPts val="420"/>
              </a:spcBef>
            </a:pPr>
            <a:r>
              <a:rPr sz="1800" b="1" dirty="0">
                <a:solidFill>
                  <a:srgbClr val="C00000"/>
                </a:solidFill>
                <a:latin typeface="Microsoft Sans Serif"/>
                <a:cs typeface="Microsoft Sans Serif"/>
              </a:rPr>
              <a:t>The </a:t>
            </a:r>
            <a:r>
              <a:rPr sz="1800" b="1" spc="-10" dirty="0">
                <a:solidFill>
                  <a:srgbClr val="C00000"/>
                </a:solidFill>
                <a:latin typeface="Microsoft Sans Serif"/>
                <a:cs typeface="Microsoft Sans Serif"/>
              </a:rPr>
              <a:t>Relationship</a:t>
            </a:r>
            <a:r>
              <a:rPr sz="1800" b="1" spc="50" dirty="0">
                <a:solidFill>
                  <a:srgbClr val="C00000"/>
                </a:solidFill>
                <a:latin typeface="Microsoft Sans Serif"/>
                <a:cs typeface="Microsoft Sans Serif"/>
              </a:rPr>
              <a:t> </a:t>
            </a:r>
            <a:r>
              <a:rPr sz="1800" b="1" spc="-10" dirty="0">
                <a:solidFill>
                  <a:srgbClr val="C00000"/>
                </a:solidFill>
                <a:latin typeface="Microsoft Sans Serif"/>
                <a:cs typeface="Microsoft Sans Serif"/>
              </a:rPr>
              <a:t>Between</a:t>
            </a:r>
            <a:r>
              <a:rPr sz="1800" b="1" spc="70" dirty="0">
                <a:solidFill>
                  <a:srgbClr val="C00000"/>
                </a:solidFill>
                <a:latin typeface="Microsoft Sans Serif"/>
                <a:cs typeface="Microsoft Sans Serif"/>
              </a:rPr>
              <a:t> </a:t>
            </a:r>
            <a:r>
              <a:rPr sz="1800" b="1" spc="-5" dirty="0">
                <a:solidFill>
                  <a:srgbClr val="C00000"/>
                </a:solidFill>
                <a:latin typeface="Microsoft Sans Serif"/>
                <a:cs typeface="Microsoft Sans Serif"/>
              </a:rPr>
              <a:t>Short-Run</a:t>
            </a:r>
            <a:r>
              <a:rPr sz="1800" b="1" spc="30" dirty="0">
                <a:solidFill>
                  <a:srgbClr val="C00000"/>
                </a:solidFill>
                <a:latin typeface="Microsoft Sans Serif"/>
                <a:cs typeface="Microsoft Sans Serif"/>
              </a:rPr>
              <a:t> </a:t>
            </a:r>
            <a:r>
              <a:rPr sz="1800" b="1" spc="-5" dirty="0">
                <a:solidFill>
                  <a:srgbClr val="C00000"/>
                </a:solidFill>
                <a:latin typeface="Microsoft Sans Serif"/>
                <a:cs typeface="Microsoft Sans Serif"/>
              </a:rPr>
              <a:t>and</a:t>
            </a:r>
            <a:r>
              <a:rPr sz="1800" b="1" spc="25" dirty="0">
                <a:solidFill>
                  <a:srgbClr val="C00000"/>
                </a:solidFill>
                <a:latin typeface="Microsoft Sans Serif"/>
                <a:cs typeface="Microsoft Sans Serif"/>
              </a:rPr>
              <a:t> </a:t>
            </a:r>
            <a:r>
              <a:rPr sz="1800" b="1" spc="-5" dirty="0">
                <a:solidFill>
                  <a:srgbClr val="C00000"/>
                </a:solidFill>
                <a:latin typeface="Microsoft Sans Serif"/>
                <a:cs typeface="Microsoft Sans Serif"/>
              </a:rPr>
              <a:t>Long-Run</a:t>
            </a:r>
            <a:r>
              <a:rPr sz="1800" b="1" spc="40" dirty="0">
                <a:solidFill>
                  <a:srgbClr val="C00000"/>
                </a:solidFill>
                <a:latin typeface="Microsoft Sans Serif"/>
                <a:cs typeface="Microsoft Sans Serif"/>
              </a:rPr>
              <a:t> </a:t>
            </a:r>
            <a:r>
              <a:rPr sz="1800" b="1" spc="-5" dirty="0">
                <a:solidFill>
                  <a:srgbClr val="C00000"/>
                </a:solidFill>
                <a:latin typeface="Microsoft Sans Serif"/>
                <a:cs typeface="Microsoft Sans Serif"/>
              </a:rPr>
              <a:t>Cost</a:t>
            </a:r>
            <a:endParaRPr sz="1800" b="1" dirty="0">
              <a:solidFill>
                <a:srgbClr val="C00000"/>
              </a:solidFill>
              <a:latin typeface="Microsoft Sans Serif"/>
              <a:cs typeface="Microsoft Sans Serif"/>
            </a:endParaRPr>
          </a:p>
        </p:txBody>
      </p:sp>
      <p:sp>
        <p:nvSpPr>
          <p:cNvPr id="8" name="object 8"/>
          <p:cNvSpPr txBox="1"/>
          <p:nvPr/>
        </p:nvSpPr>
        <p:spPr>
          <a:xfrm>
            <a:off x="2209800" y="1990726"/>
            <a:ext cx="2362200" cy="575799"/>
          </a:xfrm>
          <a:prstGeom prst="rect">
            <a:avLst/>
          </a:prstGeom>
          <a:solidFill>
            <a:srgbClr val="B17BB6">
              <a:alpha val="50195"/>
            </a:srgbClr>
          </a:solidFill>
        </p:spPr>
        <p:txBody>
          <a:bodyPr vert="horz" wrap="square" lIns="0" tIns="21590" rIns="0" bIns="0" rtlCol="0">
            <a:spAutoFit/>
          </a:bodyPr>
          <a:lstStyle/>
          <a:p>
            <a:pPr marL="45720" marR="104139">
              <a:spcBef>
                <a:spcPts val="170"/>
              </a:spcBef>
            </a:pPr>
            <a:r>
              <a:rPr sz="1200" b="1" spc="-5" dirty="0">
                <a:latin typeface="Arial"/>
                <a:cs typeface="Arial"/>
              </a:rPr>
              <a:t>Long-Run</a:t>
            </a:r>
            <a:r>
              <a:rPr sz="1200" b="1" spc="25" dirty="0">
                <a:latin typeface="Arial"/>
                <a:cs typeface="Arial"/>
              </a:rPr>
              <a:t> </a:t>
            </a:r>
            <a:r>
              <a:rPr sz="1200" b="1" spc="-5" dirty="0">
                <a:latin typeface="Arial"/>
                <a:cs typeface="Arial"/>
              </a:rPr>
              <a:t>Cost </a:t>
            </a:r>
            <a:r>
              <a:rPr sz="1200" b="1" spc="5" dirty="0">
                <a:latin typeface="Arial"/>
                <a:cs typeface="Arial"/>
              </a:rPr>
              <a:t>with </a:t>
            </a:r>
            <a:r>
              <a:rPr sz="1200" b="1" spc="10" dirty="0">
                <a:latin typeface="Arial"/>
                <a:cs typeface="Arial"/>
              </a:rPr>
              <a:t> </a:t>
            </a:r>
            <a:r>
              <a:rPr sz="1200" b="1" spc="-5" dirty="0">
                <a:latin typeface="Arial"/>
                <a:cs typeface="Arial"/>
              </a:rPr>
              <a:t>Economies</a:t>
            </a:r>
            <a:r>
              <a:rPr sz="1200" b="1" spc="-15" dirty="0">
                <a:latin typeface="Arial"/>
                <a:cs typeface="Arial"/>
              </a:rPr>
              <a:t> </a:t>
            </a:r>
            <a:r>
              <a:rPr sz="1200" b="1" spc="-5" dirty="0">
                <a:latin typeface="Arial"/>
                <a:cs typeface="Arial"/>
              </a:rPr>
              <a:t>and</a:t>
            </a:r>
            <a:r>
              <a:rPr sz="1200" b="1" spc="20" dirty="0">
                <a:latin typeface="Arial"/>
                <a:cs typeface="Arial"/>
              </a:rPr>
              <a:t> </a:t>
            </a:r>
            <a:r>
              <a:rPr sz="1200" b="1" spc="-5" dirty="0">
                <a:latin typeface="Arial"/>
                <a:cs typeface="Arial"/>
              </a:rPr>
              <a:t>Diseconomies </a:t>
            </a:r>
            <a:r>
              <a:rPr sz="1200" b="1" spc="-320" dirty="0">
                <a:latin typeface="Arial"/>
                <a:cs typeface="Arial"/>
              </a:rPr>
              <a:t> </a:t>
            </a:r>
            <a:r>
              <a:rPr sz="1200" b="1" dirty="0">
                <a:latin typeface="Arial"/>
                <a:cs typeface="Arial"/>
              </a:rPr>
              <a:t>of </a:t>
            </a:r>
            <a:r>
              <a:rPr sz="1200" b="1" spc="-5" dirty="0">
                <a:latin typeface="Arial"/>
                <a:cs typeface="Arial"/>
              </a:rPr>
              <a:t>Scale</a:t>
            </a:r>
            <a:endParaRPr sz="1200" dirty="0">
              <a:latin typeface="Arial"/>
              <a:cs typeface="Arial"/>
            </a:endParaRPr>
          </a:p>
        </p:txBody>
      </p:sp>
      <p:sp>
        <p:nvSpPr>
          <p:cNvPr id="9" name="object 9"/>
          <p:cNvSpPr txBox="1"/>
          <p:nvPr/>
        </p:nvSpPr>
        <p:spPr>
          <a:xfrm>
            <a:off x="2244243" y="2694558"/>
            <a:ext cx="2345055" cy="2416810"/>
          </a:xfrm>
          <a:prstGeom prst="rect">
            <a:avLst/>
          </a:prstGeom>
        </p:spPr>
        <p:txBody>
          <a:bodyPr vert="horz" wrap="square" lIns="0" tIns="13335" rIns="0" bIns="0" rtlCol="0">
            <a:spAutoFit/>
          </a:bodyPr>
          <a:lstStyle/>
          <a:p>
            <a:pPr marL="38100" marR="30480">
              <a:spcBef>
                <a:spcPts val="105"/>
              </a:spcBef>
            </a:pPr>
            <a:r>
              <a:rPr sz="1400" spc="-5" dirty="0">
                <a:latin typeface="Microsoft Sans Serif"/>
                <a:cs typeface="Microsoft Sans Serif"/>
              </a:rPr>
              <a:t>The </a:t>
            </a:r>
            <a:r>
              <a:rPr sz="1400" dirty="0">
                <a:latin typeface="Microsoft Sans Serif"/>
                <a:cs typeface="Microsoft Sans Serif"/>
              </a:rPr>
              <a:t>long-run </a:t>
            </a:r>
            <a:r>
              <a:rPr sz="1400" spc="-5" dirty="0">
                <a:latin typeface="Microsoft Sans Serif"/>
                <a:cs typeface="Microsoft Sans Serif"/>
              </a:rPr>
              <a:t>average </a:t>
            </a:r>
            <a:r>
              <a:rPr sz="1400" dirty="0">
                <a:latin typeface="Microsoft Sans Serif"/>
                <a:cs typeface="Microsoft Sans Serif"/>
              </a:rPr>
              <a:t>cost </a:t>
            </a:r>
            <a:r>
              <a:rPr sz="1400" spc="5" dirty="0">
                <a:latin typeface="Microsoft Sans Serif"/>
                <a:cs typeface="Microsoft Sans Serif"/>
              </a:rPr>
              <a:t> </a:t>
            </a:r>
            <a:r>
              <a:rPr sz="1400" spc="-5" dirty="0">
                <a:latin typeface="Microsoft Sans Serif"/>
                <a:cs typeface="Microsoft Sans Serif"/>
              </a:rPr>
              <a:t>curve </a:t>
            </a:r>
            <a:r>
              <a:rPr sz="1400" dirty="0">
                <a:latin typeface="Microsoft Sans Serif"/>
                <a:cs typeface="Microsoft Sans Serif"/>
              </a:rPr>
              <a:t>LAC </a:t>
            </a:r>
            <a:r>
              <a:rPr sz="1400" spc="-5" dirty="0">
                <a:latin typeface="Microsoft Sans Serif"/>
                <a:cs typeface="Microsoft Sans Serif"/>
              </a:rPr>
              <a:t>is </a:t>
            </a:r>
            <a:r>
              <a:rPr sz="1400" dirty="0">
                <a:latin typeface="Microsoft Sans Serif"/>
                <a:cs typeface="Microsoft Sans Serif"/>
              </a:rPr>
              <a:t>the </a:t>
            </a:r>
            <a:r>
              <a:rPr sz="1400" spc="-5" dirty="0">
                <a:latin typeface="Microsoft Sans Serif"/>
                <a:cs typeface="Microsoft Sans Serif"/>
              </a:rPr>
              <a:t>envelope </a:t>
            </a:r>
            <a:r>
              <a:rPr sz="1400" dirty="0">
                <a:latin typeface="Microsoft Sans Serif"/>
                <a:cs typeface="Microsoft Sans Serif"/>
              </a:rPr>
              <a:t>of </a:t>
            </a:r>
            <a:r>
              <a:rPr sz="1400" spc="-360" dirty="0">
                <a:latin typeface="Microsoft Sans Serif"/>
                <a:cs typeface="Microsoft Sans Serif"/>
              </a:rPr>
              <a:t> </a:t>
            </a:r>
            <a:r>
              <a:rPr sz="1400" dirty="0">
                <a:latin typeface="Microsoft Sans Serif"/>
                <a:cs typeface="Microsoft Sans Serif"/>
              </a:rPr>
              <a:t>the short-run </a:t>
            </a:r>
            <a:r>
              <a:rPr sz="1400" spc="-5" dirty="0">
                <a:latin typeface="Microsoft Sans Serif"/>
                <a:cs typeface="Microsoft Sans Serif"/>
              </a:rPr>
              <a:t>average </a:t>
            </a:r>
            <a:r>
              <a:rPr sz="1400" dirty="0">
                <a:latin typeface="Microsoft Sans Serif"/>
                <a:cs typeface="Microsoft Sans Serif"/>
              </a:rPr>
              <a:t>cost </a:t>
            </a:r>
            <a:r>
              <a:rPr sz="1400" spc="5" dirty="0">
                <a:latin typeface="Microsoft Sans Serif"/>
                <a:cs typeface="Microsoft Sans Serif"/>
              </a:rPr>
              <a:t> </a:t>
            </a:r>
            <a:r>
              <a:rPr sz="1400" spc="-5" dirty="0">
                <a:latin typeface="Microsoft Sans Serif"/>
                <a:cs typeface="Microsoft Sans Serif"/>
              </a:rPr>
              <a:t>curves </a:t>
            </a:r>
            <a:r>
              <a:rPr sz="1400" dirty="0">
                <a:latin typeface="Microsoft Sans Serif"/>
                <a:cs typeface="Microsoft Sans Serif"/>
              </a:rPr>
              <a:t>SAC</a:t>
            </a:r>
            <a:r>
              <a:rPr sz="1350" baseline="-21604" dirty="0">
                <a:latin typeface="Microsoft Sans Serif"/>
                <a:cs typeface="Microsoft Sans Serif"/>
              </a:rPr>
              <a:t>1</a:t>
            </a:r>
            <a:r>
              <a:rPr sz="1400" dirty="0">
                <a:latin typeface="Microsoft Sans Serif"/>
                <a:cs typeface="Microsoft Sans Serif"/>
              </a:rPr>
              <a:t>,</a:t>
            </a:r>
            <a:r>
              <a:rPr sz="1400" spc="20" dirty="0">
                <a:latin typeface="Microsoft Sans Serif"/>
                <a:cs typeface="Microsoft Sans Serif"/>
              </a:rPr>
              <a:t> </a:t>
            </a:r>
            <a:r>
              <a:rPr sz="1400" dirty="0">
                <a:latin typeface="Microsoft Sans Serif"/>
                <a:cs typeface="Microsoft Sans Serif"/>
              </a:rPr>
              <a:t>SAC</a:t>
            </a:r>
            <a:r>
              <a:rPr sz="1350" baseline="-21604" dirty="0">
                <a:latin typeface="Microsoft Sans Serif"/>
                <a:cs typeface="Microsoft Sans Serif"/>
              </a:rPr>
              <a:t>2</a:t>
            </a:r>
            <a:r>
              <a:rPr sz="1400" dirty="0">
                <a:latin typeface="Microsoft Sans Serif"/>
                <a:cs typeface="Microsoft Sans Serif"/>
              </a:rPr>
              <a:t>,</a:t>
            </a:r>
            <a:r>
              <a:rPr sz="1400" spc="20" dirty="0">
                <a:latin typeface="Microsoft Sans Serif"/>
                <a:cs typeface="Microsoft Sans Serif"/>
              </a:rPr>
              <a:t> </a:t>
            </a:r>
            <a:r>
              <a:rPr sz="1400" dirty="0">
                <a:latin typeface="Microsoft Sans Serif"/>
                <a:cs typeface="Microsoft Sans Serif"/>
              </a:rPr>
              <a:t>and </a:t>
            </a:r>
            <a:r>
              <a:rPr sz="1400" spc="5" dirty="0">
                <a:latin typeface="Microsoft Sans Serif"/>
                <a:cs typeface="Microsoft Sans Serif"/>
              </a:rPr>
              <a:t> </a:t>
            </a:r>
            <a:r>
              <a:rPr sz="1400" dirty="0">
                <a:latin typeface="Microsoft Sans Serif"/>
                <a:cs typeface="Microsoft Sans Serif"/>
              </a:rPr>
              <a:t>SAC</a:t>
            </a:r>
            <a:r>
              <a:rPr sz="1350" baseline="-21604" dirty="0">
                <a:latin typeface="Microsoft Sans Serif"/>
                <a:cs typeface="Microsoft Sans Serif"/>
              </a:rPr>
              <a:t>3</a:t>
            </a:r>
            <a:r>
              <a:rPr sz="1400" dirty="0">
                <a:latin typeface="Microsoft Sans Serif"/>
                <a:cs typeface="Microsoft Sans Serif"/>
              </a:rPr>
              <a:t>.</a:t>
            </a:r>
          </a:p>
          <a:p>
            <a:pPr marL="38100" marR="57785">
              <a:spcBef>
                <a:spcPts val="335"/>
              </a:spcBef>
            </a:pPr>
            <a:r>
              <a:rPr sz="1400" dirty="0">
                <a:latin typeface="Microsoft Sans Serif"/>
                <a:cs typeface="Microsoft Sans Serif"/>
              </a:rPr>
              <a:t>With economies and </a:t>
            </a:r>
            <a:r>
              <a:rPr sz="1400" spc="5" dirty="0">
                <a:latin typeface="Microsoft Sans Serif"/>
                <a:cs typeface="Microsoft Sans Serif"/>
              </a:rPr>
              <a:t> </a:t>
            </a:r>
            <a:r>
              <a:rPr sz="1400" spc="-5" dirty="0">
                <a:latin typeface="Microsoft Sans Serif"/>
                <a:cs typeface="Microsoft Sans Serif"/>
              </a:rPr>
              <a:t>diseconomies </a:t>
            </a:r>
            <a:r>
              <a:rPr sz="1400" dirty="0">
                <a:latin typeface="Microsoft Sans Serif"/>
                <a:cs typeface="Microsoft Sans Serif"/>
              </a:rPr>
              <a:t>of scale, the </a:t>
            </a:r>
            <a:r>
              <a:rPr sz="1400" spc="5" dirty="0">
                <a:latin typeface="Microsoft Sans Serif"/>
                <a:cs typeface="Microsoft Sans Serif"/>
              </a:rPr>
              <a:t> </a:t>
            </a:r>
            <a:r>
              <a:rPr sz="1400" spc="-5" dirty="0">
                <a:latin typeface="Microsoft Sans Serif"/>
                <a:cs typeface="Microsoft Sans Serif"/>
              </a:rPr>
              <a:t>minimum points </a:t>
            </a:r>
            <a:r>
              <a:rPr sz="1400" dirty="0">
                <a:latin typeface="Microsoft Sans Serif"/>
                <a:cs typeface="Microsoft Sans Serif"/>
              </a:rPr>
              <a:t>of the short- </a:t>
            </a:r>
            <a:r>
              <a:rPr sz="1400" spc="-360" dirty="0">
                <a:latin typeface="Microsoft Sans Serif"/>
                <a:cs typeface="Microsoft Sans Serif"/>
              </a:rPr>
              <a:t> </a:t>
            </a:r>
            <a:r>
              <a:rPr sz="1400" dirty="0">
                <a:latin typeface="Microsoft Sans Serif"/>
                <a:cs typeface="Microsoft Sans Serif"/>
              </a:rPr>
              <a:t>run </a:t>
            </a:r>
            <a:r>
              <a:rPr sz="1400" spc="-5" dirty="0">
                <a:latin typeface="Microsoft Sans Serif"/>
                <a:cs typeface="Microsoft Sans Serif"/>
              </a:rPr>
              <a:t>average </a:t>
            </a:r>
            <a:r>
              <a:rPr sz="1400" dirty="0">
                <a:latin typeface="Microsoft Sans Serif"/>
                <a:cs typeface="Microsoft Sans Serif"/>
              </a:rPr>
              <a:t>cost </a:t>
            </a:r>
            <a:r>
              <a:rPr sz="1400" spc="-5" dirty="0">
                <a:latin typeface="Microsoft Sans Serif"/>
                <a:cs typeface="Microsoft Sans Serif"/>
              </a:rPr>
              <a:t>curves </a:t>
            </a:r>
            <a:r>
              <a:rPr sz="1400" dirty="0">
                <a:latin typeface="Microsoft Sans Serif"/>
                <a:cs typeface="Microsoft Sans Serif"/>
              </a:rPr>
              <a:t>do </a:t>
            </a:r>
            <a:r>
              <a:rPr sz="1400" spc="5" dirty="0">
                <a:latin typeface="Microsoft Sans Serif"/>
                <a:cs typeface="Microsoft Sans Serif"/>
              </a:rPr>
              <a:t> </a:t>
            </a:r>
            <a:r>
              <a:rPr sz="1400" dirty="0">
                <a:latin typeface="Microsoft Sans Serif"/>
                <a:cs typeface="Microsoft Sans Serif"/>
              </a:rPr>
              <a:t>not </a:t>
            </a:r>
            <a:r>
              <a:rPr sz="1400" spc="-5" dirty="0">
                <a:latin typeface="Microsoft Sans Serif"/>
                <a:cs typeface="Microsoft Sans Serif"/>
              </a:rPr>
              <a:t>lie </a:t>
            </a:r>
            <a:r>
              <a:rPr sz="1400" dirty="0">
                <a:latin typeface="Microsoft Sans Serif"/>
                <a:cs typeface="Microsoft Sans Serif"/>
              </a:rPr>
              <a:t>on the long-run </a:t>
            </a:r>
            <a:r>
              <a:rPr sz="1400" spc="5" dirty="0">
                <a:latin typeface="Microsoft Sans Serif"/>
                <a:cs typeface="Microsoft Sans Serif"/>
              </a:rPr>
              <a:t> </a:t>
            </a:r>
            <a:r>
              <a:rPr sz="1400" spc="-5" dirty="0">
                <a:latin typeface="Microsoft Sans Serif"/>
                <a:cs typeface="Microsoft Sans Serif"/>
              </a:rPr>
              <a:t>average</a:t>
            </a:r>
            <a:r>
              <a:rPr sz="1400" spc="-10" dirty="0">
                <a:latin typeface="Microsoft Sans Serif"/>
                <a:cs typeface="Microsoft Sans Serif"/>
              </a:rPr>
              <a:t> </a:t>
            </a:r>
            <a:r>
              <a:rPr sz="1400" dirty="0">
                <a:latin typeface="Microsoft Sans Serif"/>
                <a:cs typeface="Microsoft Sans Serif"/>
              </a:rPr>
              <a:t>cost</a:t>
            </a:r>
            <a:r>
              <a:rPr sz="1400" spc="-15" dirty="0">
                <a:latin typeface="Microsoft Sans Serif"/>
                <a:cs typeface="Microsoft Sans Serif"/>
              </a:rPr>
              <a:t> </a:t>
            </a:r>
            <a:r>
              <a:rPr sz="1400" spc="-5" dirty="0">
                <a:latin typeface="Microsoft Sans Serif"/>
                <a:cs typeface="Microsoft Sans Serif"/>
              </a:rPr>
              <a:t>curve.</a:t>
            </a:r>
            <a:endParaRPr sz="1400" dirty="0">
              <a:latin typeface="Microsoft Sans Serif"/>
              <a:cs typeface="Microsoft Sans Serif"/>
            </a:endParaRPr>
          </a:p>
        </p:txBody>
      </p:sp>
      <p:sp>
        <p:nvSpPr>
          <p:cNvPr id="10" name="object 10"/>
          <p:cNvSpPr txBox="1"/>
          <p:nvPr/>
        </p:nvSpPr>
        <p:spPr>
          <a:xfrm>
            <a:off x="2242819" y="1712467"/>
            <a:ext cx="746760" cy="197490"/>
          </a:xfrm>
          <a:prstGeom prst="rect">
            <a:avLst/>
          </a:prstGeom>
        </p:spPr>
        <p:txBody>
          <a:bodyPr vert="horz" wrap="square" lIns="0" tIns="12700" rIns="0" bIns="0" rtlCol="0">
            <a:spAutoFit/>
          </a:bodyPr>
          <a:lstStyle/>
          <a:p>
            <a:pPr marL="12700">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7.9</a:t>
            </a:r>
            <a:endParaRPr sz="1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317F1-1F51-AA23-7B04-F56C5972A198}"/>
              </a:ext>
            </a:extLst>
          </p:cNvPr>
          <p:cNvSpPr>
            <a:spLocks noGrp="1"/>
          </p:cNvSpPr>
          <p:nvPr>
            <p:ph idx="1"/>
          </p:nvPr>
        </p:nvSpPr>
        <p:spPr>
          <a:xfrm>
            <a:off x="838200" y="879894"/>
            <a:ext cx="10515600" cy="5297069"/>
          </a:xfrm>
        </p:spPr>
        <p:txBody>
          <a:bodyPr/>
          <a:lstStyle/>
          <a:p>
            <a:pPr>
              <a:buFont typeface="Courier New" panose="02070309020205020404" pitchFamily="49" charset="0"/>
              <a:buChar char="o"/>
            </a:pPr>
            <a:r>
              <a:rPr lang="en-US" b="1" dirty="0"/>
              <a:t>Long-run Average Cost Curve (LAC) - </a:t>
            </a:r>
            <a:r>
              <a:rPr lang="en-US" dirty="0"/>
              <a:t>Curve relating average cost of production to output when all inputs, including capital, are variable. </a:t>
            </a:r>
          </a:p>
          <a:p>
            <a:pPr>
              <a:buFont typeface="Courier New" panose="02070309020205020404" pitchFamily="49" charset="0"/>
              <a:buChar char="o"/>
            </a:pPr>
            <a:endParaRPr lang="en-US" dirty="0"/>
          </a:p>
          <a:p>
            <a:pPr>
              <a:buFont typeface="Courier New" panose="02070309020205020404" pitchFamily="49" charset="0"/>
              <a:buChar char="o"/>
            </a:pPr>
            <a:r>
              <a:rPr lang="en-US" b="1" dirty="0"/>
              <a:t>Short-run Average Cost Curve (SAC) - </a:t>
            </a:r>
            <a:r>
              <a:rPr lang="en-US" dirty="0"/>
              <a:t>Curve relating average cost of production to output when level of capital is fixed. </a:t>
            </a:r>
          </a:p>
          <a:p>
            <a:pPr>
              <a:buFont typeface="Courier New" panose="02070309020205020404" pitchFamily="49" charset="0"/>
              <a:buChar char="o"/>
            </a:pPr>
            <a:endParaRPr lang="en-US" dirty="0"/>
          </a:p>
          <a:p>
            <a:pPr>
              <a:buFont typeface="Courier New" panose="02070309020205020404" pitchFamily="49" charset="0"/>
              <a:buChar char="o"/>
            </a:pPr>
            <a:r>
              <a:rPr lang="en-US" b="1" dirty="0"/>
              <a:t>Long-run Marginal Cost Curve (LMC) - </a:t>
            </a:r>
            <a:r>
              <a:rPr lang="en-US" dirty="0"/>
              <a:t>Curve showing the change in long-run total cost as output is increased incrementally by 1 unit. </a:t>
            </a:r>
            <a:endParaRPr lang="en-IN" dirty="0"/>
          </a:p>
        </p:txBody>
      </p:sp>
    </p:spTree>
    <p:extLst>
      <p:ext uri="{BB962C8B-B14F-4D97-AF65-F5344CB8AC3E}">
        <p14:creationId xmlns:p14="http://schemas.microsoft.com/office/powerpoint/2010/main" val="199206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8F9B-5755-A11C-D7F9-188482F855E2}"/>
              </a:ext>
            </a:extLst>
          </p:cNvPr>
          <p:cNvSpPr>
            <a:spLocks noGrp="1"/>
          </p:cNvSpPr>
          <p:nvPr>
            <p:ph type="title"/>
          </p:nvPr>
        </p:nvSpPr>
        <p:spPr>
          <a:xfrm>
            <a:off x="3046223" y="452121"/>
            <a:ext cx="6099555" cy="307777"/>
          </a:xfrm>
        </p:spPr>
        <p:txBody>
          <a:bodyPr>
            <a:noAutofit/>
          </a:bodyPr>
          <a:lstStyle/>
          <a:p>
            <a:r>
              <a:rPr lang="en-US" sz="2800" b="1" dirty="0">
                <a:solidFill>
                  <a:srgbClr val="C00000"/>
                </a:solidFill>
              </a:rPr>
              <a:t>The Structure of Costs in the Long Run</a:t>
            </a:r>
            <a:endParaRPr lang="en-IN" sz="2800" b="1" dirty="0">
              <a:solidFill>
                <a:srgbClr val="C00000"/>
              </a:solidFill>
            </a:endParaRPr>
          </a:p>
        </p:txBody>
      </p:sp>
      <p:sp>
        <p:nvSpPr>
          <p:cNvPr id="3" name="Text Placeholder 2">
            <a:extLst>
              <a:ext uri="{FF2B5EF4-FFF2-40B4-BE49-F238E27FC236}">
                <a16:creationId xmlns:a16="http://schemas.microsoft.com/office/drawing/2014/main" id="{276584D6-4F63-533A-67F4-D68A71FB1202}"/>
              </a:ext>
            </a:extLst>
          </p:cNvPr>
          <p:cNvSpPr>
            <a:spLocks noGrp="1"/>
          </p:cNvSpPr>
          <p:nvPr>
            <p:ph type="body" idx="1"/>
          </p:nvPr>
        </p:nvSpPr>
        <p:spPr>
          <a:xfrm>
            <a:off x="281796" y="914400"/>
            <a:ext cx="11657162" cy="5539978"/>
          </a:xfrm>
        </p:spPr>
        <p:txBody>
          <a:bodyPr>
            <a:normAutofit fontScale="77500" lnSpcReduction="20000"/>
          </a:bodyPr>
          <a:lstStyle/>
          <a:p>
            <a:pPr algn="just" fontAlgn="base"/>
            <a:r>
              <a:rPr lang="en-US" b="0" i="0" dirty="0">
                <a:solidFill>
                  <a:srgbClr val="21242C"/>
                </a:solidFill>
                <a:effectLst/>
                <a:latin typeface="Lato" panose="020F0502020204030203" pitchFamily="34" charset="0"/>
              </a:rPr>
              <a:t>Generally speaking, the </a:t>
            </a:r>
            <a:r>
              <a:rPr lang="en-US" b="1" i="0" dirty="0">
                <a:solidFill>
                  <a:srgbClr val="21242C"/>
                </a:solidFill>
                <a:effectLst/>
                <a:latin typeface="Lato" panose="020F0502020204030203" pitchFamily="34" charset="0"/>
              </a:rPr>
              <a:t>long run is the period of time when all costs are variable</a:t>
            </a:r>
            <a:r>
              <a:rPr lang="en-US" b="0" i="0" dirty="0">
                <a:solidFill>
                  <a:srgbClr val="21242C"/>
                </a:solidFill>
                <a:effectLst/>
                <a:latin typeface="Lato" panose="020F0502020204030203" pitchFamily="34" charset="0"/>
              </a:rPr>
              <a:t>. It is </a:t>
            </a:r>
            <a:r>
              <a:rPr lang="en-US" b="1" i="0" dirty="0">
                <a:solidFill>
                  <a:srgbClr val="21242C"/>
                </a:solidFill>
                <a:effectLst/>
                <a:latin typeface="Lato" panose="020F0502020204030203" pitchFamily="34" charset="0"/>
              </a:rPr>
              <a:t>not a precise period of time</a:t>
            </a:r>
            <a:r>
              <a:rPr lang="en-US" b="0" i="0" dirty="0">
                <a:solidFill>
                  <a:srgbClr val="21242C"/>
                </a:solidFill>
                <a:effectLst/>
                <a:latin typeface="Lato" panose="020F0502020204030203" pitchFamily="34" charset="0"/>
              </a:rPr>
              <a:t> because it depends on the specifics of each firm.</a:t>
            </a:r>
          </a:p>
          <a:p>
            <a:pPr algn="just" fontAlgn="base"/>
            <a:endParaRPr lang="en-US" b="0" i="0" dirty="0">
              <a:solidFill>
                <a:srgbClr val="21242C"/>
              </a:solidFill>
              <a:effectLst/>
              <a:latin typeface="Lato" panose="020F0502020204030203" pitchFamily="34" charset="0"/>
            </a:endParaRPr>
          </a:p>
          <a:p>
            <a:pPr algn="just" fontAlgn="base"/>
            <a:r>
              <a:rPr lang="en-US" b="0" i="0" dirty="0">
                <a:solidFill>
                  <a:srgbClr val="21242C"/>
                </a:solidFill>
                <a:effectLst/>
                <a:latin typeface="Lato" panose="020F0502020204030203" pitchFamily="34" charset="0"/>
              </a:rPr>
              <a:t>If you have a one-year lease on your factory, then the long run is any period longer than a year since after a year, you are no longer bound by the lease. </a:t>
            </a:r>
          </a:p>
          <a:p>
            <a:pPr algn="just" fontAlgn="base"/>
            <a:endParaRPr lang="en-US" dirty="0">
              <a:solidFill>
                <a:srgbClr val="21242C"/>
              </a:solidFill>
              <a:latin typeface="Lato" panose="020F0502020204030203" pitchFamily="34" charset="0"/>
            </a:endParaRPr>
          </a:p>
          <a:p>
            <a:pPr algn="just" fontAlgn="base"/>
            <a:r>
              <a:rPr lang="en-US" b="1" i="0" dirty="0">
                <a:solidFill>
                  <a:srgbClr val="21242C"/>
                </a:solidFill>
                <a:effectLst/>
                <a:latin typeface="Lato" panose="020F0502020204030203" pitchFamily="34" charset="0"/>
              </a:rPr>
              <a:t>No costs are fixed in the long run</a:t>
            </a:r>
            <a:r>
              <a:rPr lang="en-US" b="0" i="0" dirty="0">
                <a:solidFill>
                  <a:srgbClr val="21242C"/>
                </a:solidFill>
                <a:effectLst/>
                <a:latin typeface="Lato" panose="020F0502020204030203" pitchFamily="34" charset="0"/>
              </a:rPr>
              <a:t>. A firm can build new factories and purchase new machinery, or it can close existing facilities. </a:t>
            </a:r>
            <a:r>
              <a:rPr lang="en-US" b="1" i="0" dirty="0">
                <a:solidFill>
                  <a:srgbClr val="21242C"/>
                </a:solidFill>
                <a:effectLst/>
                <a:latin typeface="Lato" panose="020F0502020204030203" pitchFamily="34" charset="0"/>
              </a:rPr>
              <a:t>In planning for the long run, a firm can compare alternative </a:t>
            </a:r>
            <a:r>
              <a:rPr lang="en-US" b="1" i="1" dirty="0">
                <a:solidFill>
                  <a:srgbClr val="21242C"/>
                </a:solidFill>
                <a:effectLst/>
                <a:latin typeface="inherit"/>
              </a:rPr>
              <a:t>production technologies</a:t>
            </a:r>
            <a:r>
              <a:rPr lang="en-US" b="1" i="0" dirty="0">
                <a:solidFill>
                  <a:srgbClr val="21242C"/>
                </a:solidFill>
                <a:effectLst/>
                <a:latin typeface="Lato" panose="020F0502020204030203" pitchFamily="34" charset="0"/>
              </a:rPr>
              <a:t> or processes</a:t>
            </a:r>
            <a:r>
              <a:rPr lang="en-US" b="0" i="0" dirty="0">
                <a:solidFill>
                  <a:srgbClr val="21242C"/>
                </a:solidFill>
                <a:effectLst/>
                <a:latin typeface="Lato" panose="020F0502020204030203" pitchFamily="34" charset="0"/>
              </a:rPr>
              <a:t>.</a:t>
            </a:r>
          </a:p>
          <a:p>
            <a:pPr algn="just" fontAlgn="base"/>
            <a:endParaRPr lang="en-US" b="0" i="0" dirty="0">
              <a:solidFill>
                <a:srgbClr val="21242C"/>
              </a:solidFill>
              <a:effectLst/>
              <a:latin typeface="Lato" panose="020F0502020204030203" pitchFamily="34" charset="0"/>
            </a:endParaRPr>
          </a:p>
          <a:p>
            <a:pPr algn="just" fontAlgn="base"/>
            <a:r>
              <a:rPr lang="en-US" b="0" i="0" dirty="0">
                <a:solidFill>
                  <a:srgbClr val="21242C"/>
                </a:solidFill>
                <a:effectLst/>
                <a:latin typeface="Lato" panose="020F0502020204030203" pitchFamily="34" charset="0"/>
              </a:rPr>
              <a:t>In this context, </a:t>
            </a:r>
            <a:r>
              <a:rPr lang="en-US" b="1" i="0" dirty="0">
                <a:solidFill>
                  <a:srgbClr val="21242C"/>
                </a:solidFill>
                <a:effectLst/>
                <a:latin typeface="Lato" panose="020F0502020204030203" pitchFamily="34" charset="0"/>
              </a:rPr>
              <a:t>technology</a:t>
            </a:r>
            <a:r>
              <a:rPr lang="en-US" b="0" i="0" dirty="0">
                <a:solidFill>
                  <a:srgbClr val="21242C"/>
                </a:solidFill>
                <a:effectLst/>
                <a:latin typeface="Lato" panose="020F0502020204030203" pitchFamily="34" charset="0"/>
              </a:rPr>
              <a:t> refers to all alternative methods of combining inputs to produce outputs. It does not refer to a specific new invention like the tablet computer. </a:t>
            </a:r>
          </a:p>
          <a:p>
            <a:pPr algn="just" fontAlgn="base"/>
            <a:endParaRPr lang="en-US" dirty="0">
              <a:solidFill>
                <a:srgbClr val="21242C"/>
              </a:solidFill>
              <a:latin typeface="Lato" panose="020F0502020204030203" pitchFamily="34" charset="0"/>
            </a:endParaRPr>
          </a:p>
          <a:p>
            <a:pPr algn="just" fontAlgn="base"/>
            <a:r>
              <a:rPr lang="en-US" b="1" i="0" dirty="0">
                <a:solidFill>
                  <a:srgbClr val="21242C"/>
                </a:solidFill>
                <a:effectLst/>
                <a:latin typeface="Lato" panose="020F0502020204030203" pitchFamily="34" charset="0"/>
              </a:rPr>
              <a:t>Firms search for the production technology that will allow them to produce the desired level of output at the lowest cost</a:t>
            </a:r>
            <a:r>
              <a:rPr lang="en-US" b="0" i="0" dirty="0">
                <a:solidFill>
                  <a:srgbClr val="21242C"/>
                </a:solidFill>
                <a:effectLst/>
                <a:latin typeface="Lato" panose="020F0502020204030203" pitchFamily="34" charset="0"/>
              </a:rPr>
              <a:t>. After all, </a:t>
            </a:r>
            <a:r>
              <a:rPr lang="en-US" b="1" i="0" dirty="0">
                <a:solidFill>
                  <a:srgbClr val="21242C"/>
                </a:solidFill>
                <a:effectLst/>
                <a:latin typeface="Lato" panose="020F0502020204030203" pitchFamily="34" charset="0"/>
              </a:rPr>
              <a:t>lower costs lead to higher profits</a:t>
            </a:r>
            <a:r>
              <a:rPr lang="en-US" b="0" i="0" dirty="0">
                <a:solidFill>
                  <a:srgbClr val="21242C"/>
                </a:solidFill>
                <a:effectLst/>
                <a:latin typeface="Lato" panose="020F0502020204030203" pitchFamily="34" charset="0"/>
              </a:rPr>
              <a:t>—at least if total revenues remain unchanged. In addition, each firm knows that if it does not seek out the lowest-cost methods of production, it may lose sales to competitor firms that find a way to produce and sell for less.</a:t>
            </a:r>
          </a:p>
          <a:p>
            <a:endParaRPr lang="en-IN" dirty="0"/>
          </a:p>
        </p:txBody>
      </p:sp>
    </p:spTree>
    <p:extLst>
      <p:ext uri="{BB962C8B-B14F-4D97-AF65-F5344CB8AC3E}">
        <p14:creationId xmlns:p14="http://schemas.microsoft.com/office/powerpoint/2010/main" val="197733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51CA-F1EB-F14D-9248-CF22224B528A}"/>
              </a:ext>
            </a:extLst>
          </p:cNvPr>
          <p:cNvSpPr>
            <a:spLocks noGrp="1"/>
          </p:cNvSpPr>
          <p:nvPr>
            <p:ph type="title"/>
          </p:nvPr>
        </p:nvSpPr>
        <p:spPr>
          <a:xfrm>
            <a:off x="1339971" y="452121"/>
            <a:ext cx="9621328" cy="307777"/>
          </a:xfrm>
        </p:spPr>
        <p:txBody>
          <a:bodyPr>
            <a:noAutofit/>
          </a:bodyPr>
          <a:lstStyle/>
          <a:p>
            <a:r>
              <a:rPr lang="en-IN" sz="2400" b="1" i="0" dirty="0">
                <a:solidFill>
                  <a:srgbClr val="C00000"/>
                </a:solidFill>
                <a:effectLst/>
                <a:latin typeface="Lato" panose="020F0502020204030203" pitchFamily="34" charset="0"/>
              </a:rPr>
              <a:t>Choice of production technology in the Long Run</a:t>
            </a:r>
            <a:endParaRPr lang="en-IN" sz="2400" dirty="0">
              <a:solidFill>
                <a:srgbClr val="C00000"/>
              </a:solidFill>
            </a:endParaRPr>
          </a:p>
        </p:txBody>
      </p:sp>
      <p:sp>
        <p:nvSpPr>
          <p:cNvPr id="3" name="Text Placeholder 2">
            <a:extLst>
              <a:ext uri="{FF2B5EF4-FFF2-40B4-BE49-F238E27FC236}">
                <a16:creationId xmlns:a16="http://schemas.microsoft.com/office/drawing/2014/main" id="{9D6F998C-7A30-37C3-928C-59DEE0E62DCB}"/>
              </a:ext>
            </a:extLst>
          </p:cNvPr>
          <p:cNvSpPr>
            <a:spLocks noGrp="1"/>
          </p:cNvSpPr>
          <p:nvPr>
            <p:ph type="body" idx="1"/>
          </p:nvPr>
        </p:nvSpPr>
        <p:spPr>
          <a:xfrm>
            <a:off x="1978024" y="990600"/>
            <a:ext cx="8235950" cy="5539978"/>
          </a:xfrm>
        </p:spPr>
        <p:txBody>
          <a:bodyPr>
            <a:normAutofit fontScale="62500" lnSpcReduction="20000"/>
          </a:bodyPr>
          <a:lstStyle/>
          <a:p>
            <a:r>
              <a:rPr lang="en-US" b="0" i="0" dirty="0">
                <a:solidFill>
                  <a:srgbClr val="21242C"/>
                </a:solidFill>
                <a:effectLst/>
                <a:latin typeface="Lato" panose="020F0502020204030203" pitchFamily="34" charset="0"/>
              </a:rPr>
              <a:t>Many tasks can be performed with a range of </a:t>
            </a:r>
            <a:r>
              <a:rPr lang="en-US" b="1" i="0" dirty="0">
                <a:solidFill>
                  <a:srgbClr val="21242C"/>
                </a:solidFill>
                <a:effectLst/>
                <a:latin typeface="Lato" panose="020F0502020204030203" pitchFamily="34" charset="0"/>
              </a:rPr>
              <a:t>combinations of labor and physical capital</a:t>
            </a:r>
            <a:r>
              <a:rPr lang="en-US" b="0" i="0" dirty="0">
                <a:solidFill>
                  <a:srgbClr val="21242C"/>
                </a:solidFill>
                <a:effectLst/>
                <a:latin typeface="Lato" panose="020F0502020204030203" pitchFamily="34" charset="0"/>
              </a:rPr>
              <a:t>. </a:t>
            </a:r>
          </a:p>
          <a:p>
            <a:endParaRPr lang="en-US" dirty="0">
              <a:solidFill>
                <a:srgbClr val="21242C"/>
              </a:solidFill>
              <a:latin typeface="Lato" panose="020F0502020204030203" pitchFamily="34" charset="0"/>
            </a:endParaRPr>
          </a:p>
          <a:p>
            <a:r>
              <a:rPr lang="en-US" b="0" i="0" dirty="0">
                <a:solidFill>
                  <a:srgbClr val="21242C"/>
                </a:solidFill>
                <a:effectLst/>
                <a:latin typeface="Lato" panose="020F0502020204030203" pitchFamily="34" charset="0"/>
              </a:rPr>
              <a:t>For example, </a:t>
            </a:r>
          </a:p>
          <a:p>
            <a:pPr marL="285750" indent="-285750"/>
            <a:r>
              <a:rPr lang="en-US" dirty="0">
                <a:solidFill>
                  <a:srgbClr val="21242C"/>
                </a:solidFill>
                <a:latin typeface="Lato" panose="020F0502020204030203" pitchFamily="34" charset="0"/>
              </a:rPr>
              <a:t>A</a:t>
            </a:r>
            <a:r>
              <a:rPr lang="en-US" b="0" i="0" dirty="0">
                <a:solidFill>
                  <a:srgbClr val="21242C"/>
                </a:solidFill>
                <a:effectLst/>
                <a:latin typeface="Lato" panose="020F0502020204030203" pitchFamily="34" charset="0"/>
              </a:rPr>
              <a:t> firm can have human beings answering phones and taking messages, or it can invest in an automated voicemail system. </a:t>
            </a:r>
          </a:p>
          <a:p>
            <a:pPr marL="285750" indent="-285750"/>
            <a:endParaRPr lang="en-US" dirty="0">
              <a:solidFill>
                <a:srgbClr val="21242C"/>
              </a:solidFill>
              <a:latin typeface="Lato" panose="020F0502020204030203" pitchFamily="34" charset="0"/>
            </a:endParaRPr>
          </a:p>
          <a:p>
            <a:pPr marL="285750" indent="-285750"/>
            <a:r>
              <a:rPr lang="en-US" b="0" i="0" dirty="0">
                <a:solidFill>
                  <a:srgbClr val="21242C"/>
                </a:solidFill>
                <a:effectLst/>
                <a:latin typeface="Lato" panose="020F0502020204030203" pitchFamily="34" charset="0"/>
              </a:rPr>
              <a:t>A firm can hire file clerks and secretaries to manage a system of paper folders and file cabinets, or it can invest in a computerized record-keeping system that will require fewer employees. </a:t>
            </a:r>
          </a:p>
          <a:p>
            <a:pPr marL="285750" indent="-285750"/>
            <a:endParaRPr lang="en-US" dirty="0">
              <a:solidFill>
                <a:srgbClr val="21242C"/>
              </a:solidFill>
              <a:latin typeface="Lato" panose="020F0502020204030203" pitchFamily="34" charset="0"/>
            </a:endParaRPr>
          </a:p>
          <a:p>
            <a:pPr marL="285750" indent="-285750"/>
            <a:r>
              <a:rPr lang="en-US" b="0" i="0" dirty="0">
                <a:solidFill>
                  <a:srgbClr val="21242C"/>
                </a:solidFill>
                <a:effectLst/>
                <a:latin typeface="Lato" panose="020F0502020204030203" pitchFamily="34" charset="0"/>
              </a:rPr>
              <a:t>A firm can hire workers to push supplies around a factory on rolling carts, it can invest in motorized vehicles, or it can invest in robots that carry materials without a driver. </a:t>
            </a:r>
          </a:p>
          <a:p>
            <a:endParaRPr lang="en-US" dirty="0">
              <a:solidFill>
                <a:srgbClr val="21242C"/>
              </a:solidFill>
              <a:latin typeface="Lato" panose="020F0502020204030203" pitchFamily="34" charset="0"/>
            </a:endParaRPr>
          </a:p>
          <a:p>
            <a:r>
              <a:rPr lang="en-US" b="1" i="0" dirty="0">
                <a:solidFill>
                  <a:srgbClr val="21242C"/>
                </a:solidFill>
                <a:effectLst/>
                <a:latin typeface="Lato" panose="020F0502020204030203" pitchFamily="34" charset="0"/>
              </a:rPr>
              <a:t>Firms often face a choice between </a:t>
            </a:r>
            <a:r>
              <a:rPr lang="en-US" b="0" i="0" dirty="0">
                <a:solidFill>
                  <a:srgbClr val="21242C"/>
                </a:solidFill>
                <a:effectLst/>
                <a:latin typeface="Lato" panose="020F0502020204030203" pitchFamily="34" charset="0"/>
              </a:rPr>
              <a:t>buying many small machines, which need a worker to run each one, or buying one larger and more expensive machine, which requires only one or two workers to operate it. </a:t>
            </a:r>
          </a:p>
          <a:p>
            <a:endParaRPr lang="en-US" dirty="0">
              <a:solidFill>
                <a:srgbClr val="21242C"/>
              </a:solidFill>
              <a:latin typeface="Lato" panose="020F0502020204030203" pitchFamily="34" charset="0"/>
            </a:endParaRPr>
          </a:p>
          <a:p>
            <a:r>
              <a:rPr lang="en-US" b="0" i="0" dirty="0">
                <a:solidFill>
                  <a:srgbClr val="21242C"/>
                </a:solidFill>
                <a:effectLst/>
                <a:latin typeface="Lato" panose="020F0502020204030203" pitchFamily="34" charset="0"/>
              </a:rPr>
              <a:t>In short, </a:t>
            </a:r>
            <a:r>
              <a:rPr lang="en-US" b="1" i="0" dirty="0">
                <a:solidFill>
                  <a:srgbClr val="21242C"/>
                </a:solidFill>
                <a:effectLst/>
                <a:latin typeface="Lato" panose="020F0502020204030203" pitchFamily="34" charset="0"/>
              </a:rPr>
              <a:t>physical capital and labor can often substitute for each other</a:t>
            </a:r>
            <a:r>
              <a:rPr lang="en-US" b="0" i="0" dirty="0">
                <a:solidFill>
                  <a:srgbClr val="21242C"/>
                </a:solidFill>
                <a:effectLst/>
                <a:latin typeface="Lato" panose="020F0502020204030203" pitchFamily="34" charset="0"/>
              </a:rPr>
              <a:t>.</a:t>
            </a:r>
            <a:endParaRPr lang="en-IN" dirty="0"/>
          </a:p>
        </p:txBody>
      </p:sp>
    </p:spTree>
    <p:extLst>
      <p:ext uri="{BB962C8B-B14F-4D97-AF65-F5344CB8AC3E}">
        <p14:creationId xmlns:p14="http://schemas.microsoft.com/office/powerpoint/2010/main" val="226860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0DD10-25C4-4D9E-C588-7733D7EB83C2}"/>
              </a:ext>
            </a:extLst>
          </p:cNvPr>
          <p:cNvSpPr>
            <a:spLocks noGrp="1"/>
          </p:cNvSpPr>
          <p:nvPr>
            <p:ph type="body" idx="1"/>
          </p:nvPr>
        </p:nvSpPr>
        <p:spPr>
          <a:xfrm>
            <a:off x="2057400" y="762000"/>
            <a:ext cx="8159750" cy="3600986"/>
          </a:xfrm>
        </p:spPr>
        <p:txBody>
          <a:bodyPr>
            <a:normAutofit fontScale="70000" lnSpcReduction="20000"/>
          </a:bodyPr>
          <a:lstStyle/>
          <a:p>
            <a:r>
              <a:rPr lang="en-US" b="1" dirty="0"/>
              <a:t>Let's look at an example</a:t>
            </a:r>
            <a:r>
              <a:rPr lang="en-US" dirty="0"/>
              <a:t>—a private firm that is hired by local governments to clean up public parks. </a:t>
            </a:r>
          </a:p>
          <a:p>
            <a:endParaRPr lang="en-US" dirty="0"/>
          </a:p>
          <a:p>
            <a:r>
              <a:rPr lang="en-US" dirty="0"/>
              <a:t>In the table below, there are three different possible combinations of labor and physical capital for cleaning up a single average-sized park. </a:t>
            </a:r>
          </a:p>
          <a:p>
            <a:endParaRPr lang="en-US" dirty="0"/>
          </a:p>
          <a:p>
            <a:r>
              <a:rPr lang="en-US" dirty="0"/>
              <a:t>The first production technology is heavy on workers and light on machines; the next two technologies substitute machines for workers. Since all three of these production methods produce the same thing—one cleaned-up park—a profit-seeking firm will choose the production technology that is least expensive, given the prices of labor and machines.</a:t>
            </a:r>
          </a:p>
          <a:p>
            <a:endParaRPr lang="en-US" dirty="0"/>
          </a:p>
          <a:p>
            <a:endParaRPr lang="en-IN" dirty="0"/>
          </a:p>
        </p:txBody>
      </p:sp>
      <p:pic>
        <p:nvPicPr>
          <p:cNvPr id="5" name="Picture 4">
            <a:extLst>
              <a:ext uri="{FF2B5EF4-FFF2-40B4-BE49-F238E27FC236}">
                <a16:creationId xmlns:a16="http://schemas.microsoft.com/office/drawing/2014/main" id="{F14B5751-4D9D-0853-784B-C9743BAF5323}"/>
              </a:ext>
            </a:extLst>
          </p:cNvPr>
          <p:cNvPicPr>
            <a:picLocks noChangeAspect="1"/>
          </p:cNvPicPr>
          <p:nvPr/>
        </p:nvPicPr>
        <p:blipFill>
          <a:blip r:embed="rId2"/>
          <a:stretch>
            <a:fillRect/>
          </a:stretch>
        </p:blipFill>
        <p:spPr>
          <a:xfrm>
            <a:off x="1974850" y="3886200"/>
            <a:ext cx="8077200" cy="2362200"/>
          </a:xfrm>
          <a:prstGeom prst="rect">
            <a:avLst/>
          </a:prstGeom>
        </p:spPr>
      </p:pic>
    </p:spTree>
    <p:extLst>
      <p:ext uri="{BB962C8B-B14F-4D97-AF65-F5344CB8AC3E}">
        <p14:creationId xmlns:p14="http://schemas.microsoft.com/office/powerpoint/2010/main" val="1402578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7AC60-3726-CC65-3782-736525A0C91F}"/>
              </a:ext>
            </a:extLst>
          </p:cNvPr>
          <p:cNvSpPr>
            <a:spLocks noGrp="1"/>
          </p:cNvSpPr>
          <p:nvPr>
            <p:ph type="body" idx="1"/>
          </p:nvPr>
        </p:nvSpPr>
        <p:spPr>
          <a:xfrm>
            <a:off x="1981200" y="457200"/>
            <a:ext cx="8083550" cy="2492990"/>
          </a:xfrm>
        </p:spPr>
        <p:txBody>
          <a:bodyPr>
            <a:normAutofit fontScale="77500" lnSpcReduction="20000"/>
          </a:bodyPr>
          <a:lstStyle/>
          <a:p>
            <a:r>
              <a:rPr lang="en-US" dirty="0"/>
              <a:t>Production technology A uses the most labor and least machinery. Production technology C uses the least labor and the most machinery. </a:t>
            </a:r>
          </a:p>
          <a:p>
            <a:endParaRPr lang="en-US" dirty="0"/>
          </a:p>
          <a:p>
            <a:r>
              <a:rPr lang="en-US" dirty="0"/>
              <a:t>The table below outlines three examples of how the total cost changes with each production technology as the cost of labor changes. Why do you think that as the cost of labor rises from example one to two to three, the firm will choose to substitute away from labor and use more machinery?</a:t>
            </a:r>
          </a:p>
          <a:p>
            <a:endParaRPr lang="en-US" dirty="0"/>
          </a:p>
          <a:p>
            <a:endParaRPr lang="en-IN" dirty="0"/>
          </a:p>
        </p:txBody>
      </p:sp>
      <p:pic>
        <p:nvPicPr>
          <p:cNvPr id="5" name="Picture 4">
            <a:extLst>
              <a:ext uri="{FF2B5EF4-FFF2-40B4-BE49-F238E27FC236}">
                <a16:creationId xmlns:a16="http://schemas.microsoft.com/office/drawing/2014/main" id="{CDBB2D0F-D3E1-DE51-5F67-C610DE60F308}"/>
              </a:ext>
            </a:extLst>
          </p:cNvPr>
          <p:cNvPicPr>
            <a:picLocks noChangeAspect="1"/>
          </p:cNvPicPr>
          <p:nvPr/>
        </p:nvPicPr>
        <p:blipFill>
          <a:blip r:embed="rId2"/>
          <a:stretch>
            <a:fillRect/>
          </a:stretch>
        </p:blipFill>
        <p:spPr>
          <a:xfrm>
            <a:off x="1828800" y="2514601"/>
            <a:ext cx="8534400" cy="4132053"/>
          </a:xfrm>
          <a:prstGeom prst="rect">
            <a:avLst/>
          </a:prstGeom>
        </p:spPr>
      </p:pic>
    </p:spTree>
    <p:extLst>
      <p:ext uri="{BB962C8B-B14F-4D97-AF65-F5344CB8AC3E}">
        <p14:creationId xmlns:p14="http://schemas.microsoft.com/office/powerpoint/2010/main" val="41961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1C3A-EE1A-B1A7-E509-3FBF6AC8FBE7}"/>
              </a:ext>
            </a:extLst>
          </p:cNvPr>
          <p:cNvSpPr>
            <a:spLocks noGrp="1"/>
          </p:cNvSpPr>
          <p:nvPr>
            <p:ph type="title"/>
          </p:nvPr>
        </p:nvSpPr>
        <p:spPr/>
        <p:txBody>
          <a:bodyPr>
            <a:normAutofit/>
          </a:bodyPr>
          <a:lstStyle/>
          <a:p>
            <a:r>
              <a:rPr lang="en-US" sz="4000" dirty="0">
                <a:solidFill>
                  <a:srgbClr val="C00000"/>
                </a:solidFill>
                <a:latin typeface="Microsoft Sans Serif"/>
                <a:cs typeface="Microsoft Sans Serif"/>
              </a:rPr>
              <a:t>The</a:t>
            </a:r>
            <a:r>
              <a:rPr lang="en-US" sz="4000" spc="-10" dirty="0">
                <a:solidFill>
                  <a:srgbClr val="C00000"/>
                </a:solidFill>
                <a:latin typeface="Microsoft Sans Serif"/>
                <a:cs typeface="Microsoft Sans Serif"/>
              </a:rPr>
              <a:t> </a:t>
            </a:r>
            <a:r>
              <a:rPr lang="en-US" sz="4000" spc="-5" dirty="0">
                <a:solidFill>
                  <a:srgbClr val="C00000"/>
                </a:solidFill>
                <a:latin typeface="Microsoft Sans Serif"/>
                <a:cs typeface="Microsoft Sans Serif"/>
              </a:rPr>
              <a:t>User</a:t>
            </a:r>
            <a:r>
              <a:rPr lang="en-US" sz="4000" spc="5" dirty="0">
                <a:solidFill>
                  <a:srgbClr val="C00000"/>
                </a:solidFill>
                <a:latin typeface="Microsoft Sans Serif"/>
                <a:cs typeface="Microsoft Sans Serif"/>
              </a:rPr>
              <a:t> </a:t>
            </a:r>
            <a:r>
              <a:rPr lang="en-US" sz="4000" dirty="0">
                <a:solidFill>
                  <a:srgbClr val="C00000"/>
                </a:solidFill>
                <a:latin typeface="Microsoft Sans Serif"/>
                <a:cs typeface="Microsoft Sans Serif"/>
              </a:rPr>
              <a:t>Cost</a:t>
            </a:r>
            <a:r>
              <a:rPr lang="en-US" sz="4000" spc="10" dirty="0">
                <a:solidFill>
                  <a:srgbClr val="C00000"/>
                </a:solidFill>
                <a:latin typeface="Microsoft Sans Serif"/>
                <a:cs typeface="Microsoft Sans Serif"/>
              </a:rPr>
              <a:t> </a:t>
            </a:r>
            <a:r>
              <a:rPr lang="en-US" sz="4000" dirty="0">
                <a:solidFill>
                  <a:srgbClr val="C00000"/>
                </a:solidFill>
                <a:latin typeface="Microsoft Sans Serif"/>
                <a:cs typeface="Microsoft Sans Serif"/>
              </a:rPr>
              <a:t>of</a:t>
            </a:r>
            <a:r>
              <a:rPr lang="en-US" sz="4000" spc="15" dirty="0">
                <a:solidFill>
                  <a:srgbClr val="C00000"/>
                </a:solidFill>
                <a:latin typeface="Microsoft Sans Serif"/>
                <a:cs typeface="Microsoft Sans Serif"/>
              </a:rPr>
              <a:t> </a:t>
            </a:r>
            <a:r>
              <a:rPr lang="en-US" sz="4000" spc="-10" dirty="0">
                <a:solidFill>
                  <a:srgbClr val="C00000"/>
                </a:solidFill>
                <a:latin typeface="Microsoft Sans Serif"/>
                <a:cs typeface="Microsoft Sans Serif"/>
              </a:rPr>
              <a:t>Capital</a:t>
            </a:r>
            <a:endParaRPr lang="en-IN" sz="4000" dirty="0">
              <a:solidFill>
                <a:srgbClr val="C00000"/>
              </a:solidFill>
            </a:endParaRPr>
          </a:p>
        </p:txBody>
      </p:sp>
      <p:sp>
        <p:nvSpPr>
          <p:cNvPr id="3" name="Content Placeholder 2">
            <a:extLst>
              <a:ext uri="{FF2B5EF4-FFF2-40B4-BE49-F238E27FC236}">
                <a16:creationId xmlns:a16="http://schemas.microsoft.com/office/drawing/2014/main" id="{62D4148B-98C0-9D01-4BB2-370BA247B8B4}"/>
              </a:ext>
            </a:extLst>
          </p:cNvPr>
          <p:cNvSpPr>
            <a:spLocks noGrp="1"/>
          </p:cNvSpPr>
          <p:nvPr>
            <p:ph idx="1"/>
          </p:nvPr>
        </p:nvSpPr>
        <p:spPr>
          <a:xfrm>
            <a:off x="838200" y="1495245"/>
            <a:ext cx="10515600" cy="4681718"/>
          </a:xfrm>
        </p:spPr>
        <p:txBody>
          <a:bodyPr>
            <a:normAutofit fontScale="92500" lnSpcReduction="20000"/>
          </a:bodyPr>
          <a:lstStyle/>
          <a:p>
            <a:r>
              <a:rPr lang="en-US" dirty="0"/>
              <a:t>Firms often rent or lease equipment, buildings, and other capital used in the production process. On other occasions, the capital is purchased. </a:t>
            </a:r>
          </a:p>
          <a:p>
            <a:r>
              <a:rPr lang="en-US" dirty="0"/>
              <a:t>In our analysis, however, it will be useful to treat capital as though it were rented even if it was purchased.</a:t>
            </a:r>
          </a:p>
          <a:p>
            <a:r>
              <a:rPr lang="en-US" dirty="0"/>
              <a:t>An illustration will help to explain how and why we do this. </a:t>
            </a:r>
          </a:p>
          <a:p>
            <a:r>
              <a:rPr lang="en-US" dirty="0"/>
              <a:t>Let’s suppose that </a:t>
            </a:r>
            <a:r>
              <a:rPr lang="en-US" i="1" dirty="0"/>
              <a:t>Air India </a:t>
            </a:r>
            <a:r>
              <a:rPr lang="en-US" dirty="0"/>
              <a:t>is thinking about purchasing a new Boeing 777 airplane for $150 million. Even though </a:t>
            </a:r>
            <a:r>
              <a:rPr lang="en-US" i="1" dirty="0"/>
              <a:t>Air India</a:t>
            </a:r>
            <a:r>
              <a:rPr lang="en-US" dirty="0"/>
              <a:t> would pay a large sum for the airplane now, for economic purposes the purchase price can be allocated or </a:t>
            </a:r>
            <a:r>
              <a:rPr lang="en-US" i="1" dirty="0"/>
              <a:t>amortized</a:t>
            </a:r>
            <a:r>
              <a:rPr lang="en-US" dirty="0"/>
              <a:t> across the life of the airplane. This will allow </a:t>
            </a:r>
            <a:r>
              <a:rPr lang="en-US" i="1" dirty="0"/>
              <a:t>Air India</a:t>
            </a:r>
            <a:r>
              <a:rPr lang="en-US" dirty="0"/>
              <a:t> to compare its revenues and costs on an </a:t>
            </a:r>
            <a:r>
              <a:rPr lang="en-US" i="1" dirty="0"/>
              <a:t>annual flow basis</a:t>
            </a:r>
            <a:r>
              <a:rPr lang="en-US" dirty="0"/>
              <a:t>. </a:t>
            </a:r>
          </a:p>
          <a:p>
            <a:r>
              <a:rPr lang="en-US" dirty="0"/>
              <a:t>We will assume that the life of the airplane is 30 years; the amortized cost is therefore $5 million per year. The $5 million can be viewed as the </a:t>
            </a:r>
            <a:r>
              <a:rPr lang="en-US" i="1" dirty="0"/>
              <a:t>annual economic depreciation </a:t>
            </a:r>
            <a:r>
              <a:rPr lang="en-US" dirty="0"/>
              <a:t>for the airplane.</a:t>
            </a:r>
          </a:p>
        </p:txBody>
      </p:sp>
    </p:spTree>
    <p:extLst>
      <p:ext uri="{BB962C8B-B14F-4D97-AF65-F5344CB8AC3E}">
        <p14:creationId xmlns:p14="http://schemas.microsoft.com/office/powerpoint/2010/main" val="3925418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151663-A562-6F86-927A-8A1D636F04B7}"/>
              </a:ext>
            </a:extLst>
          </p:cNvPr>
          <p:cNvPicPr>
            <a:picLocks noChangeAspect="1"/>
          </p:cNvPicPr>
          <p:nvPr/>
        </p:nvPicPr>
        <p:blipFill>
          <a:blip r:embed="rId2"/>
          <a:stretch>
            <a:fillRect/>
          </a:stretch>
        </p:blipFill>
        <p:spPr>
          <a:xfrm>
            <a:off x="2057400" y="30193"/>
            <a:ext cx="8159750" cy="3170207"/>
          </a:xfrm>
          <a:prstGeom prst="rect">
            <a:avLst/>
          </a:prstGeom>
        </p:spPr>
      </p:pic>
      <p:pic>
        <p:nvPicPr>
          <p:cNvPr id="7" name="Picture 6">
            <a:extLst>
              <a:ext uri="{FF2B5EF4-FFF2-40B4-BE49-F238E27FC236}">
                <a16:creationId xmlns:a16="http://schemas.microsoft.com/office/drawing/2014/main" id="{9420471C-4C2C-AFB1-ADEE-7546CFA65C3E}"/>
              </a:ext>
            </a:extLst>
          </p:cNvPr>
          <p:cNvPicPr>
            <a:picLocks noChangeAspect="1"/>
          </p:cNvPicPr>
          <p:nvPr/>
        </p:nvPicPr>
        <p:blipFill>
          <a:blip r:embed="rId3"/>
          <a:stretch>
            <a:fillRect/>
          </a:stretch>
        </p:blipFill>
        <p:spPr>
          <a:xfrm>
            <a:off x="2146540" y="3352800"/>
            <a:ext cx="8083550" cy="3335002"/>
          </a:xfrm>
          <a:prstGeom prst="rect">
            <a:avLst/>
          </a:prstGeom>
        </p:spPr>
      </p:pic>
    </p:spTree>
    <p:extLst>
      <p:ext uri="{BB962C8B-B14F-4D97-AF65-F5344CB8AC3E}">
        <p14:creationId xmlns:p14="http://schemas.microsoft.com/office/powerpoint/2010/main" val="1065976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CB8718-1961-455E-81E5-136B814F0CF7}"/>
              </a:ext>
            </a:extLst>
          </p:cNvPr>
          <p:cNvSpPr>
            <a:spLocks noGrp="1"/>
          </p:cNvSpPr>
          <p:nvPr>
            <p:ph type="body" idx="1"/>
          </p:nvPr>
        </p:nvSpPr>
        <p:spPr>
          <a:xfrm>
            <a:off x="1905000" y="258901"/>
            <a:ext cx="8159750" cy="7201972"/>
          </a:xfrm>
        </p:spPr>
        <p:txBody>
          <a:bodyPr>
            <a:normAutofit fontScale="70000" lnSpcReduction="20000"/>
          </a:bodyPr>
          <a:lstStyle/>
          <a:p>
            <a:r>
              <a:rPr lang="en-US" dirty="0"/>
              <a:t>Example one shows the firm’s cost calculation when wages are $40 and machine costs are $80. In this case, technology A is the lowest-cost production technology. In example two, wages rise to $55, while the cost of machines does not change. In this case, technology B is the lowest-cost production technology. If wages keep rising up to $90—while the cost of machines remains unchanged—then technology C becomes the lowest-cost form of production, as shown in example three.</a:t>
            </a:r>
          </a:p>
          <a:p>
            <a:endParaRPr lang="en-US" dirty="0"/>
          </a:p>
          <a:p>
            <a:r>
              <a:rPr lang="en-US" b="1" dirty="0">
                <a:solidFill>
                  <a:srgbClr val="21242C"/>
                </a:solidFill>
              </a:rPr>
              <a:t>These examples show that a</a:t>
            </a:r>
            <a:r>
              <a:rPr lang="en-US" b="1" i="0" dirty="0">
                <a:solidFill>
                  <a:srgbClr val="21242C"/>
                </a:solidFill>
                <a:effectLst/>
              </a:rPr>
              <a:t>s an input becomes more expensive</a:t>
            </a:r>
            <a:r>
              <a:rPr lang="en-US" b="0" i="0" dirty="0">
                <a:solidFill>
                  <a:srgbClr val="21242C"/>
                </a:solidFill>
                <a:effectLst/>
              </a:rPr>
              <a:t>—for example, the wage of labor has increased—</a:t>
            </a:r>
            <a:r>
              <a:rPr lang="en-US" b="1" i="0" dirty="0">
                <a:solidFill>
                  <a:srgbClr val="21242C"/>
                </a:solidFill>
                <a:effectLst/>
              </a:rPr>
              <a:t>firms will attempt to conserve on using that input and will instead shift to other inputs that are relatively less expensive</a:t>
            </a:r>
            <a:r>
              <a:rPr lang="en-US" b="0" i="0" dirty="0">
                <a:solidFill>
                  <a:srgbClr val="21242C"/>
                </a:solidFill>
                <a:effectLst/>
              </a:rPr>
              <a:t>. </a:t>
            </a:r>
          </a:p>
          <a:p>
            <a:endParaRPr lang="en-US" dirty="0">
              <a:solidFill>
                <a:srgbClr val="21242C"/>
              </a:solidFill>
            </a:endParaRPr>
          </a:p>
          <a:p>
            <a:r>
              <a:rPr lang="en-US" b="0" i="0" dirty="0">
                <a:solidFill>
                  <a:srgbClr val="21242C"/>
                </a:solidFill>
                <a:effectLst/>
              </a:rPr>
              <a:t>This pattern helps to </a:t>
            </a:r>
            <a:r>
              <a:rPr lang="en-US" b="1" i="0" dirty="0">
                <a:solidFill>
                  <a:srgbClr val="21242C"/>
                </a:solidFill>
                <a:effectLst/>
              </a:rPr>
              <a:t>explain why the demand curve for labor, or any input, slopes down</a:t>
            </a:r>
            <a:r>
              <a:rPr lang="en-US" b="0" i="0" dirty="0">
                <a:solidFill>
                  <a:srgbClr val="21242C"/>
                </a:solidFill>
                <a:effectLst/>
              </a:rPr>
              <a:t>; as labor becomes relatively more expensive, </a:t>
            </a:r>
            <a:r>
              <a:rPr lang="en-US" b="1" i="0" dirty="0">
                <a:solidFill>
                  <a:srgbClr val="21242C"/>
                </a:solidFill>
                <a:effectLst/>
              </a:rPr>
              <a:t>profit-seeking firms </a:t>
            </a:r>
            <a:r>
              <a:rPr lang="en-US" b="0" i="0" dirty="0">
                <a:solidFill>
                  <a:srgbClr val="21242C"/>
                </a:solidFill>
                <a:effectLst/>
              </a:rPr>
              <a:t>will seek to substitute the use of other inputs.</a:t>
            </a:r>
          </a:p>
          <a:p>
            <a:endParaRPr lang="en-US" dirty="0">
              <a:solidFill>
                <a:srgbClr val="21242C"/>
              </a:solidFill>
            </a:endParaRPr>
          </a:p>
          <a:p>
            <a:r>
              <a:rPr lang="en-US" i="1" dirty="0">
                <a:solidFill>
                  <a:srgbClr val="21242C"/>
                </a:solidFill>
                <a:effectLst/>
              </a:rPr>
              <a:t>For example: </a:t>
            </a:r>
            <a:r>
              <a:rPr lang="en-US" b="0" i="0" dirty="0">
                <a:solidFill>
                  <a:srgbClr val="21242C"/>
                </a:solidFill>
                <a:effectLst/>
              </a:rPr>
              <a:t>When </a:t>
            </a:r>
            <a:r>
              <a:rPr lang="en-US" b="1" i="0" dirty="0">
                <a:solidFill>
                  <a:srgbClr val="21242C"/>
                </a:solidFill>
                <a:effectLst/>
              </a:rPr>
              <a:t>a multinational employer </a:t>
            </a:r>
            <a:r>
              <a:rPr lang="en-US" b="0" i="0" dirty="0">
                <a:solidFill>
                  <a:srgbClr val="21242C"/>
                </a:solidFill>
                <a:effectLst/>
              </a:rPr>
              <a:t>like Coca-Cola or McDonald’s sets up bottling plants or restaurants </a:t>
            </a:r>
            <a:r>
              <a:rPr lang="en-US" b="1" i="0" dirty="0">
                <a:solidFill>
                  <a:srgbClr val="21242C"/>
                </a:solidFill>
                <a:effectLst/>
              </a:rPr>
              <a:t>in high-wage economies </a:t>
            </a:r>
            <a:r>
              <a:rPr lang="en-US" b="0" i="0" dirty="0">
                <a:solidFill>
                  <a:srgbClr val="21242C"/>
                </a:solidFill>
                <a:effectLst/>
              </a:rPr>
              <a:t>like the United States, Canada, Japan, or Western Europe, it </a:t>
            </a:r>
            <a:r>
              <a:rPr lang="en-US" b="1" i="0" dirty="0">
                <a:solidFill>
                  <a:srgbClr val="21242C"/>
                </a:solidFill>
                <a:effectLst/>
              </a:rPr>
              <a:t>is likely to use production technologies that conserve on the number of workers and focus more on machines</a:t>
            </a:r>
            <a:r>
              <a:rPr lang="en-US" b="0" i="0" dirty="0">
                <a:solidFill>
                  <a:srgbClr val="21242C"/>
                </a:solidFill>
                <a:effectLst/>
              </a:rPr>
              <a:t>. </a:t>
            </a:r>
          </a:p>
          <a:p>
            <a:endParaRPr lang="en-US" b="0" i="0" dirty="0">
              <a:solidFill>
                <a:srgbClr val="21242C"/>
              </a:solidFill>
              <a:effectLst/>
            </a:endParaRPr>
          </a:p>
          <a:p>
            <a:r>
              <a:rPr lang="en-US" b="0" i="0" dirty="0">
                <a:solidFill>
                  <a:srgbClr val="21242C"/>
                </a:solidFill>
                <a:effectLst/>
              </a:rPr>
              <a:t>However, that </a:t>
            </a:r>
            <a:r>
              <a:rPr lang="en-US" b="1" i="0" dirty="0">
                <a:solidFill>
                  <a:srgbClr val="21242C"/>
                </a:solidFill>
                <a:effectLst/>
              </a:rPr>
              <a:t>same employer </a:t>
            </a:r>
            <a:r>
              <a:rPr lang="en-US" b="0" i="0" dirty="0">
                <a:solidFill>
                  <a:srgbClr val="21242C"/>
                </a:solidFill>
                <a:effectLst/>
              </a:rPr>
              <a:t>is likely to </a:t>
            </a:r>
            <a:r>
              <a:rPr lang="en-US" b="1" i="0" dirty="0">
                <a:solidFill>
                  <a:srgbClr val="21242C"/>
                </a:solidFill>
                <a:effectLst/>
              </a:rPr>
              <a:t>use production technologies with more workers and less machinery </a:t>
            </a:r>
            <a:r>
              <a:rPr lang="en-US" b="0" i="0" dirty="0">
                <a:solidFill>
                  <a:srgbClr val="21242C"/>
                </a:solidFill>
                <a:effectLst/>
              </a:rPr>
              <a:t>when producing </a:t>
            </a:r>
            <a:r>
              <a:rPr lang="en-US" b="1" i="0" dirty="0">
                <a:solidFill>
                  <a:srgbClr val="21242C"/>
                </a:solidFill>
                <a:effectLst/>
              </a:rPr>
              <a:t>in lower-wage countries </a:t>
            </a:r>
            <a:r>
              <a:rPr lang="en-US" b="0" i="0" dirty="0">
                <a:solidFill>
                  <a:srgbClr val="21242C"/>
                </a:solidFill>
                <a:effectLst/>
              </a:rPr>
              <a:t>like Mexico, China, or South Africa.</a:t>
            </a:r>
            <a:endParaRPr lang="en-IN" dirty="0"/>
          </a:p>
          <a:p>
            <a:endParaRPr lang="en-US" dirty="0"/>
          </a:p>
          <a:p>
            <a:endParaRPr lang="en-US" dirty="0"/>
          </a:p>
          <a:p>
            <a:endParaRPr lang="en-IN" dirty="0"/>
          </a:p>
        </p:txBody>
      </p:sp>
    </p:spTree>
    <p:extLst>
      <p:ext uri="{BB962C8B-B14F-4D97-AF65-F5344CB8AC3E}">
        <p14:creationId xmlns:p14="http://schemas.microsoft.com/office/powerpoint/2010/main" val="1888400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8D911-2949-8C64-DD4B-3DF64294EA08}"/>
              </a:ext>
            </a:extLst>
          </p:cNvPr>
          <p:cNvSpPr txBox="1"/>
          <p:nvPr/>
        </p:nvSpPr>
        <p:spPr>
          <a:xfrm>
            <a:off x="2895600" y="685800"/>
            <a:ext cx="6248400" cy="523220"/>
          </a:xfrm>
          <a:prstGeom prst="rect">
            <a:avLst/>
          </a:prstGeom>
          <a:noFill/>
        </p:spPr>
        <p:txBody>
          <a:bodyPr wrap="square">
            <a:spAutoFit/>
          </a:bodyPr>
          <a:lstStyle/>
          <a:p>
            <a:pPr algn="ctr" fontAlgn="base"/>
            <a:r>
              <a:rPr lang="en-IN" sz="2800" b="1" dirty="0">
                <a:solidFill>
                  <a:srgbClr val="C00000"/>
                </a:solidFill>
                <a:latin typeface="Lato" panose="020F0502020204030203" pitchFamily="34" charset="0"/>
              </a:rPr>
              <a:t>Economies of Scale</a:t>
            </a:r>
          </a:p>
        </p:txBody>
      </p:sp>
      <p:sp>
        <p:nvSpPr>
          <p:cNvPr id="5" name="TextBox 4">
            <a:extLst>
              <a:ext uri="{FF2B5EF4-FFF2-40B4-BE49-F238E27FC236}">
                <a16:creationId xmlns:a16="http://schemas.microsoft.com/office/drawing/2014/main" id="{63190132-3D72-95B4-E209-DC26FBB47B0D}"/>
              </a:ext>
            </a:extLst>
          </p:cNvPr>
          <p:cNvSpPr txBox="1"/>
          <p:nvPr/>
        </p:nvSpPr>
        <p:spPr>
          <a:xfrm>
            <a:off x="2133600" y="1860777"/>
            <a:ext cx="8229600" cy="2862322"/>
          </a:xfrm>
          <a:prstGeom prst="rect">
            <a:avLst/>
          </a:prstGeom>
          <a:noFill/>
        </p:spPr>
        <p:txBody>
          <a:bodyPr wrap="square">
            <a:spAutoFit/>
          </a:bodyPr>
          <a:lstStyle/>
          <a:p>
            <a:r>
              <a:rPr lang="en-US" dirty="0">
                <a:solidFill>
                  <a:srgbClr val="21242C"/>
                </a:solidFill>
                <a:latin typeface="Lato" panose="020F0502020204030203" pitchFamily="34" charset="0"/>
              </a:rPr>
              <a:t>Once a firm has determined the least costly production technology, it can consider the optimal scale of production, or quantity of output, to produce.</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Many industries experience </a:t>
            </a:r>
            <a:r>
              <a:rPr lang="en-US" i="1" dirty="0">
                <a:solidFill>
                  <a:srgbClr val="21242C"/>
                </a:solidFill>
                <a:latin typeface="Lato" panose="020F0502020204030203" pitchFamily="34" charset="0"/>
              </a:rPr>
              <a:t>economies of scale</a:t>
            </a:r>
            <a:r>
              <a:rPr lang="en-US" dirty="0">
                <a:solidFill>
                  <a:srgbClr val="21242C"/>
                </a:solidFill>
                <a:latin typeface="Lato" panose="020F0502020204030203" pitchFamily="34" charset="0"/>
              </a:rPr>
              <a:t>—</a:t>
            </a:r>
            <a:r>
              <a:rPr lang="en-US" b="1" dirty="0">
                <a:solidFill>
                  <a:srgbClr val="21242C"/>
                </a:solidFill>
                <a:latin typeface="Lato" panose="020F0502020204030203" pitchFamily="34" charset="0"/>
              </a:rPr>
              <a:t>as the quantity of output goes up, the cost per unit goes down</a:t>
            </a:r>
            <a:r>
              <a:rPr lang="en-US" dirty="0">
                <a:solidFill>
                  <a:srgbClr val="21242C"/>
                </a:solidFill>
                <a:latin typeface="Lato" panose="020F0502020204030203" pitchFamily="34" charset="0"/>
              </a:rPr>
              <a:t>. </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This is the idea behind so-called warehouse stores like Costco or Walmart. </a:t>
            </a:r>
          </a:p>
          <a:p>
            <a:endParaRPr lang="en-US" dirty="0">
              <a:solidFill>
                <a:srgbClr val="21242C"/>
              </a:solidFill>
              <a:latin typeface="Lato" panose="020F0502020204030203" pitchFamily="34" charset="0"/>
            </a:endParaRPr>
          </a:p>
          <a:p>
            <a:r>
              <a:rPr lang="en-US" b="1" dirty="0">
                <a:solidFill>
                  <a:srgbClr val="21242C"/>
                </a:solidFill>
                <a:latin typeface="Lato" panose="020F0502020204030203" pitchFamily="34" charset="0"/>
              </a:rPr>
              <a:t>In everyday language—a larger factory can produce at a lower average cost than a smaller factory.</a:t>
            </a:r>
            <a:endParaRPr lang="en-IN" b="1" dirty="0"/>
          </a:p>
        </p:txBody>
      </p:sp>
    </p:spTree>
    <p:extLst>
      <p:ext uri="{BB962C8B-B14F-4D97-AF65-F5344CB8AC3E}">
        <p14:creationId xmlns:p14="http://schemas.microsoft.com/office/powerpoint/2010/main" val="3100460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5F4F4-213C-5E63-B912-F17979E03CE7}"/>
              </a:ext>
            </a:extLst>
          </p:cNvPr>
          <p:cNvSpPr txBox="1"/>
          <p:nvPr/>
        </p:nvSpPr>
        <p:spPr>
          <a:xfrm>
            <a:off x="2133600" y="533400"/>
            <a:ext cx="7467600" cy="5909310"/>
          </a:xfrm>
          <a:prstGeom prst="rect">
            <a:avLst/>
          </a:prstGeom>
          <a:noFill/>
        </p:spPr>
        <p:txBody>
          <a:bodyPr wrap="square">
            <a:spAutoFit/>
          </a:bodyPr>
          <a:lstStyle/>
          <a:p>
            <a:r>
              <a:rPr lang="en-US" dirty="0">
                <a:solidFill>
                  <a:srgbClr val="21242C"/>
                </a:solidFill>
                <a:latin typeface="Lato" panose="020F0502020204030203" pitchFamily="34" charset="0"/>
              </a:rPr>
              <a:t>The </a:t>
            </a:r>
            <a:r>
              <a:rPr lang="en-US" b="1" dirty="0">
                <a:solidFill>
                  <a:srgbClr val="21242C"/>
                </a:solidFill>
                <a:latin typeface="Lato" panose="020F0502020204030203" pitchFamily="34" charset="0"/>
              </a:rPr>
              <a:t>diagram below illustrates the idea of economies of scale</a:t>
            </a:r>
            <a:r>
              <a:rPr lang="en-US" dirty="0">
                <a:solidFill>
                  <a:srgbClr val="21242C"/>
                </a:solidFill>
                <a:latin typeface="Lato" panose="020F0502020204030203" pitchFamily="34" charset="0"/>
              </a:rPr>
              <a:t>; it shows the </a:t>
            </a:r>
            <a:r>
              <a:rPr lang="en-US" b="1" dirty="0">
                <a:solidFill>
                  <a:srgbClr val="21242C"/>
                </a:solidFill>
                <a:latin typeface="Lato" panose="020F0502020204030203" pitchFamily="34" charset="0"/>
              </a:rPr>
              <a:t>average cost of producing an alarm clock falling as the quantity of output rises</a:t>
            </a:r>
            <a:r>
              <a:rPr lang="en-US" dirty="0">
                <a:solidFill>
                  <a:srgbClr val="21242C"/>
                </a:solidFill>
                <a:latin typeface="Lato" panose="020F0502020204030203" pitchFamily="34" charset="0"/>
              </a:rPr>
              <a:t>. </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For a </a:t>
            </a:r>
            <a:r>
              <a:rPr lang="en-US" i="1" dirty="0">
                <a:solidFill>
                  <a:srgbClr val="21242C"/>
                </a:solidFill>
                <a:latin typeface="Lato" panose="020F0502020204030203" pitchFamily="34" charset="0"/>
              </a:rPr>
              <a:t>small-sized factory </a:t>
            </a:r>
            <a:r>
              <a:rPr lang="en-US" dirty="0">
                <a:solidFill>
                  <a:srgbClr val="21242C"/>
                </a:solidFill>
                <a:latin typeface="Lato" panose="020F0502020204030203" pitchFamily="34" charset="0"/>
              </a:rPr>
              <a:t>like</a:t>
            </a:r>
            <a:r>
              <a:rPr lang="en-US" i="1" dirty="0">
                <a:solidFill>
                  <a:srgbClr val="21242C"/>
                </a:solidFill>
                <a:latin typeface="Lato" panose="020F0502020204030203" pitchFamily="34" charset="0"/>
              </a:rPr>
              <a:t> S</a:t>
            </a:r>
            <a:r>
              <a:rPr lang="en-US" dirty="0">
                <a:solidFill>
                  <a:srgbClr val="21242C"/>
                </a:solidFill>
                <a:latin typeface="Lato" panose="020F0502020204030203" pitchFamily="34" charset="0"/>
              </a:rPr>
              <a:t>—with an output level of 1,000—the average cost of production is $12 per alarm clock. </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For a </a:t>
            </a:r>
            <a:r>
              <a:rPr lang="en-US" i="1" dirty="0">
                <a:solidFill>
                  <a:srgbClr val="21242C"/>
                </a:solidFill>
                <a:latin typeface="Lato" panose="020F0502020204030203" pitchFamily="34" charset="0"/>
              </a:rPr>
              <a:t>medium-sized factory </a:t>
            </a:r>
            <a:r>
              <a:rPr lang="en-US" dirty="0">
                <a:solidFill>
                  <a:srgbClr val="21242C"/>
                </a:solidFill>
                <a:latin typeface="Lato" panose="020F0502020204030203" pitchFamily="34" charset="0"/>
              </a:rPr>
              <a:t>like M—with an output level of 2,000—the average cost of production falls to $8 per alarm clock. </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For a </a:t>
            </a:r>
            <a:r>
              <a:rPr lang="en-US" i="1" dirty="0">
                <a:solidFill>
                  <a:srgbClr val="21242C"/>
                </a:solidFill>
                <a:latin typeface="Lato" panose="020F0502020204030203" pitchFamily="34" charset="0"/>
              </a:rPr>
              <a:t>large factory </a:t>
            </a:r>
            <a:r>
              <a:rPr lang="en-US" dirty="0">
                <a:solidFill>
                  <a:srgbClr val="21242C"/>
                </a:solidFill>
                <a:latin typeface="Lato" panose="020F0502020204030203" pitchFamily="34" charset="0"/>
              </a:rPr>
              <a:t>like L—with an output of 5,000—the average cost of production declines still further to $4 per alarm clock.</a:t>
            </a:r>
          </a:p>
          <a:p>
            <a:endParaRPr lang="en-US" dirty="0">
              <a:solidFill>
                <a:srgbClr val="21242C"/>
              </a:solidFill>
              <a:latin typeface="Lato" panose="020F0502020204030203" pitchFamily="34" charset="0"/>
            </a:endParaRPr>
          </a:p>
          <a:p>
            <a:r>
              <a:rPr lang="en-US" dirty="0">
                <a:solidFill>
                  <a:srgbClr val="21242C"/>
                </a:solidFill>
                <a:latin typeface="Lato" panose="020F0502020204030203" pitchFamily="34" charset="0"/>
              </a:rPr>
              <a:t>The </a:t>
            </a:r>
            <a:r>
              <a:rPr lang="en-US" b="1" dirty="0">
                <a:solidFill>
                  <a:srgbClr val="21242C"/>
                </a:solidFill>
                <a:latin typeface="Lato" panose="020F0502020204030203" pitchFamily="34" charset="0"/>
              </a:rPr>
              <a:t>economies of scale curve is a long-run average cost</a:t>
            </a:r>
            <a:r>
              <a:rPr lang="en-US" dirty="0">
                <a:solidFill>
                  <a:srgbClr val="21242C"/>
                </a:solidFill>
                <a:latin typeface="Lato" panose="020F0502020204030203" pitchFamily="34" charset="0"/>
              </a:rPr>
              <a:t>, or </a:t>
            </a:r>
            <a:r>
              <a:rPr lang="en-US" b="1" dirty="0">
                <a:solidFill>
                  <a:srgbClr val="21242C"/>
                </a:solidFill>
                <a:latin typeface="Lato" panose="020F0502020204030203" pitchFamily="34" charset="0"/>
              </a:rPr>
              <a:t>LRAC, curve</a:t>
            </a:r>
            <a:r>
              <a:rPr lang="en-US" dirty="0">
                <a:solidFill>
                  <a:srgbClr val="21242C"/>
                </a:solidFill>
                <a:latin typeface="Lato" panose="020F0502020204030203" pitchFamily="34" charset="0"/>
              </a:rPr>
              <a:t>; </a:t>
            </a:r>
            <a:r>
              <a:rPr lang="en-US" b="1" dirty="0">
                <a:solidFill>
                  <a:srgbClr val="21242C"/>
                </a:solidFill>
                <a:latin typeface="Lato" panose="020F0502020204030203" pitchFamily="34" charset="0"/>
              </a:rPr>
              <a:t>it allows </a:t>
            </a:r>
            <a:r>
              <a:rPr lang="en-US" b="1" i="1" dirty="0">
                <a:solidFill>
                  <a:srgbClr val="21242C"/>
                </a:solidFill>
                <a:latin typeface="Lato" panose="020F0502020204030203" pitchFamily="34" charset="0"/>
              </a:rPr>
              <a:t>all</a:t>
            </a:r>
            <a:r>
              <a:rPr lang="en-US" b="1" dirty="0">
                <a:solidFill>
                  <a:srgbClr val="21242C"/>
                </a:solidFill>
                <a:latin typeface="Lato" panose="020F0502020204030203" pitchFamily="34" charset="0"/>
              </a:rPr>
              <a:t> factors of production to change</a:t>
            </a:r>
            <a:r>
              <a:rPr lang="en-US" dirty="0">
                <a:solidFill>
                  <a:srgbClr val="21242C"/>
                </a:solidFill>
                <a:latin typeface="Lato" panose="020F0502020204030203" pitchFamily="34" charset="0"/>
              </a:rPr>
              <a:t>. </a:t>
            </a:r>
          </a:p>
          <a:p>
            <a:endParaRPr lang="en-US" dirty="0">
              <a:solidFill>
                <a:srgbClr val="21242C"/>
              </a:solidFill>
              <a:latin typeface="Lato" panose="020F0502020204030203" pitchFamily="34" charset="0"/>
            </a:endParaRPr>
          </a:p>
          <a:p>
            <a:r>
              <a:rPr lang="en-US" b="1" dirty="0">
                <a:solidFill>
                  <a:srgbClr val="21242C"/>
                </a:solidFill>
                <a:latin typeface="Lato" panose="020F0502020204030203" pitchFamily="34" charset="0"/>
              </a:rPr>
              <a:t>Short-run average cost curves assume the existence of fixed costs, and only variable costs are allowed to change</a:t>
            </a:r>
            <a:r>
              <a:rPr lang="en-US" dirty="0">
                <a:solidFill>
                  <a:srgbClr val="21242C"/>
                </a:solidFill>
                <a:latin typeface="Lato" panose="020F0502020204030203" pitchFamily="34" charset="0"/>
              </a:rPr>
              <a:t>.</a:t>
            </a:r>
          </a:p>
          <a:p>
            <a:endParaRPr lang="en-US" dirty="0">
              <a:solidFill>
                <a:srgbClr val="21242C"/>
              </a:solidFill>
              <a:latin typeface="Lato" panose="020F0502020204030203" pitchFamily="34" charset="0"/>
            </a:endParaRPr>
          </a:p>
          <a:p>
            <a:endParaRPr lang="en-IN" dirty="0"/>
          </a:p>
          <a:p>
            <a:endParaRPr lang="en-US" dirty="0">
              <a:solidFill>
                <a:srgbClr val="21242C"/>
              </a:solidFill>
              <a:latin typeface="Lato" panose="020F0502020204030203" pitchFamily="34" charset="0"/>
            </a:endParaRPr>
          </a:p>
        </p:txBody>
      </p:sp>
      <p:sp>
        <p:nvSpPr>
          <p:cNvPr id="4" name="AutoShape 2" descr="The graph shows a downward sloping line that represents how large-scale production leads to a decrease in average costs.">
            <a:extLst>
              <a:ext uri="{FF2B5EF4-FFF2-40B4-BE49-F238E27FC236}">
                <a16:creationId xmlns:a16="http://schemas.microsoft.com/office/drawing/2014/main" id="{2008629A-1B16-31D5-AF05-4D901FCCAA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69520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DF082-181C-9977-18F3-B584EB303441}"/>
              </a:ext>
            </a:extLst>
          </p:cNvPr>
          <p:cNvPicPr>
            <a:picLocks noChangeAspect="1"/>
          </p:cNvPicPr>
          <p:nvPr/>
        </p:nvPicPr>
        <p:blipFill>
          <a:blip r:embed="rId2"/>
          <a:stretch>
            <a:fillRect/>
          </a:stretch>
        </p:blipFill>
        <p:spPr>
          <a:xfrm>
            <a:off x="1676400" y="500063"/>
            <a:ext cx="8839200" cy="5857875"/>
          </a:xfrm>
          <a:prstGeom prst="rect">
            <a:avLst/>
          </a:prstGeom>
        </p:spPr>
      </p:pic>
    </p:spTree>
    <p:extLst>
      <p:ext uri="{BB962C8B-B14F-4D97-AF65-F5344CB8AC3E}">
        <p14:creationId xmlns:p14="http://schemas.microsoft.com/office/powerpoint/2010/main" val="617993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F12E49-00F9-DD4B-F1A7-3259540E6C96}"/>
              </a:ext>
            </a:extLst>
          </p:cNvPr>
          <p:cNvSpPr txBox="1"/>
          <p:nvPr/>
        </p:nvSpPr>
        <p:spPr>
          <a:xfrm>
            <a:off x="1905000" y="636174"/>
            <a:ext cx="8229600" cy="3139321"/>
          </a:xfrm>
          <a:prstGeom prst="rect">
            <a:avLst/>
          </a:prstGeom>
          <a:noFill/>
        </p:spPr>
        <p:txBody>
          <a:bodyPr wrap="square">
            <a:spAutoFit/>
          </a:bodyPr>
          <a:lstStyle/>
          <a:p>
            <a:r>
              <a:rPr lang="en-US" b="1" dirty="0"/>
              <a:t>An example of economies of scale is the chemical industry</a:t>
            </a:r>
            <a:r>
              <a:rPr lang="en-US" dirty="0"/>
              <a:t>. Chemical plants have a lot of pipes. The cost of the materials for producing a pipe is related to the circumference of the pipe and its length. However, the volume of chemicals that can flow through a pipe is determined by the cross-section area of the pipe. </a:t>
            </a:r>
          </a:p>
          <a:p>
            <a:endParaRPr lang="en-US" dirty="0"/>
          </a:p>
          <a:p>
            <a:r>
              <a:rPr lang="en-US" dirty="0"/>
              <a:t>The table below shows that a pipe which uses twice as much material to make—as shown by the circumference of the pipe doubling—can actually carry four times the volume of chemicals because the cross-section area of the pipe rises by a factor of four—as you can see in the area column.</a:t>
            </a:r>
          </a:p>
          <a:p>
            <a:endParaRPr lang="en-US" dirty="0"/>
          </a:p>
          <a:p>
            <a:endParaRPr lang="en-IN" dirty="0"/>
          </a:p>
        </p:txBody>
      </p:sp>
      <p:pic>
        <p:nvPicPr>
          <p:cNvPr id="7" name="Picture 6">
            <a:extLst>
              <a:ext uri="{FF2B5EF4-FFF2-40B4-BE49-F238E27FC236}">
                <a16:creationId xmlns:a16="http://schemas.microsoft.com/office/drawing/2014/main" id="{C2D5EC9C-AB85-E1C2-D242-5CB1B73931F9}"/>
              </a:ext>
            </a:extLst>
          </p:cNvPr>
          <p:cNvPicPr>
            <a:picLocks noChangeAspect="1"/>
          </p:cNvPicPr>
          <p:nvPr/>
        </p:nvPicPr>
        <p:blipFill>
          <a:blip r:embed="rId2"/>
          <a:stretch>
            <a:fillRect/>
          </a:stretch>
        </p:blipFill>
        <p:spPr>
          <a:xfrm>
            <a:off x="1981200" y="3352801"/>
            <a:ext cx="7848601" cy="3444121"/>
          </a:xfrm>
          <a:prstGeom prst="rect">
            <a:avLst/>
          </a:prstGeom>
        </p:spPr>
      </p:pic>
    </p:spTree>
    <p:extLst>
      <p:ext uri="{BB962C8B-B14F-4D97-AF65-F5344CB8AC3E}">
        <p14:creationId xmlns:p14="http://schemas.microsoft.com/office/powerpoint/2010/main" val="2126387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C82B8D-BDE0-AF59-B5AF-366CE73E8E37}"/>
              </a:ext>
            </a:extLst>
          </p:cNvPr>
          <p:cNvSpPr txBox="1"/>
          <p:nvPr/>
        </p:nvSpPr>
        <p:spPr>
          <a:xfrm>
            <a:off x="2438400" y="533400"/>
            <a:ext cx="7543800" cy="2862322"/>
          </a:xfrm>
          <a:prstGeom prst="rect">
            <a:avLst/>
          </a:prstGeom>
          <a:noFill/>
        </p:spPr>
        <p:txBody>
          <a:bodyPr wrap="square">
            <a:spAutoFit/>
          </a:bodyPr>
          <a:lstStyle/>
          <a:p>
            <a:pPr algn="just"/>
            <a:r>
              <a:rPr lang="en-US" dirty="0"/>
              <a:t>A doubling of the cost of producing the pipe allows the chemical firm to process four times as much material. This pattern is a major reason for economies of scale in chemical production, which uses a large quantity of pipes. </a:t>
            </a:r>
          </a:p>
          <a:p>
            <a:pPr algn="just"/>
            <a:endParaRPr lang="en-US" dirty="0"/>
          </a:p>
          <a:p>
            <a:pPr algn="just"/>
            <a:r>
              <a:rPr lang="en-US" dirty="0"/>
              <a:t>Of course, economies of scale in a chemical plant are more complex than this simple calculation suggests, but the chemical engineers who design these plants have long used what they call the six-tenths rule—a rule of thumb which holds that increasing the quantity produced in a chemical plant by a certain percentage will increase total cost by only six-tenths as much.</a:t>
            </a:r>
            <a:endParaRPr lang="en-IN" dirty="0"/>
          </a:p>
        </p:txBody>
      </p:sp>
    </p:spTree>
    <p:extLst>
      <p:ext uri="{BB962C8B-B14F-4D97-AF65-F5344CB8AC3E}">
        <p14:creationId xmlns:p14="http://schemas.microsoft.com/office/powerpoint/2010/main" val="4047177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B5ED-2369-3C0B-9E4C-D0A794770E44}"/>
              </a:ext>
            </a:extLst>
          </p:cNvPr>
          <p:cNvSpPr>
            <a:spLocks noGrp="1"/>
          </p:cNvSpPr>
          <p:nvPr>
            <p:ph type="title"/>
          </p:nvPr>
        </p:nvSpPr>
        <p:spPr/>
        <p:txBody>
          <a:bodyPr/>
          <a:lstStyle/>
          <a:p>
            <a:r>
              <a:rPr lang="en-US" b="1" dirty="0">
                <a:solidFill>
                  <a:srgbClr val="C00000"/>
                </a:solidFill>
              </a:rPr>
              <a:t>Economies of Scale</a:t>
            </a:r>
            <a:endParaRPr lang="en-IN" b="1" dirty="0">
              <a:solidFill>
                <a:srgbClr val="C00000"/>
              </a:solidFill>
            </a:endParaRPr>
          </a:p>
        </p:txBody>
      </p:sp>
      <p:sp>
        <p:nvSpPr>
          <p:cNvPr id="3" name="Content Placeholder 2">
            <a:extLst>
              <a:ext uri="{FF2B5EF4-FFF2-40B4-BE49-F238E27FC236}">
                <a16:creationId xmlns:a16="http://schemas.microsoft.com/office/drawing/2014/main" id="{2B3D5744-51EB-B8C9-9FBE-7DB9BC8EDEE8}"/>
              </a:ext>
            </a:extLst>
          </p:cNvPr>
          <p:cNvSpPr>
            <a:spLocks noGrp="1"/>
          </p:cNvSpPr>
          <p:nvPr>
            <p:ph idx="1"/>
          </p:nvPr>
        </p:nvSpPr>
        <p:spPr>
          <a:xfrm>
            <a:off x="838200" y="1489494"/>
            <a:ext cx="10515600" cy="4687469"/>
          </a:xfrm>
        </p:spPr>
        <p:txBody>
          <a:bodyPr>
            <a:normAutofit lnSpcReduction="10000"/>
          </a:bodyPr>
          <a:lstStyle/>
          <a:p>
            <a:pPr marL="0" indent="0">
              <a:buNone/>
            </a:pPr>
            <a:r>
              <a:rPr lang="en-US" dirty="0"/>
              <a:t>As output increases, the firm’s average cost of producing that output is likely to decline, at least to a point. </a:t>
            </a:r>
          </a:p>
          <a:p>
            <a:pPr marL="0" indent="0">
              <a:buNone/>
            </a:pPr>
            <a:r>
              <a:rPr lang="en-US" dirty="0"/>
              <a:t>This can happen for the following reasons:</a:t>
            </a:r>
          </a:p>
          <a:p>
            <a:pPr marL="514350" indent="-514350">
              <a:buFont typeface="+mj-lt"/>
              <a:buAutoNum type="arabicParenR"/>
            </a:pPr>
            <a:r>
              <a:rPr lang="en-US" sz="2600" dirty="0"/>
              <a:t>If the firm operates on a larger scale, workers can specialize in the activities at which they are most productive.</a:t>
            </a:r>
          </a:p>
          <a:p>
            <a:pPr marL="514350" indent="-514350">
              <a:buFont typeface="+mj-lt"/>
              <a:buAutoNum type="arabicParenR"/>
            </a:pPr>
            <a:r>
              <a:rPr lang="en-US" sz="2600" dirty="0"/>
              <a:t>Scale can provide flexibility. By varying the combination of inputs utilized to produce the firm’s output, managers can organize the production process more effectively.</a:t>
            </a:r>
          </a:p>
          <a:p>
            <a:pPr marL="514350" indent="-514350">
              <a:buFont typeface="+mj-lt"/>
              <a:buAutoNum type="arabicParenR"/>
            </a:pPr>
            <a:r>
              <a:rPr lang="en-US" sz="2600" dirty="0"/>
              <a:t>The firm may be able to acquire some production inputs at lower cost because it is buying them in large quantities and can therefore negotiate better prices. The mix of inputs might change with the scale of the firm’s operation if managers take advantage of lower-cost inputs.</a:t>
            </a:r>
            <a:endParaRPr lang="en-IN" sz="2600" dirty="0"/>
          </a:p>
        </p:txBody>
      </p:sp>
    </p:spTree>
    <p:extLst>
      <p:ext uri="{BB962C8B-B14F-4D97-AF65-F5344CB8AC3E}">
        <p14:creationId xmlns:p14="http://schemas.microsoft.com/office/powerpoint/2010/main" val="2860533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3FE1-582E-62D0-A572-66D73B0567C4}"/>
              </a:ext>
            </a:extLst>
          </p:cNvPr>
          <p:cNvSpPr>
            <a:spLocks noGrp="1"/>
          </p:cNvSpPr>
          <p:nvPr>
            <p:ph type="title"/>
          </p:nvPr>
        </p:nvSpPr>
        <p:spPr/>
        <p:txBody>
          <a:bodyPr/>
          <a:lstStyle/>
          <a:p>
            <a:r>
              <a:rPr lang="en-US" b="1" dirty="0">
                <a:solidFill>
                  <a:srgbClr val="C00000"/>
                </a:solidFill>
              </a:rPr>
              <a:t>Diseconomies of Scale </a:t>
            </a:r>
            <a:endParaRPr lang="en-IN" b="1" dirty="0">
              <a:solidFill>
                <a:srgbClr val="C00000"/>
              </a:solidFill>
            </a:endParaRPr>
          </a:p>
        </p:txBody>
      </p:sp>
      <p:sp>
        <p:nvSpPr>
          <p:cNvPr id="3" name="Content Placeholder 2">
            <a:extLst>
              <a:ext uri="{FF2B5EF4-FFF2-40B4-BE49-F238E27FC236}">
                <a16:creationId xmlns:a16="http://schemas.microsoft.com/office/drawing/2014/main" id="{FE06BCE8-3FA2-6C2E-CB6D-4D06B0EAC006}"/>
              </a:ext>
            </a:extLst>
          </p:cNvPr>
          <p:cNvSpPr>
            <a:spLocks noGrp="1"/>
          </p:cNvSpPr>
          <p:nvPr>
            <p:ph idx="1"/>
          </p:nvPr>
        </p:nvSpPr>
        <p:spPr>
          <a:xfrm>
            <a:off x="838200" y="1495245"/>
            <a:ext cx="10197860" cy="4681718"/>
          </a:xfrm>
        </p:spPr>
        <p:txBody>
          <a:bodyPr>
            <a:normAutofit/>
          </a:bodyPr>
          <a:lstStyle/>
          <a:p>
            <a:pPr marL="0" indent="0">
              <a:buNone/>
            </a:pPr>
            <a:r>
              <a:rPr lang="en-US" dirty="0"/>
              <a:t>At some point, however, it is likely that the average cost of production will begin to increase with output. </a:t>
            </a:r>
          </a:p>
          <a:p>
            <a:pPr marL="0" indent="0">
              <a:buNone/>
            </a:pPr>
            <a:r>
              <a:rPr lang="en-US" dirty="0"/>
              <a:t>There are three reasons for this shift:</a:t>
            </a:r>
          </a:p>
          <a:p>
            <a:pPr marL="514350" indent="-514350">
              <a:buFont typeface="+mj-lt"/>
              <a:buAutoNum type="arabicParenR"/>
            </a:pPr>
            <a:r>
              <a:rPr lang="en-US" sz="2400" dirty="0"/>
              <a:t>At least in the short run, factory space and machinery may make it more difficult for workers to do their jobs effectively.</a:t>
            </a:r>
          </a:p>
          <a:p>
            <a:pPr marL="514350" indent="-514350">
              <a:buFont typeface="+mj-lt"/>
              <a:buAutoNum type="arabicParenR"/>
            </a:pPr>
            <a:r>
              <a:rPr lang="en-US" sz="2400" dirty="0"/>
              <a:t>Managing a larger firm may become more complex and inefficient as the number of tasks increases.</a:t>
            </a:r>
          </a:p>
          <a:p>
            <a:pPr marL="514350" indent="-514350">
              <a:buFont typeface="+mj-lt"/>
              <a:buAutoNum type="arabicParenR"/>
            </a:pPr>
            <a:r>
              <a:rPr lang="en-US" sz="2400" dirty="0"/>
              <a:t>The advantages of buying in bulk may have disappeared once certain quantities are reached. At some point, available supplies of key inputs may be limited, pushing their costs up.</a:t>
            </a:r>
          </a:p>
          <a:p>
            <a:endParaRPr lang="en-IN" dirty="0"/>
          </a:p>
        </p:txBody>
      </p:sp>
    </p:spTree>
    <p:extLst>
      <p:ext uri="{BB962C8B-B14F-4D97-AF65-F5344CB8AC3E}">
        <p14:creationId xmlns:p14="http://schemas.microsoft.com/office/powerpoint/2010/main" val="3116129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BB88B1-56F6-C33A-1D13-8189C0C1A4FD}"/>
              </a:ext>
            </a:extLst>
          </p:cNvPr>
          <p:cNvPicPr>
            <a:picLocks noGrp="1" noChangeAspect="1"/>
          </p:cNvPicPr>
          <p:nvPr>
            <p:ph idx="1"/>
          </p:nvPr>
        </p:nvPicPr>
        <p:blipFill>
          <a:blip r:embed="rId3"/>
          <a:stretch>
            <a:fillRect/>
          </a:stretch>
        </p:blipFill>
        <p:spPr>
          <a:xfrm>
            <a:off x="224287" y="345056"/>
            <a:ext cx="11904453" cy="6512943"/>
          </a:xfrm>
        </p:spPr>
      </p:pic>
    </p:spTree>
    <p:extLst>
      <p:ext uri="{BB962C8B-B14F-4D97-AF65-F5344CB8AC3E}">
        <p14:creationId xmlns:p14="http://schemas.microsoft.com/office/powerpoint/2010/main" val="244396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EAE07-BC0F-6ED3-4A14-8512136BB012}"/>
              </a:ext>
            </a:extLst>
          </p:cNvPr>
          <p:cNvSpPr>
            <a:spLocks noGrp="1"/>
          </p:cNvSpPr>
          <p:nvPr>
            <p:ph idx="1"/>
          </p:nvPr>
        </p:nvSpPr>
        <p:spPr>
          <a:xfrm>
            <a:off x="838200" y="718868"/>
            <a:ext cx="10515600" cy="5458095"/>
          </a:xfrm>
        </p:spPr>
        <p:txBody>
          <a:bodyPr>
            <a:normAutofit/>
          </a:bodyPr>
          <a:lstStyle/>
          <a:p>
            <a:r>
              <a:rPr lang="en-US" dirty="0"/>
              <a:t>So far, we have ignored the fact that had the firm not purchased the airplane, it could have earned interest on its $150 million. This forgone interest is an </a:t>
            </a:r>
            <a:r>
              <a:rPr lang="en-US" i="1" dirty="0"/>
              <a:t>opportunity cost </a:t>
            </a:r>
            <a:r>
              <a:rPr lang="en-US" dirty="0"/>
              <a:t>that must be accounted for.</a:t>
            </a:r>
          </a:p>
          <a:p>
            <a:r>
              <a:rPr lang="en-US" dirty="0"/>
              <a:t>Therefore, the </a:t>
            </a:r>
            <a:r>
              <a:rPr lang="en-US" b="1" dirty="0"/>
              <a:t>user cost of capital</a:t>
            </a:r>
            <a:r>
              <a:rPr lang="en-US" dirty="0"/>
              <a:t>— the annual cost of owning and using the airplane instead of selling it or never buying it in the first place—is given by the </a:t>
            </a:r>
            <a:r>
              <a:rPr lang="en-US" i="1" dirty="0"/>
              <a:t>sum of the economic depreciation and the interest (i.e., the financial return) that could have been earned had the money been invested elsewhere.</a:t>
            </a:r>
          </a:p>
          <a:p>
            <a:r>
              <a:rPr lang="en-US" dirty="0"/>
              <a:t>Formally,</a:t>
            </a:r>
          </a:p>
          <a:p>
            <a:pPr marL="0" indent="0">
              <a:buNone/>
            </a:pPr>
            <a:r>
              <a:rPr lang="en-US" b="1" dirty="0"/>
              <a:t>User Cost of Capital = Economic Depreciation + (Interest   Rate)*(Value of Capital)</a:t>
            </a:r>
            <a:endParaRPr lang="en-IN" b="1" dirty="0"/>
          </a:p>
          <a:p>
            <a:endParaRPr lang="en-US" i="1" dirty="0"/>
          </a:p>
          <a:p>
            <a:endParaRPr lang="en-IN" dirty="0"/>
          </a:p>
        </p:txBody>
      </p:sp>
    </p:spTree>
    <p:extLst>
      <p:ext uri="{BB962C8B-B14F-4D97-AF65-F5344CB8AC3E}">
        <p14:creationId xmlns:p14="http://schemas.microsoft.com/office/powerpoint/2010/main" val="247771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C237-8244-1896-2CBB-245F7330B9A8}"/>
              </a:ext>
            </a:extLst>
          </p:cNvPr>
          <p:cNvSpPr>
            <a:spLocks noGrp="1"/>
          </p:cNvSpPr>
          <p:nvPr>
            <p:ph type="title"/>
          </p:nvPr>
        </p:nvSpPr>
        <p:spPr/>
        <p:txBody>
          <a:bodyPr/>
          <a:lstStyle/>
          <a:p>
            <a:r>
              <a:rPr lang="en-US" b="1" dirty="0">
                <a:solidFill>
                  <a:srgbClr val="C00000"/>
                </a:solidFill>
              </a:rPr>
              <a:t>Economies and Diseconomies of Scope</a:t>
            </a:r>
            <a:endParaRPr lang="en-IN" b="1" dirty="0">
              <a:solidFill>
                <a:srgbClr val="C00000"/>
              </a:solidFill>
            </a:endParaRPr>
          </a:p>
        </p:txBody>
      </p:sp>
      <p:sp>
        <p:nvSpPr>
          <p:cNvPr id="3" name="Content Placeholder 2">
            <a:extLst>
              <a:ext uri="{FF2B5EF4-FFF2-40B4-BE49-F238E27FC236}">
                <a16:creationId xmlns:a16="http://schemas.microsoft.com/office/drawing/2014/main" id="{F8FB6008-361B-EFF2-52D4-07D6EC267EE9}"/>
              </a:ext>
            </a:extLst>
          </p:cNvPr>
          <p:cNvSpPr>
            <a:spLocks noGrp="1"/>
          </p:cNvSpPr>
          <p:nvPr>
            <p:ph idx="1"/>
          </p:nvPr>
        </p:nvSpPr>
        <p:spPr>
          <a:xfrm>
            <a:off x="2110596" y="1825625"/>
            <a:ext cx="6820619" cy="4351338"/>
          </a:xfrm>
        </p:spPr>
        <p:txBody>
          <a:bodyPr/>
          <a:lstStyle/>
          <a:p>
            <a:r>
              <a:rPr lang="en-US" b="1" dirty="0"/>
              <a:t>Economies of Scope - </a:t>
            </a:r>
            <a:r>
              <a:rPr lang="en-US" dirty="0"/>
              <a:t>Situation in which joint output of a single firm is greater than output that could be achieved by two different firms when each produces a single product.</a:t>
            </a:r>
          </a:p>
          <a:p>
            <a:endParaRPr lang="en-US" dirty="0"/>
          </a:p>
          <a:p>
            <a:r>
              <a:rPr lang="en-US" b="1" dirty="0"/>
              <a:t>Diseconomies of Scope - </a:t>
            </a:r>
            <a:r>
              <a:rPr lang="en-US" dirty="0"/>
              <a:t>Situation in which joint output of a single firm is less than could be achieved by separate firms when each produces a single product. </a:t>
            </a:r>
            <a:endParaRPr lang="en-IN" dirty="0"/>
          </a:p>
        </p:txBody>
      </p:sp>
    </p:spTree>
    <p:extLst>
      <p:ext uri="{BB962C8B-B14F-4D97-AF65-F5344CB8AC3E}">
        <p14:creationId xmlns:p14="http://schemas.microsoft.com/office/powerpoint/2010/main" val="64577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8BA-44F8-3614-EC7E-E2F9FE5F78CB}"/>
              </a:ext>
            </a:extLst>
          </p:cNvPr>
          <p:cNvSpPr>
            <a:spLocks noGrp="1"/>
          </p:cNvSpPr>
          <p:nvPr>
            <p:ph type="title"/>
          </p:nvPr>
        </p:nvSpPr>
        <p:spPr>
          <a:xfrm>
            <a:off x="1167443" y="452121"/>
            <a:ext cx="9581070" cy="307777"/>
          </a:xfrm>
        </p:spPr>
        <p:txBody>
          <a:bodyPr>
            <a:noAutofit/>
          </a:bodyPr>
          <a:lstStyle/>
          <a:p>
            <a:pPr algn="ctr"/>
            <a:r>
              <a:rPr lang="en-US" sz="3600" b="1" i="0" dirty="0">
                <a:solidFill>
                  <a:srgbClr val="C00000"/>
                </a:solidFill>
                <a:effectLst/>
                <a:latin typeface="Lato" panose="020F0502020204030203" pitchFamily="34" charset="0"/>
              </a:rPr>
              <a:t>Shifting patterns of Long-Run </a:t>
            </a:r>
            <a:r>
              <a:rPr lang="en-US" sz="3600" b="1" dirty="0">
                <a:solidFill>
                  <a:srgbClr val="C00000"/>
                </a:solidFill>
                <a:latin typeface="Lato" panose="020F0502020204030203" pitchFamily="34" charset="0"/>
              </a:rPr>
              <a:t>A</a:t>
            </a:r>
            <a:r>
              <a:rPr lang="en-US" sz="3600" b="1" i="0" dirty="0">
                <a:solidFill>
                  <a:srgbClr val="C00000"/>
                </a:solidFill>
                <a:effectLst/>
                <a:latin typeface="Lato" panose="020F0502020204030203" pitchFamily="34" charset="0"/>
              </a:rPr>
              <a:t>verage </a:t>
            </a:r>
            <a:r>
              <a:rPr lang="en-US" sz="3600" b="1" dirty="0">
                <a:solidFill>
                  <a:srgbClr val="C00000"/>
                </a:solidFill>
                <a:latin typeface="Lato" panose="020F0502020204030203" pitchFamily="34" charset="0"/>
              </a:rPr>
              <a:t>C</a:t>
            </a:r>
            <a:r>
              <a:rPr lang="en-US" sz="3600" b="1" i="0" dirty="0">
                <a:solidFill>
                  <a:srgbClr val="C00000"/>
                </a:solidFill>
                <a:effectLst/>
                <a:latin typeface="Lato" panose="020F0502020204030203" pitchFamily="34" charset="0"/>
              </a:rPr>
              <a:t>ost</a:t>
            </a:r>
            <a:endParaRPr lang="en-IN" sz="3600" b="1" dirty="0">
              <a:solidFill>
                <a:srgbClr val="C00000"/>
              </a:solidFill>
            </a:endParaRPr>
          </a:p>
        </p:txBody>
      </p:sp>
      <p:sp>
        <p:nvSpPr>
          <p:cNvPr id="5" name="Text Placeholder 4">
            <a:extLst>
              <a:ext uri="{FF2B5EF4-FFF2-40B4-BE49-F238E27FC236}">
                <a16:creationId xmlns:a16="http://schemas.microsoft.com/office/drawing/2014/main" id="{4DD60503-8C8E-E0CF-8C10-236DF7EE38CC}"/>
              </a:ext>
            </a:extLst>
          </p:cNvPr>
          <p:cNvSpPr>
            <a:spLocks noGrp="1"/>
          </p:cNvSpPr>
          <p:nvPr>
            <p:ph type="body" idx="1"/>
          </p:nvPr>
        </p:nvSpPr>
        <p:spPr>
          <a:xfrm>
            <a:off x="1974850" y="990601"/>
            <a:ext cx="8235950" cy="4708981"/>
          </a:xfrm>
        </p:spPr>
        <p:txBody>
          <a:bodyPr>
            <a:normAutofit fontScale="70000" lnSpcReduction="20000"/>
          </a:bodyPr>
          <a:lstStyle/>
          <a:p>
            <a:pPr marL="285750" indent="-285750" algn="just"/>
            <a:r>
              <a:rPr lang="en-US" dirty="0"/>
              <a:t>New developments in production technology can shift the LRAC curve in ways that alter the size distribution of firms in an industry.</a:t>
            </a:r>
          </a:p>
          <a:p>
            <a:pPr marL="285750" indent="-285750" algn="just"/>
            <a:endParaRPr lang="en-US" dirty="0"/>
          </a:p>
          <a:p>
            <a:pPr marL="285750" indent="-285750" algn="just"/>
            <a:r>
              <a:rPr lang="en-US" dirty="0"/>
              <a:t>For much of the 20th century, the most common change has been to see alterations in technology—like the assembly line or the large department store—where large-scale producers seemed to gain an advantage over smaller ones. These innovations caused the downward-sloping economies of scale portion of the LRAC curve to stretch over a larger quantity of output.</a:t>
            </a:r>
          </a:p>
          <a:p>
            <a:pPr marL="285750" indent="-285750" algn="just"/>
            <a:endParaRPr lang="en-US" dirty="0"/>
          </a:p>
          <a:p>
            <a:pPr marL="285750" indent="-285750" algn="just"/>
            <a:r>
              <a:rPr lang="en-US" dirty="0"/>
              <a:t>However, new production technologies do not inevitably lead to a greater average size for firms. For example, in recent years some new technologies for generating electricity on a smaller scale have appeared. Traditional coal-burning electricity plants needed to produce 300 to 600 megawatts of power to exploit economies of scale fully, but high-efficiency turbines used to produce electricity from burning natural gas can produce electricity at a competitive price while producing a smaller quantity of 100 megawatts or less. This new technology created the possibility for smaller companies or plants to generate electricity as efficiently as large ones.</a:t>
            </a:r>
            <a:endParaRPr lang="en-IN" dirty="0"/>
          </a:p>
        </p:txBody>
      </p:sp>
    </p:spTree>
    <p:extLst>
      <p:ext uri="{BB962C8B-B14F-4D97-AF65-F5344CB8AC3E}">
        <p14:creationId xmlns:p14="http://schemas.microsoft.com/office/powerpoint/2010/main" val="1786662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8ED62E-E594-9650-7A17-7D99AD6D2C9C}"/>
              </a:ext>
            </a:extLst>
          </p:cNvPr>
          <p:cNvSpPr txBox="1"/>
          <p:nvPr/>
        </p:nvSpPr>
        <p:spPr>
          <a:xfrm>
            <a:off x="1752600" y="304801"/>
            <a:ext cx="8763000" cy="6186309"/>
          </a:xfrm>
          <a:prstGeom prst="rect">
            <a:avLst/>
          </a:prstGeom>
          <a:noFill/>
        </p:spPr>
        <p:txBody>
          <a:bodyPr wrap="square">
            <a:spAutoFit/>
          </a:bodyPr>
          <a:lstStyle/>
          <a:p>
            <a:pPr marL="285750" indent="-285750" algn="just">
              <a:buFont typeface="Arial" panose="020B0604020202020204" pitchFamily="34" charset="0"/>
              <a:buChar char="•"/>
            </a:pPr>
            <a:r>
              <a:rPr lang="en-US" dirty="0"/>
              <a:t>Another example of a technology-driven shift to smaller plants may be taking place in the tire industry. A traditional mid-size tire plant produces about six million tires per year. However, in 2000, the Italian company Pirelli introduced a new tire factory that uses many robots. The Pirelli tire plant produced only about one million tires per year, but it does so at a lower average cost than a traditional mid-sized tire plant.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Controversy has simmered in recent years over whether new information and communications technologies will increase or decrease the size of firms. On one hand, the new technology may make it easier for small firms to reach out beyond their local geographic area and find customers across a state, the nation, or even across international boundaries. This factor might seem to predict a future with a larger number of small competitors.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 the other hand, new information and communications technology might create winner-take-all markets where one large company will tend to command a large share of total sales—as Microsoft has done in the production of software for personal computers or Amazon has done in online bookselling. Additionally, improved information and communication technologies might make it easier to manage many different plants and operations across the country or around the world, which could encourage larger firms.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How developing technologies affect firm size is of great interest to economists, businesspeople, and policymakers.</a:t>
            </a:r>
            <a:endParaRPr lang="en-IN" b="1" dirty="0"/>
          </a:p>
        </p:txBody>
      </p:sp>
    </p:spTree>
    <p:extLst>
      <p:ext uri="{BB962C8B-B14F-4D97-AF65-F5344CB8AC3E}">
        <p14:creationId xmlns:p14="http://schemas.microsoft.com/office/powerpoint/2010/main" val="361214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0853" y="836045"/>
            <a:ext cx="8303260" cy="4590359"/>
          </a:xfrm>
          <a:prstGeom prst="rect">
            <a:avLst/>
          </a:prstGeom>
        </p:spPr>
        <p:txBody>
          <a:bodyPr vert="horz" wrap="square" lIns="0" tIns="12065" rIns="0" bIns="0" rtlCol="0">
            <a:spAutoFit/>
          </a:bodyPr>
          <a:lstStyle/>
          <a:p>
            <a:pPr marL="88900" marR="112395">
              <a:spcBef>
                <a:spcPts val="95"/>
              </a:spcBef>
            </a:pPr>
            <a:r>
              <a:rPr sz="2400" spc="-5" dirty="0">
                <a:latin typeface="Calibri"/>
                <a:cs typeface="Calibri"/>
              </a:rPr>
              <a:t>A</a:t>
            </a:r>
            <a:r>
              <a:rPr sz="2400" spc="45" dirty="0">
                <a:latin typeface="Calibri"/>
                <a:cs typeface="Calibri"/>
              </a:rPr>
              <a:t> </a:t>
            </a:r>
            <a:r>
              <a:rPr sz="2400" spc="-15" dirty="0">
                <a:latin typeface="Calibri"/>
                <a:cs typeface="Calibri"/>
              </a:rPr>
              <a:t>profit</a:t>
            </a:r>
            <a:r>
              <a:rPr sz="2400" spc="35" dirty="0">
                <a:latin typeface="Calibri"/>
                <a:cs typeface="Calibri"/>
              </a:rPr>
              <a:t> </a:t>
            </a:r>
            <a:r>
              <a:rPr sz="2400" spc="-10" dirty="0">
                <a:latin typeface="Calibri"/>
                <a:cs typeface="Calibri"/>
              </a:rPr>
              <a:t>maximizing</a:t>
            </a:r>
            <a:r>
              <a:rPr sz="2400" spc="50" dirty="0">
                <a:latin typeface="Calibri"/>
                <a:cs typeface="Calibri"/>
              </a:rPr>
              <a:t> </a:t>
            </a:r>
            <a:r>
              <a:rPr sz="2400" spc="-5" dirty="0">
                <a:latin typeface="Calibri"/>
                <a:cs typeface="Calibri"/>
              </a:rPr>
              <a:t>firm</a:t>
            </a:r>
            <a:r>
              <a:rPr sz="2400" spc="40" dirty="0">
                <a:latin typeface="Calibri"/>
                <a:cs typeface="Calibri"/>
              </a:rPr>
              <a:t> </a:t>
            </a:r>
            <a:r>
              <a:rPr sz="2400" spc="-15" dirty="0">
                <a:latin typeface="Calibri"/>
                <a:cs typeface="Calibri"/>
              </a:rPr>
              <a:t>produces</a:t>
            </a:r>
            <a:r>
              <a:rPr sz="2400" spc="70" dirty="0">
                <a:latin typeface="Calibri"/>
                <a:cs typeface="Calibri"/>
              </a:rPr>
              <a:t> </a:t>
            </a:r>
            <a:r>
              <a:rPr sz="2400" spc="-10" dirty="0">
                <a:latin typeface="Calibri"/>
                <a:cs typeface="Calibri"/>
              </a:rPr>
              <a:t>output</a:t>
            </a:r>
            <a:r>
              <a:rPr sz="2400" spc="60" dirty="0">
                <a:latin typeface="Calibri"/>
                <a:cs typeface="Calibri"/>
              </a:rPr>
              <a:t> </a:t>
            </a:r>
            <a:r>
              <a:rPr sz="2400" spc="-5" dirty="0">
                <a:latin typeface="Calibri"/>
                <a:cs typeface="Calibri"/>
              </a:rPr>
              <a:t>Q</a:t>
            </a:r>
            <a:r>
              <a:rPr sz="2400" spc="45" dirty="0">
                <a:latin typeface="Calibri"/>
                <a:cs typeface="Calibri"/>
              </a:rPr>
              <a:t> </a:t>
            </a:r>
            <a:r>
              <a:rPr sz="2400" spc="-10" dirty="0">
                <a:latin typeface="Calibri"/>
                <a:cs typeface="Calibri"/>
              </a:rPr>
              <a:t>using </a:t>
            </a:r>
            <a:r>
              <a:rPr sz="2400" spc="-5" dirty="0">
                <a:latin typeface="Calibri"/>
                <a:cs typeface="Calibri"/>
              </a:rPr>
              <a:t> </a:t>
            </a:r>
            <a:r>
              <a:rPr sz="2400" spc="-10" dirty="0">
                <a:latin typeface="Calibri"/>
                <a:cs typeface="Calibri"/>
              </a:rPr>
              <a:t>two</a:t>
            </a:r>
            <a:r>
              <a:rPr sz="2400" spc="-5" dirty="0">
                <a:latin typeface="Calibri"/>
                <a:cs typeface="Calibri"/>
              </a:rPr>
              <a:t> inputs</a:t>
            </a:r>
            <a:r>
              <a:rPr sz="2400" spc="35" dirty="0">
                <a:latin typeface="Calibri"/>
                <a:cs typeface="Calibri"/>
              </a:rPr>
              <a:t> </a:t>
            </a:r>
            <a:r>
              <a:rPr sz="2400" spc="-5" dirty="0">
                <a:latin typeface="Calibri"/>
                <a:cs typeface="Calibri"/>
              </a:rPr>
              <a:t>L</a:t>
            </a:r>
            <a:r>
              <a:rPr sz="2400" spc="10" dirty="0">
                <a:latin typeface="Calibri"/>
                <a:cs typeface="Calibri"/>
              </a:rPr>
              <a:t> </a:t>
            </a:r>
            <a:r>
              <a:rPr sz="2400" spc="-5" dirty="0">
                <a:latin typeface="Calibri"/>
                <a:cs typeface="Calibri"/>
              </a:rPr>
              <a:t>and</a:t>
            </a:r>
            <a:r>
              <a:rPr sz="2400" spc="10" dirty="0">
                <a:latin typeface="Calibri"/>
                <a:cs typeface="Calibri"/>
              </a:rPr>
              <a:t> </a:t>
            </a:r>
            <a:r>
              <a:rPr sz="2400" spc="-5" dirty="0">
                <a:latin typeface="Calibri"/>
                <a:cs typeface="Calibri"/>
              </a:rPr>
              <a:t>K.</a:t>
            </a:r>
            <a:r>
              <a:rPr sz="2400" dirty="0">
                <a:latin typeface="Calibri"/>
                <a:cs typeface="Calibri"/>
              </a:rPr>
              <a:t> </a:t>
            </a:r>
            <a:r>
              <a:rPr sz="2400" spc="-5" dirty="0">
                <a:latin typeface="Calibri"/>
                <a:cs typeface="Calibri"/>
              </a:rPr>
              <a:t>The </a:t>
            </a:r>
            <a:r>
              <a:rPr sz="2400" spc="-10" dirty="0">
                <a:latin typeface="Calibri"/>
                <a:cs typeface="Calibri"/>
              </a:rPr>
              <a:t>firm</a:t>
            </a:r>
            <a:r>
              <a:rPr sz="2400" spc="10" dirty="0">
                <a:latin typeface="Calibri"/>
                <a:cs typeface="Calibri"/>
              </a:rPr>
              <a:t> </a:t>
            </a:r>
            <a:r>
              <a:rPr sz="2400" spc="-10" dirty="0">
                <a:latin typeface="Calibri"/>
                <a:cs typeface="Calibri"/>
              </a:rPr>
              <a:t>purchases</a:t>
            </a:r>
            <a:r>
              <a:rPr sz="2400" spc="35" dirty="0">
                <a:latin typeface="Calibri"/>
                <a:cs typeface="Calibri"/>
              </a:rPr>
              <a:t> </a:t>
            </a:r>
            <a:r>
              <a:rPr sz="2400" spc="-5" dirty="0">
                <a:latin typeface="Calibri"/>
                <a:cs typeface="Calibri"/>
              </a:rPr>
              <a:t>L (labour)</a:t>
            </a:r>
            <a:r>
              <a:rPr sz="2400" spc="25" dirty="0">
                <a:latin typeface="Calibri"/>
                <a:cs typeface="Calibri"/>
              </a:rPr>
              <a:t> </a:t>
            </a:r>
            <a:r>
              <a:rPr sz="2400" spc="-5" dirty="0">
                <a:latin typeface="Calibri"/>
                <a:cs typeface="Calibri"/>
              </a:rPr>
              <a:t>and </a:t>
            </a:r>
            <a:r>
              <a:rPr sz="2400" spc="-620" dirty="0">
                <a:latin typeface="Calibri"/>
                <a:cs typeface="Calibri"/>
              </a:rPr>
              <a:t> </a:t>
            </a:r>
            <a:r>
              <a:rPr sz="2400" spc="-5" dirty="0">
                <a:latin typeface="Calibri"/>
                <a:cs typeface="Calibri"/>
              </a:rPr>
              <a:t>K</a:t>
            </a:r>
            <a:r>
              <a:rPr sz="2400" dirty="0">
                <a:latin typeface="Calibri"/>
                <a:cs typeface="Calibri"/>
              </a:rPr>
              <a:t> </a:t>
            </a:r>
            <a:r>
              <a:rPr sz="2400" spc="-10" dirty="0">
                <a:latin typeface="Calibri"/>
                <a:cs typeface="Calibri"/>
              </a:rPr>
              <a:t>(capital)</a:t>
            </a:r>
            <a:r>
              <a:rPr sz="2400" dirty="0">
                <a:latin typeface="Calibri"/>
                <a:cs typeface="Calibri"/>
              </a:rPr>
              <a:t> </a:t>
            </a:r>
            <a:r>
              <a:rPr sz="2400" spc="-5" dirty="0">
                <a:latin typeface="Calibri"/>
                <a:cs typeface="Calibri"/>
              </a:rPr>
              <a:t>in</a:t>
            </a:r>
            <a:r>
              <a:rPr sz="2400" spc="15" dirty="0">
                <a:latin typeface="Calibri"/>
                <a:cs typeface="Calibri"/>
              </a:rPr>
              <a:t> </a:t>
            </a:r>
            <a:r>
              <a:rPr sz="2400" spc="-15" dirty="0">
                <a:latin typeface="Calibri"/>
                <a:cs typeface="Calibri"/>
              </a:rPr>
              <a:t>competitive</a:t>
            </a:r>
            <a:r>
              <a:rPr sz="2400" spc="20" dirty="0">
                <a:latin typeface="Calibri"/>
                <a:cs typeface="Calibri"/>
              </a:rPr>
              <a:t> </a:t>
            </a:r>
            <a:r>
              <a:rPr sz="2400" spc="-20" dirty="0">
                <a:latin typeface="Calibri"/>
                <a:cs typeface="Calibri"/>
              </a:rPr>
              <a:t>markets</a:t>
            </a:r>
            <a:r>
              <a:rPr sz="2400" dirty="0">
                <a:latin typeface="Calibri"/>
                <a:cs typeface="Calibri"/>
              </a:rPr>
              <a:t> </a:t>
            </a:r>
            <a:r>
              <a:rPr sz="2400" spc="-15" dirty="0">
                <a:latin typeface="Calibri"/>
                <a:cs typeface="Calibri"/>
              </a:rPr>
              <a:t>at</a:t>
            </a:r>
            <a:r>
              <a:rPr sz="2400" dirty="0">
                <a:latin typeface="Calibri"/>
                <a:cs typeface="Calibri"/>
              </a:rPr>
              <a:t> </a:t>
            </a:r>
            <a:r>
              <a:rPr sz="2400" spc="-10" dirty="0">
                <a:latin typeface="Calibri"/>
                <a:cs typeface="Calibri"/>
              </a:rPr>
              <a:t>price</a:t>
            </a:r>
            <a:r>
              <a:rPr sz="2400" spc="20" dirty="0">
                <a:latin typeface="Calibri"/>
                <a:cs typeface="Calibri"/>
              </a:rPr>
              <a:t> </a:t>
            </a:r>
            <a:r>
              <a:rPr sz="2400" spc="-5" dirty="0">
                <a:latin typeface="Calibri"/>
                <a:cs typeface="Calibri"/>
              </a:rPr>
              <a:t>w</a:t>
            </a:r>
            <a:r>
              <a:rPr sz="2400" spc="10" dirty="0">
                <a:latin typeface="Calibri"/>
                <a:cs typeface="Calibri"/>
              </a:rPr>
              <a:t> </a:t>
            </a:r>
            <a:r>
              <a:rPr sz="2400" spc="-5" dirty="0">
                <a:latin typeface="Calibri"/>
                <a:cs typeface="Calibri"/>
              </a:rPr>
              <a:t>=</a:t>
            </a:r>
            <a:r>
              <a:rPr sz="2400" spc="15" dirty="0">
                <a:latin typeface="Calibri"/>
                <a:cs typeface="Calibri"/>
              </a:rPr>
              <a:t> </a:t>
            </a:r>
            <a:r>
              <a:rPr sz="2400" spc="-5" dirty="0">
                <a:latin typeface="Calibri"/>
                <a:cs typeface="Calibri"/>
              </a:rPr>
              <a:t>20</a:t>
            </a:r>
            <a:r>
              <a:rPr sz="2400" spc="15" dirty="0">
                <a:latin typeface="Calibri"/>
                <a:cs typeface="Calibri"/>
              </a:rPr>
              <a:t> </a:t>
            </a:r>
            <a:r>
              <a:rPr sz="2400" spc="-5" dirty="0">
                <a:latin typeface="Calibri"/>
                <a:cs typeface="Calibri"/>
              </a:rPr>
              <a:t>and </a:t>
            </a:r>
            <a:r>
              <a:rPr sz="2400" spc="-620" dirty="0">
                <a:latin typeface="Calibri"/>
                <a:cs typeface="Calibri"/>
              </a:rPr>
              <a:t> </a:t>
            </a:r>
            <a:r>
              <a:rPr sz="2400" spc="-5" dirty="0">
                <a:latin typeface="Calibri"/>
                <a:cs typeface="Calibri"/>
              </a:rPr>
              <a:t>r</a:t>
            </a:r>
            <a:r>
              <a:rPr sz="2400" dirty="0">
                <a:latin typeface="Calibri"/>
                <a:cs typeface="Calibri"/>
              </a:rPr>
              <a:t> </a:t>
            </a:r>
            <a:r>
              <a:rPr sz="2400" spc="-5" dirty="0">
                <a:latin typeface="Calibri"/>
                <a:cs typeface="Calibri"/>
              </a:rPr>
              <a:t>=</a:t>
            </a:r>
            <a:r>
              <a:rPr sz="2400" spc="10" dirty="0">
                <a:latin typeface="Calibri"/>
                <a:cs typeface="Calibri"/>
              </a:rPr>
              <a:t> </a:t>
            </a:r>
            <a:r>
              <a:rPr sz="2400" spc="-5" dirty="0">
                <a:latin typeface="Calibri"/>
                <a:cs typeface="Calibri"/>
              </a:rPr>
              <a:t>10</a:t>
            </a:r>
            <a:r>
              <a:rPr sz="2400" spc="20" dirty="0">
                <a:latin typeface="Calibri"/>
                <a:cs typeface="Calibri"/>
              </a:rPr>
              <a:t> </a:t>
            </a:r>
            <a:r>
              <a:rPr sz="2400" spc="-10" dirty="0">
                <a:latin typeface="Calibri"/>
                <a:cs typeface="Calibri"/>
              </a:rPr>
              <a:t>per</a:t>
            </a:r>
            <a:r>
              <a:rPr sz="2400" spc="-5" dirty="0">
                <a:latin typeface="Calibri"/>
                <a:cs typeface="Calibri"/>
              </a:rPr>
              <a:t> </a:t>
            </a:r>
            <a:r>
              <a:rPr sz="2400" spc="-10" dirty="0">
                <a:latin typeface="Calibri"/>
                <a:cs typeface="Calibri"/>
              </a:rPr>
              <a:t>unit</a:t>
            </a:r>
            <a:r>
              <a:rPr sz="2400" spc="10" dirty="0">
                <a:latin typeface="Calibri"/>
                <a:cs typeface="Calibri"/>
              </a:rPr>
              <a:t> </a:t>
            </a:r>
            <a:r>
              <a:rPr sz="2400" spc="-10" dirty="0">
                <a:latin typeface="Calibri"/>
                <a:cs typeface="Calibri"/>
              </a:rPr>
              <a:t>respectively</a:t>
            </a:r>
            <a:r>
              <a:rPr sz="2400" dirty="0">
                <a:latin typeface="Calibri"/>
                <a:cs typeface="Calibri"/>
              </a:rPr>
              <a:t> </a:t>
            </a:r>
            <a:r>
              <a:rPr sz="2400" spc="-5" dirty="0">
                <a:latin typeface="Calibri"/>
                <a:cs typeface="Calibri"/>
              </a:rPr>
              <a:t>and</a:t>
            </a:r>
            <a:r>
              <a:rPr sz="2400" spc="20" dirty="0">
                <a:latin typeface="Calibri"/>
                <a:cs typeface="Calibri"/>
              </a:rPr>
              <a:t> </a:t>
            </a:r>
            <a:r>
              <a:rPr sz="2400" spc="-10" dirty="0">
                <a:latin typeface="Calibri"/>
                <a:cs typeface="Calibri"/>
              </a:rPr>
              <a:t>sells</a:t>
            </a:r>
            <a:r>
              <a:rPr sz="2400" dirty="0">
                <a:latin typeface="Calibri"/>
                <a:cs typeface="Calibri"/>
              </a:rPr>
              <a:t> </a:t>
            </a:r>
            <a:r>
              <a:rPr sz="2400" spc="-5" dirty="0">
                <a:latin typeface="Calibri"/>
                <a:cs typeface="Calibri"/>
              </a:rPr>
              <a:t>Q</a:t>
            </a:r>
            <a:r>
              <a:rPr sz="2400" spc="5" dirty="0">
                <a:latin typeface="Calibri"/>
                <a:cs typeface="Calibri"/>
              </a:rPr>
              <a:t> </a:t>
            </a:r>
            <a:r>
              <a:rPr sz="2400" spc="-5" dirty="0">
                <a:latin typeface="Calibri"/>
                <a:cs typeface="Calibri"/>
              </a:rPr>
              <a:t>in</a:t>
            </a:r>
            <a:r>
              <a:rPr sz="2400" spc="5" dirty="0">
                <a:latin typeface="Calibri"/>
                <a:cs typeface="Calibri"/>
              </a:rPr>
              <a:t> </a:t>
            </a:r>
            <a:r>
              <a:rPr sz="2400" spc="-5" dirty="0">
                <a:latin typeface="Calibri"/>
                <a:cs typeface="Calibri"/>
              </a:rPr>
              <a:t>a </a:t>
            </a:r>
            <a:r>
              <a:rPr sz="2400" dirty="0">
                <a:latin typeface="Calibri"/>
                <a:cs typeface="Calibri"/>
              </a:rPr>
              <a:t> </a:t>
            </a:r>
            <a:r>
              <a:rPr sz="2400" i="1" spc="-10" dirty="0">
                <a:latin typeface="Calibri"/>
                <a:cs typeface="Calibri"/>
              </a:rPr>
              <a:t>competitive</a:t>
            </a:r>
            <a:r>
              <a:rPr sz="2400" i="1" spc="-5" dirty="0">
                <a:latin typeface="Calibri"/>
                <a:cs typeface="Calibri"/>
              </a:rPr>
              <a:t> </a:t>
            </a:r>
            <a:r>
              <a:rPr sz="2400" i="1" spc="-25" dirty="0">
                <a:latin typeface="Calibri"/>
                <a:cs typeface="Calibri"/>
              </a:rPr>
              <a:t>market</a:t>
            </a:r>
            <a:r>
              <a:rPr sz="2400" i="1" spc="30" dirty="0">
                <a:latin typeface="Calibri"/>
                <a:cs typeface="Calibri"/>
              </a:rPr>
              <a:t> </a:t>
            </a:r>
            <a:r>
              <a:rPr sz="2400" spc="-15" dirty="0">
                <a:latin typeface="Calibri"/>
                <a:cs typeface="Calibri"/>
              </a:rPr>
              <a:t>at</a:t>
            </a:r>
            <a:r>
              <a:rPr sz="2400" spc="-10" dirty="0">
                <a:latin typeface="Calibri"/>
                <a:cs typeface="Calibri"/>
              </a:rPr>
              <a:t> some</a:t>
            </a:r>
            <a:r>
              <a:rPr sz="2400" spc="10" dirty="0">
                <a:latin typeface="Calibri"/>
                <a:cs typeface="Calibri"/>
              </a:rPr>
              <a:t> </a:t>
            </a:r>
            <a:r>
              <a:rPr sz="2400" spc="-10" dirty="0">
                <a:latin typeface="Calibri"/>
                <a:cs typeface="Calibri"/>
              </a:rPr>
              <a:t>price</a:t>
            </a:r>
            <a:r>
              <a:rPr sz="2400" spc="15" dirty="0">
                <a:latin typeface="Calibri"/>
                <a:cs typeface="Calibri"/>
              </a:rPr>
              <a:t> </a:t>
            </a:r>
            <a:r>
              <a:rPr sz="2400" spc="-10" dirty="0">
                <a:latin typeface="Calibri"/>
                <a:cs typeface="Calibri"/>
              </a:rPr>
              <a:t>p.</a:t>
            </a:r>
            <a:endParaRPr sz="2400" dirty="0">
              <a:latin typeface="Calibri"/>
              <a:cs typeface="Calibri"/>
            </a:endParaRPr>
          </a:p>
          <a:p>
            <a:pPr>
              <a:spcBef>
                <a:spcPts val="10"/>
              </a:spcBef>
            </a:pPr>
            <a:endParaRPr sz="2400" dirty="0">
              <a:latin typeface="Calibri"/>
              <a:cs typeface="Calibri"/>
            </a:endParaRPr>
          </a:p>
          <a:p>
            <a:pPr marL="88900" marR="68580"/>
            <a:r>
              <a:rPr sz="2400" spc="-15" dirty="0">
                <a:latin typeface="Calibri"/>
                <a:cs typeface="Calibri"/>
              </a:rPr>
              <a:t>Calculate</a:t>
            </a:r>
            <a:r>
              <a:rPr sz="2400" dirty="0">
                <a:latin typeface="Calibri"/>
                <a:cs typeface="Calibri"/>
              </a:rPr>
              <a:t> </a:t>
            </a:r>
            <a:r>
              <a:rPr sz="2400" spc="-10" dirty="0">
                <a:latin typeface="Calibri"/>
                <a:cs typeface="Calibri"/>
              </a:rPr>
              <a:t>the</a:t>
            </a:r>
            <a:r>
              <a:rPr sz="2400" spc="20" dirty="0">
                <a:latin typeface="Calibri"/>
                <a:cs typeface="Calibri"/>
              </a:rPr>
              <a:t> </a:t>
            </a:r>
            <a:r>
              <a:rPr sz="2400" i="1" spc="-5" dirty="0">
                <a:latin typeface="Calibri"/>
                <a:cs typeface="Calibri"/>
              </a:rPr>
              <a:t>long</a:t>
            </a:r>
            <a:r>
              <a:rPr sz="2400" i="1" spc="10" dirty="0">
                <a:latin typeface="Calibri"/>
                <a:cs typeface="Calibri"/>
              </a:rPr>
              <a:t> </a:t>
            </a:r>
            <a:r>
              <a:rPr sz="2400" i="1" spc="-5" dirty="0">
                <a:latin typeface="Calibri"/>
                <a:cs typeface="Calibri"/>
              </a:rPr>
              <a:t>run</a:t>
            </a:r>
            <a:r>
              <a:rPr sz="2400" i="1" spc="10" dirty="0">
                <a:latin typeface="Calibri"/>
                <a:cs typeface="Calibri"/>
              </a:rPr>
              <a:t> </a:t>
            </a:r>
            <a:r>
              <a:rPr sz="2400" i="1" spc="-20" dirty="0">
                <a:latin typeface="Calibri"/>
                <a:cs typeface="Calibri"/>
              </a:rPr>
              <a:t>cost</a:t>
            </a:r>
            <a:r>
              <a:rPr sz="2400" i="1" spc="-10" dirty="0">
                <a:latin typeface="Calibri"/>
                <a:cs typeface="Calibri"/>
              </a:rPr>
              <a:t> </a:t>
            </a:r>
            <a:r>
              <a:rPr sz="2400" spc="-5" dirty="0">
                <a:latin typeface="Calibri"/>
                <a:cs typeface="Calibri"/>
              </a:rPr>
              <a:t>of</a:t>
            </a:r>
            <a:r>
              <a:rPr sz="2400" dirty="0">
                <a:latin typeface="Calibri"/>
                <a:cs typeface="Calibri"/>
              </a:rPr>
              <a:t> </a:t>
            </a:r>
            <a:r>
              <a:rPr sz="2400" spc="-10" dirty="0">
                <a:latin typeface="Calibri"/>
                <a:cs typeface="Calibri"/>
              </a:rPr>
              <a:t>the</a:t>
            </a:r>
            <a:r>
              <a:rPr sz="2400" spc="20" dirty="0">
                <a:latin typeface="Calibri"/>
                <a:cs typeface="Calibri"/>
              </a:rPr>
              <a:t> </a:t>
            </a:r>
            <a:r>
              <a:rPr sz="2400" spc="-10" dirty="0">
                <a:latin typeface="Calibri"/>
                <a:cs typeface="Calibri"/>
              </a:rPr>
              <a:t>firm</a:t>
            </a:r>
            <a:r>
              <a:rPr sz="2400" spc="15" dirty="0">
                <a:latin typeface="Calibri"/>
                <a:cs typeface="Calibri"/>
              </a:rPr>
              <a:t> </a:t>
            </a:r>
            <a:r>
              <a:rPr sz="2400" spc="-5" dirty="0">
                <a:latin typeface="Calibri"/>
                <a:cs typeface="Calibri"/>
              </a:rPr>
              <a:t>as a</a:t>
            </a:r>
            <a:r>
              <a:rPr sz="2400" spc="25" dirty="0">
                <a:latin typeface="Calibri"/>
                <a:cs typeface="Calibri"/>
              </a:rPr>
              <a:t> </a:t>
            </a:r>
            <a:r>
              <a:rPr sz="2400" i="1" spc="-10" dirty="0">
                <a:latin typeface="Calibri"/>
                <a:cs typeface="Calibri"/>
              </a:rPr>
              <a:t>function</a:t>
            </a:r>
            <a:r>
              <a:rPr sz="2400" i="1" dirty="0">
                <a:latin typeface="Calibri"/>
                <a:cs typeface="Calibri"/>
              </a:rPr>
              <a:t> </a:t>
            </a:r>
            <a:r>
              <a:rPr sz="2400" i="1" spc="-10" dirty="0">
                <a:latin typeface="Calibri"/>
                <a:cs typeface="Calibri"/>
              </a:rPr>
              <a:t>of </a:t>
            </a:r>
            <a:r>
              <a:rPr sz="2400" i="1" spc="-620" dirty="0">
                <a:latin typeface="Calibri"/>
                <a:cs typeface="Calibri"/>
              </a:rPr>
              <a:t> </a:t>
            </a:r>
            <a:r>
              <a:rPr sz="2400" i="1" spc="-5" dirty="0">
                <a:latin typeface="Calibri"/>
                <a:cs typeface="Calibri"/>
              </a:rPr>
              <a:t>the</a:t>
            </a:r>
            <a:r>
              <a:rPr sz="2400" i="1" spc="-10" dirty="0">
                <a:latin typeface="Calibri"/>
                <a:cs typeface="Calibri"/>
              </a:rPr>
              <a:t> quantity</a:t>
            </a:r>
            <a:r>
              <a:rPr sz="2400" i="1" spc="-5" dirty="0">
                <a:latin typeface="Calibri"/>
                <a:cs typeface="Calibri"/>
              </a:rPr>
              <a:t> of</a:t>
            </a:r>
            <a:r>
              <a:rPr sz="2400" i="1" spc="5" dirty="0">
                <a:latin typeface="Calibri"/>
                <a:cs typeface="Calibri"/>
              </a:rPr>
              <a:t> </a:t>
            </a:r>
            <a:r>
              <a:rPr sz="2400" i="1" spc="-5" dirty="0">
                <a:latin typeface="Calibri"/>
                <a:cs typeface="Calibri"/>
              </a:rPr>
              <a:t>output</a:t>
            </a:r>
            <a:r>
              <a:rPr sz="2400" i="1" spc="10" dirty="0">
                <a:latin typeface="Calibri"/>
                <a:cs typeface="Calibri"/>
              </a:rPr>
              <a:t> </a:t>
            </a:r>
            <a:r>
              <a:rPr sz="2400" spc="-25" dirty="0">
                <a:latin typeface="Calibri"/>
                <a:cs typeface="Calibri"/>
              </a:rPr>
              <a:t>for</a:t>
            </a:r>
            <a:r>
              <a:rPr sz="2400" spc="5" dirty="0">
                <a:latin typeface="Calibri"/>
                <a:cs typeface="Calibri"/>
              </a:rPr>
              <a:t> </a:t>
            </a:r>
            <a:r>
              <a:rPr sz="2400" spc="-5" dirty="0">
                <a:latin typeface="Calibri"/>
                <a:cs typeface="Calibri"/>
              </a:rPr>
              <a:t>the </a:t>
            </a:r>
            <a:r>
              <a:rPr sz="2400" spc="-15" dirty="0">
                <a:latin typeface="Calibri"/>
                <a:cs typeface="Calibri"/>
              </a:rPr>
              <a:t>following</a:t>
            </a:r>
            <a:r>
              <a:rPr sz="2400" spc="10" dirty="0">
                <a:latin typeface="Calibri"/>
                <a:cs typeface="Calibri"/>
              </a:rPr>
              <a:t> </a:t>
            </a:r>
            <a:r>
              <a:rPr sz="2400" spc="-5" dirty="0">
                <a:latin typeface="Calibri"/>
                <a:cs typeface="Calibri"/>
              </a:rPr>
              <a:t>cases:</a:t>
            </a:r>
            <a:endParaRPr sz="2400" dirty="0">
              <a:latin typeface="Calibri"/>
              <a:cs typeface="Calibri"/>
            </a:endParaRPr>
          </a:p>
          <a:p>
            <a:pPr marL="546100" marR="720090" indent="-457834">
              <a:lnSpc>
                <a:spcPts val="3379"/>
              </a:lnSpc>
              <a:spcBef>
                <a:spcPts val="100"/>
              </a:spcBef>
              <a:buFont typeface="Microsoft Sans Serif"/>
              <a:buChar char="•"/>
              <a:tabLst>
                <a:tab pos="546100" algn="l"/>
                <a:tab pos="546735" algn="l"/>
                <a:tab pos="4513580" algn="l"/>
              </a:tabLst>
            </a:pPr>
            <a:r>
              <a:rPr sz="2400" spc="-5" dirty="0">
                <a:latin typeface="Calibri"/>
                <a:cs typeface="Calibri"/>
              </a:rPr>
              <a:t>The</a:t>
            </a:r>
            <a:r>
              <a:rPr sz="2400" spc="-10" dirty="0">
                <a:latin typeface="Calibri"/>
                <a:cs typeface="Calibri"/>
              </a:rPr>
              <a:t> production</a:t>
            </a:r>
            <a:r>
              <a:rPr sz="2400" spc="40" dirty="0">
                <a:latin typeface="Calibri"/>
                <a:cs typeface="Calibri"/>
              </a:rPr>
              <a:t> </a:t>
            </a:r>
            <a:r>
              <a:rPr sz="2400" spc="-5" dirty="0">
                <a:latin typeface="Calibri"/>
                <a:cs typeface="Calibri"/>
              </a:rPr>
              <a:t>function</a:t>
            </a:r>
            <a:r>
              <a:rPr sz="2400" spc="1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firm</a:t>
            </a:r>
            <a:r>
              <a:rPr sz="2400" dirty="0">
                <a:latin typeface="Calibri"/>
                <a:cs typeface="Calibri"/>
              </a:rPr>
              <a:t> </a:t>
            </a:r>
            <a:r>
              <a:rPr sz="2400" spc="-5" dirty="0">
                <a:latin typeface="Calibri"/>
                <a:cs typeface="Calibri"/>
              </a:rPr>
              <a:t>is a</a:t>
            </a:r>
            <a:r>
              <a:rPr sz="2400" spc="-10" dirty="0">
                <a:latin typeface="Calibri"/>
                <a:cs typeface="Calibri"/>
              </a:rPr>
              <a:t> </a:t>
            </a:r>
            <a:r>
              <a:rPr sz="2400" spc="-5" dirty="0">
                <a:latin typeface="Calibri"/>
                <a:cs typeface="Calibri"/>
              </a:rPr>
              <a:t>Cobb- </a:t>
            </a:r>
            <a:r>
              <a:rPr sz="2400" spc="-615" dirty="0">
                <a:latin typeface="Calibri"/>
                <a:cs typeface="Calibri"/>
              </a:rPr>
              <a:t> </a:t>
            </a:r>
            <a:r>
              <a:rPr sz="2400" spc="-10" dirty="0">
                <a:latin typeface="Calibri"/>
                <a:cs typeface="Calibri"/>
              </a:rPr>
              <a:t>Douglas</a:t>
            </a:r>
            <a:r>
              <a:rPr sz="2400" spc="25" dirty="0">
                <a:latin typeface="Calibri"/>
                <a:cs typeface="Calibri"/>
              </a:rPr>
              <a:t> </a:t>
            </a:r>
            <a:r>
              <a:rPr sz="2400" spc="-5" dirty="0">
                <a:latin typeface="Calibri"/>
                <a:cs typeface="Calibri"/>
              </a:rPr>
              <a:t>function,</a:t>
            </a:r>
            <a:r>
              <a:rPr sz="2400" spc="50" dirty="0">
                <a:latin typeface="Calibri"/>
                <a:cs typeface="Calibri"/>
              </a:rPr>
              <a:t> </a:t>
            </a:r>
            <a:r>
              <a:rPr sz="2400" spc="-10" dirty="0">
                <a:latin typeface="Calibri"/>
                <a:cs typeface="Calibri"/>
              </a:rPr>
              <a:t>given</a:t>
            </a:r>
            <a:r>
              <a:rPr sz="2400" spc="10" dirty="0">
                <a:latin typeface="Calibri"/>
                <a:cs typeface="Calibri"/>
              </a:rPr>
              <a:t> </a:t>
            </a:r>
            <a:r>
              <a:rPr sz="2400" spc="-15" dirty="0">
                <a:latin typeface="Calibri"/>
                <a:cs typeface="Calibri"/>
              </a:rPr>
              <a:t>by</a:t>
            </a:r>
            <a:r>
              <a:rPr lang="en-IN" sz="2400" spc="-15" dirty="0">
                <a:latin typeface="Calibri"/>
                <a:cs typeface="Calibri"/>
              </a:rPr>
              <a:t>:    </a:t>
            </a:r>
            <a:r>
              <a:rPr sz="2400" spc="-5" dirty="0">
                <a:latin typeface="Times New Roman"/>
                <a:cs typeface="Times New Roman"/>
              </a:rPr>
              <a:t>Q </a:t>
            </a:r>
            <a:r>
              <a:rPr sz="2400" dirty="0">
                <a:latin typeface="Times New Roman"/>
                <a:cs typeface="Times New Roman"/>
              </a:rPr>
              <a:t>=L</a:t>
            </a:r>
            <a:r>
              <a:rPr sz="2400" baseline="25525" dirty="0">
                <a:latin typeface="Times New Roman"/>
                <a:cs typeface="Times New Roman"/>
              </a:rPr>
              <a:t>2/3</a:t>
            </a:r>
            <a:r>
              <a:rPr sz="2400" dirty="0">
                <a:latin typeface="Times New Roman"/>
                <a:cs typeface="Times New Roman"/>
              </a:rPr>
              <a:t>K</a:t>
            </a:r>
            <a:r>
              <a:rPr sz="2800" baseline="25132" dirty="0">
                <a:latin typeface="Times New Roman"/>
                <a:cs typeface="Times New Roman"/>
              </a:rPr>
              <a:t>1/3</a:t>
            </a:r>
            <a:r>
              <a:rPr sz="2400" dirty="0">
                <a:latin typeface="Times New Roman"/>
                <a:cs typeface="Times New Roman"/>
              </a:rPr>
              <a:t>.</a:t>
            </a:r>
          </a:p>
          <a:p>
            <a:pPr>
              <a:spcBef>
                <a:spcPts val="5"/>
              </a:spcBef>
              <a:buFont typeface="Microsoft Sans Serif"/>
              <a:buChar char="•"/>
            </a:pPr>
            <a:endParaRPr sz="2400" dirty="0">
              <a:latin typeface="Times New Roman"/>
              <a:cs typeface="Times New Roman"/>
            </a:endParaRPr>
          </a:p>
          <a:p>
            <a:pPr marL="546100" marR="639445" indent="-457834">
              <a:buFont typeface="Microsoft Sans Serif"/>
              <a:buChar char="•"/>
              <a:tabLst>
                <a:tab pos="546100" algn="l"/>
                <a:tab pos="546735" algn="l"/>
              </a:tabLst>
            </a:pPr>
            <a:r>
              <a:rPr sz="2400" spc="-5" dirty="0">
                <a:latin typeface="Calibri"/>
                <a:cs typeface="Calibri"/>
              </a:rPr>
              <a:t>The</a:t>
            </a:r>
            <a:r>
              <a:rPr sz="2400" spc="-15" dirty="0">
                <a:latin typeface="Calibri"/>
                <a:cs typeface="Calibri"/>
              </a:rPr>
              <a:t> </a:t>
            </a:r>
            <a:r>
              <a:rPr sz="2400" spc="-10" dirty="0">
                <a:latin typeface="Calibri"/>
                <a:cs typeface="Calibri"/>
              </a:rPr>
              <a:t>inputs</a:t>
            </a:r>
            <a:r>
              <a:rPr sz="2400" spc="35" dirty="0">
                <a:latin typeface="Calibri"/>
                <a:cs typeface="Calibri"/>
              </a:rPr>
              <a:t> </a:t>
            </a:r>
            <a:r>
              <a:rPr sz="2400" spc="-15" dirty="0">
                <a:latin typeface="Calibri"/>
                <a:cs typeface="Calibri"/>
              </a:rPr>
              <a:t>are perfect</a:t>
            </a:r>
            <a:r>
              <a:rPr sz="2400" spc="10" dirty="0">
                <a:latin typeface="Calibri"/>
                <a:cs typeface="Calibri"/>
              </a:rPr>
              <a:t> </a:t>
            </a:r>
            <a:r>
              <a:rPr sz="2400" spc="-10" dirty="0">
                <a:latin typeface="Calibri"/>
                <a:cs typeface="Calibri"/>
              </a:rPr>
              <a:t>complements</a:t>
            </a:r>
            <a:r>
              <a:rPr sz="2400" spc="25" dirty="0">
                <a:latin typeface="Calibri"/>
                <a:cs typeface="Calibri"/>
              </a:rPr>
              <a:t> </a:t>
            </a:r>
            <a:r>
              <a:rPr sz="2400" spc="-15" dirty="0">
                <a:latin typeface="Calibri"/>
                <a:cs typeface="Calibri"/>
              </a:rPr>
              <a:t>by</a:t>
            </a:r>
            <a:r>
              <a:rPr sz="2400" spc="-5" dirty="0">
                <a:latin typeface="Calibri"/>
                <a:cs typeface="Calibri"/>
              </a:rPr>
              <a:t> </a:t>
            </a:r>
            <a:r>
              <a:rPr sz="2400" spc="-15" dirty="0">
                <a:latin typeface="Calibri"/>
                <a:cs typeface="Calibri"/>
              </a:rPr>
              <a:t>nature </a:t>
            </a:r>
            <a:r>
              <a:rPr sz="2400" spc="-62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the</a:t>
            </a:r>
            <a:r>
              <a:rPr sz="2400" spc="5" dirty="0">
                <a:latin typeface="Calibri"/>
                <a:cs typeface="Calibri"/>
              </a:rPr>
              <a:t> </a:t>
            </a:r>
            <a:r>
              <a:rPr sz="2400" spc="-15" dirty="0">
                <a:latin typeface="Calibri"/>
                <a:cs typeface="Calibri"/>
              </a:rPr>
              <a:t>production</a:t>
            </a:r>
            <a:r>
              <a:rPr sz="2400" spc="50" dirty="0">
                <a:latin typeface="Calibri"/>
                <a:cs typeface="Calibri"/>
              </a:rPr>
              <a:t> </a:t>
            </a:r>
            <a:r>
              <a:rPr sz="2400" spc="-5" dirty="0">
                <a:latin typeface="Calibri"/>
                <a:cs typeface="Calibri"/>
              </a:rPr>
              <a:t>function</a:t>
            </a:r>
            <a:r>
              <a:rPr sz="2400" spc="20" dirty="0">
                <a:latin typeface="Calibri"/>
                <a:cs typeface="Calibri"/>
              </a:rPr>
              <a:t> </a:t>
            </a:r>
            <a:r>
              <a:rPr sz="2400" spc="-5" dirty="0">
                <a:latin typeface="Calibri"/>
                <a:cs typeface="Calibri"/>
              </a:rPr>
              <a:t>is </a:t>
            </a:r>
            <a:r>
              <a:rPr sz="2400" spc="-10" dirty="0">
                <a:latin typeface="Calibri"/>
                <a:cs typeface="Calibri"/>
              </a:rPr>
              <a:t>given</a:t>
            </a:r>
            <a:r>
              <a:rPr sz="2400" dirty="0">
                <a:latin typeface="Calibri"/>
                <a:cs typeface="Calibri"/>
              </a:rPr>
              <a:t> </a:t>
            </a:r>
            <a:r>
              <a:rPr sz="2400" spc="-10" dirty="0">
                <a:latin typeface="Calibri"/>
                <a:cs typeface="Calibri"/>
              </a:rPr>
              <a:t>by:</a:t>
            </a:r>
            <a:r>
              <a:rPr lang="en-IN" sz="2400" dirty="0">
                <a:latin typeface="Calibri"/>
                <a:cs typeface="Calibri"/>
              </a:rPr>
              <a:t>   </a:t>
            </a:r>
            <a:r>
              <a:rPr sz="2400" spc="-5" dirty="0">
                <a:latin typeface="Times New Roman"/>
                <a:cs typeface="Times New Roman"/>
              </a:rPr>
              <a:t>Q</a:t>
            </a:r>
            <a:r>
              <a:rPr sz="2400" spc="-20" dirty="0">
                <a:latin typeface="Times New Roman"/>
                <a:cs typeface="Times New Roman"/>
              </a:rPr>
              <a:t> </a:t>
            </a:r>
            <a:r>
              <a:rPr sz="2400" spc="-10" dirty="0">
                <a:latin typeface="Times New Roman"/>
                <a:cs typeface="Times New Roman"/>
              </a:rPr>
              <a:t>=min</a:t>
            </a:r>
            <a:r>
              <a:rPr sz="2400" spc="-5" dirty="0">
                <a:latin typeface="Times New Roman"/>
                <a:cs typeface="Times New Roman"/>
              </a:rPr>
              <a:t> (K,</a:t>
            </a:r>
            <a:r>
              <a:rPr sz="2400" dirty="0">
                <a:latin typeface="Times New Roman"/>
                <a:cs typeface="Times New Roman"/>
              </a:rPr>
              <a:t> </a:t>
            </a:r>
            <a:r>
              <a:rPr sz="2400" spc="-5" dirty="0">
                <a:latin typeface="Times New Roman"/>
                <a:cs typeface="Times New Roman"/>
              </a:rPr>
              <a:t>L).</a:t>
            </a:r>
            <a:endParaRPr sz="2400" dirty="0">
              <a:latin typeface="Times New Roman"/>
              <a:cs typeface="Times New Roman"/>
            </a:endParaRPr>
          </a:p>
        </p:txBody>
      </p:sp>
      <p:sp>
        <p:nvSpPr>
          <p:cNvPr id="3" name="Title 2">
            <a:extLst>
              <a:ext uri="{FF2B5EF4-FFF2-40B4-BE49-F238E27FC236}">
                <a16:creationId xmlns:a16="http://schemas.microsoft.com/office/drawing/2014/main" id="{35F68737-0303-9132-D404-9D61C8B916E7}"/>
              </a:ext>
            </a:extLst>
          </p:cNvPr>
          <p:cNvSpPr>
            <a:spLocks noGrp="1"/>
          </p:cNvSpPr>
          <p:nvPr>
            <p:ph type="title"/>
          </p:nvPr>
        </p:nvSpPr>
        <p:spPr>
          <a:xfrm>
            <a:off x="1966823" y="165045"/>
            <a:ext cx="9009533" cy="307777"/>
          </a:xfrm>
        </p:spPr>
        <p:txBody>
          <a:bodyPr>
            <a:normAutofit fontScale="90000"/>
          </a:bodyPr>
          <a:lstStyle/>
          <a:p>
            <a:pPr algn="ctr"/>
            <a:r>
              <a:rPr lang="en-IN" b="1" dirty="0">
                <a:solidFill>
                  <a:srgbClr val="C00000"/>
                </a:solidFill>
              </a:rPr>
              <a:t>Sample Question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643254"/>
            <a:ext cx="5824220" cy="674370"/>
          </a:xfrm>
          <a:prstGeom prst="rect">
            <a:avLst/>
          </a:prstGeom>
        </p:spPr>
        <p:txBody>
          <a:bodyPr vert="horz" wrap="square" lIns="0" tIns="12700" rIns="0" bIns="0" rtlCol="0" anchor="ctr">
            <a:spAutoFit/>
          </a:bodyPr>
          <a:lstStyle/>
          <a:p>
            <a:pPr marL="2176145">
              <a:lnSpc>
                <a:spcPct val="100000"/>
              </a:lnSpc>
              <a:spcBef>
                <a:spcPts val="100"/>
              </a:spcBef>
            </a:pPr>
            <a:r>
              <a:rPr sz="2400" b="1" spc="-5" dirty="0">
                <a:solidFill>
                  <a:srgbClr val="C00000"/>
                </a:solidFill>
              </a:rPr>
              <a:t>COST</a:t>
            </a:r>
            <a:r>
              <a:rPr sz="2400" b="1" spc="-25" dirty="0">
                <a:solidFill>
                  <a:srgbClr val="C00000"/>
                </a:solidFill>
              </a:rPr>
              <a:t> </a:t>
            </a:r>
            <a:r>
              <a:rPr sz="2400" b="1" spc="-5" dirty="0">
                <a:solidFill>
                  <a:srgbClr val="C00000"/>
                </a:solidFill>
              </a:rPr>
              <a:t>IN</a:t>
            </a:r>
            <a:r>
              <a:rPr sz="2400" b="1" spc="-20" dirty="0">
                <a:solidFill>
                  <a:srgbClr val="C00000"/>
                </a:solidFill>
              </a:rPr>
              <a:t> </a:t>
            </a:r>
            <a:r>
              <a:rPr sz="2400" b="1" spc="-5" dirty="0">
                <a:solidFill>
                  <a:srgbClr val="C00000"/>
                </a:solidFill>
              </a:rPr>
              <a:t>THE</a:t>
            </a:r>
            <a:r>
              <a:rPr sz="2400" b="1" spc="-15" dirty="0">
                <a:solidFill>
                  <a:srgbClr val="C00000"/>
                </a:solidFill>
              </a:rPr>
              <a:t> </a:t>
            </a:r>
            <a:r>
              <a:rPr sz="2400" b="1" dirty="0">
                <a:solidFill>
                  <a:srgbClr val="C00000"/>
                </a:solidFill>
              </a:rPr>
              <a:t>LONG</a:t>
            </a:r>
            <a:r>
              <a:rPr sz="2400" b="1" spc="-30" dirty="0">
                <a:solidFill>
                  <a:srgbClr val="C00000"/>
                </a:solidFill>
              </a:rPr>
              <a:t> </a:t>
            </a:r>
            <a:r>
              <a:rPr sz="2400" b="1" spc="-5" dirty="0">
                <a:solidFill>
                  <a:srgbClr val="C00000"/>
                </a:solidFill>
              </a:rPr>
              <a:t>RUN</a:t>
            </a:r>
            <a:endParaRPr sz="2400" b="1" dirty="0">
              <a:solidFill>
                <a:srgbClr val="C00000"/>
              </a:solidFill>
            </a:endParaRPr>
          </a:p>
          <a:p>
            <a:pPr marL="12700">
              <a:lnSpc>
                <a:spcPct val="100000"/>
              </a:lnSpc>
              <a:spcBef>
                <a:spcPts val="70"/>
              </a:spcBef>
            </a:pP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User</a:t>
            </a:r>
            <a:r>
              <a:rPr sz="1800" spc="5" dirty="0">
                <a:latin typeface="Microsoft Sans Serif"/>
                <a:cs typeface="Microsoft Sans Serif"/>
              </a:rPr>
              <a:t> </a:t>
            </a:r>
            <a:r>
              <a:rPr sz="1800" dirty="0">
                <a:latin typeface="Microsoft Sans Serif"/>
                <a:cs typeface="Microsoft Sans Serif"/>
              </a:rPr>
              <a:t>Cost</a:t>
            </a:r>
            <a:r>
              <a:rPr sz="1800" spc="10" dirty="0">
                <a:latin typeface="Microsoft Sans Serif"/>
                <a:cs typeface="Microsoft Sans Serif"/>
              </a:rPr>
              <a:t> </a:t>
            </a:r>
            <a:r>
              <a:rPr sz="1800" dirty="0">
                <a:latin typeface="Microsoft Sans Serif"/>
                <a:cs typeface="Microsoft Sans Serif"/>
              </a:rPr>
              <a:t>of</a:t>
            </a:r>
            <a:r>
              <a:rPr sz="1800" spc="15" dirty="0">
                <a:latin typeface="Microsoft Sans Serif"/>
                <a:cs typeface="Microsoft Sans Serif"/>
              </a:rPr>
              <a:t> </a:t>
            </a:r>
            <a:r>
              <a:rPr sz="1800" spc="-10" dirty="0">
                <a:latin typeface="Microsoft Sans Serif"/>
                <a:cs typeface="Microsoft Sans Serif"/>
              </a:rPr>
              <a:t>Capital</a:t>
            </a:r>
            <a:endParaRPr sz="1800" dirty="0">
              <a:latin typeface="Microsoft Sans Serif"/>
              <a:cs typeface="Microsoft Sans Serif"/>
            </a:endParaRPr>
          </a:p>
        </p:txBody>
      </p:sp>
      <p:sp>
        <p:nvSpPr>
          <p:cNvPr id="3" name="object 3"/>
          <p:cNvSpPr/>
          <p:nvPr/>
        </p:nvSpPr>
        <p:spPr>
          <a:xfrm>
            <a:off x="1981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2660701" y="1549654"/>
            <a:ext cx="6677659" cy="2650726"/>
          </a:xfrm>
          <a:prstGeom prst="rect">
            <a:avLst/>
          </a:prstGeom>
        </p:spPr>
        <p:txBody>
          <a:bodyPr vert="horz" wrap="square" lIns="0" tIns="11430" rIns="0" bIns="0" rtlCol="0">
            <a:spAutoFit/>
          </a:bodyPr>
          <a:lstStyle/>
          <a:p>
            <a:pPr marL="786765" marR="5080" indent="-231775" algn="just">
              <a:lnSpc>
                <a:spcPct val="100299"/>
              </a:lnSpc>
              <a:spcBef>
                <a:spcPts val="90"/>
              </a:spcBef>
              <a:buClr>
                <a:srgbClr val="808080"/>
              </a:buClr>
              <a:buFont typeface="Times New Roman"/>
              <a:buChar char="●"/>
              <a:tabLst>
                <a:tab pos="787400" algn="l"/>
              </a:tabLst>
            </a:pPr>
            <a:r>
              <a:rPr b="1" spc="-5" dirty="0">
                <a:solidFill>
                  <a:srgbClr val="C00000"/>
                </a:solidFill>
                <a:latin typeface="Arial"/>
                <a:cs typeface="Arial"/>
              </a:rPr>
              <a:t>user cost </a:t>
            </a:r>
            <a:r>
              <a:rPr b="1" dirty="0">
                <a:solidFill>
                  <a:srgbClr val="C00000"/>
                </a:solidFill>
                <a:latin typeface="Arial"/>
                <a:cs typeface="Arial"/>
              </a:rPr>
              <a:t>of </a:t>
            </a:r>
            <a:r>
              <a:rPr b="1" spc="-5" dirty="0">
                <a:solidFill>
                  <a:srgbClr val="C00000"/>
                </a:solidFill>
                <a:latin typeface="Arial"/>
                <a:cs typeface="Arial"/>
              </a:rPr>
              <a:t>capital</a:t>
            </a:r>
            <a:r>
              <a:rPr b="1" dirty="0">
                <a:solidFill>
                  <a:srgbClr val="C00000"/>
                </a:solidFill>
                <a:latin typeface="Arial"/>
                <a:cs typeface="Arial"/>
              </a:rPr>
              <a:t> </a:t>
            </a:r>
            <a:r>
              <a:rPr spc="-10" dirty="0">
                <a:solidFill>
                  <a:srgbClr val="382244"/>
                </a:solidFill>
                <a:latin typeface="Microsoft Sans Serif"/>
                <a:cs typeface="Microsoft Sans Serif"/>
              </a:rPr>
              <a:t>Annual </a:t>
            </a:r>
            <a:r>
              <a:rPr dirty="0">
                <a:solidFill>
                  <a:srgbClr val="382244"/>
                </a:solidFill>
                <a:latin typeface="Microsoft Sans Serif"/>
                <a:cs typeface="Microsoft Sans Serif"/>
              </a:rPr>
              <a:t>cost of </a:t>
            </a:r>
            <a:r>
              <a:rPr spc="-15" dirty="0">
                <a:solidFill>
                  <a:srgbClr val="382244"/>
                </a:solidFill>
                <a:latin typeface="Microsoft Sans Serif"/>
                <a:cs typeface="Microsoft Sans Serif"/>
              </a:rPr>
              <a:t>owning </a:t>
            </a:r>
            <a:r>
              <a:rPr spc="-5" dirty="0">
                <a:solidFill>
                  <a:srgbClr val="382244"/>
                </a:solidFill>
                <a:latin typeface="Microsoft Sans Serif"/>
                <a:cs typeface="Microsoft Sans Serif"/>
              </a:rPr>
              <a:t>and </a:t>
            </a:r>
            <a:r>
              <a:rPr spc="-10" dirty="0">
                <a:solidFill>
                  <a:srgbClr val="382244"/>
                </a:solidFill>
                <a:latin typeface="Microsoft Sans Serif"/>
                <a:cs typeface="Microsoft Sans Serif"/>
              </a:rPr>
              <a:t>using </a:t>
            </a:r>
            <a:r>
              <a:rPr spc="-5" dirty="0">
                <a:solidFill>
                  <a:srgbClr val="382244"/>
                </a:solidFill>
                <a:latin typeface="Microsoft Sans Serif"/>
                <a:cs typeface="Microsoft Sans Serif"/>
              </a:rPr>
              <a:t>a </a:t>
            </a:r>
            <a:r>
              <a:rPr dirty="0">
                <a:solidFill>
                  <a:srgbClr val="382244"/>
                </a:solidFill>
                <a:latin typeface="Microsoft Sans Serif"/>
                <a:cs typeface="Microsoft Sans Serif"/>
              </a:rPr>
              <a:t> </a:t>
            </a:r>
            <a:r>
              <a:rPr spc="-5" dirty="0">
                <a:solidFill>
                  <a:srgbClr val="382244"/>
                </a:solidFill>
                <a:latin typeface="Microsoft Sans Serif"/>
                <a:cs typeface="Microsoft Sans Serif"/>
              </a:rPr>
              <a:t>capital asset, </a:t>
            </a:r>
            <a:r>
              <a:rPr spc="-10" dirty="0">
                <a:solidFill>
                  <a:srgbClr val="382244"/>
                </a:solidFill>
                <a:latin typeface="Microsoft Sans Serif"/>
                <a:cs typeface="Microsoft Sans Serif"/>
              </a:rPr>
              <a:t>equal </a:t>
            </a:r>
            <a:r>
              <a:rPr dirty="0">
                <a:solidFill>
                  <a:srgbClr val="382244"/>
                </a:solidFill>
                <a:latin typeface="Microsoft Sans Serif"/>
                <a:cs typeface="Microsoft Sans Serif"/>
              </a:rPr>
              <a:t>to </a:t>
            </a:r>
            <a:r>
              <a:rPr spc="-5" dirty="0">
                <a:solidFill>
                  <a:srgbClr val="382244"/>
                </a:solidFill>
                <a:latin typeface="Microsoft Sans Serif"/>
                <a:cs typeface="Microsoft Sans Serif"/>
              </a:rPr>
              <a:t>economic depreciation </a:t>
            </a:r>
            <a:r>
              <a:rPr spc="-10" dirty="0">
                <a:solidFill>
                  <a:srgbClr val="382244"/>
                </a:solidFill>
                <a:latin typeface="Microsoft Sans Serif"/>
                <a:cs typeface="Microsoft Sans Serif"/>
              </a:rPr>
              <a:t>plus </a:t>
            </a:r>
            <a:r>
              <a:rPr spc="-5" dirty="0">
                <a:solidFill>
                  <a:srgbClr val="382244"/>
                </a:solidFill>
                <a:latin typeface="Microsoft Sans Serif"/>
                <a:cs typeface="Microsoft Sans Serif"/>
              </a:rPr>
              <a:t>forgone </a:t>
            </a:r>
            <a:r>
              <a:rPr spc="-465" dirty="0">
                <a:solidFill>
                  <a:srgbClr val="382244"/>
                </a:solidFill>
                <a:latin typeface="Microsoft Sans Serif"/>
                <a:cs typeface="Microsoft Sans Serif"/>
              </a:rPr>
              <a:t> </a:t>
            </a:r>
            <a:r>
              <a:rPr spc="-5" dirty="0">
                <a:solidFill>
                  <a:srgbClr val="382244"/>
                </a:solidFill>
                <a:latin typeface="Microsoft Sans Serif"/>
                <a:cs typeface="Microsoft Sans Serif"/>
              </a:rPr>
              <a:t>interest.</a:t>
            </a:r>
            <a:endParaRPr dirty="0">
              <a:latin typeface="Microsoft Sans Serif"/>
              <a:cs typeface="Microsoft Sans Serif"/>
            </a:endParaRPr>
          </a:p>
          <a:p>
            <a:pPr>
              <a:spcBef>
                <a:spcPts val="10"/>
              </a:spcBef>
            </a:pPr>
            <a:endParaRPr sz="2750" dirty="0">
              <a:latin typeface="Microsoft Sans Serif"/>
              <a:cs typeface="Microsoft Sans Serif"/>
            </a:endParaRPr>
          </a:p>
          <a:p>
            <a:pPr marL="12700" marR="195580"/>
            <a:r>
              <a:rPr dirty="0">
                <a:latin typeface="Microsoft Sans Serif"/>
                <a:cs typeface="Microsoft Sans Serif"/>
              </a:rPr>
              <a:t>The</a:t>
            </a:r>
            <a:r>
              <a:rPr spc="-5" dirty="0">
                <a:latin typeface="Microsoft Sans Serif"/>
                <a:cs typeface="Microsoft Sans Serif"/>
              </a:rPr>
              <a:t> user</a:t>
            </a:r>
            <a:r>
              <a:rPr spc="20" dirty="0">
                <a:latin typeface="Microsoft Sans Serif"/>
                <a:cs typeface="Microsoft Sans Serif"/>
              </a:rPr>
              <a:t> </a:t>
            </a:r>
            <a:r>
              <a:rPr dirty="0">
                <a:latin typeface="Microsoft Sans Serif"/>
                <a:cs typeface="Microsoft Sans Serif"/>
              </a:rPr>
              <a:t>cost</a:t>
            </a:r>
            <a:r>
              <a:rPr spc="25" dirty="0">
                <a:latin typeface="Microsoft Sans Serif"/>
                <a:cs typeface="Microsoft Sans Serif"/>
              </a:rPr>
              <a:t> </a:t>
            </a:r>
            <a:r>
              <a:rPr dirty="0">
                <a:latin typeface="Microsoft Sans Serif"/>
                <a:cs typeface="Microsoft Sans Serif"/>
              </a:rPr>
              <a:t>of</a:t>
            </a:r>
            <a:r>
              <a:rPr spc="15" dirty="0">
                <a:latin typeface="Microsoft Sans Serif"/>
                <a:cs typeface="Microsoft Sans Serif"/>
              </a:rPr>
              <a:t> </a:t>
            </a:r>
            <a:r>
              <a:rPr spc="-5" dirty="0">
                <a:latin typeface="Microsoft Sans Serif"/>
                <a:cs typeface="Microsoft Sans Serif"/>
              </a:rPr>
              <a:t>capital</a:t>
            </a:r>
            <a:r>
              <a:rPr spc="25" dirty="0">
                <a:latin typeface="Microsoft Sans Serif"/>
                <a:cs typeface="Microsoft Sans Serif"/>
              </a:rPr>
              <a:t> </a:t>
            </a:r>
            <a:r>
              <a:rPr spc="-10" dirty="0">
                <a:latin typeface="Microsoft Sans Serif"/>
                <a:cs typeface="Microsoft Sans Serif"/>
              </a:rPr>
              <a:t>is</a:t>
            </a:r>
            <a:r>
              <a:rPr spc="20" dirty="0">
                <a:latin typeface="Microsoft Sans Serif"/>
                <a:cs typeface="Microsoft Sans Serif"/>
              </a:rPr>
              <a:t> </a:t>
            </a:r>
            <a:r>
              <a:rPr spc="-5" dirty="0">
                <a:latin typeface="Microsoft Sans Serif"/>
                <a:cs typeface="Microsoft Sans Serif"/>
              </a:rPr>
              <a:t>given</a:t>
            </a:r>
            <a:r>
              <a:rPr spc="20" dirty="0">
                <a:latin typeface="Microsoft Sans Serif"/>
                <a:cs typeface="Microsoft Sans Serif"/>
              </a:rPr>
              <a:t> </a:t>
            </a:r>
            <a:r>
              <a:rPr spc="-5" dirty="0">
                <a:latin typeface="Microsoft Sans Serif"/>
                <a:cs typeface="Microsoft Sans Serif"/>
              </a:rPr>
              <a:t>by</a:t>
            </a:r>
            <a:r>
              <a:rPr spc="15" dirty="0">
                <a:latin typeface="Microsoft Sans Serif"/>
                <a:cs typeface="Microsoft Sans Serif"/>
              </a:rPr>
              <a:t> </a:t>
            </a:r>
            <a:r>
              <a:rPr dirty="0">
                <a:latin typeface="Microsoft Sans Serif"/>
                <a:cs typeface="Microsoft Sans Serif"/>
              </a:rPr>
              <a:t>the</a:t>
            </a:r>
            <a:r>
              <a:rPr spc="30" dirty="0">
                <a:latin typeface="Microsoft Sans Serif"/>
                <a:cs typeface="Microsoft Sans Serif"/>
              </a:rPr>
              <a:t> </a:t>
            </a:r>
            <a:r>
              <a:rPr i="1" dirty="0">
                <a:latin typeface="Arial"/>
                <a:cs typeface="Arial"/>
              </a:rPr>
              <a:t>sum</a:t>
            </a:r>
            <a:r>
              <a:rPr i="1" spc="-10" dirty="0">
                <a:latin typeface="Arial"/>
                <a:cs typeface="Arial"/>
              </a:rPr>
              <a:t> </a:t>
            </a:r>
            <a:r>
              <a:rPr i="1" spc="-5" dirty="0">
                <a:latin typeface="Arial"/>
                <a:cs typeface="Arial"/>
              </a:rPr>
              <a:t>of</a:t>
            </a:r>
            <a:r>
              <a:rPr i="1" spc="-10" dirty="0">
                <a:latin typeface="Arial"/>
                <a:cs typeface="Arial"/>
              </a:rPr>
              <a:t> </a:t>
            </a:r>
            <a:r>
              <a:rPr i="1" spc="-5" dirty="0">
                <a:latin typeface="Arial"/>
                <a:cs typeface="Arial"/>
              </a:rPr>
              <a:t>the economic </a:t>
            </a:r>
            <a:r>
              <a:rPr i="1" dirty="0">
                <a:latin typeface="Arial"/>
                <a:cs typeface="Arial"/>
              </a:rPr>
              <a:t> </a:t>
            </a:r>
            <a:r>
              <a:rPr i="1" spc="-5" dirty="0">
                <a:latin typeface="Arial"/>
                <a:cs typeface="Arial"/>
              </a:rPr>
              <a:t>depreciation</a:t>
            </a:r>
            <a:r>
              <a:rPr i="1" spc="20" dirty="0">
                <a:latin typeface="Arial"/>
                <a:cs typeface="Arial"/>
              </a:rPr>
              <a:t> </a:t>
            </a:r>
            <a:r>
              <a:rPr i="1" spc="-5" dirty="0">
                <a:latin typeface="Arial"/>
                <a:cs typeface="Arial"/>
              </a:rPr>
              <a:t>and</a:t>
            </a:r>
            <a:r>
              <a:rPr i="1" spc="10" dirty="0">
                <a:latin typeface="Arial"/>
                <a:cs typeface="Arial"/>
              </a:rPr>
              <a:t> </a:t>
            </a:r>
            <a:r>
              <a:rPr i="1" spc="-5" dirty="0">
                <a:latin typeface="Arial"/>
                <a:cs typeface="Arial"/>
              </a:rPr>
              <a:t>the</a:t>
            </a:r>
            <a:r>
              <a:rPr i="1" spc="5" dirty="0">
                <a:latin typeface="Arial"/>
                <a:cs typeface="Arial"/>
              </a:rPr>
              <a:t> </a:t>
            </a:r>
            <a:r>
              <a:rPr i="1" spc="-5" dirty="0">
                <a:latin typeface="Arial"/>
                <a:cs typeface="Arial"/>
              </a:rPr>
              <a:t>interest</a:t>
            </a:r>
            <a:r>
              <a:rPr i="1" spc="5" dirty="0">
                <a:latin typeface="Arial"/>
                <a:cs typeface="Arial"/>
              </a:rPr>
              <a:t> </a:t>
            </a:r>
            <a:r>
              <a:rPr i="1" spc="-5" dirty="0">
                <a:latin typeface="Arial"/>
                <a:cs typeface="Arial"/>
              </a:rPr>
              <a:t>(i.e.,</a:t>
            </a:r>
            <a:r>
              <a:rPr i="1" spc="10" dirty="0">
                <a:latin typeface="Arial"/>
                <a:cs typeface="Arial"/>
              </a:rPr>
              <a:t> </a:t>
            </a:r>
            <a:r>
              <a:rPr i="1" dirty="0">
                <a:latin typeface="Arial"/>
                <a:cs typeface="Arial"/>
              </a:rPr>
              <a:t>the</a:t>
            </a:r>
            <a:r>
              <a:rPr i="1" spc="-5" dirty="0">
                <a:latin typeface="Arial"/>
                <a:cs typeface="Arial"/>
              </a:rPr>
              <a:t> financial</a:t>
            </a:r>
            <a:r>
              <a:rPr i="1" spc="15" dirty="0">
                <a:latin typeface="Arial"/>
                <a:cs typeface="Arial"/>
              </a:rPr>
              <a:t> </a:t>
            </a:r>
            <a:r>
              <a:rPr i="1" spc="-5" dirty="0">
                <a:latin typeface="Arial"/>
                <a:cs typeface="Arial"/>
              </a:rPr>
              <a:t>return)</a:t>
            </a:r>
            <a:r>
              <a:rPr i="1" spc="20" dirty="0">
                <a:latin typeface="Arial"/>
                <a:cs typeface="Arial"/>
              </a:rPr>
              <a:t> </a:t>
            </a:r>
            <a:r>
              <a:rPr i="1" spc="-5" dirty="0">
                <a:latin typeface="Arial"/>
                <a:cs typeface="Arial"/>
              </a:rPr>
              <a:t>that</a:t>
            </a:r>
            <a:r>
              <a:rPr i="1" spc="5" dirty="0">
                <a:latin typeface="Arial"/>
                <a:cs typeface="Arial"/>
              </a:rPr>
              <a:t> </a:t>
            </a:r>
            <a:r>
              <a:rPr i="1" spc="-5" dirty="0">
                <a:latin typeface="Arial"/>
                <a:cs typeface="Arial"/>
              </a:rPr>
              <a:t>could </a:t>
            </a:r>
            <a:r>
              <a:rPr i="1" spc="-484" dirty="0">
                <a:latin typeface="Arial"/>
                <a:cs typeface="Arial"/>
              </a:rPr>
              <a:t> </a:t>
            </a:r>
            <a:r>
              <a:rPr i="1" spc="-5" dirty="0">
                <a:latin typeface="Arial"/>
                <a:cs typeface="Arial"/>
              </a:rPr>
              <a:t>have</a:t>
            </a:r>
            <a:r>
              <a:rPr i="1" spc="5" dirty="0">
                <a:latin typeface="Arial"/>
                <a:cs typeface="Arial"/>
              </a:rPr>
              <a:t> </a:t>
            </a:r>
            <a:r>
              <a:rPr i="1" spc="-5" dirty="0">
                <a:latin typeface="Arial"/>
                <a:cs typeface="Arial"/>
              </a:rPr>
              <a:t>been</a:t>
            </a:r>
            <a:r>
              <a:rPr i="1" spc="5" dirty="0">
                <a:latin typeface="Arial"/>
                <a:cs typeface="Arial"/>
              </a:rPr>
              <a:t> </a:t>
            </a:r>
            <a:r>
              <a:rPr i="1" spc="-5" dirty="0">
                <a:latin typeface="Arial"/>
                <a:cs typeface="Arial"/>
              </a:rPr>
              <a:t>earned</a:t>
            </a:r>
            <a:r>
              <a:rPr i="1" spc="5" dirty="0">
                <a:latin typeface="Arial"/>
                <a:cs typeface="Arial"/>
              </a:rPr>
              <a:t> </a:t>
            </a:r>
            <a:r>
              <a:rPr i="1" spc="-5" dirty="0">
                <a:latin typeface="Arial"/>
                <a:cs typeface="Arial"/>
              </a:rPr>
              <a:t>had</a:t>
            </a:r>
            <a:r>
              <a:rPr i="1" spc="5" dirty="0">
                <a:latin typeface="Arial"/>
                <a:cs typeface="Arial"/>
              </a:rPr>
              <a:t> </a:t>
            </a:r>
            <a:r>
              <a:rPr i="1" spc="-5" dirty="0">
                <a:latin typeface="Arial"/>
                <a:cs typeface="Arial"/>
              </a:rPr>
              <a:t>the money</a:t>
            </a:r>
            <a:r>
              <a:rPr i="1" spc="5" dirty="0">
                <a:latin typeface="Arial"/>
                <a:cs typeface="Arial"/>
              </a:rPr>
              <a:t> </a:t>
            </a:r>
            <a:r>
              <a:rPr i="1" spc="-5" dirty="0">
                <a:latin typeface="Arial"/>
                <a:cs typeface="Arial"/>
              </a:rPr>
              <a:t>been</a:t>
            </a:r>
            <a:r>
              <a:rPr i="1" spc="5" dirty="0">
                <a:latin typeface="Arial"/>
                <a:cs typeface="Arial"/>
              </a:rPr>
              <a:t> </a:t>
            </a:r>
            <a:r>
              <a:rPr i="1" spc="-5" dirty="0">
                <a:latin typeface="Arial"/>
                <a:cs typeface="Arial"/>
              </a:rPr>
              <a:t>invested</a:t>
            </a:r>
            <a:r>
              <a:rPr i="1" spc="5" dirty="0">
                <a:latin typeface="Arial"/>
                <a:cs typeface="Arial"/>
              </a:rPr>
              <a:t> </a:t>
            </a:r>
            <a:r>
              <a:rPr i="1" spc="-5" dirty="0">
                <a:latin typeface="Arial"/>
                <a:cs typeface="Arial"/>
              </a:rPr>
              <a:t>elsewhere.</a:t>
            </a:r>
            <a:endParaRPr dirty="0">
              <a:latin typeface="Arial"/>
              <a:cs typeface="Arial"/>
            </a:endParaRPr>
          </a:p>
          <a:p>
            <a:pPr marL="12700"/>
            <a:endParaRPr lang="en-IN" spc="-25" dirty="0">
              <a:latin typeface="Microsoft Sans Serif"/>
              <a:cs typeface="Microsoft Sans Serif"/>
            </a:endParaRPr>
          </a:p>
          <a:p>
            <a:pPr marL="12700"/>
            <a:r>
              <a:rPr spc="-25" dirty="0">
                <a:latin typeface="Microsoft Sans Serif"/>
                <a:cs typeface="Microsoft Sans Serif"/>
              </a:rPr>
              <a:t>Formally,</a:t>
            </a:r>
            <a:endParaRPr dirty="0">
              <a:latin typeface="Microsoft Sans Serif"/>
              <a:cs typeface="Microsoft Sans Serif"/>
            </a:endParaRPr>
          </a:p>
        </p:txBody>
      </p:sp>
      <p:pic>
        <p:nvPicPr>
          <p:cNvPr id="5" name="object 5"/>
          <p:cNvPicPr/>
          <p:nvPr/>
        </p:nvPicPr>
        <p:blipFill>
          <a:blip r:embed="rId2" cstate="print"/>
          <a:stretch>
            <a:fillRect/>
          </a:stretch>
        </p:blipFill>
        <p:spPr>
          <a:xfrm>
            <a:off x="2459721" y="4259032"/>
            <a:ext cx="7341650" cy="205957"/>
          </a:xfrm>
          <a:prstGeom prst="rect">
            <a:avLst/>
          </a:prstGeom>
        </p:spPr>
      </p:pic>
      <p:sp>
        <p:nvSpPr>
          <p:cNvPr id="6" name="object 6"/>
          <p:cNvSpPr txBox="1"/>
          <p:nvPr/>
        </p:nvSpPr>
        <p:spPr>
          <a:xfrm>
            <a:off x="2746045" y="4952493"/>
            <a:ext cx="6715125" cy="574675"/>
          </a:xfrm>
          <a:prstGeom prst="rect">
            <a:avLst/>
          </a:prstGeom>
        </p:spPr>
        <p:txBody>
          <a:bodyPr vert="horz" wrap="square" lIns="0" tIns="12700" rIns="0" bIns="0" rtlCol="0">
            <a:spAutoFit/>
          </a:bodyPr>
          <a:lstStyle/>
          <a:p>
            <a:pPr marL="12700" marR="5080">
              <a:spcBef>
                <a:spcPts val="100"/>
              </a:spcBef>
            </a:pPr>
            <a:r>
              <a:rPr spc="-20" dirty="0">
                <a:latin typeface="Microsoft Sans Serif"/>
                <a:cs typeface="Microsoft Sans Serif"/>
              </a:rPr>
              <a:t>We</a:t>
            </a:r>
            <a:r>
              <a:rPr spc="20" dirty="0">
                <a:latin typeface="Microsoft Sans Serif"/>
                <a:cs typeface="Microsoft Sans Serif"/>
              </a:rPr>
              <a:t> </a:t>
            </a:r>
            <a:r>
              <a:rPr spc="-5" dirty="0">
                <a:latin typeface="Microsoft Sans Serif"/>
                <a:cs typeface="Microsoft Sans Serif"/>
              </a:rPr>
              <a:t>can</a:t>
            </a:r>
            <a:r>
              <a:rPr spc="20" dirty="0">
                <a:latin typeface="Microsoft Sans Serif"/>
                <a:cs typeface="Microsoft Sans Serif"/>
              </a:rPr>
              <a:t> </a:t>
            </a:r>
            <a:r>
              <a:rPr spc="-10" dirty="0">
                <a:latin typeface="Microsoft Sans Serif"/>
                <a:cs typeface="Microsoft Sans Serif"/>
              </a:rPr>
              <a:t>also</a:t>
            </a:r>
            <a:r>
              <a:rPr spc="25" dirty="0">
                <a:latin typeface="Microsoft Sans Serif"/>
                <a:cs typeface="Microsoft Sans Serif"/>
              </a:rPr>
              <a:t> </a:t>
            </a:r>
            <a:r>
              <a:rPr spc="-5" dirty="0">
                <a:latin typeface="Microsoft Sans Serif"/>
                <a:cs typeface="Microsoft Sans Serif"/>
              </a:rPr>
              <a:t>express</a:t>
            </a:r>
            <a:r>
              <a:rPr spc="45" dirty="0">
                <a:latin typeface="Microsoft Sans Serif"/>
                <a:cs typeface="Microsoft Sans Serif"/>
              </a:rPr>
              <a:t> </a:t>
            </a:r>
            <a:r>
              <a:rPr dirty="0">
                <a:latin typeface="Microsoft Sans Serif"/>
                <a:cs typeface="Microsoft Sans Serif"/>
              </a:rPr>
              <a:t>the</a:t>
            </a:r>
            <a:r>
              <a:rPr spc="15" dirty="0">
                <a:latin typeface="Microsoft Sans Serif"/>
                <a:cs typeface="Microsoft Sans Serif"/>
              </a:rPr>
              <a:t> </a:t>
            </a:r>
            <a:r>
              <a:rPr spc="-5" dirty="0">
                <a:latin typeface="Microsoft Sans Serif"/>
                <a:cs typeface="Microsoft Sans Serif"/>
              </a:rPr>
              <a:t>user</a:t>
            </a:r>
            <a:r>
              <a:rPr spc="20" dirty="0">
                <a:latin typeface="Microsoft Sans Serif"/>
                <a:cs typeface="Microsoft Sans Serif"/>
              </a:rPr>
              <a:t> </a:t>
            </a:r>
            <a:r>
              <a:rPr dirty="0">
                <a:latin typeface="Microsoft Sans Serif"/>
                <a:cs typeface="Microsoft Sans Serif"/>
              </a:rPr>
              <a:t>cost</a:t>
            </a:r>
            <a:r>
              <a:rPr spc="25" dirty="0">
                <a:latin typeface="Microsoft Sans Serif"/>
                <a:cs typeface="Microsoft Sans Serif"/>
              </a:rPr>
              <a:t> </a:t>
            </a:r>
            <a:r>
              <a:rPr dirty="0">
                <a:latin typeface="Microsoft Sans Serif"/>
                <a:cs typeface="Microsoft Sans Serif"/>
              </a:rPr>
              <a:t>of</a:t>
            </a:r>
            <a:r>
              <a:rPr spc="10" dirty="0">
                <a:latin typeface="Microsoft Sans Serif"/>
                <a:cs typeface="Microsoft Sans Serif"/>
              </a:rPr>
              <a:t> </a:t>
            </a:r>
            <a:r>
              <a:rPr spc="-5" dirty="0">
                <a:latin typeface="Microsoft Sans Serif"/>
                <a:cs typeface="Microsoft Sans Serif"/>
              </a:rPr>
              <a:t>capital</a:t>
            </a:r>
            <a:r>
              <a:rPr spc="25" dirty="0">
                <a:latin typeface="Microsoft Sans Serif"/>
                <a:cs typeface="Microsoft Sans Serif"/>
              </a:rPr>
              <a:t> </a:t>
            </a:r>
            <a:r>
              <a:rPr spc="-5" dirty="0">
                <a:latin typeface="Microsoft Sans Serif"/>
                <a:cs typeface="Microsoft Sans Serif"/>
              </a:rPr>
              <a:t>as</a:t>
            </a:r>
            <a:r>
              <a:rPr spc="20" dirty="0">
                <a:latin typeface="Microsoft Sans Serif"/>
                <a:cs typeface="Microsoft Sans Serif"/>
              </a:rPr>
              <a:t> </a:t>
            </a:r>
            <a:r>
              <a:rPr spc="-5" dirty="0">
                <a:latin typeface="Microsoft Sans Serif"/>
                <a:cs typeface="Microsoft Sans Serif"/>
              </a:rPr>
              <a:t>a</a:t>
            </a:r>
            <a:r>
              <a:rPr spc="25" dirty="0">
                <a:latin typeface="Microsoft Sans Serif"/>
                <a:cs typeface="Microsoft Sans Serif"/>
              </a:rPr>
              <a:t> </a:t>
            </a:r>
            <a:r>
              <a:rPr i="1" spc="-5" dirty="0">
                <a:latin typeface="Arial"/>
                <a:cs typeface="Arial"/>
              </a:rPr>
              <a:t>rate </a:t>
            </a:r>
            <a:r>
              <a:rPr spc="-5" dirty="0">
                <a:latin typeface="Microsoft Sans Serif"/>
                <a:cs typeface="Microsoft Sans Serif"/>
              </a:rPr>
              <a:t>per</a:t>
            </a:r>
            <a:r>
              <a:rPr spc="35" dirty="0">
                <a:latin typeface="Microsoft Sans Serif"/>
                <a:cs typeface="Microsoft Sans Serif"/>
              </a:rPr>
              <a:t> </a:t>
            </a:r>
            <a:r>
              <a:rPr spc="-10" dirty="0">
                <a:latin typeface="Microsoft Sans Serif"/>
                <a:cs typeface="Microsoft Sans Serif"/>
              </a:rPr>
              <a:t>dollar</a:t>
            </a:r>
            <a:r>
              <a:rPr spc="30" dirty="0">
                <a:latin typeface="Microsoft Sans Serif"/>
                <a:cs typeface="Microsoft Sans Serif"/>
              </a:rPr>
              <a:t> </a:t>
            </a:r>
            <a:r>
              <a:rPr dirty="0">
                <a:latin typeface="Microsoft Sans Serif"/>
                <a:cs typeface="Microsoft Sans Serif"/>
              </a:rPr>
              <a:t>of </a:t>
            </a:r>
            <a:r>
              <a:rPr spc="-465" dirty="0">
                <a:latin typeface="Microsoft Sans Serif"/>
                <a:cs typeface="Microsoft Sans Serif"/>
              </a:rPr>
              <a:t> </a:t>
            </a:r>
            <a:r>
              <a:rPr spc="-10" dirty="0">
                <a:latin typeface="Microsoft Sans Serif"/>
                <a:cs typeface="Microsoft Sans Serif"/>
              </a:rPr>
              <a:t>capital:</a:t>
            </a:r>
            <a:endParaRPr>
              <a:latin typeface="Microsoft Sans Serif"/>
              <a:cs typeface="Microsoft Sans Serif"/>
            </a:endParaRPr>
          </a:p>
        </p:txBody>
      </p:sp>
      <p:pic>
        <p:nvPicPr>
          <p:cNvPr id="7" name="object 7"/>
          <p:cNvPicPr/>
          <p:nvPr/>
        </p:nvPicPr>
        <p:blipFill>
          <a:blip r:embed="rId3" cstate="print"/>
          <a:stretch>
            <a:fillRect/>
          </a:stretch>
        </p:blipFill>
        <p:spPr>
          <a:xfrm>
            <a:off x="4198741" y="5670839"/>
            <a:ext cx="3622620" cy="2363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AF95-5263-92A0-410C-C478748BC25F}"/>
              </a:ext>
            </a:extLst>
          </p:cNvPr>
          <p:cNvSpPr>
            <a:spLocks noGrp="1"/>
          </p:cNvSpPr>
          <p:nvPr>
            <p:ph type="title"/>
          </p:nvPr>
        </p:nvSpPr>
        <p:spPr>
          <a:xfrm>
            <a:off x="747623" y="54663"/>
            <a:ext cx="10652185" cy="1325563"/>
          </a:xfrm>
        </p:spPr>
        <p:txBody>
          <a:bodyPr/>
          <a:lstStyle/>
          <a:p>
            <a:r>
              <a:rPr lang="en-IN" b="1" dirty="0">
                <a:solidFill>
                  <a:srgbClr val="C00000"/>
                </a:solidFill>
              </a:rPr>
              <a:t>The Cost-Minimizing Input Choice</a:t>
            </a:r>
          </a:p>
        </p:txBody>
      </p:sp>
      <p:sp>
        <p:nvSpPr>
          <p:cNvPr id="3" name="Content Placeholder 2">
            <a:extLst>
              <a:ext uri="{FF2B5EF4-FFF2-40B4-BE49-F238E27FC236}">
                <a16:creationId xmlns:a16="http://schemas.microsoft.com/office/drawing/2014/main" id="{1B48E94A-AB57-B8B5-7A2B-9814B78D94B0}"/>
              </a:ext>
            </a:extLst>
          </p:cNvPr>
          <p:cNvSpPr>
            <a:spLocks noGrp="1"/>
          </p:cNvSpPr>
          <p:nvPr>
            <p:ph idx="1"/>
          </p:nvPr>
        </p:nvSpPr>
        <p:spPr>
          <a:xfrm>
            <a:off x="838200" y="1380226"/>
            <a:ext cx="10515600" cy="4796737"/>
          </a:xfrm>
        </p:spPr>
        <p:txBody>
          <a:bodyPr>
            <a:normAutofit fontScale="85000" lnSpcReduction="20000"/>
          </a:bodyPr>
          <a:lstStyle/>
          <a:p>
            <a:r>
              <a:rPr lang="en-US" dirty="0"/>
              <a:t>As we’ve already pointed out, in the long run the firm can change all of its inputs. </a:t>
            </a:r>
          </a:p>
          <a:p>
            <a:r>
              <a:rPr lang="en-US" dirty="0"/>
              <a:t>We will now show how the firm chooses the combination of inputs that minimizes the cost of producing a certain output, given information about wages and the user cost of capital. </a:t>
            </a:r>
          </a:p>
          <a:p>
            <a:r>
              <a:rPr lang="en-US" dirty="0"/>
              <a:t>We will then examine the relationship between long-run cost and the level of output.</a:t>
            </a:r>
          </a:p>
          <a:p>
            <a:r>
              <a:rPr lang="en-US" dirty="0"/>
              <a:t>We now turn to a fundamental problem that all firms face: </a:t>
            </a:r>
            <a:r>
              <a:rPr lang="en-US" b="1" i="1" dirty="0"/>
              <a:t>how to select inputs to produce a given output at minimum cost</a:t>
            </a:r>
            <a:r>
              <a:rPr lang="en-US" dirty="0"/>
              <a:t>. </a:t>
            </a:r>
          </a:p>
          <a:p>
            <a:r>
              <a:rPr lang="en-US" dirty="0"/>
              <a:t>For simplicity, we will work with two variable inputs: </a:t>
            </a:r>
            <a:r>
              <a:rPr lang="en-US" b="1" dirty="0"/>
              <a:t>labor</a:t>
            </a:r>
            <a:r>
              <a:rPr lang="en-US" dirty="0"/>
              <a:t> (measured in hours of work per year) and </a:t>
            </a:r>
            <a:r>
              <a:rPr lang="en-US" b="1" dirty="0"/>
              <a:t>capital</a:t>
            </a:r>
            <a:r>
              <a:rPr lang="en-US" dirty="0"/>
              <a:t> (measured in hours of use of machinery per year).</a:t>
            </a:r>
          </a:p>
          <a:p>
            <a:r>
              <a:rPr lang="en-US" dirty="0"/>
              <a:t>The amount of labor and capital that the firm uses will depend, of course, on the prices of these inputs.</a:t>
            </a:r>
          </a:p>
          <a:p>
            <a:r>
              <a:rPr lang="en-US" dirty="0"/>
              <a:t>In this case, the </a:t>
            </a:r>
            <a:r>
              <a:rPr lang="en-US" b="1" dirty="0"/>
              <a:t>price of labor </a:t>
            </a:r>
            <a:r>
              <a:rPr lang="en-US" dirty="0"/>
              <a:t>is simply the </a:t>
            </a:r>
            <a:r>
              <a:rPr lang="en-US" b="1" i="1" dirty="0"/>
              <a:t>wage rate, w</a:t>
            </a:r>
            <a:r>
              <a:rPr lang="en-US" dirty="0"/>
              <a:t>.</a:t>
            </a:r>
          </a:p>
          <a:p>
            <a:r>
              <a:rPr lang="en-US" dirty="0"/>
              <a:t>But what about the price of capital?</a:t>
            </a:r>
            <a:endParaRPr lang="en-IN" dirty="0"/>
          </a:p>
        </p:txBody>
      </p:sp>
    </p:spTree>
    <p:extLst>
      <p:ext uri="{BB962C8B-B14F-4D97-AF65-F5344CB8AC3E}">
        <p14:creationId xmlns:p14="http://schemas.microsoft.com/office/powerpoint/2010/main" val="21877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F4F8-2237-48BF-EEC8-9ED14F7D1450}"/>
              </a:ext>
            </a:extLst>
          </p:cNvPr>
          <p:cNvSpPr>
            <a:spLocks noGrp="1"/>
          </p:cNvSpPr>
          <p:nvPr>
            <p:ph type="title"/>
          </p:nvPr>
        </p:nvSpPr>
        <p:spPr>
          <a:xfrm>
            <a:off x="838200" y="-77697"/>
            <a:ext cx="10515600" cy="1325563"/>
          </a:xfrm>
        </p:spPr>
        <p:txBody>
          <a:bodyPr>
            <a:normAutofit/>
          </a:bodyPr>
          <a:lstStyle/>
          <a:p>
            <a:r>
              <a:rPr lang="en-IN" sz="3600" b="1" dirty="0">
                <a:solidFill>
                  <a:srgbClr val="C00000"/>
                </a:solidFill>
              </a:rPr>
              <a:t>The Price Of Capital</a:t>
            </a:r>
          </a:p>
        </p:txBody>
      </p:sp>
      <p:sp>
        <p:nvSpPr>
          <p:cNvPr id="3" name="Content Placeholder 2">
            <a:extLst>
              <a:ext uri="{FF2B5EF4-FFF2-40B4-BE49-F238E27FC236}">
                <a16:creationId xmlns:a16="http://schemas.microsoft.com/office/drawing/2014/main" id="{46D9D008-4C54-B156-3B6F-E761C28098FA}"/>
              </a:ext>
            </a:extLst>
          </p:cNvPr>
          <p:cNvSpPr>
            <a:spLocks noGrp="1"/>
          </p:cNvSpPr>
          <p:nvPr>
            <p:ph idx="1"/>
          </p:nvPr>
        </p:nvSpPr>
        <p:spPr>
          <a:xfrm>
            <a:off x="838200" y="937404"/>
            <a:ext cx="10515600" cy="5607170"/>
          </a:xfrm>
        </p:spPr>
        <p:txBody>
          <a:bodyPr>
            <a:normAutofit fontScale="70000" lnSpcReduction="20000"/>
          </a:bodyPr>
          <a:lstStyle/>
          <a:p>
            <a:r>
              <a:rPr lang="en-US" dirty="0"/>
              <a:t>In the long run, the firm can adjust the amount of capital it uses. </a:t>
            </a:r>
          </a:p>
          <a:p>
            <a:r>
              <a:rPr lang="en-US" dirty="0"/>
              <a:t>Unlike labor expenditures, however, large initial expenditures on capital are necessary. </a:t>
            </a:r>
          </a:p>
          <a:p>
            <a:r>
              <a:rPr lang="en-US" dirty="0"/>
              <a:t>In order to compare the firm’s expenditure on capital with its ongoing cost of labor, we want to express this capital expenditure as a </a:t>
            </a:r>
            <a:r>
              <a:rPr lang="en-US" b="1" i="1" dirty="0"/>
              <a:t>flow</a:t>
            </a:r>
            <a:r>
              <a:rPr lang="en-US" dirty="0"/>
              <a:t>—e.g., in dollars per year. </a:t>
            </a:r>
          </a:p>
          <a:p>
            <a:r>
              <a:rPr lang="en-US" dirty="0"/>
              <a:t>To do this, we must amortize the expenditure by spreading it over the lifetime of the capital, and we must also account for the forgone interest that the firm could have earned by investing the money elsewhere. </a:t>
            </a:r>
          </a:p>
          <a:p>
            <a:r>
              <a:rPr lang="en-US" dirty="0"/>
              <a:t>As we have just seen, this is exactly what we do when we calculate the </a:t>
            </a:r>
            <a:r>
              <a:rPr lang="en-US" b="1" i="1" dirty="0"/>
              <a:t>user cost of capital</a:t>
            </a:r>
            <a:r>
              <a:rPr lang="en-US" dirty="0"/>
              <a:t>. </a:t>
            </a:r>
          </a:p>
          <a:p>
            <a:r>
              <a:rPr lang="en-US" dirty="0"/>
              <a:t>As above, the </a:t>
            </a:r>
            <a:r>
              <a:rPr lang="en-US" b="1" dirty="0"/>
              <a:t>price of capital </a:t>
            </a:r>
            <a:r>
              <a:rPr lang="en-US" dirty="0"/>
              <a:t>is its </a:t>
            </a:r>
            <a:r>
              <a:rPr lang="en-US" b="1" i="1" dirty="0"/>
              <a:t>user cost</a:t>
            </a:r>
            <a:r>
              <a:rPr lang="en-US" dirty="0"/>
              <a:t>, given by </a:t>
            </a:r>
          </a:p>
          <a:p>
            <a:pPr marL="0" indent="0">
              <a:buNone/>
            </a:pPr>
            <a:r>
              <a:rPr lang="en-US" i="1" dirty="0"/>
              <a:t>                                 r</a:t>
            </a:r>
            <a:r>
              <a:rPr lang="en-US" dirty="0"/>
              <a:t> = Depreciation rate + Interest rate.</a:t>
            </a:r>
          </a:p>
          <a:p>
            <a:r>
              <a:rPr lang="en-US" b="1" dirty="0">
                <a:solidFill>
                  <a:srgbClr val="C00000"/>
                </a:solidFill>
              </a:rPr>
              <a:t>The Rental Rate Of Capital - </a:t>
            </a:r>
            <a:r>
              <a:rPr lang="en-US" dirty="0"/>
              <a:t>As we noted, capital is often rented rather than purchased. An example is office space in a large office building. In this case, the price of capital is its </a:t>
            </a:r>
            <a:r>
              <a:rPr lang="en-US" b="1" dirty="0"/>
              <a:t>rental rate</a:t>
            </a:r>
            <a:r>
              <a:rPr lang="en-US" dirty="0"/>
              <a:t>—i.e., the cost per year for renting a unit of capital. </a:t>
            </a:r>
          </a:p>
          <a:p>
            <a:r>
              <a:rPr lang="en-US" dirty="0"/>
              <a:t>If the capital market is competitive, </a:t>
            </a:r>
            <a:r>
              <a:rPr lang="en-US" i="1" dirty="0"/>
              <a:t>the rental rate should be equal to the user cost, r</a:t>
            </a:r>
            <a:r>
              <a:rPr lang="en-US" dirty="0"/>
              <a:t>.</a:t>
            </a:r>
          </a:p>
          <a:p>
            <a:r>
              <a:rPr lang="en-US" dirty="0"/>
              <a:t>Capital that is purchased can be treated as though it were rented at a rental rate equal to the user cost of capital.</a:t>
            </a:r>
          </a:p>
          <a:p>
            <a:r>
              <a:rPr lang="en-US" dirty="0"/>
              <a:t>For the remainder of this chapter, we will therefore assume that a firm rents all of its capital at a </a:t>
            </a:r>
            <a:r>
              <a:rPr lang="en-US" i="1" dirty="0"/>
              <a:t>rental rate</a:t>
            </a:r>
            <a:r>
              <a:rPr lang="en-US" dirty="0"/>
              <a:t>, or “price,” </a:t>
            </a:r>
            <a:r>
              <a:rPr lang="en-US" b="1" i="1" dirty="0"/>
              <a:t>r</a:t>
            </a:r>
            <a:r>
              <a:rPr lang="en-US" dirty="0"/>
              <a:t>, just as it hires labor at a </a:t>
            </a:r>
            <a:r>
              <a:rPr lang="en-US" i="1" dirty="0"/>
              <a:t>wage rate</a:t>
            </a:r>
            <a:r>
              <a:rPr lang="en-US" dirty="0"/>
              <a:t>, or “price,” </a:t>
            </a:r>
            <a:r>
              <a:rPr lang="en-US" b="1" i="1" dirty="0"/>
              <a:t>w</a:t>
            </a:r>
            <a:r>
              <a:rPr lang="en-US" dirty="0"/>
              <a:t>. </a:t>
            </a:r>
            <a:endParaRPr lang="en-IN" dirty="0"/>
          </a:p>
        </p:txBody>
      </p:sp>
    </p:spTree>
    <p:extLst>
      <p:ext uri="{BB962C8B-B14F-4D97-AF65-F5344CB8AC3E}">
        <p14:creationId xmlns:p14="http://schemas.microsoft.com/office/powerpoint/2010/main" val="234743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432315"/>
            <a:ext cx="7170323" cy="813043"/>
          </a:xfrm>
          <a:prstGeom prst="rect">
            <a:avLst/>
          </a:prstGeom>
        </p:spPr>
        <p:txBody>
          <a:bodyPr vert="horz" wrap="square" lIns="0" tIns="12700" rIns="0" bIns="0" rtlCol="0" anchor="ctr">
            <a:spAutoFit/>
          </a:bodyPr>
          <a:lstStyle/>
          <a:p>
            <a:pPr marL="12700" algn="ctr">
              <a:lnSpc>
                <a:spcPct val="100000"/>
              </a:lnSpc>
              <a:spcBef>
                <a:spcPts val="100"/>
              </a:spcBef>
            </a:pPr>
            <a:r>
              <a:rPr lang="en-IN" sz="2800" b="1" dirty="0">
                <a:solidFill>
                  <a:srgbClr val="C00000"/>
                </a:solidFill>
                <a:latin typeface="Microsoft Sans Serif"/>
                <a:cs typeface="Microsoft Sans Serif"/>
              </a:rPr>
              <a:t>The</a:t>
            </a:r>
            <a:r>
              <a:rPr lang="en-IN" sz="2800" b="1" spc="-15" dirty="0">
                <a:solidFill>
                  <a:srgbClr val="C00000"/>
                </a:solidFill>
                <a:latin typeface="Microsoft Sans Serif"/>
                <a:cs typeface="Microsoft Sans Serif"/>
              </a:rPr>
              <a:t> </a:t>
            </a:r>
            <a:r>
              <a:rPr lang="en-IN" sz="2800" b="1" spc="-5" dirty="0" err="1">
                <a:solidFill>
                  <a:srgbClr val="C00000"/>
                </a:solidFill>
                <a:latin typeface="Microsoft Sans Serif"/>
                <a:cs typeface="Microsoft Sans Serif"/>
              </a:rPr>
              <a:t>Isocost</a:t>
            </a:r>
            <a:r>
              <a:rPr lang="en-IN" sz="2800" b="1" spc="10" dirty="0">
                <a:solidFill>
                  <a:srgbClr val="C00000"/>
                </a:solidFill>
                <a:latin typeface="Microsoft Sans Serif"/>
                <a:cs typeface="Microsoft Sans Serif"/>
              </a:rPr>
              <a:t> </a:t>
            </a:r>
            <a:r>
              <a:rPr lang="en-IN" sz="2800" b="1" spc="-10" dirty="0">
                <a:solidFill>
                  <a:srgbClr val="C00000"/>
                </a:solidFill>
                <a:latin typeface="Microsoft Sans Serif"/>
                <a:cs typeface="Microsoft Sans Serif"/>
              </a:rPr>
              <a:t>Line</a:t>
            </a:r>
            <a:br>
              <a:rPr lang="en-IN" sz="1050" b="1" dirty="0">
                <a:solidFill>
                  <a:srgbClr val="C00000"/>
                </a:solidFill>
                <a:latin typeface="Microsoft Sans Serif"/>
                <a:cs typeface="Microsoft Sans Serif"/>
              </a:rPr>
            </a:br>
            <a:endParaRPr sz="2400" dirty="0"/>
          </a:p>
        </p:txBody>
      </p:sp>
      <p:sp>
        <p:nvSpPr>
          <p:cNvPr id="3" name="object 3"/>
          <p:cNvSpPr/>
          <p:nvPr/>
        </p:nvSpPr>
        <p:spPr>
          <a:xfrm>
            <a:off x="1981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5310251" y="3705225"/>
            <a:ext cx="1562100" cy="209550"/>
          </a:xfrm>
          <a:prstGeom prst="rect">
            <a:avLst/>
          </a:prstGeom>
        </p:spPr>
      </p:pic>
      <p:sp>
        <p:nvSpPr>
          <p:cNvPr id="5" name="object 5"/>
          <p:cNvSpPr txBox="1"/>
          <p:nvPr/>
        </p:nvSpPr>
        <p:spPr>
          <a:xfrm>
            <a:off x="2059942" y="1017778"/>
            <a:ext cx="7492376" cy="5604098"/>
          </a:xfrm>
          <a:prstGeom prst="rect">
            <a:avLst/>
          </a:prstGeom>
        </p:spPr>
        <p:txBody>
          <a:bodyPr vert="horz" wrap="square" lIns="0" tIns="12700" rIns="0" bIns="0" rtlCol="0">
            <a:spAutoFit/>
          </a:bodyPr>
          <a:lstStyle/>
          <a:p>
            <a:pPr marL="1006475" indent="-245110">
              <a:spcBef>
                <a:spcPts val="1425"/>
              </a:spcBef>
              <a:buClr>
                <a:srgbClr val="808080"/>
              </a:buClr>
              <a:buFont typeface="Times New Roman"/>
              <a:buChar char="●"/>
              <a:tabLst>
                <a:tab pos="1007110" algn="l"/>
                <a:tab pos="2505710" algn="l"/>
              </a:tabLst>
            </a:pPr>
            <a:r>
              <a:rPr lang="en-IN" b="1" spc="-5" dirty="0">
                <a:solidFill>
                  <a:srgbClr val="382244"/>
                </a:solidFill>
                <a:latin typeface="Arial"/>
                <a:cs typeface="Arial"/>
              </a:rPr>
              <a:t>I</a:t>
            </a:r>
            <a:r>
              <a:rPr b="1" spc="-5" dirty="0" err="1">
                <a:solidFill>
                  <a:srgbClr val="382244"/>
                </a:solidFill>
                <a:latin typeface="Arial"/>
                <a:cs typeface="Arial"/>
              </a:rPr>
              <a:t>socost</a:t>
            </a:r>
            <a:r>
              <a:rPr b="1" spc="35" dirty="0">
                <a:solidFill>
                  <a:srgbClr val="382244"/>
                </a:solidFill>
                <a:latin typeface="Arial"/>
                <a:cs typeface="Arial"/>
              </a:rPr>
              <a:t> </a:t>
            </a:r>
            <a:r>
              <a:rPr lang="en-IN" b="1" spc="35" dirty="0">
                <a:solidFill>
                  <a:srgbClr val="382244"/>
                </a:solidFill>
                <a:latin typeface="Arial"/>
                <a:cs typeface="Arial"/>
              </a:rPr>
              <a:t>L</a:t>
            </a:r>
            <a:r>
              <a:rPr b="1" dirty="0" err="1">
                <a:solidFill>
                  <a:srgbClr val="382244"/>
                </a:solidFill>
                <a:latin typeface="Arial"/>
                <a:cs typeface="Arial"/>
              </a:rPr>
              <a:t>ine</a:t>
            </a:r>
            <a:r>
              <a:rPr b="1" dirty="0">
                <a:solidFill>
                  <a:srgbClr val="382244"/>
                </a:solidFill>
                <a:latin typeface="Arial"/>
                <a:cs typeface="Arial"/>
              </a:rPr>
              <a:t>	</a:t>
            </a:r>
            <a:r>
              <a:rPr lang="en-IN" b="1" dirty="0">
                <a:solidFill>
                  <a:srgbClr val="382244"/>
                </a:solidFill>
                <a:latin typeface="Arial"/>
                <a:cs typeface="Arial"/>
              </a:rPr>
              <a:t>- </a:t>
            </a:r>
            <a:r>
              <a:rPr spc="-5" dirty="0">
                <a:solidFill>
                  <a:srgbClr val="382244"/>
                </a:solidFill>
                <a:latin typeface="Microsoft Sans Serif"/>
                <a:cs typeface="Microsoft Sans Serif"/>
              </a:rPr>
              <a:t>Graph</a:t>
            </a:r>
            <a:r>
              <a:rPr spc="20" dirty="0">
                <a:solidFill>
                  <a:srgbClr val="382244"/>
                </a:solidFill>
                <a:latin typeface="Microsoft Sans Serif"/>
                <a:cs typeface="Microsoft Sans Serif"/>
              </a:rPr>
              <a:t> </a:t>
            </a:r>
            <a:r>
              <a:rPr spc="-15" dirty="0">
                <a:solidFill>
                  <a:srgbClr val="382244"/>
                </a:solidFill>
                <a:latin typeface="Microsoft Sans Serif"/>
                <a:cs typeface="Microsoft Sans Serif"/>
              </a:rPr>
              <a:t>showing</a:t>
            </a:r>
            <a:r>
              <a:rPr spc="80" dirty="0">
                <a:solidFill>
                  <a:srgbClr val="382244"/>
                </a:solidFill>
                <a:latin typeface="Microsoft Sans Serif"/>
                <a:cs typeface="Microsoft Sans Serif"/>
              </a:rPr>
              <a:t> </a:t>
            </a:r>
            <a:r>
              <a:rPr spc="-15" dirty="0">
                <a:solidFill>
                  <a:srgbClr val="382244"/>
                </a:solidFill>
                <a:latin typeface="Microsoft Sans Serif"/>
                <a:cs typeface="Microsoft Sans Serif"/>
              </a:rPr>
              <a:t>all</a:t>
            </a:r>
            <a:r>
              <a:rPr spc="20" dirty="0">
                <a:solidFill>
                  <a:srgbClr val="382244"/>
                </a:solidFill>
                <a:latin typeface="Microsoft Sans Serif"/>
                <a:cs typeface="Microsoft Sans Serif"/>
              </a:rPr>
              <a:t> </a:t>
            </a:r>
            <a:r>
              <a:rPr spc="-10" dirty="0">
                <a:solidFill>
                  <a:srgbClr val="382244"/>
                </a:solidFill>
                <a:latin typeface="Microsoft Sans Serif"/>
                <a:cs typeface="Microsoft Sans Serif"/>
              </a:rPr>
              <a:t>possible</a:t>
            </a:r>
            <a:r>
              <a:rPr spc="40" dirty="0">
                <a:solidFill>
                  <a:srgbClr val="382244"/>
                </a:solidFill>
                <a:latin typeface="Microsoft Sans Serif"/>
                <a:cs typeface="Microsoft Sans Serif"/>
              </a:rPr>
              <a:t> </a:t>
            </a:r>
            <a:r>
              <a:rPr spc="-5" dirty="0">
                <a:solidFill>
                  <a:srgbClr val="382244"/>
                </a:solidFill>
                <a:latin typeface="Microsoft Sans Serif"/>
                <a:cs typeface="Microsoft Sans Serif"/>
              </a:rPr>
              <a:t>combinations</a:t>
            </a:r>
            <a:r>
              <a:rPr spc="40" dirty="0">
                <a:solidFill>
                  <a:srgbClr val="382244"/>
                </a:solidFill>
                <a:latin typeface="Microsoft Sans Serif"/>
                <a:cs typeface="Microsoft Sans Serif"/>
              </a:rPr>
              <a:t> </a:t>
            </a:r>
            <a:r>
              <a:rPr dirty="0">
                <a:solidFill>
                  <a:srgbClr val="382244"/>
                </a:solidFill>
                <a:latin typeface="Microsoft Sans Serif"/>
                <a:cs typeface="Microsoft Sans Serif"/>
              </a:rPr>
              <a:t>of</a:t>
            </a:r>
            <a:r>
              <a:rPr spc="25" dirty="0">
                <a:solidFill>
                  <a:srgbClr val="382244"/>
                </a:solidFill>
                <a:latin typeface="Microsoft Sans Serif"/>
                <a:cs typeface="Microsoft Sans Serif"/>
              </a:rPr>
              <a:t> </a:t>
            </a:r>
            <a:r>
              <a:rPr spc="-10" dirty="0">
                <a:solidFill>
                  <a:srgbClr val="382244"/>
                </a:solidFill>
                <a:latin typeface="Microsoft Sans Serif"/>
                <a:cs typeface="Microsoft Sans Serif"/>
              </a:rPr>
              <a:t>labor</a:t>
            </a:r>
            <a:r>
              <a:rPr lang="en-IN" dirty="0">
                <a:latin typeface="Microsoft Sans Serif"/>
                <a:cs typeface="Microsoft Sans Serif"/>
              </a:rPr>
              <a:t> </a:t>
            </a:r>
            <a:r>
              <a:rPr spc="-10" dirty="0">
                <a:solidFill>
                  <a:srgbClr val="382244"/>
                </a:solidFill>
                <a:latin typeface="Microsoft Sans Serif"/>
                <a:cs typeface="Microsoft Sans Serif"/>
              </a:rPr>
              <a:t>and</a:t>
            </a:r>
            <a:r>
              <a:rPr spc="30" dirty="0">
                <a:solidFill>
                  <a:srgbClr val="382244"/>
                </a:solidFill>
                <a:latin typeface="Microsoft Sans Serif"/>
                <a:cs typeface="Microsoft Sans Serif"/>
              </a:rPr>
              <a:t> </a:t>
            </a:r>
            <a:r>
              <a:rPr spc="-10" dirty="0">
                <a:solidFill>
                  <a:srgbClr val="382244"/>
                </a:solidFill>
                <a:latin typeface="Microsoft Sans Serif"/>
                <a:cs typeface="Microsoft Sans Serif"/>
              </a:rPr>
              <a:t>capital</a:t>
            </a:r>
            <a:r>
              <a:rPr spc="35" dirty="0">
                <a:solidFill>
                  <a:srgbClr val="382244"/>
                </a:solidFill>
                <a:latin typeface="Microsoft Sans Serif"/>
                <a:cs typeface="Microsoft Sans Serif"/>
              </a:rPr>
              <a:t> </a:t>
            </a:r>
            <a:r>
              <a:rPr spc="-5" dirty="0">
                <a:solidFill>
                  <a:srgbClr val="382244"/>
                </a:solidFill>
                <a:latin typeface="Microsoft Sans Serif"/>
                <a:cs typeface="Microsoft Sans Serif"/>
              </a:rPr>
              <a:t>that</a:t>
            </a:r>
            <a:r>
              <a:rPr spc="15" dirty="0">
                <a:solidFill>
                  <a:srgbClr val="382244"/>
                </a:solidFill>
                <a:latin typeface="Microsoft Sans Serif"/>
                <a:cs typeface="Microsoft Sans Serif"/>
              </a:rPr>
              <a:t> </a:t>
            </a:r>
            <a:r>
              <a:rPr spc="-5" dirty="0">
                <a:solidFill>
                  <a:srgbClr val="382244"/>
                </a:solidFill>
                <a:latin typeface="Microsoft Sans Serif"/>
                <a:cs typeface="Microsoft Sans Serif"/>
              </a:rPr>
              <a:t>can</a:t>
            </a:r>
            <a:r>
              <a:rPr spc="35" dirty="0">
                <a:solidFill>
                  <a:srgbClr val="382244"/>
                </a:solidFill>
                <a:latin typeface="Microsoft Sans Serif"/>
                <a:cs typeface="Microsoft Sans Serif"/>
              </a:rPr>
              <a:t> </a:t>
            </a:r>
            <a:r>
              <a:rPr spc="-5" dirty="0">
                <a:solidFill>
                  <a:srgbClr val="382244"/>
                </a:solidFill>
                <a:latin typeface="Microsoft Sans Serif"/>
                <a:cs typeface="Microsoft Sans Serif"/>
              </a:rPr>
              <a:t>be</a:t>
            </a:r>
            <a:r>
              <a:rPr spc="20" dirty="0">
                <a:solidFill>
                  <a:srgbClr val="382244"/>
                </a:solidFill>
                <a:latin typeface="Microsoft Sans Serif"/>
                <a:cs typeface="Microsoft Sans Serif"/>
              </a:rPr>
              <a:t> </a:t>
            </a:r>
            <a:r>
              <a:rPr spc="-5" dirty="0">
                <a:solidFill>
                  <a:srgbClr val="382244"/>
                </a:solidFill>
                <a:latin typeface="Microsoft Sans Serif"/>
                <a:cs typeface="Microsoft Sans Serif"/>
              </a:rPr>
              <a:t>purchased</a:t>
            </a:r>
            <a:r>
              <a:rPr spc="40" dirty="0">
                <a:solidFill>
                  <a:srgbClr val="382244"/>
                </a:solidFill>
                <a:latin typeface="Microsoft Sans Serif"/>
                <a:cs typeface="Microsoft Sans Serif"/>
              </a:rPr>
              <a:t> </a:t>
            </a:r>
            <a:r>
              <a:rPr lang="en-IN" spc="40" dirty="0">
                <a:solidFill>
                  <a:srgbClr val="382244"/>
                </a:solidFill>
                <a:latin typeface="Microsoft Sans Serif"/>
                <a:cs typeface="Microsoft Sans Serif"/>
              </a:rPr>
              <a:t>by a firm </a:t>
            </a:r>
            <a:r>
              <a:rPr dirty="0">
                <a:solidFill>
                  <a:srgbClr val="382244"/>
                </a:solidFill>
                <a:latin typeface="Microsoft Sans Serif"/>
                <a:cs typeface="Microsoft Sans Serif"/>
              </a:rPr>
              <a:t>for</a:t>
            </a:r>
            <a:r>
              <a:rPr spc="15" dirty="0">
                <a:solidFill>
                  <a:srgbClr val="382244"/>
                </a:solidFill>
                <a:latin typeface="Microsoft Sans Serif"/>
                <a:cs typeface="Microsoft Sans Serif"/>
              </a:rPr>
              <a:t> </a:t>
            </a:r>
            <a:r>
              <a:rPr dirty="0">
                <a:solidFill>
                  <a:srgbClr val="382244"/>
                </a:solidFill>
                <a:latin typeface="Microsoft Sans Serif"/>
                <a:cs typeface="Microsoft Sans Serif"/>
              </a:rPr>
              <a:t>a</a:t>
            </a:r>
            <a:r>
              <a:rPr spc="15" dirty="0">
                <a:solidFill>
                  <a:srgbClr val="382244"/>
                </a:solidFill>
                <a:latin typeface="Microsoft Sans Serif"/>
                <a:cs typeface="Microsoft Sans Serif"/>
              </a:rPr>
              <a:t> </a:t>
            </a:r>
            <a:r>
              <a:rPr spc="-10" dirty="0">
                <a:solidFill>
                  <a:srgbClr val="382244"/>
                </a:solidFill>
                <a:latin typeface="Microsoft Sans Serif"/>
                <a:cs typeface="Microsoft Sans Serif"/>
              </a:rPr>
              <a:t>given</a:t>
            </a:r>
            <a:r>
              <a:rPr spc="35" dirty="0">
                <a:solidFill>
                  <a:srgbClr val="382244"/>
                </a:solidFill>
                <a:latin typeface="Microsoft Sans Serif"/>
                <a:cs typeface="Microsoft Sans Serif"/>
              </a:rPr>
              <a:t> </a:t>
            </a:r>
            <a:r>
              <a:rPr spc="-5" dirty="0">
                <a:solidFill>
                  <a:srgbClr val="382244"/>
                </a:solidFill>
                <a:latin typeface="Microsoft Sans Serif"/>
                <a:cs typeface="Microsoft Sans Serif"/>
              </a:rPr>
              <a:t>total</a:t>
            </a:r>
            <a:r>
              <a:rPr spc="25" dirty="0">
                <a:solidFill>
                  <a:srgbClr val="382244"/>
                </a:solidFill>
                <a:latin typeface="Microsoft Sans Serif"/>
                <a:cs typeface="Microsoft Sans Serif"/>
              </a:rPr>
              <a:t> </a:t>
            </a:r>
            <a:r>
              <a:rPr spc="-5" dirty="0">
                <a:solidFill>
                  <a:srgbClr val="382244"/>
                </a:solidFill>
                <a:latin typeface="Microsoft Sans Serif"/>
                <a:cs typeface="Microsoft Sans Serif"/>
              </a:rPr>
              <a:t>cost.</a:t>
            </a:r>
            <a:endParaRPr dirty="0">
              <a:latin typeface="Microsoft Sans Serif"/>
              <a:cs typeface="Microsoft Sans Serif"/>
            </a:endParaRPr>
          </a:p>
          <a:p>
            <a:pPr>
              <a:lnSpc>
                <a:spcPct val="100000"/>
              </a:lnSpc>
            </a:pPr>
            <a:endParaRPr sz="2000" dirty="0">
              <a:latin typeface="Microsoft Sans Serif"/>
              <a:cs typeface="Microsoft Sans Serif"/>
            </a:endParaRPr>
          </a:p>
          <a:p>
            <a:pPr>
              <a:spcBef>
                <a:spcPts val="20"/>
              </a:spcBef>
            </a:pPr>
            <a:endParaRPr sz="2650" dirty="0">
              <a:latin typeface="Microsoft Sans Serif"/>
              <a:cs typeface="Microsoft Sans Serif"/>
            </a:endParaRPr>
          </a:p>
          <a:p>
            <a:pPr marL="469900" marR="50165"/>
            <a:r>
              <a:rPr spc="-95" dirty="0">
                <a:latin typeface="Microsoft Sans Serif"/>
                <a:cs typeface="Microsoft Sans Serif"/>
              </a:rPr>
              <a:t>To</a:t>
            </a:r>
            <a:r>
              <a:rPr spc="5" dirty="0">
                <a:latin typeface="Microsoft Sans Serif"/>
                <a:cs typeface="Microsoft Sans Serif"/>
              </a:rPr>
              <a:t> </a:t>
            </a:r>
            <a:r>
              <a:rPr spc="-5" dirty="0">
                <a:latin typeface="Microsoft Sans Serif"/>
                <a:cs typeface="Microsoft Sans Serif"/>
              </a:rPr>
              <a:t>see</a:t>
            </a:r>
            <a:r>
              <a:rPr spc="10" dirty="0">
                <a:latin typeface="Microsoft Sans Serif"/>
                <a:cs typeface="Microsoft Sans Serif"/>
              </a:rPr>
              <a:t> </a:t>
            </a:r>
            <a:r>
              <a:rPr spc="-15" dirty="0">
                <a:latin typeface="Microsoft Sans Serif"/>
                <a:cs typeface="Microsoft Sans Serif"/>
              </a:rPr>
              <a:t>what</a:t>
            </a:r>
            <a:r>
              <a:rPr spc="75" dirty="0">
                <a:latin typeface="Microsoft Sans Serif"/>
                <a:cs typeface="Microsoft Sans Serif"/>
              </a:rPr>
              <a:t> </a:t>
            </a:r>
            <a:r>
              <a:rPr spc="-5" dirty="0">
                <a:latin typeface="Microsoft Sans Serif"/>
                <a:cs typeface="Microsoft Sans Serif"/>
              </a:rPr>
              <a:t>an</a:t>
            </a:r>
            <a:r>
              <a:rPr spc="15" dirty="0">
                <a:latin typeface="Microsoft Sans Serif"/>
                <a:cs typeface="Microsoft Sans Serif"/>
              </a:rPr>
              <a:t> </a:t>
            </a:r>
            <a:r>
              <a:rPr spc="-5" dirty="0">
                <a:latin typeface="Microsoft Sans Serif"/>
                <a:cs typeface="Microsoft Sans Serif"/>
              </a:rPr>
              <a:t>isocost</a:t>
            </a:r>
            <a:r>
              <a:rPr spc="25" dirty="0">
                <a:latin typeface="Microsoft Sans Serif"/>
                <a:cs typeface="Microsoft Sans Serif"/>
              </a:rPr>
              <a:t> </a:t>
            </a:r>
            <a:r>
              <a:rPr spc="-10" dirty="0">
                <a:latin typeface="Microsoft Sans Serif"/>
                <a:cs typeface="Microsoft Sans Serif"/>
              </a:rPr>
              <a:t>line</a:t>
            </a:r>
            <a:r>
              <a:rPr spc="25" dirty="0">
                <a:latin typeface="Microsoft Sans Serif"/>
                <a:cs typeface="Microsoft Sans Serif"/>
              </a:rPr>
              <a:t> </a:t>
            </a:r>
            <a:r>
              <a:rPr spc="-5" dirty="0">
                <a:latin typeface="Microsoft Sans Serif"/>
                <a:cs typeface="Microsoft Sans Serif"/>
              </a:rPr>
              <a:t>looks</a:t>
            </a:r>
            <a:r>
              <a:rPr spc="35" dirty="0">
                <a:latin typeface="Microsoft Sans Serif"/>
                <a:cs typeface="Microsoft Sans Serif"/>
              </a:rPr>
              <a:t> </a:t>
            </a:r>
            <a:r>
              <a:rPr spc="-10" dirty="0">
                <a:latin typeface="Microsoft Sans Serif"/>
                <a:cs typeface="Microsoft Sans Serif"/>
              </a:rPr>
              <a:t>like,</a:t>
            </a:r>
            <a:r>
              <a:rPr spc="20" dirty="0">
                <a:latin typeface="Microsoft Sans Serif"/>
                <a:cs typeface="Microsoft Sans Serif"/>
              </a:rPr>
              <a:t> </a:t>
            </a:r>
            <a:r>
              <a:rPr spc="-10" dirty="0">
                <a:latin typeface="Microsoft Sans Serif"/>
                <a:cs typeface="Microsoft Sans Serif"/>
              </a:rPr>
              <a:t>recall</a:t>
            </a:r>
            <a:r>
              <a:rPr spc="25" dirty="0">
                <a:latin typeface="Microsoft Sans Serif"/>
                <a:cs typeface="Microsoft Sans Serif"/>
              </a:rPr>
              <a:t> </a:t>
            </a:r>
            <a:r>
              <a:rPr spc="-5" dirty="0">
                <a:latin typeface="Microsoft Sans Serif"/>
                <a:cs typeface="Microsoft Sans Serif"/>
              </a:rPr>
              <a:t>that</a:t>
            </a:r>
            <a:r>
              <a:rPr spc="30" dirty="0">
                <a:latin typeface="Microsoft Sans Serif"/>
                <a:cs typeface="Microsoft Sans Serif"/>
              </a:rPr>
              <a:t> </a:t>
            </a:r>
            <a:r>
              <a:rPr dirty="0">
                <a:latin typeface="Microsoft Sans Serif"/>
                <a:cs typeface="Microsoft Sans Serif"/>
              </a:rPr>
              <a:t>the</a:t>
            </a:r>
            <a:r>
              <a:rPr spc="15" dirty="0">
                <a:latin typeface="Microsoft Sans Serif"/>
                <a:cs typeface="Microsoft Sans Serif"/>
              </a:rPr>
              <a:t> </a:t>
            </a:r>
            <a:r>
              <a:rPr spc="-5" dirty="0">
                <a:latin typeface="Microsoft Sans Serif"/>
                <a:cs typeface="Microsoft Sans Serif"/>
              </a:rPr>
              <a:t>total</a:t>
            </a:r>
            <a:r>
              <a:rPr spc="20" dirty="0">
                <a:latin typeface="Microsoft Sans Serif"/>
                <a:cs typeface="Microsoft Sans Serif"/>
              </a:rPr>
              <a:t> </a:t>
            </a:r>
            <a:r>
              <a:rPr dirty="0">
                <a:latin typeface="Microsoft Sans Serif"/>
                <a:cs typeface="Microsoft Sans Serif"/>
              </a:rPr>
              <a:t>cost</a:t>
            </a:r>
            <a:r>
              <a:rPr spc="40" dirty="0">
                <a:latin typeface="Microsoft Sans Serif"/>
                <a:cs typeface="Microsoft Sans Serif"/>
              </a:rPr>
              <a:t> </a:t>
            </a:r>
            <a:r>
              <a:rPr i="1" spc="-5" dirty="0">
                <a:latin typeface="Arial"/>
                <a:cs typeface="Arial"/>
              </a:rPr>
              <a:t>C</a:t>
            </a:r>
            <a:r>
              <a:rPr i="1" dirty="0">
                <a:latin typeface="Arial"/>
                <a:cs typeface="Arial"/>
              </a:rPr>
              <a:t> </a:t>
            </a:r>
            <a:r>
              <a:rPr dirty="0">
                <a:latin typeface="Microsoft Sans Serif"/>
                <a:cs typeface="Microsoft Sans Serif"/>
              </a:rPr>
              <a:t>of </a:t>
            </a:r>
            <a:r>
              <a:rPr spc="5" dirty="0">
                <a:latin typeface="Microsoft Sans Serif"/>
                <a:cs typeface="Microsoft Sans Serif"/>
              </a:rPr>
              <a:t> </a:t>
            </a:r>
            <a:r>
              <a:rPr spc="-10" dirty="0">
                <a:latin typeface="Microsoft Sans Serif"/>
                <a:cs typeface="Microsoft Sans Serif"/>
              </a:rPr>
              <a:t>producing</a:t>
            </a:r>
            <a:r>
              <a:rPr spc="45" dirty="0">
                <a:latin typeface="Microsoft Sans Serif"/>
                <a:cs typeface="Microsoft Sans Serif"/>
              </a:rPr>
              <a:t> </a:t>
            </a:r>
            <a:r>
              <a:rPr spc="-10" dirty="0">
                <a:latin typeface="Microsoft Sans Serif"/>
                <a:cs typeface="Microsoft Sans Serif"/>
              </a:rPr>
              <a:t>any</a:t>
            </a:r>
            <a:r>
              <a:rPr spc="25" dirty="0">
                <a:latin typeface="Microsoft Sans Serif"/>
                <a:cs typeface="Microsoft Sans Serif"/>
              </a:rPr>
              <a:t> </a:t>
            </a:r>
            <a:r>
              <a:rPr spc="-10" dirty="0">
                <a:latin typeface="Microsoft Sans Serif"/>
                <a:cs typeface="Microsoft Sans Serif"/>
              </a:rPr>
              <a:t>particular</a:t>
            </a:r>
            <a:r>
              <a:rPr spc="50" dirty="0">
                <a:latin typeface="Microsoft Sans Serif"/>
                <a:cs typeface="Microsoft Sans Serif"/>
              </a:rPr>
              <a:t> </a:t>
            </a:r>
            <a:r>
              <a:rPr spc="-5" dirty="0">
                <a:latin typeface="Microsoft Sans Serif"/>
                <a:cs typeface="Microsoft Sans Serif"/>
              </a:rPr>
              <a:t>output</a:t>
            </a:r>
            <a:r>
              <a:rPr spc="30" dirty="0">
                <a:latin typeface="Microsoft Sans Serif"/>
                <a:cs typeface="Microsoft Sans Serif"/>
              </a:rPr>
              <a:t> </a:t>
            </a:r>
            <a:r>
              <a:rPr spc="-10" dirty="0">
                <a:latin typeface="Microsoft Sans Serif"/>
                <a:cs typeface="Microsoft Sans Serif"/>
              </a:rPr>
              <a:t>is</a:t>
            </a:r>
            <a:r>
              <a:rPr spc="25" dirty="0">
                <a:latin typeface="Microsoft Sans Serif"/>
                <a:cs typeface="Microsoft Sans Serif"/>
              </a:rPr>
              <a:t> </a:t>
            </a:r>
            <a:r>
              <a:rPr spc="-10" dirty="0">
                <a:latin typeface="Microsoft Sans Serif"/>
                <a:cs typeface="Microsoft Sans Serif"/>
              </a:rPr>
              <a:t>given</a:t>
            </a:r>
            <a:r>
              <a:rPr spc="35" dirty="0">
                <a:latin typeface="Microsoft Sans Serif"/>
                <a:cs typeface="Microsoft Sans Serif"/>
              </a:rPr>
              <a:t> </a:t>
            </a:r>
            <a:r>
              <a:rPr spc="-5" dirty="0">
                <a:latin typeface="Microsoft Sans Serif"/>
                <a:cs typeface="Microsoft Sans Serif"/>
              </a:rPr>
              <a:t>by</a:t>
            </a:r>
            <a:r>
              <a:rPr spc="25" dirty="0">
                <a:latin typeface="Microsoft Sans Serif"/>
                <a:cs typeface="Microsoft Sans Serif"/>
              </a:rPr>
              <a:t> </a:t>
            </a:r>
            <a:r>
              <a:rPr dirty="0">
                <a:latin typeface="Microsoft Sans Serif"/>
                <a:cs typeface="Microsoft Sans Serif"/>
              </a:rPr>
              <a:t>the</a:t>
            </a:r>
            <a:r>
              <a:rPr spc="15" dirty="0">
                <a:latin typeface="Microsoft Sans Serif"/>
                <a:cs typeface="Microsoft Sans Serif"/>
              </a:rPr>
              <a:t> </a:t>
            </a:r>
            <a:r>
              <a:rPr dirty="0">
                <a:latin typeface="Microsoft Sans Serif"/>
                <a:cs typeface="Microsoft Sans Serif"/>
              </a:rPr>
              <a:t>sum</a:t>
            </a:r>
            <a:r>
              <a:rPr spc="20" dirty="0">
                <a:latin typeface="Microsoft Sans Serif"/>
                <a:cs typeface="Microsoft Sans Serif"/>
              </a:rPr>
              <a:t> </a:t>
            </a:r>
            <a:r>
              <a:rPr spc="-5" dirty="0">
                <a:latin typeface="Microsoft Sans Serif"/>
                <a:cs typeface="Microsoft Sans Serif"/>
              </a:rPr>
              <a:t>of</a:t>
            </a:r>
            <a:r>
              <a:rPr spc="25" dirty="0">
                <a:latin typeface="Microsoft Sans Serif"/>
                <a:cs typeface="Microsoft Sans Serif"/>
              </a:rPr>
              <a:t> </a:t>
            </a:r>
            <a:r>
              <a:rPr spc="-5" dirty="0">
                <a:latin typeface="Microsoft Sans Serif"/>
                <a:cs typeface="Microsoft Sans Serif"/>
              </a:rPr>
              <a:t>the</a:t>
            </a:r>
            <a:r>
              <a:rPr spc="20" dirty="0">
                <a:latin typeface="Microsoft Sans Serif"/>
                <a:cs typeface="Microsoft Sans Serif"/>
              </a:rPr>
              <a:t> </a:t>
            </a:r>
            <a:r>
              <a:rPr spc="-15" dirty="0">
                <a:latin typeface="Microsoft Sans Serif"/>
                <a:cs typeface="Microsoft Sans Serif"/>
              </a:rPr>
              <a:t>firm’s</a:t>
            </a:r>
            <a:r>
              <a:rPr spc="25" dirty="0">
                <a:latin typeface="Microsoft Sans Serif"/>
                <a:cs typeface="Microsoft Sans Serif"/>
              </a:rPr>
              <a:t> </a:t>
            </a:r>
            <a:r>
              <a:rPr spc="-10" dirty="0">
                <a:latin typeface="Microsoft Sans Serif"/>
                <a:cs typeface="Microsoft Sans Serif"/>
              </a:rPr>
              <a:t>labor </a:t>
            </a:r>
            <a:r>
              <a:rPr spc="-459" dirty="0">
                <a:latin typeface="Microsoft Sans Serif"/>
                <a:cs typeface="Microsoft Sans Serif"/>
              </a:rPr>
              <a:t> </a:t>
            </a:r>
            <a:r>
              <a:rPr dirty="0">
                <a:latin typeface="Microsoft Sans Serif"/>
                <a:cs typeface="Microsoft Sans Serif"/>
              </a:rPr>
              <a:t>cost</a:t>
            </a:r>
            <a:r>
              <a:rPr spc="15" dirty="0">
                <a:latin typeface="Microsoft Sans Serif"/>
                <a:cs typeface="Microsoft Sans Serif"/>
              </a:rPr>
              <a:t> </a:t>
            </a:r>
            <a:r>
              <a:rPr i="1" dirty="0">
                <a:latin typeface="Arial"/>
                <a:cs typeface="Arial"/>
              </a:rPr>
              <a:t>wL</a:t>
            </a:r>
            <a:r>
              <a:rPr i="1" spc="-15" dirty="0">
                <a:latin typeface="Arial"/>
                <a:cs typeface="Arial"/>
              </a:rPr>
              <a:t> </a:t>
            </a:r>
            <a:r>
              <a:rPr spc="-5" dirty="0">
                <a:latin typeface="Microsoft Sans Serif"/>
                <a:cs typeface="Microsoft Sans Serif"/>
              </a:rPr>
              <a:t>and</a:t>
            </a:r>
            <a:r>
              <a:rPr spc="30" dirty="0">
                <a:latin typeface="Microsoft Sans Serif"/>
                <a:cs typeface="Microsoft Sans Serif"/>
              </a:rPr>
              <a:t> </a:t>
            </a:r>
            <a:r>
              <a:rPr spc="-5" dirty="0">
                <a:latin typeface="Microsoft Sans Serif"/>
                <a:cs typeface="Microsoft Sans Serif"/>
              </a:rPr>
              <a:t>its</a:t>
            </a:r>
            <a:r>
              <a:rPr spc="10" dirty="0">
                <a:latin typeface="Microsoft Sans Serif"/>
                <a:cs typeface="Microsoft Sans Serif"/>
              </a:rPr>
              <a:t> </a:t>
            </a:r>
            <a:r>
              <a:rPr spc="-5" dirty="0">
                <a:latin typeface="Microsoft Sans Serif"/>
                <a:cs typeface="Microsoft Sans Serif"/>
              </a:rPr>
              <a:t>capital</a:t>
            </a:r>
            <a:r>
              <a:rPr spc="20" dirty="0">
                <a:latin typeface="Microsoft Sans Serif"/>
                <a:cs typeface="Microsoft Sans Serif"/>
              </a:rPr>
              <a:t> </a:t>
            </a:r>
            <a:r>
              <a:rPr dirty="0">
                <a:latin typeface="Microsoft Sans Serif"/>
                <a:cs typeface="Microsoft Sans Serif"/>
              </a:rPr>
              <a:t>cost</a:t>
            </a:r>
            <a:r>
              <a:rPr spc="30" dirty="0">
                <a:latin typeface="Microsoft Sans Serif"/>
                <a:cs typeface="Microsoft Sans Serif"/>
              </a:rPr>
              <a:t> </a:t>
            </a:r>
            <a:r>
              <a:rPr i="1" spc="-5" dirty="0" err="1">
                <a:latin typeface="Arial"/>
                <a:cs typeface="Arial"/>
              </a:rPr>
              <a:t>rK</a:t>
            </a:r>
            <a:r>
              <a:rPr i="1" spc="-5" dirty="0">
                <a:latin typeface="Arial"/>
                <a:cs typeface="Arial"/>
              </a:rPr>
              <a:t>:</a:t>
            </a:r>
            <a:endParaRPr dirty="0">
              <a:latin typeface="Arial"/>
              <a:cs typeface="Arial"/>
            </a:endParaRPr>
          </a:p>
          <a:p>
            <a:pPr marL="469900" marR="111125">
              <a:spcBef>
                <a:spcPts val="1070"/>
              </a:spcBef>
            </a:pPr>
            <a:endParaRPr lang="en-IN" dirty="0">
              <a:latin typeface="Microsoft Sans Serif"/>
              <a:cs typeface="Microsoft Sans Serif"/>
            </a:endParaRPr>
          </a:p>
          <a:p>
            <a:pPr marL="469900" marR="111125">
              <a:spcBef>
                <a:spcPts val="1070"/>
              </a:spcBef>
            </a:pPr>
            <a:r>
              <a:rPr dirty="0">
                <a:latin typeface="Microsoft Sans Serif"/>
                <a:cs typeface="Microsoft Sans Serif"/>
              </a:rPr>
              <a:t>If</a:t>
            </a:r>
            <a:r>
              <a:rPr spc="10" dirty="0">
                <a:latin typeface="Microsoft Sans Serif"/>
                <a:cs typeface="Microsoft Sans Serif"/>
              </a:rPr>
              <a:t> </a:t>
            </a:r>
            <a:r>
              <a:rPr spc="-25" dirty="0">
                <a:latin typeface="Microsoft Sans Serif"/>
                <a:cs typeface="Microsoft Sans Serif"/>
              </a:rPr>
              <a:t>we</a:t>
            </a:r>
            <a:r>
              <a:rPr spc="50" dirty="0">
                <a:latin typeface="Microsoft Sans Serif"/>
                <a:cs typeface="Microsoft Sans Serif"/>
              </a:rPr>
              <a:t> </a:t>
            </a:r>
            <a:r>
              <a:rPr spc="-10" dirty="0">
                <a:latin typeface="Microsoft Sans Serif"/>
                <a:cs typeface="Microsoft Sans Serif"/>
              </a:rPr>
              <a:t>rewrite</a:t>
            </a:r>
            <a:r>
              <a:rPr spc="65" dirty="0">
                <a:latin typeface="Microsoft Sans Serif"/>
                <a:cs typeface="Microsoft Sans Serif"/>
              </a:rPr>
              <a:t> </a:t>
            </a:r>
            <a:r>
              <a:rPr dirty="0">
                <a:latin typeface="Microsoft Sans Serif"/>
                <a:cs typeface="Microsoft Sans Serif"/>
              </a:rPr>
              <a:t>the</a:t>
            </a:r>
            <a:r>
              <a:rPr spc="15" dirty="0">
                <a:latin typeface="Microsoft Sans Serif"/>
                <a:cs typeface="Microsoft Sans Serif"/>
              </a:rPr>
              <a:t> </a:t>
            </a:r>
            <a:r>
              <a:rPr spc="-5" dirty="0">
                <a:latin typeface="Microsoft Sans Serif"/>
                <a:cs typeface="Microsoft Sans Serif"/>
              </a:rPr>
              <a:t>total</a:t>
            </a:r>
            <a:r>
              <a:rPr spc="20" dirty="0">
                <a:latin typeface="Microsoft Sans Serif"/>
                <a:cs typeface="Microsoft Sans Serif"/>
              </a:rPr>
              <a:t> </a:t>
            </a:r>
            <a:r>
              <a:rPr dirty="0">
                <a:latin typeface="Microsoft Sans Serif"/>
                <a:cs typeface="Microsoft Sans Serif"/>
              </a:rPr>
              <a:t>cost</a:t>
            </a:r>
            <a:r>
              <a:rPr spc="20" dirty="0">
                <a:latin typeface="Microsoft Sans Serif"/>
                <a:cs typeface="Microsoft Sans Serif"/>
              </a:rPr>
              <a:t> </a:t>
            </a:r>
            <a:r>
              <a:rPr spc="-5" dirty="0">
                <a:latin typeface="Microsoft Sans Serif"/>
                <a:cs typeface="Microsoft Sans Serif"/>
              </a:rPr>
              <a:t>equation</a:t>
            </a:r>
            <a:r>
              <a:rPr spc="20" dirty="0">
                <a:latin typeface="Microsoft Sans Serif"/>
                <a:cs typeface="Microsoft Sans Serif"/>
              </a:rPr>
              <a:t> </a:t>
            </a:r>
            <a:r>
              <a:rPr spc="-5" dirty="0">
                <a:latin typeface="Microsoft Sans Serif"/>
                <a:cs typeface="Microsoft Sans Serif"/>
              </a:rPr>
              <a:t>as</a:t>
            </a:r>
            <a:r>
              <a:rPr spc="20" dirty="0">
                <a:latin typeface="Microsoft Sans Serif"/>
                <a:cs typeface="Microsoft Sans Serif"/>
              </a:rPr>
              <a:t> </a:t>
            </a:r>
            <a:r>
              <a:rPr spc="-10" dirty="0">
                <a:latin typeface="Microsoft Sans Serif"/>
                <a:cs typeface="Microsoft Sans Serif"/>
              </a:rPr>
              <a:t>an</a:t>
            </a:r>
            <a:r>
              <a:rPr spc="30" dirty="0">
                <a:latin typeface="Microsoft Sans Serif"/>
                <a:cs typeface="Microsoft Sans Serif"/>
              </a:rPr>
              <a:t> </a:t>
            </a:r>
            <a:r>
              <a:rPr spc="-5" dirty="0">
                <a:latin typeface="Microsoft Sans Serif"/>
                <a:cs typeface="Microsoft Sans Serif"/>
              </a:rPr>
              <a:t>equation</a:t>
            </a:r>
            <a:r>
              <a:rPr spc="25" dirty="0">
                <a:latin typeface="Microsoft Sans Serif"/>
                <a:cs typeface="Microsoft Sans Serif"/>
              </a:rPr>
              <a:t> </a:t>
            </a:r>
            <a:r>
              <a:rPr dirty="0">
                <a:latin typeface="Microsoft Sans Serif"/>
                <a:cs typeface="Microsoft Sans Serif"/>
              </a:rPr>
              <a:t>for</a:t>
            </a:r>
            <a:r>
              <a:rPr spc="20" dirty="0">
                <a:latin typeface="Microsoft Sans Serif"/>
                <a:cs typeface="Microsoft Sans Serif"/>
              </a:rPr>
              <a:t> </a:t>
            </a:r>
            <a:r>
              <a:rPr spc="-5" dirty="0">
                <a:latin typeface="Microsoft Sans Serif"/>
                <a:cs typeface="Microsoft Sans Serif"/>
              </a:rPr>
              <a:t>a</a:t>
            </a:r>
            <a:r>
              <a:rPr spc="20" dirty="0">
                <a:latin typeface="Microsoft Sans Serif"/>
                <a:cs typeface="Microsoft Sans Serif"/>
              </a:rPr>
              <a:t> </a:t>
            </a:r>
            <a:r>
              <a:rPr spc="-5" dirty="0">
                <a:latin typeface="Microsoft Sans Serif"/>
                <a:cs typeface="Microsoft Sans Serif"/>
              </a:rPr>
              <a:t>straight</a:t>
            </a:r>
            <a:r>
              <a:rPr spc="20" dirty="0">
                <a:latin typeface="Microsoft Sans Serif"/>
                <a:cs typeface="Microsoft Sans Serif"/>
              </a:rPr>
              <a:t> </a:t>
            </a:r>
            <a:r>
              <a:rPr spc="-10" dirty="0">
                <a:latin typeface="Microsoft Sans Serif"/>
                <a:cs typeface="Microsoft Sans Serif"/>
              </a:rPr>
              <a:t>line, </a:t>
            </a:r>
            <a:r>
              <a:rPr spc="-459" dirty="0">
                <a:latin typeface="Microsoft Sans Serif"/>
                <a:cs typeface="Microsoft Sans Serif"/>
              </a:rPr>
              <a:t> </a:t>
            </a:r>
            <a:r>
              <a:rPr spc="-25" dirty="0">
                <a:latin typeface="Microsoft Sans Serif"/>
                <a:cs typeface="Microsoft Sans Serif"/>
              </a:rPr>
              <a:t>we</a:t>
            </a:r>
            <a:r>
              <a:rPr spc="45" dirty="0">
                <a:latin typeface="Microsoft Sans Serif"/>
                <a:cs typeface="Microsoft Sans Serif"/>
              </a:rPr>
              <a:t> </a:t>
            </a:r>
            <a:r>
              <a:rPr spc="-5" dirty="0">
                <a:latin typeface="Microsoft Sans Serif"/>
                <a:cs typeface="Microsoft Sans Serif"/>
              </a:rPr>
              <a:t>get</a:t>
            </a:r>
            <a:endParaRPr dirty="0">
              <a:latin typeface="Microsoft Sans Serif"/>
              <a:cs typeface="Microsoft Sans Serif"/>
            </a:endParaRPr>
          </a:p>
          <a:p>
            <a:pPr>
              <a:lnSpc>
                <a:spcPct val="100000"/>
              </a:lnSpc>
            </a:pPr>
            <a:endParaRPr sz="2000" dirty="0">
              <a:latin typeface="Microsoft Sans Serif"/>
              <a:cs typeface="Microsoft Sans Serif"/>
            </a:endParaRPr>
          </a:p>
          <a:p>
            <a:pPr>
              <a:spcBef>
                <a:spcPts val="20"/>
              </a:spcBef>
            </a:pPr>
            <a:endParaRPr sz="2650" dirty="0">
              <a:latin typeface="Microsoft Sans Serif"/>
              <a:cs typeface="Microsoft Sans Serif"/>
            </a:endParaRPr>
          </a:p>
          <a:p>
            <a:pPr marL="755650" marR="133350" indent="-285750">
              <a:buFont typeface="Arial" panose="020B0604020202020204" pitchFamily="34" charset="0"/>
              <a:buChar char="•"/>
            </a:pPr>
            <a:r>
              <a:rPr dirty="0">
                <a:latin typeface="Microsoft Sans Serif"/>
                <a:cs typeface="Microsoft Sans Serif"/>
              </a:rPr>
              <a:t>It</a:t>
            </a:r>
            <a:r>
              <a:rPr spc="15" dirty="0">
                <a:latin typeface="Microsoft Sans Serif"/>
                <a:cs typeface="Microsoft Sans Serif"/>
              </a:rPr>
              <a:t> </a:t>
            </a:r>
            <a:r>
              <a:rPr spc="-15" dirty="0">
                <a:latin typeface="Microsoft Sans Serif"/>
                <a:cs typeface="Microsoft Sans Serif"/>
              </a:rPr>
              <a:t>follows</a:t>
            </a:r>
            <a:r>
              <a:rPr spc="75" dirty="0">
                <a:latin typeface="Microsoft Sans Serif"/>
                <a:cs typeface="Microsoft Sans Serif"/>
              </a:rPr>
              <a:t> </a:t>
            </a:r>
            <a:r>
              <a:rPr spc="-5" dirty="0">
                <a:latin typeface="Microsoft Sans Serif"/>
                <a:cs typeface="Microsoft Sans Serif"/>
              </a:rPr>
              <a:t>that</a:t>
            </a:r>
            <a:r>
              <a:rPr spc="30" dirty="0">
                <a:latin typeface="Microsoft Sans Serif"/>
                <a:cs typeface="Microsoft Sans Serif"/>
              </a:rPr>
              <a:t> </a:t>
            </a:r>
            <a:r>
              <a:rPr dirty="0">
                <a:latin typeface="Microsoft Sans Serif"/>
                <a:cs typeface="Microsoft Sans Serif"/>
              </a:rPr>
              <a:t>the</a:t>
            </a:r>
            <a:r>
              <a:rPr spc="20" dirty="0">
                <a:latin typeface="Microsoft Sans Serif"/>
                <a:cs typeface="Microsoft Sans Serif"/>
              </a:rPr>
              <a:t> </a:t>
            </a:r>
            <a:r>
              <a:rPr spc="-10" dirty="0">
                <a:latin typeface="Microsoft Sans Serif"/>
                <a:cs typeface="Microsoft Sans Serif"/>
              </a:rPr>
              <a:t>isocost</a:t>
            </a:r>
            <a:r>
              <a:rPr spc="30" dirty="0">
                <a:latin typeface="Microsoft Sans Serif"/>
                <a:cs typeface="Microsoft Sans Serif"/>
              </a:rPr>
              <a:t> </a:t>
            </a:r>
            <a:r>
              <a:rPr spc="-15" dirty="0">
                <a:latin typeface="Microsoft Sans Serif"/>
                <a:cs typeface="Microsoft Sans Serif"/>
              </a:rPr>
              <a:t>line</a:t>
            </a:r>
            <a:r>
              <a:rPr spc="30" dirty="0">
                <a:latin typeface="Microsoft Sans Serif"/>
                <a:cs typeface="Microsoft Sans Serif"/>
              </a:rPr>
              <a:t> </a:t>
            </a:r>
            <a:r>
              <a:rPr spc="-5" dirty="0">
                <a:latin typeface="Microsoft Sans Serif"/>
                <a:cs typeface="Microsoft Sans Serif"/>
              </a:rPr>
              <a:t>has</a:t>
            </a:r>
            <a:r>
              <a:rPr spc="25" dirty="0">
                <a:latin typeface="Microsoft Sans Serif"/>
                <a:cs typeface="Microsoft Sans Serif"/>
              </a:rPr>
              <a:t> </a:t>
            </a:r>
            <a:r>
              <a:rPr dirty="0">
                <a:latin typeface="Microsoft Sans Serif"/>
                <a:cs typeface="Microsoft Sans Serif"/>
              </a:rPr>
              <a:t>a</a:t>
            </a:r>
            <a:r>
              <a:rPr spc="25" dirty="0">
                <a:latin typeface="Microsoft Sans Serif"/>
                <a:cs typeface="Microsoft Sans Serif"/>
              </a:rPr>
              <a:t> </a:t>
            </a:r>
            <a:r>
              <a:rPr spc="-10" dirty="0">
                <a:latin typeface="Microsoft Sans Serif"/>
                <a:cs typeface="Microsoft Sans Serif"/>
              </a:rPr>
              <a:t>slope</a:t>
            </a:r>
            <a:r>
              <a:rPr spc="30" dirty="0">
                <a:latin typeface="Microsoft Sans Serif"/>
                <a:cs typeface="Microsoft Sans Serif"/>
              </a:rPr>
              <a:t> </a:t>
            </a:r>
            <a:r>
              <a:rPr spc="-5" dirty="0">
                <a:latin typeface="Microsoft Sans Serif"/>
                <a:cs typeface="Microsoft Sans Serif"/>
              </a:rPr>
              <a:t>of</a:t>
            </a:r>
            <a:r>
              <a:rPr spc="-75" dirty="0">
                <a:latin typeface="Microsoft Sans Serif"/>
                <a:cs typeface="Microsoft Sans Serif"/>
              </a:rPr>
              <a:t> </a:t>
            </a:r>
            <a:r>
              <a:rPr b="1" spc="-15" dirty="0">
                <a:latin typeface="Microsoft Sans Serif"/>
                <a:cs typeface="Microsoft Sans Serif"/>
              </a:rPr>
              <a:t>Δ</a:t>
            </a:r>
            <a:r>
              <a:rPr b="1" i="1" spc="-15" dirty="0">
                <a:latin typeface="Arial"/>
                <a:cs typeface="Arial"/>
              </a:rPr>
              <a:t>K/</a:t>
            </a:r>
            <a:r>
              <a:rPr b="1" spc="-15" dirty="0">
                <a:latin typeface="Microsoft Sans Serif"/>
                <a:cs typeface="Microsoft Sans Serif"/>
              </a:rPr>
              <a:t>Δ</a:t>
            </a:r>
            <a:r>
              <a:rPr b="1" i="1" spc="-15" dirty="0">
                <a:latin typeface="Arial"/>
                <a:cs typeface="Arial"/>
              </a:rPr>
              <a:t>L</a:t>
            </a:r>
            <a:r>
              <a:rPr b="1" i="1" spc="-10" dirty="0">
                <a:latin typeface="Arial"/>
                <a:cs typeface="Arial"/>
              </a:rPr>
              <a:t> </a:t>
            </a:r>
            <a:r>
              <a:rPr b="1" dirty="0">
                <a:latin typeface="Microsoft Sans Serif"/>
                <a:cs typeface="Microsoft Sans Serif"/>
              </a:rPr>
              <a:t>=</a:t>
            </a:r>
            <a:r>
              <a:rPr b="1" spc="30" dirty="0">
                <a:latin typeface="Microsoft Sans Serif"/>
                <a:cs typeface="Microsoft Sans Serif"/>
              </a:rPr>
              <a:t> </a:t>
            </a:r>
            <a:r>
              <a:rPr b="1" dirty="0">
                <a:latin typeface="Microsoft Sans Serif"/>
                <a:cs typeface="Microsoft Sans Serif"/>
              </a:rPr>
              <a:t>−(</a:t>
            </a:r>
            <a:r>
              <a:rPr b="1" i="1" dirty="0">
                <a:latin typeface="Arial"/>
                <a:cs typeface="Arial"/>
              </a:rPr>
              <a:t>w/r</a:t>
            </a:r>
            <a:r>
              <a:rPr b="1" dirty="0">
                <a:latin typeface="Microsoft Sans Serif"/>
                <a:cs typeface="Microsoft Sans Serif"/>
              </a:rPr>
              <a:t>)</a:t>
            </a:r>
            <a:r>
              <a:rPr dirty="0">
                <a:latin typeface="Microsoft Sans Serif"/>
                <a:cs typeface="Microsoft Sans Serif"/>
              </a:rPr>
              <a:t>,</a:t>
            </a:r>
            <a:r>
              <a:rPr spc="-5" dirty="0">
                <a:latin typeface="Microsoft Sans Serif"/>
                <a:cs typeface="Microsoft Sans Serif"/>
              </a:rPr>
              <a:t> </a:t>
            </a:r>
            <a:r>
              <a:rPr spc="-15" dirty="0">
                <a:latin typeface="Microsoft Sans Serif"/>
                <a:cs typeface="Microsoft Sans Serif"/>
              </a:rPr>
              <a:t>which</a:t>
            </a:r>
            <a:r>
              <a:rPr spc="70" dirty="0">
                <a:latin typeface="Microsoft Sans Serif"/>
                <a:cs typeface="Microsoft Sans Serif"/>
              </a:rPr>
              <a:t> </a:t>
            </a:r>
            <a:r>
              <a:rPr spc="-10" dirty="0">
                <a:latin typeface="Microsoft Sans Serif"/>
                <a:cs typeface="Microsoft Sans Serif"/>
              </a:rPr>
              <a:t>is </a:t>
            </a:r>
            <a:r>
              <a:rPr spc="-465" dirty="0">
                <a:latin typeface="Microsoft Sans Serif"/>
                <a:cs typeface="Microsoft Sans Serif"/>
              </a:rPr>
              <a:t> </a:t>
            </a:r>
            <a:r>
              <a:rPr spc="-5" dirty="0">
                <a:latin typeface="Microsoft Sans Serif"/>
                <a:cs typeface="Microsoft Sans Serif"/>
              </a:rPr>
              <a:t>the</a:t>
            </a:r>
            <a:r>
              <a:rPr spc="15" dirty="0">
                <a:latin typeface="Microsoft Sans Serif"/>
                <a:cs typeface="Microsoft Sans Serif"/>
              </a:rPr>
              <a:t> </a:t>
            </a:r>
            <a:r>
              <a:rPr spc="-5" dirty="0">
                <a:latin typeface="Microsoft Sans Serif"/>
                <a:cs typeface="Microsoft Sans Serif"/>
              </a:rPr>
              <a:t>ratio</a:t>
            </a:r>
            <a:r>
              <a:rPr spc="15" dirty="0">
                <a:latin typeface="Microsoft Sans Serif"/>
                <a:cs typeface="Microsoft Sans Serif"/>
              </a:rPr>
              <a:t> </a:t>
            </a:r>
            <a:r>
              <a:rPr dirty="0">
                <a:latin typeface="Microsoft Sans Serif"/>
                <a:cs typeface="Microsoft Sans Serif"/>
              </a:rPr>
              <a:t>of</a:t>
            </a:r>
            <a:r>
              <a:rPr spc="25" dirty="0">
                <a:latin typeface="Microsoft Sans Serif"/>
                <a:cs typeface="Microsoft Sans Serif"/>
              </a:rPr>
              <a:t> </a:t>
            </a:r>
            <a:r>
              <a:rPr dirty="0">
                <a:latin typeface="Microsoft Sans Serif"/>
                <a:cs typeface="Microsoft Sans Serif"/>
              </a:rPr>
              <a:t>the</a:t>
            </a:r>
            <a:r>
              <a:rPr spc="10" dirty="0">
                <a:latin typeface="Microsoft Sans Serif"/>
                <a:cs typeface="Microsoft Sans Serif"/>
              </a:rPr>
              <a:t> </a:t>
            </a:r>
            <a:r>
              <a:rPr spc="-15" dirty="0">
                <a:latin typeface="Microsoft Sans Serif"/>
                <a:cs typeface="Microsoft Sans Serif"/>
              </a:rPr>
              <a:t>wage</a:t>
            </a:r>
            <a:r>
              <a:rPr spc="65" dirty="0">
                <a:latin typeface="Microsoft Sans Serif"/>
                <a:cs typeface="Microsoft Sans Serif"/>
              </a:rPr>
              <a:t> </a:t>
            </a:r>
            <a:r>
              <a:rPr dirty="0">
                <a:latin typeface="Microsoft Sans Serif"/>
                <a:cs typeface="Microsoft Sans Serif"/>
              </a:rPr>
              <a:t>rate</a:t>
            </a:r>
            <a:r>
              <a:rPr spc="15" dirty="0">
                <a:latin typeface="Microsoft Sans Serif"/>
                <a:cs typeface="Microsoft Sans Serif"/>
              </a:rPr>
              <a:t> </a:t>
            </a:r>
            <a:r>
              <a:rPr dirty="0">
                <a:latin typeface="Microsoft Sans Serif"/>
                <a:cs typeface="Microsoft Sans Serif"/>
              </a:rPr>
              <a:t>to</a:t>
            </a:r>
            <a:r>
              <a:rPr spc="20" dirty="0">
                <a:latin typeface="Microsoft Sans Serif"/>
                <a:cs typeface="Microsoft Sans Serif"/>
              </a:rPr>
              <a:t> </a:t>
            </a:r>
            <a:r>
              <a:rPr dirty="0">
                <a:latin typeface="Microsoft Sans Serif"/>
                <a:cs typeface="Microsoft Sans Serif"/>
              </a:rPr>
              <a:t>the</a:t>
            </a:r>
            <a:r>
              <a:rPr spc="15" dirty="0">
                <a:latin typeface="Microsoft Sans Serif"/>
                <a:cs typeface="Microsoft Sans Serif"/>
              </a:rPr>
              <a:t> </a:t>
            </a:r>
            <a:r>
              <a:rPr spc="-5" dirty="0">
                <a:latin typeface="Microsoft Sans Serif"/>
                <a:cs typeface="Microsoft Sans Serif"/>
              </a:rPr>
              <a:t>rental</a:t>
            </a:r>
            <a:r>
              <a:rPr spc="20" dirty="0">
                <a:latin typeface="Microsoft Sans Serif"/>
                <a:cs typeface="Microsoft Sans Serif"/>
              </a:rPr>
              <a:t> </a:t>
            </a:r>
            <a:r>
              <a:rPr spc="-5" dirty="0">
                <a:latin typeface="Microsoft Sans Serif"/>
                <a:cs typeface="Microsoft Sans Serif"/>
              </a:rPr>
              <a:t>cost</a:t>
            </a:r>
            <a:r>
              <a:rPr spc="25" dirty="0">
                <a:latin typeface="Microsoft Sans Serif"/>
                <a:cs typeface="Microsoft Sans Serif"/>
              </a:rPr>
              <a:t> </a:t>
            </a:r>
            <a:r>
              <a:rPr dirty="0">
                <a:latin typeface="Microsoft Sans Serif"/>
                <a:cs typeface="Microsoft Sans Serif"/>
              </a:rPr>
              <a:t>of</a:t>
            </a:r>
            <a:r>
              <a:rPr spc="20" dirty="0">
                <a:latin typeface="Microsoft Sans Serif"/>
                <a:cs typeface="Microsoft Sans Serif"/>
              </a:rPr>
              <a:t> </a:t>
            </a:r>
            <a:r>
              <a:rPr spc="-10" dirty="0">
                <a:latin typeface="Microsoft Sans Serif"/>
                <a:cs typeface="Microsoft Sans Serif"/>
              </a:rPr>
              <a:t>capital.</a:t>
            </a:r>
            <a:r>
              <a:rPr lang="en-IN" spc="-10" dirty="0">
                <a:latin typeface="Microsoft Sans Serif"/>
                <a:cs typeface="Microsoft Sans Serif"/>
              </a:rPr>
              <a:t> </a:t>
            </a:r>
          </a:p>
          <a:p>
            <a:pPr marL="755650" marR="133350" indent="-285750">
              <a:buFont typeface="Arial" panose="020B0604020202020204" pitchFamily="34" charset="0"/>
              <a:buChar char="•"/>
            </a:pPr>
            <a:r>
              <a:rPr lang="en-US" dirty="0"/>
              <a:t>It tells us that if the firm gave up a unit of labor (and recovered </a:t>
            </a:r>
            <a:r>
              <a:rPr lang="en-US" i="1" dirty="0"/>
              <a:t>w </a:t>
            </a:r>
            <a:r>
              <a:rPr lang="en-US" dirty="0"/>
              <a:t>dollars in cost) to buy </a:t>
            </a:r>
            <a:r>
              <a:rPr lang="en-US" i="1" dirty="0"/>
              <a:t>w/r </a:t>
            </a:r>
            <a:r>
              <a:rPr lang="en-US" dirty="0"/>
              <a:t>units of capital at a cost of </a:t>
            </a:r>
            <a:r>
              <a:rPr lang="en-US" i="1" dirty="0"/>
              <a:t>r</a:t>
            </a:r>
            <a:r>
              <a:rPr lang="en-US" dirty="0"/>
              <a:t> dollars per unit, its total cost of production would remain the same.</a:t>
            </a:r>
            <a:endParaRPr dirty="0">
              <a:latin typeface="Microsoft Sans Serif"/>
              <a:cs typeface="Microsoft Sans Serif"/>
            </a:endParaRPr>
          </a:p>
        </p:txBody>
      </p:sp>
      <p:pic>
        <p:nvPicPr>
          <p:cNvPr id="6" name="object 6"/>
          <p:cNvPicPr/>
          <p:nvPr/>
        </p:nvPicPr>
        <p:blipFill>
          <a:blip r:embed="rId3" cstate="print"/>
          <a:stretch>
            <a:fillRect/>
          </a:stretch>
        </p:blipFill>
        <p:spPr>
          <a:xfrm>
            <a:off x="4724400" y="4643373"/>
            <a:ext cx="2552700" cy="361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C714-A824-C80F-7A74-6A23105A27A2}"/>
              </a:ext>
            </a:extLst>
          </p:cNvPr>
          <p:cNvSpPr>
            <a:spLocks noGrp="1"/>
          </p:cNvSpPr>
          <p:nvPr>
            <p:ph type="title"/>
          </p:nvPr>
        </p:nvSpPr>
        <p:spPr>
          <a:xfrm>
            <a:off x="838200" y="365125"/>
            <a:ext cx="10515600" cy="756309"/>
          </a:xfrm>
        </p:spPr>
        <p:txBody>
          <a:bodyPr>
            <a:normAutofit/>
          </a:bodyPr>
          <a:lstStyle/>
          <a:p>
            <a:r>
              <a:rPr lang="en-IN" sz="3600" b="1" spc="-10" dirty="0">
                <a:solidFill>
                  <a:srgbClr val="C00000"/>
                </a:solidFill>
                <a:latin typeface="Microsoft Sans Serif"/>
                <a:cs typeface="Microsoft Sans Serif"/>
              </a:rPr>
              <a:t>Choosing</a:t>
            </a:r>
            <a:r>
              <a:rPr lang="en-IN" sz="3600" b="1" spc="20" dirty="0">
                <a:solidFill>
                  <a:srgbClr val="C00000"/>
                </a:solidFill>
                <a:latin typeface="Microsoft Sans Serif"/>
                <a:cs typeface="Microsoft Sans Serif"/>
              </a:rPr>
              <a:t> </a:t>
            </a:r>
            <a:r>
              <a:rPr lang="en-IN" sz="3600" b="1" spc="-5" dirty="0">
                <a:solidFill>
                  <a:srgbClr val="C00000"/>
                </a:solidFill>
                <a:latin typeface="Microsoft Sans Serif"/>
                <a:cs typeface="Microsoft Sans Serif"/>
              </a:rPr>
              <a:t>Inputs</a:t>
            </a:r>
            <a:endParaRPr lang="en-IN" sz="3600" dirty="0"/>
          </a:p>
        </p:txBody>
      </p:sp>
      <p:sp>
        <p:nvSpPr>
          <p:cNvPr id="3" name="Content Placeholder 2">
            <a:extLst>
              <a:ext uri="{FF2B5EF4-FFF2-40B4-BE49-F238E27FC236}">
                <a16:creationId xmlns:a16="http://schemas.microsoft.com/office/drawing/2014/main" id="{71A3DEB8-E020-E305-4A83-2EC3C13B9ECE}"/>
              </a:ext>
            </a:extLst>
          </p:cNvPr>
          <p:cNvSpPr>
            <a:spLocks noGrp="1"/>
          </p:cNvSpPr>
          <p:nvPr>
            <p:ph idx="1"/>
          </p:nvPr>
        </p:nvSpPr>
        <p:spPr>
          <a:xfrm>
            <a:off x="838200" y="1121434"/>
            <a:ext cx="10515600" cy="5055529"/>
          </a:xfrm>
        </p:spPr>
        <p:txBody>
          <a:bodyPr>
            <a:normAutofit fontScale="85000" lnSpcReduction="20000"/>
          </a:bodyPr>
          <a:lstStyle/>
          <a:p>
            <a:r>
              <a:rPr lang="en-US" dirty="0"/>
              <a:t>Suppose we wish to produce at an output level q1 . How can we do so at minimum cost? Look at the firm’s production isoquant, labeled </a:t>
            </a:r>
            <a:r>
              <a:rPr lang="en-US" i="1" dirty="0"/>
              <a:t>q1</a:t>
            </a:r>
            <a:r>
              <a:rPr lang="en-US" dirty="0"/>
              <a:t> , in </a:t>
            </a:r>
            <a:r>
              <a:rPr lang="en-US" i="1" dirty="0"/>
              <a:t>Figure 7.3</a:t>
            </a:r>
            <a:r>
              <a:rPr lang="en-US" dirty="0"/>
              <a:t>. The problem is to choose the point on this isoquant that minimizes total cost.</a:t>
            </a:r>
          </a:p>
          <a:p>
            <a:r>
              <a:rPr lang="en-US" i="1" dirty="0"/>
              <a:t>Figure 7.3 </a:t>
            </a:r>
            <a:r>
              <a:rPr lang="en-US" dirty="0"/>
              <a:t>illustrates the solution to this problem. Suppose the firm were to spend </a:t>
            </a:r>
            <a:r>
              <a:rPr lang="en-US" i="1" dirty="0"/>
              <a:t>C0</a:t>
            </a:r>
            <a:r>
              <a:rPr lang="en-US" dirty="0"/>
              <a:t> on inputs. Unfortunately, no combination of inputs can be purchased for expenditure </a:t>
            </a:r>
            <a:r>
              <a:rPr lang="en-US" i="1" dirty="0"/>
              <a:t>C0</a:t>
            </a:r>
            <a:r>
              <a:rPr lang="en-US" dirty="0"/>
              <a:t> that will allow the firm to achieve output </a:t>
            </a:r>
            <a:r>
              <a:rPr lang="en-US" i="1" dirty="0"/>
              <a:t>q1</a:t>
            </a:r>
            <a:r>
              <a:rPr lang="en-US" dirty="0"/>
              <a:t>. </a:t>
            </a:r>
          </a:p>
          <a:p>
            <a:r>
              <a:rPr lang="en-US" dirty="0"/>
              <a:t>However, output q1 can be achieved with the expenditure of </a:t>
            </a:r>
            <a:r>
              <a:rPr lang="en-US" i="1" dirty="0"/>
              <a:t>C2</a:t>
            </a:r>
            <a:r>
              <a:rPr lang="en-US" dirty="0"/>
              <a:t>, either by using </a:t>
            </a:r>
            <a:r>
              <a:rPr lang="en-US" i="1" dirty="0"/>
              <a:t>K2</a:t>
            </a:r>
            <a:r>
              <a:rPr lang="en-US" dirty="0"/>
              <a:t> units of capital and </a:t>
            </a:r>
            <a:r>
              <a:rPr lang="en-US" i="1" dirty="0"/>
              <a:t>L2</a:t>
            </a:r>
            <a:r>
              <a:rPr lang="en-US" dirty="0"/>
              <a:t> units of labor, or by using </a:t>
            </a:r>
            <a:r>
              <a:rPr lang="en-US" i="1" dirty="0"/>
              <a:t>K3</a:t>
            </a:r>
            <a:r>
              <a:rPr lang="en-US" dirty="0"/>
              <a:t> units of capital and </a:t>
            </a:r>
            <a:r>
              <a:rPr lang="en-US" i="1" dirty="0"/>
              <a:t>L3</a:t>
            </a:r>
            <a:r>
              <a:rPr lang="en-US" dirty="0"/>
              <a:t> units of labor. But </a:t>
            </a:r>
            <a:r>
              <a:rPr lang="en-US" i="1" dirty="0"/>
              <a:t>C2</a:t>
            </a:r>
            <a:r>
              <a:rPr lang="en-US" dirty="0"/>
              <a:t> is not the minimum cost. </a:t>
            </a:r>
          </a:p>
          <a:p>
            <a:r>
              <a:rPr lang="en-US" dirty="0"/>
              <a:t>The same output q1 can be produced more cheaply, at a cost of </a:t>
            </a:r>
            <a:r>
              <a:rPr lang="en-US" i="1" dirty="0"/>
              <a:t>C1</a:t>
            </a:r>
            <a:r>
              <a:rPr lang="en-US" dirty="0"/>
              <a:t>, by using </a:t>
            </a:r>
            <a:r>
              <a:rPr lang="en-US" i="1" dirty="0"/>
              <a:t>K1</a:t>
            </a:r>
            <a:r>
              <a:rPr lang="en-US" dirty="0"/>
              <a:t> units of capital and </a:t>
            </a:r>
            <a:r>
              <a:rPr lang="en-US" i="1" dirty="0"/>
              <a:t>L1</a:t>
            </a:r>
            <a:r>
              <a:rPr lang="en-US" dirty="0"/>
              <a:t> units of labor. In fact, </a:t>
            </a:r>
            <a:r>
              <a:rPr lang="en-US" dirty="0" err="1"/>
              <a:t>isocost</a:t>
            </a:r>
            <a:r>
              <a:rPr lang="en-US" dirty="0"/>
              <a:t> line </a:t>
            </a:r>
            <a:r>
              <a:rPr lang="en-US" i="1" dirty="0"/>
              <a:t>C1</a:t>
            </a:r>
            <a:r>
              <a:rPr lang="en-US" dirty="0"/>
              <a:t> is the lowest </a:t>
            </a:r>
            <a:r>
              <a:rPr lang="en-US" dirty="0" err="1"/>
              <a:t>isocost</a:t>
            </a:r>
            <a:r>
              <a:rPr lang="en-US" dirty="0"/>
              <a:t> line that allows output </a:t>
            </a:r>
            <a:r>
              <a:rPr lang="en-US" i="1" dirty="0"/>
              <a:t>q1</a:t>
            </a:r>
            <a:r>
              <a:rPr lang="en-US" dirty="0"/>
              <a:t> to be produced.</a:t>
            </a:r>
          </a:p>
          <a:p>
            <a:r>
              <a:rPr lang="en-US" dirty="0"/>
              <a:t>In fact, </a:t>
            </a:r>
            <a:r>
              <a:rPr lang="en-US" dirty="0" err="1"/>
              <a:t>isocost</a:t>
            </a:r>
            <a:r>
              <a:rPr lang="en-US" dirty="0"/>
              <a:t> line </a:t>
            </a:r>
            <a:r>
              <a:rPr lang="en-US" i="1" dirty="0"/>
              <a:t>C1</a:t>
            </a:r>
            <a:r>
              <a:rPr lang="en-US" dirty="0"/>
              <a:t> is the lowest </a:t>
            </a:r>
            <a:r>
              <a:rPr lang="en-US" dirty="0" err="1"/>
              <a:t>isocost</a:t>
            </a:r>
            <a:r>
              <a:rPr lang="en-US" dirty="0"/>
              <a:t> line that allows output </a:t>
            </a:r>
            <a:r>
              <a:rPr lang="en-US" i="1" dirty="0"/>
              <a:t>q1</a:t>
            </a:r>
            <a:r>
              <a:rPr lang="en-US" dirty="0"/>
              <a:t> to be produced. The point of tangency of the isoquant </a:t>
            </a:r>
            <a:r>
              <a:rPr lang="en-US" i="1" dirty="0"/>
              <a:t>q1</a:t>
            </a:r>
            <a:r>
              <a:rPr lang="en-US" dirty="0"/>
              <a:t> and the </a:t>
            </a:r>
            <a:r>
              <a:rPr lang="en-US" dirty="0" err="1"/>
              <a:t>isocost</a:t>
            </a:r>
            <a:r>
              <a:rPr lang="en-US" dirty="0"/>
              <a:t> line </a:t>
            </a:r>
            <a:r>
              <a:rPr lang="en-US" i="1" dirty="0"/>
              <a:t>C1</a:t>
            </a:r>
            <a:r>
              <a:rPr lang="en-US" dirty="0"/>
              <a:t> at point A gives us the cost-minimizing choice of inputs, </a:t>
            </a:r>
            <a:r>
              <a:rPr lang="en-US" i="1" dirty="0"/>
              <a:t>L1</a:t>
            </a:r>
            <a:r>
              <a:rPr lang="en-US" dirty="0"/>
              <a:t> and </a:t>
            </a:r>
            <a:r>
              <a:rPr lang="en-US" i="1" dirty="0"/>
              <a:t>K1</a:t>
            </a:r>
            <a:r>
              <a:rPr lang="en-US" dirty="0"/>
              <a:t> , which can be read directly from the diagram. </a:t>
            </a:r>
            <a:r>
              <a:rPr lang="en-US" b="1" dirty="0"/>
              <a:t>At this point, the slopes of the isoquant and the </a:t>
            </a:r>
            <a:r>
              <a:rPr lang="en-US" b="1" dirty="0" err="1"/>
              <a:t>isocost</a:t>
            </a:r>
            <a:r>
              <a:rPr lang="en-US" b="1" dirty="0"/>
              <a:t> line are just equal.</a:t>
            </a:r>
            <a:endParaRPr lang="en-IN" b="1" dirty="0"/>
          </a:p>
        </p:txBody>
      </p:sp>
    </p:spTree>
    <p:extLst>
      <p:ext uri="{BB962C8B-B14F-4D97-AF65-F5344CB8AC3E}">
        <p14:creationId xmlns:p14="http://schemas.microsoft.com/office/powerpoint/2010/main" val="37922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5249</Words>
  <Application>Microsoft Office PowerPoint</Application>
  <PresentationFormat>Widescreen</PresentationFormat>
  <Paragraphs>253</Paragraphs>
  <Slides>43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Courier New</vt:lpstr>
      <vt:lpstr>inherit</vt:lpstr>
      <vt:lpstr>Lato</vt:lpstr>
      <vt:lpstr>Microsoft Sans Serif</vt:lpstr>
      <vt:lpstr>Times New Roman</vt:lpstr>
      <vt:lpstr>Office Theme</vt:lpstr>
      <vt:lpstr>Industrial Economics  PPT - 7</vt:lpstr>
      <vt:lpstr>       Cost in the Long Run</vt:lpstr>
      <vt:lpstr>The User Cost of Capital</vt:lpstr>
      <vt:lpstr>PowerPoint Presentation</vt:lpstr>
      <vt:lpstr>COST IN THE LONG RUN The User Cost of Capital</vt:lpstr>
      <vt:lpstr>The Cost-Minimizing Input Choice</vt:lpstr>
      <vt:lpstr>The Price Of Capital</vt:lpstr>
      <vt:lpstr>The Isocost Line </vt:lpstr>
      <vt:lpstr>Choosing Inputs</vt:lpstr>
      <vt:lpstr>PowerPoint Presentation</vt:lpstr>
      <vt:lpstr>PowerPoint Presentation</vt:lpstr>
      <vt:lpstr>PowerPoint Presentation</vt:lpstr>
      <vt:lpstr>PowerPoint Presentation</vt:lpstr>
      <vt:lpstr>PowerPoint Presentation</vt:lpstr>
      <vt:lpstr>Firm’s Expansion Path in the Long Run</vt:lpstr>
      <vt:lpstr>PowerPoint Presentation</vt:lpstr>
      <vt:lpstr>PowerPoint Presentation</vt:lpstr>
      <vt:lpstr>LONG-RUN VERSUS SHORT-RUN COST CURVES The Inflexibility of Short-Run Production</vt:lpstr>
      <vt:lpstr>PowerPoint Presentation</vt:lpstr>
      <vt:lpstr>Long-Run Average and Marginal Cost</vt:lpstr>
      <vt:lpstr>PowerPoint Presentation</vt:lpstr>
      <vt:lpstr>Long-run Versus Short-run Cost Curves</vt:lpstr>
      <vt:lpstr>Long-Run Average Cost </vt:lpstr>
      <vt:lpstr>LONG-RUN VERSUS SHORT-RUN COST CURVES The Relationship Between Short-Run and Long-Run Cost</vt:lpstr>
      <vt:lpstr>PowerPoint Presentation</vt:lpstr>
      <vt:lpstr>The Structure of Costs in the Long Run</vt:lpstr>
      <vt:lpstr>Choice of production technology in the Long Run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Economies of Scale</vt:lpstr>
      <vt:lpstr>Diseconomies of Scale </vt:lpstr>
      <vt:lpstr>PowerPoint Presentation</vt:lpstr>
      <vt:lpstr>Economies and Diseconomies of Scope</vt:lpstr>
      <vt:lpstr>Shifting patterns of Long-Run Average Cost</vt:lpstr>
      <vt:lpstr>PowerPoint Presentation</vt:lpstr>
      <vt:lpstr>Sample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 Nair</dc:creator>
  <cp:lastModifiedBy>Rahul A Nair</cp:lastModifiedBy>
  <cp:revision>8</cp:revision>
  <dcterms:created xsi:type="dcterms:W3CDTF">2023-09-08T13:23:06Z</dcterms:created>
  <dcterms:modified xsi:type="dcterms:W3CDTF">2023-09-10T17:35:32Z</dcterms:modified>
</cp:coreProperties>
</file>