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0" r:id="rId2"/>
    <p:sldId id="256" r:id="rId3"/>
    <p:sldId id="257" r:id="rId4"/>
    <p:sldId id="258" r:id="rId5"/>
    <p:sldId id="259" r:id="rId6"/>
    <p:sldId id="275" r:id="rId7"/>
    <p:sldId id="260" r:id="rId8"/>
    <p:sldId id="261" r:id="rId9"/>
    <p:sldId id="262" r:id="rId10"/>
    <p:sldId id="263" r:id="rId11"/>
    <p:sldId id="264" r:id="rId12"/>
    <p:sldId id="265" r:id="rId13"/>
    <p:sldId id="266" r:id="rId14"/>
    <p:sldId id="267" r:id="rId15"/>
    <p:sldId id="268" r:id="rId16"/>
    <p:sldId id="269" r:id="rId17"/>
    <p:sldId id="276" r:id="rId18"/>
    <p:sldId id="278" r:id="rId19"/>
    <p:sldId id="270" r:id="rId20"/>
    <p:sldId id="272" r:id="rId21"/>
    <p:sldId id="271" r:id="rId22"/>
    <p:sldId id="273" r:id="rId23"/>
    <p:sldId id="274" r:id="rId24"/>
    <p:sldId id="279" r:id="rId25"/>
    <p:sldId id="280" r:id="rId26"/>
    <p:sldId id="281" r:id="rId27"/>
    <p:sldId id="277" r:id="rId28"/>
    <p:sldId id="282" r:id="rId29"/>
    <p:sldId id="283" r:id="rId30"/>
    <p:sldId id="284" r:id="rId31"/>
    <p:sldId id="287" r:id="rId32"/>
    <p:sldId id="288" r:id="rId33"/>
    <p:sldId id="289" r:id="rId34"/>
    <p:sldId id="290" r:id="rId35"/>
    <p:sldId id="291" r:id="rId36"/>
    <p:sldId id="292" r:id="rId37"/>
    <p:sldId id="293"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F4D5D-320A-41A6-A7B6-D17BA067EBCC}" type="datetimeFigureOut">
              <a:rPr lang="en-IN" smtClean="0"/>
              <a:t>19-11-2023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C7C96-4878-404A-8AE3-4A2127ABBD64}" type="slidenum">
              <a:rPr lang="en-IN" smtClean="0"/>
              <a:t>‹#›</a:t>
            </a:fld>
            <a:endParaRPr lang="en-IN"/>
          </a:p>
        </p:txBody>
      </p:sp>
    </p:spTree>
    <p:extLst>
      <p:ext uri="{BB962C8B-B14F-4D97-AF65-F5344CB8AC3E}">
        <p14:creationId xmlns:p14="http://schemas.microsoft.com/office/powerpoint/2010/main" val="3850917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5C7C96-4878-404A-8AE3-4A2127ABBD64}" type="slidenum">
              <a:rPr lang="en-IN" smtClean="0"/>
              <a:t>2</a:t>
            </a:fld>
            <a:endParaRPr lang="en-IN"/>
          </a:p>
        </p:txBody>
      </p:sp>
    </p:spTree>
    <p:extLst>
      <p:ext uri="{BB962C8B-B14F-4D97-AF65-F5344CB8AC3E}">
        <p14:creationId xmlns:p14="http://schemas.microsoft.com/office/powerpoint/2010/main" val="288561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5C7C96-4878-404A-8AE3-4A2127ABBD64}" type="slidenum">
              <a:rPr lang="en-IN" smtClean="0"/>
              <a:t>10</a:t>
            </a:fld>
            <a:endParaRPr lang="en-IN"/>
          </a:p>
        </p:txBody>
      </p:sp>
    </p:spTree>
    <p:extLst>
      <p:ext uri="{BB962C8B-B14F-4D97-AF65-F5344CB8AC3E}">
        <p14:creationId xmlns:p14="http://schemas.microsoft.com/office/powerpoint/2010/main" val="26109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5C7C96-4878-404A-8AE3-4A2127ABBD64}" type="slidenum">
              <a:rPr lang="en-IN" smtClean="0"/>
              <a:t>22</a:t>
            </a:fld>
            <a:endParaRPr lang="en-IN"/>
          </a:p>
        </p:txBody>
      </p:sp>
    </p:spTree>
    <p:extLst>
      <p:ext uri="{BB962C8B-B14F-4D97-AF65-F5344CB8AC3E}">
        <p14:creationId xmlns:p14="http://schemas.microsoft.com/office/powerpoint/2010/main" val="41378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5C7C96-4878-404A-8AE3-4A2127ABBD64}" type="slidenum">
              <a:rPr lang="en-IN" smtClean="0"/>
              <a:t>33</a:t>
            </a:fld>
            <a:endParaRPr lang="en-IN"/>
          </a:p>
        </p:txBody>
      </p:sp>
    </p:spTree>
    <p:extLst>
      <p:ext uri="{BB962C8B-B14F-4D97-AF65-F5344CB8AC3E}">
        <p14:creationId xmlns:p14="http://schemas.microsoft.com/office/powerpoint/2010/main" val="1094106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5C7C96-4878-404A-8AE3-4A2127ABBD64}" type="slidenum">
              <a:rPr lang="en-IN" smtClean="0"/>
              <a:t>55</a:t>
            </a:fld>
            <a:endParaRPr lang="en-IN"/>
          </a:p>
        </p:txBody>
      </p:sp>
    </p:spTree>
    <p:extLst>
      <p:ext uri="{BB962C8B-B14F-4D97-AF65-F5344CB8AC3E}">
        <p14:creationId xmlns:p14="http://schemas.microsoft.com/office/powerpoint/2010/main" val="286754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A24E-FBE4-B5B0-672C-B52E80935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5EAC71-CAD3-8A7F-52AD-8F7EE7B3A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4F551B-2B34-C7F7-3160-395DC6AAE125}"/>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5" name="Footer Placeholder 4">
            <a:extLst>
              <a:ext uri="{FF2B5EF4-FFF2-40B4-BE49-F238E27FC236}">
                <a16:creationId xmlns:a16="http://schemas.microsoft.com/office/drawing/2014/main" id="{63649090-5B14-9673-5E48-3531A1AB3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48F25-7101-4A50-0BB9-0AFB7CB4F323}"/>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180633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00E5-E1E6-761D-97E9-98BB092E97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B3843C-4C9E-FC1C-E03F-9F392A501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5F013-05AD-D73F-7564-AE4DE9BF039B}"/>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5" name="Footer Placeholder 4">
            <a:extLst>
              <a:ext uri="{FF2B5EF4-FFF2-40B4-BE49-F238E27FC236}">
                <a16:creationId xmlns:a16="http://schemas.microsoft.com/office/drawing/2014/main" id="{40A8DD8F-EB54-D3C5-2762-29310A482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19AE4F-5BAB-E308-FB82-3C0ECEB0B991}"/>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55387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D47AE-9810-ED94-8EEB-EDBE1C438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9362E1-A597-1802-4369-AB9E76333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3E8EE0-801F-96CE-9B0D-1DA036817909}"/>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5" name="Footer Placeholder 4">
            <a:extLst>
              <a:ext uri="{FF2B5EF4-FFF2-40B4-BE49-F238E27FC236}">
                <a16:creationId xmlns:a16="http://schemas.microsoft.com/office/drawing/2014/main" id="{D3FA4E28-1679-EAA0-0D54-3683773FF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7A2A6-C6A0-8B48-A2F8-60EBF1BE45F0}"/>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427716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32F9-6001-E975-8D09-53B5AE364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BA19B1-2282-ABAB-2C95-16B713555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6BA6E-551D-B7F3-CEB0-B21F1A4FBA35}"/>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5" name="Footer Placeholder 4">
            <a:extLst>
              <a:ext uri="{FF2B5EF4-FFF2-40B4-BE49-F238E27FC236}">
                <a16:creationId xmlns:a16="http://schemas.microsoft.com/office/drawing/2014/main" id="{22636652-D8F8-A321-58FA-F6CBCF316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62A95C-B09C-081A-0F42-6B49E50C40D4}"/>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53874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7151-05BA-F61A-4BEB-3BF2DC113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2C35F-5C22-448F-8D2A-DEB9D121BC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9DD34-4F0A-6B40-7991-FFC98F59D211}"/>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5" name="Footer Placeholder 4">
            <a:extLst>
              <a:ext uri="{FF2B5EF4-FFF2-40B4-BE49-F238E27FC236}">
                <a16:creationId xmlns:a16="http://schemas.microsoft.com/office/drawing/2014/main" id="{7DEC4C92-8233-6E60-0A0A-8703623A5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8FD28-177B-3378-D500-8FC4A0D6D5FC}"/>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348608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CA84-9D1D-05AB-55F5-0551BB586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4699ED-3D97-DD9A-CD8C-503CFA9E8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CE81B1-F234-AF2E-3AF7-F8E904606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469044-99CC-E069-8BB1-2B37358FFA8B}"/>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6" name="Footer Placeholder 5">
            <a:extLst>
              <a:ext uri="{FF2B5EF4-FFF2-40B4-BE49-F238E27FC236}">
                <a16:creationId xmlns:a16="http://schemas.microsoft.com/office/drawing/2014/main" id="{C6981386-CC35-6D14-6169-2E39B64F0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BF1712-EBB7-699D-0A70-C336BDE87CD7}"/>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350654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7E21-52C6-758A-3327-8B02357421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E28194-16D3-4A44-D67C-452CFF505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BBE25-4EE9-2F58-FB1F-826F8E578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4FAB22-69C0-9383-AF8E-B749DCDB9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17816-2565-89F6-2E06-02B90AAB6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15FFE7-79A2-1A13-B5BA-1A62334DA4DD}"/>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8" name="Footer Placeholder 7">
            <a:extLst>
              <a:ext uri="{FF2B5EF4-FFF2-40B4-BE49-F238E27FC236}">
                <a16:creationId xmlns:a16="http://schemas.microsoft.com/office/drawing/2014/main" id="{A9962E3D-5F15-1127-3B4E-917671E3E5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DD9A60-DDDD-8B20-475A-1090D3C9C51C}"/>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40789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44A6-B0A4-A066-7B6B-18EAA23CAE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8CF13D-87ED-7A85-BC01-8E448C3D09EA}"/>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4" name="Footer Placeholder 3">
            <a:extLst>
              <a:ext uri="{FF2B5EF4-FFF2-40B4-BE49-F238E27FC236}">
                <a16:creationId xmlns:a16="http://schemas.microsoft.com/office/drawing/2014/main" id="{19E09288-4EBA-1C50-A7AB-AA45B68EC0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A4673D-712A-9D48-39B1-6A020F7F3D02}"/>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47201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4DB0F-0E17-6C45-184B-D175E9F39906}"/>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3" name="Footer Placeholder 2">
            <a:extLst>
              <a:ext uri="{FF2B5EF4-FFF2-40B4-BE49-F238E27FC236}">
                <a16:creationId xmlns:a16="http://schemas.microsoft.com/office/drawing/2014/main" id="{4765986B-E52E-00A6-DD8C-646F81923C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85D85A-CECE-0DBF-A4B4-2A9CD07C1124}"/>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101980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36E5-C88E-B547-35C0-1CA0DA2E7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29C5B9-2469-F705-3CC6-0CAC5A99E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01CC00-C465-A958-066A-CB69C3961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3B4AA-6534-09D3-DCD8-5C12953AE3B2}"/>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6" name="Footer Placeholder 5">
            <a:extLst>
              <a:ext uri="{FF2B5EF4-FFF2-40B4-BE49-F238E27FC236}">
                <a16:creationId xmlns:a16="http://schemas.microsoft.com/office/drawing/2014/main" id="{82843DA5-C091-D097-F38F-14006D4389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8AAE4-C767-95F5-2DAD-8393E3C61B1E}"/>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237957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E644-4051-E0DE-1798-8658C625E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FC1247-854A-292D-548E-00527B69C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0F934E-C52F-67E4-FBD5-C202A88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60515-EAAB-8F98-A71E-FBD57AABEAD1}"/>
              </a:ext>
            </a:extLst>
          </p:cNvPr>
          <p:cNvSpPr>
            <a:spLocks noGrp="1"/>
          </p:cNvSpPr>
          <p:nvPr>
            <p:ph type="dt" sz="half" idx="10"/>
          </p:nvPr>
        </p:nvSpPr>
        <p:spPr/>
        <p:txBody>
          <a:bodyPr/>
          <a:lstStyle/>
          <a:p>
            <a:fld id="{0156FCE8-99AE-465E-9B84-39FB065DE2DE}" type="datetimeFigureOut">
              <a:rPr lang="en-IN" smtClean="0"/>
              <a:t>19-11-2023</a:t>
            </a:fld>
            <a:endParaRPr lang="en-IN"/>
          </a:p>
        </p:txBody>
      </p:sp>
      <p:sp>
        <p:nvSpPr>
          <p:cNvPr id="6" name="Footer Placeholder 5">
            <a:extLst>
              <a:ext uri="{FF2B5EF4-FFF2-40B4-BE49-F238E27FC236}">
                <a16:creationId xmlns:a16="http://schemas.microsoft.com/office/drawing/2014/main" id="{7D9938BA-4E12-8B24-0F58-D20DD965CC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162388-CC46-8787-39B0-9F4C3FF6DBD3}"/>
              </a:ext>
            </a:extLst>
          </p:cNvPr>
          <p:cNvSpPr>
            <a:spLocks noGrp="1"/>
          </p:cNvSpPr>
          <p:nvPr>
            <p:ph type="sldNum" sz="quarter" idx="12"/>
          </p:nvPr>
        </p:nvSpPr>
        <p:spPr/>
        <p:txBody>
          <a:bodyPr/>
          <a:lstStyle/>
          <a:p>
            <a:fld id="{5722DBAC-3B28-4A32-B905-9904D51B841B}" type="slidenum">
              <a:rPr lang="en-IN" smtClean="0"/>
              <a:t>‹#›</a:t>
            </a:fld>
            <a:endParaRPr lang="en-IN"/>
          </a:p>
        </p:txBody>
      </p:sp>
    </p:spTree>
    <p:extLst>
      <p:ext uri="{BB962C8B-B14F-4D97-AF65-F5344CB8AC3E}">
        <p14:creationId xmlns:p14="http://schemas.microsoft.com/office/powerpoint/2010/main" val="34848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7C9A5-0EC0-EDAB-FA65-6616E6B55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E8D494-6CBE-0277-4F54-CEE03DF5A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9DE6C-54F1-DA6A-1639-D9C816CCDF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6FCE8-99AE-465E-9B84-39FB065DE2DE}" type="datetimeFigureOut">
              <a:rPr lang="en-IN" smtClean="0"/>
              <a:t>19-11-2023</a:t>
            </a:fld>
            <a:endParaRPr lang="en-IN"/>
          </a:p>
        </p:txBody>
      </p:sp>
      <p:sp>
        <p:nvSpPr>
          <p:cNvPr id="5" name="Footer Placeholder 4">
            <a:extLst>
              <a:ext uri="{FF2B5EF4-FFF2-40B4-BE49-F238E27FC236}">
                <a16:creationId xmlns:a16="http://schemas.microsoft.com/office/drawing/2014/main" id="{8EB64AFC-0484-0539-0C9D-FA77A2C54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C3A3EC-8577-7C3B-6892-3060D95F9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2DBAC-3B28-4A32-B905-9904D51B841B}" type="slidenum">
              <a:rPr lang="en-IN" smtClean="0"/>
              <a:t>‹#›</a:t>
            </a:fld>
            <a:endParaRPr lang="en-IN"/>
          </a:p>
        </p:txBody>
      </p:sp>
    </p:spTree>
    <p:extLst>
      <p:ext uri="{BB962C8B-B14F-4D97-AF65-F5344CB8AC3E}">
        <p14:creationId xmlns:p14="http://schemas.microsoft.com/office/powerpoint/2010/main" val="1129197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BAA231-EA82-282C-500A-F0D215314F9B}"/>
              </a:ext>
            </a:extLst>
          </p:cNvPr>
          <p:cNvSpPr>
            <a:spLocks noGrp="1"/>
          </p:cNvSpPr>
          <p:nvPr>
            <p:ph type="ctrTitle"/>
          </p:nvPr>
        </p:nvSpPr>
        <p:spPr/>
        <p:txBody>
          <a:bodyPr/>
          <a:lstStyle/>
          <a:p>
            <a:r>
              <a:rPr lang="en-IN" b="1" dirty="0"/>
              <a:t>Additional Notes</a:t>
            </a:r>
            <a:br>
              <a:rPr lang="en-IN" dirty="0"/>
            </a:br>
            <a:endParaRPr lang="en-IN" dirty="0"/>
          </a:p>
        </p:txBody>
      </p:sp>
      <p:sp>
        <p:nvSpPr>
          <p:cNvPr id="7" name="Subtitle 6">
            <a:extLst>
              <a:ext uri="{FF2B5EF4-FFF2-40B4-BE49-F238E27FC236}">
                <a16:creationId xmlns:a16="http://schemas.microsoft.com/office/drawing/2014/main" id="{58A586AB-8DA2-CC63-B3E8-19EF7D5A2636}"/>
              </a:ext>
            </a:extLst>
          </p:cNvPr>
          <p:cNvSpPr>
            <a:spLocks noGrp="1"/>
          </p:cNvSpPr>
          <p:nvPr>
            <p:ph type="subTitle" idx="1"/>
          </p:nvPr>
        </p:nvSpPr>
        <p:spPr/>
        <p:txBody>
          <a:bodyPr>
            <a:normAutofit/>
          </a:bodyPr>
          <a:lstStyle/>
          <a:p>
            <a:r>
              <a:rPr lang="en-IN" sz="2800" b="1" dirty="0">
                <a:solidFill>
                  <a:srgbClr val="C00000"/>
                </a:solidFill>
              </a:rPr>
              <a:t>Inflation, Unemployment, Business Cycles </a:t>
            </a:r>
          </a:p>
        </p:txBody>
      </p:sp>
    </p:spTree>
    <p:extLst>
      <p:ext uri="{BB962C8B-B14F-4D97-AF65-F5344CB8AC3E}">
        <p14:creationId xmlns:p14="http://schemas.microsoft.com/office/powerpoint/2010/main" val="292813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5D9C-E169-541E-9D45-E10034C0D6BE}"/>
              </a:ext>
            </a:extLst>
          </p:cNvPr>
          <p:cNvSpPr>
            <a:spLocks noGrp="1"/>
          </p:cNvSpPr>
          <p:nvPr>
            <p:ph type="title"/>
          </p:nvPr>
        </p:nvSpPr>
        <p:spPr/>
        <p:txBody>
          <a:bodyPr/>
          <a:lstStyle/>
          <a:p>
            <a:r>
              <a:rPr lang="en-IN" b="1" i="0" dirty="0">
                <a:effectLst/>
                <a:latin typeface="Gilroy"/>
              </a:rPr>
              <a:t>4) Exchange Rates</a:t>
            </a:r>
            <a:br>
              <a:rPr lang="en-IN" i="0" dirty="0">
                <a:solidFill>
                  <a:srgbClr val="314259"/>
                </a:solidFill>
                <a:effectLst/>
                <a:latin typeface="Gilroy"/>
              </a:rPr>
            </a:br>
            <a:endParaRPr lang="en-IN" dirty="0"/>
          </a:p>
        </p:txBody>
      </p:sp>
      <p:sp>
        <p:nvSpPr>
          <p:cNvPr id="3" name="Content Placeholder 2">
            <a:extLst>
              <a:ext uri="{FF2B5EF4-FFF2-40B4-BE49-F238E27FC236}">
                <a16:creationId xmlns:a16="http://schemas.microsoft.com/office/drawing/2014/main" id="{94204518-63EA-CE34-403E-D45C7A130A7C}"/>
              </a:ext>
            </a:extLst>
          </p:cNvPr>
          <p:cNvSpPr>
            <a:spLocks noGrp="1"/>
          </p:cNvSpPr>
          <p:nvPr>
            <p:ph idx="1"/>
          </p:nvPr>
        </p:nvSpPr>
        <p:spPr>
          <a:xfrm>
            <a:off x="838200" y="1909481"/>
            <a:ext cx="10515600" cy="4267481"/>
          </a:xfrm>
        </p:spPr>
        <p:txBody>
          <a:bodyPr>
            <a:normAutofit lnSpcReduction="10000"/>
          </a:bodyPr>
          <a:lstStyle/>
          <a:p>
            <a:r>
              <a:rPr lang="en-US" b="0" i="0" dirty="0">
                <a:effectLst/>
                <a:latin typeface="Gilroy"/>
              </a:rPr>
              <a:t>An exchange rate is </a:t>
            </a:r>
            <a:r>
              <a:rPr lang="en-US" b="1" i="0" dirty="0">
                <a:effectLst/>
                <a:latin typeface="Gilroy"/>
              </a:rPr>
              <a:t>a relative price </a:t>
            </a:r>
            <a:r>
              <a:rPr lang="en-US" b="1" dirty="0">
                <a:latin typeface="Gilroy"/>
              </a:rPr>
              <a:t>of one currency expressed in terms of another currency </a:t>
            </a:r>
            <a:r>
              <a:rPr lang="en-US" dirty="0">
                <a:latin typeface="Gilroy"/>
              </a:rPr>
              <a:t>(or group of currencies). </a:t>
            </a:r>
          </a:p>
          <a:p>
            <a:r>
              <a:rPr lang="en-US" dirty="0" err="1">
                <a:latin typeface="Gilroy"/>
              </a:rPr>
              <a:t>Eg</a:t>
            </a:r>
            <a:r>
              <a:rPr lang="en-US" dirty="0">
                <a:latin typeface="Gilroy"/>
              </a:rPr>
              <a:t>: 1 US$ =  Rs. 82</a:t>
            </a:r>
          </a:p>
          <a:p>
            <a:r>
              <a:rPr lang="en-US" dirty="0">
                <a:latin typeface="Gilroy"/>
              </a:rPr>
              <a:t>When a large fraction of a country’s trade is denominated in foreign currencies, its rate of inflation is more strongly affected by exchange-rate fluctuations. </a:t>
            </a:r>
          </a:p>
          <a:p>
            <a:r>
              <a:rPr lang="en-US" b="1" dirty="0">
                <a:latin typeface="Gilroy"/>
              </a:rPr>
              <a:t>When inflation is higher, this tends to have a depressing affect on the value of a country’s currency</a:t>
            </a:r>
            <a:r>
              <a:rPr lang="en-US" dirty="0">
                <a:latin typeface="Gilroy"/>
              </a:rPr>
              <a:t>. This is because </a:t>
            </a:r>
            <a:r>
              <a:rPr lang="en-US" b="1" dirty="0">
                <a:latin typeface="Gilroy"/>
              </a:rPr>
              <a:t>increased inflation reduces the currency’s buying power</a:t>
            </a:r>
            <a:r>
              <a:rPr lang="en-US" dirty="0">
                <a:latin typeface="Gilroy"/>
              </a:rPr>
              <a:t>, which </a:t>
            </a:r>
            <a:r>
              <a:rPr lang="en-US" b="1" dirty="0">
                <a:latin typeface="Gilroy"/>
              </a:rPr>
              <a:t>weakens it against other currencies</a:t>
            </a:r>
            <a:r>
              <a:rPr lang="en-US" dirty="0">
                <a:solidFill>
                  <a:srgbClr val="314259"/>
                </a:solidFill>
                <a:latin typeface="Gilroy"/>
              </a:rPr>
              <a:t>.</a:t>
            </a:r>
            <a:endParaRPr lang="en-IN" dirty="0"/>
          </a:p>
        </p:txBody>
      </p:sp>
    </p:spTree>
    <p:extLst>
      <p:ext uri="{BB962C8B-B14F-4D97-AF65-F5344CB8AC3E}">
        <p14:creationId xmlns:p14="http://schemas.microsoft.com/office/powerpoint/2010/main" val="11732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94B3-8AC3-6F2E-25B6-99EAF98708A6}"/>
              </a:ext>
            </a:extLst>
          </p:cNvPr>
          <p:cNvSpPr>
            <a:spLocks noGrp="1"/>
          </p:cNvSpPr>
          <p:nvPr>
            <p:ph type="title"/>
          </p:nvPr>
        </p:nvSpPr>
        <p:spPr>
          <a:xfrm>
            <a:off x="838200" y="365125"/>
            <a:ext cx="10515600" cy="504451"/>
          </a:xfrm>
        </p:spPr>
        <p:txBody>
          <a:bodyPr>
            <a:normAutofit fontScale="90000"/>
          </a:bodyPr>
          <a:lstStyle/>
          <a:p>
            <a:br>
              <a:rPr lang="en-IN" b="1" dirty="0">
                <a:solidFill>
                  <a:srgbClr val="C00000"/>
                </a:solidFill>
                <a:latin typeface="Gilroy"/>
              </a:rPr>
            </a:br>
            <a:r>
              <a:rPr lang="en-IN" b="1" dirty="0">
                <a:solidFill>
                  <a:srgbClr val="C00000"/>
                </a:solidFill>
                <a:latin typeface="Gilroy"/>
              </a:rPr>
              <a:t>E</a:t>
            </a:r>
            <a:r>
              <a:rPr lang="en-IN" b="1" i="0" dirty="0">
                <a:solidFill>
                  <a:srgbClr val="C00000"/>
                </a:solidFill>
                <a:effectLst/>
                <a:latin typeface="Gilroy"/>
              </a:rPr>
              <a:t>ffects of Inflation</a:t>
            </a:r>
            <a:br>
              <a:rPr lang="en-IN" b="1" i="0" dirty="0">
                <a:solidFill>
                  <a:srgbClr val="314259"/>
                </a:solidFill>
                <a:effectLst/>
                <a:latin typeface="Gilroy"/>
              </a:rPr>
            </a:br>
            <a:endParaRPr lang="en-IN" dirty="0"/>
          </a:p>
        </p:txBody>
      </p:sp>
      <p:sp>
        <p:nvSpPr>
          <p:cNvPr id="3" name="Content Placeholder 2">
            <a:extLst>
              <a:ext uri="{FF2B5EF4-FFF2-40B4-BE49-F238E27FC236}">
                <a16:creationId xmlns:a16="http://schemas.microsoft.com/office/drawing/2014/main" id="{06910271-887C-6FA1-A964-4C11E30F753A}"/>
              </a:ext>
            </a:extLst>
          </p:cNvPr>
          <p:cNvSpPr>
            <a:spLocks noGrp="1"/>
          </p:cNvSpPr>
          <p:nvPr>
            <p:ph idx="1"/>
          </p:nvPr>
        </p:nvSpPr>
        <p:spPr>
          <a:xfrm>
            <a:off x="838200" y="1201272"/>
            <a:ext cx="10515600" cy="4975692"/>
          </a:xfrm>
        </p:spPr>
        <p:txBody>
          <a:bodyPr/>
          <a:lstStyle/>
          <a:p>
            <a:pPr algn="l"/>
            <a:r>
              <a:rPr lang="en-US" b="0" i="0" dirty="0">
                <a:effectLst/>
                <a:latin typeface="Gilroy"/>
              </a:rPr>
              <a:t>When there is inflation in the country, the </a:t>
            </a:r>
            <a:r>
              <a:rPr lang="en-US" b="0" i="0" dirty="0">
                <a:solidFill>
                  <a:srgbClr val="FF0000"/>
                </a:solidFill>
                <a:effectLst/>
                <a:latin typeface="Gilroy"/>
              </a:rPr>
              <a:t>purchasing power </a:t>
            </a:r>
            <a:r>
              <a:rPr lang="en-US" b="0" i="0" dirty="0">
                <a:effectLst/>
                <a:latin typeface="Gilroy"/>
              </a:rPr>
              <a:t>of the people </a:t>
            </a:r>
            <a:r>
              <a:rPr lang="en-US" b="0" i="0" dirty="0">
                <a:solidFill>
                  <a:srgbClr val="FF0000"/>
                </a:solidFill>
                <a:effectLst/>
                <a:latin typeface="Gilroy"/>
              </a:rPr>
              <a:t>decreases</a:t>
            </a:r>
            <a:r>
              <a:rPr lang="en-US" b="0" i="0" dirty="0">
                <a:solidFill>
                  <a:srgbClr val="314259"/>
                </a:solidFill>
                <a:effectLst/>
                <a:latin typeface="Gilroy"/>
              </a:rPr>
              <a:t> </a:t>
            </a:r>
            <a:r>
              <a:rPr lang="en-US" b="0" i="0" dirty="0">
                <a:effectLst/>
                <a:latin typeface="Gilroy"/>
              </a:rPr>
              <a:t>as the </a:t>
            </a:r>
            <a:r>
              <a:rPr lang="en-US" b="0" i="0" dirty="0">
                <a:solidFill>
                  <a:srgbClr val="FF0000"/>
                </a:solidFill>
                <a:effectLst/>
                <a:latin typeface="Gilroy"/>
              </a:rPr>
              <a:t>prices of commodities and services are high</a:t>
            </a:r>
            <a:r>
              <a:rPr lang="en-US" b="0" i="0" dirty="0">
                <a:solidFill>
                  <a:srgbClr val="314259"/>
                </a:solidFill>
                <a:effectLst/>
                <a:latin typeface="Gilroy"/>
              </a:rPr>
              <a:t>. </a:t>
            </a:r>
            <a:r>
              <a:rPr lang="en-US" b="0" i="0" dirty="0">
                <a:effectLst/>
                <a:latin typeface="Gilroy"/>
              </a:rPr>
              <a:t>The</a:t>
            </a:r>
            <a:r>
              <a:rPr lang="en-US" b="0" i="0" dirty="0">
                <a:solidFill>
                  <a:srgbClr val="314259"/>
                </a:solidFill>
                <a:effectLst/>
                <a:latin typeface="Gilroy"/>
              </a:rPr>
              <a:t> </a:t>
            </a:r>
            <a:r>
              <a:rPr lang="en-US" b="0" i="0" dirty="0">
                <a:solidFill>
                  <a:srgbClr val="FF0000"/>
                </a:solidFill>
                <a:effectLst/>
                <a:latin typeface="Gilroy"/>
              </a:rPr>
              <a:t>value of currency unit decreases </a:t>
            </a:r>
            <a:r>
              <a:rPr lang="en-US" b="0" i="0" dirty="0">
                <a:effectLst/>
                <a:latin typeface="Gilroy"/>
              </a:rPr>
              <a:t>which</a:t>
            </a:r>
            <a:r>
              <a:rPr lang="en-US" b="0" i="0" dirty="0">
                <a:solidFill>
                  <a:srgbClr val="314259"/>
                </a:solidFill>
                <a:effectLst/>
                <a:latin typeface="Gilroy"/>
              </a:rPr>
              <a:t> </a:t>
            </a:r>
            <a:r>
              <a:rPr lang="en-US" b="0" i="0" dirty="0">
                <a:solidFill>
                  <a:srgbClr val="FF0000"/>
                </a:solidFill>
                <a:effectLst/>
                <a:latin typeface="Gilroy"/>
              </a:rPr>
              <a:t>impacts the cost of living in the country</a:t>
            </a:r>
            <a:r>
              <a:rPr lang="en-US" b="0" i="0" dirty="0">
                <a:solidFill>
                  <a:srgbClr val="314259"/>
                </a:solidFill>
                <a:effectLst/>
                <a:latin typeface="Gilroy"/>
              </a:rPr>
              <a:t>. </a:t>
            </a:r>
            <a:r>
              <a:rPr lang="en-US" b="0" i="0" dirty="0">
                <a:effectLst/>
                <a:latin typeface="Gilroy"/>
              </a:rPr>
              <a:t>When the </a:t>
            </a:r>
            <a:r>
              <a:rPr lang="en-US" b="0" i="0" dirty="0">
                <a:solidFill>
                  <a:srgbClr val="FF0000"/>
                </a:solidFill>
                <a:effectLst/>
                <a:latin typeface="Gilroy"/>
              </a:rPr>
              <a:t>rate of inflation is high</a:t>
            </a:r>
            <a:r>
              <a:rPr lang="en-US" b="0" i="0" dirty="0">
                <a:effectLst/>
                <a:latin typeface="Gilroy"/>
              </a:rPr>
              <a:t>, the </a:t>
            </a:r>
            <a:r>
              <a:rPr lang="en-US" b="0" i="0" dirty="0">
                <a:solidFill>
                  <a:srgbClr val="FF0000"/>
                </a:solidFill>
                <a:effectLst/>
                <a:latin typeface="Gilroy"/>
              </a:rPr>
              <a:t>cost of living also increases</a:t>
            </a:r>
            <a:r>
              <a:rPr lang="en-US" b="0" i="0" dirty="0">
                <a:effectLst/>
                <a:latin typeface="Gilroy"/>
              </a:rPr>
              <a:t>, which leads to a </a:t>
            </a:r>
            <a:r>
              <a:rPr lang="en-US" b="0" i="0" dirty="0">
                <a:solidFill>
                  <a:srgbClr val="FF0000"/>
                </a:solidFill>
                <a:effectLst/>
                <a:latin typeface="Gilroy"/>
              </a:rPr>
              <a:t>deceleration in economic growth</a:t>
            </a:r>
            <a:r>
              <a:rPr lang="en-US" b="0" i="0" dirty="0">
                <a:solidFill>
                  <a:srgbClr val="314259"/>
                </a:solidFill>
                <a:effectLst/>
                <a:latin typeface="Gilroy"/>
              </a:rPr>
              <a:t>.</a:t>
            </a:r>
          </a:p>
          <a:p>
            <a:pPr algn="l"/>
            <a:endParaRPr lang="en-US" b="0" i="0" dirty="0">
              <a:solidFill>
                <a:srgbClr val="314259"/>
              </a:solidFill>
              <a:effectLst/>
              <a:latin typeface="Gilroy"/>
            </a:endParaRPr>
          </a:p>
          <a:p>
            <a:pPr algn="l"/>
            <a:r>
              <a:rPr lang="en-US" b="0" i="0" dirty="0">
                <a:effectLst/>
                <a:latin typeface="Gilroy"/>
              </a:rPr>
              <a:t>However, a healthy inflation rate (2-4%) is considered positive because it directly results in increasing wages and corporate profitability and maintains capital flowing in a growing economy.</a:t>
            </a:r>
          </a:p>
          <a:p>
            <a:endParaRPr lang="en-IN" dirty="0"/>
          </a:p>
        </p:txBody>
      </p:sp>
    </p:spTree>
    <p:extLst>
      <p:ext uri="{BB962C8B-B14F-4D97-AF65-F5344CB8AC3E}">
        <p14:creationId xmlns:p14="http://schemas.microsoft.com/office/powerpoint/2010/main" val="371774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1371-5EF0-D848-F169-5E2CCBD6F2B2}"/>
              </a:ext>
            </a:extLst>
          </p:cNvPr>
          <p:cNvSpPr>
            <a:spLocks noGrp="1"/>
          </p:cNvSpPr>
          <p:nvPr>
            <p:ph type="title"/>
          </p:nvPr>
        </p:nvSpPr>
        <p:spPr>
          <a:xfrm>
            <a:off x="838200" y="887506"/>
            <a:ext cx="10515600" cy="609600"/>
          </a:xfrm>
        </p:spPr>
        <p:txBody>
          <a:bodyPr>
            <a:normAutofit fontScale="90000"/>
          </a:bodyPr>
          <a:lstStyle/>
          <a:p>
            <a:br>
              <a:rPr lang="en-IN" b="1" i="0" dirty="0">
                <a:solidFill>
                  <a:srgbClr val="C00000"/>
                </a:solidFill>
                <a:effectLst/>
                <a:latin typeface="Gilroy"/>
              </a:rPr>
            </a:br>
            <a:r>
              <a:rPr lang="en-IN" sz="5300" b="1" i="0" dirty="0">
                <a:solidFill>
                  <a:srgbClr val="C00000"/>
                </a:solidFill>
                <a:effectLst/>
                <a:latin typeface="Gilroy"/>
              </a:rPr>
              <a:t>Deflation</a:t>
            </a:r>
            <a:br>
              <a:rPr lang="en-IN" b="1" i="0" dirty="0">
                <a:solidFill>
                  <a:srgbClr val="314259"/>
                </a:solidFill>
                <a:effectLst/>
                <a:latin typeface="Gilroy"/>
              </a:rPr>
            </a:br>
            <a:endParaRPr lang="en-IN" dirty="0"/>
          </a:p>
        </p:txBody>
      </p:sp>
      <p:sp>
        <p:nvSpPr>
          <p:cNvPr id="3" name="Content Placeholder 2">
            <a:extLst>
              <a:ext uri="{FF2B5EF4-FFF2-40B4-BE49-F238E27FC236}">
                <a16:creationId xmlns:a16="http://schemas.microsoft.com/office/drawing/2014/main" id="{70EE7A48-07C8-25CA-2AB6-5C23A3B36343}"/>
              </a:ext>
            </a:extLst>
          </p:cNvPr>
          <p:cNvSpPr>
            <a:spLocks noGrp="1"/>
          </p:cNvSpPr>
          <p:nvPr>
            <p:ph idx="1"/>
          </p:nvPr>
        </p:nvSpPr>
        <p:spPr>
          <a:xfrm>
            <a:off x="838200" y="1786965"/>
            <a:ext cx="10515600" cy="4389997"/>
          </a:xfrm>
        </p:spPr>
        <p:txBody>
          <a:bodyPr>
            <a:normAutofit/>
          </a:bodyPr>
          <a:lstStyle/>
          <a:p>
            <a:pPr algn="l"/>
            <a:r>
              <a:rPr lang="en-US" b="0" i="0" dirty="0">
                <a:effectLst/>
                <a:latin typeface="Gilroy"/>
              </a:rPr>
              <a:t>Deflation is generally </a:t>
            </a:r>
            <a:r>
              <a:rPr lang="en-US" b="0" i="0" dirty="0">
                <a:solidFill>
                  <a:srgbClr val="FF0000"/>
                </a:solidFill>
                <a:effectLst/>
                <a:latin typeface="Gilroy"/>
              </a:rPr>
              <a:t>the decline in the prices for goods and services </a:t>
            </a:r>
            <a:r>
              <a:rPr lang="en-US" b="0" i="0" dirty="0">
                <a:effectLst/>
                <a:latin typeface="Gilroy"/>
              </a:rPr>
              <a:t>that occur when the </a:t>
            </a:r>
            <a:r>
              <a:rPr lang="en-US" b="0" i="0" dirty="0">
                <a:solidFill>
                  <a:srgbClr val="FF0000"/>
                </a:solidFill>
                <a:effectLst/>
                <a:latin typeface="Gilroy"/>
              </a:rPr>
              <a:t>rate of inflation falls below 0%. </a:t>
            </a:r>
          </a:p>
          <a:p>
            <a:pPr algn="l"/>
            <a:r>
              <a:rPr lang="en-US" b="0" i="0" dirty="0">
                <a:effectLst/>
                <a:latin typeface="Gilroy"/>
              </a:rPr>
              <a:t>Deflation will take place naturally, if and when the money supply of an economy is limited. Deflation in an economy indicates</a:t>
            </a:r>
            <a:r>
              <a:rPr lang="en-US" b="0" i="0" dirty="0">
                <a:solidFill>
                  <a:srgbClr val="314259"/>
                </a:solidFill>
                <a:effectLst/>
                <a:latin typeface="Gilroy"/>
              </a:rPr>
              <a:t> </a:t>
            </a:r>
            <a:r>
              <a:rPr lang="en-US" b="0" i="0" dirty="0">
                <a:solidFill>
                  <a:srgbClr val="FF0000"/>
                </a:solidFill>
                <a:effectLst/>
                <a:latin typeface="Gilroy"/>
              </a:rPr>
              <a:t>deteriorating economic conditions.</a:t>
            </a:r>
          </a:p>
          <a:p>
            <a:pPr algn="l"/>
            <a:r>
              <a:rPr lang="en-US" b="0" i="0" dirty="0">
                <a:effectLst/>
                <a:latin typeface="Gilroy"/>
              </a:rPr>
              <a:t>Deflation is normally linked with </a:t>
            </a:r>
            <a:r>
              <a:rPr lang="en-US" b="1" i="0" dirty="0">
                <a:effectLst/>
                <a:latin typeface="Gilroy"/>
              </a:rPr>
              <a:t>significant unemployment and low productivity levels</a:t>
            </a:r>
            <a:r>
              <a:rPr lang="en-US" b="0" i="0" dirty="0">
                <a:effectLst/>
                <a:latin typeface="Gilroy"/>
              </a:rPr>
              <a:t> of goods and services. </a:t>
            </a:r>
          </a:p>
          <a:p>
            <a:pPr algn="l"/>
            <a:r>
              <a:rPr lang="en-US" b="0" i="0" dirty="0">
                <a:effectLst/>
                <a:latin typeface="Gilroy"/>
              </a:rPr>
              <a:t>The term “Deflation” is often mistaken with “</a:t>
            </a:r>
            <a:r>
              <a:rPr lang="en-US" b="1" i="0" dirty="0">
                <a:effectLst/>
                <a:latin typeface="Gilroy"/>
              </a:rPr>
              <a:t>disinflation</a:t>
            </a:r>
            <a:r>
              <a:rPr lang="en-US" b="0" i="0" dirty="0">
                <a:effectLst/>
                <a:latin typeface="Gilroy"/>
              </a:rPr>
              <a:t>”. While deflation refers to a decrease in the prices of goods and services in an economy</a:t>
            </a:r>
            <a:r>
              <a:rPr lang="en-US" b="0" i="0" dirty="0">
                <a:solidFill>
                  <a:srgbClr val="314259"/>
                </a:solidFill>
                <a:effectLst/>
                <a:latin typeface="Gilroy"/>
              </a:rPr>
              <a:t>, </a:t>
            </a:r>
            <a:r>
              <a:rPr lang="en-US" b="0" i="0" dirty="0">
                <a:solidFill>
                  <a:srgbClr val="FF0000"/>
                </a:solidFill>
                <a:effectLst/>
                <a:latin typeface="Gilroy"/>
              </a:rPr>
              <a:t>disinflation is when inflation increases at a slower rate</a:t>
            </a:r>
            <a:r>
              <a:rPr lang="en-US" b="0" i="0" dirty="0">
                <a:solidFill>
                  <a:srgbClr val="314259"/>
                </a:solidFill>
                <a:effectLst/>
                <a:latin typeface="Gilroy"/>
              </a:rPr>
              <a:t>.</a:t>
            </a:r>
          </a:p>
          <a:p>
            <a:endParaRPr lang="en-IN" dirty="0"/>
          </a:p>
        </p:txBody>
      </p:sp>
    </p:spTree>
    <p:extLst>
      <p:ext uri="{BB962C8B-B14F-4D97-AF65-F5344CB8AC3E}">
        <p14:creationId xmlns:p14="http://schemas.microsoft.com/office/powerpoint/2010/main" val="23674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D567-25B2-A5A8-AF4D-C5634F30D356}"/>
              </a:ext>
            </a:extLst>
          </p:cNvPr>
          <p:cNvSpPr>
            <a:spLocks noGrp="1"/>
          </p:cNvSpPr>
          <p:nvPr>
            <p:ph type="title"/>
          </p:nvPr>
        </p:nvSpPr>
        <p:spPr/>
        <p:txBody>
          <a:bodyPr/>
          <a:lstStyle/>
          <a:p>
            <a:r>
              <a:rPr lang="en-IN" b="1" i="0" dirty="0">
                <a:solidFill>
                  <a:srgbClr val="C00000"/>
                </a:solidFill>
                <a:effectLst/>
                <a:latin typeface="Gilroy"/>
              </a:rPr>
              <a:t>Causes of Deflation</a:t>
            </a:r>
            <a:br>
              <a:rPr lang="en-IN" b="1" i="0" dirty="0">
                <a:solidFill>
                  <a:srgbClr val="314259"/>
                </a:solidFill>
                <a:effectLst/>
                <a:latin typeface="Gilroy"/>
              </a:rPr>
            </a:br>
            <a:endParaRPr lang="en-IN" dirty="0"/>
          </a:p>
        </p:txBody>
      </p:sp>
      <p:sp>
        <p:nvSpPr>
          <p:cNvPr id="3" name="Content Placeholder 2">
            <a:extLst>
              <a:ext uri="{FF2B5EF4-FFF2-40B4-BE49-F238E27FC236}">
                <a16:creationId xmlns:a16="http://schemas.microsoft.com/office/drawing/2014/main" id="{3CEF4766-DA3C-B411-72E8-F2E127629B92}"/>
              </a:ext>
            </a:extLst>
          </p:cNvPr>
          <p:cNvSpPr>
            <a:spLocks noGrp="1"/>
          </p:cNvSpPr>
          <p:nvPr>
            <p:ph idx="1"/>
          </p:nvPr>
        </p:nvSpPr>
        <p:spPr>
          <a:xfrm>
            <a:off x="838200" y="1225176"/>
            <a:ext cx="10515600" cy="4951787"/>
          </a:xfrm>
        </p:spPr>
        <p:txBody>
          <a:bodyPr>
            <a:normAutofit lnSpcReduction="10000"/>
          </a:bodyPr>
          <a:lstStyle/>
          <a:p>
            <a:pPr algn="l"/>
            <a:r>
              <a:rPr lang="en-US" b="1" i="0" dirty="0">
                <a:effectLst/>
                <a:latin typeface="Gilroy"/>
              </a:rPr>
              <a:t>Structural changes in capital markets</a:t>
            </a:r>
            <a:endParaRPr lang="en-US" b="1" dirty="0">
              <a:solidFill>
                <a:schemeClr val="bg1"/>
              </a:solidFill>
              <a:latin typeface="Gilroy"/>
            </a:endParaRPr>
          </a:p>
          <a:p>
            <a:pPr marL="0" indent="0" algn="l">
              <a:buNone/>
            </a:pPr>
            <a:r>
              <a:rPr lang="en-US" b="0" i="0" dirty="0">
                <a:effectLst/>
                <a:latin typeface="Gilroy"/>
              </a:rPr>
              <a:t>When different companies selling similar goods or services compete, there is a tendency to lower prices to have an edge over the competition.</a:t>
            </a:r>
          </a:p>
          <a:p>
            <a:pPr algn="l"/>
            <a:r>
              <a:rPr lang="en-US" b="1" i="0" dirty="0">
                <a:effectLst/>
                <a:latin typeface="Gilroy"/>
              </a:rPr>
              <a:t>Increased productivity</a:t>
            </a:r>
          </a:p>
          <a:p>
            <a:pPr marL="0" indent="0" algn="l">
              <a:buNone/>
            </a:pPr>
            <a:r>
              <a:rPr lang="en-US" b="0" i="0" dirty="0">
                <a:effectLst/>
                <a:latin typeface="Gilroy"/>
              </a:rPr>
              <a:t>Innovation and technology enable increased production efficiency which leads to lower prices of goods and services. Some innovations affect the productivity of certain industries and impact the entire economy.</a:t>
            </a:r>
          </a:p>
          <a:p>
            <a:pPr algn="l"/>
            <a:r>
              <a:rPr lang="en-US" b="1" i="0" dirty="0">
                <a:effectLst/>
                <a:latin typeface="Gilroy"/>
              </a:rPr>
              <a:t>Decrease in the supply of currency</a:t>
            </a:r>
          </a:p>
          <a:p>
            <a:pPr marL="0" indent="0" algn="l">
              <a:buNone/>
            </a:pPr>
            <a:r>
              <a:rPr lang="en-US" b="0" i="0" dirty="0">
                <a:effectLst/>
                <a:latin typeface="Gilroy"/>
              </a:rPr>
              <a:t>The decrease in the supply of currency will decrease the prices of goods and services to make them affordable to people.</a:t>
            </a:r>
          </a:p>
          <a:p>
            <a:endParaRPr lang="en-IN" dirty="0"/>
          </a:p>
        </p:txBody>
      </p:sp>
    </p:spTree>
    <p:extLst>
      <p:ext uri="{BB962C8B-B14F-4D97-AF65-F5344CB8AC3E}">
        <p14:creationId xmlns:p14="http://schemas.microsoft.com/office/powerpoint/2010/main" val="237674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FA1F-DE4A-E0F6-1BBC-7B5FB8FFF3AF}"/>
              </a:ext>
            </a:extLst>
          </p:cNvPr>
          <p:cNvSpPr>
            <a:spLocks noGrp="1"/>
          </p:cNvSpPr>
          <p:nvPr>
            <p:ph type="title"/>
          </p:nvPr>
        </p:nvSpPr>
        <p:spPr>
          <a:xfrm>
            <a:off x="646111" y="452718"/>
            <a:ext cx="9404723" cy="883023"/>
          </a:xfrm>
        </p:spPr>
        <p:txBody>
          <a:bodyPr>
            <a:normAutofit fontScale="90000"/>
          </a:bodyPr>
          <a:lstStyle/>
          <a:p>
            <a:br>
              <a:rPr lang="en-IN" b="1" i="0" dirty="0">
                <a:solidFill>
                  <a:srgbClr val="C00000"/>
                </a:solidFill>
                <a:effectLst/>
                <a:latin typeface="Gilroy"/>
              </a:rPr>
            </a:br>
            <a:r>
              <a:rPr lang="en-IN" b="1" i="0" dirty="0">
                <a:solidFill>
                  <a:srgbClr val="C00000"/>
                </a:solidFill>
                <a:effectLst/>
                <a:latin typeface="Gilroy"/>
              </a:rPr>
              <a:t>Effects of Deflation</a:t>
            </a:r>
            <a:br>
              <a:rPr lang="en-IN" b="1" i="0" dirty="0">
                <a:solidFill>
                  <a:srgbClr val="314259"/>
                </a:solidFill>
                <a:effectLst/>
                <a:latin typeface="Gilroy"/>
              </a:rPr>
            </a:br>
            <a:endParaRPr lang="en-IN" dirty="0"/>
          </a:p>
        </p:txBody>
      </p:sp>
      <p:sp>
        <p:nvSpPr>
          <p:cNvPr id="3" name="Content Placeholder 2">
            <a:extLst>
              <a:ext uri="{FF2B5EF4-FFF2-40B4-BE49-F238E27FC236}">
                <a16:creationId xmlns:a16="http://schemas.microsoft.com/office/drawing/2014/main" id="{967D8C78-3044-9512-82E3-B9AADF4202ED}"/>
              </a:ext>
            </a:extLst>
          </p:cNvPr>
          <p:cNvSpPr>
            <a:spLocks noGrp="1"/>
          </p:cNvSpPr>
          <p:nvPr>
            <p:ph idx="1"/>
          </p:nvPr>
        </p:nvSpPr>
        <p:spPr>
          <a:xfrm>
            <a:off x="838200" y="1207247"/>
            <a:ext cx="10515600" cy="4969715"/>
          </a:xfrm>
        </p:spPr>
        <p:txBody>
          <a:bodyPr>
            <a:normAutofit fontScale="92500" lnSpcReduction="20000"/>
          </a:bodyPr>
          <a:lstStyle/>
          <a:p>
            <a:pPr marL="0" indent="0" algn="l">
              <a:buNone/>
            </a:pPr>
            <a:endParaRPr lang="en-US" b="0" i="0" dirty="0">
              <a:effectLst/>
              <a:latin typeface="Gilroy"/>
            </a:endParaRPr>
          </a:p>
          <a:p>
            <a:pPr marL="0" indent="0" algn="l">
              <a:buNone/>
            </a:pPr>
            <a:r>
              <a:rPr lang="en-US" b="0" i="0" dirty="0">
                <a:effectLst/>
                <a:latin typeface="Gilroy"/>
              </a:rPr>
              <a:t>Deflation may have the following impacts on an economy</a:t>
            </a:r>
            <a:r>
              <a:rPr lang="en-US" b="0" i="0" dirty="0">
                <a:solidFill>
                  <a:srgbClr val="314259"/>
                </a:solidFill>
                <a:effectLst/>
                <a:latin typeface="Gilroy"/>
              </a:rPr>
              <a:t>:</a:t>
            </a:r>
          </a:p>
          <a:p>
            <a:pPr marL="0" indent="0" algn="l">
              <a:buNone/>
            </a:pPr>
            <a:endParaRPr lang="en-US" b="0" i="0" dirty="0">
              <a:solidFill>
                <a:srgbClr val="314259"/>
              </a:solidFill>
              <a:effectLst/>
              <a:latin typeface="Gilroy"/>
            </a:endParaRPr>
          </a:p>
          <a:p>
            <a:pPr algn="l"/>
            <a:r>
              <a:rPr lang="en-US" b="1" i="0" dirty="0">
                <a:effectLst/>
                <a:latin typeface="Gilroy"/>
              </a:rPr>
              <a:t>Reduction in Business Revenues</a:t>
            </a:r>
          </a:p>
          <a:p>
            <a:pPr marL="0" indent="0" algn="l">
              <a:buNone/>
            </a:pPr>
            <a:r>
              <a:rPr lang="en-US" b="0" i="0" dirty="0">
                <a:effectLst/>
                <a:latin typeface="Gilroy"/>
              </a:rPr>
              <a:t>In an economy faced with deflation, businesses must drastically reduce the prices of their products or services to stay profitable. As reductions in prices take place, revenues begin to drop</a:t>
            </a:r>
            <a:r>
              <a:rPr lang="en-US" b="0" i="0" dirty="0">
                <a:solidFill>
                  <a:srgbClr val="314259"/>
                </a:solidFill>
                <a:effectLst/>
                <a:latin typeface="Gilroy"/>
              </a:rPr>
              <a:t>.</a:t>
            </a:r>
          </a:p>
          <a:p>
            <a:pPr marL="0" indent="0" algn="l">
              <a:buNone/>
            </a:pPr>
            <a:endParaRPr lang="en-US" b="0" i="0" dirty="0">
              <a:solidFill>
                <a:srgbClr val="314259"/>
              </a:solidFill>
              <a:effectLst/>
              <a:latin typeface="Gilroy"/>
            </a:endParaRPr>
          </a:p>
          <a:p>
            <a:r>
              <a:rPr lang="en-US" b="1" i="0" dirty="0">
                <a:effectLst/>
                <a:latin typeface="Gilroy"/>
              </a:rPr>
              <a:t>Lowered Wages and Layoffs</a:t>
            </a:r>
          </a:p>
          <a:p>
            <a:pPr marL="0" indent="0" algn="l">
              <a:buNone/>
            </a:pPr>
            <a:r>
              <a:rPr lang="en-US" b="0" i="0" dirty="0">
                <a:effectLst/>
                <a:latin typeface="Gilroy"/>
              </a:rPr>
              <a:t>When revenues begin to drop, businesses need to find means to reduce their expenses to meet objectives. One way is by reducing wages and cutting jobs. This adversely affects the economy as consumers would now have less to spend.</a:t>
            </a:r>
          </a:p>
          <a:p>
            <a:endParaRPr lang="en-IN" dirty="0"/>
          </a:p>
        </p:txBody>
      </p:sp>
    </p:spTree>
    <p:extLst>
      <p:ext uri="{BB962C8B-B14F-4D97-AF65-F5344CB8AC3E}">
        <p14:creationId xmlns:p14="http://schemas.microsoft.com/office/powerpoint/2010/main" val="32994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53C5-6A40-1CEE-6E57-5E2A1DB20AFA}"/>
              </a:ext>
            </a:extLst>
          </p:cNvPr>
          <p:cNvSpPr>
            <a:spLocks noGrp="1"/>
          </p:cNvSpPr>
          <p:nvPr>
            <p:ph type="title"/>
          </p:nvPr>
        </p:nvSpPr>
        <p:spPr>
          <a:xfrm>
            <a:off x="838200" y="365125"/>
            <a:ext cx="10515600" cy="549275"/>
          </a:xfrm>
        </p:spPr>
        <p:txBody>
          <a:bodyPr>
            <a:normAutofit fontScale="90000"/>
          </a:bodyPr>
          <a:lstStyle/>
          <a:p>
            <a:r>
              <a:rPr lang="en-US" b="1" dirty="0">
                <a:solidFill>
                  <a:srgbClr val="C00000"/>
                </a:solidFill>
              </a:rPr>
              <a:t>Types of Inflation </a:t>
            </a:r>
            <a:endParaRPr lang="en-IN" b="1" dirty="0">
              <a:solidFill>
                <a:srgbClr val="C00000"/>
              </a:solidFill>
            </a:endParaRPr>
          </a:p>
        </p:txBody>
      </p:sp>
      <p:sp>
        <p:nvSpPr>
          <p:cNvPr id="3" name="Content Placeholder 2">
            <a:extLst>
              <a:ext uri="{FF2B5EF4-FFF2-40B4-BE49-F238E27FC236}">
                <a16:creationId xmlns:a16="http://schemas.microsoft.com/office/drawing/2014/main" id="{28D5A8E8-BFE0-1631-4625-856E7389F79D}"/>
              </a:ext>
            </a:extLst>
          </p:cNvPr>
          <p:cNvSpPr>
            <a:spLocks noGrp="1"/>
          </p:cNvSpPr>
          <p:nvPr>
            <p:ph idx="1"/>
          </p:nvPr>
        </p:nvSpPr>
        <p:spPr>
          <a:xfrm>
            <a:off x="838200" y="1057834"/>
            <a:ext cx="10515600" cy="5504331"/>
          </a:xfrm>
        </p:spPr>
        <p:txBody>
          <a:bodyPr>
            <a:normAutofit/>
          </a:bodyPr>
          <a:lstStyle/>
          <a:p>
            <a:pPr marL="514350" indent="-514350">
              <a:buAutoNum type="arabicPeriod"/>
            </a:pPr>
            <a:r>
              <a:rPr lang="en-US" dirty="0">
                <a:solidFill>
                  <a:srgbClr val="FF0000"/>
                </a:solidFill>
              </a:rPr>
              <a:t>Cost-Push Inflation</a:t>
            </a:r>
            <a:r>
              <a:rPr lang="en-US" dirty="0"/>
              <a:t>: inflation due to rise in the prices of factors of production or inputs.</a:t>
            </a:r>
          </a:p>
          <a:p>
            <a:pPr marL="514350" indent="-514350">
              <a:buAutoNum type="arabicPeriod"/>
            </a:pPr>
            <a:r>
              <a:rPr lang="en-US" dirty="0">
                <a:solidFill>
                  <a:srgbClr val="FF0000"/>
                </a:solidFill>
              </a:rPr>
              <a:t>Demand-Pull Inflation</a:t>
            </a:r>
            <a:r>
              <a:rPr lang="en-US" dirty="0"/>
              <a:t>: Inflation due to excess demand without adequate increase in the supply. It is a situation of “too much money chasing too few goods”.</a:t>
            </a:r>
          </a:p>
          <a:p>
            <a:pPr marL="514350" indent="-514350">
              <a:buAutoNum type="arabicPeriod"/>
            </a:pPr>
            <a:r>
              <a:rPr lang="en-US" dirty="0">
                <a:solidFill>
                  <a:srgbClr val="FF0000"/>
                </a:solidFill>
              </a:rPr>
              <a:t>Open Inflation </a:t>
            </a:r>
            <a:r>
              <a:rPr lang="en-US" dirty="0"/>
              <a:t>– Inflation not blocked by the counter measures.</a:t>
            </a:r>
          </a:p>
          <a:p>
            <a:pPr marL="514350" indent="-514350">
              <a:buAutoNum type="arabicPeriod"/>
            </a:pPr>
            <a:r>
              <a:rPr lang="en-US" dirty="0">
                <a:solidFill>
                  <a:srgbClr val="FF0000"/>
                </a:solidFill>
              </a:rPr>
              <a:t>Suppressed Inflation </a:t>
            </a:r>
            <a:r>
              <a:rPr lang="en-US" dirty="0"/>
              <a:t>– Inflation suppressed by restrictive monetary or fiscal policies.</a:t>
            </a:r>
          </a:p>
          <a:p>
            <a:pPr marL="514350" indent="-514350">
              <a:buAutoNum type="arabicPeriod"/>
            </a:pPr>
            <a:r>
              <a:rPr lang="en-US" dirty="0">
                <a:solidFill>
                  <a:srgbClr val="FF0000"/>
                </a:solidFill>
              </a:rPr>
              <a:t>Structural Inflation</a:t>
            </a:r>
            <a:r>
              <a:rPr lang="en-US" dirty="0"/>
              <a:t> - Due to the operation of structural weaknesses i.e., lack of infrastructure, supply bottlenecks, etc. </a:t>
            </a:r>
            <a:r>
              <a:rPr lang="en-US" dirty="0" err="1"/>
              <a:t>Eg</a:t>
            </a:r>
            <a:r>
              <a:rPr lang="en-US" dirty="0"/>
              <a:t>: Situation faced by Developing economies.</a:t>
            </a:r>
          </a:p>
          <a:p>
            <a:pPr marL="0" indent="0">
              <a:buNone/>
            </a:pPr>
            <a:r>
              <a:rPr lang="en-US" dirty="0">
                <a:solidFill>
                  <a:srgbClr val="FF0000"/>
                </a:solidFill>
              </a:rPr>
              <a:t>6.   Stagflation </a:t>
            </a:r>
            <a:r>
              <a:rPr lang="en-US" dirty="0"/>
              <a:t>- situation of stagnation </a:t>
            </a:r>
            <a:r>
              <a:rPr lang="en-US" sz="2400" dirty="0"/>
              <a:t>(high unemployment) </a:t>
            </a:r>
            <a:r>
              <a:rPr lang="en-US" dirty="0"/>
              <a:t>+ inflation.</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endParaRPr lang="en-IN" dirty="0"/>
          </a:p>
        </p:txBody>
      </p:sp>
    </p:spTree>
    <p:extLst>
      <p:ext uri="{BB962C8B-B14F-4D97-AF65-F5344CB8AC3E}">
        <p14:creationId xmlns:p14="http://schemas.microsoft.com/office/powerpoint/2010/main" val="212560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D708-E4DC-8739-2466-A9647DA9851B}"/>
              </a:ext>
            </a:extLst>
          </p:cNvPr>
          <p:cNvSpPr>
            <a:spLocks noGrp="1"/>
          </p:cNvSpPr>
          <p:nvPr>
            <p:ph type="title"/>
          </p:nvPr>
        </p:nvSpPr>
        <p:spPr/>
        <p:txBody>
          <a:bodyPr/>
          <a:lstStyle/>
          <a:p>
            <a:r>
              <a:rPr lang="en-US" b="1" dirty="0">
                <a:solidFill>
                  <a:srgbClr val="C00000"/>
                </a:solidFill>
              </a:rPr>
              <a:t>Types of Inflation in terms of its Intensity</a:t>
            </a:r>
            <a:endParaRPr lang="en-IN" b="1" dirty="0">
              <a:solidFill>
                <a:srgbClr val="C00000"/>
              </a:solidFill>
            </a:endParaRPr>
          </a:p>
        </p:txBody>
      </p:sp>
      <p:sp>
        <p:nvSpPr>
          <p:cNvPr id="3" name="Content Placeholder 2">
            <a:extLst>
              <a:ext uri="{FF2B5EF4-FFF2-40B4-BE49-F238E27FC236}">
                <a16:creationId xmlns:a16="http://schemas.microsoft.com/office/drawing/2014/main" id="{FE045DE6-25EB-7E1C-14E2-263FF1792947}"/>
              </a:ext>
            </a:extLst>
          </p:cNvPr>
          <p:cNvSpPr>
            <a:spLocks noGrp="1"/>
          </p:cNvSpPr>
          <p:nvPr>
            <p:ph idx="1"/>
          </p:nvPr>
        </p:nvSpPr>
        <p:spPr/>
        <p:txBody>
          <a:bodyPr/>
          <a:lstStyle/>
          <a:p>
            <a:pPr marL="0" indent="0">
              <a:buNone/>
            </a:pPr>
            <a:r>
              <a:rPr lang="en-US" dirty="0"/>
              <a:t>A. </a:t>
            </a:r>
            <a:r>
              <a:rPr lang="en-US" dirty="0">
                <a:solidFill>
                  <a:srgbClr val="FF0000"/>
                </a:solidFill>
              </a:rPr>
              <a:t>Creeping Inflation </a:t>
            </a:r>
            <a:r>
              <a:rPr lang="en-US" dirty="0"/>
              <a:t>(annual price increase of less than 3%)</a:t>
            </a:r>
          </a:p>
          <a:p>
            <a:pPr marL="0" indent="0">
              <a:buNone/>
            </a:pPr>
            <a:r>
              <a:rPr lang="en-US" dirty="0"/>
              <a:t>B. </a:t>
            </a:r>
            <a:r>
              <a:rPr lang="en-US" dirty="0">
                <a:solidFill>
                  <a:srgbClr val="FF0000"/>
                </a:solidFill>
              </a:rPr>
              <a:t>Walking Inflation </a:t>
            </a:r>
            <a:r>
              <a:rPr lang="en-US" dirty="0"/>
              <a:t>(range between 3-7% or below 10%) </a:t>
            </a:r>
          </a:p>
          <a:p>
            <a:pPr marL="0" indent="0">
              <a:buNone/>
            </a:pPr>
            <a:r>
              <a:rPr lang="en-US" dirty="0"/>
              <a:t>C. </a:t>
            </a:r>
            <a:r>
              <a:rPr lang="en-US" dirty="0">
                <a:solidFill>
                  <a:srgbClr val="FF0000"/>
                </a:solidFill>
              </a:rPr>
              <a:t>Running Inflation </a:t>
            </a:r>
            <a:r>
              <a:rPr lang="en-US" dirty="0"/>
              <a:t>(inflation with a speed of 10-20% per annum)</a:t>
            </a:r>
          </a:p>
          <a:p>
            <a:pPr marL="0" indent="0">
              <a:buNone/>
            </a:pPr>
            <a:r>
              <a:rPr lang="en-US" dirty="0"/>
              <a:t>D</a:t>
            </a:r>
            <a:r>
              <a:rPr lang="en-US" dirty="0">
                <a:solidFill>
                  <a:srgbClr val="FF0000"/>
                </a:solidFill>
              </a:rPr>
              <a:t>. Galloping Inflation </a:t>
            </a:r>
            <a:r>
              <a:rPr lang="en-US" dirty="0"/>
              <a:t>(inflation of 40-60% per annum)</a:t>
            </a:r>
          </a:p>
          <a:p>
            <a:pPr marL="0" indent="0">
              <a:buNone/>
            </a:pPr>
            <a:r>
              <a:rPr lang="en-US" dirty="0"/>
              <a:t>E. </a:t>
            </a:r>
            <a:r>
              <a:rPr lang="en-US" dirty="0">
                <a:solidFill>
                  <a:srgbClr val="FF0000"/>
                </a:solidFill>
              </a:rPr>
              <a:t>Hyper Inflation </a:t>
            </a:r>
            <a:r>
              <a:rPr lang="en-US" dirty="0"/>
              <a:t>(inflation rate above 60%)</a:t>
            </a:r>
          </a:p>
          <a:p>
            <a:pPr marL="0" indent="0">
              <a:buNone/>
            </a:pPr>
            <a:endParaRPr lang="en-US" dirty="0"/>
          </a:p>
          <a:p>
            <a:pPr marL="0" indent="0">
              <a:buNone/>
            </a:pPr>
            <a:r>
              <a:rPr lang="en-IN" dirty="0"/>
              <a:t>In June 2023, the CPI inflation was 4.81 per cent, well below RBI’s upper tolerance limit of 6 per cent.</a:t>
            </a:r>
          </a:p>
        </p:txBody>
      </p:sp>
    </p:spTree>
    <p:extLst>
      <p:ext uri="{BB962C8B-B14F-4D97-AF65-F5344CB8AC3E}">
        <p14:creationId xmlns:p14="http://schemas.microsoft.com/office/powerpoint/2010/main" val="226577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CDD6-0C19-99E7-679C-F924161B63EA}"/>
              </a:ext>
            </a:extLst>
          </p:cNvPr>
          <p:cNvSpPr>
            <a:spLocks noGrp="1"/>
          </p:cNvSpPr>
          <p:nvPr>
            <p:ph type="title"/>
          </p:nvPr>
        </p:nvSpPr>
        <p:spPr/>
        <p:txBody>
          <a:bodyPr/>
          <a:lstStyle/>
          <a:p>
            <a:r>
              <a:rPr lang="en-US" b="1" dirty="0">
                <a:solidFill>
                  <a:srgbClr val="C00000"/>
                </a:solidFill>
              </a:rPr>
              <a:t>Headline Inflation and Core Inflation</a:t>
            </a:r>
            <a:endParaRPr lang="en-IN" b="1" dirty="0">
              <a:solidFill>
                <a:srgbClr val="C00000"/>
              </a:solidFill>
            </a:endParaRPr>
          </a:p>
        </p:txBody>
      </p:sp>
      <p:sp>
        <p:nvSpPr>
          <p:cNvPr id="3" name="Content Placeholder 2">
            <a:extLst>
              <a:ext uri="{FF2B5EF4-FFF2-40B4-BE49-F238E27FC236}">
                <a16:creationId xmlns:a16="http://schemas.microsoft.com/office/drawing/2014/main" id="{ACD5895B-F30D-E033-CB75-88743092A4C8}"/>
              </a:ext>
            </a:extLst>
          </p:cNvPr>
          <p:cNvSpPr>
            <a:spLocks noGrp="1"/>
          </p:cNvSpPr>
          <p:nvPr>
            <p:ph idx="1"/>
          </p:nvPr>
        </p:nvSpPr>
        <p:spPr/>
        <p:txBody>
          <a:bodyPr/>
          <a:lstStyle/>
          <a:p>
            <a:r>
              <a:rPr lang="en-US" b="1" dirty="0"/>
              <a:t>Headline Inflation: </a:t>
            </a:r>
            <a:r>
              <a:rPr lang="en-US" dirty="0"/>
              <a:t>It is a measure of the total inflation within an economy, which includes inflation rate of commodities such as: </a:t>
            </a:r>
          </a:p>
          <a:p>
            <a:pPr marL="514350" indent="-514350">
              <a:buFont typeface="+mj-lt"/>
              <a:buAutoNum type="arabicParenR"/>
            </a:pPr>
            <a:r>
              <a:rPr lang="en-US" dirty="0"/>
              <a:t>Food</a:t>
            </a:r>
          </a:p>
          <a:p>
            <a:pPr marL="514350" indent="-514350">
              <a:buFont typeface="+mj-lt"/>
              <a:buAutoNum type="arabicParenR"/>
            </a:pPr>
            <a:r>
              <a:rPr lang="en-US" dirty="0"/>
              <a:t>Energy prices (e.g. oil &amp; gas) which tend to be much more volatile and are prone to inflation.</a:t>
            </a:r>
          </a:p>
          <a:p>
            <a:pPr marL="0" indent="0">
              <a:buNone/>
            </a:pPr>
            <a:endParaRPr lang="en-US" dirty="0"/>
          </a:p>
          <a:p>
            <a:r>
              <a:rPr lang="en-US" dirty="0"/>
              <a:t> </a:t>
            </a:r>
            <a:r>
              <a:rPr lang="en-US" b="1" dirty="0"/>
              <a:t>Core Inflation: </a:t>
            </a:r>
            <a:r>
              <a:rPr lang="en-US" dirty="0"/>
              <a:t>Inflation rate excluding that of food, fuel and energy.</a:t>
            </a:r>
          </a:p>
          <a:p>
            <a:endParaRPr lang="en-IN" dirty="0"/>
          </a:p>
        </p:txBody>
      </p:sp>
    </p:spTree>
    <p:extLst>
      <p:ext uri="{BB962C8B-B14F-4D97-AF65-F5344CB8AC3E}">
        <p14:creationId xmlns:p14="http://schemas.microsoft.com/office/powerpoint/2010/main" val="402998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2829D0-0994-27FE-786B-9FEC999012D5}"/>
              </a:ext>
            </a:extLst>
          </p:cNvPr>
          <p:cNvPicPr>
            <a:picLocks noGrp="1" noChangeAspect="1"/>
          </p:cNvPicPr>
          <p:nvPr>
            <p:ph idx="1"/>
          </p:nvPr>
        </p:nvPicPr>
        <p:blipFill>
          <a:blip r:embed="rId2"/>
          <a:stretch>
            <a:fillRect/>
          </a:stretch>
        </p:blipFill>
        <p:spPr>
          <a:xfrm>
            <a:off x="1048871" y="642469"/>
            <a:ext cx="10237694" cy="5602941"/>
          </a:xfrm>
        </p:spPr>
      </p:pic>
    </p:spTree>
    <p:extLst>
      <p:ext uri="{BB962C8B-B14F-4D97-AF65-F5344CB8AC3E}">
        <p14:creationId xmlns:p14="http://schemas.microsoft.com/office/powerpoint/2010/main" val="414913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B1454-59FF-2CC7-2929-3043AFD430EE}"/>
              </a:ext>
            </a:extLst>
          </p:cNvPr>
          <p:cNvSpPr>
            <a:spLocks noGrp="1"/>
          </p:cNvSpPr>
          <p:nvPr>
            <p:ph idx="1"/>
          </p:nvPr>
        </p:nvSpPr>
        <p:spPr>
          <a:xfrm>
            <a:off x="838200" y="400423"/>
            <a:ext cx="10515600" cy="5764587"/>
          </a:xfrm>
        </p:spPr>
        <p:txBody>
          <a:bodyPr>
            <a:normAutofit fontScale="85000" lnSpcReduction="20000"/>
          </a:bodyPr>
          <a:lstStyle/>
          <a:p>
            <a:pPr marL="0" indent="0" algn="just">
              <a:buNone/>
            </a:pPr>
            <a:endParaRPr lang="en-US" b="0" i="0" dirty="0">
              <a:solidFill>
                <a:srgbClr val="444444"/>
              </a:solidFill>
              <a:effectLst/>
              <a:latin typeface="Poppins" panose="00000500000000000000" pitchFamily="2" charset="0"/>
            </a:endParaRPr>
          </a:p>
          <a:p>
            <a:pPr marL="0" indent="0" algn="just">
              <a:buNone/>
            </a:pPr>
            <a:r>
              <a:rPr lang="en-US" sz="3300" b="1" i="0" dirty="0">
                <a:solidFill>
                  <a:srgbClr val="C00000"/>
                </a:solidFill>
                <a:effectLst/>
                <a:latin typeface="Poppins" panose="00000500000000000000" pitchFamily="2" charset="0"/>
              </a:rPr>
              <a:t>What is CPI?</a:t>
            </a:r>
          </a:p>
          <a:p>
            <a:pPr algn="l">
              <a:lnSpc>
                <a:spcPct val="120000"/>
              </a:lnSpc>
            </a:pPr>
            <a:r>
              <a:rPr lang="en-US" b="0" i="0" dirty="0">
                <a:effectLst/>
                <a:latin typeface="Poppins" panose="00000500000000000000" pitchFamily="2" charset="0"/>
              </a:rPr>
              <a:t>Consumer Price Index or CPI is </a:t>
            </a:r>
            <a:r>
              <a:rPr lang="en-US" b="1" i="0" dirty="0">
                <a:effectLst/>
                <a:latin typeface="Poppins" panose="00000500000000000000" pitchFamily="2" charset="0"/>
              </a:rPr>
              <a:t>the measure of changes in the price level of a basket of consumer goods and services bought by households</a:t>
            </a:r>
          </a:p>
          <a:p>
            <a:pPr algn="l">
              <a:lnSpc>
                <a:spcPct val="120000"/>
              </a:lnSpc>
            </a:pPr>
            <a:r>
              <a:rPr lang="en-US" b="0" i="0" dirty="0">
                <a:effectLst/>
                <a:latin typeface="Poppins" panose="00000500000000000000" pitchFamily="2" charset="0"/>
              </a:rPr>
              <a:t>The Consumer Price Index or CPI </a:t>
            </a:r>
            <a:r>
              <a:rPr lang="en-US" b="1" i="0" dirty="0">
                <a:effectLst/>
                <a:latin typeface="Poppins" panose="00000500000000000000" pitchFamily="2" charset="0"/>
              </a:rPr>
              <a:t>assesses the changes in the price of a common basket of goods and services by comparing with the prices that are prevalent during the same period in a previous year.</a:t>
            </a:r>
          </a:p>
          <a:p>
            <a:pPr algn="l">
              <a:lnSpc>
                <a:spcPct val="120000"/>
              </a:lnSpc>
            </a:pPr>
            <a:r>
              <a:rPr lang="en-US" b="0" i="0" dirty="0">
                <a:effectLst/>
                <a:latin typeface="Poppins" panose="00000500000000000000" pitchFamily="2" charset="0"/>
              </a:rPr>
              <a:t>The </a:t>
            </a:r>
            <a:r>
              <a:rPr lang="en-US" b="1" i="0" dirty="0">
                <a:effectLst/>
                <a:latin typeface="Poppins" panose="00000500000000000000" pitchFamily="2" charset="0"/>
              </a:rPr>
              <a:t>formula</a:t>
            </a:r>
            <a:r>
              <a:rPr lang="en-US" b="0" i="0" dirty="0">
                <a:effectLst/>
                <a:latin typeface="Poppins" panose="00000500000000000000" pitchFamily="2" charset="0"/>
              </a:rPr>
              <a:t> for calculating CPI is:</a:t>
            </a:r>
          </a:p>
          <a:p>
            <a:pPr algn="l">
              <a:lnSpc>
                <a:spcPct val="120000"/>
              </a:lnSpc>
            </a:pPr>
            <a:r>
              <a:rPr lang="en-US" b="1" i="0" dirty="0">
                <a:effectLst/>
                <a:latin typeface="Poppins" panose="00000500000000000000" pitchFamily="2" charset="0"/>
              </a:rPr>
              <a:t>CPI = (Cost of market basket in a given year / Cost of market basket in base year) x 100</a:t>
            </a:r>
          </a:p>
          <a:p>
            <a:pPr algn="l">
              <a:lnSpc>
                <a:spcPct val="120000"/>
              </a:lnSpc>
            </a:pPr>
            <a:r>
              <a:rPr lang="en-US" dirty="0">
                <a:latin typeface="Poppins" panose="00000500000000000000" pitchFamily="2" charset="0"/>
              </a:rPr>
              <a:t>Current Base Year for CPI is 2012</a:t>
            </a:r>
            <a:endParaRPr lang="en-US" b="0" i="0" dirty="0">
              <a:effectLst/>
              <a:latin typeface="Poppins" panose="00000500000000000000" pitchFamily="2" charset="0"/>
            </a:endParaRPr>
          </a:p>
          <a:p>
            <a:endParaRPr lang="en-IN" dirty="0"/>
          </a:p>
        </p:txBody>
      </p:sp>
    </p:spTree>
    <p:extLst>
      <p:ext uri="{BB962C8B-B14F-4D97-AF65-F5344CB8AC3E}">
        <p14:creationId xmlns:p14="http://schemas.microsoft.com/office/powerpoint/2010/main" val="406104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7119-A74F-5DF9-C354-E3D04E01DF58}"/>
              </a:ext>
            </a:extLst>
          </p:cNvPr>
          <p:cNvSpPr>
            <a:spLocks noGrp="1"/>
          </p:cNvSpPr>
          <p:nvPr>
            <p:ph type="ctrTitle"/>
          </p:nvPr>
        </p:nvSpPr>
        <p:spPr/>
        <p:txBody>
          <a:bodyPr/>
          <a:lstStyle/>
          <a:p>
            <a:r>
              <a:rPr lang="en-US" sz="6000" b="1" dirty="0">
                <a:solidFill>
                  <a:srgbClr val="C00000"/>
                </a:solidFill>
              </a:rPr>
              <a:t>Inflation and Deflation</a:t>
            </a:r>
            <a:endParaRPr lang="en-IN" dirty="0">
              <a:solidFill>
                <a:srgbClr val="C00000"/>
              </a:solidFill>
            </a:endParaRPr>
          </a:p>
        </p:txBody>
      </p:sp>
      <p:sp>
        <p:nvSpPr>
          <p:cNvPr id="3" name="Subtitle 2">
            <a:extLst>
              <a:ext uri="{FF2B5EF4-FFF2-40B4-BE49-F238E27FC236}">
                <a16:creationId xmlns:a16="http://schemas.microsoft.com/office/drawing/2014/main" id="{FC277517-FFBC-9809-920D-2DE15B80D9ED}"/>
              </a:ext>
            </a:extLst>
          </p:cNvPr>
          <p:cNvSpPr>
            <a:spLocks noGrp="1"/>
          </p:cNvSpPr>
          <p:nvPr>
            <p:ph type="subTitle" idx="1"/>
          </p:nvPr>
        </p:nvSpPr>
        <p:spPr/>
        <p:txBody>
          <a:bodyPr>
            <a:normAutofit/>
          </a:bodyPr>
          <a:lstStyle/>
          <a:p>
            <a:r>
              <a:rPr lang="en-US" sz="4400" b="1" dirty="0"/>
              <a:t>Causes and Consequences</a:t>
            </a:r>
            <a:endParaRPr lang="en-IN" sz="4400" b="1" dirty="0"/>
          </a:p>
        </p:txBody>
      </p:sp>
    </p:spTree>
    <p:extLst>
      <p:ext uri="{BB962C8B-B14F-4D97-AF65-F5344CB8AC3E}">
        <p14:creationId xmlns:p14="http://schemas.microsoft.com/office/powerpoint/2010/main" val="55910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0EE13-3C4A-3D7D-26D4-801B91A61E67}"/>
              </a:ext>
            </a:extLst>
          </p:cNvPr>
          <p:cNvSpPr>
            <a:spLocks noGrp="1"/>
          </p:cNvSpPr>
          <p:nvPr>
            <p:ph idx="1"/>
          </p:nvPr>
        </p:nvSpPr>
        <p:spPr>
          <a:xfrm>
            <a:off x="838200" y="403412"/>
            <a:ext cx="10515600" cy="5773551"/>
          </a:xfrm>
        </p:spPr>
        <p:txBody>
          <a:bodyPr>
            <a:normAutofit fontScale="92500"/>
          </a:bodyPr>
          <a:lstStyle/>
          <a:p>
            <a:pPr>
              <a:lnSpc>
                <a:spcPct val="110000"/>
              </a:lnSpc>
            </a:pPr>
            <a:r>
              <a:rPr lang="en-US" dirty="0">
                <a:latin typeface="Roboto" panose="02000000000000000000" pitchFamily="2" charset="0"/>
              </a:rPr>
              <a:t>I</a:t>
            </a:r>
            <a:r>
              <a:rPr lang="en-US" b="0" i="0" dirty="0">
                <a:effectLst/>
                <a:latin typeface="Roboto" panose="02000000000000000000" pitchFamily="2" charset="0"/>
              </a:rPr>
              <a:t>t measures </a:t>
            </a:r>
            <a:r>
              <a:rPr lang="en-US" b="1" i="0" dirty="0">
                <a:effectLst/>
                <a:latin typeface="Roboto" panose="02000000000000000000" pitchFamily="2" charset="0"/>
              </a:rPr>
              <a:t>price changes from the perspective of a retail buyer</a:t>
            </a:r>
            <a:r>
              <a:rPr lang="en-US" b="0" i="0" dirty="0">
                <a:effectLst/>
                <a:latin typeface="Roboto" panose="02000000000000000000" pitchFamily="2" charset="0"/>
              </a:rPr>
              <a:t>. It is released by the</a:t>
            </a:r>
            <a:r>
              <a:rPr lang="en-US" dirty="0">
                <a:latin typeface="Roboto" panose="02000000000000000000" pitchFamily="2" charset="0"/>
              </a:rPr>
              <a:t> </a:t>
            </a:r>
            <a:r>
              <a:rPr lang="en-US" dirty="0">
                <a:solidFill>
                  <a:srgbClr val="C00000"/>
                </a:solidFill>
                <a:latin typeface="Roboto" panose="02000000000000000000" pitchFamily="2" charset="0"/>
              </a:rPr>
              <a:t>National Statistical Office (NSO)</a:t>
            </a:r>
            <a:r>
              <a:rPr lang="en-US" b="0" i="0" dirty="0">
                <a:solidFill>
                  <a:srgbClr val="C00000"/>
                </a:solidFill>
                <a:effectLst/>
                <a:latin typeface="Roboto" panose="02000000000000000000" pitchFamily="2" charset="0"/>
              </a:rPr>
              <a:t>.</a:t>
            </a:r>
          </a:p>
          <a:p>
            <a:pPr>
              <a:lnSpc>
                <a:spcPct val="110000"/>
              </a:lnSpc>
            </a:pPr>
            <a:r>
              <a:rPr lang="en-US" dirty="0">
                <a:latin typeface="Roboto" panose="02000000000000000000" pitchFamily="2" charset="0"/>
              </a:rPr>
              <a:t>T</a:t>
            </a:r>
            <a:r>
              <a:rPr lang="en-US" b="0" i="0" dirty="0">
                <a:effectLst/>
                <a:latin typeface="Roboto" panose="02000000000000000000" pitchFamily="2" charset="0"/>
              </a:rPr>
              <a:t>he CPI </a:t>
            </a:r>
            <a:r>
              <a:rPr lang="en-US" b="1" i="0" dirty="0">
                <a:effectLst/>
                <a:latin typeface="Roboto" panose="02000000000000000000" pitchFamily="2" charset="0"/>
              </a:rPr>
              <a:t>calculates the difference in the price of commodities and services</a:t>
            </a:r>
            <a:r>
              <a:rPr lang="en-US" b="0" i="0" dirty="0">
                <a:effectLst/>
                <a:latin typeface="Roboto" panose="02000000000000000000" pitchFamily="2" charset="0"/>
              </a:rPr>
              <a:t> such as food, medical care, education, electronics etc., which Indian consumers buy for use.</a:t>
            </a:r>
          </a:p>
          <a:p>
            <a:pPr algn="l">
              <a:lnSpc>
                <a:spcPct val="110000"/>
              </a:lnSpc>
              <a:buFont typeface="Arial" panose="020B0604020202020204" pitchFamily="34" charset="0"/>
              <a:buChar char="•"/>
            </a:pPr>
            <a:r>
              <a:rPr lang="en-US" b="0" i="0" dirty="0">
                <a:effectLst/>
                <a:latin typeface="Roboto" panose="02000000000000000000" pitchFamily="2" charset="0"/>
              </a:rPr>
              <a:t>The CPI has </a:t>
            </a:r>
            <a:r>
              <a:rPr lang="en-US" b="1" i="0" dirty="0">
                <a:effectLst/>
                <a:latin typeface="Roboto" panose="02000000000000000000" pitchFamily="2" charset="0"/>
              </a:rPr>
              <a:t>several sub-groups including food and beverages,</a:t>
            </a:r>
            <a:r>
              <a:rPr lang="en-US" b="0" i="0" dirty="0">
                <a:effectLst/>
                <a:latin typeface="Roboto" panose="02000000000000000000" pitchFamily="2" charset="0"/>
              </a:rPr>
              <a:t> fuel and light, housing and clothing, bedding and footwear.</a:t>
            </a:r>
          </a:p>
          <a:p>
            <a:pPr algn="l">
              <a:lnSpc>
                <a:spcPct val="110000"/>
              </a:lnSpc>
              <a:buFont typeface="Arial" panose="020B0604020202020204" pitchFamily="34" charset="0"/>
              <a:buChar char="•"/>
            </a:pPr>
            <a:r>
              <a:rPr lang="en-US" b="1" i="0" dirty="0">
                <a:effectLst/>
                <a:latin typeface="Roboto" panose="02000000000000000000" pitchFamily="2" charset="0"/>
              </a:rPr>
              <a:t>Four types of CPI are</a:t>
            </a:r>
            <a:r>
              <a:rPr lang="en-US" b="0" i="0" dirty="0">
                <a:effectLst/>
                <a:latin typeface="Roboto" panose="02000000000000000000" pitchFamily="2" charset="0"/>
              </a:rPr>
              <a:t> as follows:</a:t>
            </a:r>
          </a:p>
          <a:p>
            <a:pPr marL="742950" lvl="1" indent="-285750" algn="l">
              <a:lnSpc>
                <a:spcPct val="110000"/>
              </a:lnSpc>
              <a:buFont typeface="Arial" panose="020B0604020202020204" pitchFamily="34" charset="0"/>
              <a:buChar char="•"/>
            </a:pPr>
            <a:r>
              <a:rPr lang="en-US" b="0" i="0" dirty="0">
                <a:effectLst/>
                <a:latin typeface="Roboto" panose="02000000000000000000" pitchFamily="2" charset="0"/>
              </a:rPr>
              <a:t>CPI for Industrial Workers (CPI - IW).</a:t>
            </a:r>
          </a:p>
          <a:p>
            <a:pPr marL="742950" lvl="1" indent="-285750" algn="l">
              <a:lnSpc>
                <a:spcPct val="110000"/>
              </a:lnSpc>
              <a:buFont typeface="Arial" panose="020B0604020202020204" pitchFamily="34" charset="0"/>
              <a:buChar char="•"/>
            </a:pPr>
            <a:r>
              <a:rPr lang="en-US" b="0" i="0" dirty="0">
                <a:effectLst/>
                <a:latin typeface="Roboto" panose="02000000000000000000" pitchFamily="2" charset="0"/>
              </a:rPr>
              <a:t>CPI for Agricultural </a:t>
            </a:r>
            <a:r>
              <a:rPr lang="en-US" b="0" i="0" dirty="0" err="1">
                <a:effectLst/>
                <a:latin typeface="Roboto" panose="02000000000000000000" pitchFamily="2" charset="0"/>
              </a:rPr>
              <a:t>Labourers</a:t>
            </a:r>
            <a:r>
              <a:rPr lang="en-US" b="0" i="0" dirty="0">
                <a:effectLst/>
                <a:latin typeface="Roboto" panose="02000000000000000000" pitchFamily="2" charset="0"/>
              </a:rPr>
              <a:t> (CPI - AL).</a:t>
            </a:r>
          </a:p>
          <a:p>
            <a:pPr marL="742950" lvl="1" indent="-285750" algn="l">
              <a:lnSpc>
                <a:spcPct val="110000"/>
              </a:lnSpc>
              <a:buFont typeface="Arial" panose="020B0604020202020204" pitchFamily="34" charset="0"/>
              <a:buChar char="•"/>
            </a:pPr>
            <a:r>
              <a:rPr lang="en-US" b="0" i="0" dirty="0">
                <a:effectLst/>
                <a:latin typeface="Roboto" panose="02000000000000000000" pitchFamily="2" charset="0"/>
              </a:rPr>
              <a:t>CPI for Rural </a:t>
            </a:r>
            <a:r>
              <a:rPr lang="en-US" b="0" i="0" dirty="0" err="1">
                <a:effectLst/>
                <a:latin typeface="Roboto" panose="02000000000000000000" pitchFamily="2" charset="0"/>
              </a:rPr>
              <a:t>Labourers</a:t>
            </a:r>
            <a:r>
              <a:rPr lang="en-US" b="0" i="0" dirty="0">
                <a:effectLst/>
                <a:latin typeface="Roboto" panose="02000000000000000000" pitchFamily="2" charset="0"/>
              </a:rPr>
              <a:t> (CPI - RL)</a:t>
            </a:r>
          </a:p>
          <a:p>
            <a:pPr marL="742950" lvl="1" indent="-285750" algn="l">
              <a:lnSpc>
                <a:spcPct val="110000"/>
              </a:lnSpc>
              <a:buFont typeface="Arial" panose="020B0604020202020204" pitchFamily="34" charset="0"/>
              <a:buChar char="•"/>
            </a:pPr>
            <a:r>
              <a:rPr lang="en-US" b="0" i="0" dirty="0">
                <a:effectLst/>
                <a:latin typeface="Roboto" panose="02000000000000000000" pitchFamily="2" charset="0"/>
              </a:rPr>
              <a:t>CPI (Rural/Urban/Combined).</a:t>
            </a:r>
          </a:p>
          <a:p>
            <a:endParaRPr lang="en-IN" dirty="0"/>
          </a:p>
        </p:txBody>
      </p:sp>
    </p:spTree>
    <p:extLst>
      <p:ext uri="{BB962C8B-B14F-4D97-AF65-F5344CB8AC3E}">
        <p14:creationId xmlns:p14="http://schemas.microsoft.com/office/powerpoint/2010/main" val="194345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126696-1188-6A9B-ECA3-D42DD837D74B}"/>
              </a:ext>
            </a:extLst>
          </p:cNvPr>
          <p:cNvPicPr>
            <a:picLocks noGrp="1" noChangeAspect="1"/>
          </p:cNvPicPr>
          <p:nvPr>
            <p:ph idx="1"/>
          </p:nvPr>
        </p:nvPicPr>
        <p:blipFill>
          <a:blip r:embed="rId2"/>
          <a:stretch>
            <a:fillRect/>
          </a:stretch>
        </p:blipFill>
        <p:spPr>
          <a:xfrm>
            <a:off x="2402541" y="1027765"/>
            <a:ext cx="6624918" cy="4700681"/>
          </a:xfrm>
        </p:spPr>
      </p:pic>
    </p:spTree>
    <p:extLst>
      <p:ext uri="{BB962C8B-B14F-4D97-AF65-F5344CB8AC3E}">
        <p14:creationId xmlns:p14="http://schemas.microsoft.com/office/powerpoint/2010/main" val="3892415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69149-2010-3071-9035-BEF43727B660}"/>
              </a:ext>
            </a:extLst>
          </p:cNvPr>
          <p:cNvSpPr>
            <a:spLocks noGrp="1"/>
          </p:cNvSpPr>
          <p:nvPr>
            <p:ph idx="1"/>
          </p:nvPr>
        </p:nvSpPr>
        <p:spPr>
          <a:xfrm>
            <a:off x="838200" y="277906"/>
            <a:ext cx="10515600" cy="5899057"/>
          </a:xfrm>
        </p:spPr>
        <p:txBody>
          <a:bodyPr>
            <a:normAutofit/>
          </a:bodyPr>
          <a:lstStyle/>
          <a:p>
            <a:pPr marL="0" indent="0" algn="l">
              <a:buNone/>
            </a:pPr>
            <a:r>
              <a:rPr lang="en-US" sz="3600" b="1" i="0" dirty="0">
                <a:solidFill>
                  <a:srgbClr val="C00000"/>
                </a:solidFill>
                <a:effectLst/>
                <a:latin typeface="Roboto" panose="02000000000000000000" pitchFamily="2" charset="0"/>
              </a:rPr>
              <a:t>What is Wholesale Price Index?</a:t>
            </a:r>
          </a:p>
          <a:p>
            <a:pPr algn="l">
              <a:buFont typeface="Arial" panose="020B0604020202020204" pitchFamily="34" charset="0"/>
              <a:buChar char="•"/>
            </a:pPr>
            <a:r>
              <a:rPr lang="en-US" b="0" i="0" dirty="0">
                <a:effectLst/>
                <a:latin typeface="Roboto" panose="02000000000000000000" pitchFamily="2" charset="0"/>
              </a:rPr>
              <a:t>It measures the </a:t>
            </a:r>
            <a:r>
              <a:rPr lang="en-US" b="1" i="0" dirty="0">
                <a:effectLst/>
                <a:latin typeface="Roboto" panose="02000000000000000000" pitchFamily="2" charset="0"/>
              </a:rPr>
              <a:t>changes in the prices of goods sold and traded</a:t>
            </a:r>
            <a:r>
              <a:rPr lang="en-US" b="0" i="0" dirty="0">
                <a:effectLst/>
                <a:latin typeface="Roboto" panose="02000000000000000000" pitchFamily="2" charset="0"/>
              </a:rPr>
              <a:t> in bulk by wholesale businesses to other businesses.</a:t>
            </a:r>
          </a:p>
          <a:p>
            <a:pPr algn="l">
              <a:buFont typeface="Arial" panose="020B0604020202020204" pitchFamily="34" charset="0"/>
              <a:buChar char="•"/>
            </a:pPr>
            <a:r>
              <a:rPr lang="en-US" b="0" i="0" dirty="0">
                <a:effectLst/>
                <a:latin typeface="Roboto" panose="02000000000000000000" pitchFamily="2" charset="0"/>
              </a:rPr>
              <a:t>Published by the </a:t>
            </a:r>
            <a:r>
              <a:rPr lang="en-US" b="1" i="0" dirty="0">
                <a:effectLst/>
                <a:latin typeface="Roboto" panose="02000000000000000000" pitchFamily="2" charset="0"/>
              </a:rPr>
              <a:t>Office of Economic Adviser,</a:t>
            </a:r>
            <a:r>
              <a:rPr lang="en-US" b="0" i="0" dirty="0">
                <a:effectLst/>
                <a:latin typeface="Roboto" panose="02000000000000000000" pitchFamily="2" charset="0"/>
              </a:rPr>
              <a:t> Ministry of Commerce and Industry.</a:t>
            </a:r>
          </a:p>
          <a:p>
            <a:pPr algn="l">
              <a:buFont typeface="Arial" panose="020B0604020202020204" pitchFamily="34" charset="0"/>
              <a:buChar char="•"/>
            </a:pPr>
            <a:r>
              <a:rPr lang="en-US" b="0" i="0" dirty="0">
                <a:effectLst/>
                <a:latin typeface="Roboto" panose="02000000000000000000" pitchFamily="2" charset="0"/>
              </a:rPr>
              <a:t>It is one of the </a:t>
            </a:r>
            <a:r>
              <a:rPr lang="en-US" b="1" i="0" dirty="0">
                <a:effectLst/>
                <a:latin typeface="Roboto" panose="02000000000000000000" pitchFamily="2" charset="0"/>
              </a:rPr>
              <a:t>most widely used inflation indicator in India</a:t>
            </a:r>
            <a:r>
              <a:rPr lang="en-US" b="0" i="0" dirty="0">
                <a:effectLst/>
                <a:latin typeface="Roboto" panose="02000000000000000000" pitchFamily="2" charset="0"/>
              </a:rPr>
              <a:t>.</a:t>
            </a:r>
          </a:p>
          <a:p>
            <a:pPr algn="l">
              <a:buFont typeface="Arial" panose="020B0604020202020204" pitchFamily="34" charset="0"/>
              <a:buChar char="•"/>
            </a:pPr>
            <a:r>
              <a:rPr lang="en-US" b="0" i="0" dirty="0">
                <a:effectLst/>
                <a:latin typeface="Roboto" panose="02000000000000000000" pitchFamily="2" charset="0"/>
              </a:rPr>
              <a:t>Major criticism for this index is that the </a:t>
            </a:r>
            <a:r>
              <a:rPr lang="en-US" b="1" i="0" dirty="0">
                <a:effectLst/>
                <a:latin typeface="Roboto" panose="02000000000000000000" pitchFamily="2" charset="0"/>
              </a:rPr>
              <a:t>general public does not buy products at wholesale price</a:t>
            </a:r>
            <a:r>
              <a:rPr lang="en-US" b="0" i="0" dirty="0">
                <a:effectLst/>
                <a:latin typeface="Roboto" panose="02000000000000000000" pitchFamily="2" charset="0"/>
              </a:rPr>
              <a:t>.</a:t>
            </a:r>
          </a:p>
          <a:p>
            <a:pPr algn="l">
              <a:buFont typeface="Arial" panose="020B0604020202020204" pitchFamily="34" charset="0"/>
              <a:buChar char="•"/>
            </a:pPr>
            <a:r>
              <a:rPr lang="en-US" b="0" i="0" dirty="0">
                <a:effectLst/>
                <a:latin typeface="Roboto" panose="02000000000000000000" pitchFamily="2" charset="0"/>
              </a:rPr>
              <a:t>The base year of All-India WPI has been revised from </a:t>
            </a:r>
            <a:r>
              <a:rPr lang="en-US" b="1" i="0" dirty="0">
                <a:effectLst/>
                <a:latin typeface="Roboto" panose="02000000000000000000" pitchFamily="2" charset="0"/>
              </a:rPr>
              <a:t>2004-05 to 2011-12 </a:t>
            </a:r>
            <a:r>
              <a:rPr lang="en-US" i="0" dirty="0">
                <a:effectLst/>
                <a:latin typeface="Roboto" panose="02000000000000000000" pitchFamily="2" charset="0"/>
              </a:rPr>
              <a:t>in 2017</a:t>
            </a:r>
            <a:r>
              <a:rPr lang="en-US" b="0" i="0" dirty="0">
                <a:effectLst/>
                <a:latin typeface="Roboto" panose="02000000000000000000" pitchFamily="2" charset="0"/>
              </a:rPr>
              <a:t>.</a:t>
            </a:r>
          </a:p>
          <a:p>
            <a:endParaRPr lang="en-IN" dirty="0"/>
          </a:p>
        </p:txBody>
      </p:sp>
    </p:spTree>
    <p:extLst>
      <p:ext uri="{BB962C8B-B14F-4D97-AF65-F5344CB8AC3E}">
        <p14:creationId xmlns:p14="http://schemas.microsoft.com/office/powerpoint/2010/main" val="387732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647F-5DCA-E4DF-9AD5-04878E0FE071}"/>
              </a:ext>
            </a:extLst>
          </p:cNvPr>
          <p:cNvSpPr>
            <a:spLocks noGrp="1"/>
          </p:cNvSpPr>
          <p:nvPr>
            <p:ph type="title"/>
          </p:nvPr>
        </p:nvSpPr>
        <p:spPr/>
        <p:txBody>
          <a:bodyPr>
            <a:normAutofit fontScale="90000"/>
          </a:bodyPr>
          <a:lstStyle/>
          <a:p>
            <a:r>
              <a:rPr lang="en-US" b="1" i="0" dirty="0">
                <a:solidFill>
                  <a:srgbClr val="C00000"/>
                </a:solidFill>
                <a:effectLst/>
                <a:latin typeface="Roboto" panose="02000000000000000000" pitchFamily="2" charset="0"/>
              </a:rPr>
              <a:t>What is the difference between CPI and WPI?</a:t>
            </a:r>
            <a:br>
              <a:rPr lang="en-US" b="0" i="0" dirty="0">
                <a:solidFill>
                  <a:srgbClr val="C00000"/>
                </a:solidFill>
                <a:effectLst/>
                <a:latin typeface="Roboto" panose="02000000000000000000" pitchFamily="2" charset="0"/>
              </a:rPr>
            </a:br>
            <a:endParaRPr lang="en-IN" dirty="0">
              <a:solidFill>
                <a:srgbClr val="C00000"/>
              </a:solidFill>
            </a:endParaRPr>
          </a:p>
        </p:txBody>
      </p:sp>
      <p:sp>
        <p:nvSpPr>
          <p:cNvPr id="3" name="Content Placeholder 2">
            <a:extLst>
              <a:ext uri="{FF2B5EF4-FFF2-40B4-BE49-F238E27FC236}">
                <a16:creationId xmlns:a16="http://schemas.microsoft.com/office/drawing/2014/main" id="{08A884FF-DA57-0132-8BBB-E5969DA8D689}"/>
              </a:ext>
            </a:extLst>
          </p:cNvPr>
          <p:cNvSpPr>
            <a:spLocks noGrp="1"/>
          </p:cNvSpPr>
          <p:nvPr>
            <p:ph idx="1"/>
          </p:nvPr>
        </p:nvSpPr>
        <p:spPr/>
        <p:txBody>
          <a:bodyPr/>
          <a:lstStyle/>
          <a:p>
            <a:pPr algn="l">
              <a:buFont typeface="Arial" panose="020B0604020202020204" pitchFamily="34" charset="0"/>
              <a:buChar char="•"/>
            </a:pPr>
            <a:r>
              <a:rPr lang="en-US" b="0" i="0" dirty="0">
                <a:effectLst/>
                <a:latin typeface="Roboto" panose="02000000000000000000" pitchFamily="2" charset="0"/>
              </a:rPr>
              <a:t>WPI tracks </a:t>
            </a:r>
            <a:r>
              <a:rPr lang="en-US" b="1" i="0" dirty="0">
                <a:effectLst/>
                <a:latin typeface="Roboto" panose="02000000000000000000" pitchFamily="2" charset="0"/>
              </a:rPr>
              <a:t>inflation at the producer level</a:t>
            </a:r>
            <a:r>
              <a:rPr lang="en-US" b="0" i="0" dirty="0">
                <a:effectLst/>
                <a:latin typeface="Roboto" panose="02000000000000000000" pitchFamily="2" charset="0"/>
              </a:rPr>
              <a:t> and CPI </a:t>
            </a:r>
            <a:r>
              <a:rPr lang="en-US" b="1" i="0" dirty="0">
                <a:effectLst/>
                <a:latin typeface="Roboto" panose="02000000000000000000" pitchFamily="2" charset="0"/>
              </a:rPr>
              <a:t>captures changes in prices levels at the consumer level</a:t>
            </a:r>
            <a:r>
              <a:rPr lang="en-US" b="0" i="0" dirty="0">
                <a:effectLst/>
                <a:latin typeface="Roboto" panose="02000000000000000000" pitchFamily="2" charset="0"/>
              </a:rPr>
              <a:t>.</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WPI </a:t>
            </a:r>
            <a:r>
              <a:rPr lang="en-US" b="1" i="0" dirty="0">
                <a:effectLst/>
                <a:latin typeface="Roboto" panose="02000000000000000000" pitchFamily="2" charset="0"/>
              </a:rPr>
              <a:t>does not capture changes in the prices of services,</a:t>
            </a:r>
            <a:r>
              <a:rPr lang="en-US" b="0" i="0" dirty="0">
                <a:effectLst/>
                <a:latin typeface="Roboto" panose="02000000000000000000" pitchFamily="2" charset="0"/>
              </a:rPr>
              <a:t> which CPI does.</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In WPI, more weightage is given to manufactured goods,</a:t>
            </a:r>
            <a:r>
              <a:rPr lang="en-US" b="0" i="0" dirty="0">
                <a:effectLst/>
                <a:latin typeface="Roboto" panose="02000000000000000000" pitchFamily="2" charset="0"/>
              </a:rPr>
              <a:t> while in </a:t>
            </a:r>
            <a:r>
              <a:rPr lang="en-US" b="1" i="0" dirty="0">
                <a:effectLst/>
                <a:latin typeface="Roboto" panose="02000000000000000000" pitchFamily="2" charset="0"/>
              </a:rPr>
              <a:t>CPI,</a:t>
            </a:r>
            <a:r>
              <a:rPr lang="en-US" b="0" i="0" dirty="0">
                <a:effectLst/>
                <a:latin typeface="Roboto" panose="02000000000000000000" pitchFamily="2" charset="0"/>
              </a:rPr>
              <a:t> </a:t>
            </a:r>
            <a:r>
              <a:rPr lang="en-US" b="1" i="0" dirty="0">
                <a:effectLst/>
                <a:latin typeface="Roboto" panose="02000000000000000000" pitchFamily="2" charset="0"/>
              </a:rPr>
              <a:t>more weightage </a:t>
            </a:r>
            <a:r>
              <a:rPr lang="en-US" b="0" i="0" dirty="0">
                <a:effectLst/>
                <a:latin typeface="Roboto" panose="02000000000000000000" pitchFamily="2" charset="0"/>
              </a:rPr>
              <a:t>is given </a:t>
            </a:r>
            <a:r>
              <a:rPr lang="en-US" b="1" i="0" dirty="0">
                <a:effectLst/>
                <a:latin typeface="Roboto" panose="02000000000000000000" pitchFamily="2" charset="0"/>
              </a:rPr>
              <a:t>to food items</a:t>
            </a:r>
            <a:r>
              <a:rPr lang="en-US" b="0" i="0" dirty="0">
                <a:effectLst/>
                <a:latin typeface="Roboto" panose="02000000000000000000" pitchFamily="2" charset="0"/>
              </a:rPr>
              <a:t>.</a:t>
            </a:r>
          </a:p>
          <a:p>
            <a:endParaRPr lang="en-IN" dirty="0"/>
          </a:p>
        </p:txBody>
      </p:sp>
    </p:spTree>
    <p:extLst>
      <p:ext uri="{BB962C8B-B14F-4D97-AF65-F5344CB8AC3E}">
        <p14:creationId xmlns:p14="http://schemas.microsoft.com/office/powerpoint/2010/main" val="253874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04C2A4-DA5A-CA86-8036-8FA5864AD580}"/>
              </a:ext>
            </a:extLst>
          </p:cNvPr>
          <p:cNvPicPr>
            <a:picLocks noGrp="1" noChangeAspect="1"/>
          </p:cNvPicPr>
          <p:nvPr>
            <p:ph idx="1"/>
          </p:nvPr>
        </p:nvPicPr>
        <p:blipFill>
          <a:blip r:embed="rId2"/>
          <a:stretch>
            <a:fillRect/>
          </a:stretch>
        </p:blipFill>
        <p:spPr>
          <a:xfrm>
            <a:off x="1857922" y="1344707"/>
            <a:ext cx="5464013" cy="2675928"/>
          </a:xfrm>
        </p:spPr>
      </p:pic>
    </p:spTree>
    <p:extLst>
      <p:ext uri="{BB962C8B-B14F-4D97-AF65-F5344CB8AC3E}">
        <p14:creationId xmlns:p14="http://schemas.microsoft.com/office/powerpoint/2010/main" val="540637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47D486-1BA4-EB3B-DA2D-559A3A660E9E}"/>
              </a:ext>
            </a:extLst>
          </p:cNvPr>
          <p:cNvPicPr>
            <a:picLocks noGrp="1" noChangeAspect="1"/>
          </p:cNvPicPr>
          <p:nvPr>
            <p:ph idx="1"/>
          </p:nvPr>
        </p:nvPicPr>
        <p:blipFill>
          <a:blip r:embed="rId2"/>
          <a:stretch>
            <a:fillRect/>
          </a:stretch>
        </p:blipFill>
        <p:spPr>
          <a:xfrm>
            <a:off x="645459" y="788895"/>
            <a:ext cx="10416988" cy="5159478"/>
          </a:xfrm>
        </p:spPr>
      </p:pic>
    </p:spTree>
    <p:extLst>
      <p:ext uri="{BB962C8B-B14F-4D97-AF65-F5344CB8AC3E}">
        <p14:creationId xmlns:p14="http://schemas.microsoft.com/office/powerpoint/2010/main" val="2531513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6DC757-9F3A-485D-A444-248C019A9936}"/>
              </a:ext>
            </a:extLst>
          </p:cNvPr>
          <p:cNvPicPr>
            <a:picLocks noGrp="1" noChangeAspect="1"/>
          </p:cNvPicPr>
          <p:nvPr>
            <p:ph idx="1"/>
          </p:nvPr>
        </p:nvPicPr>
        <p:blipFill>
          <a:blip r:embed="rId2"/>
          <a:stretch>
            <a:fillRect/>
          </a:stretch>
        </p:blipFill>
        <p:spPr>
          <a:xfrm>
            <a:off x="833718" y="546847"/>
            <a:ext cx="9968753" cy="5393905"/>
          </a:xfrm>
        </p:spPr>
      </p:pic>
    </p:spTree>
    <p:extLst>
      <p:ext uri="{BB962C8B-B14F-4D97-AF65-F5344CB8AC3E}">
        <p14:creationId xmlns:p14="http://schemas.microsoft.com/office/powerpoint/2010/main" val="2497065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0CF19-5462-3BB7-6E9D-9E18F3C178E1}"/>
              </a:ext>
            </a:extLst>
          </p:cNvPr>
          <p:cNvSpPr>
            <a:spLocks noGrp="1"/>
          </p:cNvSpPr>
          <p:nvPr>
            <p:ph idx="1"/>
          </p:nvPr>
        </p:nvSpPr>
        <p:spPr>
          <a:xfrm>
            <a:off x="838200" y="744071"/>
            <a:ext cx="10515600" cy="5432892"/>
          </a:xfrm>
        </p:spPr>
        <p:txBody>
          <a:bodyPr/>
          <a:lstStyle/>
          <a:p>
            <a:pPr marL="0" indent="0">
              <a:buNone/>
            </a:pPr>
            <a:r>
              <a:rPr lang="en-US" sz="3600" b="1" dirty="0">
                <a:solidFill>
                  <a:srgbClr val="C00000"/>
                </a:solidFill>
              </a:rPr>
              <a:t>Inflation Targeting in India by RBI </a:t>
            </a:r>
          </a:p>
          <a:p>
            <a:endParaRPr lang="en-US" sz="3600" b="1" dirty="0">
              <a:solidFill>
                <a:srgbClr val="C00000"/>
              </a:solidFill>
            </a:endParaRPr>
          </a:p>
          <a:p>
            <a:r>
              <a:rPr lang="en-US" dirty="0"/>
              <a:t>Inflation target of RBI: </a:t>
            </a:r>
            <a:r>
              <a:rPr lang="en-US" b="1" dirty="0"/>
              <a:t>4% (+ or – 2) </a:t>
            </a:r>
            <a:r>
              <a:rPr lang="en-US" dirty="0"/>
              <a:t>(based on CPI inflation rate)</a:t>
            </a:r>
          </a:p>
          <a:p>
            <a:endParaRPr lang="en-US" dirty="0"/>
          </a:p>
          <a:p>
            <a:r>
              <a:rPr lang="en-US" dirty="0"/>
              <a:t>Upper tolerance level: </a:t>
            </a:r>
            <a:r>
              <a:rPr lang="en-US" b="1" dirty="0"/>
              <a:t>6%</a:t>
            </a:r>
          </a:p>
          <a:p>
            <a:endParaRPr lang="en-US" b="1" dirty="0"/>
          </a:p>
          <a:p>
            <a:r>
              <a:rPr lang="en-US" dirty="0"/>
              <a:t>Lower tolerance level: </a:t>
            </a:r>
            <a:r>
              <a:rPr lang="en-US" b="1" dirty="0"/>
              <a:t>2%</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43894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0D54-EB57-CBBB-17AE-6C89AFA72697}"/>
              </a:ext>
            </a:extLst>
          </p:cNvPr>
          <p:cNvSpPr>
            <a:spLocks noGrp="1"/>
          </p:cNvSpPr>
          <p:nvPr>
            <p:ph type="ctrTitle"/>
          </p:nvPr>
        </p:nvSpPr>
        <p:spPr/>
        <p:txBody>
          <a:bodyPr/>
          <a:lstStyle/>
          <a:p>
            <a:r>
              <a:rPr lang="en-US" b="1" dirty="0">
                <a:solidFill>
                  <a:srgbClr val="C00000"/>
                </a:solidFill>
              </a:rPr>
              <a:t>Unemployment</a:t>
            </a:r>
            <a:r>
              <a:rPr lang="en-US" b="1" dirty="0">
                <a:solidFill>
                  <a:srgbClr val="FF0000"/>
                </a:solidFill>
              </a:rPr>
              <a:t> </a:t>
            </a:r>
            <a:endParaRPr lang="en-IN" b="1" dirty="0">
              <a:solidFill>
                <a:srgbClr val="FF0000"/>
              </a:solidFill>
            </a:endParaRPr>
          </a:p>
        </p:txBody>
      </p:sp>
    </p:spTree>
    <p:extLst>
      <p:ext uri="{BB962C8B-B14F-4D97-AF65-F5344CB8AC3E}">
        <p14:creationId xmlns:p14="http://schemas.microsoft.com/office/powerpoint/2010/main" val="4079435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CD8F-EE02-E5DA-3FB5-6DC8FB0E5196}"/>
              </a:ext>
            </a:extLst>
          </p:cNvPr>
          <p:cNvSpPr>
            <a:spLocks noGrp="1"/>
          </p:cNvSpPr>
          <p:nvPr>
            <p:ph type="title"/>
          </p:nvPr>
        </p:nvSpPr>
        <p:spPr>
          <a:xfrm>
            <a:off x="838200" y="365125"/>
            <a:ext cx="10515600" cy="880969"/>
          </a:xfrm>
        </p:spPr>
        <p:txBody>
          <a:bodyPr/>
          <a:lstStyle/>
          <a:p>
            <a:r>
              <a:rPr lang="en-US" b="1" dirty="0">
                <a:solidFill>
                  <a:srgbClr val="C00000"/>
                </a:solidFill>
              </a:rPr>
              <a:t>Concepts Of Employment </a:t>
            </a:r>
            <a:endParaRPr lang="en-IN" b="1" dirty="0">
              <a:solidFill>
                <a:srgbClr val="C00000"/>
              </a:solidFill>
            </a:endParaRPr>
          </a:p>
        </p:txBody>
      </p:sp>
      <p:sp>
        <p:nvSpPr>
          <p:cNvPr id="3" name="Content Placeholder 2">
            <a:extLst>
              <a:ext uri="{FF2B5EF4-FFF2-40B4-BE49-F238E27FC236}">
                <a16:creationId xmlns:a16="http://schemas.microsoft.com/office/drawing/2014/main" id="{AA0F1521-610A-C417-EE2D-064167BE72D8}"/>
              </a:ext>
            </a:extLst>
          </p:cNvPr>
          <p:cNvSpPr>
            <a:spLocks noGrp="1"/>
          </p:cNvSpPr>
          <p:nvPr>
            <p:ph idx="1"/>
          </p:nvPr>
        </p:nvSpPr>
        <p:spPr>
          <a:xfrm>
            <a:off x="838200" y="1317812"/>
            <a:ext cx="10515600" cy="4859151"/>
          </a:xfrm>
        </p:spPr>
        <p:txBody>
          <a:bodyPr/>
          <a:lstStyle/>
          <a:p>
            <a:pPr marL="0" indent="0">
              <a:buNone/>
            </a:pPr>
            <a:endParaRPr lang="en-US" dirty="0"/>
          </a:p>
          <a:p>
            <a:r>
              <a:rPr lang="en-IN" b="1" dirty="0"/>
              <a:t>Employment</a:t>
            </a:r>
            <a:r>
              <a:rPr lang="en-IN" dirty="0"/>
              <a:t> refers to a situation when a person is able and willing to take up a job and get employed. </a:t>
            </a:r>
          </a:p>
          <a:p>
            <a:r>
              <a:rPr lang="en-IN" dirty="0"/>
              <a:t>The main concepts of Employment are: </a:t>
            </a:r>
          </a:p>
          <a:p>
            <a:pPr marL="0" indent="0">
              <a:buNone/>
            </a:pPr>
            <a:r>
              <a:rPr lang="en-IN" b="1" dirty="0"/>
              <a:t>1) Full Employment</a:t>
            </a:r>
            <a:r>
              <a:rPr lang="en-IN" dirty="0"/>
              <a:t>: It refers to a situation where all those workers who are able and willing to work get employment. In full employment, there is optimum utilisation of resources.</a:t>
            </a:r>
          </a:p>
          <a:p>
            <a:pPr marL="0" indent="0">
              <a:buNone/>
            </a:pPr>
            <a:r>
              <a:rPr lang="en-IN" b="1" dirty="0"/>
              <a:t>2) Under Employment</a:t>
            </a:r>
            <a:r>
              <a:rPr lang="en-IN" dirty="0"/>
              <a:t>: It refers to a situation when people are engaged in jobs but do not get these jobs according to their abilities, efficiencies and qualification.</a:t>
            </a:r>
          </a:p>
          <a:p>
            <a:pPr marL="0" indent="0">
              <a:buNone/>
            </a:pPr>
            <a:endParaRPr lang="en-IN" dirty="0"/>
          </a:p>
        </p:txBody>
      </p:sp>
    </p:spTree>
    <p:extLst>
      <p:ext uri="{BB962C8B-B14F-4D97-AF65-F5344CB8AC3E}">
        <p14:creationId xmlns:p14="http://schemas.microsoft.com/office/powerpoint/2010/main" val="335564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E1BCF-1112-64B3-73EA-030527185360}"/>
              </a:ext>
            </a:extLst>
          </p:cNvPr>
          <p:cNvSpPr>
            <a:spLocks noGrp="1"/>
          </p:cNvSpPr>
          <p:nvPr>
            <p:ph idx="1"/>
          </p:nvPr>
        </p:nvSpPr>
        <p:spPr>
          <a:xfrm>
            <a:off x="838200" y="699247"/>
            <a:ext cx="10515600" cy="5477716"/>
          </a:xfrm>
        </p:spPr>
        <p:txBody>
          <a:bodyPr/>
          <a:lstStyle/>
          <a:p>
            <a:r>
              <a:rPr lang="en-US" b="0" i="0" dirty="0">
                <a:solidFill>
                  <a:srgbClr val="FF0000"/>
                </a:solidFill>
                <a:effectLst/>
                <a:latin typeface="Gilroy"/>
              </a:rPr>
              <a:t>Inflation</a:t>
            </a:r>
            <a:r>
              <a:rPr lang="en-US" b="0" i="0" dirty="0">
                <a:solidFill>
                  <a:srgbClr val="314259"/>
                </a:solidFill>
                <a:effectLst/>
                <a:latin typeface="Gilroy"/>
              </a:rPr>
              <a:t> </a:t>
            </a:r>
            <a:r>
              <a:rPr lang="en-US" b="0" i="0" dirty="0">
                <a:effectLst/>
                <a:latin typeface="Gilroy"/>
              </a:rPr>
              <a:t>happens when the </a:t>
            </a:r>
            <a:r>
              <a:rPr lang="en-US" b="0" i="0" dirty="0">
                <a:solidFill>
                  <a:srgbClr val="FF0000"/>
                </a:solidFill>
                <a:effectLst/>
                <a:latin typeface="Gilroy"/>
              </a:rPr>
              <a:t>price of goods and services increase</a:t>
            </a:r>
            <a:r>
              <a:rPr lang="en-US" b="0" i="0" dirty="0">
                <a:effectLst/>
                <a:latin typeface="Gilroy"/>
              </a:rPr>
              <a:t>, while </a:t>
            </a:r>
            <a:r>
              <a:rPr lang="en-US" b="0" i="0" dirty="0">
                <a:solidFill>
                  <a:srgbClr val="FF0000"/>
                </a:solidFill>
                <a:effectLst/>
                <a:latin typeface="Gilroy"/>
              </a:rPr>
              <a:t>deflation</a:t>
            </a:r>
            <a:r>
              <a:rPr lang="en-US" b="0" i="0" dirty="0">
                <a:solidFill>
                  <a:srgbClr val="314259"/>
                </a:solidFill>
                <a:effectLst/>
                <a:latin typeface="Gilroy"/>
              </a:rPr>
              <a:t> </a:t>
            </a:r>
            <a:r>
              <a:rPr lang="en-US" b="0" i="0" dirty="0">
                <a:effectLst/>
                <a:latin typeface="Gilroy"/>
              </a:rPr>
              <a:t>takes place when the </a:t>
            </a:r>
            <a:r>
              <a:rPr lang="en-US" b="0" i="0" dirty="0">
                <a:solidFill>
                  <a:srgbClr val="FF0000"/>
                </a:solidFill>
                <a:effectLst/>
                <a:latin typeface="Gilroy"/>
              </a:rPr>
              <a:t>price of the goods and services decrease in the economy. </a:t>
            </a:r>
            <a:r>
              <a:rPr lang="en-US" b="0" i="0" dirty="0">
                <a:effectLst/>
                <a:latin typeface="Gilroy"/>
              </a:rPr>
              <a:t>Inflation and deflation are the opposite sides of the same coin.</a:t>
            </a:r>
            <a:br>
              <a:rPr lang="en-US" b="0" i="0" dirty="0">
                <a:effectLst/>
                <a:latin typeface="Gilroy"/>
              </a:rPr>
            </a:br>
            <a:endParaRPr lang="en-US" b="0" i="0" dirty="0">
              <a:effectLst/>
              <a:latin typeface="Gilroy"/>
            </a:endParaRPr>
          </a:p>
          <a:p>
            <a:r>
              <a:rPr lang="en-US" b="0" i="0" dirty="0">
                <a:effectLst/>
                <a:latin typeface="Gilroy"/>
              </a:rPr>
              <a:t>Maintaining the balance between these two economic conditions, i.e. inflation and deflation is essential as the economy can quickly swing from one condition to the other, resulting in imbalances</a:t>
            </a:r>
            <a:r>
              <a:rPr lang="en-US" b="0" i="0" dirty="0">
                <a:solidFill>
                  <a:srgbClr val="314259"/>
                </a:solidFill>
                <a:effectLst/>
                <a:latin typeface="Gilroy"/>
              </a:rPr>
              <a:t>. </a:t>
            </a:r>
          </a:p>
          <a:p>
            <a:pPr marL="0" indent="0">
              <a:buNone/>
            </a:pPr>
            <a:endParaRPr lang="en-US" b="0" i="0" dirty="0">
              <a:solidFill>
                <a:srgbClr val="314259"/>
              </a:solidFill>
              <a:effectLst/>
              <a:latin typeface="Gilroy"/>
            </a:endParaRPr>
          </a:p>
          <a:p>
            <a:r>
              <a:rPr lang="en-US" b="0" i="0" dirty="0">
                <a:effectLst/>
                <a:latin typeface="Gilroy"/>
              </a:rPr>
              <a:t>The</a:t>
            </a:r>
            <a:r>
              <a:rPr lang="en-US" b="0" i="0" dirty="0">
                <a:solidFill>
                  <a:srgbClr val="FF0000"/>
                </a:solidFill>
                <a:effectLst/>
                <a:latin typeface="Gilroy"/>
              </a:rPr>
              <a:t> Reserve Bank of India </a:t>
            </a:r>
            <a:r>
              <a:rPr lang="en-US" b="0" i="0" dirty="0">
                <a:effectLst/>
                <a:latin typeface="Gilroy"/>
              </a:rPr>
              <a:t>keeps an eye on the levels of price changes and </a:t>
            </a:r>
            <a:r>
              <a:rPr lang="en-US" b="0" i="0" dirty="0">
                <a:solidFill>
                  <a:srgbClr val="FF0000"/>
                </a:solidFill>
                <a:effectLst/>
                <a:latin typeface="Gilroy"/>
              </a:rPr>
              <a:t>controls deflation or inflation by conducting its monetary policy operations</a:t>
            </a:r>
            <a:r>
              <a:rPr lang="en-US" b="0" i="0" dirty="0">
                <a:effectLst/>
                <a:latin typeface="Gilroy"/>
              </a:rPr>
              <a:t>, such as </a:t>
            </a:r>
            <a:r>
              <a:rPr lang="en-US" b="0" i="0" dirty="0">
                <a:solidFill>
                  <a:srgbClr val="FF0000"/>
                </a:solidFill>
                <a:effectLst/>
                <a:latin typeface="Gilroy"/>
              </a:rPr>
              <a:t>setting interest rates </a:t>
            </a:r>
            <a:r>
              <a:rPr lang="en-US" b="0" i="0" dirty="0">
                <a:effectLst/>
                <a:latin typeface="Gilroy"/>
              </a:rPr>
              <a:t>in India.</a:t>
            </a:r>
            <a:endParaRPr lang="en-IN" dirty="0"/>
          </a:p>
        </p:txBody>
      </p:sp>
    </p:spTree>
    <p:extLst>
      <p:ext uri="{BB962C8B-B14F-4D97-AF65-F5344CB8AC3E}">
        <p14:creationId xmlns:p14="http://schemas.microsoft.com/office/powerpoint/2010/main" val="3779095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E55A2-1003-DF77-9DEA-444BB86927FC}"/>
              </a:ext>
            </a:extLst>
          </p:cNvPr>
          <p:cNvSpPr>
            <a:spLocks noGrp="1"/>
          </p:cNvSpPr>
          <p:nvPr>
            <p:ph idx="1"/>
          </p:nvPr>
        </p:nvSpPr>
        <p:spPr>
          <a:xfrm>
            <a:off x="838200" y="546847"/>
            <a:ext cx="10515600" cy="5630116"/>
          </a:xfrm>
        </p:spPr>
        <p:txBody>
          <a:bodyPr/>
          <a:lstStyle/>
          <a:p>
            <a:pPr algn="l"/>
            <a:r>
              <a:rPr lang="en-US" b="1" i="1" dirty="0">
                <a:effectLst/>
                <a:latin typeface="carlito"/>
              </a:rPr>
              <a:t>Unemployment rate falls to 7.1% in September 2023: CMIE</a:t>
            </a:r>
          </a:p>
          <a:p>
            <a:pPr algn="l"/>
            <a:r>
              <a:rPr lang="en-US" b="0" i="0" dirty="0">
                <a:effectLst/>
                <a:latin typeface="carlito"/>
              </a:rPr>
              <a:t>Unemployment rate in India fell to 7.1 per cent in September 2023 from 8.1 per cent in August, according to CMIE’s Consumer Pyramids Household Survey. </a:t>
            </a:r>
          </a:p>
          <a:p>
            <a:pPr algn="l"/>
            <a:r>
              <a:rPr lang="en-US" b="0" i="0" dirty="0">
                <a:effectLst/>
                <a:latin typeface="carlito"/>
              </a:rPr>
              <a:t>The unemployment rate eased in both rural and urban India. </a:t>
            </a:r>
          </a:p>
          <a:p>
            <a:pPr algn="l"/>
            <a:r>
              <a:rPr lang="en-US" b="0" i="0" dirty="0">
                <a:effectLst/>
                <a:latin typeface="carlito"/>
              </a:rPr>
              <a:t>It came alongside a fall in labour participation rate (LPR). The LPR climbed down from 41.2 per cent in August to 40.9 per cent in September. </a:t>
            </a:r>
          </a:p>
          <a:p>
            <a:pPr algn="l"/>
            <a:r>
              <a:rPr lang="en-US" b="0" i="0" dirty="0">
                <a:effectLst/>
                <a:latin typeface="carlito"/>
              </a:rPr>
              <a:t>While LPR for rural India increased marginally, from 41.6 per cent to 41.8 per cent, urban LPR fell from 40.2 per cent to 39 per cent. </a:t>
            </a:r>
            <a:endParaRPr lang="en-IN" dirty="0"/>
          </a:p>
        </p:txBody>
      </p:sp>
    </p:spTree>
    <p:extLst>
      <p:ext uri="{BB962C8B-B14F-4D97-AF65-F5344CB8AC3E}">
        <p14:creationId xmlns:p14="http://schemas.microsoft.com/office/powerpoint/2010/main" val="3232379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1E517A-2836-8A65-D040-02ADA8D6DB58}"/>
              </a:ext>
            </a:extLst>
          </p:cNvPr>
          <p:cNvSpPr>
            <a:spLocks noGrp="1"/>
          </p:cNvSpPr>
          <p:nvPr>
            <p:ph idx="1"/>
          </p:nvPr>
        </p:nvSpPr>
        <p:spPr>
          <a:xfrm>
            <a:off x="838200" y="349624"/>
            <a:ext cx="10515600" cy="5827339"/>
          </a:xfrm>
        </p:spPr>
        <p:txBody>
          <a:bodyPr/>
          <a:lstStyle/>
          <a:p>
            <a:pPr marL="0" indent="0">
              <a:buNone/>
            </a:pPr>
            <a:endParaRPr lang="en-US" dirty="0"/>
          </a:p>
          <a:p>
            <a:pPr marL="0" indent="0">
              <a:buNone/>
            </a:pPr>
            <a:r>
              <a:rPr lang="en-US" b="1" dirty="0"/>
              <a:t>Labour force participation rate in CWS (Current Weekly Status)</a:t>
            </a:r>
            <a:r>
              <a:rPr lang="en-US" dirty="0"/>
              <a:t> in urban areas for persons aged 15 years and above increased to </a:t>
            </a:r>
            <a:r>
              <a:rPr lang="en-US" dirty="0">
                <a:solidFill>
                  <a:srgbClr val="FF0000"/>
                </a:solidFill>
              </a:rPr>
              <a:t>48.8</a:t>
            </a:r>
            <a:r>
              <a:rPr lang="en-US" dirty="0"/>
              <a:t> per cent in April-June 2023, </a:t>
            </a:r>
            <a:r>
              <a:rPr lang="en-US" dirty="0">
                <a:solidFill>
                  <a:srgbClr val="FF0000"/>
                </a:solidFill>
              </a:rPr>
              <a:t>from 47.5 </a:t>
            </a:r>
            <a:r>
              <a:rPr lang="en-US" dirty="0"/>
              <a:t>per cent in July-September 2022. </a:t>
            </a:r>
          </a:p>
          <a:p>
            <a:pPr marL="0" indent="0">
              <a:buNone/>
            </a:pPr>
            <a:endParaRPr lang="en-US" dirty="0"/>
          </a:p>
          <a:p>
            <a:r>
              <a:rPr lang="en-US" b="1" dirty="0" err="1"/>
              <a:t>Labour</a:t>
            </a:r>
            <a:r>
              <a:rPr lang="en-US" b="1" dirty="0"/>
              <a:t> Force </a:t>
            </a:r>
            <a:r>
              <a:rPr lang="en-US" dirty="0"/>
              <a:t>refers to the part of the population which supplies or        offers to supply labour for pursuing economic activities for the production of goods and services and therefore, includes both employed and unemployed persons.</a:t>
            </a:r>
            <a:endParaRPr lang="en-IN" dirty="0"/>
          </a:p>
        </p:txBody>
      </p:sp>
    </p:spTree>
    <p:extLst>
      <p:ext uri="{BB962C8B-B14F-4D97-AF65-F5344CB8AC3E}">
        <p14:creationId xmlns:p14="http://schemas.microsoft.com/office/powerpoint/2010/main" val="1883939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97A16-31C4-2CA0-B4C1-F5A58EAD1D50}"/>
              </a:ext>
            </a:extLst>
          </p:cNvPr>
          <p:cNvSpPr>
            <a:spLocks noGrp="1"/>
          </p:cNvSpPr>
          <p:nvPr>
            <p:ph idx="1"/>
          </p:nvPr>
        </p:nvSpPr>
        <p:spPr>
          <a:xfrm>
            <a:off x="838200" y="304800"/>
            <a:ext cx="10515600" cy="5872163"/>
          </a:xfrm>
        </p:spPr>
        <p:txBody>
          <a:bodyPr>
            <a:normAutofit/>
          </a:bodyPr>
          <a:lstStyle/>
          <a:p>
            <a:pPr marL="0" indent="0" algn="l">
              <a:buNone/>
            </a:pPr>
            <a:r>
              <a:rPr lang="en-US" sz="4300" b="0" i="0" dirty="0">
                <a:effectLst/>
                <a:latin typeface="inherit"/>
              </a:rPr>
              <a:t>   </a:t>
            </a:r>
            <a:r>
              <a:rPr lang="en-US" sz="4300" b="1" i="0" dirty="0">
                <a:solidFill>
                  <a:srgbClr val="C00000"/>
                </a:solidFill>
                <a:effectLst/>
                <a:latin typeface="inherit"/>
              </a:rPr>
              <a:t>What is Unemployment?</a:t>
            </a:r>
          </a:p>
          <a:p>
            <a:pPr algn="l">
              <a:lnSpc>
                <a:spcPct val="110000"/>
              </a:lnSpc>
            </a:pPr>
            <a:r>
              <a:rPr lang="en-US" sz="2600" b="0" i="0" dirty="0">
                <a:effectLst/>
                <a:latin typeface="Poppins" panose="00000500000000000000" pitchFamily="2" charset="0"/>
              </a:rPr>
              <a:t>Unemployment is a situation when a person actively searches for a job and is unable to find work. </a:t>
            </a:r>
          </a:p>
          <a:p>
            <a:pPr algn="l">
              <a:lnSpc>
                <a:spcPct val="110000"/>
              </a:lnSpc>
            </a:pPr>
            <a:r>
              <a:rPr lang="en-US" sz="2600" b="0" i="0" dirty="0">
                <a:effectLst/>
                <a:latin typeface="Poppins" panose="00000500000000000000" pitchFamily="2" charset="0"/>
              </a:rPr>
              <a:t>Rate of Unemployment is an indicator of the health of an economy. </a:t>
            </a:r>
          </a:p>
          <a:p>
            <a:pPr algn="l">
              <a:lnSpc>
                <a:spcPct val="110000"/>
              </a:lnSpc>
            </a:pPr>
            <a:r>
              <a:rPr lang="en-US" sz="2600" b="0" i="0" dirty="0">
                <a:effectLst/>
                <a:latin typeface="Poppins" panose="00000500000000000000" pitchFamily="2" charset="0"/>
              </a:rPr>
              <a:t>The unemployment rate is the most frequent measure of unemployment. The </a:t>
            </a:r>
            <a:r>
              <a:rPr lang="en-US" sz="2600" b="1" i="0" dirty="0">
                <a:effectLst/>
                <a:latin typeface="Poppins" panose="00000500000000000000" pitchFamily="2" charset="0"/>
              </a:rPr>
              <a:t>unemployment rate </a:t>
            </a:r>
            <a:r>
              <a:rPr lang="en-US" sz="2600" b="0" i="0" dirty="0">
                <a:effectLst/>
                <a:latin typeface="Poppins" panose="00000500000000000000" pitchFamily="2" charset="0"/>
              </a:rPr>
              <a:t>is the number of people unemployed divided by the working population or people working under labour force</a:t>
            </a:r>
            <a:r>
              <a:rPr lang="en-US" b="0" i="0" dirty="0">
                <a:effectLst/>
                <a:latin typeface="Poppins" panose="00000500000000000000" pitchFamily="2" charset="0"/>
              </a:rPr>
              <a:t>.</a:t>
            </a:r>
          </a:p>
          <a:p>
            <a:pPr marL="0" indent="0" algn="l">
              <a:lnSpc>
                <a:spcPct val="110000"/>
              </a:lnSpc>
              <a:buNone/>
            </a:pPr>
            <a:r>
              <a:rPr lang="en-US" b="1" i="0" dirty="0">
                <a:solidFill>
                  <a:srgbClr val="FF0000"/>
                </a:solidFill>
                <a:effectLst/>
                <a:latin typeface="Poppins" panose="00000500000000000000" pitchFamily="2" charset="0"/>
              </a:rPr>
              <a:t>Unemployment rate = (Unemployed Workers / Total labour force) × 100</a:t>
            </a:r>
            <a:endParaRPr lang="en-US" b="0" i="0" dirty="0">
              <a:solidFill>
                <a:srgbClr val="FF0000"/>
              </a:solidFill>
              <a:effectLst/>
              <a:latin typeface="Poppins" panose="00000500000000000000" pitchFamily="2" charset="0"/>
            </a:endParaRPr>
          </a:p>
        </p:txBody>
      </p:sp>
    </p:spTree>
    <p:extLst>
      <p:ext uri="{BB962C8B-B14F-4D97-AF65-F5344CB8AC3E}">
        <p14:creationId xmlns:p14="http://schemas.microsoft.com/office/powerpoint/2010/main" val="4277428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B623D-4990-A68C-41A2-D00033D53744}"/>
              </a:ext>
            </a:extLst>
          </p:cNvPr>
          <p:cNvSpPr>
            <a:spLocks noGrp="1"/>
          </p:cNvSpPr>
          <p:nvPr>
            <p:ph idx="1"/>
          </p:nvPr>
        </p:nvSpPr>
        <p:spPr>
          <a:xfrm>
            <a:off x="838200" y="457200"/>
            <a:ext cx="10515600" cy="5719763"/>
          </a:xfrm>
        </p:spPr>
        <p:txBody>
          <a:bodyPr>
            <a:normAutofit fontScale="92500" lnSpcReduction="10000"/>
          </a:bodyPr>
          <a:lstStyle/>
          <a:p>
            <a:pPr marL="0" indent="0">
              <a:lnSpc>
                <a:spcPct val="100000"/>
              </a:lnSpc>
              <a:buNone/>
            </a:pPr>
            <a:r>
              <a:rPr lang="en-US" sz="2600" b="1" i="0" dirty="0">
                <a:effectLst/>
                <a:latin typeface="Poppins" panose="00000500000000000000" pitchFamily="2" charset="0"/>
              </a:rPr>
              <a:t>National Sample Survey Organization (NSSO) </a:t>
            </a:r>
            <a:r>
              <a:rPr lang="en-US" sz="2600" b="0" i="0" dirty="0">
                <a:effectLst/>
                <a:latin typeface="Poppins" panose="00000500000000000000" pitchFamily="2" charset="0"/>
              </a:rPr>
              <a:t>defines employment and unemployment on the following activity statuses of an individual. NSSO, an organization under </a:t>
            </a:r>
            <a:r>
              <a:rPr lang="en-US" sz="2600" b="0" i="0" dirty="0" err="1">
                <a:effectLst/>
                <a:latin typeface="Poppins" panose="00000500000000000000" pitchFamily="2" charset="0"/>
              </a:rPr>
              <a:t>MoSPI</a:t>
            </a:r>
            <a:r>
              <a:rPr lang="en-US" sz="2600" b="0" i="0" dirty="0">
                <a:effectLst/>
                <a:latin typeface="Poppins" panose="00000500000000000000" pitchFamily="2" charset="0"/>
              </a:rPr>
              <a:t> (Ministry of Statistics and </a:t>
            </a:r>
            <a:r>
              <a:rPr lang="en-US" sz="2600" b="0" i="0" dirty="0" err="1">
                <a:effectLst/>
                <a:latin typeface="Poppins" panose="00000500000000000000" pitchFamily="2" charset="0"/>
              </a:rPr>
              <a:t>Programme</a:t>
            </a:r>
            <a:r>
              <a:rPr lang="en-US" sz="2600" b="0" i="0" dirty="0">
                <a:effectLst/>
                <a:latin typeface="Poppins" panose="00000500000000000000" pitchFamily="2" charset="0"/>
              </a:rPr>
              <a:t> Implementation) measures India’s unemployment rate using three approaches</a:t>
            </a:r>
            <a:r>
              <a:rPr lang="en-US" sz="2600" b="0" i="0" dirty="0">
                <a:solidFill>
                  <a:srgbClr val="444444"/>
                </a:solidFill>
                <a:effectLst/>
                <a:latin typeface="Poppins" panose="00000500000000000000" pitchFamily="2" charset="0"/>
              </a:rPr>
              <a:t>:</a:t>
            </a:r>
            <a:r>
              <a:rPr lang="en-US" dirty="0"/>
              <a:t> </a:t>
            </a:r>
          </a:p>
          <a:p>
            <a:pPr marL="0" indent="0">
              <a:lnSpc>
                <a:spcPct val="100000"/>
              </a:lnSpc>
              <a:buNone/>
            </a:pPr>
            <a:r>
              <a:rPr lang="en-US" dirty="0"/>
              <a:t>1. </a:t>
            </a:r>
            <a:r>
              <a:rPr lang="en-US" b="1" i="0" dirty="0">
                <a:solidFill>
                  <a:srgbClr val="C00000"/>
                </a:solidFill>
                <a:effectLst/>
                <a:latin typeface="Poppins" panose="00000500000000000000" pitchFamily="2" charset="0"/>
              </a:rPr>
              <a:t>Daily Status Approach</a:t>
            </a:r>
            <a:r>
              <a:rPr lang="en-US" b="0" i="0" dirty="0">
                <a:solidFill>
                  <a:srgbClr val="C00000"/>
                </a:solidFill>
                <a:effectLst/>
                <a:latin typeface="Poppins" panose="00000500000000000000" pitchFamily="2" charset="0"/>
              </a:rPr>
              <a:t>: </a:t>
            </a:r>
            <a:r>
              <a:rPr lang="en-US" sz="2400" b="0" i="0" dirty="0">
                <a:effectLst/>
                <a:latin typeface="Poppins" panose="00000500000000000000" pitchFamily="2" charset="0"/>
              </a:rPr>
              <a:t>unemployment status of a person under this approach is measured for each day in a reference week. A person having no gainful work even for one hour in a day is described as unemployed for that day.</a:t>
            </a:r>
          </a:p>
          <a:p>
            <a:pPr marL="0" indent="0">
              <a:lnSpc>
                <a:spcPct val="100000"/>
              </a:lnSpc>
              <a:buNone/>
            </a:pPr>
            <a:r>
              <a:rPr lang="en-US" sz="2400" b="0" i="0" dirty="0">
                <a:effectLst/>
                <a:latin typeface="Poppins" panose="00000500000000000000" pitchFamily="2" charset="0"/>
              </a:rPr>
              <a:t>2. </a:t>
            </a:r>
            <a:r>
              <a:rPr lang="en-US" b="1" i="0" dirty="0">
                <a:solidFill>
                  <a:srgbClr val="C00000"/>
                </a:solidFill>
                <a:effectLst/>
                <a:latin typeface="Poppins" panose="00000500000000000000" pitchFamily="2" charset="0"/>
              </a:rPr>
              <a:t>Weekly Status Approach:</a:t>
            </a:r>
            <a:r>
              <a:rPr lang="en-US" b="0" i="0" dirty="0">
                <a:solidFill>
                  <a:srgbClr val="C00000"/>
                </a:solidFill>
                <a:effectLst/>
                <a:latin typeface="Poppins" panose="00000500000000000000" pitchFamily="2" charset="0"/>
              </a:rPr>
              <a:t> </a:t>
            </a:r>
            <a:r>
              <a:rPr lang="en-US" sz="2400" b="0" i="0" dirty="0">
                <a:effectLst/>
                <a:latin typeface="Poppins" panose="00000500000000000000" pitchFamily="2" charset="0"/>
              </a:rPr>
              <a:t>This approach highlights the record of those persons who did not have gainful work or were unemployed even for an hour on any day of the week preceding the date of the survey</a:t>
            </a:r>
            <a:r>
              <a:rPr lang="en-US" b="0" i="0" dirty="0">
                <a:effectLst/>
                <a:latin typeface="Poppins" panose="00000500000000000000" pitchFamily="2" charset="0"/>
              </a:rPr>
              <a:t>.</a:t>
            </a:r>
          </a:p>
          <a:p>
            <a:pPr marL="0" indent="0">
              <a:lnSpc>
                <a:spcPct val="100000"/>
              </a:lnSpc>
              <a:buNone/>
            </a:pPr>
            <a:r>
              <a:rPr lang="en-US" dirty="0">
                <a:latin typeface="Poppins" panose="00000500000000000000" pitchFamily="2" charset="0"/>
              </a:rPr>
              <a:t>3. </a:t>
            </a:r>
            <a:r>
              <a:rPr lang="en-US" b="1" i="0" dirty="0">
                <a:solidFill>
                  <a:srgbClr val="C00000"/>
                </a:solidFill>
                <a:effectLst/>
                <a:latin typeface="Poppins" panose="00000500000000000000" pitchFamily="2" charset="0"/>
              </a:rPr>
              <a:t>Usual Status Approach</a:t>
            </a:r>
            <a:r>
              <a:rPr lang="en-US" b="0" i="0" dirty="0">
                <a:solidFill>
                  <a:srgbClr val="C00000"/>
                </a:solidFill>
                <a:effectLst/>
                <a:latin typeface="Poppins" panose="00000500000000000000" pitchFamily="2" charset="0"/>
              </a:rPr>
              <a:t>: </a:t>
            </a:r>
            <a:r>
              <a:rPr lang="en-US" sz="2600" b="0" i="0" dirty="0">
                <a:effectLst/>
                <a:latin typeface="Poppins" panose="00000500000000000000" pitchFamily="2" charset="0"/>
              </a:rPr>
              <a:t>This gives the estimates of those persons who were unemployed or had no gainful work for a major time during the 365 days.</a:t>
            </a:r>
          </a:p>
          <a:p>
            <a:pPr marL="0" indent="0">
              <a:buNone/>
            </a:pPr>
            <a:endParaRPr lang="en-US" b="0" i="0" dirty="0">
              <a:effectLst/>
              <a:latin typeface="Poppins" panose="00000500000000000000" pitchFamily="2" charset="0"/>
            </a:endParaRPr>
          </a:p>
          <a:p>
            <a:pPr marL="0" indent="0">
              <a:buNone/>
            </a:pPr>
            <a:endParaRPr lang="en-IN" dirty="0"/>
          </a:p>
        </p:txBody>
      </p:sp>
    </p:spTree>
    <p:extLst>
      <p:ext uri="{BB962C8B-B14F-4D97-AF65-F5344CB8AC3E}">
        <p14:creationId xmlns:p14="http://schemas.microsoft.com/office/powerpoint/2010/main" val="1134587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4735-6A78-55E1-365F-43690B8321D2}"/>
              </a:ext>
            </a:extLst>
          </p:cNvPr>
          <p:cNvSpPr>
            <a:spLocks noGrp="1"/>
          </p:cNvSpPr>
          <p:nvPr>
            <p:ph type="title"/>
          </p:nvPr>
        </p:nvSpPr>
        <p:spPr>
          <a:xfrm>
            <a:off x="776941" y="197784"/>
            <a:ext cx="10529047" cy="594099"/>
          </a:xfrm>
        </p:spPr>
        <p:txBody>
          <a:bodyPr>
            <a:normAutofit fontScale="90000"/>
          </a:bodyPr>
          <a:lstStyle/>
          <a:p>
            <a:r>
              <a:rPr lang="en-US" b="0" i="0" dirty="0">
                <a:solidFill>
                  <a:srgbClr val="C00000"/>
                </a:solidFill>
                <a:effectLst/>
                <a:latin typeface="Poppins" panose="00000500000000000000" pitchFamily="2" charset="0"/>
              </a:rPr>
              <a:t>Types of Unemployment in India</a:t>
            </a:r>
            <a:endParaRPr lang="en-IN" dirty="0">
              <a:solidFill>
                <a:srgbClr val="C00000"/>
              </a:solidFill>
            </a:endParaRPr>
          </a:p>
        </p:txBody>
      </p:sp>
      <p:sp>
        <p:nvSpPr>
          <p:cNvPr id="3" name="Content Placeholder 2">
            <a:extLst>
              <a:ext uri="{FF2B5EF4-FFF2-40B4-BE49-F238E27FC236}">
                <a16:creationId xmlns:a16="http://schemas.microsoft.com/office/drawing/2014/main" id="{2B642E86-172A-8B94-5A82-B874BFC90D45}"/>
              </a:ext>
            </a:extLst>
          </p:cNvPr>
          <p:cNvSpPr>
            <a:spLocks noGrp="1"/>
          </p:cNvSpPr>
          <p:nvPr>
            <p:ph idx="1"/>
          </p:nvPr>
        </p:nvSpPr>
        <p:spPr>
          <a:xfrm>
            <a:off x="838200" y="1021976"/>
            <a:ext cx="10515600" cy="5516283"/>
          </a:xfrm>
        </p:spPr>
        <p:txBody>
          <a:bodyPr>
            <a:normAutofit fontScale="25000" lnSpcReduction="20000"/>
          </a:bodyPr>
          <a:lstStyle/>
          <a:p>
            <a:pPr marL="0" indent="0">
              <a:lnSpc>
                <a:spcPct val="120000"/>
              </a:lnSpc>
              <a:buNone/>
            </a:pPr>
            <a:r>
              <a:rPr lang="en-US" sz="7200" dirty="0"/>
              <a:t> </a:t>
            </a:r>
            <a:r>
              <a:rPr lang="en-US" sz="7200" b="0" i="0" dirty="0">
                <a:effectLst/>
                <a:latin typeface="Poppins" panose="00000500000000000000" pitchFamily="2" charset="0"/>
              </a:rPr>
              <a:t>In India, there are </a:t>
            </a:r>
            <a:r>
              <a:rPr lang="en-US" sz="7200" b="1" i="0" dirty="0">
                <a:effectLst/>
                <a:latin typeface="Poppins" panose="00000500000000000000" pitchFamily="2" charset="0"/>
              </a:rPr>
              <a:t>seven types </a:t>
            </a:r>
            <a:r>
              <a:rPr lang="en-US" sz="7200" b="0" i="0" dirty="0">
                <a:effectLst/>
                <a:latin typeface="Poppins" panose="00000500000000000000" pitchFamily="2" charset="0"/>
              </a:rPr>
              <a:t>of unemployment. They are:</a:t>
            </a:r>
            <a:endParaRPr lang="en-US" sz="9600" b="1" i="0" dirty="0">
              <a:effectLst/>
              <a:latin typeface="Poppins" panose="00000500000000000000" pitchFamily="2" charset="0"/>
            </a:endParaRPr>
          </a:p>
          <a:p>
            <a:pPr marL="0" indent="0">
              <a:lnSpc>
                <a:spcPct val="120000"/>
              </a:lnSpc>
              <a:buNone/>
            </a:pPr>
            <a:r>
              <a:rPr lang="en-US" sz="8000" b="1" i="0" dirty="0">
                <a:solidFill>
                  <a:srgbClr val="FF0000"/>
                </a:solidFill>
                <a:effectLst/>
                <a:latin typeface="Poppins" panose="00000500000000000000" pitchFamily="2" charset="0"/>
              </a:rPr>
              <a:t>1) Disguised Unemployment</a:t>
            </a:r>
            <a:r>
              <a:rPr lang="en-US" sz="8000" b="0" i="0" dirty="0">
                <a:effectLst/>
                <a:latin typeface="Poppins" panose="00000500000000000000" pitchFamily="2" charset="0"/>
              </a:rPr>
              <a:t>: This is a type of unemployment where the number of people employed are more than that is actually needed. Disguised unemployment is generally traced in unorganized sectors or the agricultural sectors.</a:t>
            </a:r>
            <a:endParaRPr lang="en-US" sz="8000" dirty="0">
              <a:latin typeface="Poppins" panose="00000500000000000000" pitchFamily="2" charset="0"/>
            </a:endParaRPr>
          </a:p>
          <a:p>
            <a:pPr marL="0" indent="0">
              <a:lnSpc>
                <a:spcPct val="120000"/>
              </a:lnSpc>
              <a:buNone/>
            </a:pPr>
            <a:r>
              <a:rPr lang="en-US" sz="8000" b="1" i="0" dirty="0">
                <a:solidFill>
                  <a:srgbClr val="FF0000"/>
                </a:solidFill>
                <a:effectLst/>
                <a:latin typeface="Poppins" panose="00000500000000000000" pitchFamily="2" charset="0"/>
              </a:rPr>
              <a:t>2) Structural Unemployment</a:t>
            </a:r>
            <a:r>
              <a:rPr lang="en-US" sz="8000" b="1" i="0" dirty="0">
                <a:effectLst/>
                <a:latin typeface="Poppins" panose="00000500000000000000" pitchFamily="2" charset="0"/>
              </a:rPr>
              <a:t>:</a:t>
            </a:r>
            <a:r>
              <a:rPr lang="en-US" sz="8000" b="0" i="0" dirty="0">
                <a:effectLst/>
                <a:latin typeface="Poppins" panose="00000500000000000000" pitchFamily="2" charset="0"/>
              </a:rPr>
              <a:t> This unemployment arises when there is a mismatch between the worker’s skills and availability of jobs in the market. Many people in India do not get job matching to their skills, or due to lack of required skills</a:t>
            </a:r>
            <a:r>
              <a:rPr lang="en-US" sz="8000" dirty="0">
                <a:latin typeface="Poppins" panose="00000500000000000000" pitchFamily="2" charset="0"/>
              </a:rPr>
              <a:t> or </a:t>
            </a:r>
            <a:r>
              <a:rPr lang="en-US" sz="8000" b="0" i="0" dirty="0">
                <a:effectLst/>
                <a:latin typeface="Poppins" panose="00000500000000000000" pitchFamily="2" charset="0"/>
              </a:rPr>
              <a:t>because of poor education levels, they do not get suitable jobs. </a:t>
            </a:r>
          </a:p>
          <a:p>
            <a:pPr marL="0" indent="0">
              <a:lnSpc>
                <a:spcPct val="120000"/>
              </a:lnSpc>
              <a:buNone/>
            </a:pPr>
            <a:r>
              <a:rPr lang="en-US" sz="8000" b="1" i="0" dirty="0">
                <a:solidFill>
                  <a:srgbClr val="FF0000"/>
                </a:solidFill>
                <a:effectLst/>
                <a:latin typeface="Poppins" panose="00000500000000000000" pitchFamily="2" charset="0"/>
              </a:rPr>
              <a:t>3) Seasonal Unemployment</a:t>
            </a:r>
            <a:r>
              <a:rPr lang="en-US" sz="8000" b="1" i="0" dirty="0">
                <a:effectLst/>
                <a:latin typeface="Poppins" panose="00000500000000000000" pitchFamily="2" charset="0"/>
              </a:rPr>
              <a:t>:</a:t>
            </a:r>
            <a:r>
              <a:rPr lang="en-US" sz="8000" b="0" i="0" dirty="0">
                <a:effectLst/>
                <a:latin typeface="Poppins" panose="00000500000000000000" pitchFamily="2" charset="0"/>
              </a:rPr>
              <a:t> That situation of unemployment when people do not have work during certain seasons of the year, such as labourers in agricultural sector in India rarely have occupation throughout the year.</a:t>
            </a:r>
          </a:p>
          <a:p>
            <a:pPr marL="0" indent="0">
              <a:lnSpc>
                <a:spcPct val="120000"/>
              </a:lnSpc>
              <a:buNone/>
            </a:pPr>
            <a:r>
              <a:rPr lang="en-US" sz="8000" b="1" i="0" dirty="0">
                <a:solidFill>
                  <a:srgbClr val="FF0000"/>
                </a:solidFill>
                <a:effectLst/>
                <a:latin typeface="Poppins" panose="00000500000000000000" pitchFamily="2" charset="0"/>
              </a:rPr>
              <a:t>4) Vulnerable Unemployment</a:t>
            </a:r>
            <a:r>
              <a:rPr lang="en-US" sz="8000" b="1" i="0" dirty="0">
                <a:effectLst/>
                <a:latin typeface="Poppins" panose="00000500000000000000" pitchFamily="2" charset="0"/>
              </a:rPr>
              <a:t>:</a:t>
            </a:r>
            <a:r>
              <a:rPr lang="en-US" sz="8000" b="0" i="0" dirty="0">
                <a:effectLst/>
                <a:latin typeface="Poppins" panose="00000500000000000000" pitchFamily="2" charset="0"/>
              </a:rPr>
              <a:t> People are deemed to be unemployed under this type of unemployment even if they’re working. People are employed but informally i.e. without proper job contracts and thus records of their work are never maintained. It is one of the main types of unemployment in India.</a:t>
            </a:r>
          </a:p>
          <a:p>
            <a:pPr marL="457200" indent="-457200">
              <a:buAutoNum type="arabicPeriod"/>
            </a:pPr>
            <a:endParaRPr lang="en-US" sz="2400" b="0" i="0" dirty="0">
              <a:solidFill>
                <a:srgbClr val="444444"/>
              </a:solidFill>
              <a:effectLst/>
              <a:latin typeface="Poppins" panose="00000500000000000000" pitchFamily="2" charset="0"/>
            </a:endParaRPr>
          </a:p>
          <a:p>
            <a:pPr marL="0" indent="0">
              <a:buNone/>
            </a:pPr>
            <a:endParaRPr lang="en-US" sz="2400" dirty="0"/>
          </a:p>
          <a:p>
            <a:pPr marL="0" indent="0">
              <a:buNone/>
            </a:pPr>
            <a:r>
              <a:rPr lang="en-US" sz="2400" dirty="0"/>
              <a:t>    </a:t>
            </a:r>
            <a:endParaRPr lang="en-IN" sz="2400" dirty="0"/>
          </a:p>
        </p:txBody>
      </p:sp>
    </p:spTree>
    <p:extLst>
      <p:ext uri="{BB962C8B-B14F-4D97-AF65-F5344CB8AC3E}">
        <p14:creationId xmlns:p14="http://schemas.microsoft.com/office/powerpoint/2010/main" val="1963720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DD9D7-9343-4A0A-22DB-616D0E92B88B}"/>
              </a:ext>
            </a:extLst>
          </p:cNvPr>
          <p:cNvSpPr>
            <a:spLocks noGrp="1"/>
          </p:cNvSpPr>
          <p:nvPr>
            <p:ph idx="1"/>
          </p:nvPr>
        </p:nvSpPr>
        <p:spPr>
          <a:xfrm>
            <a:off x="838200" y="546847"/>
            <a:ext cx="10515600" cy="5630116"/>
          </a:xfrm>
        </p:spPr>
        <p:txBody>
          <a:bodyPr>
            <a:normAutofit lnSpcReduction="10000"/>
          </a:bodyPr>
          <a:lstStyle/>
          <a:p>
            <a:pPr marL="0" indent="0">
              <a:lnSpc>
                <a:spcPct val="100000"/>
              </a:lnSpc>
              <a:buNone/>
            </a:pPr>
            <a:r>
              <a:rPr lang="en-US" sz="2000" b="1" i="0" dirty="0">
                <a:solidFill>
                  <a:srgbClr val="FF0000"/>
                </a:solidFill>
                <a:effectLst/>
                <a:latin typeface="Poppins" panose="00000500000000000000" pitchFamily="2" charset="0"/>
              </a:rPr>
              <a:t>5) Technological Unemployment</a:t>
            </a:r>
            <a:r>
              <a:rPr lang="en-US" sz="2000" b="0" i="0" dirty="0">
                <a:effectLst/>
                <a:latin typeface="Poppins" panose="00000500000000000000" pitchFamily="2" charset="0"/>
              </a:rPr>
              <a:t>: the situation when people lose their jobs due to advancement in technologies. In 2016, the data of the World Bank predicted that the proportion of jobs threatened by automation in India is 69% year-on-year.</a:t>
            </a:r>
          </a:p>
          <a:p>
            <a:pPr marL="0" indent="0">
              <a:lnSpc>
                <a:spcPct val="100000"/>
              </a:lnSpc>
              <a:buNone/>
            </a:pPr>
            <a:endParaRPr lang="en-US" sz="2000" b="0" i="0" dirty="0">
              <a:effectLst/>
              <a:latin typeface="Poppins" panose="00000500000000000000" pitchFamily="2" charset="0"/>
            </a:endParaRPr>
          </a:p>
          <a:p>
            <a:pPr marL="0" indent="0">
              <a:lnSpc>
                <a:spcPct val="100000"/>
              </a:lnSpc>
              <a:buNone/>
            </a:pPr>
            <a:r>
              <a:rPr lang="en-US" sz="2000" b="1" i="0" dirty="0">
                <a:solidFill>
                  <a:srgbClr val="FF0000"/>
                </a:solidFill>
                <a:effectLst/>
                <a:latin typeface="Poppins" panose="00000500000000000000" pitchFamily="2" charset="0"/>
              </a:rPr>
              <a:t>6) Cyclical Unemployment</a:t>
            </a:r>
            <a:r>
              <a:rPr lang="en-US" sz="2000" b="0" i="0" dirty="0">
                <a:effectLst/>
                <a:latin typeface="Poppins" panose="00000500000000000000" pitchFamily="2" charset="0"/>
              </a:rPr>
              <a:t>: unemployment caused due to the business cycle, where the number of unemployed heads rises during recessions and declines with the growth of the economy. Cyclical unemployment figures in India are negligible.</a:t>
            </a:r>
          </a:p>
          <a:p>
            <a:pPr marL="0" indent="0">
              <a:lnSpc>
                <a:spcPct val="100000"/>
              </a:lnSpc>
              <a:buNone/>
            </a:pPr>
            <a:endParaRPr lang="en-US" sz="2000" b="0" i="0" dirty="0">
              <a:effectLst/>
              <a:latin typeface="Poppins" panose="00000500000000000000" pitchFamily="2" charset="0"/>
            </a:endParaRPr>
          </a:p>
          <a:p>
            <a:pPr marL="0" indent="0">
              <a:lnSpc>
                <a:spcPct val="100000"/>
              </a:lnSpc>
              <a:buNone/>
            </a:pPr>
            <a:r>
              <a:rPr lang="en-US" sz="2000" b="1" i="0" dirty="0">
                <a:solidFill>
                  <a:srgbClr val="FF0000"/>
                </a:solidFill>
                <a:effectLst/>
                <a:latin typeface="Poppins" panose="00000500000000000000" pitchFamily="2" charset="0"/>
              </a:rPr>
              <a:t>7) Frictional Unemployment</a:t>
            </a:r>
            <a:r>
              <a:rPr lang="en-US" sz="2000" b="0" i="0" dirty="0">
                <a:effectLst/>
                <a:latin typeface="Poppins" panose="00000500000000000000" pitchFamily="2" charset="0"/>
              </a:rPr>
              <a:t>: this is a situation when people are unemployed for a short span of time while searching for a new job or switching between jobs. Frictional Unemployment also called </a:t>
            </a:r>
            <a:r>
              <a:rPr lang="en-US" sz="2000" b="1" i="0" dirty="0">
                <a:effectLst/>
                <a:latin typeface="Poppins" panose="00000500000000000000" pitchFamily="2" charset="0"/>
              </a:rPr>
              <a:t>Search Unemployment</a:t>
            </a:r>
            <a:r>
              <a:rPr lang="en-US" sz="2000" b="0" i="0" dirty="0">
                <a:effectLst/>
                <a:latin typeface="Poppins" panose="00000500000000000000" pitchFamily="2" charset="0"/>
              </a:rPr>
              <a:t>, is the time lag between the jobs. Frictional unemployment is considered as voluntary unemployment because the reason for unemployment is not a shortage of jobs, but in fact, the workers themselves quit their jobs in search of better opportunities.</a:t>
            </a:r>
          </a:p>
          <a:p>
            <a:pPr marL="0" indent="0">
              <a:buNone/>
            </a:pPr>
            <a:endParaRPr lang="en-US" sz="2400" b="0" i="0" dirty="0">
              <a:solidFill>
                <a:srgbClr val="444444"/>
              </a:solidFill>
              <a:effectLst/>
              <a:latin typeface="Poppins" panose="00000500000000000000" pitchFamily="2" charset="0"/>
            </a:endParaRPr>
          </a:p>
          <a:p>
            <a:pPr marL="0" indent="0">
              <a:buNone/>
            </a:pPr>
            <a:endParaRPr lang="en-IN" dirty="0"/>
          </a:p>
        </p:txBody>
      </p:sp>
    </p:spTree>
    <p:extLst>
      <p:ext uri="{BB962C8B-B14F-4D97-AF65-F5344CB8AC3E}">
        <p14:creationId xmlns:p14="http://schemas.microsoft.com/office/powerpoint/2010/main" val="3456509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311D-78C1-CBD6-067B-D1D0E497B79E}"/>
              </a:ext>
            </a:extLst>
          </p:cNvPr>
          <p:cNvSpPr>
            <a:spLocks noGrp="1"/>
          </p:cNvSpPr>
          <p:nvPr>
            <p:ph type="title"/>
          </p:nvPr>
        </p:nvSpPr>
        <p:spPr>
          <a:xfrm>
            <a:off x="986118" y="365125"/>
            <a:ext cx="10367682" cy="863040"/>
          </a:xfrm>
        </p:spPr>
        <p:txBody>
          <a:bodyPr>
            <a:normAutofit fontScale="90000"/>
          </a:bodyPr>
          <a:lstStyle/>
          <a:p>
            <a:r>
              <a:rPr lang="en-IN" b="0" i="0" dirty="0">
                <a:solidFill>
                  <a:srgbClr val="C00000"/>
                </a:solidFill>
                <a:effectLst/>
                <a:latin typeface="Poppins" panose="00000500000000000000" pitchFamily="2" charset="0"/>
              </a:rPr>
              <a:t>Causes of Unemployment</a:t>
            </a:r>
            <a:br>
              <a:rPr lang="en-IN" b="1" i="0" dirty="0">
                <a:solidFill>
                  <a:srgbClr val="444444"/>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9A4FBD5B-BC9F-FFA4-F1D6-B4E4BA40E176}"/>
              </a:ext>
            </a:extLst>
          </p:cNvPr>
          <p:cNvSpPr>
            <a:spLocks noGrp="1"/>
          </p:cNvSpPr>
          <p:nvPr>
            <p:ph idx="1"/>
          </p:nvPr>
        </p:nvSpPr>
        <p:spPr>
          <a:xfrm>
            <a:off x="838200" y="914400"/>
            <a:ext cx="10515600" cy="5638800"/>
          </a:xfrm>
        </p:spPr>
        <p:txBody>
          <a:bodyPr>
            <a:normAutofit fontScale="55000" lnSpcReduction="20000"/>
          </a:bodyPr>
          <a:lstStyle/>
          <a:p>
            <a:pPr marL="0" indent="0">
              <a:lnSpc>
                <a:spcPct val="120000"/>
              </a:lnSpc>
              <a:buNone/>
            </a:pPr>
            <a:r>
              <a:rPr lang="en-US" sz="2900" b="0" i="0" dirty="0">
                <a:effectLst/>
                <a:latin typeface="Poppins" panose="00000500000000000000" pitchFamily="2" charset="0"/>
              </a:rPr>
              <a:t>The major causes of unemployment in India are as mentioned below:</a:t>
            </a:r>
          </a:p>
          <a:p>
            <a:pPr algn="l">
              <a:lnSpc>
                <a:spcPct val="120000"/>
              </a:lnSpc>
              <a:buFont typeface="Arial" panose="020B0604020202020204" pitchFamily="34" charset="0"/>
              <a:buChar char="•"/>
            </a:pPr>
            <a:r>
              <a:rPr lang="en-US" sz="2900" b="1" i="0" dirty="0">
                <a:effectLst/>
                <a:latin typeface="Poppins" panose="00000500000000000000" pitchFamily="2" charset="0"/>
              </a:rPr>
              <a:t>Large population.</a:t>
            </a:r>
          </a:p>
          <a:p>
            <a:pPr algn="l">
              <a:lnSpc>
                <a:spcPct val="120000"/>
              </a:lnSpc>
              <a:buFont typeface="Arial" panose="020B0604020202020204" pitchFamily="34" charset="0"/>
              <a:buChar char="•"/>
            </a:pPr>
            <a:r>
              <a:rPr lang="en-US" sz="2900" b="1" i="0" dirty="0">
                <a:effectLst/>
                <a:latin typeface="Poppins" panose="00000500000000000000" pitchFamily="2" charset="0"/>
              </a:rPr>
              <a:t>Lack of vocational skills </a:t>
            </a:r>
            <a:r>
              <a:rPr lang="en-US" sz="2900" b="0" i="0" dirty="0">
                <a:effectLst/>
                <a:latin typeface="Poppins" panose="00000500000000000000" pitchFamily="2" charset="0"/>
              </a:rPr>
              <a:t>or low educational levels of the working population.</a:t>
            </a:r>
          </a:p>
          <a:p>
            <a:pPr algn="l">
              <a:lnSpc>
                <a:spcPct val="120000"/>
              </a:lnSpc>
              <a:buFont typeface="Arial" panose="020B0604020202020204" pitchFamily="34" charset="0"/>
              <a:buChar char="•"/>
            </a:pPr>
            <a:r>
              <a:rPr lang="en-US" sz="2900" b="0" i="0" dirty="0">
                <a:effectLst/>
                <a:latin typeface="Poppins" panose="00000500000000000000" pitchFamily="2" charset="0"/>
              </a:rPr>
              <a:t>Labour-intensive sectors suffering from the </a:t>
            </a:r>
            <a:r>
              <a:rPr lang="en-US" sz="2900" b="1" i="0" dirty="0">
                <a:effectLst/>
                <a:latin typeface="Poppins" panose="00000500000000000000" pitchFamily="2" charset="0"/>
              </a:rPr>
              <a:t>slowdown in private investment</a:t>
            </a:r>
            <a:r>
              <a:rPr lang="en-US" sz="2900" b="0" i="0" dirty="0">
                <a:effectLst/>
                <a:latin typeface="Poppins" panose="00000500000000000000" pitchFamily="2" charset="0"/>
              </a:rPr>
              <a:t> particularly after demonetization</a:t>
            </a:r>
          </a:p>
          <a:p>
            <a:pPr algn="l">
              <a:lnSpc>
                <a:spcPct val="120000"/>
              </a:lnSpc>
              <a:buFont typeface="Arial" panose="020B0604020202020204" pitchFamily="34" charset="0"/>
              <a:buChar char="•"/>
            </a:pPr>
            <a:r>
              <a:rPr lang="en-US" sz="2900" b="0" i="0" dirty="0">
                <a:effectLst/>
                <a:latin typeface="Poppins" panose="00000500000000000000" pitchFamily="2" charset="0"/>
              </a:rPr>
              <a:t>The </a:t>
            </a:r>
            <a:r>
              <a:rPr lang="en-US" sz="2900" b="1" i="0" dirty="0">
                <a:effectLst/>
                <a:latin typeface="Poppins" panose="00000500000000000000" pitchFamily="2" charset="0"/>
              </a:rPr>
              <a:t>low productivity in the agriculture sector </a:t>
            </a:r>
            <a:r>
              <a:rPr lang="en-US" sz="2900" b="0" i="0" dirty="0">
                <a:effectLst/>
                <a:latin typeface="Poppins" panose="00000500000000000000" pitchFamily="2" charset="0"/>
              </a:rPr>
              <a:t>plus the </a:t>
            </a:r>
            <a:r>
              <a:rPr lang="en-US" sz="2900" b="1" i="0" dirty="0">
                <a:effectLst/>
                <a:latin typeface="Poppins" panose="00000500000000000000" pitchFamily="2" charset="0"/>
              </a:rPr>
              <a:t>lack of alternative opportunities </a:t>
            </a:r>
            <a:r>
              <a:rPr lang="en-US" sz="2900" b="0" i="0" dirty="0">
                <a:effectLst/>
                <a:latin typeface="Poppins" panose="00000500000000000000" pitchFamily="2" charset="0"/>
              </a:rPr>
              <a:t>for agricultural workers that makes transition among the three sectors difficult.</a:t>
            </a:r>
          </a:p>
          <a:p>
            <a:pPr algn="l">
              <a:lnSpc>
                <a:spcPct val="120000"/>
              </a:lnSpc>
              <a:buFont typeface="Arial" panose="020B0604020202020204" pitchFamily="34" charset="0"/>
              <a:buChar char="•"/>
            </a:pPr>
            <a:r>
              <a:rPr lang="en-US" sz="2900" i="0" dirty="0">
                <a:effectLst/>
                <a:latin typeface="Poppins" panose="00000500000000000000" pitchFamily="2" charset="0"/>
              </a:rPr>
              <a:t>Legal complexities</a:t>
            </a:r>
            <a:r>
              <a:rPr lang="en-US" sz="2900" b="0" i="0" dirty="0">
                <a:effectLst/>
                <a:latin typeface="Poppins" panose="00000500000000000000" pitchFamily="2" charset="0"/>
              </a:rPr>
              <a:t>, Inadequate state support, low infrastructural, financial and market linkages to </a:t>
            </a:r>
            <a:r>
              <a:rPr lang="en-US" sz="2900" b="1" i="0" dirty="0">
                <a:effectLst/>
                <a:latin typeface="Poppins" panose="00000500000000000000" pitchFamily="2" charset="0"/>
              </a:rPr>
              <a:t>small businesses </a:t>
            </a:r>
            <a:r>
              <a:rPr lang="en-US" sz="2900" b="0" i="0" dirty="0">
                <a:effectLst/>
                <a:latin typeface="Poppins" panose="00000500000000000000" pitchFamily="2" charset="0"/>
              </a:rPr>
              <a:t>making such enterprises </a:t>
            </a:r>
            <a:r>
              <a:rPr lang="en-US" sz="2900" b="1" i="0" dirty="0">
                <a:effectLst/>
                <a:latin typeface="Poppins" panose="00000500000000000000" pitchFamily="2" charset="0"/>
              </a:rPr>
              <a:t>unviable with cost and compliance overruns</a:t>
            </a:r>
            <a:r>
              <a:rPr lang="en-US" sz="2900" b="0" i="0" dirty="0">
                <a:effectLst/>
                <a:latin typeface="Poppins" panose="00000500000000000000" pitchFamily="2" charset="0"/>
              </a:rPr>
              <a:t>.</a:t>
            </a:r>
          </a:p>
          <a:p>
            <a:pPr algn="l">
              <a:lnSpc>
                <a:spcPct val="120000"/>
              </a:lnSpc>
              <a:buFont typeface="Arial" panose="020B0604020202020204" pitchFamily="34" charset="0"/>
              <a:buChar char="•"/>
            </a:pPr>
            <a:r>
              <a:rPr lang="en-US" sz="2900" b="1" i="0" dirty="0">
                <a:effectLst/>
                <a:latin typeface="Poppins" panose="00000500000000000000" pitchFamily="2" charset="0"/>
              </a:rPr>
              <a:t>Inadequate growth of infrastructure </a:t>
            </a:r>
            <a:r>
              <a:rPr lang="en-US" sz="2900" b="0" i="0" dirty="0">
                <a:effectLst/>
                <a:latin typeface="Poppins" panose="00000500000000000000" pitchFamily="2" charset="0"/>
              </a:rPr>
              <a:t>and </a:t>
            </a:r>
            <a:r>
              <a:rPr lang="en-US" sz="2900" b="1" i="0" dirty="0">
                <a:effectLst/>
                <a:latin typeface="Poppins" panose="00000500000000000000" pitchFamily="2" charset="0"/>
              </a:rPr>
              <a:t>low investments in the manufacturing </a:t>
            </a:r>
            <a:r>
              <a:rPr lang="en-US" sz="2900" b="0" i="0" dirty="0">
                <a:effectLst/>
                <a:latin typeface="Poppins" panose="00000500000000000000" pitchFamily="2" charset="0"/>
              </a:rPr>
              <a:t>sector, hence restricting the employment potential of the secondary sector.</a:t>
            </a:r>
          </a:p>
          <a:p>
            <a:pPr algn="l">
              <a:lnSpc>
                <a:spcPct val="120000"/>
              </a:lnSpc>
              <a:buFont typeface="Arial" panose="020B0604020202020204" pitchFamily="34" charset="0"/>
              <a:buChar char="•"/>
            </a:pPr>
            <a:r>
              <a:rPr lang="en-US" sz="2900" b="0" i="0" dirty="0">
                <a:effectLst/>
                <a:latin typeface="Poppins" panose="00000500000000000000" pitchFamily="2" charset="0"/>
              </a:rPr>
              <a:t>The </a:t>
            </a:r>
            <a:r>
              <a:rPr lang="en-US" sz="2900" b="1" i="0" dirty="0">
                <a:effectLst/>
                <a:latin typeface="Poppins" panose="00000500000000000000" pitchFamily="2" charset="0"/>
              </a:rPr>
              <a:t>huge</a:t>
            </a:r>
            <a:r>
              <a:rPr lang="en-US" sz="2900" b="0" i="0" dirty="0">
                <a:effectLst/>
                <a:latin typeface="Poppins" panose="00000500000000000000" pitchFamily="2" charset="0"/>
              </a:rPr>
              <a:t> workforce of the country is associated with the </a:t>
            </a:r>
            <a:r>
              <a:rPr lang="en-US" sz="2900" b="1" i="0" dirty="0">
                <a:effectLst/>
                <a:latin typeface="Poppins" panose="00000500000000000000" pitchFamily="2" charset="0"/>
              </a:rPr>
              <a:t>informal sector </a:t>
            </a:r>
            <a:r>
              <a:rPr lang="en-US" sz="2900" b="0" i="0" dirty="0">
                <a:effectLst/>
                <a:latin typeface="Poppins" panose="00000500000000000000" pitchFamily="2" charset="0"/>
              </a:rPr>
              <a:t>because of a lack of required education or skills, and this data is not captured in employment statistics.</a:t>
            </a:r>
          </a:p>
          <a:p>
            <a:pPr algn="l">
              <a:lnSpc>
                <a:spcPct val="120000"/>
              </a:lnSpc>
              <a:buFont typeface="Arial" panose="020B0604020202020204" pitchFamily="34" charset="0"/>
              <a:buChar char="•"/>
            </a:pPr>
            <a:r>
              <a:rPr lang="en-US" sz="2900" b="0" i="0" dirty="0">
                <a:effectLst/>
                <a:latin typeface="Poppins" panose="00000500000000000000" pitchFamily="2" charset="0"/>
              </a:rPr>
              <a:t>The main cause of structural unemployment is the </a:t>
            </a:r>
            <a:r>
              <a:rPr lang="en-US" sz="2900" b="1" i="0" dirty="0">
                <a:effectLst/>
                <a:latin typeface="Poppins" panose="00000500000000000000" pitchFamily="2" charset="0"/>
              </a:rPr>
              <a:t>education provided in schools and colleges</a:t>
            </a:r>
            <a:r>
              <a:rPr lang="en-US" sz="2900" b="0" i="0" dirty="0">
                <a:effectLst/>
                <a:latin typeface="Poppins" panose="00000500000000000000" pitchFamily="2" charset="0"/>
              </a:rPr>
              <a:t> are not as per the current requirements of the industries. </a:t>
            </a:r>
          </a:p>
          <a:p>
            <a:pPr algn="l">
              <a:lnSpc>
                <a:spcPct val="120000"/>
              </a:lnSpc>
              <a:buFont typeface="Arial" panose="020B0604020202020204" pitchFamily="34" charset="0"/>
              <a:buChar char="•"/>
            </a:pPr>
            <a:r>
              <a:rPr lang="en-US" sz="2900" b="1" i="0" dirty="0">
                <a:effectLst/>
                <a:latin typeface="Poppins" panose="00000500000000000000" pitchFamily="2" charset="0"/>
              </a:rPr>
              <a:t>Regressive social norms that deter women</a:t>
            </a:r>
            <a:r>
              <a:rPr lang="en-US" sz="2900" b="0" i="0" dirty="0">
                <a:effectLst/>
                <a:latin typeface="Poppins" panose="00000500000000000000" pitchFamily="2" charset="0"/>
              </a:rPr>
              <a:t> from taking/continuing employment.</a:t>
            </a:r>
          </a:p>
        </p:txBody>
      </p:sp>
    </p:spTree>
    <p:extLst>
      <p:ext uri="{BB962C8B-B14F-4D97-AF65-F5344CB8AC3E}">
        <p14:creationId xmlns:p14="http://schemas.microsoft.com/office/powerpoint/2010/main" val="3488999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36CB-174F-F465-19C8-074B19F3457B}"/>
              </a:ext>
            </a:extLst>
          </p:cNvPr>
          <p:cNvSpPr>
            <a:spLocks noGrp="1"/>
          </p:cNvSpPr>
          <p:nvPr>
            <p:ph type="title"/>
          </p:nvPr>
        </p:nvSpPr>
        <p:spPr>
          <a:xfrm>
            <a:off x="838200" y="365125"/>
            <a:ext cx="10515600" cy="620993"/>
          </a:xfrm>
        </p:spPr>
        <p:txBody>
          <a:bodyPr>
            <a:normAutofit fontScale="90000"/>
          </a:bodyPr>
          <a:lstStyle/>
          <a:p>
            <a:r>
              <a:rPr lang="en-IN" b="0" i="0" dirty="0">
                <a:solidFill>
                  <a:srgbClr val="C00000"/>
                </a:solidFill>
                <a:effectLst/>
                <a:latin typeface="Poppins" panose="00000500000000000000" pitchFamily="2" charset="0"/>
              </a:rPr>
              <a:t>Impact </a:t>
            </a:r>
            <a:r>
              <a:rPr lang="en-IN" dirty="0">
                <a:solidFill>
                  <a:srgbClr val="C00000"/>
                </a:solidFill>
                <a:latin typeface="Poppins" panose="00000500000000000000" pitchFamily="2" charset="0"/>
              </a:rPr>
              <a:t>o</a:t>
            </a:r>
            <a:r>
              <a:rPr lang="en-IN" b="0" i="0" dirty="0">
                <a:solidFill>
                  <a:srgbClr val="C00000"/>
                </a:solidFill>
                <a:effectLst/>
                <a:latin typeface="Poppins" panose="00000500000000000000" pitchFamily="2" charset="0"/>
              </a:rPr>
              <a:t>f Unemployment</a:t>
            </a:r>
            <a:endParaRPr lang="en-IN" dirty="0"/>
          </a:p>
        </p:txBody>
      </p:sp>
      <p:sp>
        <p:nvSpPr>
          <p:cNvPr id="3" name="Content Placeholder 2">
            <a:extLst>
              <a:ext uri="{FF2B5EF4-FFF2-40B4-BE49-F238E27FC236}">
                <a16:creationId xmlns:a16="http://schemas.microsoft.com/office/drawing/2014/main" id="{933E88AF-5C81-183D-DAE4-2609428EBD1E}"/>
              </a:ext>
            </a:extLst>
          </p:cNvPr>
          <p:cNvSpPr>
            <a:spLocks noGrp="1"/>
          </p:cNvSpPr>
          <p:nvPr>
            <p:ph idx="1"/>
          </p:nvPr>
        </p:nvSpPr>
        <p:spPr>
          <a:xfrm>
            <a:off x="838200" y="914400"/>
            <a:ext cx="10515600" cy="5262563"/>
          </a:xfrm>
        </p:spPr>
        <p:txBody>
          <a:bodyPr>
            <a:normAutofit fontScale="25000" lnSpcReduction="20000"/>
          </a:bodyPr>
          <a:lstStyle/>
          <a:p>
            <a:pPr marL="0" indent="0">
              <a:lnSpc>
                <a:spcPct val="120000"/>
              </a:lnSpc>
              <a:buNone/>
            </a:pPr>
            <a:r>
              <a:rPr lang="en-US" sz="7200" b="0" i="0" dirty="0">
                <a:effectLst/>
                <a:latin typeface="Poppins" panose="00000500000000000000" pitchFamily="2" charset="0"/>
              </a:rPr>
              <a:t>The unemployment in any nation have the following effects on the economy:</a:t>
            </a:r>
          </a:p>
          <a:p>
            <a:pPr algn="l">
              <a:lnSpc>
                <a:spcPct val="120000"/>
              </a:lnSpc>
              <a:buFont typeface="Arial" panose="020B0604020202020204" pitchFamily="34" charset="0"/>
              <a:buChar char="•"/>
            </a:pPr>
            <a:r>
              <a:rPr lang="en-US" sz="7200" b="0" i="0" dirty="0">
                <a:effectLst/>
                <a:latin typeface="Poppins" panose="00000500000000000000" pitchFamily="2" charset="0"/>
              </a:rPr>
              <a:t>The problem of unemployment </a:t>
            </a:r>
            <a:r>
              <a:rPr lang="en-US" sz="7200" b="1" i="0" dirty="0">
                <a:effectLst/>
                <a:latin typeface="Poppins" panose="00000500000000000000" pitchFamily="2" charset="0"/>
              </a:rPr>
              <a:t>gives rise to the problem of poverty</a:t>
            </a:r>
            <a:r>
              <a:rPr lang="en-US" sz="7200" b="0" i="0" dirty="0">
                <a:effectLst/>
                <a:latin typeface="Poppins" panose="00000500000000000000" pitchFamily="2" charset="0"/>
              </a:rPr>
              <a:t>.</a:t>
            </a:r>
          </a:p>
          <a:p>
            <a:pPr algn="l">
              <a:lnSpc>
                <a:spcPct val="120000"/>
              </a:lnSpc>
              <a:buFont typeface="Arial" panose="020B0604020202020204" pitchFamily="34" charset="0"/>
              <a:buChar char="•"/>
            </a:pPr>
            <a:r>
              <a:rPr lang="en-US" sz="7200" b="0" i="0" dirty="0">
                <a:effectLst/>
                <a:latin typeface="Poppins" panose="00000500000000000000" pitchFamily="2" charset="0"/>
              </a:rPr>
              <a:t>The </a:t>
            </a:r>
            <a:r>
              <a:rPr lang="en-US" sz="7200" b="1" i="0" dirty="0">
                <a:effectLst/>
                <a:latin typeface="Poppins" panose="00000500000000000000" pitchFamily="2" charset="0"/>
              </a:rPr>
              <a:t>government suffers extra borrowing burden </a:t>
            </a:r>
            <a:r>
              <a:rPr lang="en-US" sz="7200" b="0" i="0" dirty="0">
                <a:effectLst/>
                <a:latin typeface="Poppins" panose="00000500000000000000" pitchFamily="2" charset="0"/>
              </a:rPr>
              <a:t>because unemployment causes a decrease in the production and less consumption of goods and services by the people.</a:t>
            </a:r>
          </a:p>
          <a:p>
            <a:pPr algn="l">
              <a:lnSpc>
                <a:spcPct val="120000"/>
              </a:lnSpc>
              <a:buFont typeface="Arial" panose="020B0604020202020204" pitchFamily="34" charset="0"/>
              <a:buChar char="•"/>
            </a:pPr>
            <a:r>
              <a:rPr lang="en-US" sz="7200" b="0" i="0" dirty="0">
                <a:effectLst/>
                <a:latin typeface="Poppins" panose="00000500000000000000" pitchFamily="2" charset="0"/>
              </a:rPr>
              <a:t>Unemployed persons can easily be enticed by </a:t>
            </a:r>
            <a:r>
              <a:rPr lang="en-US" sz="7200" b="1" i="0" dirty="0">
                <a:effectLst/>
                <a:latin typeface="Poppins" panose="00000500000000000000" pitchFamily="2" charset="0"/>
              </a:rPr>
              <a:t>antisocial elements</a:t>
            </a:r>
            <a:r>
              <a:rPr lang="en-US" sz="7200" b="0" i="0" dirty="0">
                <a:effectLst/>
                <a:latin typeface="Poppins" panose="00000500000000000000" pitchFamily="2" charset="0"/>
              </a:rPr>
              <a:t>. This makes them lose faith in the democratic values of the country.</a:t>
            </a:r>
          </a:p>
          <a:p>
            <a:pPr algn="l">
              <a:lnSpc>
                <a:spcPct val="120000"/>
              </a:lnSpc>
              <a:buFont typeface="Arial" panose="020B0604020202020204" pitchFamily="34" charset="0"/>
              <a:buChar char="•"/>
            </a:pPr>
            <a:r>
              <a:rPr lang="en-US" sz="7200" b="0" i="0" dirty="0">
                <a:effectLst/>
                <a:latin typeface="Poppins" panose="00000500000000000000" pitchFamily="2" charset="0"/>
              </a:rPr>
              <a:t>People unemployed for a long time may indulge in illegal and wrong activities for earning money which </a:t>
            </a:r>
            <a:r>
              <a:rPr lang="en-US" sz="7200" b="1" i="0" dirty="0">
                <a:effectLst/>
                <a:latin typeface="Poppins" panose="00000500000000000000" pitchFamily="2" charset="0"/>
              </a:rPr>
              <a:t>increases crime in the country</a:t>
            </a:r>
            <a:r>
              <a:rPr lang="en-US" sz="7200" b="0" i="0" dirty="0">
                <a:effectLst/>
                <a:latin typeface="Poppins" panose="00000500000000000000" pitchFamily="2" charset="0"/>
              </a:rPr>
              <a:t>.</a:t>
            </a:r>
          </a:p>
          <a:p>
            <a:pPr algn="l">
              <a:lnSpc>
                <a:spcPct val="120000"/>
              </a:lnSpc>
              <a:buFont typeface="Arial" panose="020B0604020202020204" pitchFamily="34" charset="0"/>
              <a:buChar char="•"/>
            </a:pPr>
            <a:r>
              <a:rPr lang="en-US" sz="7200" b="0" i="0" dirty="0">
                <a:effectLst/>
                <a:latin typeface="Poppins" panose="00000500000000000000" pitchFamily="2" charset="0"/>
              </a:rPr>
              <a:t>Unemployment affects the economy of the country as the workforce that could have been gainfully employed to generate resources actually </a:t>
            </a:r>
            <a:r>
              <a:rPr lang="en-US" sz="7200" b="1" i="0" dirty="0">
                <a:effectLst/>
                <a:latin typeface="Poppins" panose="00000500000000000000" pitchFamily="2" charset="0"/>
              </a:rPr>
              <a:t>gets dependent on the remaining working population</a:t>
            </a:r>
            <a:r>
              <a:rPr lang="en-US" sz="7200" b="0" i="0" dirty="0">
                <a:effectLst/>
                <a:latin typeface="Poppins" panose="00000500000000000000" pitchFamily="2" charset="0"/>
              </a:rPr>
              <a:t>, thus escalating socio-economic costs for the state. For instance, </a:t>
            </a:r>
            <a:r>
              <a:rPr lang="en-US" sz="7200" b="1" i="0" dirty="0">
                <a:effectLst/>
                <a:latin typeface="Poppins" panose="00000500000000000000" pitchFamily="2" charset="0"/>
              </a:rPr>
              <a:t>a 1 % increase in unemployment reduces the GDP by 2 %.</a:t>
            </a:r>
          </a:p>
          <a:p>
            <a:pPr algn="l">
              <a:lnSpc>
                <a:spcPct val="120000"/>
              </a:lnSpc>
              <a:buFont typeface="Arial" panose="020B0604020202020204" pitchFamily="34" charset="0"/>
              <a:buChar char="•"/>
            </a:pPr>
            <a:r>
              <a:rPr lang="en-US" sz="7200" b="0" i="0" dirty="0">
                <a:effectLst/>
                <a:latin typeface="Poppins" panose="00000500000000000000" pitchFamily="2" charset="0"/>
              </a:rPr>
              <a:t>It is often seen that unemployed people end up getting addicted to drugs and alcohol or attempts suicide, leading to </a:t>
            </a:r>
            <a:r>
              <a:rPr lang="en-US" sz="7200" b="1" i="0" dirty="0">
                <a:effectLst/>
                <a:latin typeface="Poppins" panose="00000500000000000000" pitchFamily="2" charset="0"/>
              </a:rPr>
              <a:t>losses to the human resources of the country</a:t>
            </a:r>
            <a:r>
              <a:rPr lang="en-US" sz="7200" b="0" i="0" dirty="0">
                <a:effectLst/>
                <a:latin typeface="Poppins" panose="00000500000000000000" pitchFamily="2" charset="0"/>
              </a:rPr>
              <a:t>.</a:t>
            </a:r>
          </a:p>
          <a:p>
            <a:endParaRPr lang="en-IN" dirty="0"/>
          </a:p>
        </p:txBody>
      </p:sp>
    </p:spTree>
    <p:extLst>
      <p:ext uri="{BB962C8B-B14F-4D97-AF65-F5344CB8AC3E}">
        <p14:creationId xmlns:p14="http://schemas.microsoft.com/office/powerpoint/2010/main" val="537623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BDA6-CE71-DE4C-3CE1-1E68C4478705}"/>
              </a:ext>
            </a:extLst>
          </p:cNvPr>
          <p:cNvSpPr>
            <a:spLocks noGrp="1"/>
          </p:cNvSpPr>
          <p:nvPr>
            <p:ph type="title"/>
          </p:nvPr>
        </p:nvSpPr>
        <p:spPr/>
        <p:txBody>
          <a:bodyPr/>
          <a:lstStyle/>
          <a:p>
            <a:r>
              <a:rPr lang="en-US" b="1" dirty="0">
                <a:solidFill>
                  <a:srgbClr val="C00000"/>
                </a:solidFill>
              </a:rPr>
              <a:t>Business Cycle..?</a:t>
            </a:r>
            <a:endParaRPr lang="en-IN" b="1" dirty="0">
              <a:solidFill>
                <a:srgbClr val="C00000"/>
              </a:solidFill>
            </a:endParaRPr>
          </a:p>
        </p:txBody>
      </p:sp>
      <p:sp>
        <p:nvSpPr>
          <p:cNvPr id="3" name="Content Placeholder 2">
            <a:extLst>
              <a:ext uri="{FF2B5EF4-FFF2-40B4-BE49-F238E27FC236}">
                <a16:creationId xmlns:a16="http://schemas.microsoft.com/office/drawing/2014/main" id="{1153B118-B859-3854-94DB-639D7F725F76}"/>
              </a:ext>
            </a:extLst>
          </p:cNvPr>
          <p:cNvSpPr>
            <a:spLocks noGrp="1"/>
          </p:cNvSpPr>
          <p:nvPr>
            <p:ph idx="1"/>
          </p:nvPr>
        </p:nvSpPr>
        <p:spPr/>
        <p:txBody>
          <a:bodyPr/>
          <a:lstStyle/>
          <a:p>
            <a:pPr marL="0" indent="0">
              <a:buNone/>
            </a:pPr>
            <a:r>
              <a:rPr lang="en-US" dirty="0"/>
              <a:t>A cycle of expansion and contraction that economies undergo over time.</a:t>
            </a:r>
          </a:p>
        </p:txBody>
      </p:sp>
      <p:pic>
        <p:nvPicPr>
          <p:cNvPr id="5" name="Picture 4">
            <a:extLst>
              <a:ext uri="{FF2B5EF4-FFF2-40B4-BE49-F238E27FC236}">
                <a16:creationId xmlns:a16="http://schemas.microsoft.com/office/drawing/2014/main" id="{16E82D20-86BB-9BFE-14B6-B63CD9F910F3}"/>
              </a:ext>
            </a:extLst>
          </p:cNvPr>
          <p:cNvPicPr>
            <a:picLocks noChangeAspect="1"/>
          </p:cNvPicPr>
          <p:nvPr/>
        </p:nvPicPr>
        <p:blipFill>
          <a:blip r:embed="rId2"/>
          <a:stretch>
            <a:fillRect/>
          </a:stretch>
        </p:blipFill>
        <p:spPr>
          <a:xfrm>
            <a:off x="2402541" y="2761129"/>
            <a:ext cx="6646465" cy="3424518"/>
          </a:xfrm>
          <a:prstGeom prst="rect">
            <a:avLst/>
          </a:prstGeom>
        </p:spPr>
      </p:pic>
    </p:spTree>
    <p:extLst>
      <p:ext uri="{BB962C8B-B14F-4D97-AF65-F5344CB8AC3E}">
        <p14:creationId xmlns:p14="http://schemas.microsoft.com/office/powerpoint/2010/main" val="2825829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951C2-D410-A037-0FDF-097A99FA46ED}"/>
              </a:ext>
            </a:extLst>
          </p:cNvPr>
          <p:cNvSpPr>
            <a:spLocks noGrp="1"/>
          </p:cNvSpPr>
          <p:nvPr>
            <p:ph idx="1"/>
          </p:nvPr>
        </p:nvSpPr>
        <p:spPr>
          <a:xfrm>
            <a:off x="838200" y="555812"/>
            <a:ext cx="10515600" cy="5621151"/>
          </a:xfrm>
        </p:spPr>
        <p:txBody>
          <a:bodyPr/>
          <a:lstStyle/>
          <a:p>
            <a:pPr marL="0" indent="0" algn="l">
              <a:lnSpc>
                <a:spcPct val="100000"/>
              </a:lnSpc>
              <a:buNone/>
            </a:pPr>
            <a:r>
              <a:rPr lang="en-US" b="1" i="0" dirty="0">
                <a:effectLst/>
              </a:rPr>
              <a:t>Q1. </a:t>
            </a:r>
            <a:r>
              <a:rPr lang="en-US" b="0" i="0" dirty="0">
                <a:effectLst/>
              </a:rPr>
              <a:t>Unemployment that occurs during the normal workings of an economy as people change jobs and move across the country is called _____?</a:t>
            </a:r>
          </a:p>
          <a:p>
            <a:pPr algn="l">
              <a:lnSpc>
                <a:spcPct val="100000"/>
              </a:lnSpc>
              <a:buFont typeface="+mj-lt"/>
              <a:buAutoNum type="arabicPeriod"/>
            </a:pPr>
            <a:r>
              <a:rPr lang="en-US" b="0" i="0" dirty="0">
                <a:effectLst/>
              </a:rPr>
              <a:t> structural unemployment.</a:t>
            </a:r>
          </a:p>
          <a:p>
            <a:pPr algn="l">
              <a:lnSpc>
                <a:spcPct val="100000"/>
              </a:lnSpc>
              <a:buFont typeface="+mj-lt"/>
              <a:buAutoNum type="arabicPeriod"/>
            </a:pPr>
            <a:r>
              <a:rPr lang="en-US" b="0" i="0" dirty="0">
                <a:effectLst/>
              </a:rPr>
              <a:t> natural unemployment</a:t>
            </a:r>
          </a:p>
          <a:p>
            <a:pPr algn="l">
              <a:lnSpc>
                <a:spcPct val="100000"/>
              </a:lnSpc>
              <a:buFont typeface="+mj-lt"/>
              <a:buAutoNum type="arabicPeriod"/>
            </a:pPr>
            <a:r>
              <a:rPr lang="en-US" b="0" i="0" dirty="0">
                <a:effectLst/>
              </a:rPr>
              <a:t> frictional unemployment</a:t>
            </a:r>
          </a:p>
          <a:p>
            <a:pPr algn="l">
              <a:lnSpc>
                <a:spcPct val="100000"/>
              </a:lnSpc>
              <a:buFont typeface="+mj-lt"/>
              <a:buAutoNum type="arabicPeriod"/>
            </a:pPr>
            <a:r>
              <a:rPr lang="en-US" b="0" i="0" dirty="0">
                <a:effectLst/>
              </a:rPr>
              <a:t> cyclical unemployment</a:t>
            </a:r>
          </a:p>
          <a:p>
            <a:pPr marL="0" indent="0">
              <a:buNone/>
            </a:pPr>
            <a:endParaRPr lang="en-IN" dirty="0"/>
          </a:p>
        </p:txBody>
      </p:sp>
    </p:spTree>
    <p:extLst>
      <p:ext uri="{BB962C8B-B14F-4D97-AF65-F5344CB8AC3E}">
        <p14:creationId xmlns:p14="http://schemas.microsoft.com/office/powerpoint/2010/main" val="58545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B81E-9196-1EB3-4B7E-9C2D976EEC39}"/>
              </a:ext>
            </a:extLst>
          </p:cNvPr>
          <p:cNvSpPr>
            <a:spLocks noGrp="1"/>
          </p:cNvSpPr>
          <p:nvPr>
            <p:ph type="title"/>
          </p:nvPr>
        </p:nvSpPr>
        <p:spPr>
          <a:xfrm>
            <a:off x="838200" y="365126"/>
            <a:ext cx="10515600" cy="791322"/>
          </a:xfrm>
        </p:spPr>
        <p:txBody>
          <a:bodyPr/>
          <a:lstStyle/>
          <a:p>
            <a:r>
              <a:rPr lang="en-US" sz="4800" b="1" dirty="0">
                <a:solidFill>
                  <a:srgbClr val="C00000"/>
                </a:solidFill>
              </a:rPr>
              <a:t>INFLATION</a:t>
            </a:r>
            <a:endParaRPr lang="en-IN" b="1" dirty="0">
              <a:solidFill>
                <a:srgbClr val="C00000"/>
              </a:solidFill>
            </a:endParaRPr>
          </a:p>
        </p:txBody>
      </p:sp>
      <p:sp>
        <p:nvSpPr>
          <p:cNvPr id="3" name="Content Placeholder 2">
            <a:extLst>
              <a:ext uri="{FF2B5EF4-FFF2-40B4-BE49-F238E27FC236}">
                <a16:creationId xmlns:a16="http://schemas.microsoft.com/office/drawing/2014/main" id="{BE8DFF57-F6B7-A374-9F36-0C26100F5EED}"/>
              </a:ext>
            </a:extLst>
          </p:cNvPr>
          <p:cNvSpPr>
            <a:spLocks noGrp="1"/>
          </p:cNvSpPr>
          <p:nvPr>
            <p:ph idx="1"/>
          </p:nvPr>
        </p:nvSpPr>
        <p:spPr>
          <a:xfrm>
            <a:off x="838200" y="1201271"/>
            <a:ext cx="10515600" cy="4975692"/>
          </a:xfrm>
        </p:spPr>
        <p:txBody>
          <a:bodyPr>
            <a:normAutofit lnSpcReduction="10000"/>
          </a:bodyPr>
          <a:lstStyle/>
          <a:p>
            <a:pPr>
              <a:lnSpc>
                <a:spcPct val="100000"/>
              </a:lnSpc>
            </a:pPr>
            <a:r>
              <a:rPr lang="en-US" b="0" i="0" dirty="0">
                <a:effectLst/>
                <a:latin typeface="Gilroy"/>
              </a:rPr>
              <a:t>Inflation is the rate at which the prices for goods and services increase. Inflation often </a:t>
            </a:r>
            <a:r>
              <a:rPr lang="en-US" b="1" i="0" dirty="0">
                <a:effectLst/>
                <a:latin typeface="Gilroy"/>
              </a:rPr>
              <a:t>affects the buying capacity of consumers</a:t>
            </a:r>
            <a:r>
              <a:rPr lang="en-US" b="0" i="0" dirty="0">
                <a:effectLst/>
                <a:latin typeface="Gilroy"/>
              </a:rPr>
              <a:t>. Most Central banks try to limit inflation in order to keep their respective economies functioning efficiently. There are certain advantages as well as disadvantages to inflation.</a:t>
            </a:r>
          </a:p>
          <a:p>
            <a:pPr>
              <a:lnSpc>
                <a:spcPct val="100000"/>
              </a:lnSpc>
            </a:pPr>
            <a:r>
              <a:rPr lang="en-US" b="0" i="0" dirty="0">
                <a:effectLst/>
                <a:latin typeface="Gilroy"/>
              </a:rPr>
              <a:t>Inflation refers to the increase in the prices of the goods and services of daily use, such as food, housing, clothing, transport, recreation, consumer staples, etc. </a:t>
            </a:r>
            <a:r>
              <a:rPr lang="en-US" b="1" i="0" dirty="0">
                <a:effectLst/>
                <a:latin typeface="Gilroy"/>
              </a:rPr>
              <a:t>Inflation is measured by taking into consideration the average price change in a basket of commodities and services over a period of time</a:t>
            </a:r>
            <a:r>
              <a:rPr lang="en-US" b="0" i="0" dirty="0">
                <a:solidFill>
                  <a:srgbClr val="314259"/>
                </a:solidFill>
                <a:effectLst/>
                <a:latin typeface="Gilroy"/>
              </a:rPr>
              <a:t>.</a:t>
            </a:r>
          </a:p>
          <a:p>
            <a:pPr>
              <a:lnSpc>
                <a:spcPct val="100000"/>
              </a:lnSpc>
            </a:pPr>
            <a:r>
              <a:rPr lang="en-US" b="0" i="0" dirty="0">
                <a:solidFill>
                  <a:srgbClr val="FF0000"/>
                </a:solidFill>
                <a:effectLst/>
                <a:latin typeface="Gilroy"/>
              </a:rPr>
              <a:t>Inflation is calculated in India by the Ministry of Statistics and </a:t>
            </a:r>
            <a:r>
              <a:rPr lang="en-US" b="0" i="0" dirty="0" err="1">
                <a:solidFill>
                  <a:srgbClr val="FF0000"/>
                </a:solidFill>
                <a:effectLst/>
                <a:latin typeface="Gilroy"/>
              </a:rPr>
              <a:t>Programme</a:t>
            </a:r>
            <a:r>
              <a:rPr lang="en-US" b="0" i="0" dirty="0">
                <a:solidFill>
                  <a:srgbClr val="FF0000"/>
                </a:solidFill>
                <a:effectLst/>
                <a:latin typeface="Gilroy"/>
              </a:rPr>
              <a:t> Implementation (</a:t>
            </a:r>
            <a:r>
              <a:rPr lang="en-US" b="0" i="0" dirty="0" err="1">
                <a:solidFill>
                  <a:srgbClr val="FF0000"/>
                </a:solidFill>
                <a:effectLst/>
                <a:latin typeface="Gilroy"/>
              </a:rPr>
              <a:t>MoSPI</a:t>
            </a:r>
            <a:r>
              <a:rPr lang="en-US" b="0" i="0" dirty="0">
                <a:solidFill>
                  <a:srgbClr val="FF0000"/>
                </a:solidFill>
                <a:effectLst/>
                <a:latin typeface="Gilroy"/>
              </a:rPr>
              <a:t>) and is closely monitored by RBI</a:t>
            </a:r>
            <a:r>
              <a:rPr lang="en-US" b="0" i="0" dirty="0">
                <a:solidFill>
                  <a:srgbClr val="314259"/>
                </a:solidFill>
                <a:effectLst/>
                <a:latin typeface="Gilroy"/>
              </a:rPr>
              <a:t>.</a:t>
            </a:r>
            <a:endParaRPr lang="en-IN" dirty="0"/>
          </a:p>
        </p:txBody>
      </p:sp>
    </p:spTree>
    <p:extLst>
      <p:ext uri="{BB962C8B-B14F-4D97-AF65-F5344CB8AC3E}">
        <p14:creationId xmlns:p14="http://schemas.microsoft.com/office/powerpoint/2010/main" val="3351588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08BAF-9286-1975-F9C9-AE07F588B609}"/>
              </a:ext>
            </a:extLst>
          </p:cNvPr>
          <p:cNvSpPr>
            <a:spLocks noGrp="1"/>
          </p:cNvSpPr>
          <p:nvPr>
            <p:ph idx="1"/>
          </p:nvPr>
        </p:nvSpPr>
        <p:spPr>
          <a:xfrm>
            <a:off x="838200" y="502024"/>
            <a:ext cx="10515600" cy="5674939"/>
          </a:xfrm>
        </p:spPr>
        <p:txBody>
          <a:bodyPr/>
          <a:lstStyle/>
          <a:p>
            <a:pPr marL="0" indent="0">
              <a:lnSpc>
                <a:spcPct val="100000"/>
              </a:lnSpc>
              <a:buNone/>
            </a:pPr>
            <a:r>
              <a:rPr lang="en-IN" b="1" dirty="0">
                <a:solidFill>
                  <a:srgbClr val="FF0000"/>
                </a:solidFill>
              </a:rPr>
              <a:t>Answer to Q1 - (3) Frictional unemployment</a:t>
            </a:r>
          </a:p>
          <a:p>
            <a:pPr marL="0" indent="0">
              <a:lnSpc>
                <a:spcPct val="100000"/>
              </a:lnSpc>
              <a:buNone/>
            </a:pPr>
            <a:endParaRPr lang="en-IN" b="1" dirty="0">
              <a:solidFill>
                <a:srgbClr val="FF0000"/>
              </a:solidFill>
            </a:endParaRPr>
          </a:p>
          <a:p>
            <a:pPr marL="0" indent="0" algn="l">
              <a:lnSpc>
                <a:spcPct val="100000"/>
              </a:lnSpc>
              <a:buNone/>
            </a:pPr>
            <a:r>
              <a:rPr lang="en-US" b="1" i="0" dirty="0">
                <a:effectLst/>
              </a:rPr>
              <a:t>Q2. </a:t>
            </a:r>
            <a:r>
              <a:rPr lang="en-US" b="0" i="0" dirty="0">
                <a:effectLst/>
              </a:rPr>
              <a:t>The natural rate of unemployment is generally thought of as the:</a:t>
            </a:r>
          </a:p>
          <a:p>
            <a:pPr algn="l">
              <a:lnSpc>
                <a:spcPct val="100000"/>
              </a:lnSpc>
              <a:buFont typeface="+mj-lt"/>
              <a:buAutoNum type="arabicPeriod"/>
            </a:pPr>
            <a:r>
              <a:rPr lang="en-US" b="0" i="0" dirty="0">
                <a:effectLst/>
              </a:rPr>
              <a:t> the sum of frictional unemployment and structural unemployment</a:t>
            </a:r>
          </a:p>
          <a:p>
            <a:pPr algn="l">
              <a:lnSpc>
                <a:spcPct val="100000"/>
              </a:lnSpc>
              <a:buFont typeface="+mj-lt"/>
              <a:buAutoNum type="arabicPeriod"/>
            </a:pPr>
            <a:r>
              <a:rPr lang="en-US" b="0" i="0" dirty="0">
                <a:effectLst/>
              </a:rPr>
              <a:t> the ratio of the frictional unemployment rate to the cyclical unemployment rate</a:t>
            </a:r>
          </a:p>
          <a:p>
            <a:pPr algn="l">
              <a:lnSpc>
                <a:spcPct val="100000"/>
              </a:lnSpc>
              <a:buFont typeface="+mj-lt"/>
              <a:buAutoNum type="arabicPeriod"/>
            </a:pPr>
            <a:r>
              <a:rPr lang="en-US" b="0" i="0" dirty="0">
                <a:effectLst/>
              </a:rPr>
              <a:t> the sum of frictional unemployment and cyclical unemployment</a:t>
            </a:r>
          </a:p>
          <a:p>
            <a:pPr algn="l">
              <a:lnSpc>
                <a:spcPct val="100000"/>
              </a:lnSpc>
              <a:buFont typeface="+mj-lt"/>
              <a:buAutoNum type="arabicPeriod"/>
            </a:pPr>
            <a:r>
              <a:rPr lang="en-US" b="0" i="0" dirty="0">
                <a:effectLst/>
              </a:rPr>
              <a:t> the sum of structural unemployment and cyclical unemployment</a:t>
            </a:r>
          </a:p>
          <a:p>
            <a:pPr marL="0" indent="0">
              <a:buNone/>
            </a:pPr>
            <a:endParaRPr lang="en-IN" dirty="0"/>
          </a:p>
        </p:txBody>
      </p:sp>
    </p:spTree>
    <p:extLst>
      <p:ext uri="{BB962C8B-B14F-4D97-AF65-F5344CB8AC3E}">
        <p14:creationId xmlns:p14="http://schemas.microsoft.com/office/powerpoint/2010/main" val="2577524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9022B-AD1F-FBBB-F0AD-5B22675FC64A}"/>
              </a:ext>
            </a:extLst>
          </p:cNvPr>
          <p:cNvSpPr>
            <a:spLocks noGrp="1"/>
          </p:cNvSpPr>
          <p:nvPr>
            <p:ph idx="1"/>
          </p:nvPr>
        </p:nvSpPr>
        <p:spPr>
          <a:xfrm>
            <a:off x="838200" y="600635"/>
            <a:ext cx="10515600" cy="5576328"/>
          </a:xfrm>
        </p:spPr>
        <p:txBody>
          <a:bodyPr/>
          <a:lstStyle/>
          <a:p>
            <a:pPr marL="0" indent="0">
              <a:lnSpc>
                <a:spcPct val="100000"/>
              </a:lnSpc>
              <a:buNone/>
            </a:pPr>
            <a:r>
              <a:rPr lang="en-US" b="1" i="0" dirty="0">
                <a:solidFill>
                  <a:srgbClr val="FF0000"/>
                </a:solidFill>
                <a:effectLst/>
              </a:rPr>
              <a:t>Answer to Q2 - (1) the sum of frictional unemployment and structural unemployment.</a:t>
            </a:r>
          </a:p>
          <a:p>
            <a:pPr marL="0" indent="0">
              <a:lnSpc>
                <a:spcPct val="100000"/>
              </a:lnSpc>
              <a:buNone/>
            </a:pPr>
            <a:endParaRPr lang="en-US" b="1" i="0" dirty="0">
              <a:solidFill>
                <a:srgbClr val="FF0000"/>
              </a:solidFill>
              <a:effectLst/>
            </a:endParaRPr>
          </a:p>
          <a:p>
            <a:pPr algn="l">
              <a:lnSpc>
                <a:spcPct val="100000"/>
              </a:lnSpc>
            </a:pPr>
            <a:r>
              <a:rPr lang="en-US" b="1" i="0" dirty="0">
                <a:effectLst/>
              </a:rPr>
              <a:t>Q3.</a:t>
            </a:r>
            <a:r>
              <a:rPr lang="en-US" b="0" i="0" dirty="0">
                <a:effectLst/>
              </a:rPr>
              <a:t> A sales manager of an equipment manufacturing company loses his job because the company relocated the unit to another country is an example of ____ unemployment.</a:t>
            </a:r>
          </a:p>
          <a:p>
            <a:pPr algn="l">
              <a:lnSpc>
                <a:spcPct val="100000"/>
              </a:lnSpc>
              <a:buFont typeface="+mj-lt"/>
              <a:buAutoNum type="arabicPeriod"/>
            </a:pPr>
            <a:r>
              <a:rPr lang="en-US" b="0" i="0" dirty="0">
                <a:effectLst/>
              </a:rPr>
              <a:t> Seasonal unemployment</a:t>
            </a:r>
          </a:p>
          <a:p>
            <a:pPr algn="l">
              <a:lnSpc>
                <a:spcPct val="100000"/>
              </a:lnSpc>
              <a:buFont typeface="+mj-lt"/>
              <a:buAutoNum type="arabicPeriod"/>
            </a:pPr>
            <a:r>
              <a:rPr lang="en-US" b="0" i="0" dirty="0">
                <a:effectLst/>
              </a:rPr>
              <a:t> Frictional unemployment</a:t>
            </a:r>
          </a:p>
          <a:p>
            <a:pPr algn="l">
              <a:lnSpc>
                <a:spcPct val="100000"/>
              </a:lnSpc>
              <a:buFont typeface="+mj-lt"/>
              <a:buAutoNum type="arabicPeriod"/>
            </a:pPr>
            <a:r>
              <a:rPr lang="en-US" b="0" i="0" dirty="0">
                <a:effectLst/>
              </a:rPr>
              <a:t> Cyclical unemployment</a:t>
            </a:r>
          </a:p>
          <a:p>
            <a:pPr algn="l">
              <a:lnSpc>
                <a:spcPct val="100000"/>
              </a:lnSpc>
              <a:buFont typeface="+mj-lt"/>
              <a:buAutoNum type="arabicPeriod"/>
            </a:pPr>
            <a:r>
              <a:rPr lang="en-US" b="0" i="0" dirty="0">
                <a:effectLst/>
              </a:rPr>
              <a:t> Structural unemployment</a:t>
            </a:r>
          </a:p>
          <a:p>
            <a:pPr marL="0" indent="0">
              <a:buNone/>
            </a:pPr>
            <a:endParaRPr lang="en-IN" dirty="0"/>
          </a:p>
        </p:txBody>
      </p:sp>
    </p:spTree>
    <p:extLst>
      <p:ext uri="{BB962C8B-B14F-4D97-AF65-F5344CB8AC3E}">
        <p14:creationId xmlns:p14="http://schemas.microsoft.com/office/powerpoint/2010/main" val="1422268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C10F2-FDD1-E8BD-205C-FB8A8653B011}"/>
              </a:ext>
            </a:extLst>
          </p:cNvPr>
          <p:cNvSpPr>
            <a:spLocks noGrp="1"/>
          </p:cNvSpPr>
          <p:nvPr>
            <p:ph idx="1"/>
          </p:nvPr>
        </p:nvSpPr>
        <p:spPr>
          <a:xfrm>
            <a:off x="838200" y="770965"/>
            <a:ext cx="10515600" cy="5405998"/>
          </a:xfrm>
        </p:spPr>
        <p:txBody>
          <a:bodyPr/>
          <a:lstStyle/>
          <a:p>
            <a:pPr marL="0" indent="0">
              <a:lnSpc>
                <a:spcPct val="100000"/>
              </a:lnSpc>
              <a:buNone/>
            </a:pPr>
            <a:r>
              <a:rPr lang="en-IN" b="1" i="0" dirty="0">
                <a:solidFill>
                  <a:srgbClr val="FF0000"/>
                </a:solidFill>
                <a:effectLst/>
              </a:rPr>
              <a:t>Answer to Q3 - (4) Structural unemployment</a:t>
            </a:r>
          </a:p>
          <a:p>
            <a:pPr marL="0" indent="0">
              <a:lnSpc>
                <a:spcPct val="100000"/>
              </a:lnSpc>
              <a:buNone/>
            </a:pPr>
            <a:endParaRPr lang="en-IN" b="1" i="0" dirty="0">
              <a:solidFill>
                <a:srgbClr val="FF0000"/>
              </a:solidFill>
              <a:effectLst/>
            </a:endParaRPr>
          </a:p>
          <a:p>
            <a:pPr marL="0" indent="0" algn="l">
              <a:lnSpc>
                <a:spcPct val="100000"/>
              </a:lnSpc>
              <a:buNone/>
            </a:pPr>
            <a:r>
              <a:rPr lang="en-US" b="1" i="0" dirty="0">
                <a:effectLst/>
              </a:rPr>
              <a:t>Q4.</a:t>
            </a:r>
            <a:r>
              <a:rPr lang="en-US" b="0" i="0" dirty="0">
                <a:effectLst/>
              </a:rPr>
              <a:t> When the rate of unemployment increases because of recession or depression in the economy</a:t>
            </a:r>
            <a:r>
              <a:rPr lang="en-US" dirty="0"/>
              <a:t>, i</a:t>
            </a:r>
            <a:r>
              <a:rPr lang="en-US" b="0" i="0" dirty="0">
                <a:effectLst/>
              </a:rPr>
              <a:t>t is classified as which type of unemployment?</a:t>
            </a:r>
          </a:p>
          <a:p>
            <a:pPr algn="l">
              <a:lnSpc>
                <a:spcPct val="100000"/>
              </a:lnSpc>
              <a:buFont typeface="+mj-lt"/>
              <a:buAutoNum type="arabicPeriod"/>
            </a:pPr>
            <a:r>
              <a:rPr lang="en-US" b="0" i="0" dirty="0">
                <a:effectLst/>
              </a:rPr>
              <a:t> Structural unemployment</a:t>
            </a:r>
          </a:p>
          <a:p>
            <a:pPr algn="l">
              <a:lnSpc>
                <a:spcPct val="100000"/>
              </a:lnSpc>
              <a:buFont typeface="+mj-lt"/>
              <a:buAutoNum type="arabicPeriod"/>
            </a:pPr>
            <a:r>
              <a:rPr lang="en-US" b="0" i="0" dirty="0">
                <a:effectLst/>
              </a:rPr>
              <a:t> Seasonal unemployment</a:t>
            </a:r>
          </a:p>
          <a:p>
            <a:pPr algn="l">
              <a:lnSpc>
                <a:spcPct val="100000"/>
              </a:lnSpc>
              <a:buFont typeface="+mj-lt"/>
              <a:buAutoNum type="arabicPeriod"/>
            </a:pPr>
            <a:r>
              <a:rPr lang="en-US" b="0" i="0" dirty="0">
                <a:effectLst/>
              </a:rPr>
              <a:t> Cyclical Unemployment</a:t>
            </a:r>
          </a:p>
          <a:p>
            <a:pPr algn="l">
              <a:lnSpc>
                <a:spcPct val="100000"/>
              </a:lnSpc>
              <a:buFont typeface="+mj-lt"/>
              <a:buAutoNum type="arabicPeriod"/>
            </a:pPr>
            <a:r>
              <a:rPr lang="en-US" b="0" i="0" dirty="0">
                <a:effectLst/>
              </a:rPr>
              <a:t> Frictional Unemployment</a:t>
            </a:r>
          </a:p>
          <a:p>
            <a:pPr marL="0" indent="0">
              <a:buNone/>
            </a:pPr>
            <a:endParaRPr lang="en-IN" dirty="0"/>
          </a:p>
        </p:txBody>
      </p:sp>
    </p:spTree>
    <p:extLst>
      <p:ext uri="{BB962C8B-B14F-4D97-AF65-F5344CB8AC3E}">
        <p14:creationId xmlns:p14="http://schemas.microsoft.com/office/powerpoint/2010/main" val="1623635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DF6DE-26D4-346B-6F71-C76E470A3736}"/>
              </a:ext>
            </a:extLst>
          </p:cNvPr>
          <p:cNvSpPr>
            <a:spLocks noGrp="1"/>
          </p:cNvSpPr>
          <p:nvPr>
            <p:ph idx="1"/>
          </p:nvPr>
        </p:nvSpPr>
        <p:spPr>
          <a:xfrm>
            <a:off x="838200" y="394447"/>
            <a:ext cx="10515600" cy="5782516"/>
          </a:xfrm>
        </p:spPr>
        <p:txBody>
          <a:bodyPr/>
          <a:lstStyle/>
          <a:p>
            <a:pPr marL="0" indent="0">
              <a:lnSpc>
                <a:spcPct val="100000"/>
              </a:lnSpc>
              <a:buNone/>
            </a:pPr>
            <a:r>
              <a:rPr lang="en-IN" b="1" i="0" dirty="0">
                <a:solidFill>
                  <a:srgbClr val="FF0000"/>
                </a:solidFill>
                <a:effectLst/>
              </a:rPr>
              <a:t>Answer to Q4 - (3) Cyclical Unemployment</a:t>
            </a:r>
          </a:p>
          <a:p>
            <a:pPr marL="0" indent="0">
              <a:lnSpc>
                <a:spcPct val="100000"/>
              </a:lnSpc>
              <a:buNone/>
            </a:pPr>
            <a:endParaRPr lang="en-IN" b="1" i="0" dirty="0">
              <a:solidFill>
                <a:srgbClr val="FF0000"/>
              </a:solidFill>
              <a:effectLst/>
            </a:endParaRPr>
          </a:p>
          <a:p>
            <a:pPr marL="0" indent="0" algn="l">
              <a:lnSpc>
                <a:spcPct val="100000"/>
              </a:lnSpc>
              <a:buNone/>
            </a:pPr>
            <a:r>
              <a:rPr lang="en-US" b="1" dirty="0"/>
              <a:t>Q</a:t>
            </a:r>
            <a:r>
              <a:rPr lang="en-US" b="1" i="0" dirty="0">
                <a:effectLst/>
              </a:rPr>
              <a:t>5.</a:t>
            </a:r>
            <a:r>
              <a:rPr lang="en-US" b="0" i="0" dirty="0">
                <a:effectLst/>
              </a:rPr>
              <a:t> Discouraged workers are not considered as a part of the labour force, so classifying them as unemployed would:</a:t>
            </a:r>
          </a:p>
          <a:p>
            <a:pPr algn="l">
              <a:lnSpc>
                <a:spcPct val="100000"/>
              </a:lnSpc>
              <a:buFont typeface="+mj-lt"/>
              <a:buAutoNum type="arabicPeriod"/>
            </a:pPr>
            <a:r>
              <a:rPr lang="en-US" b="0" i="0" dirty="0">
                <a:effectLst/>
              </a:rPr>
              <a:t> have an indeterminate impact on the unemployment rate</a:t>
            </a:r>
          </a:p>
          <a:p>
            <a:pPr algn="l">
              <a:lnSpc>
                <a:spcPct val="100000"/>
              </a:lnSpc>
              <a:buFont typeface="+mj-lt"/>
              <a:buAutoNum type="arabicPeriod"/>
            </a:pPr>
            <a:r>
              <a:rPr lang="en-US" b="0" i="0" dirty="0">
                <a:effectLst/>
              </a:rPr>
              <a:t> not change the unemployment rate</a:t>
            </a:r>
          </a:p>
          <a:p>
            <a:pPr algn="l">
              <a:lnSpc>
                <a:spcPct val="100000"/>
              </a:lnSpc>
              <a:buFont typeface="+mj-lt"/>
              <a:buAutoNum type="arabicPeriod"/>
            </a:pPr>
            <a:r>
              <a:rPr lang="en-US" b="0" i="0" dirty="0">
                <a:effectLst/>
              </a:rPr>
              <a:t> increase the unemployment rate</a:t>
            </a:r>
          </a:p>
          <a:p>
            <a:pPr algn="l">
              <a:lnSpc>
                <a:spcPct val="100000"/>
              </a:lnSpc>
              <a:buFont typeface="+mj-lt"/>
              <a:buAutoNum type="arabicPeriod"/>
            </a:pPr>
            <a:r>
              <a:rPr lang="en-US" b="0" i="0" dirty="0">
                <a:effectLst/>
              </a:rPr>
              <a:t> decrease the unemployment rate</a:t>
            </a:r>
          </a:p>
          <a:p>
            <a:pPr algn="l">
              <a:lnSpc>
                <a:spcPct val="100000"/>
              </a:lnSpc>
              <a:buFont typeface="+mj-lt"/>
              <a:buAutoNum type="arabicPeriod"/>
            </a:pPr>
            <a:endParaRPr lang="en-US" b="0" i="0" dirty="0">
              <a:effectLst/>
            </a:endParaRPr>
          </a:p>
          <a:p>
            <a:pPr marL="0" indent="0" algn="l">
              <a:lnSpc>
                <a:spcPct val="100000"/>
              </a:lnSpc>
              <a:buNone/>
            </a:pPr>
            <a:r>
              <a:rPr lang="en-US" b="1" i="0" dirty="0">
                <a:solidFill>
                  <a:srgbClr val="FF0000"/>
                </a:solidFill>
                <a:effectLst/>
              </a:rPr>
              <a:t>Answer to Q5 - (3) increase the unemployment rate</a:t>
            </a:r>
            <a:endParaRPr lang="en-US" b="0" i="0" dirty="0">
              <a:solidFill>
                <a:srgbClr val="FF0000"/>
              </a:solidFill>
              <a:effectLst/>
            </a:endParaRPr>
          </a:p>
          <a:p>
            <a:endParaRPr lang="en-IN" dirty="0"/>
          </a:p>
        </p:txBody>
      </p:sp>
    </p:spTree>
    <p:extLst>
      <p:ext uri="{BB962C8B-B14F-4D97-AF65-F5344CB8AC3E}">
        <p14:creationId xmlns:p14="http://schemas.microsoft.com/office/powerpoint/2010/main" val="2282374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A2E9-2968-1D25-95F2-9E8D2C6E12E0}"/>
              </a:ext>
            </a:extLst>
          </p:cNvPr>
          <p:cNvSpPr>
            <a:spLocks noGrp="1"/>
          </p:cNvSpPr>
          <p:nvPr>
            <p:ph type="ctrTitle"/>
          </p:nvPr>
        </p:nvSpPr>
        <p:spPr>
          <a:xfrm>
            <a:off x="1524000" y="1122363"/>
            <a:ext cx="9144000" cy="2185613"/>
          </a:xfrm>
        </p:spPr>
        <p:txBody>
          <a:bodyPr>
            <a:normAutofit/>
          </a:bodyPr>
          <a:lstStyle/>
          <a:p>
            <a:r>
              <a:rPr lang="en-IN" sz="4800" b="1" dirty="0"/>
              <a:t>Concepts related to Inflation &amp; Unemployment:</a:t>
            </a:r>
          </a:p>
        </p:txBody>
      </p:sp>
      <p:sp>
        <p:nvSpPr>
          <p:cNvPr id="3" name="Subtitle 2">
            <a:extLst>
              <a:ext uri="{FF2B5EF4-FFF2-40B4-BE49-F238E27FC236}">
                <a16:creationId xmlns:a16="http://schemas.microsoft.com/office/drawing/2014/main" id="{C987CE24-A82A-4BAB-9699-09FF83D21574}"/>
              </a:ext>
            </a:extLst>
          </p:cNvPr>
          <p:cNvSpPr>
            <a:spLocks noGrp="1"/>
          </p:cNvSpPr>
          <p:nvPr>
            <p:ph type="subTitle" idx="1"/>
          </p:nvPr>
        </p:nvSpPr>
        <p:spPr/>
        <p:txBody>
          <a:bodyPr>
            <a:normAutofit/>
          </a:bodyPr>
          <a:lstStyle/>
          <a:p>
            <a:r>
              <a:rPr lang="en-US" sz="4400" b="1" dirty="0">
                <a:solidFill>
                  <a:srgbClr val="C00000"/>
                </a:solidFill>
              </a:rPr>
              <a:t>Business Cycles, Phillips Curve, </a:t>
            </a:r>
          </a:p>
          <a:p>
            <a:r>
              <a:rPr lang="en-US" sz="4400" b="1" dirty="0">
                <a:solidFill>
                  <a:srgbClr val="C00000"/>
                </a:solidFill>
              </a:rPr>
              <a:t>Okun’s Law</a:t>
            </a:r>
            <a:endParaRPr lang="en-IN" sz="4400" b="1" dirty="0">
              <a:solidFill>
                <a:srgbClr val="C00000"/>
              </a:solidFill>
            </a:endParaRPr>
          </a:p>
        </p:txBody>
      </p:sp>
    </p:spTree>
    <p:extLst>
      <p:ext uri="{BB962C8B-B14F-4D97-AF65-F5344CB8AC3E}">
        <p14:creationId xmlns:p14="http://schemas.microsoft.com/office/powerpoint/2010/main" val="123812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32EE-57EB-4A61-CE47-209BAD7CC212}"/>
              </a:ext>
            </a:extLst>
          </p:cNvPr>
          <p:cNvSpPr>
            <a:spLocks noGrp="1"/>
          </p:cNvSpPr>
          <p:nvPr>
            <p:ph type="title"/>
          </p:nvPr>
        </p:nvSpPr>
        <p:spPr/>
        <p:txBody>
          <a:bodyPr>
            <a:normAutofit/>
          </a:bodyPr>
          <a:lstStyle/>
          <a:p>
            <a:r>
              <a:rPr lang="en-US" b="1" i="0" dirty="0">
                <a:solidFill>
                  <a:srgbClr val="C00000"/>
                </a:solidFill>
                <a:effectLst/>
                <a:latin typeface="Cabin-semi-bold"/>
              </a:rPr>
              <a:t>What Is a Business Cycle?</a:t>
            </a:r>
            <a:br>
              <a:rPr lang="en-US" b="1" i="0" dirty="0">
                <a:solidFill>
                  <a:srgbClr val="C00000"/>
                </a:solidFill>
                <a:effectLst/>
                <a:latin typeface="Cabin-semi-bold"/>
              </a:rPr>
            </a:br>
            <a:endParaRPr lang="en-IN" dirty="0">
              <a:solidFill>
                <a:srgbClr val="C00000"/>
              </a:solidFill>
            </a:endParaRPr>
          </a:p>
        </p:txBody>
      </p:sp>
      <p:sp>
        <p:nvSpPr>
          <p:cNvPr id="3" name="Content Placeholder 2">
            <a:extLst>
              <a:ext uri="{FF2B5EF4-FFF2-40B4-BE49-F238E27FC236}">
                <a16:creationId xmlns:a16="http://schemas.microsoft.com/office/drawing/2014/main" id="{1C2D74EA-0C0C-1740-DF80-BBC3E72D5193}"/>
              </a:ext>
            </a:extLst>
          </p:cNvPr>
          <p:cNvSpPr>
            <a:spLocks noGrp="1"/>
          </p:cNvSpPr>
          <p:nvPr>
            <p:ph idx="1"/>
          </p:nvPr>
        </p:nvSpPr>
        <p:spPr/>
        <p:txBody>
          <a:bodyPr/>
          <a:lstStyle/>
          <a:p>
            <a:r>
              <a:rPr lang="en-US" b="0" i="0" dirty="0">
                <a:solidFill>
                  <a:srgbClr val="111111"/>
                </a:solidFill>
                <a:effectLst/>
                <a:latin typeface="SourceSansPro"/>
              </a:rPr>
              <a:t>Business cycles are a type of fluctuation found in the aggregate economic activity of a nation -- a cycle that consists of expansions occurring at about the same time in many economic activities, followed by similarly general contractions (recessions).</a:t>
            </a:r>
            <a:endParaRPr lang="en-IN" dirty="0"/>
          </a:p>
        </p:txBody>
      </p:sp>
    </p:spTree>
    <p:extLst>
      <p:ext uri="{BB962C8B-B14F-4D97-AF65-F5344CB8AC3E}">
        <p14:creationId xmlns:p14="http://schemas.microsoft.com/office/powerpoint/2010/main" val="2367958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EC54F-4388-FE96-8980-A767CEF23699}"/>
              </a:ext>
            </a:extLst>
          </p:cNvPr>
          <p:cNvSpPr>
            <a:spLocks noGrp="1"/>
          </p:cNvSpPr>
          <p:nvPr>
            <p:ph idx="1"/>
          </p:nvPr>
        </p:nvSpPr>
        <p:spPr>
          <a:xfrm>
            <a:off x="865094" y="878541"/>
            <a:ext cx="10515600" cy="5253599"/>
          </a:xfrm>
        </p:spPr>
        <p:txBody>
          <a:bodyPr/>
          <a:lstStyle/>
          <a:p>
            <a:r>
              <a:rPr lang="en-US" b="0" i="0" dirty="0">
                <a:solidFill>
                  <a:srgbClr val="57595D"/>
                </a:solidFill>
                <a:effectLst/>
              </a:rPr>
              <a:t>A </a:t>
            </a:r>
            <a:r>
              <a:rPr lang="en-US" b="1" i="0" dirty="0">
                <a:solidFill>
                  <a:srgbClr val="57595D"/>
                </a:solidFill>
                <a:effectLst/>
              </a:rPr>
              <a:t>business cycle </a:t>
            </a:r>
            <a:r>
              <a:rPr lang="en-US" b="0" i="0" dirty="0">
                <a:solidFill>
                  <a:srgbClr val="57595D"/>
                </a:solidFill>
                <a:effectLst/>
              </a:rPr>
              <a:t>is a cycle of fluctuations in the </a:t>
            </a:r>
            <a:r>
              <a:rPr lang="en-US" dirty="0">
                <a:solidFill>
                  <a:srgbClr val="3271D2"/>
                </a:solidFill>
              </a:rPr>
              <a:t>Gross Domestic Product</a:t>
            </a:r>
            <a:r>
              <a:rPr lang="en-US" b="0" i="0" dirty="0">
                <a:solidFill>
                  <a:srgbClr val="57595D"/>
                </a:solidFill>
                <a:effectLst/>
              </a:rPr>
              <a:t> (GDP) around its long-term natural growth rate. It explains the expansion and contraction in </a:t>
            </a:r>
            <a:r>
              <a:rPr lang="en-US" dirty="0">
                <a:solidFill>
                  <a:srgbClr val="3271D2"/>
                </a:solidFill>
              </a:rPr>
              <a:t>economic activity</a:t>
            </a:r>
            <a:r>
              <a:rPr lang="en-US" b="0" i="0" dirty="0">
                <a:solidFill>
                  <a:srgbClr val="57595D"/>
                </a:solidFill>
                <a:effectLst/>
              </a:rPr>
              <a:t> that an economy experiences over time.</a:t>
            </a:r>
          </a:p>
          <a:p>
            <a:endParaRPr lang="en-IN" dirty="0"/>
          </a:p>
        </p:txBody>
      </p:sp>
      <p:pic>
        <p:nvPicPr>
          <p:cNvPr id="5" name="Picture 4">
            <a:extLst>
              <a:ext uri="{FF2B5EF4-FFF2-40B4-BE49-F238E27FC236}">
                <a16:creationId xmlns:a16="http://schemas.microsoft.com/office/drawing/2014/main" id="{DE1714BC-AB74-A2EF-C8A1-2715A4362EC4}"/>
              </a:ext>
            </a:extLst>
          </p:cNvPr>
          <p:cNvPicPr>
            <a:picLocks noChangeAspect="1"/>
          </p:cNvPicPr>
          <p:nvPr/>
        </p:nvPicPr>
        <p:blipFill>
          <a:blip r:embed="rId2"/>
          <a:stretch>
            <a:fillRect/>
          </a:stretch>
        </p:blipFill>
        <p:spPr>
          <a:xfrm>
            <a:off x="1310225" y="2438400"/>
            <a:ext cx="9571549" cy="3845859"/>
          </a:xfrm>
          <a:prstGeom prst="rect">
            <a:avLst/>
          </a:prstGeom>
        </p:spPr>
      </p:pic>
    </p:spTree>
    <p:extLst>
      <p:ext uri="{BB962C8B-B14F-4D97-AF65-F5344CB8AC3E}">
        <p14:creationId xmlns:p14="http://schemas.microsoft.com/office/powerpoint/2010/main" val="1742005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85720-A07F-49BE-FF06-12083FB1112A}"/>
              </a:ext>
            </a:extLst>
          </p:cNvPr>
          <p:cNvSpPr>
            <a:spLocks noGrp="1"/>
          </p:cNvSpPr>
          <p:nvPr>
            <p:ph idx="1"/>
          </p:nvPr>
        </p:nvSpPr>
        <p:spPr/>
        <p:txBody>
          <a:bodyPr/>
          <a:lstStyle/>
          <a:p>
            <a:pPr algn="l"/>
            <a:r>
              <a:rPr lang="en-US" b="0" i="0" dirty="0">
                <a:solidFill>
                  <a:srgbClr val="57595D"/>
                </a:solidFill>
                <a:effectLst/>
              </a:rPr>
              <a:t>A business cycle is completed when it goes through a single boom and a single contraction in sequence. The time period to complete this sequence is called the </a:t>
            </a:r>
            <a:r>
              <a:rPr lang="en-US" b="1" i="0" dirty="0">
                <a:solidFill>
                  <a:srgbClr val="57595D"/>
                </a:solidFill>
                <a:effectLst/>
              </a:rPr>
              <a:t>length of the business cycle</a:t>
            </a:r>
            <a:r>
              <a:rPr lang="en-US" b="0" i="0" dirty="0">
                <a:solidFill>
                  <a:srgbClr val="57595D"/>
                </a:solidFill>
                <a:effectLst/>
              </a:rPr>
              <a:t>.</a:t>
            </a:r>
          </a:p>
          <a:p>
            <a:pPr algn="l"/>
            <a:endParaRPr lang="en-US" b="0" i="0" dirty="0">
              <a:solidFill>
                <a:srgbClr val="57595D"/>
              </a:solidFill>
              <a:effectLst/>
            </a:endParaRPr>
          </a:p>
          <a:p>
            <a:pPr algn="l"/>
            <a:r>
              <a:rPr lang="en-US" b="0" i="0" dirty="0">
                <a:solidFill>
                  <a:srgbClr val="57595D"/>
                </a:solidFill>
                <a:effectLst/>
              </a:rPr>
              <a:t>A </a:t>
            </a:r>
            <a:r>
              <a:rPr lang="en-US" b="1" i="0" dirty="0">
                <a:solidFill>
                  <a:srgbClr val="57595D"/>
                </a:solidFill>
                <a:effectLst/>
              </a:rPr>
              <a:t>boom</a:t>
            </a:r>
            <a:r>
              <a:rPr lang="en-US" b="0" i="0" dirty="0">
                <a:solidFill>
                  <a:srgbClr val="57595D"/>
                </a:solidFill>
                <a:effectLst/>
              </a:rPr>
              <a:t> is characterized by a period of rapid economic growth whereas a period of relatively stagnated economic growth is a </a:t>
            </a:r>
            <a:r>
              <a:rPr lang="en-US" b="1" i="0" dirty="0">
                <a:solidFill>
                  <a:srgbClr val="57595D"/>
                </a:solidFill>
                <a:effectLst/>
              </a:rPr>
              <a:t>recession</a:t>
            </a:r>
            <a:r>
              <a:rPr lang="en-US" b="0" i="0" dirty="0">
                <a:solidFill>
                  <a:srgbClr val="57595D"/>
                </a:solidFill>
                <a:effectLst/>
              </a:rPr>
              <a:t>. </a:t>
            </a:r>
            <a:endParaRPr lang="en-IN" dirty="0"/>
          </a:p>
        </p:txBody>
      </p:sp>
    </p:spTree>
    <p:extLst>
      <p:ext uri="{BB962C8B-B14F-4D97-AF65-F5344CB8AC3E}">
        <p14:creationId xmlns:p14="http://schemas.microsoft.com/office/powerpoint/2010/main" val="1751858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B6FA-67E7-9D5A-076F-377A6A589061}"/>
              </a:ext>
            </a:extLst>
          </p:cNvPr>
          <p:cNvSpPr>
            <a:spLocks noGrp="1"/>
          </p:cNvSpPr>
          <p:nvPr>
            <p:ph type="title"/>
          </p:nvPr>
        </p:nvSpPr>
        <p:spPr>
          <a:xfrm>
            <a:off x="838200" y="365125"/>
            <a:ext cx="10515600" cy="728569"/>
          </a:xfrm>
        </p:spPr>
        <p:txBody>
          <a:bodyPr>
            <a:normAutofit/>
          </a:bodyPr>
          <a:lstStyle/>
          <a:p>
            <a:r>
              <a:rPr lang="en-US" b="1" i="0" dirty="0">
                <a:solidFill>
                  <a:srgbClr val="C00000"/>
                </a:solidFill>
                <a:effectLst/>
                <a:latin typeface="Open Sans" panose="020B0606030504020204" pitchFamily="34" charset="0"/>
              </a:rPr>
              <a:t>Stages of the Business Cycle</a:t>
            </a:r>
            <a:endParaRPr lang="en-IN" dirty="0">
              <a:solidFill>
                <a:srgbClr val="C00000"/>
              </a:solidFill>
            </a:endParaRPr>
          </a:p>
        </p:txBody>
      </p:sp>
      <p:sp>
        <p:nvSpPr>
          <p:cNvPr id="3" name="Content Placeholder 2">
            <a:extLst>
              <a:ext uri="{FF2B5EF4-FFF2-40B4-BE49-F238E27FC236}">
                <a16:creationId xmlns:a16="http://schemas.microsoft.com/office/drawing/2014/main" id="{622D8796-F3BB-1974-371C-4F58783576BD}"/>
              </a:ext>
            </a:extLst>
          </p:cNvPr>
          <p:cNvSpPr>
            <a:spLocks noGrp="1"/>
          </p:cNvSpPr>
          <p:nvPr>
            <p:ph idx="1"/>
          </p:nvPr>
        </p:nvSpPr>
        <p:spPr>
          <a:xfrm>
            <a:off x="838200" y="1093694"/>
            <a:ext cx="10515600" cy="5083269"/>
          </a:xfrm>
        </p:spPr>
        <p:txBody>
          <a:bodyPr>
            <a:normAutofit/>
          </a:bodyPr>
          <a:lstStyle/>
          <a:p>
            <a:pPr marL="0" indent="0">
              <a:lnSpc>
                <a:spcPct val="100000"/>
              </a:lnSpc>
              <a:buNone/>
            </a:pPr>
            <a:r>
              <a:rPr lang="en-US" b="0" i="0" dirty="0">
                <a:solidFill>
                  <a:srgbClr val="57595D"/>
                </a:solidFill>
                <a:effectLst/>
              </a:rPr>
              <a:t>In the diagram above, the straight line in the middle is the steady growth line. The business cycle moves through th</a:t>
            </a:r>
            <a:r>
              <a:rPr lang="en-US" dirty="0">
                <a:solidFill>
                  <a:srgbClr val="57595D"/>
                </a:solidFill>
              </a:rPr>
              <a:t>e</a:t>
            </a:r>
            <a:r>
              <a:rPr lang="en-US" b="0" i="0" dirty="0">
                <a:solidFill>
                  <a:srgbClr val="57595D"/>
                </a:solidFill>
                <a:effectLst/>
              </a:rPr>
              <a:t> line. Below is a more detailed description of each stage in the business cycle:</a:t>
            </a:r>
          </a:p>
          <a:p>
            <a:pPr marL="0" indent="0">
              <a:lnSpc>
                <a:spcPct val="100000"/>
              </a:lnSpc>
              <a:buNone/>
            </a:pPr>
            <a:r>
              <a:rPr lang="en-IN" b="1" i="0" dirty="0">
                <a:solidFill>
                  <a:srgbClr val="132E57"/>
                </a:solidFill>
                <a:effectLst/>
              </a:rPr>
              <a:t>1. Expansion</a:t>
            </a:r>
          </a:p>
          <a:p>
            <a:pPr marL="0" indent="0">
              <a:lnSpc>
                <a:spcPct val="100000"/>
              </a:lnSpc>
              <a:buNone/>
            </a:pPr>
            <a:r>
              <a:rPr lang="en-US" b="0" i="0" dirty="0">
                <a:solidFill>
                  <a:srgbClr val="57595D"/>
                </a:solidFill>
                <a:effectLst/>
              </a:rPr>
              <a:t>The first stage in the business cycle is expansion. In this stage, there is an increase in positive economic indicators such as employment, income, output, wages, profits, demand, and supply of goods and services. Debtors are generally paying their debts on time, the velocity of the money supply is high, and investment is high. This process continues as long as economic conditions are favorable for expansion.</a:t>
            </a:r>
            <a:endParaRPr lang="en-IN" dirty="0"/>
          </a:p>
        </p:txBody>
      </p:sp>
    </p:spTree>
    <p:extLst>
      <p:ext uri="{BB962C8B-B14F-4D97-AF65-F5344CB8AC3E}">
        <p14:creationId xmlns:p14="http://schemas.microsoft.com/office/powerpoint/2010/main" val="2166768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E649-7F34-BE86-AC6A-C4A7327D8B5C}"/>
              </a:ext>
            </a:extLst>
          </p:cNvPr>
          <p:cNvSpPr>
            <a:spLocks noGrp="1"/>
          </p:cNvSpPr>
          <p:nvPr>
            <p:ph type="title"/>
          </p:nvPr>
        </p:nvSpPr>
        <p:spPr>
          <a:xfrm>
            <a:off x="838200" y="365125"/>
            <a:ext cx="10515600" cy="782357"/>
          </a:xfrm>
        </p:spPr>
        <p:txBody>
          <a:bodyPr>
            <a:normAutofit fontScale="90000"/>
          </a:bodyPr>
          <a:lstStyle/>
          <a:p>
            <a:br>
              <a:rPr lang="en-IN"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5D57E3A-4A3B-3FD3-DFAD-F4F8339E3214}"/>
              </a:ext>
            </a:extLst>
          </p:cNvPr>
          <p:cNvSpPr>
            <a:spLocks noGrp="1"/>
          </p:cNvSpPr>
          <p:nvPr>
            <p:ph idx="1"/>
          </p:nvPr>
        </p:nvSpPr>
        <p:spPr>
          <a:xfrm>
            <a:off x="838200" y="693271"/>
            <a:ext cx="10515600" cy="5483692"/>
          </a:xfrm>
        </p:spPr>
        <p:txBody>
          <a:bodyPr>
            <a:normAutofit fontScale="85000" lnSpcReduction="10000"/>
          </a:bodyPr>
          <a:lstStyle/>
          <a:p>
            <a:pPr marL="0" indent="0">
              <a:lnSpc>
                <a:spcPct val="110000"/>
              </a:lnSpc>
              <a:buNone/>
            </a:pPr>
            <a:r>
              <a:rPr lang="en-IN" b="1" i="0" dirty="0">
                <a:solidFill>
                  <a:srgbClr val="132E57"/>
                </a:solidFill>
                <a:effectLst/>
              </a:rPr>
              <a:t>2. Peak</a:t>
            </a:r>
            <a:endParaRPr lang="en-US" b="0" i="0" dirty="0">
              <a:solidFill>
                <a:srgbClr val="57595D"/>
              </a:solidFill>
              <a:effectLst/>
            </a:endParaRPr>
          </a:p>
          <a:p>
            <a:pPr marL="0" indent="0">
              <a:lnSpc>
                <a:spcPct val="110000"/>
              </a:lnSpc>
              <a:buNone/>
            </a:pPr>
            <a:r>
              <a:rPr lang="en-US" b="0" i="0" dirty="0">
                <a:solidFill>
                  <a:srgbClr val="57595D"/>
                </a:solidFill>
                <a:effectLst/>
              </a:rPr>
              <a:t>The economy then reaches a saturation point, or peak, which is the second stage of the business cycle. The maximum limit of growth is attained. The economic indicators do not grow further and are at their highest. Prices are at their peak. This stage marks the reversal point in the trend of economic growth. Consumers tend to restructure their budgets at this point.</a:t>
            </a:r>
          </a:p>
          <a:p>
            <a:pPr marL="0" indent="0">
              <a:lnSpc>
                <a:spcPct val="110000"/>
              </a:lnSpc>
              <a:buNone/>
            </a:pPr>
            <a:endParaRPr lang="en-US" b="0" i="0" dirty="0">
              <a:solidFill>
                <a:srgbClr val="57595D"/>
              </a:solidFill>
              <a:effectLst/>
            </a:endParaRPr>
          </a:p>
          <a:p>
            <a:pPr marL="0" indent="0">
              <a:lnSpc>
                <a:spcPct val="110000"/>
              </a:lnSpc>
              <a:buNone/>
            </a:pPr>
            <a:r>
              <a:rPr lang="en-IN" b="1" i="0" dirty="0">
                <a:solidFill>
                  <a:srgbClr val="132E57"/>
                </a:solidFill>
                <a:effectLst/>
              </a:rPr>
              <a:t>3. Recession</a:t>
            </a:r>
          </a:p>
          <a:p>
            <a:pPr marL="0" indent="0">
              <a:lnSpc>
                <a:spcPct val="110000"/>
              </a:lnSpc>
              <a:buNone/>
            </a:pPr>
            <a:r>
              <a:rPr lang="en-US" b="0" i="0" dirty="0">
                <a:solidFill>
                  <a:srgbClr val="57595D"/>
                </a:solidFill>
                <a:effectLst/>
              </a:rPr>
              <a:t>The recession is the stage that follows the peak phase. The demand for goods and services starts declining rapidly and steadily in this phase. Producers do not notice the decrease in demand instantly and go on producing, which creates a situation of excess supply in the market. Prices tend to fall. All positive economic indicators such as income, output, wages, etc., consequently start to fall.</a:t>
            </a:r>
            <a:endParaRPr lang="en-IN" dirty="0"/>
          </a:p>
        </p:txBody>
      </p:sp>
    </p:spTree>
    <p:extLst>
      <p:ext uri="{BB962C8B-B14F-4D97-AF65-F5344CB8AC3E}">
        <p14:creationId xmlns:p14="http://schemas.microsoft.com/office/powerpoint/2010/main" val="173471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5FF5B-2C8D-D351-81CA-61BD8482CB40}"/>
              </a:ext>
            </a:extLst>
          </p:cNvPr>
          <p:cNvSpPr>
            <a:spLocks noGrp="1"/>
          </p:cNvSpPr>
          <p:nvPr>
            <p:ph idx="1"/>
          </p:nvPr>
        </p:nvSpPr>
        <p:spPr/>
        <p:txBody>
          <a:bodyPr>
            <a:normAutofit lnSpcReduction="10000"/>
          </a:bodyPr>
          <a:lstStyle/>
          <a:p>
            <a:r>
              <a:rPr lang="en-US" b="0" i="0" dirty="0">
                <a:effectLst/>
                <a:latin typeface="Gilroy"/>
              </a:rPr>
              <a:t>A simple example would be, suppose a kg of apple cost Rs.100 in 2019 and it cost Rs.110 in 2020, then there would be a 10% increase in the cost of a kg of apple. </a:t>
            </a:r>
          </a:p>
          <a:p>
            <a:endParaRPr lang="en-US" b="0" i="0" dirty="0">
              <a:effectLst/>
              <a:latin typeface="Gilroy"/>
            </a:endParaRPr>
          </a:p>
          <a:p>
            <a:r>
              <a:rPr lang="en-US" b="0" i="0" dirty="0">
                <a:effectLst/>
                <a:latin typeface="Gilroy"/>
              </a:rPr>
              <a:t>In the same way, many commodities and services whose prices have increased over time are put in a group and the percentage is then  calculated by keeping a year as the base year. </a:t>
            </a:r>
          </a:p>
          <a:p>
            <a:pPr marL="0" indent="0">
              <a:buNone/>
            </a:pPr>
            <a:endParaRPr lang="en-US" b="0" i="0" dirty="0">
              <a:effectLst/>
              <a:latin typeface="Gilroy"/>
            </a:endParaRPr>
          </a:p>
          <a:p>
            <a:r>
              <a:rPr lang="en-US" b="0" i="0" dirty="0">
                <a:effectLst/>
                <a:latin typeface="Gilroy"/>
              </a:rPr>
              <a:t>The percentage of increase in prices of the group of commodities is then the rate of inflation</a:t>
            </a:r>
            <a:r>
              <a:rPr lang="en-US" b="0" i="0" dirty="0">
                <a:solidFill>
                  <a:srgbClr val="314259"/>
                </a:solidFill>
                <a:effectLst/>
                <a:latin typeface="Gilroy"/>
              </a:rPr>
              <a:t>.</a:t>
            </a:r>
            <a:endParaRPr lang="en-IN" dirty="0"/>
          </a:p>
        </p:txBody>
      </p:sp>
    </p:spTree>
    <p:extLst>
      <p:ext uri="{BB962C8B-B14F-4D97-AF65-F5344CB8AC3E}">
        <p14:creationId xmlns:p14="http://schemas.microsoft.com/office/powerpoint/2010/main" val="2088739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3E3C-DC71-F3A0-FE50-A3300855681A}"/>
              </a:ext>
            </a:extLst>
          </p:cNvPr>
          <p:cNvSpPr>
            <a:spLocks noGrp="1"/>
          </p:cNvSpPr>
          <p:nvPr>
            <p:ph type="title"/>
          </p:nvPr>
        </p:nvSpPr>
        <p:spPr/>
        <p:txBody>
          <a:bodyPr/>
          <a:lstStyle/>
          <a:p>
            <a:r>
              <a:rPr lang="en-US" b="1" dirty="0">
                <a:solidFill>
                  <a:srgbClr val="C00000"/>
                </a:solidFill>
              </a:rPr>
              <a:t>What is Recession ?</a:t>
            </a:r>
            <a:endParaRPr lang="en-IN" b="1" dirty="0">
              <a:solidFill>
                <a:srgbClr val="C00000"/>
              </a:solidFill>
            </a:endParaRPr>
          </a:p>
        </p:txBody>
      </p:sp>
      <p:pic>
        <p:nvPicPr>
          <p:cNvPr id="5" name="Content Placeholder 4">
            <a:extLst>
              <a:ext uri="{FF2B5EF4-FFF2-40B4-BE49-F238E27FC236}">
                <a16:creationId xmlns:a16="http://schemas.microsoft.com/office/drawing/2014/main" id="{00A4AD29-AC63-3CAD-B774-63B135226236}"/>
              </a:ext>
            </a:extLst>
          </p:cNvPr>
          <p:cNvPicPr>
            <a:picLocks noGrp="1" noChangeAspect="1"/>
          </p:cNvPicPr>
          <p:nvPr>
            <p:ph idx="1"/>
          </p:nvPr>
        </p:nvPicPr>
        <p:blipFill>
          <a:blip r:embed="rId2"/>
          <a:stretch>
            <a:fillRect/>
          </a:stretch>
        </p:blipFill>
        <p:spPr>
          <a:xfrm>
            <a:off x="1326776" y="1667435"/>
            <a:ext cx="8659905" cy="4769224"/>
          </a:xfrm>
        </p:spPr>
      </p:pic>
      <p:sp>
        <p:nvSpPr>
          <p:cNvPr id="3" name="Rectangle: Rounded Corners 2">
            <a:extLst>
              <a:ext uri="{FF2B5EF4-FFF2-40B4-BE49-F238E27FC236}">
                <a16:creationId xmlns:a16="http://schemas.microsoft.com/office/drawing/2014/main" id="{08BE129C-5E23-B682-98AA-EF72302FDD86}"/>
              </a:ext>
            </a:extLst>
          </p:cNvPr>
          <p:cNvSpPr/>
          <p:nvPr/>
        </p:nvSpPr>
        <p:spPr>
          <a:xfrm>
            <a:off x="9191812" y="5868894"/>
            <a:ext cx="627529" cy="2808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6809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3024-DF90-80DA-6583-86128F1220CD}"/>
              </a:ext>
            </a:extLst>
          </p:cNvPr>
          <p:cNvSpPr>
            <a:spLocks noGrp="1"/>
          </p:cNvSpPr>
          <p:nvPr>
            <p:ph type="title"/>
          </p:nvPr>
        </p:nvSpPr>
        <p:spPr>
          <a:xfrm>
            <a:off x="838200" y="365125"/>
            <a:ext cx="10515600" cy="495487"/>
          </a:xfrm>
        </p:spPr>
        <p:txBody>
          <a:bodyPr>
            <a:normAutofit fontScale="90000"/>
          </a:bodyPr>
          <a:lstStyle/>
          <a:p>
            <a:br>
              <a:rPr lang="en-IN"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0D0E7F6-A16D-D87F-1512-4ABBA558600D}"/>
              </a:ext>
            </a:extLst>
          </p:cNvPr>
          <p:cNvSpPr>
            <a:spLocks noGrp="1"/>
          </p:cNvSpPr>
          <p:nvPr>
            <p:ph idx="1"/>
          </p:nvPr>
        </p:nvSpPr>
        <p:spPr>
          <a:xfrm>
            <a:off x="838200" y="770965"/>
            <a:ext cx="10515600" cy="5405998"/>
          </a:xfrm>
        </p:spPr>
        <p:txBody>
          <a:bodyPr/>
          <a:lstStyle/>
          <a:p>
            <a:pPr marL="0" indent="0">
              <a:buNone/>
            </a:pPr>
            <a:r>
              <a:rPr lang="en-IN" b="1" i="0" dirty="0">
                <a:solidFill>
                  <a:srgbClr val="132E57"/>
                </a:solidFill>
                <a:effectLst/>
              </a:rPr>
              <a:t>4. Depression</a:t>
            </a:r>
            <a:endParaRPr lang="en-US" b="0" i="0" dirty="0">
              <a:solidFill>
                <a:srgbClr val="57595D"/>
              </a:solidFill>
              <a:effectLst/>
            </a:endParaRPr>
          </a:p>
          <a:p>
            <a:pPr marL="0" indent="0">
              <a:buNone/>
            </a:pPr>
            <a:r>
              <a:rPr lang="en-US" b="0" i="0" dirty="0">
                <a:solidFill>
                  <a:srgbClr val="57595D"/>
                </a:solidFill>
                <a:effectLst/>
              </a:rPr>
              <a:t>There is a commensurate rise in unemployment. The growth in the economy continues to decline, and as this falls below the steady growth line, the stage is called a depression.</a:t>
            </a:r>
          </a:p>
          <a:p>
            <a:pPr marL="0" indent="0">
              <a:buNone/>
            </a:pPr>
            <a:endParaRPr lang="en-US" b="0" i="0" dirty="0">
              <a:solidFill>
                <a:srgbClr val="57595D"/>
              </a:solidFill>
              <a:effectLst/>
            </a:endParaRPr>
          </a:p>
          <a:p>
            <a:pPr marL="0" indent="0">
              <a:buNone/>
            </a:pPr>
            <a:r>
              <a:rPr lang="en-IN" b="1" i="0" dirty="0">
                <a:solidFill>
                  <a:srgbClr val="132E57"/>
                </a:solidFill>
                <a:effectLst/>
              </a:rPr>
              <a:t>5. Trough</a:t>
            </a:r>
          </a:p>
          <a:p>
            <a:pPr marL="0" indent="0">
              <a:buNone/>
            </a:pPr>
            <a:r>
              <a:rPr lang="en-US" b="0" i="0" dirty="0">
                <a:solidFill>
                  <a:srgbClr val="57595D"/>
                </a:solidFill>
                <a:effectLst/>
              </a:rPr>
              <a:t>In the depression stage, the economy’s growth rate becomes negative. There is further decline until the prices of factors, as well as the demand and supply of goods and services, contract and reach their lowest point. The economy eventually reaches </a:t>
            </a:r>
            <a:r>
              <a:rPr lang="en-US" dirty="0">
                <a:solidFill>
                  <a:srgbClr val="57595D"/>
                </a:solidFill>
              </a:rPr>
              <a:t>to</a:t>
            </a:r>
            <a:r>
              <a:rPr lang="en-US" b="0" i="0" dirty="0">
                <a:solidFill>
                  <a:srgbClr val="57595D"/>
                </a:solidFill>
                <a:effectLst/>
              </a:rPr>
              <a:t> trough. It is the negative saturation point for an economy. There is extensive depletion of national income and expenditure.</a:t>
            </a:r>
            <a:endParaRPr lang="en-IN" dirty="0"/>
          </a:p>
        </p:txBody>
      </p:sp>
    </p:spTree>
    <p:extLst>
      <p:ext uri="{BB962C8B-B14F-4D97-AF65-F5344CB8AC3E}">
        <p14:creationId xmlns:p14="http://schemas.microsoft.com/office/powerpoint/2010/main" val="3571703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4C47-BB41-2427-C8C0-AECDB1244D20}"/>
              </a:ext>
            </a:extLst>
          </p:cNvPr>
          <p:cNvSpPr>
            <a:spLocks noGrp="1"/>
          </p:cNvSpPr>
          <p:nvPr>
            <p:ph type="title"/>
          </p:nvPr>
        </p:nvSpPr>
        <p:spPr/>
        <p:txBody>
          <a:bodyPr>
            <a:normAutofit/>
          </a:bodyPr>
          <a:lstStyle/>
          <a:p>
            <a:br>
              <a:rPr lang="en-IN"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6546D72-6A20-721A-77E3-13EB94BD2948}"/>
              </a:ext>
            </a:extLst>
          </p:cNvPr>
          <p:cNvSpPr>
            <a:spLocks noGrp="1"/>
          </p:cNvSpPr>
          <p:nvPr>
            <p:ph idx="1"/>
          </p:nvPr>
        </p:nvSpPr>
        <p:spPr>
          <a:xfrm>
            <a:off x="865094" y="1192305"/>
            <a:ext cx="10515600" cy="4877081"/>
          </a:xfrm>
        </p:spPr>
        <p:txBody>
          <a:bodyPr>
            <a:normAutofit/>
          </a:bodyPr>
          <a:lstStyle/>
          <a:p>
            <a:pPr marL="0" indent="0" algn="l">
              <a:buNone/>
            </a:pPr>
            <a:r>
              <a:rPr lang="en-IN" b="1" i="0" dirty="0">
                <a:solidFill>
                  <a:srgbClr val="132E57"/>
                </a:solidFill>
                <a:effectLst/>
              </a:rPr>
              <a:t>6. Recovery</a:t>
            </a:r>
            <a:endParaRPr lang="en-US" b="0" i="0" dirty="0">
              <a:solidFill>
                <a:srgbClr val="57595D"/>
              </a:solidFill>
              <a:effectLst/>
            </a:endParaRPr>
          </a:p>
          <a:p>
            <a:pPr marL="0" indent="0" algn="l">
              <a:buNone/>
            </a:pPr>
            <a:r>
              <a:rPr lang="en-US" b="0" i="0" dirty="0">
                <a:solidFill>
                  <a:srgbClr val="57595D"/>
                </a:solidFill>
                <a:effectLst/>
              </a:rPr>
              <a:t>After the trough, the economy moves to the stage of recovery. In this phase, there is a turnaround in the economy, and it begins to recover from the negative growth rate. Demand starts to pick up due to low prices and, consequently, supply begins to increase. The population develops a positive attitude towards investment and, employment and production starts increasing.</a:t>
            </a:r>
          </a:p>
          <a:p>
            <a:pPr marL="0" indent="0">
              <a:buNone/>
            </a:pPr>
            <a:endParaRPr lang="en-IN" dirty="0"/>
          </a:p>
        </p:txBody>
      </p:sp>
    </p:spTree>
    <p:extLst>
      <p:ext uri="{BB962C8B-B14F-4D97-AF65-F5344CB8AC3E}">
        <p14:creationId xmlns:p14="http://schemas.microsoft.com/office/powerpoint/2010/main" val="270913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048F-3B5F-9665-F5E5-1A721993D0B1}"/>
              </a:ext>
            </a:extLst>
          </p:cNvPr>
          <p:cNvSpPr>
            <a:spLocks noGrp="1"/>
          </p:cNvSpPr>
          <p:nvPr>
            <p:ph type="title"/>
          </p:nvPr>
        </p:nvSpPr>
        <p:spPr/>
        <p:txBody>
          <a:bodyPr/>
          <a:lstStyle/>
          <a:p>
            <a:r>
              <a:rPr lang="en-US" b="1" dirty="0">
                <a:solidFill>
                  <a:srgbClr val="C00000"/>
                </a:solidFill>
              </a:rPr>
              <a:t>What is Recovery?</a:t>
            </a:r>
            <a:endParaRPr lang="en-IN" b="1" dirty="0">
              <a:solidFill>
                <a:srgbClr val="C00000"/>
              </a:solidFill>
            </a:endParaRPr>
          </a:p>
        </p:txBody>
      </p:sp>
      <p:pic>
        <p:nvPicPr>
          <p:cNvPr id="5" name="Content Placeholder 4">
            <a:extLst>
              <a:ext uri="{FF2B5EF4-FFF2-40B4-BE49-F238E27FC236}">
                <a16:creationId xmlns:a16="http://schemas.microsoft.com/office/drawing/2014/main" id="{57050416-242A-8DC2-8191-D37B19088E9B}"/>
              </a:ext>
            </a:extLst>
          </p:cNvPr>
          <p:cNvPicPr>
            <a:picLocks noGrp="1" noChangeAspect="1"/>
          </p:cNvPicPr>
          <p:nvPr>
            <p:ph idx="1"/>
          </p:nvPr>
        </p:nvPicPr>
        <p:blipFill>
          <a:blip r:embed="rId2"/>
          <a:stretch>
            <a:fillRect/>
          </a:stretch>
        </p:blipFill>
        <p:spPr>
          <a:xfrm>
            <a:off x="3321760" y="2074391"/>
            <a:ext cx="5608806" cy="3566469"/>
          </a:xfrm>
        </p:spPr>
      </p:pic>
    </p:spTree>
    <p:extLst>
      <p:ext uri="{BB962C8B-B14F-4D97-AF65-F5344CB8AC3E}">
        <p14:creationId xmlns:p14="http://schemas.microsoft.com/office/powerpoint/2010/main" val="231251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7960-3529-3FF2-AA7D-C98F776EC879}"/>
              </a:ext>
            </a:extLst>
          </p:cNvPr>
          <p:cNvSpPr>
            <a:spLocks noGrp="1"/>
          </p:cNvSpPr>
          <p:nvPr>
            <p:ph type="title"/>
          </p:nvPr>
        </p:nvSpPr>
        <p:spPr>
          <a:xfrm>
            <a:off x="838200" y="365125"/>
            <a:ext cx="10515600" cy="647887"/>
          </a:xfrm>
        </p:spPr>
        <p:txBody>
          <a:bodyPr>
            <a:normAutofit fontScale="90000"/>
          </a:bodyPr>
          <a:lstStyle/>
          <a:p>
            <a:r>
              <a:rPr lang="en-US" b="1" dirty="0">
                <a:solidFill>
                  <a:srgbClr val="C00000"/>
                </a:solidFill>
              </a:rPr>
              <a:t>The Phillips Curve </a:t>
            </a:r>
            <a:endParaRPr lang="en-IN" b="1" dirty="0">
              <a:solidFill>
                <a:srgbClr val="C00000"/>
              </a:solidFill>
            </a:endParaRPr>
          </a:p>
        </p:txBody>
      </p:sp>
      <p:sp>
        <p:nvSpPr>
          <p:cNvPr id="3" name="Content Placeholder 2">
            <a:extLst>
              <a:ext uri="{FF2B5EF4-FFF2-40B4-BE49-F238E27FC236}">
                <a16:creationId xmlns:a16="http://schemas.microsoft.com/office/drawing/2014/main" id="{FC4A86E8-5BE7-CE37-A700-39962E80562B}"/>
              </a:ext>
            </a:extLst>
          </p:cNvPr>
          <p:cNvSpPr>
            <a:spLocks noGrp="1"/>
          </p:cNvSpPr>
          <p:nvPr>
            <p:ph idx="1"/>
          </p:nvPr>
        </p:nvSpPr>
        <p:spPr>
          <a:xfrm>
            <a:off x="838200" y="1219200"/>
            <a:ext cx="10515600" cy="4957763"/>
          </a:xfrm>
        </p:spPr>
        <p:txBody>
          <a:bodyPr/>
          <a:lstStyle/>
          <a:p>
            <a:r>
              <a:rPr lang="en-US" dirty="0"/>
              <a:t>The Phillips curve examines the </a:t>
            </a:r>
            <a:r>
              <a:rPr lang="en-US" dirty="0">
                <a:solidFill>
                  <a:srgbClr val="FF0000"/>
                </a:solidFill>
              </a:rPr>
              <a:t>inverse relationship between money, wage rates and rate of unemployment. </a:t>
            </a:r>
          </a:p>
          <a:p>
            <a:endParaRPr lang="en-US" dirty="0">
              <a:solidFill>
                <a:srgbClr val="FF0000"/>
              </a:solidFill>
            </a:endParaRPr>
          </a:p>
          <a:p>
            <a:r>
              <a:rPr lang="en-US" dirty="0"/>
              <a:t>This relation was first identified by the British economist A W Phillips from data relating to the period from 1861 to 1957.</a:t>
            </a:r>
          </a:p>
          <a:p>
            <a:endParaRPr lang="en-US" dirty="0"/>
          </a:p>
          <a:p>
            <a:r>
              <a:rPr lang="en-US" dirty="0"/>
              <a:t>The Phillips curve is a downward sloping curve which indicates that the money wage rate is inversely related to the unemployment rate, that is - Unemployment rates are accompanied by lower money wage rates.</a:t>
            </a:r>
            <a:endParaRPr lang="en-IN" dirty="0"/>
          </a:p>
        </p:txBody>
      </p:sp>
    </p:spTree>
    <p:extLst>
      <p:ext uri="{BB962C8B-B14F-4D97-AF65-F5344CB8AC3E}">
        <p14:creationId xmlns:p14="http://schemas.microsoft.com/office/powerpoint/2010/main" val="2229484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09BE26F-D1AA-3DB9-6374-B9AED49B4C46}"/>
              </a:ext>
            </a:extLst>
          </p:cNvPr>
          <p:cNvPicPr>
            <a:picLocks noGrp="1" noChangeAspect="1"/>
          </p:cNvPicPr>
          <p:nvPr>
            <p:ph idx="1"/>
          </p:nvPr>
        </p:nvPicPr>
        <p:blipFill>
          <a:blip r:embed="rId3"/>
          <a:stretch>
            <a:fillRect/>
          </a:stretch>
        </p:blipFill>
        <p:spPr>
          <a:xfrm>
            <a:off x="1219201" y="762001"/>
            <a:ext cx="9753600" cy="5217458"/>
          </a:xfrm>
        </p:spPr>
      </p:pic>
      <p:sp>
        <p:nvSpPr>
          <p:cNvPr id="2" name="Rectangle: Rounded Corners 1">
            <a:extLst>
              <a:ext uri="{FF2B5EF4-FFF2-40B4-BE49-F238E27FC236}">
                <a16:creationId xmlns:a16="http://schemas.microsoft.com/office/drawing/2014/main" id="{AE3C527D-11A8-E005-420D-8FE13D11A193}"/>
              </a:ext>
            </a:extLst>
          </p:cNvPr>
          <p:cNvSpPr/>
          <p:nvPr/>
        </p:nvSpPr>
        <p:spPr>
          <a:xfrm>
            <a:off x="1219201" y="5366871"/>
            <a:ext cx="376517" cy="782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2505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BCCB5-DE17-F3EB-04CE-FB54E6DFC4B5}"/>
              </a:ext>
            </a:extLst>
          </p:cNvPr>
          <p:cNvSpPr>
            <a:spLocks noGrp="1"/>
          </p:cNvSpPr>
          <p:nvPr>
            <p:ph idx="1"/>
          </p:nvPr>
        </p:nvSpPr>
        <p:spPr>
          <a:xfrm>
            <a:off x="838200" y="528918"/>
            <a:ext cx="10515600" cy="5648045"/>
          </a:xfrm>
        </p:spPr>
        <p:txBody>
          <a:bodyPr>
            <a:normAutofit lnSpcReduction="10000"/>
          </a:bodyPr>
          <a:lstStyle/>
          <a:p>
            <a:pPr marL="0" indent="0">
              <a:lnSpc>
                <a:spcPct val="100000"/>
              </a:lnSpc>
              <a:buNone/>
            </a:pPr>
            <a:r>
              <a:rPr lang="en-US" dirty="0"/>
              <a:t> </a:t>
            </a:r>
          </a:p>
          <a:p>
            <a:pPr marL="0" indent="0">
              <a:lnSpc>
                <a:spcPct val="100000"/>
              </a:lnSpc>
              <a:buNone/>
            </a:pPr>
            <a:r>
              <a:rPr lang="en-US" dirty="0"/>
              <a:t>There are two explanations for the inverse relationship depicted in the Phillips curve.</a:t>
            </a:r>
          </a:p>
          <a:p>
            <a:pPr marL="514350" indent="-514350">
              <a:lnSpc>
                <a:spcPct val="100000"/>
              </a:lnSpc>
              <a:buAutoNum type="arabicParenBoth"/>
            </a:pPr>
            <a:r>
              <a:rPr lang="en-US" b="1" dirty="0"/>
              <a:t>Behavior of Organized </a:t>
            </a:r>
            <a:r>
              <a:rPr lang="en-US" b="1" dirty="0" err="1"/>
              <a:t>Labour</a:t>
            </a:r>
            <a:r>
              <a:rPr lang="en-US" b="1" dirty="0"/>
              <a:t>.</a:t>
            </a:r>
          </a:p>
          <a:p>
            <a:pPr>
              <a:lnSpc>
                <a:spcPct val="100000"/>
              </a:lnSpc>
            </a:pPr>
            <a:r>
              <a:rPr lang="en-US" dirty="0"/>
              <a:t>Organized </a:t>
            </a:r>
            <a:r>
              <a:rPr lang="en-US" dirty="0" err="1"/>
              <a:t>labour</a:t>
            </a:r>
            <a:r>
              <a:rPr lang="en-US" dirty="0"/>
              <a:t> (trade unions) can push up the wages above labor productivity resulting in wage push inflation. The extent to which labor unions can do this will vary inversely with the unemployment percentage and the ease of labor markets.</a:t>
            </a:r>
          </a:p>
          <a:p>
            <a:pPr>
              <a:lnSpc>
                <a:spcPct val="100000"/>
              </a:lnSpc>
            </a:pPr>
            <a:r>
              <a:rPr lang="en-US" dirty="0"/>
              <a:t>With lower unemployment, labor unions will demand larger wage increase. Excessive wage increase demands will be granted by the businessmen because times of low unemployment are characterized by high profit.</a:t>
            </a:r>
            <a:endParaRPr lang="en-IN" dirty="0"/>
          </a:p>
        </p:txBody>
      </p:sp>
    </p:spTree>
    <p:extLst>
      <p:ext uri="{BB962C8B-B14F-4D97-AF65-F5344CB8AC3E}">
        <p14:creationId xmlns:p14="http://schemas.microsoft.com/office/powerpoint/2010/main" val="1582057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6DCB-FFA1-754B-B9A2-4299441DF1E8}"/>
              </a:ext>
            </a:extLst>
          </p:cNvPr>
          <p:cNvSpPr>
            <a:spLocks noGrp="1"/>
          </p:cNvSpPr>
          <p:nvPr>
            <p:ph type="title"/>
          </p:nvPr>
        </p:nvSpPr>
        <p:spPr>
          <a:xfrm>
            <a:off x="838200" y="365125"/>
            <a:ext cx="10515600" cy="728569"/>
          </a:xfrm>
        </p:spPr>
        <p:txBody>
          <a:bodyPr>
            <a:normAutofit/>
          </a:bodyPr>
          <a:lstStyle/>
          <a:p>
            <a:endParaRPr lang="en-IN" dirty="0"/>
          </a:p>
        </p:txBody>
      </p:sp>
      <p:sp>
        <p:nvSpPr>
          <p:cNvPr id="3" name="Content Placeholder 2">
            <a:extLst>
              <a:ext uri="{FF2B5EF4-FFF2-40B4-BE49-F238E27FC236}">
                <a16:creationId xmlns:a16="http://schemas.microsoft.com/office/drawing/2014/main" id="{AB213B62-BA2B-48F2-2728-0283BDA0422A}"/>
              </a:ext>
            </a:extLst>
          </p:cNvPr>
          <p:cNvSpPr>
            <a:spLocks noGrp="1"/>
          </p:cNvSpPr>
          <p:nvPr>
            <p:ph idx="1"/>
          </p:nvPr>
        </p:nvSpPr>
        <p:spPr>
          <a:xfrm>
            <a:off x="838200" y="1353671"/>
            <a:ext cx="10515600" cy="4823292"/>
          </a:xfrm>
        </p:spPr>
        <p:txBody>
          <a:bodyPr/>
          <a:lstStyle/>
          <a:p>
            <a:pPr marL="0" indent="0">
              <a:buNone/>
            </a:pPr>
            <a:r>
              <a:rPr lang="en-US" b="1" dirty="0"/>
              <a:t>(2) Excess Demand for Labor</a:t>
            </a:r>
          </a:p>
          <a:p>
            <a:r>
              <a:rPr lang="en-IN" dirty="0"/>
              <a:t> With a given labour supply, the amount of unemployment will vary inversely with the amount of excess demand. </a:t>
            </a:r>
          </a:p>
          <a:p>
            <a:r>
              <a:rPr lang="en-IN" dirty="0"/>
              <a:t>Excess demand for labour will result in an increase in money wages and a reduction in unemployment. </a:t>
            </a:r>
          </a:p>
          <a:p>
            <a:r>
              <a:rPr lang="en-IN" dirty="0"/>
              <a:t>Thus there is an inverse relationship between money wage rate and the rate of unemployment as shown by Phillips curve.</a:t>
            </a:r>
          </a:p>
        </p:txBody>
      </p:sp>
    </p:spTree>
    <p:extLst>
      <p:ext uri="{BB962C8B-B14F-4D97-AF65-F5344CB8AC3E}">
        <p14:creationId xmlns:p14="http://schemas.microsoft.com/office/powerpoint/2010/main" val="3343300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32A3-D41D-C16A-17F9-5BCA7FF32D4A}"/>
              </a:ext>
            </a:extLst>
          </p:cNvPr>
          <p:cNvSpPr>
            <a:spLocks noGrp="1"/>
          </p:cNvSpPr>
          <p:nvPr>
            <p:ph type="title"/>
          </p:nvPr>
        </p:nvSpPr>
        <p:spPr/>
        <p:txBody>
          <a:bodyPr>
            <a:normAutofit/>
          </a:bodyPr>
          <a:lstStyle/>
          <a:p>
            <a:r>
              <a:rPr lang="en-US" b="1" dirty="0">
                <a:solidFill>
                  <a:srgbClr val="C00000"/>
                </a:solidFill>
              </a:rPr>
              <a:t>Trade-off Between Inflation and Unemployment </a:t>
            </a:r>
            <a:endParaRPr lang="en-IN" b="1" dirty="0">
              <a:solidFill>
                <a:srgbClr val="C00000"/>
              </a:solidFill>
            </a:endParaRPr>
          </a:p>
        </p:txBody>
      </p:sp>
      <p:sp>
        <p:nvSpPr>
          <p:cNvPr id="3" name="Content Placeholder 2">
            <a:extLst>
              <a:ext uri="{FF2B5EF4-FFF2-40B4-BE49-F238E27FC236}">
                <a16:creationId xmlns:a16="http://schemas.microsoft.com/office/drawing/2014/main" id="{9016D3CC-A6EE-8A6B-D4EF-A8D6697D90EF}"/>
              </a:ext>
            </a:extLst>
          </p:cNvPr>
          <p:cNvSpPr>
            <a:spLocks noGrp="1"/>
          </p:cNvSpPr>
          <p:nvPr>
            <p:ph idx="1"/>
          </p:nvPr>
        </p:nvSpPr>
        <p:spPr/>
        <p:txBody>
          <a:bodyPr/>
          <a:lstStyle/>
          <a:p>
            <a:r>
              <a:rPr lang="en-US" dirty="0"/>
              <a:t>The original Phillips curve depicts the inverse relationship between money wage rates and unemployment rates. The modified Phillips Curve shows an </a:t>
            </a:r>
            <a:r>
              <a:rPr lang="en-US" dirty="0">
                <a:solidFill>
                  <a:srgbClr val="FF0000"/>
                </a:solidFill>
              </a:rPr>
              <a:t>inverse relation between inflation and unemployment. </a:t>
            </a:r>
          </a:p>
          <a:p>
            <a:r>
              <a:rPr lang="en-US" dirty="0"/>
              <a:t>A. W. Phillips found that a high rate of unemployment was associated with a low rate of inflation.</a:t>
            </a:r>
            <a:endParaRPr lang="en-IN" dirty="0"/>
          </a:p>
        </p:txBody>
      </p:sp>
    </p:spTree>
    <p:extLst>
      <p:ext uri="{BB962C8B-B14F-4D97-AF65-F5344CB8AC3E}">
        <p14:creationId xmlns:p14="http://schemas.microsoft.com/office/powerpoint/2010/main" val="2579888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A71B-0F1B-4D36-B5EE-5924AB967186}"/>
              </a:ext>
            </a:extLst>
          </p:cNvPr>
          <p:cNvSpPr>
            <a:spLocks noGrp="1"/>
          </p:cNvSpPr>
          <p:nvPr>
            <p:ph type="title"/>
          </p:nvPr>
        </p:nvSpPr>
        <p:spPr/>
        <p:txBody>
          <a:bodyPr/>
          <a:lstStyle/>
          <a:p>
            <a:r>
              <a:rPr lang="en-US" b="1" dirty="0">
                <a:solidFill>
                  <a:srgbClr val="C00000"/>
                </a:solidFill>
              </a:rPr>
              <a:t>Okun’s Law </a:t>
            </a:r>
            <a:endParaRPr lang="en-IN" b="1" dirty="0">
              <a:solidFill>
                <a:srgbClr val="C00000"/>
              </a:solidFill>
            </a:endParaRPr>
          </a:p>
        </p:txBody>
      </p:sp>
      <p:sp>
        <p:nvSpPr>
          <p:cNvPr id="3" name="Content Placeholder 2">
            <a:extLst>
              <a:ext uri="{FF2B5EF4-FFF2-40B4-BE49-F238E27FC236}">
                <a16:creationId xmlns:a16="http://schemas.microsoft.com/office/drawing/2014/main" id="{0A1FDB81-15CD-66E6-CA9F-FC0C0DECFF2C}"/>
              </a:ext>
            </a:extLst>
          </p:cNvPr>
          <p:cNvSpPr>
            <a:spLocks noGrp="1"/>
          </p:cNvSpPr>
          <p:nvPr>
            <p:ph idx="1"/>
          </p:nvPr>
        </p:nvSpPr>
        <p:spPr/>
        <p:txBody>
          <a:bodyPr/>
          <a:lstStyle/>
          <a:p>
            <a:pPr marL="0" indent="0">
              <a:lnSpc>
                <a:spcPct val="100000"/>
              </a:lnSpc>
              <a:buNone/>
            </a:pPr>
            <a:r>
              <a:rPr lang="en-US" b="0" i="0" dirty="0">
                <a:solidFill>
                  <a:srgbClr val="111111"/>
                </a:solidFill>
                <a:effectLst/>
                <a:latin typeface="SourceSansPro"/>
              </a:rPr>
              <a:t>Okun's Law looks at the statistical relationship between GDP and unemployment. Okun's Law can also be used to estimate gross national product (GNP).</a:t>
            </a:r>
          </a:p>
          <a:p>
            <a:pPr>
              <a:lnSpc>
                <a:spcPct val="100000"/>
              </a:lnSpc>
            </a:pPr>
            <a:r>
              <a:rPr lang="en-US" b="0" i="0" dirty="0">
                <a:solidFill>
                  <a:srgbClr val="111111"/>
                </a:solidFill>
                <a:effectLst/>
                <a:latin typeface="SourceSansPro"/>
              </a:rPr>
              <a:t>Okun's law is an observed relationship between a country's GDP (or GNP) and employment levels.</a:t>
            </a:r>
          </a:p>
          <a:p>
            <a:pPr>
              <a:lnSpc>
                <a:spcPct val="100000"/>
              </a:lnSpc>
            </a:pPr>
            <a:r>
              <a:rPr lang="en-US" b="0" i="0" dirty="0">
                <a:solidFill>
                  <a:srgbClr val="111111"/>
                </a:solidFill>
                <a:effectLst/>
                <a:latin typeface="SourceSansPro"/>
              </a:rPr>
              <a:t>Okun's law was coined by Arthur Okun, a Yale economist who served on President Kennedy's </a:t>
            </a:r>
            <a:r>
              <a:rPr lang="en-US" dirty="0">
                <a:latin typeface="SourceSansPro"/>
              </a:rPr>
              <a:t>council of economic advisors</a:t>
            </a:r>
            <a:r>
              <a:rPr lang="en-US" u="sng" dirty="0">
                <a:solidFill>
                  <a:srgbClr val="2C40D0"/>
                </a:solidFill>
                <a:latin typeface="SourceSansPro"/>
              </a:rPr>
              <a:t>.</a:t>
            </a:r>
            <a:endParaRPr lang="en-US" b="0" i="0" dirty="0">
              <a:solidFill>
                <a:srgbClr val="111111"/>
              </a:solidFill>
              <a:effectLst/>
              <a:latin typeface="SourceSansPro"/>
            </a:endParaRPr>
          </a:p>
          <a:p>
            <a:endParaRPr lang="en-US" b="0" i="0" dirty="0">
              <a:solidFill>
                <a:srgbClr val="111111"/>
              </a:solidFill>
              <a:effectLst/>
              <a:latin typeface="SourceSansPro"/>
            </a:endParaRPr>
          </a:p>
          <a:p>
            <a:endParaRPr lang="en-IN" dirty="0"/>
          </a:p>
        </p:txBody>
      </p:sp>
    </p:spTree>
    <p:extLst>
      <p:ext uri="{BB962C8B-B14F-4D97-AF65-F5344CB8AC3E}">
        <p14:creationId xmlns:p14="http://schemas.microsoft.com/office/powerpoint/2010/main" val="19656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29612-21CE-A75F-682E-6132B52C9DD8}"/>
              </a:ext>
            </a:extLst>
          </p:cNvPr>
          <p:cNvSpPr>
            <a:spLocks noGrp="1"/>
          </p:cNvSpPr>
          <p:nvPr>
            <p:ph idx="1"/>
          </p:nvPr>
        </p:nvSpPr>
        <p:spPr>
          <a:xfrm>
            <a:off x="838200" y="403412"/>
            <a:ext cx="10515600" cy="5773551"/>
          </a:xfrm>
        </p:spPr>
        <p:txBody>
          <a:bodyPr>
            <a:normAutofit lnSpcReduction="10000"/>
          </a:bodyPr>
          <a:lstStyle/>
          <a:p>
            <a:pPr algn="l">
              <a:buFont typeface="Arial" panose="020B0604020202020204" pitchFamily="34" charset="0"/>
              <a:buChar char="•"/>
            </a:pPr>
            <a:r>
              <a:rPr lang="en-US" b="0" i="0" dirty="0">
                <a:effectLst/>
                <a:latin typeface="Roboto" panose="02000000000000000000" pitchFamily="2" charset="0"/>
              </a:rPr>
              <a:t>Inflation measures the </a:t>
            </a:r>
            <a:r>
              <a:rPr lang="en-US" b="1" i="0" dirty="0">
                <a:effectLst/>
                <a:latin typeface="Roboto" panose="02000000000000000000" pitchFamily="2" charset="0"/>
              </a:rPr>
              <a:t>average price change in a basket of commodities and services over time</a:t>
            </a:r>
            <a:r>
              <a:rPr lang="en-US" b="0" i="0" dirty="0">
                <a:effectLst/>
                <a:latin typeface="Roboto" panose="02000000000000000000" pitchFamily="2" charset="0"/>
              </a:rPr>
              <a:t>.</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Inflation is </a:t>
            </a:r>
            <a:r>
              <a:rPr lang="en-US" b="1" i="0" dirty="0">
                <a:effectLst/>
                <a:latin typeface="Roboto" panose="02000000000000000000" pitchFamily="2" charset="0"/>
              </a:rPr>
              <a:t>indicative of the decrease in the purchasing power</a:t>
            </a:r>
            <a:r>
              <a:rPr lang="en-US" b="0" i="0" dirty="0">
                <a:effectLst/>
                <a:latin typeface="Roboto" panose="02000000000000000000" pitchFamily="2" charset="0"/>
              </a:rPr>
              <a:t> of a unit of a country’s currency </a:t>
            </a:r>
            <a:r>
              <a:rPr lang="en-US" sz="1800" b="0" i="0" dirty="0">
                <a:solidFill>
                  <a:srgbClr val="C00000"/>
                </a:solidFill>
                <a:effectLst/>
                <a:latin typeface="Roboto" panose="02000000000000000000" pitchFamily="2" charset="0"/>
              </a:rPr>
              <a:t>(Disadvantage of Inflation)</a:t>
            </a:r>
          </a:p>
          <a:p>
            <a:pPr marL="742950" lvl="1" indent="-285750" algn="l">
              <a:buFont typeface="Arial" panose="020B0604020202020204" pitchFamily="34" charset="0"/>
              <a:buChar char="•"/>
            </a:pPr>
            <a:r>
              <a:rPr lang="en-US" b="0" i="0" dirty="0">
                <a:effectLst/>
                <a:latin typeface="Roboto" panose="02000000000000000000" pitchFamily="2" charset="0"/>
              </a:rPr>
              <a:t>This could ultimately </a:t>
            </a:r>
            <a:r>
              <a:rPr lang="en-US" b="1" i="0" dirty="0">
                <a:effectLst/>
                <a:latin typeface="Roboto" panose="02000000000000000000" pitchFamily="2" charset="0"/>
              </a:rPr>
              <a:t>lead to a deceleration in economic growth</a:t>
            </a:r>
            <a:r>
              <a:rPr lang="en-US" b="0" i="0" dirty="0">
                <a:effectLst/>
                <a:latin typeface="Roboto" panose="02000000000000000000" pitchFamily="2" charset="0"/>
              </a:rPr>
              <a:t>.</a:t>
            </a:r>
          </a:p>
          <a:p>
            <a:pPr marL="742950" lvl="1" indent="-285750"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However, a </a:t>
            </a:r>
            <a:r>
              <a:rPr lang="en-US" b="1" i="0" dirty="0">
                <a:effectLst/>
                <a:latin typeface="Roboto" panose="02000000000000000000" pitchFamily="2" charset="0"/>
              </a:rPr>
              <a:t>moderate level of inflation is required in the economy</a:t>
            </a:r>
            <a:r>
              <a:rPr lang="en-US" b="0" i="0" dirty="0">
                <a:effectLst/>
                <a:latin typeface="Roboto" panose="02000000000000000000" pitchFamily="2" charset="0"/>
              </a:rPr>
              <a:t> to ensure that production is promoted </a:t>
            </a:r>
            <a:r>
              <a:rPr lang="en-US" sz="1800" b="0" i="0" dirty="0">
                <a:solidFill>
                  <a:srgbClr val="C00000"/>
                </a:solidFill>
                <a:effectLst/>
                <a:latin typeface="Roboto" panose="02000000000000000000" pitchFamily="2" charset="0"/>
              </a:rPr>
              <a:t>(Advantage of Inflation)</a:t>
            </a:r>
            <a:r>
              <a:rPr lang="en-US" b="0" i="0" dirty="0">
                <a:effectLst/>
                <a:latin typeface="Roboto" panose="02000000000000000000" pitchFamily="2" charset="0"/>
              </a:rPr>
              <a:t>. Inflation is an incentive for producers.</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In India, </a:t>
            </a:r>
            <a:r>
              <a:rPr lang="en-US" b="1" i="0" dirty="0">
                <a:effectLst/>
                <a:latin typeface="Roboto" panose="02000000000000000000" pitchFamily="2" charset="0"/>
              </a:rPr>
              <a:t>inflation is primarily measured by two main indices</a:t>
            </a:r>
            <a:r>
              <a:rPr lang="en-US" b="0" i="0" dirty="0">
                <a:effectLst/>
                <a:latin typeface="Roboto" panose="02000000000000000000" pitchFamily="2" charset="0"/>
              </a:rPr>
              <a:t> — </a:t>
            </a:r>
            <a:r>
              <a:rPr lang="en-US" b="0" i="0" dirty="0">
                <a:solidFill>
                  <a:srgbClr val="C00000"/>
                </a:solidFill>
                <a:effectLst/>
                <a:latin typeface="Roboto" panose="02000000000000000000" pitchFamily="2" charset="0"/>
              </a:rPr>
              <a:t>WPI </a:t>
            </a:r>
            <a:r>
              <a:rPr lang="en-US" b="0" i="0" dirty="0">
                <a:effectLst/>
                <a:latin typeface="Roboto" panose="02000000000000000000" pitchFamily="2" charset="0"/>
              </a:rPr>
              <a:t>&amp; </a:t>
            </a:r>
            <a:r>
              <a:rPr lang="en-US" b="0" i="0" dirty="0">
                <a:solidFill>
                  <a:srgbClr val="C00000"/>
                </a:solidFill>
                <a:effectLst/>
                <a:latin typeface="Roboto" panose="02000000000000000000" pitchFamily="2" charset="0"/>
              </a:rPr>
              <a:t>CPI</a:t>
            </a:r>
            <a:r>
              <a:rPr lang="en-US" b="0" i="0" dirty="0">
                <a:effectLst/>
                <a:latin typeface="Roboto" panose="02000000000000000000" pitchFamily="2" charset="0"/>
              </a:rPr>
              <a:t> which measure wholesale and retail-level price changes, respectively.</a:t>
            </a:r>
          </a:p>
          <a:p>
            <a:endParaRPr lang="en-IN" dirty="0"/>
          </a:p>
        </p:txBody>
      </p:sp>
    </p:spTree>
    <p:extLst>
      <p:ext uri="{BB962C8B-B14F-4D97-AF65-F5344CB8AC3E}">
        <p14:creationId xmlns:p14="http://schemas.microsoft.com/office/powerpoint/2010/main" val="2796783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15503-BA0A-B2E6-CDD9-03638997D286}"/>
              </a:ext>
            </a:extLst>
          </p:cNvPr>
          <p:cNvSpPr>
            <a:spLocks noGrp="1"/>
          </p:cNvSpPr>
          <p:nvPr>
            <p:ph idx="1"/>
          </p:nvPr>
        </p:nvSpPr>
        <p:spPr>
          <a:xfrm>
            <a:off x="838200" y="152400"/>
            <a:ext cx="10515600" cy="6024563"/>
          </a:xfrm>
        </p:spPr>
        <p:txBody>
          <a:bodyPr>
            <a:normAutofit fontScale="85000" lnSpcReduction="20000"/>
          </a:bodyPr>
          <a:lstStyle/>
          <a:p>
            <a:pPr>
              <a:lnSpc>
                <a:spcPct val="120000"/>
              </a:lnSpc>
            </a:pPr>
            <a:r>
              <a:rPr lang="en-US" b="1" i="0" dirty="0">
                <a:solidFill>
                  <a:srgbClr val="111111"/>
                </a:solidFill>
                <a:effectLst/>
                <a:latin typeface="SourceSansPro"/>
              </a:rPr>
              <a:t>Okun's law predicts that a 1% drop in employment tends to be accompanied by a drop in GDP of around 2%. Likewise, a 1% increase in employment is associated with a 2% GDP increase. </a:t>
            </a:r>
          </a:p>
          <a:p>
            <a:pPr>
              <a:lnSpc>
                <a:spcPct val="120000"/>
              </a:lnSpc>
            </a:pPr>
            <a:endParaRPr lang="en-US" b="1" i="0" dirty="0">
              <a:solidFill>
                <a:srgbClr val="111111"/>
              </a:solidFill>
              <a:effectLst/>
              <a:latin typeface="SourceSansPro"/>
            </a:endParaRPr>
          </a:p>
          <a:p>
            <a:pPr>
              <a:lnSpc>
                <a:spcPct val="120000"/>
              </a:lnSpc>
            </a:pPr>
            <a:r>
              <a:rPr lang="en-US" b="0" i="0" dirty="0">
                <a:solidFill>
                  <a:srgbClr val="111111"/>
                </a:solidFill>
                <a:effectLst/>
                <a:latin typeface="SourceSansPro"/>
              </a:rPr>
              <a:t>Okun's Law is an empirically observed relationship between unemployment and losses in a country's production. It predicts that a 1% increase in unemployment will usually be associated with a 2% drop in </a:t>
            </a:r>
            <a:r>
              <a:rPr lang="en-US" dirty="0">
                <a:latin typeface="SourceSansPro"/>
              </a:rPr>
              <a:t>gross domestic product</a:t>
            </a:r>
            <a:r>
              <a:rPr lang="en-US" b="0" i="0" dirty="0">
                <a:effectLst/>
                <a:latin typeface="SourceSansPro"/>
              </a:rPr>
              <a:t> </a:t>
            </a:r>
            <a:r>
              <a:rPr lang="en-US" b="0" i="0" dirty="0">
                <a:solidFill>
                  <a:srgbClr val="111111"/>
                </a:solidFill>
                <a:effectLst/>
                <a:latin typeface="SourceSansPro"/>
              </a:rPr>
              <a:t>(GDP).</a:t>
            </a:r>
          </a:p>
          <a:p>
            <a:pPr>
              <a:lnSpc>
                <a:spcPct val="120000"/>
              </a:lnSpc>
            </a:pPr>
            <a:endParaRPr lang="en-US" b="0" i="0" dirty="0">
              <a:solidFill>
                <a:srgbClr val="111111"/>
              </a:solidFill>
              <a:effectLst/>
              <a:latin typeface="SourceSansPro"/>
            </a:endParaRPr>
          </a:p>
          <a:p>
            <a:pPr>
              <a:lnSpc>
                <a:spcPct val="120000"/>
              </a:lnSpc>
            </a:pPr>
            <a:r>
              <a:rPr lang="en-US" b="0" i="0" dirty="0">
                <a:solidFill>
                  <a:srgbClr val="111111"/>
                </a:solidFill>
                <a:effectLst/>
                <a:latin typeface="SourceSansPro"/>
              </a:rPr>
              <a:t>Okun's law is not without controversy, and some economists disagree about the exact relationship between employment and productivity.</a:t>
            </a:r>
          </a:p>
          <a:p>
            <a:pPr marL="0" indent="0">
              <a:lnSpc>
                <a:spcPct val="120000"/>
              </a:lnSpc>
              <a:buNone/>
            </a:pPr>
            <a:endParaRPr lang="en-US" b="0" i="0" dirty="0">
              <a:solidFill>
                <a:srgbClr val="111111"/>
              </a:solidFill>
              <a:effectLst/>
              <a:latin typeface="SourceSansPro"/>
            </a:endParaRPr>
          </a:p>
          <a:p>
            <a:pPr>
              <a:lnSpc>
                <a:spcPct val="120000"/>
              </a:lnSpc>
            </a:pPr>
            <a:r>
              <a:rPr lang="en-US" b="0" i="0" dirty="0">
                <a:solidFill>
                  <a:srgbClr val="111111"/>
                </a:solidFill>
                <a:effectLst/>
                <a:latin typeface="SourceSansPro"/>
              </a:rPr>
              <a:t>Although Okun's law is not derived from any theoretical prediction, observational data indicates that Okun's law often holds true.</a:t>
            </a:r>
          </a:p>
          <a:p>
            <a:pPr marL="0" indent="0">
              <a:buNone/>
            </a:pPr>
            <a:endParaRPr lang="en-IN" dirty="0"/>
          </a:p>
        </p:txBody>
      </p:sp>
    </p:spTree>
    <p:extLst>
      <p:ext uri="{BB962C8B-B14F-4D97-AF65-F5344CB8AC3E}">
        <p14:creationId xmlns:p14="http://schemas.microsoft.com/office/powerpoint/2010/main" val="270918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D9E4-D499-69F1-17F2-EA3AD92CB092}"/>
              </a:ext>
            </a:extLst>
          </p:cNvPr>
          <p:cNvSpPr>
            <a:spLocks noGrp="1"/>
          </p:cNvSpPr>
          <p:nvPr>
            <p:ph type="title"/>
          </p:nvPr>
        </p:nvSpPr>
        <p:spPr>
          <a:xfrm>
            <a:off x="887506" y="556373"/>
            <a:ext cx="10466294" cy="791322"/>
          </a:xfrm>
        </p:spPr>
        <p:txBody>
          <a:bodyPr>
            <a:normAutofit/>
          </a:bodyPr>
          <a:lstStyle/>
          <a:p>
            <a:r>
              <a:rPr lang="en-IN" i="0" dirty="0">
                <a:solidFill>
                  <a:srgbClr val="C00000"/>
                </a:solidFill>
                <a:effectLst/>
                <a:latin typeface="Gilroy"/>
              </a:rPr>
              <a:t>Causes of Inflation</a:t>
            </a:r>
            <a:endParaRPr lang="en-IN" dirty="0">
              <a:solidFill>
                <a:srgbClr val="C00000"/>
              </a:solidFill>
            </a:endParaRPr>
          </a:p>
        </p:txBody>
      </p:sp>
      <p:sp>
        <p:nvSpPr>
          <p:cNvPr id="3" name="Content Placeholder 2">
            <a:extLst>
              <a:ext uri="{FF2B5EF4-FFF2-40B4-BE49-F238E27FC236}">
                <a16:creationId xmlns:a16="http://schemas.microsoft.com/office/drawing/2014/main" id="{341356FE-3E5A-9FD1-659C-184ED0022B21}"/>
              </a:ext>
            </a:extLst>
          </p:cNvPr>
          <p:cNvSpPr>
            <a:spLocks noGrp="1"/>
          </p:cNvSpPr>
          <p:nvPr>
            <p:ph idx="1"/>
          </p:nvPr>
        </p:nvSpPr>
        <p:spPr>
          <a:xfrm>
            <a:off x="838200" y="1506071"/>
            <a:ext cx="10515600" cy="4670892"/>
          </a:xfrm>
        </p:spPr>
        <p:txBody>
          <a:bodyPr/>
          <a:lstStyle/>
          <a:p>
            <a:pPr marL="0" indent="0">
              <a:buNone/>
            </a:pPr>
            <a:r>
              <a:rPr lang="en-US" b="1" i="0" dirty="0">
                <a:effectLst/>
                <a:latin typeface="Gilroy"/>
              </a:rPr>
              <a:t>Inflation is caused by multiple factors</a:t>
            </a:r>
            <a:r>
              <a:rPr lang="en-US" b="0" i="0" dirty="0">
                <a:effectLst/>
                <a:latin typeface="Gilroy"/>
              </a:rPr>
              <a:t>, here are a few:</a:t>
            </a:r>
          </a:p>
          <a:p>
            <a:pPr marL="0" indent="0">
              <a:buNone/>
            </a:pPr>
            <a:endParaRPr lang="en-US" b="1" i="0" dirty="0">
              <a:effectLst/>
              <a:latin typeface="Gilroy"/>
            </a:endParaRPr>
          </a:p>
          <a:p>
            <a:pPr marL="0" indent="0">
              <a:buNone/>
            </a:pPr>
            <a:r>
              <a:rPr lang="en-US" b="1" dirty="0">
                <a:latin typeface="Gilroy"/>
              </a:rPr>
              <a:t>1) Money</a:t>
            </a:r>
            <a:r>
              <a:rPr lang="en-IN" b="1" i="0" dirty="0">
                <a:effectLst/>
                <a:latin typeface="Gilroy"/>
              </a:rPr>
              <a:t> Supply:</a:t>
            </a:r>
          </a:p>
          <a:p>
            <a:pPr marL="0" indent="0" algn="l">
              <a:buNone/>
            </a:pPr>
            <a:r>
              <a:rPr lang="en-US" b="1" i="0" dirty="0">
                <a:effectLst/>
                <a:latin typeface="Gilroy"/>
              </a:rPr>
              <a:t>Excess currency (money) supply in an economy </a:t>
            </a:r>
            <a:r>
              <a:rPr lang="en-US" b="0" i="0" dirty="0">
                <a:effectLst/>
                <a:latin typeface="Gilroy"/>
              </a:rPr>
              <a:t>is one of the primary causes of inflation. This happens when the money supply/circulation in a nation grows above the economic growth, therefore reducing the value of the currency.</a:t>
            </a:r>
            <a:br>
              <a:rPr lang="en-US" b="0" i="0" dirty="0">
                <a:effectLst/>
                <a:latin typeface="Gilroy"/>
              </a:rPr>
            </a:br>
            <a:endParaRPr lang="en-US" b="0" i="0" dirty="0">
              <a:effectLst/>
              <a:latin typeface="Gilroy"/>
            </a:endParaRPr>
          </a:p>
          <a:p>
            <a:pPr marL="0" indent="0">
              <a:buNone/>
            </a:pPr>
            <a:endParaRPr lang="en-IN" dirty="0"/>
          </a:p>
        </p:txBody>
      </p:sp>
    </p:spTree>
    <p:extLst>
      <p:ext uri="{BB962C8B-B14F-4D97-AF65-F5344CB8AC3E}">
        <p14:creationId xmlns:p14="http://schemas.microsoft.com/office/powerpoint/2010/main" val="39326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576660-CA9D-A415-0071-BD25E25ED9DF}"/>
              </a:ext>
            </a:extLst>
          </p:cNvPr>
          <p:cNvSpPr>
            <a:spLocks noGrp="1"/>
          </p:cNvSpPr>
          <p:nvPr>
            <p:ph type="title"/>
          </p:nvPr>
        </p:nvSpPr>
        <p:spPr>
          <a:xfrm>
            <a:off x="838200" y="365126"/>
            <a:ext cx="10515600" cy="692710"/>
          </a:xfrm>
        </p:spPr>
        <p:txBody>
          <a:bodyPr>
            <a:normAutofit fontScale="90000"/>
          </a:bodyPr>
          <a:lstStyle/>
          <a:p>
            <a:br>
              <a:rPr lang="en-IN" b="1" dirty="0">
                <a:solidFill>
                  <a:srgbClr val="314259"/>
                </a:solidFill>
                <a:latin typeface="Gilroy"/>
              </a:rPr>
            </a:br>
            <a:r>
              <a:rPr lang="en-IN" b="1" dirty="0">
                <a:solidFill>
                  <a:srgbClr val="314259"/>
                </a:solidFill>
                <a:latin typeface="Gilroy"/>
              </a:rPr>
              <a:t>2) </a:t>
            </a:r>
            <a:r>
              <a:rPr lang="en-IN" b="1" i="0" dirty="0">
                <a:solidFill>
                  <a:srgbClr val="314259"/>
                </a:solidFill>
                <a:effectLst/>
                <a:latin typeface="Gilroy"/>
              </a:rPr>
              <a:t>National Debt</a:t>
            </a:r>
            <a:br>
              <a:rPr lang="en-IN" b="1" i="0" dirty="0">
                <a:solidFill>
                  <a:srgbClr val="314259"/>
                </a:solidFill>
                <a:effectLst/>
                <a:latin typeface="Gilroy"/>
              </a:rPr>
            </a:br>
            <a:endParaRPr lang="en-IN" dirty="0"/>
          </a:p>
        </p:txBody>
      </p:sp>
      <p:sp>
        <p:nvSpPr>
          <p:cNvPr id="5" name="Content Placeholder 4">
            <a:extLst>
              <a:ext uri="{FF2B5EF4-FFF2-40B4-BE49-F238E27FC236}">
                <a16:creationId xmlns:a16="http://schemas.microsoft.com/office/drawing/2014/main" id="{699C4816-E6AB-4193-703C-16342DDEE4E6}"/>
              </a:ext>
            </a:extLst>
          </p:cNvPr>
          <p:cNvSpPr>
            <a:spLocks noGrp="1"/>
          </p:cNvSpPr>
          <p:nvPr>
            <p:ph idx="1"/>
          </p:nvPr>
        </p:nvSpPr>
        <p:spPr>
          <a:xfrm>
            <a:off x="838200" y="1039906"/>
            <a:ext cx="10515600" cy="5137057"/>
          </a:xfrm>
        </p:spPr>
        <p:txBody>
          <a:bodyPr/>
          <a:lstStyle/>
          <a:p>
            <a:pPr algn="l"/>
            <a:r>
              <a:rPr lang="en-US" b="0" i="0" dirty="0">
                <a:effectLst/>
                <a:latin typeface="Gilroy"/>
              </a:rPr>
              <a:t>There are a number of factors that influence national debt, which include the nation’s total borrowing and spending. </a:t>
            </a:r>
          </a:p>
          <a:p>
            <a:pPr marL="0" indent="0" algn="l">
              <a:buNone/>
            </a:pPr>
            <a:endParaRPr lang="en-US" b="0" i="0" dirty="0">
              <a:effectLst/>
              <a:latin typeface="Gilroy"/>
            </a:endParaRPr>
          </a:p>
          <a:p>
            <a:pPr algn="l"/>
            <a:r>
              <a:rPr lang="en-US" b="0" i="0" dirty="0">
                <a:effectLst/>
                <a:latin typeface="Gilroy"/>
              </a:rPr>
              <a:t>In a situation where a country’s debt increases, the respective country is left with two options:</a:t>
            </a:r>
          </a:p>
          <a:p>
            <a:pPr marL="0" indent="0" algn="l">
              <a:buNone/>
            </a:pPr>
            <a:br>
              <a:rPr lang="en-US" b="0" i="0" dirty="0">
                <a:effectLst/>
                <a:latin typeface="Gilroy"/>
              </a:rPr>
            </a:br>
            <a:r>
              <a:rPr lang="en-US" b="0" i="0" dirty="0">
                <a:effectLst/>
                <a:latin typeface="Gilroy"/>
              </a:rPr>
              <a:t>   - Taxes can be increased internally.</a:t>
            </a:r>
          </a:p>
          <a:p>
            <a:pPr marL="0" indent="0" algn="l">
              <a:buNone/>
            </a:pPr>
            <a:r>
              <a:rPr lang="en-US" b="0" i="0" dirty="0">
                <a:effectLst/>
                <a:latin typeface="Gilroy"/>
              </a:rPr>
              <a:t>   </a:t>
            </a:r>
            <a:r>
              <a:rPr lang="en-US" dirty="0">
                <a:latin typeface="Gilroy"/>
              </a:rPr>
              <a:t>- </a:t>
            </a:r>
            <a:r>
              <a:rPr lang="en-US" b="0" i="0" dirty="0">
                <a:effectLst/>
                <a:latin typeface="Gilroy"/>
              </a:rPr>
              <a:t>Additional money can be printed to pay off the debt.</a:t>
            </a:r>
          </a:p>
          <a:p>
            <a:pPr marL="0" indent="0">
              <a:buNone/>
            </a:pPr>
            <a:endParaRPr lang="en-IN" dirty="0"/>
          </a:p>
        </p:txBody>
      </p:sp>
    </p:spTree>
    <p:extLst>
      <p:ext uri="{BB962C8B-B14F-4D97-AF65-F5344CB8AC3E}">
        <p14:creationId xmlns:p14="http://schemas.microsoft.com/office/powerpoint/2010/main" val="60599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7024E-913E-CD76-1B59-473880E0DF34}"/>
              </a:ext>
            </a:extLst>
          </p:cNvPr>
          <p:cNvSpPr>
            <a:spLocks noGrp="1"/>
          </p:cNvSpPr>
          <p:nvPr>
            <p:ph idx="1"/>
          </p:nvPr>
        </p:nvSpPr>
        <p:spPr>
          <a:xfrm>
            <a:off x="766482" y="741082"/>
            <a:ext cx="10515600" cy="5492377"/>
          </a:xfrm>
        </p:spPr>
        <p:txBody>
          <a:bodyPr>
            <a:normAutofit/>
          </a:bodyPr>
          <a:lstStyle/>
          <a:p>
            <a:pPr marL="0" indent="0">
              <a:buNone/>
            </a:pPr>
            <a:r>
              <a:rPr lang="en-IN" sz="3900" b="1" i="0" dirty="0">
                <a:effectLst/>
                <a:latin typeface="Gilroy"/>
              </a:rPr>
              <a:t>3) Demand-Pull Effect</a:t>
            </a:r>
            <a:endParaRPr lang="en-IN" sz="3900" b="1" i="0" dirty="0">
              <a:solidFill>
                <a:srgbClr val="314259"/>
              </a:solidFill>
              <a:effectLst/>
              <a:latin typeface="Gilroy"/>
            </a:endParaRPr>
          </a:p>
          <a:p>
            <a:r>
              <a:rPr lang="en-US" b="0" i="0" dirty="0">
                <a:effectLst/>
                <a:latin typeface="Gilroy"/>
              </a:rPr>
              <a:t>The demand-pull effect states that in a growing economy as </a:t>
            </a:r>
            <a:r>
              <a:rPr lang="en-US" b="0" i="0" dirty="0">
                <a:solidFill>
                  <a:srgbClr val="FF0000"/>
                </a:solidFill>
                <a:effectLst/>
                <a:latin typeface="Gilroy"/>
              </a:rPr>
              <a:t>wages increase </a:t>
            </a:r>
            <a:r>
              <a:rPr lang="en-US" b="0" i="0" dirty="0">
                <a:effectLst/>
                <a:latin typeface="Gilroy"/>
              </a:rPr>
              <a:t>within an economy</a:t>
            </a:r>
            <a:r>
              <a:rPr lang="en-US" b="0" i="0" dirty="0">
                <a:solidFill>
                  <a:srgbClr val="314259"/>
                </a:solidFill>
                <a:effectLst/>
                <a:latin typeface="Gilroy"/>
              </a:rPr>
              <a:t>, </a:t>
            </a:r>
            <a:r>
              <a:rPr lang="en-US" b="0" i="0" dirty="0">
                <a:effectLst/>
                <a:latin typeface="Gilroy"/>
              </a:rPr>
              <a:t>people will </a:t>
            </a:r>
            <a:r>
              <a:rPr lang="en-US" b="0" i="0" dirty="0">
                <a:solidFill>
                  <a:srgbClr val="FF0000"/>
                </a:solidFill>
                <a:effectLst/>
                <a:latin typeface="Gilroy"/>
              </a:rPr>
              <a:t>have more money to spend </a:t>
            </a:r>
            <a:r>
              <a:rPr lang="en-US" b="0" i="0" dirty="0">
                <a:effectLst/>
                <a:latin typeface="Gilroy"/>
              </a:rPr>
              <a:t>on goods and services</a:t>
            </a:r>
            <a:r>
              <a:rPr lang="en-US" b="0" i="0" dirty="0">
                <a:solidFill>
                  <a:srgbClr val="314259"/>
                </a:solidFill>
                <a:effectLst/>
                <a:latin typeface="Gilroy"/>
              </a:rPr>
              <a:t>. </a:t>
            </a:r>
          </a:p>
          <a:p>
            <a:r>
              <a:rPr lang="en-US" b="0" i="0" dirty="0">
                <a:effectLst/>
                <a:latin typeface="Gilroy"/>
              </a:rPr>
              <a:t>The increase in </a:t>
            </a:r>
            <a:r>
              <a:rPr lang="en-US" b="0" i="0" dirty="0">
                <a:solidFill>
                  <a:srgbClr val="FF0000"/>
                </a:solidFill>
                <a:effectLst/>
                <a:latin typeface="Gilroy"/>
              </a:rPr>
              <a:t>demand for goods and services will result in companies raising prices</a:t>
            </a:r>
            <a:r>
              <a:rPr lang="en-US" b="0" i="0" dirty="0">
                <a:solidFill>
                  <a:srgbClr val="314259"/>
                </a:solidFill>
                <a:effectLst/>
                <a:latin typeface="Gilroy"/>
              </a:rPr>
              <a:t> </a:t>
            </a:r>
            <a:r>
              <a:rPr lang="en-US" b="0" i="0" dirty="0">
                <a:effectLst/>
                <a:latin typeface="Gilroy"/>
              </a:rPr>
              <a:t>that the consumers will bear in order to balance supply and demand.</a:t>
            </a:r>
          </a:p>
          <a:p>
            <a:pPr marL="0" indent="0">
              <a:buNone/>
            </a:pPr>
            <a:r>
              <a:rPr lang="en-US" sz="3600" b="1" dirty="0">
                <a:latin typeface="Gilroy"/>
              </a:rPr>
              <a:t>4) C</a:t>
            </a:r>
            <a:r>
              <a:rPr lang="en-IN" sz="3600" b="1" i="0" dirty="0">
                <a:effectLst/>
                <a:latin typeface="Gilroy"/>
              </a:rPr>
              <a:t>ost-Push Effect</a:t>
            </a:r>
          </a:p>
          <a:p>
            <a:r>
              <a:rPr lang="en-US" b="0" i="0" dirty="0">
                <a:effectLst/>
                <a:latin typeface="Gilroy"/>
              </a:rPr>
              <a:t>This theory states that when companies face </a:t>
            </a:r>
            <a:r>
              <a:rPr lang="en-US" b="0" i="0" dirty="0">
                <a:solidFill>
                  <a:srgbClr val="FF0000"/>
                </a:solidFill>
                <a:effectLst/>
                <a:latin typeface="Gilroy"/>
              </a:rPr>
              <a:t>increased input cost </a:t>
            </a:r>
            <a:r>
              <a:rPr lang="en-US" b="0" i="0" dirty="0">
                <a:effectLst/>
                <a:latin typeface="Gilroy"/>
              </a:rPr>
              <a:t>on raw materials and </a:t>
            </a:r>
            <a:r>
              <a:rPr lang="en-US" b="0" i="0" dirty="0">
                <a:solidFill>
                  <a:srgbClr val="FF0000"/>
                </a:solidFill>
                <a:effectLst/>
                <a:latin typeface="Gilroy"/>
              </a:rPr>
              <a:t>wages for manufacturing consumer goods</a:t>
            </a:r>
            <a:r>
              <a:rPr lang="en-US" b="0" i="0" dirty="0">
                <a:solidFill>
                  <a:srgbClr val="314259"/>
                </a:solidFill>
                <a:effectLst/>
                <a:latin typeface="Gilroy"/>
              </a:rPr>
              <a:t>, </a:t>
            </a:r>
            <a:r>
              <a:rPr lang="en-US" b="0" i="0" dirty="0">
                <a:effectLst/>
                <a:latin typeface="Gilroy"/>
              </a:rPr>
              <a:t>they will </a:t>
            </a:r>
            <a:r>
              <a:rPr lang="en-US" b="0" i="0" dirty="0">
                <a:solidFill>
                  <a:srgbClr val="FF0000"/>
                </a:solidFill>
                <a:effectLst/>
                <a:latin typeface="Gilroy"/>
              </a:rPr>
              <a:t>preserve their profitability </a:t>
            </a:r>
            <a:r>
              <a:rPr lang="en-US" b="0" i="0" dirty="0">
                <a:effectLst/>
                <a:latin typeface="Gilroy"/>
              </a:rPr>
              <a:t>by</a:t>
            </a:r>
            <a:r>
              <a:rPr lang="en-US" b="0" i="0" dirty="0">
                <a:solidFill>
                  <a:srgbClr val="314259"/>
                </a:solidFill>
                <a:effectLst/>
                <a:latin typeface="Gilroy"/>
              </a:rPr>
              <a:t> </a:t>
            </a:r>
            <a:r>
              <a:rPr lang="en-US" b="0" i="0" dirty="0">
                <a:solidFill>
                  <a:srgbClr val="FF0000"/>
                </a:solidFill>
                <a:effectLst/>
                <a:latin typeface="Gilroy"/>
              </a:rPr>
              <a:t>passing the increased production cost to the end consumer in the form of increased prices.</a:t>
            </a:r>
            <a:endParaRPr lang="en-IN" dirty="0">
              <a:solidFill>
                <a:srgbClr val="FF0000"/>
              </a:solidFill>
            </a:endParaRPr>
          </a:p>
        </p:txBody>
      </p:sp>
    </p:spTree>
    <p:extLst>
      <p:ext uri="{BB962C8B-B14F-4D97-AF65-F5344CB8AC3E}">
        <p14:creationId xmlns:p14="http://schemas.microsoft.com/office/powerpoint/2010/main" val="3839780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4557</Words>
  <Application>Microsoft Office PowerPoint</Application>
  <PresentationFormat>Widescreen</PresentationFormat>
  <Paragraphs>287</Paragraphs>
  <Slides>60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Arial</vt:lpstr>
      <vt:lpstr>Cabin-semi-bold</vt:lpstr>
      <vt:lpstr>Calibri</vt:lpstr>
      <vt:lpstr>Calibri Light</vt:lpstr>
      <vt:lpstr>carlito</vt:lpstr>
      <vt:lpstr>Gilroy</vt:lpstr>
      <vt:lpstr>inherit</vt:lpstr>
      <vt:lpstr>Open Sans</vt:lpstr>
      <vt:lpstr>Poppins</vt:lpstr>
      <vt:lpstr>Roboto</vt:lpstr>
      <vt:lpstr>SourceSansPro</vt:lpstr>
      <vt:lpstr>Office Theme</vt:lpstr>
      <vt:lpstr>Additional Notes </vt:lpstr>
      <vt:lpstr>Inflation and Deflation</vt:lpstr>
      <vt:lpstr>PowerPoint Presentation</vt:lpstr>
      <vt:lpstr>INFLATION</vt:lpstr>
      <vt:lpstr>PowerPoint Presentation</vt:lpstr>
      <vt:lpstr>PowerPoint Presentation</vt:lpstr>
      <vt:lpstr>Causes of Inflation</vt:lpstr>
      <vt:lpstr> 2) National Debt </vt:lpstr>
      <vt:lpstr>PowerPoint Presentation</vt:lpstr>
      <vt:lpstr>4) Exchange Rates </vt:lpstr>
      <vt:lpstr> Effects of Inflation </vt:lpstr>
      <vt:lpstr> Deflation </vt:lpstr>
      <vt:lpstr>Causes of Deflation </vt:lpstr>
      <vt:lpstr> Effects of Deflation </vt:lpstr>
      <vt:lpstr>Types of Inflation </vt:lpstr>
      <vt:lpstr>Types of Inflation in terms of its Intensity</vt:lpstr>
      <vt:lpstr>Headline Inflation and Core Inflation</vt:lpstr>
      <vt:lpstr>PowerPoint Presentation</vt:lpstr>
      <vt:lpstr>PowerPoint Presentation</vt:lpstr>
      <vt:lpstr>PowerPoint Presentation</vt:lpstr>
      <vt:lpstr>PowerPoint Presentation</vt:lpstr>
      <vt:lpstr>PowerPoint Presentation</vt:lpstr>
      <vt:lpstr>What is the difference between CPI and WPI? </vt:lpstr>
      <vt:lpstr>PowerPoint Presentation</vt:lpstr>
      <vt:lpstr>PowerPoint Presentation</vt:lpstr>
      <vt:lpstr>PowerPoint Presentation</vt:lpstr>
      <vt:lpstr>PowerPoint Presentation</vt:lpstr>
      <vt:lpstr>Unemployment </vt:lpstr>
      <vt:lpstr>Concepts Of Employment </vt:lpstr>
      <vt:lpstr>PowerPoint Presentation</vt:lpstr>
      <vt:lpstr>PowerPoint Presentation</vt:lpstr>
      <vt:lpstr>PowerPoint Presentation</vt:lpstr>
      <vt:lpstr>PowerPoint Presentation</vt:lpstr>
      <vt:lpstr>Types of Unemployment in India</vt:lpstr>
      <vt:lpstr>PowerPoint Presentation</vt:lpstr>
      <vt:lpstr>Causes of Unemployment </vt:lpstr>
      <vt:lpstr>Impact of Unemployment</vt:lpstr>
      <vt:lpstr>Business Cycle..?</vt:lpstr>
      <vt:lpstr>PowerPoint Presentation</vt:lpstr>
      <vt:lpstr>PowerPoint Presentation</vt:lpstr>
      <vt:lpstr>PowerPoint Presentation</vt:lpstr>
      <vt:lpstr>PowerPoint Presentation</vt:lpstr>
      <vt:lpstr>PowerPoint Presentation</vt:lpstr>
      <vt:lpstr>Concepts related to Inflation &amp; Unemployment:</vt:lpstr>
      <vt:lpstr>What Is a Business Cycle? </vt:lpstr>
      <vt:lpstr>PowerPoint Presentation</vt:lpstr>
      <vt:lpstr>PowerPoint Presentation</vt:lpstr>
      <vt:lpstr>Stages of the Business Cycle</vt:lpstr>
      <vt:lpstr> </vt:lpstr>
      <vt:lpstr>What is Recession ?</vt:lpstr>
      <vt:lpstr> </vt:lpstr>
      <vt:lpstr> </vt:lpstr>
      <vt:lpstr>What is Recovery?</vt:lpstr>
      <vt:lpstr>The Phillips Curve </vt:lpstr>
      <vt:lpstr>PowerPoint Presentation</vt:lpstr>
      <vt:lpstr>PowerPoint Presentation</vt:lpstr>
      <vt:lpstr>PowerPoint Presentation</vt:lpstr>
      <vt:lpstr>Trade-off Between Inflation and Unemployment </vt:lpstr>
      <vt:lpstr>Okun’s Law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- 46</dc:title>
  <dc:creator>Rahul A Nair</dc:creator>
  <cp:lastModifiedBy>Rahul A Nair</cp:lastModifiedBy>
  <cp:revision>8</cp:revision>
  <dcterms:created xsi:type="dcterms:W3CDTF">2023-11-19T06:26:35Z</dcterms:created>
  <dcterms:modified xsi:type="dcterms:W3CDTF">2023-11-19T13:09:42Z</dcterms:modified>
</cp:coreProperties>
</file>