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9" r:id="rId34"/>
    <p:sldId id="288" r:id="rId35"/>
    <p:sldId id="290" r:id="rId36"/>
    <p:sldId id="291" r:id="rId37"/>
    <p:sldId id="292" r:id="rId38"/>
    <p:sldId id="294" r:id="rId39"/>
    <p:sldId id="293" r:id="rId40"/>
    <p:sldId id="295" r:id="rId41"/>
    <p:sldId id="296" r:id="rId42"/>
    <p:sldId id="297" r:id="rId43"/>
    <p:sldId id="29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32" autoAdjust="0"/>
  </p:normalViewPr>
  <p:slideViewPr>
    <p:cSldViewPr snapToGrid="0">
      <p:cViewPr varScale="1">
        <p:scale>
          <a:sx n="80" d="100"/>
          <a:sy n="80" d="100"/>
        </p:scale>
        <p:origin x="52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02B76D-C5A5-470B-AC90-1FC348096E2B}" type="datetimeFigureOut">
              <a:rPr lang="en-IN" smtClean="0"/>
              <a:t>16-10-2023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1947D4-4568-4DD9-9E67-EF4F09F038B3}" type="slidenum">
              <a:rPr lang="en-IN" smtClean="0"/>
              <a:t>‹#›</a:t>
            </a:fld>
            <a:endParaRPr lang="en-IN"/>
          </a:p>
        </p:txBody>
      </p:sp>
    </p:spTree>
    <p:extLst>
      <p:ext uri="{BB962C8B-B14F-4D97-AF65-F5344CB8AC3E}">
        <p14:creationId xmlns:p14="http://schemas.microsoft.com/office/powerpoint/2010/main" val="2173398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1947D4-4568-4DD9-9E67-EF4F09F038B3}" type="slidenum">
              <a:rPr lang="en-IN" smtClean="0"/>
              <a:t>4</a:t>
            </a:fld>
            <a:endParaRPr lang="en-IN"/>
          </a:p>
        </p:txBody>
      </p:sp>
    </p:spTree>
    <p:extLst>
      <p:ext uri="{BB962C8B-B14F-4D97-AF65-F5344CB8AC3E}">
        <p14:creationId xmlns:p14="http://schemas.microsoft.com/office/powerpoint/2010/main" val="2298273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1947D4-4568-4DD9-9E67-EF4F09F038B3}" type="slidenum">
              <a:rPr lang="en-IN" smtClean="0"/>
              <a:t>23</a:t>
            </a:fld>
            <a:endParaRPr lang="en-IN"/>
          </a:p>
        </p:txBody>
      </p:sp>
    </p:spTree>
    <p:extLst>
      <p:ext uri="{BB962C8B-B14F-4D97-AF65-F5344CB8AC3E}">
        <p14:creationId xmlns:p14="http://schemas.microsoft.com/office/powerpoint/2010/main" val="568160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1947D4-4568-4DD9-9E67-EF4F09F038B3}" type="slidenum">
              <a:rPr lang="en-IN" smtClean="0"/>
              <a:t>24</a:t>
            </a:fld>
            <a:endParaRPr lang="en-IN"/>
          </a:p>
        </p:txBody>
      </p:sp>
    </p:spTree>
    <p:extLst>
      <p:ext uri="{BB962C8B-B14F-4D97-AF65-F5344CB8AC3E}">
        <p14:creationId xmlns:p14="http://schemas.microsoft.com/office/powerpoint/2010/main" val="597583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1947D4-4568-4DD9-9E67-EF4F09F038B3}" type="slidenum">
              <a:rPr lang="en-IN" smtClean="0"/>
              <a:t>25</a:t>
            </a:fld>
            <a:endParaRPr lang="en-IN"/>
          </a:p>
        </p:txBody>
      </p:sp>
    </p:spTree>
    <p:extLst>
      <p:ext uri="{BB962C8B-B14F-4D97-AF65-F5344CB8AC3E}">
        <p14:creationId xmlns:p14="http://schemas.microsoft.com/office/powerpoint/2010/main" val="87415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1947D4-4568-4DD9-9E67-EF4F09F038B3}" type="slidenum">
              <a:rPr lang="en-IN" smtClean="0"/>
              <a:t>26</a:t>
            </a:fld>
            <a:endParaRPr lang="en-IN"/>
          </a:p>
        </p:txBody>
      </p:sp>
    </p:spTree>
    <p:extLst>
      <p:ext uri="{BB962C8B-B14F-4D97-AF65-F5344CB8AC3E}">
        <p14:creationId xmlns:p14="http://schemas.microsoft.com/office/powerpoint/2010/main" val="34320846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1947D4-4568-4DD9-9E67-EF4F09F038B3}" type="slidenum">
              <a:rPr lang="en-IN" smtClean="0"/>
              <a:t>29</a:t>
            </a:fld>
            <a:endParaRPr lang="en-IN"/>
          </a:p>
        </p:txBody>
      </p:sp>
    </p:spTree>
    <p:extLst>
      <p:ext uri="{BB962C8B-B14F-4D97-AF65-F5344CB8AC3E}">
        <p14:creationId xmlns:p14="http://schemas.microsoft.com/office/powerpoint/2010/main" val="15368979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1947D4-4568-4DD9-9E67-EF4F09F038B3}" type="slidenum">
              <a:rPr lang="en-IN" smtClean="0"/>
              <a:t>30</a:t>
            </a:fld>
            <a:endParaRPr lang="en-IN"/>
          </a:p>
        </p:txBody>
      </p:sp>
    </p:spTree>
    <p:extLst>
      <p:ext uri="{BB962C8B-B14F-4D97-AF65-F5344CB8AC3E}">
        <p14:creationId xmlns:p14="http://schemas.microsoft.com/office/powerpoint/2010/main" val="2545488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IN" sz="1800" b="1" i="1" dirty="0">
                <a:effectLst/>
                <a:latin typeface="Calibri" panose="020F0502020204030204" pitchFamily="34" charset="0"/>
              </a:rPr>
              <a:t>Average Revenue:</a:t>
            </a:r>
            <a:r>
              <a:rPr lang="en-IN" sz="1800" dirty="0">
                <a:effectLst/>
                <a:latin typeface="Calibri" panose="020F0502020204030204" pitchFamily="34" charset="0"/>
              </a:rPr>
              <a:t> total revenue divided by the quantity sold</a:t>
            </a:r>
          </a:p>
          <a:p>
            <a:pPr marL="0" marR="0">
              <a:spcBef>
                <a:spcPts val="0"/>
              </a:spcBef>
              <a:spcAft>
                <a:spcPts val="0"/>
              </a:spcAft>
            </a:pPr>
            <a:r>
              <a:rPr lang="en-IN" sz="1800" dirty="0">
                <a:effectLst/>
                <a:latin typeface="Calibri" panose="020F0502020204030204" pitchFamily="34" charset="0"/>
              </a:rPr>
              <a:t> </a:t>
            </a:r>
          </a:p>
          <a:p>
            <a:pPr marL="0" marR="0">
              <a:spcBef>
                <a:spcPts val="0"/>
              </a:spcBef>
              <a:spcAft>
                <a:spcPts val="0"/>
              </a:spcAft>
            </a:pPr>
            <a:r>
              <a:rPr lang="en-IN" sz="1800" b="1" i="1" dirty="0">
                <a:effectLst/>
                <a:latin typeface="Calibri" panose="020F0502020204030204" pitchFamily="34" charset="0"/>
              </a:rPr>
              <a:t>Marginal Revenue:</a:t>
            </a:r>
            <a:r>
              <a:rPr lang="en-IN" sz="1800" b="1" dirty="0">
                <a:effectLst/>
                <a:latin typeface="Calibri" panose="020F0502020204030204" pitchFamily="34" charset="0"/>
              </a:rPr>
              <a:t> </a:t>
            </a:r>
            <a:r>
              <a:rPr lang="en-IN" sz="1800" dirty="0">
                <a:effectLst/>
                <a:latin typeface="Calibri" panose="020F0502020204030204" pitchFamily="34" charset="0"/>
              </a:rPr>
              <a:t>the change in total revenue from an additional unit sold</a:t>
            </a:r>
          </a:p>
          <a:p>
            <a:endParaRPr lang="en-IN" dirty="0"/>
          </a:p>
        </p:txBody>
      </p:sp>
      <p:sp>
        <p:nvSpPr>
          <p:cNvPr id="4" name="Slide Number Placeholder 3"/>
          <p:cNvSpPr>
            <a:spLocks noGrp="1"/>
          </p:cNvSpPr>
          <p:nvPr>
            <p:ph type="sldNum" sz="quarter" idx="5"/>
          </p:nvPr>
        </p:nvSpPr>
        <p:spPr/>
        <p:txBody>
          <a:bodyPr/>
          <a:lstStyle/>
          <a:p>
            <a:fld id="{B81947D4-4568-4DD9-9E67-EF4F09F038B3}" type="slidenum">
              <a:rPr lang="en-IN" smtClean="0"/>
              <a:t>7</a:t>
            </a:fld>
            <a:endParaRPr lang="en-IN"/>
          </a:p>
        </p:txBody>
      </p:sp>
    </p:spTree>
    <p:extLst>
      <p:ext uri="{BB962C8B-B14F-4D97-AF65-F5344CB8AC3E}">
        <p14:creationId xmlns:p14="http://schemas.microsoft.com/office/powerpoint/2010/main" val="866968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1947D4-4568-4DD9-9E67-EF4F09F038B3}" type="slidenum">
              <a:rPr lang="en-IN" smtClean="0"/>
              <a:t>8</a:t>
            </a:fld>
            <a:endParaRPr lang="en-IN"/>
          </a:p>
        </p:txBody>
      </p:sp>
    </p:spTree>
    <p:extLst>
      <p:ext uri="{BB962C8B-B14F-4D97-AF65-F5344CB8AC3E}">
        <p14:creationId xmlns:p14="http://schemas.microsoft.com/office/powerpoint/2010/main" val="2331535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1947D4-4568-4DD9-9E67-EF4F09F038B3}" type="slidenum">
              <a:rPr lang="en-IN" smtClean="0"/>
              <a:t>10</a:t>
            </a:fld>
            <a:endParaRPr lang="en-IN"/>
          </a:p>
        </p:txBody>
      </p:sp>
    </p:spTree>
    <p:extLst>
      <p:ext uri="{BB962C8B-B14F-4D97-AF65-F5344CB8AC3E}">
        <p14:creationId xmlns:p14="http://schemas.microsoft.com/office/powerpoint/2010/main" val="2659450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1947D4-4568-4DD9-9E67-EF4F09F038B3}" type="slidenum">
              <a:rPr lang="en-IN" smtClean="0"/>
              <a:t>11</a:t>
            </a:fld>
            <a:endParaRPr lang="en-IN"/>
          </a:p>
        </p:txBody>
      </p:sp>
    </p:spTree>
    <p:extLst>
      <p:ext uri="{BB962C8B-B14F-4D97-AF65-F5344CB8AC3E}">
        <p14:creationId xmlns:p14="http://schemas.microsoft.com/office/powerpoint/2010/main" val="4289073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1947D4-4568-4DD9-9E67-EF4F09F038B3}" type="slidenum">
              <a:rPr lang="en-IN" smtClean="0"/>
              <a:t>13</a:t>
            </a:fld>
            <a:endParaRPr lang="en-IN"/>
          </a:p>
        </p:txBody>
      </p:sp>
    </p:spTree>
    <p:extLst>
      <p:ext uri="{BB962C8B-B14F-4D97-AF65-F5344CB8AC3E}">
        <p14:creationId xmlns:p14="http://schemas.microsoft.com/office/powerpoint/2010/main" val="3627252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1947D4-4568-4DD9-9E67-EF4F09F038B3}" type="slidenum">
              <a:rPr lang="en-IN" smtClean="0"/>
              <a:t>14</a:t>
            </a:fld>
            <a:endParaRPr lang="en-IN"/>
          </a:p>
        </p:txBody>
      </p:sp>
    </p:spTree>
    <p:extLst>
      <p:ext uri="{BB962C8B-B14F-4D97-AF65-F5344CB8AC3E}">
        <p14:creationId xmlns:p14="http://schemas.microsoft.com/office/powerpoint/2010/main" val="832337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dirty="0">
                <a:solidFill>
                  <a:srgbClr val="C00000"/>
                </a:solidFill>
                <a:effectLst/>
                <a:latin typeface="Calibri" panose="020F0502020204030204" pitchFamily="34" charset="0"/>
              </a:rPr>
              <a:t>This criterion is intuitive: </a:t>
            </a:r>
            <a:r>
              <a:rPr lang="en-IN" sz="1800" dirty="0">
                <a:effectLst/>
                <a:latin typeface="Calibri" panose="020F0502020204030204" pitchFamily="34" charset="0"/>
              </a:rPr>
              <a:t>When choosing to produce, the firm compares the price it receives for the typical unit to the average variable cost that it must incur to produce the typical unit. If the price doesn’t cover the average variable cost, the firm is better off stopping production altogether. The firm still loses money (because it has to pay fixed costs), but it would lose even more money by staying open. The </a:t>
            </a:r>
            <a:r>
              <a:rPr lang="en-IN" sz="1800" b="1" dirty="0">
                <a:effectLst/>
                <a:latin typeface="Calibri" panose="020F0502020204030204" pitchFamily="34" charset="0"/>
              </a:rPr>
              <a:t>firm can reopen in the future if conditions change so that price exceeds average variable cost</a:t>
            </a:r>
            <a:r>
              <a:rPr lang="en-IN" sz="1800" dirty="0">
                <a:effectLst/>
                <a:latin typeface="Calibri" panose="020F0502020204030204" pitchFamily="34" charset="0"/>
              </a:rPr>
              <a:t>.</a:t>
            </a:r>
          </a:p>
          <a:p>
            <a:endParaRPr lang="en-IN" dirty="0"/>
          </a:p>
        </p:txBody>
      </p:sp>
      <p:sp>
        <p:nvSpPr>
          <p:cNvPr id="4" name="Slide Number Placeholder 3"/>
          <p:cNvSpPr>
            <a:spLocks noGrp="1"/>
          </p:cNvSpPr>
          <p:nvPr>
            <p:ph type="sldNum" sz="quarter" idx="5"/>
          </p:nvPr>
        </p:nvSpPr>
        <p:spPr/>
        <p:txBody>
          <a:bodyPr/>
          <a:lstStyle/>
          <a:p>
            <a:fld id="{B81947D4-4568-4DD9-9E67-EF4F09F038B3}" type="slidenum">
              <a:rPr lang="en-IN" smtClean="0"/>
              <a:t>18</a:t>
            </a:fld>
            <a:endParaRPr lang="en-IN"/>
          </a:p>
        </p:txBody>
      </p:sp>
    </p:spTree>
    <p:extLst>
      <p:ext uri="{BB962C8B-B14F-4D97-AF65-F5344CB8AC3E}">
        <p14:creationId xmlns:p14="http://schemas.microsoft.com/office/powerpoint/2010/main" val="2542942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1947D4-4568-4DD9-9E67-EF4F09F038B3}" type="slidenum">
              <a:rPr lang="en-IN" smtClean="0"/>
              <a:t>22</a:t>
            </a:fld>
            <a:endParaRPr lang="en-IN"/>
          </a:p>
        </p:txBody>
      </p:sp>
    </p:spTree>
    <p:extLst>
      <p:ext uri="{BB962C8B-B14F-4D97-AF65-F5344CB8AC3E}">
        <p14:creationId xmlns:p14="http://schemas.microsoft.com/office/powerpoint/2010/main" val="2345795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BB7C-9229-75B0-904D-6D8DDEDD62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4D0B0C-2D27-A186-7DBE-96FB986495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5EDF24A-5798-75C8-7F99-D7715CDACA98}"/>
              </a:ext>
            </a:extLst>
          </p:cNvPr>
          <p:cNvSpPr>
            <a:spLocks noGrp="1"/>
          </p:cNvSpPr>
          <p:nvPr>
            <p:ph type="dt" sz="half" idx="10"/>
          </p:nvPr>
        </p:nvSpPr>
        <p:spPr/>
        <p:txBody>
          <a:bodyPr/>
          <a:lstStyle/>
          <a:p>
            <a:fld id="{0FFBB58B-E2F6-4801-9864-BFBB0C7B77CF}" type="datetimeFigureOut">
              <a:rPr lang="en-IN" smtClean="0"/>
              <a:t>16-10-2023</a:t>
            </a:fld>
            <a:endParaRPr lang="en-IN"/>
          </a:p>
        </p:txBody>
      </p:sp>
      <p:sp>
        <p:nvSpPr>
          <p:cNvPr id="5" name="Footer Placeholder 4">
            <a:extLst>
              <a:ext uri="{FF2B5EF4-FFF2-40B4-BE49-F238E27FC236}">
                <a16:creationId xmlns:a16="http://schemas.microsoft.com/office/drawing/2014/main" id="{212BA1C5-CCD0-C0E9-6903-BC2111BC8E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F0EA2E-CC5D-7C6E-EEA0-AD3B4CCB07CF}"/>
              </a:ext>
            </a:extLst>
          </p:cNvPr>
          <p:cNvSpPr>
            <a:spLocks noGrp="1"/>
          </p:cNvSpPr>
          <p:nvPr>
            <p:ph type="sldNum" sz="quarter" idx="12"/>
          </p:nvPr>
        </p:nvSpPr>
        <p:spPr/>
        <p:txBody>
          <a:bodyPr/>
          <a:lstStyle/>
          <a:p>
            <a:fld id="{3AA7FD0C-E98E-4E30-A1EF-6C97B710A0EF}" type="slidenum">
              <a:rPr lang="en-IN" smtClean="0"/>
              <a:t>‹#›</a:t>
            </a:fld>
            <a:endParaRPr lang="en-IN"/>
          </a:p>
        </p:txBody>
      </p:sp>
    </p:spTree>
    <p:extLst>
      <p:ext uri="{BB962C8B-B14F-4D97-AF65-F5344CB8AC3E}">
        <p14:creationId xmlns:p14="http://schemas.microsoft.com/office/powerpoint/2010/main" val="2237291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0320B-181D-CD5E-CADD-81CDEC225A7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465D02-6199-B212-5C78-F40C50B92B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BD5960-64DB-1843-4941-107089641D11}"/>
              </a:ext>
            </a:extLst>
          </p:cNvPr>
          <p:cNvSpPr>
            <a:spLocks noGrp="1"/>
          </p:cNvSpPr>
          <p:nvPr>
            <p:ph type="dt" sz="half" idx="10"/>
          </p:nvPr>
        </p:nvSpPr>
        <p:spPr/>
        <p:txBody>
          <a:bodyPr/>
          <a:lstStyle/>
          <a:p>
            <a:fld id="{0FFBB58B-E2F6-4801-9864-BFBB0C7B77CF}" type="datetimeFigureOut">
              <a:rPr lang="en-IN" smtClean="0"/>
              <a:t>16-10-2023</a:t>
            </a:fld>
            <a:endParaRPr lang="en-IN"/>
          </a:p>
        </p:txBody>
      </p:sp>
      <p:sp>
        <p:nvSpPr>
          <p:cNvPr id="5" name="Footer Placeholder 4">
            <a:extLst>
              <a:ext uri="{FF2B5EF4-FFF2-40B4-BE49-F238E27FC236}">
                <a16:creationId xmlns:a16="http://schemas.microsoft.com/office/drawing/2014/main" id="{7A2E7AB8-DDA4-4C31-446A-9BD64EA2AA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C82852-7FDF-517E-2176-B7A16A74D72C}"/>
              </a:ext>
            </a:extLst>
          </p:cNvPr>
          <p:cNvSpPr>
            <a:spLocks noGrp="1"/>
          </p:cNvSpPr>
          <p:nvPr>
            <p:ph type="sldNum" sz="quarter" idx="12"/>
          </p:nvPr>
        </p:nvSpPr>
        <p:spPr/>
        <p:txBody>
          <a:bodyPr/>
          <a:lstStyle/>
          <a:p>
            <a:fld id="{3AA7FD0C-E98E-4E30-A1EF-6C97B710A0EF}" type="slidenum">
              <a:rPr lang="en-IN" smtClean="0"/>
              <a:t>‹#›</a:t>
            </a:fld>
            <a:endParaRPr lang="en-IN"/>
          </a:p>
        </p:txBody>
      </p:sp>
    </p:spTree>
    <p:extLst>
      <p:ext uri="{BB962C8B-B14F-4D97-AF65-F5344CB8AC3E}">
        <p14:creationId xmlns:p14="http://schemas.microsoft.com/office/powerpoint/2010/main" val="3075376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C0ACBC-65FB-6052-C530-5AA0D96164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88742F-4518-26FB-8740-BFBBD66EA9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A69B3C-44D3-FD2F-DB0E-7E6C4D7F6FE5}"/>
              </a:ext>
            </a:extLst>
          </p:cNvPr>
          <p:cNvSpPr>
            <a:spLocks noGrp="1"/>
          </p:cNvSpPr>
          <p:nvPr>
            <p:ph type="dt" sz="half" idx="10"/>
          </p:nvPr>
        </p:nvSpPr>
        <p:spPr/>
        <p:txBody>
          <a:bodyPr/>
          <a:lstStyle/>
          <a:p>
            <a:fld id="{0FFBB58B-E2F6-4801-9864-BFBB0C7B77CF}" type="datetimeFigureOut">
              <a:rPr lang="en-IN" smtClean="0"/>
              <a:t>16-10-2023</a:t>
            </a:fld>
            <a:endParaRPr lang="en-IN"/>
          </a:p>
        </p:txBody>
      </p:sp>
      <p:sp>
        <p:nvSpPr>
          <p:cNvPr id="5" name="Footer Placeholder 4">
            <a:extLst>
              <a:ext uri="{FF2B5EF4-FFF2-40B4-BE49-F238E27FC236}">
                <a16:creationId xmlns:a16="http://schemas.microsoft.com/office/drawing/2014/main" id="{26050BCD-FEA2-912D-A066-855B579594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5D3F41-E9E0-4BFD-C6C4-E93A4EF4C328}"/>
              </a:ext>
            </a:extLst>
          </p:cNvPr>
          <p:cNvSpPr>
            <a:spLocks noGrp="1"/>
          </p:cNvSpPr>
          <p:nvPr>
            <p:ph type="sldNum" sz="quarter" idx="12"/>
          </p:nvPr>
        </p:nvSpPr>
        <p:spPr/>
        <p:txBody>
          <a:bodyPr/>
          <a:lstStyle/>
          <a:p>
            <a:fld id="{3AA7FD0C-E98E-4E30-A1EF-6C97B710A0EF}" type="slidenum">
              <a:rPr lang="en-IN" smtClean="0"/>
              <a:t>‹#›</a:t>
            </a:fld>
            <a:endParaRPr lang="en-IN"/>
          </a:p>
        </p:txBody>
      </p:sp>
    </p:spTree>
    <p:extLst>
      <p:ext uri="{BB962C8B-B14F-4D97-AF65-F5344CB8AC3E}">
        <p14:creationId xmlns:p14="http://schemas.microsoft.com/office/powerpoint/2010/main" val="131537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AA8B7-E7D2-C3EF-3F7B-6AC1333701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D4A81E-8902-A490-3CBD-27E48B85FE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1B9EA7-2798-5A78-6948-32B69C52D858}"/>
              </a:ext>
            </a:extLst>
          </p:cNvPr>
          <p:cNvSpPr>
            <a:spLocks noGrp="1"/>
          </p:cNvSpPr>
          <p:nvPr>
            <p:ph type="dt" sz="half" idx="10"/>
          </p:nvPr>
        </p:nvSpPr>
        <p:spPr/>
        <p:txBody>
          <a:bodyPr/>
          <a:lstStyle/>
          <a:p>
            <a:fld id="{0FFBB58B-E2F6-4801-9864-BFBB0C7B77CF}" type="datetimeFigureOut">
              <a:rPr lang="en-IN" smtClean="0"/>
              <a:t>16-10-2023</a:t>
            </a:fld>
            <a:endParaRPr lang="en-IN"/>
          </a:p>
        </p:txBody>
      </p:sp>
      <p:sp>
        <p:nvSpPr>
          <p:cNvPr id="5" name="Footer Placeholder 4">
            <a:extLst>
              <a:ext uri="{FF2B5EF4-FFF2-40B4-BE49-F238E27FC236}">
                <a16:creationId xmlns:a16="http://schemas.microsoft.com/office/drawing/2014/main" id="{A7E33C26-D1F7-6BEF-993A-CD54FFC50D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443316-2EF9-7EE8-AB8B-4DA1B738251F}"/>
              </a:ext>
            </a:extLst>
          </p:cNvPr>
          <p:cNvSpPr>
            <a:spLocks noGrp="1"/>
          </p:cNvSpPr>
          <p:nvPr>
            <p:ph type="sldNum" sz="quarter" idx="12"/>
          </p:nvPr>
        </p:nvSpPr>
        <p:spPr/>
        <p:txBody>
          <a:bodyPr/>
          <a:lstStyle/>
          <a:p>
            <a:fld id="{3AA7FD0C-E98E-4E30-A1EF-6C97B710A0EF}" type="slidenum">
              <a:rPr lang="en-IN" smtClean="0"/>
              <a:t>‹#›</a:t>
            </a:fld>
            <a:endParaRPr lang="en-IN"/>
          </a:p>
        </p:txBody>
      </p:sp>
    </p:spTree>
    <p:extLst>
      <p:ext uri="{BB962C8B-B14F-4D97-AF65-F5344CB8AC3E}">
        <p14:creationId xmlns:p14="http://schemas.microsoft.com/office/powerpoint/2010/main" val="200981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A9BA-115E-0E5C-84C2-08995AB317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03FF7B4-521C-6600-521A-C8B9EC86CE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572B8E-2E65-DD77-209A-CDA26824AE21}"/>
              </a:ext>
            </a:extLst>
          </p:cNvPr>
          <p:cNvSpPr>
            <a:spLocks noGrp="1"/>
          </p:cNvSpPr>
          <p:nvPr>
            <p:ph type="dt" sz="half" idx="10"/>
          </p:nvPr>
        </p:nvSpPr>
        <p:spPr/>
        <p:txBody>
          <a:bodyPr/>
          <a:lstStyle/>
          <a:p>
            <a:fld id="{0FFBB58B-E2F6-4801-9864-BFBB0C7B77CF}" type="datetimeFigureOut">
              <a:rPr lang="en-IN" smtClean="0"/>
              <a:t>16-10-2023</a:t>
            </a:fld>
            <a:endParaRPr lang="en-IN"/>
          </a:p>
        </p:txBody>
      </p:sp>
      <p:sp>
        <p:nvSpPr>
          <p:cNvPr id="5" name="Footer Placeholder 4">
            <a:extLst>
              <a:ext uri="{FF2B5EF4-FFF2-40B4-BE49-F238E27FC236}">
                <a16:creationId xmlns:a16="http://schemas.microsoft.com/office/drawing/2014/main" id="{553DB4B0-94C3-92E0-812C-476D40B2A0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F7CCED-A100-0DE6-616D-5089B2537335}"/>
              </a:ext>
            </a:extLst>
          </p:cNvPr>
          <p:cNvSpPr>
            <a:spLocks noGrp="1"/>
          </p:cNvSpPr>
          <p:nvPr>
            <p:ph type="sldNum" sz="quarter" idx="12"/>
          </p:nvPr>
        </p:nvSpPr>
        <p:spPr/>
        <p:txBody>
          <a:bodyPr/>
          <a:lstStyle/>
          <a:p>
            <a:fld id="{3AA7FD0C-E98E-4E30-A1EF-6C97B710A0EF}" type="slidenum">
              <a:rPr lang="en-IN" smtClean="0"/>
              <a:t>‹#›</a:t>
            </a:fld>
            <a:endParaRPr lang="en-IN"/>
          </a:p>
        </p:txBody>
      </p:sp>
    </p:spTree>
    <p:extLst>
      <p:ext uri="{BB962C8B-B14F-4D97-AF65-F5344CB8AC3E}">
        <p14:creationId xmlns:p14="http://schemas.microsoft.com/office/powerpoint/2010/main" val="2965848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44586-A96E-A9E2-09B3-0FFEA6D3BF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09316B-7521-320E-C40D-74AF47D965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7BD3477-3CFA-E5CF-6ED8-2EA7D744E8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6AF186D-1E4E-3D5B-0A8A-29F9D9BBD71E}"/>
              </a:ext>
            </a:extLst>
          </p:cNvPr>
          <p:cNvSpPr>
            <a:spLocks noGrp="1"/>
          </p:cNvSpPr>
          <p:nvPr>
            <p:ph type="dt" sz="half" idx="10"/>
          </p:nvPr>
        </p:nvSpPr>
        <p:spPr/>
        <p:txBody>
          <a:bodyPr/>
          <a:lstStyle/>
          <a:p>
            <a:fld id="{0FFBB58B-E2F6-4801-9864-BFBB0C7B77CF}" type="datetimeFigureOut">
              <a:rPr lang="en-IN" smtClean="0"/>
              <a:t>16-10-2023</a:t>
            </a:fld>
            <a:endParaRPr lang="en-IN"/>
          </a:p>
        </p:txBody>
      </p:sp>
      <p:sp>
        <p:nvSpPr>
          <p:cNvPr id="6" name="Footer Placeholder 5">
            <a:extLst>
              <a:ext uri="{FF2B5EF4-FFF2-40B4-BE49-F238E27FC236}">
                <a16:creationId xmlns:a16="http://schemas.microsoft.com/office/drawing/2014/main" id="{A8589358-B023-01F4-3F73-7F73521D06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7DB614-6E84-F619-371B-3119260E4655}"/>
              </a:ext>
            </a:extLst>
          </p:cNvPr>
          <p:cNvSpPr>
            <a:spLocks noGrp="1"/>
          </p:cNvSpPr>
          <p:nvPr>
            <p:ph type="sldNum" sz="quarter" idx="12"/>
          </p:nvPr>
        </p:nvSpPr>
        <p:spPr/>
        <p:txBody>
          <a:bodyPr/>
          <a:lstStyle/>
          <a:p>
            <a:fld id="{3AA7FD0C-E98E-4E30-A1EF-6C97B710A0EF}" type="slidenum">
              <a:rPr lang="en-IN" smtClean="0"/>
              <a:t>‹#›</a:t>
            </a:fld>
            <a:endParaRPr lang="en-IN"/>
          </a:p>
        </p:txBody>
      </p:sp>
    </p:spTree>
    <p:extLst>
      <p:ext uri="{BB962C8B-B14F-4D97-AF65-F5344CB8AC3E}">
        <p14:creationId xmlns:p14="http://schemas.microsoft.com/office/powerpoint/2010/main" val="3819449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3992B-91AC-CB0A-52D3-0AA5D10A94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37CCCF-C2D6-0E22-9669-5C181637DC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E0128F-C327-61B3-3C80-D8CE291A7C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BA7B77A-8DCF-5D4C-B7C3-B832EF790B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DE24EB-B818-8CB3-3661-3AE611981A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98224B5-476E-72D1-C90A-505D5DEF5DD9}"/>
              </a:ext>
            </a:extLst>
          </p:cNvPr>
          <p:cNvSpPr>
            <a:spLocks noGrp="1"/>
          </p:cNvSpPr>
          <p:nvPr>
            <p:ph type="dt" sz="half" idx="10"/>
          </p:nvPr>
        </p:nvSpPr>
        <p:spPr/>
        <p:txBody>
          <a:bodyPr/>
          <a:lstStyle/>
          <a:p>
            <a:fld id="{0FFBB58B-E2F6-4801-9864-BFBB0C7B77CF}" type="datetimeFigureOut">
              <a:rPr lang="en-IN" smtClean="0"/>
              <a:t>16-10-2023</a:t>
            </a:fld>
            <a:endParaRPr lang="en-IN"/>
          </a:p>
        </p:txBody>
      </p:sp>
      <p:sp>
        <p:nvSpPr>
          <p:cNvPr id="8" name="Footer Placeholder 7">
            <a:extLst>
              <a:ext uri="{FF2B5EF4-FFF2-40B4-BE49-F238E27FC236}">
                <a16:creationId xmlns:a16="http://schemas.microsoft.com/office/drawing/2014/main" id="{5B19AF90-94F0-3825-B315-40DF8D4C70D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7D43797-3D5E-D07E-C1B5-6F661B77504D}"/>
              </a:ext>
            </a:extLst>
          </p:cNvPr>
          <p:cNvSpPr>
            <a:spLocks noGrp="1"/>
          </p:cNvSpPr>
          <p:nvPr>
            <p:ph type="sldNum" sz="quarter" idx="12"/>
          </p:nvPr>
        </p:nvSpPr>
        <p:spPr/>
        <p:txBody>
          <a:bodyPr/>
          <a:lstStyle/>
          <a:p>
            <a:fld id="{3AA7FD0C-E98E-4E30-A1EF-6C97B710A0EF}" type="slidenum">
              <a:rPr lang="en-IN" smtClean="0"/>
              <a:t>‹#›</a:t>
            </a:fld>
            <a:endParaRPr lang="en-IN"/>
          </a:p>
        </p:txBody>
      </p:sp>
    </p:spTree>
    <p:extLst>
      <p:ext uri="{BB962C8B-B14F-4D97-AF65-F5344CB8AC3E}">
        <p14:creationId xmlns:p14="http://schemas.microsoft.com/office/powerpoint/2010/main" val="2381438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E6A41-54D5-B38C-0C5E-DE968FC1F25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3D79341-5C4B-5798-9484-C928EE11396D}"/>
              </a:ext>
            </a:extLst>
          </p:cNvPr>
          <p:cNvSpPr>
            <a:spLocks noGrp="1"/>
          </p:cNvSpPr>
          <p:nvPr>
            <p:ph type="dt" sz="half" idx="10"/>
          </p:nvPr>
        </p:nvSpPr>
        <p:spPr/>
        <p:txBody>
          <a:bodyPr/>
          <a:lstStyle/>
          <a:p>
            <a:fld id="{0FFBB58B-E2F6-4801-9864-BFBB0C7B77CF}" type="datetimeFigureOut">
              <a:rPr lang="en-IN" smtClean="0"/>
              <a:t>16-10-2023</a:t>
            </a:fld>
            <a:endParaRPr lang="en-IN"/>
          </a:p>
        </p:txBody>
      </p:sp>
      <p:sp>
        <p:nvSpPr>
          <p:cNvPr id="4" name="Footer Placeholder 3">
            <a:extLst>
              <a:ext uri="{FF2B5EF4-FFF2-40B4-BE49-F238E27FC236}">
                <a16:creationId xmlns:a16="http://schemas.microsoft.com/office/drawing/2014/main" id="{FF369A7D-B0DA-33B7-24E9-5485D186CB4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FA2F45F-F544-78FD-2700-4150578BCAE8}"/>
              </a:ext>
            </a:extLst>
          </p:cNvPr>
          <p:cNvSpPr>
            <a:spLocks noGrp="1"/>
          </p:cNvSpPr>
          <p:nvPr>
            <p:ph type="sldNum" sz="quarter" idx="12"/>
          </p:nvPr>
        </p:nvSpPr>
        <p:spPr/>
        <p:txBody>
          <a:bodyPr/>
          <a:lstStyle/>
          <a:p>
            <a:fld id="{3AA7FD0C-E98E-4E30-A1EF-6C97B710A0EF}" type="slidenum">
              <a:rPr lang="en-IN" smtClean="0"/>
              <a:t>‹#›</a:t>
            </a:fld>
            <a:endParaRPr lang="en-IN"/>
          </a:p>
        </p:txBody>
      </p:sp>
    </p:spTree>
    <p:extLst>
      <p:ext uri="{BB962C8B-B14F-4D97-AF65-F5344CB8AC3E}">
        <p14:creationId xmlns:p14="http://schemas.microsoft.com/office/powerpoint/2010/main" val="37272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A6E000-22A7-7147-FD55-F8C0D8F73B08}"/>
              </a:ext>
            </a:extLst>
          </p:cNvPr>
          <p:cNvSpPr>
            <a:spLocks noGrp="1"/>
          </p:cNvSpPr>
          <p:nvPr>
            <p:ph type="dt" sz="half" idx="10"/>
          </p:nvPr>
        </p:nvSpPr>
        <p:spPr/>
        <p:txBody>
          <a:bodyPr/>
          <a:lstStyle/>
          <a:p>
            <a:fld id="{0FFBB58B-E2F6-4801-9864-BFBB0C7B77CF}" type="datetimeFigureOut">
              <a:rPr lang="en-IN" smtClean="0"/>
              <a:t>16-10-2023</a:t>
            </a:fld>
            <a:endParaRPr lang="en-IN"/>
          </a:p>
        </p:txBody>
      </p:sp>
      <p:sp>
        <p:nvSpPr>
          <p:cNvPr id="3" name="Footer Placeholder 2">
            <a:extLst>
              <a:ext uri="{FF2B5EF4-FFF2-40B4-BE49-F238E27FC236}">
                <a16:creationId xmlns:a16="http://schemas.microsoft.com/office/drawing/2014/main" id="{CD56B7E2-E768-9E87-D5F9-149BC0DB4BC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0D7844F-A016-236F-5C58-C82C1DC2F277}"/>
              </a:ext>
            </a:extLst>
          </p:cNvPr>
          <p:cNvSpPr>
            <a:spLocks noGrp="1"/>
          </p:cNvSpPr>
          <p:nvPr>
            <p:ph type="sldNum" sz="quarter" idx="12"/>
          </p:nvPr>
        </p:nvSpPr>
        <p:spPr/>
        <p:txBody>
          <a:bodyPr/>
          <a:lstStyle/>
          <a:p>
            <a:fld id="{3AA7FD0C-E98E-4E30-A1EF-6C97B710A0EF}" type="slidenum">
              <a:rPr lang="en-IN" smtClean="0"/>
              <a:t>‹#›</a:t>
            </a:fld>
            <a:endParaRPr lang="en-IN"/>
          </a:p>
        </p:txBody>
      </p:sp>
    </p:spTree>
    <p:extLst>
      <p:ext uri="{BB962C8B-B14F-4D97-AF65-F5344CB8AC3E}">
        <p14:creationId xmlns:p14="http://schemas.microsoft.com/office/powerpoint/2010/main" val="1653080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F962A-C893-62EB-1E0C-6C17F60166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740096-FC1E-BF40-D3EC-73BD21BF92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5856FD6-AD1E-06EC-4DF6-45402A3202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27DA08-BDF0-240C-1412-207B5ECABC18}"/>
              </a:ext>
            </a:extLst>
          </p:cNvPr>
          <p:cNvSpPr>
            <a:spLocks noGrp="1"/>
          </p:cNvSpPr>
          <p:nvPr>
            <p:ph type="dt" sz="half" idx="10"/>
          </p:nvPr>
        </p:nvSpPr>
        <p:spPr/>
        <p:txBody>
          <a:bodyPr/>
          <a:lstStyle/>
          <a:p>
            <a:fld id="{0FFBB58B-E2F6-4801-9864-BFBB0C7B77CF}" type="datetimeFigureOut">
              <a:rPr lang="en-IN" smtClean="0"/>
              <a:t>16-10-2023</a:t>
            </a:fld>
            <a:endParaRPr lang="en-IN"/>
          </a:p>
        </p:txBody>
      </p:sp>
      <p:sp>
        <p:nvSpPr>
          <p:cNvPr id="6" name="Footer Placeholder 5">
            <a:extLst>
              <a:ext uri="{FF2B5EF4-FFF2-40B4-BE49-F238E27FC236}">
                <a16:creationId xmlns:a16="http://schemas.microsoft.com/office/drawing/2014/main" id="{1A97914A-2C5B-8279-C17B-75F6B64E3A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DBC684-0C25-874E-CC33-B482202DE13E}"/>
              </a:ext>
            </a:extLst>
          </p:cNvPr>
          <p:cNvSpPr>
            <a:spLocks noGrp="1"/>
          </p:cNvSpPr>
          <p:nvPr>
            <p:ph type="sldNum" sz="quarter" idx="12"/>
          </p:nvPr>
        </p:nvSpPr>
        <p:spPr/>
        <p:txBody>
          <a:bodyPr/>
          <a:lstStyle/>
          <a:p>
            <a:fld id="{3AA7FD0C-E98E-4E30-A1EF-6C97B710A0EF}" type="slidenum">
              <a:rPr lang="en-IN" smtClean="0"/>
              <a:t>‹#›</a:t>
            </a:fld>
            <a:endParaRPr lang="en-IN"/>
          </a:p>
        </p:txBody>
      </p:sp>
    </p:spTree>
    <p:extLst>
      <p:ext uri="{BB962C8B-B14F-4D97-AF65-F5344CB8AC3E}">
        <p14:creationId xmlns:p14="http://schemas.microsoft.com/office/powerpoint/2010/main" val="778374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16C4F-6E72-AB24-7554-EFB37BE9AC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562BE03-903B-F31F-A6F8-17B08D3205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9D78805-35B8-F8AF-0B02-084C4C77F3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D9A346-1AAB-C8B1-8E4E-4E327CCFE1E4}"/>
              </a:ext>
            </a:extLst>
          </p:cNvPr>
          <p:cNvSpPr>
            <a:spLocks noGrp="1"/>
          </p:cNvSpPr>
          <p:nvPr>
            <p:ph type="dt" sz="half" idx="10"/>
          </p:nvPr>
        </p:nvSpPr>
        <p:spPr/>
        <p:txBody>
          <a:bodyPr/>
          <a:lstStyle/>
          <a:p>
            <a:fld id="{0FFBB58B-E2F6-4801-9864-BFBB0C7B77CF}" type="datetimeFigureOut">
              <a:rPr lang="en-IN" smtClean="0"/>
              <a:t>16-10-2023</a:t>
            </a:fld>
            <a:endParaRPr lang="en-IN"/>
          </a:p>
        </p:txBody>
      </p:sp>
      <p:sp>
        <p:nvSpPr>
          <p:cNvPr id="6" name="Footer Placeholder 5">
            <a:extLst>
              <a:ext uri="{FF2B5EF4-FFF2-40B4-BE49-F238E27FC236}">
                <a16:creationId xmlns:a16="http://schemas.microsoft.com/office/drawing/2014/main" id="{8F9E554E-057F-C5E5-86A8-404FEFE2C4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AB8360-C6FC-A567-EEC1-4236532F1DE8}"/>
              </a:ext>
            </a:extLst>
          </p:cNvPr>
          <p:cNvSpPr>
            <a:spLocks noGrp="1"/>
          </p:cNvSpPr>
          <p:nvPr>
            <p:ph type="sldNum" sz="quarter" idx="12"/>
          </p:nvPr>
        </p:nvSpPr>
        <p:spPr/>
        <p:txBody>
          <a:bodyPr/>
          <a:lstStyle/>
          <a:p>
            <a:fld id="{3AA7FD0C-E98E-4E30-A1EF-6C97B710A0EF}" type="slidenum">
              <a:rPr lang="en-IN" smtClean="0"/>
              <a:t>‹#›</a:t>
            </a:fld>
            <a:endParaRPr lang="en-IN"/>
          </a:p>
        </p:txBody>
      </p:sp>
    </p:spTree>
    <p:extLst>
      <p:ext uri="{BB962C8B-B14F-4D97-AF65-F5344CB8AC3E}">
        <p14:creationId xmlns:p14="http://schemas.microsoft.com/office/powerpoint/2010/main" val="2446777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43F3FB-1732-AB97-2659-8993DD0EC2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6138BD-FDCE-6842-ACF7-6EF898178A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1D4F6B-23C4-E9C8-9A12-5C61D67015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FBB58B-E2F6-4801-9864-BFBB0C7B77CF}" type="datetimeFigureOut">
              <a:rPr lang="en-IN" smtClean="0"/>
              <a:t>16-10-2023</a:t>
            </a:fld>
            <a:endParaRPr lang="en-IN"/>
          </a:p>
        </p:txBody>
      </p:sp>
      <p:sp>
        <p:nvSpPr>
          <p:cNvPr id="5" name="Footer Placeholder 4">
            <a:extLst>
              <a:ext uri="{FF2B5EF4-FFF2-40B4-BE49-F238E27FC236}">
                <a16:creationId xmlns:a16="http://schemas.microsoft.com/office/drawing/2014/main" id="{2F5F6258-7D5C-32BB-619F-64B268E752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A53E5AD-1578-7CA9-197C-846DEE0D3F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A7FD0C-E98E-4E30-A1EF-6C97B710A0EF}" type="slidenum">
              <a:rPr lang="en-IN" smtClean="0"/>
              <a:t>‹#›</a:t>
            </a:fld>
            <a:endParaRPr lang="en-IN"/>
          </a:p>
        </p:txBody>
      </p:sp>
    </p:spTree>
    <p:extLst>
      <p:ext uri="{BB962C8B-B14F-4D97-AF65-F5344CB8AC3E}">
        <p14:creationId xmlns:p14="http://schemas.microsoft.com/office/powerpoint/2010/main" val="3944918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07D0-6AB1-3A9B-832B-D56A6B13FCCC}"/>
              </a:ext>
            </a:extLst>
          </p:cNvPr>
          <p:cNvSpPr>
            <a:spLocks noGrp="1"/>
          </p:cNvSpPr>
          <p:nvPr>
            <p:ph type="ctrTitle"/>
          </p:nvPr>
        </p:nvSpPr>
        <p:spPr/>
        <p:txBody>
          <a:bodyPr>
            <a:normAutofit fontScale="90000"/>
          </a:bodyPr>
          <a:lstStyle/>
          <a:p>
            <a:r>
              <a:rPr lang="en-IN" dirty="0"/>
              <a:t>Industrial Economics</a:t>
            </a:r>
            <a:br>
              <a:rPr lang="en-IN" dirty="0"/>
            </a:br>
            <a:br>
              <a:rPr lang="en-IN" dirty="0"/>
            </a:br>
            <a:r>
              <a:rPr lang="en-IN" sz="5400" dirty="0"/>
              <a:t>PPT - 10</a:t>
            </a:r>
            <a:endParaRPr lang="en-IN" dirty="0"/>
          </a:p>
        </p:txBody>
      </p:sp>
      <p:sp>
        <p:nvSpPr>
          <p:cNvPr id="3" name="Subtitle 2">
            <a:extLst>
              <a:ext uri="{FF2B5EF4-FFF2-40B4-BE49-F238E27FC236}">
                <a16:creationId xmlns:a16="http://schemas.microsoft.com/office/drawing/2014/main" id="{3413F332-36C5-06DF-DAB1-FE35F081939C}"/>
              </a:ext>
            </a:extLst>
          </p:cNvPr>
          <p:cNvSpPr>
            <a:spLocks noGrp="1"/>
          </p:cNvSpPr>
          <p:nvPr>
            <p:ph type="subTitle" idx="1"/>
          </p:nvPr>
        </p:nvSpPr>
        <p:spPr>
          <a:xfrm>
            <a:off x="1571812" y="3960626"/>
            <a:ext cx="9144000" cy="1655762"/>
          </a:xfrm>
        </p:spPr>
        <p:txBody>
          <a:bodyPr/>
          <a:lstStyle/>
          <a:p>
            <a:r>
              <a:rPr lang="en-IN" b="1" dirty="0">
                <a:solidFill>
                  <a:srgbClr val="C00000"/>
                </a:solidFill>
              </a:rPr>
              <a:t>Perfect Competition</a:t>
            </a:r>
          </a:p>
          <a:p>
            <a:r>
              <a:rPr lang="en-IN" dirty="0"/>
              <a:t>Short Run Equilibrium, Shut Down Point,</a:t>
            </a:r>
          </a:p>
          <a:p>
            <a:r>
              <a:rPr lang="en-IN" dirty="0"/>
              <a:t>Long Run Equilibrium</a:t>
            </a:r>
          </a:p>
        </p:txBody>
      </p:sp>
    </p:spTree>
    <p:extLst>
      <p:ext uri="{BB962C8B-B14F-4D97-AF65-F5344CB8AC3E}">
        <p14:creationId xmlns:p14="http://schemas.microsoft.com/office/powerpoint/2010/main" val="3583691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495A05-B92F-9D62-91C5-09A9762CC63D}"/>
              </a:ext>
            </a:extLst>
          </p:cNvPr>
          <p:cNvSpPr>
            <a:spLocks noGrp="1"/>
          </p:cNvSpPr>
          <p:nvPr>
            <p:ph idx="1"/>
          </p:nvPr>
        </p:nvSpPr>
        <p:spPr>
          <a:xfrm>
            <a:off x="838200" y="57510"/>
            <a:ext cx="10515600" cy="6119454"/>
          </a:xfrm>
        </p:spPr>
        <p:txBody>
          <a:bodyPr>
            <a:noAutofit/>
          </a:bodyPr>
          <a:lstStyle/>
          <a:p>
            <a:pPr>
              <a:lnSpc>
                <a:spcPct val="150000"/>
              </a:lnSpc>
              <a:spcBef>
                <a:spcPts val="0"/>
              </a:spcBef>
            </a:pPr>
            <a:r>
              <a:rPr lang="en-IN" sz="1800" dirty="0">
                <a:effectLst/>
                <a:latin typeface="Calibri" panose="020F0502020204030204" pitchFamily="34" charset="0"/>
              </a:rPr>
              <a:t>The Vacas </a:t>
            </a:r>
            <a:r>
              <a:rPr lang="en-IN" sz="1800" b="1" dirty="0">
                <a:effectLst/>
                <a:latin typeface="Calibri" panose="020F0502020204030204" pitchFamily="34" charset="0"/>
              </a:rPr>
              <a:t>can find </a:t>
            </a:r>
            <a:r>
              <a:rPr lang="en-IN" sz="1800" dirty="0">
                <a:effectLst/>
                <a:latin typeface="Calibri" panose="020F0502020204030204" pitchFamily="34" charset="0"/>
              </a:rPr>
              <a:t>the </a:t>
            </a:r>
            <a:r>
              <a:rPr lang="en-IN" sz="1800" b="1" dirty="0">
                <a:effectLst/>
                <a:latin typeface="Calibri" panose="020F0502020204030204" pitchFamily="34" charset="0"/>
              </a:rPr>
              <a:t>profit-maximizing quantity </a:t>
            </a:r>
            <a:r>
              <a:rPr lang="en-IN" sz="1800" dirty="0">
                <a:effectLst/>
                <a:latin typeface="Calibri" panose="020F0502020204030204" pitchFamily="34" charset="0"/>
              </a:rPr>
              <a:t>by </a:t>
            </a:r>
            <a:r>
              <a:rPr lang="en-IN" sz="1800" b="1" dirty="0">
                <a:effectLst/>
                <a:latin typeface="Calibri" panose="020F0502020204030204" pitchFamily="34" charset="0"/>
              </a:rPr>
              <a:t>comparing the marginal revenue and marginal cost </a:t>
            </a:r>
            <a:r>
              <a:rPr lang="en-IN" sz="1800" dirty="0">
                <a:effectLst/>
                <a:latin typeface="Calibri" panose="020F0502020204030204" pitchFamily="34" charset="0"/>
              </a:rPr>
              <a:t>from each unit produced. The </a:t>
            </a:r>
            <a:r>
              <a:rPr lang="en-IN" sz="1800" b="1" dirty="0">
                <a:effectLst/>
                <a:latin typeface="Calibri" panose="020F0502020204030204" pitchFamily="34" charset="0"/>
              </a:rPr>
              <a:t>fifth</a:t>
            </a:r>
            <a:r>
              <a:rPr lang="en-IN" sz="1800" dirty="0">
                <a:effectLst/>
                <a:latin typeface="Calibri" panose="020F0502020204030204" pitchFamily="34" charset="0"/>
              </a:rPr>
              <a:t> and </a:t>
            </a:r>
            <a:r>
              <a:rPr lang="en-IN" sz="1800" b="1" dirty="0">
                <a:effectLst/>
                <a:latin typeface="Calibri" panose="020F0502020204030204" pitchFamily="34" charset="0"/>
              </a:rPr>
              <a:t>sixth columns </a:t>
            </a:r>
            <a:r>
              <a:rPr lang="en-IN" sz="1800" dirty="0">
                <a:effectLst/>
                <a:latin typeface="Calibri" panose="020F0502020204030204" pitchFamily="34" charset="0"/>
              </a:rPr>
              <a:t>in </a:t>
            </a:r>
            <a:r>
              <a:rPr lang="en-IN" sz="1800" i="1" dirty="0">
                <a:effectLst/>
                <a:latin typeface="Calibri" panose="020F0502020204030204" pitchFamily="34" charset="0"/>
              </a:rPr>
              <a:t>Table 2</a:t>
            </a:r>
            <a:r>
              <a:rPr lang="en-IN" sz="1800" dirty="0">
                <a:effectLst/>
                <a:latin typeface="Calibri" panose="020F0502020204030204" pitchFamily="34" charset="0"/>
              </a:rPr>
              <a:t> compute </a:t>
            </a:r>
            <a:r>
              <a:rPr lang="en-IN" sz="1800" b="1" dirty="0">
                <a:effectLst/>
                <a:latin typeface="Calibri" panose="020F0502020204030204" pitchFamily="34" charset="0"/>
              </a:rPr>
              <a:t>marginal revenue</a:t>
            </a:r>
            <a:r>
              <a:rPr lang="en-IN" sz="1800" dirty="0">
                <a:effectLst/>
                <a:latin typeface="Calibri" panose="020F0502020204030204" pitchFamily="34" charset="0"/>
              </a:rPr>
              <a:t> and </a:t>
            </a:r>
            <a:r>
              <a:rPr lang="en-IN" sz="1800" b="1" dirty="0">
                <a:effectLst/>
                <a:latin typeface="Calibri" panose="020F0502020204030204" pitchFamily="34" charset="0"/>
              </a:rPr>
              <a:t>marginal cost</a:t>
            </a:r>
            <a:r>
              <a:rPr lang="en-IN" sz="1800" dirty="0">
                <a:effectLst/>
                <a:latin typeface="Calibri" panose="020F0502020204030204" pitchFamily="34" charset="0"/>
              </a:rPr>
              <a:t> from the changes in total revenue and total cost, and the </a:t>
            </a:r>
            <a:r>
              <a:rPr lang="en-IN" sz="1800" b="1" dirty="0">
                <a:effectLst/>
                <a:latin typeface="Calibri" panose="020F0502020204030204" pitchFamily="34" charset="0"/>
              </a:rPr>
              <a:t>last column </a:t>
            </a:r>
            <a:r>
              <a:rPr lang="en-IN" sz="1800" dirty="0">
                <a:effectLst/>
                <a:latin typeface="Calibri" panose="020F0502020204030204" pitchFamily="34" charset="0"/>
              </a:rPr>
              <a:t>shows the </a:t>
            </a:r>
            <a:r>
              <a:rPr lang="en-IN" sz="1800" b="1" dirty="0">
                <a:effectLst/>
                <a:latin typeface="Calibri" panose="020F0502020204030204" pitchFamily="34" charset="0"/>
              </a:rPr>
              <a:t>change in profit </a:t>
            </a:r>
            <a:r>
              <a:rPr lang="en-IN" sz="1800" dirty="0">
                <a:effectLst/>
                <a:latin typeface="Calibri" panose="020F0502020204030204" pitchFamily="34" charset="0"/>
              </a:rPr>
              <a:t>for each additional gallon produced. </a:t>
            </a:r>
          </a:p>
          <a:p>
            <a:pPr>
              <a:lnSpc>
                <a:spcPct val="150000"/>
              </a:lnSpc>
              <a:spcBef>
                <a:spcPts val="0"/>
              </a:spcBef>
            </a:pPr>
            <a:r>
              <a:rPr lang="en-IN" sz="1800" b="1" dirty="0">
                <a:effectLst/>
                <a:latin typeface="Calibri" panose="020F0502020204030204" pitchFamily="34" charset="0"/>
              </a:rPr>
              <a:t>As long as marginal revenue exceeds marginal cost, increasing the quantity produced raises profit</a:t>
            </a:r>
            <a:r>
              <a:rPr lang="en-IN" sz="1800" dirty="0">
                <a:effectLst/>
                <a:latin typeface="Calibri" panose="020F0502020204030204" pitchFamily="34" charset="0"/>
              </a:rPr>
              <a:t>. As a result, the </a:t>
            </a:r>
            <a:r>
              <a:rPr lang="en-IN" sz="1800" b="1" dirty="0">
                <a:effectLst/>
                <a:latin typeface="Calibri" panose="020F0502020204030204" pitchFamily="34" charset="0"/>
              </a:rPr>
              <a:t>Vacas would not produce beyond 5 gallons</a:t>
            </a:r>
            <a:r>
              <a:rPr lang="en-IN" sz="1800" dirty="0">
                <a:effectLst/>
                <a:latin typeface="Calibri" panose="020F0502020204030204" pitchFamily="34" charset="0"/>
              </a:rPr>
              <a:t>.</a:t>
            </a:r>
          </a:p>
          <a:p>
            <a:pPr>
              <a:lnSpc>
                <a:spcPct val="150000"/>
              </a:lnSpc>
              <a:spcBef>
                <a:spcPts val="0"/>
              </a:spcBef>
            </a:pPr>
            <a:r>
              <a:rPr lang="en-IN" sz="1800" dirty="0">
                <a:effectLst/>
                <a:latin typeface="Calibri" panose="020F0502020204030204" pitchFamily="34" charset="0"/>
              </a:rPr>
              <a:t>One of the </a:t>
            </a:r>
            <a:r>
              <a:rPr lang="en-IN" sz="1800" b="1" i="1" dirty="0">
                <a:effectLst/>
                <a:latin typeface="Calibri" panose="020F0502020204030204" pitchFamily="34" charset="0"/>
              </a:rPr>
              <a:t>Ten Principles of Economics</a:t>
            </a:r>
            <a:r>
              <a:rPr lang="en-IN" sz="1800" b="1" dirty="0">
                <a:effectLst/>
                <a:latin typeface="Calibri" panose="020F0502020204030204" pitchFamily="34" charset="0"/>
              </a:rPr>
              <a:t> </a:t>
            </a:r>
            <a:r>
              <a:rPr lang="en-IN" sz="1800" dirty="0">
                <a:effectLst/>
                <a:latin typeface="Calibri" panose="020F0502020204030204" pitchFamily="34" charset="0"/>
              </a:rPr>
              <a:t>is that </a:t>
            </a:r>
            <a:r>
              <a:rPr lang="en-IN" sz="1800" b="1" dirty="0">
                <a:effectLst/>
                <a:latin typeface="Calibri" panose="020F0502020204030204" pitchFamily="34" charset="0"/>
              </a:rPr>
              <a:t>rational people think at the margin</a:t>
            </a:r>
            <a:r>
              <a:rPr lang="en-IN" sz="1800" dirty="0">
                <a:effectLst/>
                <a:latin typeface="Calibri" panose="020F0502020204030204" pitchFamily="34" charset="0"/>
              </a:rPr>
              <a:t>. How the Vaca Family Dairy Farm can apply this principle? </a:t>
            </a:r>
          </a:p>
          <a:p>
            <a:pPr>
              <a:lnSpc>
                <a:spcPct val="150000"/>
              </a:lnSpc>
              <a:spcBef>
                <a:spcPts val="0"/>
              </a:spcBef>
            </a:pPr>
            <a:r>
              <a:rPr lang="en-IN" sz="1800" b="1" dirty="0">
                <a:effectLst/>
                <a:latin typeface="Calibri" panose="020F0502020204030204" pitchFamily="34" charset="0"/>
              </a:rPr>
              <a:t>If marginal revenue is greater than marginal cost</a:t>
            </a:r>
            <a:r>
              <a:rPr lang="en-IN" sz="1800" dirty="0">
                <a:effectLst/>
                <a:latin typeface="Calibri" panose="020F0502020204030204" pitchFamily="34" charset="0"/>
              </a:rPr>
              <a:t>—as it is at 1, 2, or 3 gallons—the </a:t>
            </a:r>
            <a:r>
              <a:rPr lang="en-IN" sz="1800" b="1" dirty="0">
                <a:effectLst/>
                <a:latin typeface="Calibri" panose="020F0502020204030204" pitchFamily="34" charset="0"/>
              </a:rPr>
              <a:t>Vacas should increase the production of milk </a:t>
            </a:r>
            <a:r>
              <a:rPr lang="en-IN" sz="1800" dirty="0">
                <a:effectLst/>
                <a:latin typeface="Calibri" panose="020F0502020204030204" pitchFamily="34" charset="0"/>
              </a:rPr>
              <a:t>because it will put more money in their pockets (marginal revenue) than it takes out (marginal cost). </a:t>
            </a:r>
          </a:p>
          <a:p>
            <a:pPr>
              <a:lnSpc>
                <a:spcPct val="150000"/>
              </a:lnSpc>
              <a:spcBef>
                <a:spcPts val="0"/>
              </a:spcBef>
            </a:pPr>
            <a:r>
              <a:rPr lang="en-IN" sz="1800" b="1" dirty="0">
                <a:effectLst/>
                <a:latin typeface="Calibri" panose="020F0502020204030204" pitchFamily="34" charset="0"/>
              </a:rPr>
              <a:t>If marginal revenue is less than marginal cost</a:t>
            </a:r>
            <a:r>
              <a:rPr lang="en-IN" sz="1800" dirty="0">
                <a:effectLst/>
                <a:latin typeface="Calibri" panose="020F0502020204030204" pitchFamily="34" charset="0"/>
              </a:rPr>
              <a:t>—as it is at 6, 7, or 8 gallons—</a:t>
            </a:r>
            <a:r>
              <a:rPr lang="en-IN" sz="1800" b="1" dirty="0">
                <a:effectLst/>
                <a:latin typeface="Calibri" panose="020F0502020204030204" pitchFamily="34" charset="0"/>
              </a:rPr>
              <a:t>the Vacas should decrease production</a:t>
            </a:r>
            <a:r>
              <a:rPr lang="en-IN" sz="1800" dirty="0">
                <a:effectLst/>
                <a:latin typeface="Calibri" panose="020F0502020204030204" pitchFamily="34" charset="0"/>
              </a:rPr>
              <a:t>. </a:t>
            </a:r>
          </a:p>
          <a:p>
            <a:pPr>
              <a:lnSpc>
                <a:spcPct val="150000"/>
              </a:lnSpc>
              <a:spcBef>
                <a:spcPts val="0"/>
              </a:spcBef>
            </a:pPr>
            <a:r>
              <a:rPr lang="en-IN" sz="1800" dirty="0">
                <a:effectLst/>
                <a:latin typeface="Calibri" panose="020F0502020204030204" pitchFamily="34" charset="0"/>
              </a:rPr>
              <a:t>If the Vacas </a:t>
            </a:r>
            <a:r>
              <a:rPr lang="en-IN" sz="1800" b="1" dirty="0">
                <a:effectLst/>
                <a:latin typeface="Calibri" panose="020F0502020204030204" pitchFamily="34" charset="0"/>
              </a:rPr>
              <a:t>think at the margin </a:t>
            </a:r>
            <a:r>
              <a:rPr lang="en-IN" sz="1800" dirty="0">
                <a:effectLst/>
                <a:latin typeface="Calibri" panose="020F0502020204030204" pitchFamily="34" charset="0"/>
              </a:rPr>
              <a:t>and </a:t>
            </a:r>
            <a:r>
              <a:rPr lang="en-IN" sz="1800" b="1" dirty="0">
                <a:effectLst/>
                <a:latin typeface="Calibri" panose="020F0502020204030204" pitchFamily="34" charset="0"/>
              </a:rPr>
              <a:t>make incremental adjustments to the level of production</a:t>
            </a:r>
            <a:r>
              <a:rPr lang="en-IN" sz="1800" dirty="0">
                <a:effectLst/>
                <a:latin typeface="Calibri" panose="020F0502020204030204" pitchFamily="34" charset="0"/>
              </a:rPr>
              <a:t>, they </a:t>
            </a:r>
            <a:r>
              <a:rPr lang="en-IN" sz="1800" b="1" dirty="0">
                <a:effectLst/>
                <a:latin typeface="Calibri" panose="020F0502020204030204" pitchFamily="34" charset="0"/>
              </a:rPr>
              <a:t>end up producing the profit-maximizing quantity</a:t>
            </a:r>
            <a:r>
              <a:rPr lang="en-IN" sz="1800" dirty="0">
                <a:effectLst/>
                <a:latin typeface="Calibri" panose="020F0502020204030204" pitchFamily="34" charset="0"/>
              </a:rPr>
              <a:t>.</a:t>
            </a:r>
          </a:p>
        </p:txBody>
      </p:sp>
    </p:spTree>
    <p:extLst>
      <p:ext uri="{BB962C8B-B14F-4D97-AF65-F5344CB8AC3E}">
        <p14:creationId xmlns:p14="http://schemas.microsoft.com/office/powerpoint/2010/main" val="2463933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F9BC9-6475-F261-6D75-AD4B65C3894B}"/>
              </a:ext>
            </a:extLst>
          </p:cNvPr>
          <p:cNvSpPr>
            <a:spLocks noGrp="1"/>
          </p:cNvSpPr>
          <p:nvPr>
            <p:ph type="title"/>
          </p:nvPr>
        </p:nvSpPr>
        <p:spPr/>
        <p:txBody>
          <a:bodyPr>
            <a:normAutofit/>
          </a:bodyPr>
          <a:lstStyle/>
          <a:p>
            <a:pPr algn="ctr"/>
            <a:r>
              <a:rPr lang="en-US" sz="3600" b="1" dirty="0">
                <a:solidFill>
                  <a:srgbClr val="C00000"/>
                </a:solidFill>
              </a:rPr>
              <a:t>The Marginal-Cost Curve and the Firm’s Supply Decision</a:t>
            </a:r>
            <a:endParaRPr lang="en-IN" sz="3600" b="1" dirty="0">
              <a:solidFill>
                <a:srgbClr val="C00000"/>
              </a:solidFill>
            </a:endParaRPr>
          </a:p>
        </p:txBody>
      </p:sp>
      <p:sp>
        <p:nvSpPr>
          <p:cNvPr id="3" name="Content Placeholder 2">
            <a:extLst>
              <a:ext uri="{FF2B5EF4-FFF2-40B4-BE49-F238E27FC236}">
                <a16:creationId xmlns:a16="http://schemas.microsoft.com/office/drawing/2014/main" id="{B3877FA4-CD7D-D8C5-ED09-38DF8FD4569E}"/>
              </a:ext>
            </a:extLst>
          </p:cNvPr>
          <p:cNvSpPr>
            <a:spLocks noGrp="1"/>
          </p:cNvSpPr>
          <p:nvPr>
            <p:ph idx="1"/>
          </p:nvPr>
        </p:nvSpPr>
        <p:spPr>
          <a:xfrm>
            <a:off x="838200" y="1541929"/>
            <a:ext cx="10515600" cy="4876124"/>
          </a:xfrm>
        </p:spPr>
        <p:txBody>
          <a:bodyPr>
            <a:normAutofit/>
          </a:bodyPr>
          <a:lstStyle/>
          <a:p>
            <a:pPr>
              <a:spcBef>
                <a:spcPts val="0"/>
              </a:spcBef>
            </a:pPr>
            <a:r>
              <a:rPr lang="en-IN" sz="2400" dirty="0">
                <a:effectLst/>
                <a:latin typeface="Calibri" panose="020F0502020204030204" pitchFamily="34" charset="0"/>
              </a:rPr>
              <a:t>To extend this analysis of profit maximization, consider the </a:t>
            </a:r>
            <a:r>
              <a:rPr lang="en-IN" sz="2400" b="1" dirty="0">
                <a:effectLst/>
                <a:latin typeface="Calibri" panose="020F0502020204030204" pitchFamily="34" charset="0"/>
              </a:rPr>
              <a:t>cost curves</a:t>
            </a:r>
            <a:r>
              <a:rPr lang="en-IN" sz="2400" dirty="0">
                <a:effectLst/>
                <a:latin typeface="Calibri" panose="020F0502020204030204" pitchFamily="34" charset="0"/>
              </a:rPr>
              <a:t> in </a:t>
            </a:r>
            <a:r>
              <a:rPr lang="en-IN" sz="2400" b="1" dirty="0">
                <a:effectLst/>
                <a:latin typeface="Calibri" panose="020F0502020204030204" pitchFamily="34" charset="0"/>
              </a:rPr>
              <a:t>Figure 1</a:t>
            </a:r>
            <a:r>
              <a:rPr lang="en-IN" sz="2400" dirty="0">
                <a:effectLst/>
                <a:latin typeface="Calibri" panose="020F0502020204030204" pitchFamily="34" charset="0"/>
              </a:rPr>
              <a:t>. </a:t>
            </a:r>
          </a:p>
          <a:p>
            <a:pPr marL="0" indent="0">
              <a:spcBef>
                <a:spcPts val="0"/>
              </a:spcBef>
              <a:buNone/>
            </a:pPr>
            <a:endParaRPr lang="en-IN" sz="2400" dirty="0">
              <a:effectLst/>
              <a:latin typeface="Calibri" panose="020F0502020204030204" pitchFamily="34" charset="0"/>
            </a:endParaRPr>
          </a:p>
          <a:p>
            <a:pPr>
              <a:spcBef>
                <a:spcPts val="0"/>
              </a:spcBef>
            </a:pPr>
            <a:r>
              <a:rPr lang="en-IN" sz="2400" dirty="0">
                <a:effectLst/>
                <a:latin typeface="Calibri" panose="020F0502020204030204" pitchFamily="34" charset="0"/>
              </a:rPr>
              <a:t>These cost curves have the </a:t>
            </a:r>
            <a:r>
              <a:rPr lang="en-IN" sz="2400" b="1" dirty="0">
                <a:effectLst/>
                <a:latin typeface="Calibri" panose="020F0502020204030204" pitchFamily="34" charset="0"/>
              </a:rPr>
              <a:t>three features</a:t>
            </a:r>
            <a:r>
              <a:rPr lang="en-IN" sz="2400" dirty="0">
                <a:effectLst/>
                <a:latin typeface="Calibri" panose="020F0502020204030204" pitchFamily="34" charset="0"/>
              </a:rPr>
              <a:t>: The marginal-cost curve </a:t>
            </a:r>
            <a:r>
              <a:rPr lang="en-IN" sz="2400" i="1" dirty="0">
                <a:effectLst/>
                <a:latin typeface="Calibri" panose="020F0502020204030204" pitchFamily="34" charset="0"/>
              </a:rPr>
              <a:t>(</a:t>
            </a:r>
            <a:r>
              <a:rPr lang="en-IN" sz="2400" b="1" i="1" dirty="0">
                <a:effectLst/>
                <a:latin typeface="Calibri" panose="020F0502020204030204" pitchFamily="34" charset="0"/>
              </a:rPr>
              <a:t>MC</a:t>
            </a:r>
            <a:r>
              <a:rPr lang="en-IN" sz="2400" i="1" dirty="0">
                <a:effectLst/>
                <a:latin typeface="Calibri" panose="020F0502020204030204" pitchFamily="34" charset="0"/>
              </a:rPr>
              <a:t>)</a:t>
            </a:r>
            <a:r>
              <a:rPr lang="en-IN" sz="2400" dirty="0">
                <a:effectLst/>
                <a:latin typeface="Calibri" panose="020F0502020204030204" pitchFamily="34" charset="0"/>
              </a:rPr>
              <a:t> is </a:t>
            </a:r>
            <a:r>
              <a:rPr lang="en-IN" sz="2400" b="1" dirty="0">
                <a:effectLst/>
                <a:latin typeface="Calibri" panose="020F0502020204030204" pitchFamily="34" charset="0"/>
              </a:rPr>
              <a:t>upward sloping</a:t>
            </a:r>
            <a:r>
              <a:rPr lang="en-IN" sz="2400" dirty="0">
                <a:effectLst/>
                <a:latin typeface="Calibri" panose="020F0502020204030204" pitchFamily="34" charset="0"/>
              </a:rPr>
              <a:t>. The average-total-cost curve </a:t>
            </a:r>
            <a:r>
              <a:rPr lang="en-IN" sz="2400" i="1" dirty="0">
                <a:effectLst/>
                <a:latin typeface="Calibri" panose="020F0502020204030204" pitchFamily="34" charset="0"/>
              </a:rPr>
              <a:t>(</a:t>
            </a:r>
            <a:r>
              <a:rPr lang="en-IN" sz="2400" b="1" i="1" dirty="0">
                <a:effectLst/>
                <a:latin typeface="Calibri" panose="020F0502020204030204" pitchFamily="34" charset="0"/>
              </a:rPr>
              <a:t>ATC</a:t>
            </a:r>
            <a:r>
              <a:rPr lang="en-IN" sz="2400" i="1" dirty="0">
                <a:effectLst/>
                <a:latin typeface="Calibri" panose="020F0502020204030204" pitchFamily="34" charset="0"/>
              </a:rPr>
              <a:t>)</a:t>
            </a:r>
            <a:r>
              <a:rPr lang="en-IN" sz="2400" dirty="0">
                <a:effectLst/>
                <a:latin typeface="Calibri" panose="020F0502020204030204" pitchFamily="34" charset="0"/>
              </a:rPr>
              <a:t> is </a:t>
            </a:r>
            <a:r>
              <a:rPr lang="en-IN" sz="2400" b="1" dirty="0">
                <a:effectLst/>
                <a:latin typeface="Calibri" panose="020F0502020204030204" pitchFamily="34" charset="0"/>
              </a:rPr>
              <a:t>U-shaped</a:t>
            </a:r>
            <a:r>
              <a:rPr lang="en-IN" sz="2400" dirty="0">
                <a:effectLst/>
                <a:latin typeface="Calibri" panose="020F0502020204030204" pitchFamily="34" charset="0"/>
              </a:rPr>
              <a:t>. And the </a:t>
            </a:r>
            <a:r>
              <a:rPr lang="en-IN" sz="2400" b="1" dirty="0">
                <a:effectLst/>
                <a:latin typeface="Calibri" panose="020F0502020204030204" pitchFamily="34" charset="0"/>
              </a:rPr>
              <a:t>marginal cost </a:t>
            </a:r>
            <a:r>
              <a:rPr lang="en-IN" sz="2400" dirty="0">
                <a:effectLst/>
                <a:latin typeface="Calibri" panose="020F0502020204030204" pitchFamily="34" charset="0"/>
              </a:rPr>
              <a:t>curve </a:t>
            </a:r>
            <a:r>
              <a:rPr lang="en-IN" sz="2400" b="1" dirty="0">
                <a:effectLst/>
                <a:latin typeface="Calibri" panose="020F0502020204030204" pitchFamily="34" charset="0"/>
              </a:rPr>
              <a:t>crosses</a:t>
            </a:r>
            <a:r>
              <a:rPr lang="en-IN" sz="2400" dirty="0">
                <a:effectLst/>
                <a:latin typeface="Calibri" panose="020F0502020204030204" pitchFamily="34" charset="0"/>
              </a:rPr>
              <a:t> the </a:t>
            </a:r>
            <a:r>
              <a:rPr lang="en-IN" sz="2400" b="1" dirty="0">
                <a:effectLst/>
                <a:latin typeface="Calibri" panose="020F0502020204030204" pitchFamily="34" charset="0"/>
              </a:rPr>
              <a:t>average-total-cost</a:t>
            </a:r>
            <a:r>
              <a:rPr lang="en-IN" sz="2400" dirty="0">
                <a:effectLst/>
                <a:latin typeface="Calibri" panose="020F0502020204030204" pitchFamily="34" charset="0"/>
              </a:rPr>
              <a:t> curve </a:t>
            </a:r>
            <a:r>
              <a:rPr lang="en-IN" sz="2400" b="1" dirty="0">
                <a:effectLst/>
                <a:latin typeface="Calibri" panose="020F0502020204030204" pitchFamily="34" charset="0"/>
              </a:rPr>
              <a:t>at the minimum</a:t>
            </a:r>
            <a:r>
              <a:rPr lang="en-IN" sz="2400" dirty="0">
                <a:effectLst/>
                <a:latin typeface="Calibri" panose="020F0502020204030204" pitchFamily="34" charset="0"/>
              </a:rPr>
              <a:t> of average total cost. </a:t>
            </a:r>
          </a:p>
          <a:p>
            <a:pPr marL="0" indent="0">
              <a:spcBef>
                <a:spcPts val="0"/>
              </a:spcBef>
              <a:buNone/>
            </a:pPr>
            <a:endParaRPr lang="en-IN" sz="2400" dirty="0">
              <a:effectLst/>
              <a:latin typeface="Calibri" panose="020F0502020204030204" pitchFamily="34" charset="0"/>
            </a:endParaRPr>
          </a:p>
          <a:p>
            <a:pPr>
              <a:spcBef>
                <a:spcPts val="0"/>
              </a:spcBef>
            </a:pPr>
            <a:r>
              <a:rPr lang="en-IN" sz="2400" dirty="0">
                <a:effectLst/>
                <a:latin typeface="Calibri" panose="020F0502020204030204" pitchFamily="34" charset="0"/>
              </a:rPr>
              <a:t>The figure also shows a </a:t>
            </a:r>
            <a:r>
              <a:rPr lang="en-IN" sz="2400" b="1" dirty="0">
                <a:effectLst/>
                <a:latin typeface="Calibri" panose="020F0502020204030204" pitchFamily="34" charset="0"/>
              </a:rPr>
              <a:t>horizontal line </a:t>
            </a:r>
            <a:r>
              <a:rPr lang="en-IN" sz="2400" dirty="0">
                <a:effectLst/>
                <a:latin typeface="Calibri" panose="020F0502020204030204" pitchFamily="34" charset="0"/>
              </a:rPr>
              <a:t>at the </a:t>
            </a:r>
            <a:r>
              <a:rPr lang="en-IN" sz="2400" b="1" dirty="0">
                <a:effectLst/>
                <a:latin typeface="Calibri" panose="020F0502020204030204" pitchFamily="34" charset="0"/>
              </a:rPr>
              <a:t>market price </a:t>
            </a:r>
            <a:r>
              <a:rPr lang="en-IN" sz="2400" b="1" i="1" dirty="0">
                <a:effectLst/>
                <a:latin typeface="Calibri" panose="020F0502020204030204" pitchFamily="34" charset="0"/>
              </a:rPr>
              <a:t>(P)</a:t>
            </a:r>
            <a:r>
              <a:rPr lang="en-IN" sz="2400" dirty="0">
                <a:effectLst/>
                <a:latin typeface="Calibri" panose="020F0502020204030204" pitchFamily="34" charset="0"/>
              </a:rPr>
              <a:t>. The price line is horizontal </a:t>
            </a:r>
            <a:r>
              <a:rPr lang="en-IN" sz="2400" b="1" dirty="0">
                <a:effectLst/>
                <a:latin typeface="Calibri" panose="020F0502020204030204" pitchFamily="34" charset="0"/>
              </a:rPr>
              <a:t>because a competitive firm is a price taker</a:t>
            </a:r>
            <a:r>
              <a:rPr lang="en-IN" sz="2400" dirty="0">
                <a:effectLst/>
                <a:latin typeface="Calibri" panose="020F0502020204030204" pitchFamily="34" charset="0"/>
              </a:rPr>
              <a:t>: The price of the firm’s output is the same regardless of the quantity that the firm decides to produce. </a:t>
            </a:r>
          </a:p>
          <a:p>
            <a:pPr marL="0" indent="0">
              <a:spcBef>
                <a:spcPts val="0"/>
              </a:spcBef>
              <a:buNone/>
            </a:pPr>
            <a:endParaRPr lang="en-IN" sz="2400" dirty="0">
              <a:effectLst/>
              <a:latin typeface="Calibri" panose="020F0502020204030204" pitchFamily="34" charset="0"/>
            </a:endParaRPr>
          </a:p>
          <a:p>
            <a:pPr>
              <a:spcBef>
                <a:spcPts val="0"/>
              </a:spcBef>
            </a:pPr>
            <a:r>
              <a:rPr lang="en-IN" sz="2400" dirty="0">
                <a:effectLst/>
                <a:latin typeface="Calibri" panose="020F0502020204030204" pitchFamily="34" charset="0"/>
              </a:rPr>
              <a:t>For a competitive firm, the firm’s </a:t>
            </a:r>
            <a:r>
              <a:rPr lang="en-IN" sz="2400" b="1" dirty="0">
                <a:effectLst/>
                <a:latin typeface="Calibri" panose="020F0502020204030204" pitchFamily="34" charset="0"/>
              </a:rPr>
              <a:t>price equals both </a:t>
            </a:r>
            <a:r>
              <a:rPr lang="en-IN" sz="2400" dirty="0">
                <a:effectLst/>
                <a:latin typeface="Calibri" panose="020F0502020204030204" pitchFamily="34" charset="0"/>
              </a:rPr>
              <a:t>its average revenue </a:t>
            </a:r>
            <a:r>
              <a:rPr lang="en-IN" sz="2400" i="1" dirty="0">
                <a:effectLst/>
                <a:latin typeface="Calibri" panose="020F0502020204030204" pitchFamily="34" charset="0"/>
              </a:rPr>
              <a:t>(</a:t>
            </a:r>
            <a:r>
              <a:rPr lang="en-IN" sz="2400" b="1" i="1" dirty="0">
                <a:effectLst/>
                <a:latin typeface="Calibri" panose="020F0502020204030204" pitchFamily="34" charset="0"/>
              </a:rPr>
              <a:t>AR</a:t>
            </a:r>
            <a:r>
              <a:rPr lang="en-IN" sz="2400" i="1" dirty="0">
                <a:effectLst/>
                <a:latin typeface="Calibri" panose="020F0502020204030204" pitchFamily="34" charset="0"/>
              </a:rPr>
              <a:t>)</a:t>
            </a:r>
            <a:r>
              <a:rPr lang="en-IN" sz="2400" dirty="0">
                <a:effectLst/>
                <a:latin typeface="Calibri" panose="020F0502020204030204" pitchFamily="34" charset="0"/>
              </a:rPr>
              <a:t> and its marginal revenue </a:t>
            </a:r>
            <a:r>
              <a:rPr lang="en-IN" sz="2400" i="1" dirty="0">
                <a:effectLst/>
                <a:latin typeface="Calibri" panose="020F0502020204030204" pitchFamily="34" charset="0"/>
              </a:rPr>
              <a:t>(</a:t>
            </a:r>
            <a:r>
              <a:rPr lang="en-IN" sz="2400" b="1" i="1" dirty="0">
                <a:effectLst/>
                <a:latin typeface="Calibri" panose="020F0502020204030204" pitchFamily="34" charset="0"/>
              </a:rPr>
              <a:t>MR</a:t>
            </a:r>
            <a:r>
              <a:rPr lang="en-IN" sz="2400" i="1" dirty="0">
                <a:effectLst/>
                <a:latin typeface="Calibri" panose="020F0502020204030204" pitchFamily="34" charset="0"/>
              </a:rPr>
              <a:t>)</a:t>
            </a:r>
            <a:r>
              <a:rPr lang="en-IN" sz="2400" dirty="0">
                <a:effectLst/>
                <a:latin typeface="Calibri" panose="020F0502020204030204" pitchFamily="34" charset="0"/>
              </a:rPr>
              <a:t>.</a:t>
            </a:r>
          </a:p>
        </p:txBody>
      </p:sp>
    </p:spTree>
    <p:extLst>
      <p:ext uri="{BB962C8B-B14F-4D97-AF65-F5344CB8AC3E}">
        <p14:creationId xmlns:p14="http://schemas.microsoft.com/office/powerpoint/2010/main" val="951894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45B92-C605-D496-3E4D-CB235F80A035}"/>
              </a:ext>
            </a:extLst>
          </p:cNvPr>
          <p:cNvPicPr>
            <a:picLocks noChangeAspect="1"/>
          </p:cNvPicPr>
          <p:nvPr/>
        </p:nvPicPr>
        <p:blipFill>
          <a:blip r:embed="rId2"/>
          <a:stretch>
            <a:fillRect/>
          </a:stretch>
        </p:blipFill>
        <p:spPr>
          <a:xfrm>
            <a:off x="994913" y="373811"/>
            <a:ext cx="10253931" cy="6153509"/>
          </a:xfrm>
          <a:prstGeom prst="rect">
            <a:avLst/>
          </a:prstGeom>
        </p:spPr>
      </p:pic>
    </p:spTree>
    <p:extLst>
      <p:ext uri="{BB962C8B-B14F-4D97-AF65-F5344CB8AC3E}">
        <p14:creationId xmlns:p14="http://schemas.microsoft.com/office/powerpoint/2010/main" val="452980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0E640A-040D-5052-7B8B-D3AA0A2F72D6}"/>
              </a:ext>
            </a:extLst>
          </p:cNvPr>
          <p:cNvSpPr>
            <a:spLocks noGrp="1"/>
          </p:cNvSpPr>
          <p:nvPr>
            <p:ph idx="1"/>
          </p:nvPr>
        </p:nvSpPr>
        <p:spPr>
          <a:xfrm>
            <a:off x="838200" y="626853"/>
            <a:ext cx="10515600" cy="5550110"/>
          </a:xfrm>
        </p:spPr>
        <p:txBody>
          <a:bodyPr>
            <a:normAutofit/>
          </a:bodyPr>
          <a:lstStyle/>
          <a:p>
            <a:pPr>
              <a:spcBef>
                <a:spcPts val="0"/>
              </a:spcBef>
            </a:pPr>
            <a:r>
              <a:rPr lang="en-IN" sz="2800" dirty="0">
                <a:effectLst/>
                <a:latin typeface="Calibri" panose="020F0502020204030204" pitchFamily="34" charset="0"/>
              </a:rPr>
              <a:t>Regardless of whether the firm begins with production at a low level (such as Q</a:t>
            </a:r>
            <a:r>
              <a:rPr lang="en-IN" sz="2800" baseline="-25000" dirty="0">
                <a:effectLst/>
                <a:latin typeface="Calibri" panose="020F0502020204030204" pitchFamily="34" charset="0"/>
              </a:rPr>
              <a:t>1</a:t>
            </a:r>
            <a:r>
              <a:rPr lang="en-IN" sz="2800" dirty="0">
                <a:effectLst/>
                <a:latin typeface="Calibri" panose="020F0502020204030204" pitchFamily="34" charset="0"/>
              </a:rPr>
              <a:t>) or at a high level (such as Q</a:t>
            </a:r>
            <a:r>
              <a:rPr lang="en-IN" sz="2800" baseline="-25000" dirty="0">
                <a:effectLst/>
                <a:latin typeface="Calibri" panose="020F0502020204030204" pitchFamily="34" charset="0"/>
              </a:rPr>
              <a:t>2</a:t>
            </a:r>
            <a:r>
              <a:rPr lang="en-IN" sz="2800" dirty="0">
                <a:effectLst/>
                <a:latin typeface="Calibri" panose="020F0502020204030204" pitchFamily="34" charset="0"/>
              </a:rPr>
              <a:t>), the </a:t>
            </a:r>
            <a:r>
              <a:rPr lang="en-IN" sz="2800" b="1" dirty="0">
                <a:effectLst/>
                <a:latin typeface="Calibri" panose="020F0502020204030204" pitchFamily="34" charset="0"/>
              </a:rPr>
              <a:t>firm will eventually adjust production </a:t>
            </a:r>
            <a:r>
              <a:rPr lang="en-IN" sz="2800" dirty="0">
                <a:effectLst/>
                <a:latin typeface="Calibri" panose="020F0502020204030204" pitchFamily="34" charset="0"/>
              </a:rPr>
              <a:t>until the quantity produced reaches </a:t>
            </a:r>
            <a:r>
              <a:rPr lang="en-IN" sz="2800" b="1" dirty="0">
                <a:effectLst/>
                <a:latin typeface="Calibri" panose="020F0502020204030204" pitchFamily="34" charset="0"/>
              </a:rPr>
              <a:t>Q</a:t>
            </a:r>
            <a:r>
              <a:rPr lang="en-IN" sz="2800" b="1" baseline="-25000" dirty="0">
                <a:effectLst/>
                <a:latin typeface="Calibri" panose="020F0502020204030204" pitchFamily="34" charset="0"/>
              </a:rPr>
              <a:t>MAX</a:t>
            </a:r>
            <a:r>
              <a:rPr lang="en-IN" sz="2800" dirty="0">
                <a:effectLst/>
                <a:latin typeface="Calibri" panose="020F0502020204030204" pitchFamily="34" charset="0"/>
              </a:rPr>
              <a:t>. </a:t>
            </a:r>
          </a:p>
          <a:p>
            <a:pPr marL="0" indent="0">
              <a:spcBef>
                <a:spcPts val="0"/>
              </a:spcBef>
              <a:buNone/>
            </a:pPr>
            <a:endParaRPr lang="en-IN" sz="2800" dirty="0">
              <a:effectLst/>
              <a:latin typeface="Calibri" panose="020F0502020204030204" pitchFamily="34" charset="0"/>
            </a:endParaRPr>
          </a:p>
          <a:p>
            <a:pPr>
              <a:spcBef>
                <a:spcPts val="0"/>
              </a:spcBef>
            </a:pPr>
            <a:r>
              <a:rPr lang="en-IN" sz="2800" dirty="0">
                <a:effectLst/>
                <a:latin typeface="Calibri" panose="020F0502020204030204" pitchFamily="34" charset="0"/>
              </a:rPr>
              <a:t>This analysis yields </a:t>
            </a:r>
            <a:r>
              <a:rPr lang="en-IN" sz="2800" b="1" i="1" dirty="0">
                <a:solidFill>
                  <a:srgbClr val="C00000"/>
                </a:solidFill>
                <a:effectLst/>
                <a:latin typeface="Calibri" panose="020F0502020204030204" pitchFamily="34" charset="0"/>
              </a:rPr>
              <a:t>three general rules for profit maximization</a:t>
            </a:r>
            <a:r>
              <a:rPr lang="en-IN" sz="2800" dirty="0">
                <a:solidFill>
                  <a:srgbClr val="C00000"/>
                </a:solidFill>
                <a:effectLst/>
                <a:latin typeface="Calibri" panose="020F0502020204030204" pitchFamily="34" charset="0"/>
              </a:rPr>
              <a:t>:</a:t>
            </a:r>
          </a:p>
          <a:p>
            <a:pPr marL="514350" indent="-514350">
              <a:spcBef>
                <a:spcPts val="0"/>
              </a:spcBef>
              <a:buFont typeface="+mj-lt"/>
              <a:buAutoNum type="arabicParenR"/>
            </a:pPr>
            <a:r>
              <a:rPr lang="en-IN" sz="2800" dirty="0">
                <a:effectLst/>
                <a:latin typeface="Calibri" panose="020F0502020204030204" pitchFamily="34" charset="0"/>
              </a:rPr>
              <a:t>If </a:t>
            </a:r>
            <a:r>
              <a:rPr lang="en-IN" dirty="0">
                <a:latin typeface="Calibri" panose="020F0502020204030204" pitchFamily="34" charset="0"/>
              </a:rPr>
              <a:t>M</a:t>
            </a:r>
            <a:r>
              <a:rPr lang="en-IN" sz="2800" dirty="0">
                <a:effectLst/>
                <a:latin typeface="Calibri" panose="020F0502020204030204" pitchFamily="34" charset="0"/>
              </a:rPr>
              <a:t>arginal Revenue is </a:t>
            </a:r>
            <a:r>
              <a:rPr lang="en-IN" sz="2800" b="1" dirty="0">
                <a:effectLst/>
                <a:latin typeface="Calibri" panose="020F0502020204030204" pitchFamily="34" charset="0"/>
              </a:rPr>
              <a:t>greater than </a:t>
            </a:r>
            <a:r>
              <a:rPr lang="en-IN" dirty="0">
                <a:latin typeface="Calibri" panose="020F0502020204030204" pitchFamily="34" charset="0"/>
              </a:rPr>
              <a:t>M</a:t>
            </a:r>
            <a:r>
              <a:rPr lang="en-IN" sz="2800" dirty="0">
                <a:effectLst/>
                <a:latin typeface="Calibri" panose="020F0502020204030204" pitchFamily="34" charset="0"/>
              </a:rPr>
              <a:t>arginal </a:t>
            </a:r>
            <a:r>
              <a:rPr lang="en-IN" dirty="0">
                <a:latin typeface="Calibri" panose="020F0502020204030204" pitchFamily="34" charset="0"/>
              </a:rPr>
              <a:t>C</a:t>
            </a:r>
            <a:r>
              <a:rPr lang="en-IN" sz="2800" dirty="0">
                <a:effectLst/>
                <a:latin typeface="Calibri" panose="020F0502020204030204" pitchFamily="34" charset="0"/>
              </a:rPr>
              <a:t>ost </a:t>
            </a:r>
            <a:r>
              <a:rPr lang="en-IN" sz="2800" b="1" i="1" dirty="0">
                <a:effectLst/>
                <a:latin typeface="Calibri" panose="020F0502020204030204" pitchFamily="34" charset="0"/>
              </a:rPr>
              <a:t>(MR&gt;MC)</a:t>
            </a:r>
            <a:r>
              <a:rPr lang="en-IN" sz="2800" dirty="0">
                <a:effectLst/>
                <a:latin typeface="Calibri" panose="020F0502020204030204" pitchFamily="34" charset="0"/>
              </a:rPr>
              <a:t>, the firm should </a:t>
            </a:r>
            <a:r>
              <a:rPr lang="en-IN" sz="2800" b="1" dirty="0">
                <a:effectLst/>
                <a:latin typeface="Calibri" panose="020F0502020204030204" pitchFamily="34" charset="0"/>
              </a:rPr>
              <a:t>increase its output</a:t>
            </a:r>
            <a:r>
              <a:rPr lang="en-IN" sz="2800" dirty="0">
                <a:effectLst/>
                <a:latin typeface="Calibri" panose="020F0502020204030204" pitchFamily="34" charset="0"/>
              </a:rPr>
              <a:t>. </a:t>
            </a:r>
          </a:p>
          <a:p>
            <a:pPr marL="514350" marR="0" indent="-514350">
              <a:spcBef>
                <a:spcPts val="0"/>
              </a:spcBef>
              <a:spcAft>
                <a:spcPts val="0"/>
              </a:spcAft>
              <a:buFont typeface="+mj-lt"/>
              <a:buAutoNum type="arabicParenR"/>
            </a:pPr>
            <a:r>
              <a:rPr lang="en-IN" sz="2800" dirty="0">
                <a:effectLst/>
                <a:latin typeface="Calibri" panose="020F0502020204030204" pitchFamily="34" charset="0"/>
              </a:rPr>
              <a:t>If Marginal </a:t>
            </a:r>
            <a:r>
              <a:rPr lang="en-IN" dirty="0">
                <a:latin typeface="Calibri" panose="020F0502020204030204" pitchFamily="34" charset="0"/>
              </a:rPr>
              <a:t>C</a:t>
            </a:r>
            <a:r>
              <a:rPr lang="en-IN" sz="2800" dirty="0">
                <a:effectLst/>
                <a:latin typeface="Calibri" panose="020F0502020204030204" pitchFamily="34" charset="0"/>
              </a:rPr>
              <a:t>ost is </a:t>
            </a:r>
            <a:r>
              <a:rPr lang="en-IN" sz="2800" b="1" dirty="0">
                <a:effectLst/>
                <a:latin typeface="Calibri" panose="020F0502020204030204" pitchFamily="34" charset="0"/>
              </a:rPr>
              <a:t>greater than </a:t>
            </a:r>
            <a:r>
              <a:rPr lang="en-IN" sz="2800" dirty="0">
                <a:effectLst/>
                <a:latin typeface="Calibri" panose="020F0502020204030204" pitchFamily="34" charset="0"/>
              </a:rPr>
              <a:t>Marginal Revenue </a:t>
            </a:r>
            <a:r>
              <a:rPr lang="en-IN" sz="2800" b="1" i="1" dirty="0">
                <a:effectLst/>
                <a:latin typeface="Calibri" panose="020F0502020204030204" pitchFamily="34" charset="0"/>
              </a:rPr>
              <a:t>(MC&gt;MR)</a:t>
            </a:r>
            <a:r>
              <a:rPr lang="en-IN" sz="2800" dirty="0">
                <a:effectLst/>
                <a:latin typeface="Calibri" panose="020F0502020204030204" pitchFamily="34" charset="0"/>
              </a:rPr>
              <a:t>, the firm should </a:t>
            </a:r>
            <a:r>
              <a:rPr lang="en-IN" sz="2800" b="1" dirty="0">
                <a:effectLst/>
                <a:latin typeface="Calibri" panose="020F0502020204030204" pitchFamily="34" charset="0"/>
              </a:rPr>
              <a:t>decrease its output</a:t>
            </a:r>
            <a:r>
              <a:rPr lang="en-IN" sz="2800" dirty="0">
                <a:effectLst/>
                <a:latin typeface="Calibri" panose="020F0502020204030204" pitchFamily="34" charset="0"/>
              </a:rPr>
              <a:t>. </a:t>
            </a:r>
          </a:p>
          <a:p>
            <a:pPr marL="514350" marR="0" indent="-514350">
              <a:spcBef>
                <a:spcPts val="0"/>
              </a:spcBef>
              <a:spcAft>
                <a:spcPts val="0"/>
              </a:spcAft>
              <a:buFont typeface="+mj-lt"/>
              <a:buAutoNum type="arabicParenR"/>
            </a:pPr>
            <a:r>
              <a:rPr lang="en-IN" sz="2800" dirty="0">
                <a:effectLst/>
                <a:latin typeface="Calibri" panose="020F0502020204030204" pitchFamily="34" charset="0"/>
              </a:rPr>
              <a:t>At the </a:t>
            </a:r>
            <a:r>
              <a:rPr lang="en-IN" sz="2800" b="1" dirty="0">
                <a:effectLst/>
                <a:latin typeface="Calibri" panose="020F0502020204030204" pitchFamily="34" charset="0"/>
              </a:rPr>
              <a:t>profit-maximizing level of output</a:t>
            </a:r>
            <a:r>
              <a:rPr lang="en-IN" sz="2800" dirty="0">
                <a:effectLst/>
                <a:latin typeface="Calibri" panose="020F0502020204030204" pitchFamily="34" charset="0"/>
              </a:rPr>
              <a:t>, Marginal </a:t>
            </a:r>
            <a:r>
              <a:rPr lang="en-IN" dirty="0">
                <a:latin typeface="Calibri" panose="020F0502020204030204" pitchFamily="34" charset="0"/>
              </a:rPr>
              <a:t>R</a:t>
            </a:r>
            <a:r>
              <a:rPr lang="en-IN" sz="2800" dirty="0">
                <a:effectLst/>
                <a:latin typeface="Calibri" panose="020F0502020204030204" pitchFamily="34" charset="0"/>
              </a:rPr>
              <a:t>evenue and Marginal </a:t>
            </a:r>
            <a:r>
              <a:rPr lang="en-IN" dirty="0">
                <a:latin typeface="Calibri" panose="020F0502020204030204" pitchFamily="34" charset="0"/>
              </a:rPr>
              <a:t>C</a:t>
            </a:r>
            <a:r>
              <a:rPr lang="en-IN" sz="2800" dirty="0">
                <a:effectLst/>
                <a:latin typeface="Calibri" panose="020F0502020204030204" pitchFamily="34" charset="0"/>
              </a:rPr>
              <a:t>ost are </a:t>
            </a:r>
            <a:r>
              <a:rPr lang="en-IN" sz="2800" b="1" dirty="0">
                <a:effectLst/>
                <a:latin typeface="Calibri" panose="020F0502020204030204" pitchFamily="34" charset="0"/>
              </a:rPr>
              <a:t>exactly equal </a:t>
            </a:r>
            <a:r>
              <a:rPr lang="en-IN" sz="2800" b="1" i="1" dirty="0">
                <a:effectLst/>
                <a:latin typeface="Calibri" panose="020F0502020204030204" pitchFamily="34" charset="0"/>
              </a:rPr>
              <a:t>(MC=MR)</a:t>
            </a:r>
            <a:r>
              <a:rPr lang="en-IN" sz="2800" dirty="0">
                <a:effectLst/>
                <a:latin typeface="Calibri" panose="020F0502020204030204" pitchFamily="34" charset="0"/>
              </a:rPr>
              <a:t>.</a:t>
            </a:r>
          </a:p>
          <a:p>
            <a:pPr marL="0" marR="0" indent="0">
              <a:spcBef>
                <a:spcPts val="0"/>
              </a:spcBef>
              <a:spcAft>
                <a:spcPts val="0"/>
              </a:spcAft>
              <a:buNone/>
            </a:pPr>
            <a:endParaRPr lang="en-IN" sz="2800" dirty="0">
              <a:effectLst/>
              <a:latin typeface="Calibri" panose="020F0502020204030204" pitchFamily="34" charset="0"/>
            </a:endParaRPr>
          </a:p>
          <a:p>
            <a:pPr>
              <a:spcBef>
                <a:spcPts val="0"/>
              </a:spcBef>
            </a:pPr>
            <a:r>
              <a:rPr lang="en-IN" sz="2800" dirty="0">
                <a:effectLst/>
                <a:latin typeface="Calibri" panose="020F0502020204030204" pitchFamily="34" charset="0"/>
              </a:rPr>
              <a:t>These </a:t>
            </a:r>
            <a:r>
              <a:rPr lang="en-IN" sz="2800" b="1" dirty="0">
                <a:effectLst/>
                <a:latin typeface="Calibri" panose="020F0502020204030204" pitchFamily="34" charset="0"/>
              </a:rPr>
              <a:t>rules are the key to rational decision </a:t>
            </a:r>
            <a:r>
              <a:rPr lang="en-IN" sz="2800" dirty="0">
                <a:effectLst/>
                <a:latin typeface="Calibri" panose="020F0502020204030204" pitchFamily="34" charset="0"/>
              </a:rPr>
              <a:t>making by any profit-maximizing firm. </a:t>
            </a:r>
          </a:p>
          <a:p>
            <a:endParaRPr lang="en-IN" dirty="0"/>
          </a:p>
        </p:txBody>
      </p:sp>
    </p:spTree>
    <p:extLst>
      <p:ext uri="{BB962C8B-B14F-4D97-AF65-F5344CB8AC3E}">
        <p14:creationId xmlns:p14="http://schemas.microsoft.com/office/powerpoint/2010/main" val="1073001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CB87-7E12-D91C-9DC3-5F59B977A671}"/>
              </a:ext>
            </a:extLst>
          </p:cNvPr>
          <p:cNvSpPr>
            <a:spLocks noGrp="1"/>
          </p:cNvSpPr>
          <p:nvPr>
            <p:ph type="title"/>
          </p:nvPr>
        </p:nvSpPr>
        <p:spPr/>
        <p:txBody>
          <a:bodyPr/>
          <a:lstStyle/>
          <a:p>
            <a:r>
              <a:rPr lang="en-IN" b="1" dirty="0">
                <a:solidFill>
                  <a:srgbClr val="C00000"/>
                </a:solidFill>
              </a:rPr>
              <a:t>Firm’s Supply Decision</a:t>
            </a:r>
          </a:p>
        </p:txBody>
      </p:sp>
      <p:sp>
        <p:nvSpPr>
          <p:cNvPr id="3" name="Content Placeholder 2">
            <a:extLst>
              <a:ext uri="{FF2B5EF4-FFF2-40B4-BE49-F238E27FC236}">
                <a16:creationId xmlns:a16="http://schemas.microsoft.com/office/drawing/2014/main" id="{97AF4904-7FF5-72F3-78B8-BAEFF29888F9}"/>
              </a:ext>
            </a:extLst>
          </p:cNvPr>
          <p:cNvSpPr>
            <a:spLocks noGrp="1"/>
          </p:cNvSpPr>
          <p:nvPr>
            <p:ph idx="1"/>
          </p:nvPr>
        </p:nvSpPr>
        <p:spPr>
          <a:xfrm>
            <a:off x="838200" y="1825624"/>
            <a:ext cx="10515600" cy="4784351"/>
          </a:xfrm>
        </p:spPr>
        <p:txBody>
          <a:bodyPr>
            <a:normAutofit fontScale="92500" lnSpcReduction="10000"/>
          </a:bodyPr>
          <a:lstStyle/>
          <a:p>
            <a:pPr>
              <a:spcBef>
                <a:spcPts val="0"/>
              </a:spcBef>
            </a:pPr>
            <a:r>
              <a:rPr lang="en-IN" sz="2800" dirty="0">
                <a:effectLst/>
                <a:latin typeface="Calibri" panose="020F0502020204030204" pitchFamily="34" charset="0"/>
              </a:rPr>
              <a:t>Let us now see how the competitive firm decides what quantity of its good to supply to the market.</a:t>
            </a:r>
          </a:p>
          <a:p>
            <a:pPr marL="0" indent="0">
              <a:spcBef>
                <a:spcPts val="0"/>
              </a:spcBef>
              <a:buNone/>
            </a:pPr>
            <a:r>
              <a:rPr lang="en-IN" sz="2800" dirty="0">
                <a:effectLst/>
                <a:latin typeface="Calibri" panose="020F0502020204030204" pitchFamily="34" charset="0"/>
              </a:rPr>
              <a:t> </a:t>
            </a:r>
          </a:p>
          <a:p>
            <a:pPr>
              <a:spcBef>
                <a:spcPts val="0"/>
              </a:spcBef>
            </a:pPr>
            <a:r>
              <a:rPr lang="en-IN" sz="2800" dirty="0">
                <a:effectLst/>
                <a:latin typeface="Calibri" panose="020F0502020204030204" pitchFamily="34" charset="0"/>
              </a:rPr>
              <a:t>Because a </a:t>
            </a:r>
            <a:r>
              <a:rPr lang="en-IN" sz="2800" b="1" dirty="0">
                <a:effectLst/>
                <a:latin typeface="Calibri" panose="020F0502020204030204" pitchFamily="34" charset="0"/>
              </a:rPr>
              <a:t>competitive firm is a price taker</a:t>
            </a:r>
            <a:r>
              <a:rPr lang="en-IN" sz="2800" dirty="0">
                <a:effectLst/>
                <a:latin typeface="Calibri" panose="020F0502020204030204" pitchFamily="34" charset="0"/>
              </a:rPr>
              <a:t>, its </a:t>
            </a:r>
            <a:r>
              <a:rPr lang="en-IN" sz="2800" b="1" dirty="0">
                <a:effectLst/>
                <a:latin typeface="Calibri" panose="020F0502020204030204" pitchFamily="34" charset="0"/>
              </a:rPr>
              <a:t>marginal revenue equals the market price </a:t>
            </a:r>
            <a:r>
              <a:rPr lang="en-IN" sz="2800" b="1" i="1" dirty="0">
                <a:effectLst/>
                <a:latin typeface="Calibri" panose="020F0502020204030204" pitchFamily="34" charset="0"/>
              </a:rPr>
              <a:t>(MR=P)</a:t>
            </a:r>
            <a:r>
              <a:rPr lang="en-IN" sz="2800" dirty="0">
                <a:effectLst/>
                <a:latin typeface="Calibri" panose="020F0502020204030204" pitchFamily="34" charset="0"/>
              </a:rPr>
              <a:t>. </a:t>
            </a:r>
          </a:p>
          <a:p>
            <a:pPr>
              <a:spcBef>
                <a:spcPts val="0"/>
              </a:spcBef>
            </a:pPr>
            <a:endParaRPr lang="en-IN" dirty="0">
              <a:latin typeface="Calibri" panose="020F0502020204030204" pitchFamily="34" charset="0"/>
            </a:endParaRPr>
          </a:p>
          <a:p>
            <a:pPr>
              <a:spcBef>
                <a:spcPts val="0"/>
              </a:spcBef>
            </a:pPr>
            <a:r>
              <a:rPr lang="en-IN" sz="2800" dirty="0">
                <a:effectLst/>
                <a:latin typeface="Calibri" panose="020F0502020204030204" pitchFamily="34" charset="0"/>
              </a:rPr>
              <a:t>For any given price, the </a:t>
            </a:r>
            <a:r>
              <a:rPr lang="en-IN" sz="2800" b="1" dirty="0">
                <a:effectLst/>
                <a:latin typeface="Calibri" panose="020F0502020204030204" pitchFamily="34" charset="0"/>
              </a:rPr>
              <a:t>competitive firm’s profit-maximizing quantity of output </a:t>
            </a:r>
            <a:r>
              <a:rPr lang="en-IN" sz="2800" dirty="0">
                <a:effectLst/>
                <a:latin typeface="Calibri" panose="020F0502020204030204" pitchFamily="34" charset="0"/>
              </a:rPr>
              <a:t>is found by looking at the </a:t>
            </a:r>
            <a:r>
              <a:rPr lang="en-IN" sz="2800" b="1" dirty="0">
                <a:effectLst/>
                <a:latin typeface="Calibri" panose="020F0502020204030204" pitchFamily="34" charset="0"/>
              </a:rPr>
              <a:t>intersection</a:t>
            </a:r>
            <a:r>
              <a:rPr lang="en-IN" sz="2800" dirty="0">
                <a:effectLst/>
                <a:latin typeface="Calibri" panose="020F0502020204030204" pitchFamily="34" charset="0"/>
              </a:rPr>
              <a:t> of the </a:t>
            </a:r>
            <a:r>
              <a:rPr lang="en-IN" sz="2800" b="1" dirty="0">
                <a:effectLst/>
                <a:latin typeface="Calibri" panose="020F0502020204030204" pitchFamily="34" charset="0"/>
              </a:rPr>
              <a:t>price with the marginal-cost</a:t>
            </a:r>
            <a:r>
              <a:rPr lang="en-IN" sz="2800" dirty="0">
                <a:effectLst/>
                <a:latin typeface="Calibri" panose="020F0502020204030204" pitchFamily="34" charset="0"/>
              </a:rPr>
              <a:t> curve (</a:t>
            </a:r>
            <a:r>
              <a:rPr lang="en-IN" sz="2800" b="1" dirty="0">
                <a:effectLst/>
                <a:latin typeface="Calibri" panose="020F0502020204030204" pitchFamily="34" charset="0"/>
              </a:rPr>
              <a:t>Q</a:t>
            </a:r>
            <a:r>
              <a:rPr lang="en-IN" sz="2800" b="1" baseline="-25000" dirty="0">
                <a:effectLst/>
                <a:latin typeface="Calibri" panose="020F0502020204030204" pitchFamily="34" charset="0"/>
              </a:rPr>
              <a:t>MAX</a:t>
            </a:r>
            <a:r>
              <a:rPr lang="en-IN" sz="2800" dirty="0">
                <a:effectLst/>
                <a:latin typeface="Calibri" panose="020F0502020204030204" pitchFamily="34" charset="0"/>
              </a:rPr>
              <a:t>).</a:t>
            </a:r>
          </a:p>
          <a:p>
            <a:pPr marL="0" indent="0">
              <a:spcBef>
                <a:spcPts val="0"/>
              </a:spcBef>
              <a:buNone/>
            </a:pPr>
            <a:endParaRPr lang="en-IN" sz="2800" dirty="0">
              <a:effectLst/>
              <a:latin typeface="Calibri" panose="020F0502020204030204" pitchFamily="34" charset="0"/>
            </a:endParaRPr>
          </a:p>
          <a:p>
            <a:pPr>
              <a:spcBef>
                <a:spcPts val="0"/>
              </a:spcBef>
            </a:pPr>
            <a:r>
              <a:rPr lang="en-IN" sz="2800" b="1" dirty="0">
                <a:effectLst/>
                <a:latin typeface="Calibri" panose="020F0502020204030204" pitchFamily="34" charset="0"/>
              </a:rPr>
              <a:t>Suppose</a:t>
            </a:r>
            <a:r>
              <a:rPr lang="en-IN" sz="2800" dirty="0">
                <a:effectLst/>
                <a:latin typeface="Calibri" panose="020F0502020204030204" pitchFamily="34" charset="0"/>
              </a:rPr>
              <a:t> that the </a:t>
            </a:r>
            <a:r>
              <a:rPr lang="en-IN" sz="2800" b="1" dirty="0">
                <a:effectLst/>
                <a:latin typeface="Calibri" panose="020F0502020204030204" pitchFamily="34" charset="0"/>
              </a:rPr>
              <a:t>price</a:t>
            </a:r>
            <a:r>
              <a:rPr lang="en-IN" sz="2800" dirty="0">
                <a:effectLst/>
                <a:latin typeface="Calibri" panose="020F0502020204030204" pitchFamily="34" charset="0"/>
              </a:rPr>
              <a:t> prevailing in this </a:t>
            </a:r>
            <a:r>
              <a:rPr lang="en-IN" sz="2800" b="1" dirty="0">
                <a:effectLst/>
                <a:latin typeface="Calibri" panose="020F0502020204030204" pitchFamily="34" charset="0"/>
              </a:rPr>
              <a:t>market rises</a:t>
            </a:r>
            <a:r>
              <a:rPr lang="en-IN" sz="2800" dirty="0">
                <a:effectLst/>
                <a:latin typeface="Calibri" panose="020F0502020204030204" pitchFamily="34" charset="0"/>
              </a:rPr>
              <a:t>, perhaps because of an </a:t>
            </a:r>
            <a:r>
              <a:rPr lang="en-IN" sz="2800" b="1" dirty="0">
                <a:effectLst/>
                <a:latin typeface="Calibri" panose="020F0502020204030204" pitchFamily="34" charset="0"/>
              </a:rPr>
              <a:t>increase in market demand</a:t>
            </a:r>
            <a:r>
              <a:rPr lang="en-IN" sz="2800" dirty="0">
                <a:effectLst/>
                <a:latin typeface="Calibri" panose="020F0502020204030204" pitchFamily="34" charset="0"/>
              </a:rPr>
              <a:t>. </a:t>
            </a:r>
          </a:p>
          <a:p>
            <a:pPr marL="0" indent="0">
              <a:spcBef>
                <a:spcPts val="0"/>
              </a:spcBef>
              <a:buNone/>
            </a:pPr>
            <a:endParaRPr lang="en-IN" sz="2800" dirty="0">
              <a:effectLst/>
              <a:latin typeface="Calibri" panose="020F0502020204030204" pitchFamily="34" charset="0"/>
            </a:endParaRPr>
          </a:p>
          <a:p>
            <a:pPr>
              <a:spcBef>
                <a:spcPts val="0"/>
              </a:spcBef>
            </a:pPr>
            <a:r>
              <a:rPr lang="en-IN" sz="2800" i="1" dirty="0">
                <a:effectLst/>
                <a:latin typeface="Calibri" panose="020F0502020204030204" pitchFamily="34" charset="0"/>
              </a:rPr>
              <a:t>Figure 2</a:t>
            </a:r>
            <a:r>
              <a:rPr lang="en-IN" sz="2800" dirty="0">
                <a:effectLst/>
                <a:latin typeface="Calibri" panose="020F0502020204030204" pitchFamily="34" charset="0"/>
              </a:rPr>
              <a:t> shows </a:t>
            </a:r>
            <a:r>
              <a:rPr lang="en-IN" sz="2800" b="1" dirty="0">
                <a:effectLst/>
                <a:latin typeface="Calibri" panose="020F0502020204030204" pitchFamily="34" charset="0"/>
              </a:rPr>
              <a:t>how a competitive firm responds </a:t>
            </a:r>
            <a:r>
              <a:rPr lang="en-IN" sz="2800" dirty="0">
                <a:effectLst/>
                <a:latin typeface="Calibri" panose="020F0502020204030204" pitchFamily="34" charset="0"/>
              </a:rPr>
              <a:t>to the price increase. </a:t>
            </a:r>
          </a:p>
          <a:p>
            <a:pPr>
              <a:spcBef>
                <a:spcPts val="0"/>
              </a:spcBef>
            </a:pPr>
            <a:endParaRPr lang="en-IN" sz="2800" dirty="0">
              <a:effectLst/>
              <a:latin typeface="Calibri" panose="020F0502020204030204" pitchFamily="34" charset="0"/>
            </a:endParaRPr>
          </a:p>
          <a:p>
            <a:endParaRPr lang="en-IN" dirty="0"/>
          </a:p>
        </p:txBody>
      </p:sp>
    </p:spTree>
    <p:extLst>
      <p:ext uri="{BB962C8B-B14F-4D97-AF65-F5344CB8AC3E}">
        <p14:creationId xmlns:p14="http://schemas.microsoft.com/office/powerpoint/2010/main" val="3336731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FD5B03-2298-E671-9B14-97C3D0C2E618}"/>
              </a:ext>
            </a:extLst>
          </p:cNvPr>
          <p:cNvPicPr>
            <a:picLocks noChangeAspect="1"/>
          </p:cNvPicPr>
          <p:nvPr/>
        </p:nvPicPr>
        <p:blipFill>
          <a:blip r:embed="rId2"/>
          <a:stretch>
            <a:fillRect/>
          </a:stretch>
        </p:blipFill>
        <p:spPr>
          <a:xfrm>
            <a:off x="621102" y="414068"/>
            <a:ext cx="10414958" cy="6078807"/>
          </a:xfrm>
          <a:prstGeom prst="rect">
            <a:avLst/>
          </a:prstGeom>
        </p:spPr>
      </p:pic>
    </p:spTree>
    <p:extLst>
      <p:ext uri="{BB962C8B-B14F-4D97-AF65-F5344CB8AC3E}">
        <p14:creationId xmlns:p14="http://schemas.microsoft.com/office/powerpoint/2010/main" val="3215258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87A22A-77BC-4DD2-928A-A361AAB97FC5}"/>
              </a:ext>
            </a:extLst>
          </p:cNvPr>
          <p:cNvSpPr>
            <a:spLocks noGrp="1"/>
          </p:cNvSpPr>
          <p:nvPr>
            <p:ph idx="1"/>
          </p:nvPr>
        </p:nvSpPr>
        <p:spPr>
          <a:xfrm>
            <a:off x="838200" y="1099671"/>
            <a:ext cx="10515600" cy="5077292"/>
          </a:xfrm>
        </p:spPr>
        <p:txBody>
          <a:bodyPr>
            <a:normAutofit lnSpcReduction="10000"/>
          </a:bodyPr>
          <a:lstStyle/>
          <a:p>
            <a:pPr>
              <a:spcBef>
                <a:spcPts val="0"/>
              </a:spcBef>
            </a:pPr>
            <a:r>
              <a:rPr lang="en-IN" sz="2800" dirty="0">
                <a:effectLst/>
                <a:latin typeface="Calibri" panose="020F0502020204030204" pitchFamily="34" charset="0"/>
              </a:rPr>
              <a:t>When the price is </a:t>
            </a:r>
            <a:r>
              <a:rPr lang="en-IN" sz="2800" i="1" dirty="0">
                <a:effectLst/>
                <a:latin typeface="Calibri" panose="020F0502020204030204" pitchFamily="34" charset="0"/>
              </a:rPr>
              <a:t>P</a:t>
            </a:r>
            <a:r>
              <a:rPr lang="en-IN" sz="2800" i="1" baseline="-25000" dirty="0">
                <a:effectLst/>
                <a:latin typeface="Calibri" panose="020F0502020204030204" pitchFamily="34" charset="0"/>
              </a:rPr>
              <a:t>1</a:t>
            </a:r>
            <a:r>
              <a:rPr lang="en-IN" sz="2800" dirty="0">
                <a:effectLst/>
                <a:latin typeface="Calibri" panose="020F0502020204030204" pitchFamily="34" charset="0"/>
              </a:rPr>
              <a:t>, the firm produces quantity </a:t>
            </a:r>
            <a:r>
              <a:rPr lang="en-IN" sz="2800" i="1" dirty="0">
                <a:effectLst/>
                <a:latin typeface="Calibri" panose="020F0502020204030204" pitchFamily="34" charset="0"/>
              </a:rPr>
              <a:t>Q</a:t>
            </a:r>
            <a:r>
              <a:rPr lang="en-IN" sz="2800" i="1" baseline="-25000" dirty="0">
                <a:effectLst/>
                <a:latin typeface="Calibri" panose="020F0502020204030204" pitchFamily="34" charset="0"/>
              </a:rPr>
              <a:t>1</a:t>
            </a:r>
            <a:r>
              <a:rPr lang="en-IN" sz="2800" dirty="0">
                <a:effectLst/>
                <a:latin typeface="Calibri" panose="020F0502020204030204" pitchFamily="34" charset="0"/>
              </a:rPr>
              <a:t>, the quantity that equates marginal cost to the price. </a:t>
            </a:r>
          </a:p>
          <a:p>
            <a:pPr>
              <a:spcBef>
                <a:spcPts val="0"/>
              </a:spcBef>
            </a:pPr>
            <a:endParaRPr lang="en-IN" dirty="0">
              <a:latin typeface="Calibri" panose="020F0502020204030204" pitchFamily="34" charset="0"/>
            </a:endParaRPr>
          </a:p>
          <a:p>
            <a:pPr>
              <a:spcBef>
                <a:spcPts val="0"/>
              </a:spcBef>
            </a:pPr>
            <a:r>
              <a:rPr lang="en-IN" sz="2800" dirty="0">
                <a:effectLst/>
                <a:latin typeface="Calibri" panose="020F0502020204030204" pitchFamily="34" charset="0"/>
              </a:rPr>
              <a:t>When the </a:t>
            </a:r>
            <a:r>
              <a:rPr lang="en-IN" sz="2800" b="1" dirty="0">
                <a:effectLst/>
                <a:latin typeface="Calibri" panose="020F0502020204030204" pitchFamily="34" charset="0"/>
              </a:rPr>
              <a:t>price rises </a:t>
            </a:r>
            <a:r>
              <a:rPr lang="en-IN" sz="2800" dirty="0">
                <a:effectLst/>
                <a:latin typeface="Calibri" panose="020F0502020204030204" pitchFamily="34" charset="0"/>
              </a:rPr>
              <a:t>to </a:t>
            </a:r>
            <a:r>
              <a:rPr lang="en-IN" sz="2800" i="1" dirty="0">
                <a:effectLst/>
                <a:latin typeface="Calibri" panose="020F0502020204030204" pitchFamily="34" charset="0"/>
              </a:rPr>
              <a:t>P</a:t>
            </a:r>
            <a:r>
              <a:rPr lang="en-IN" sz="2800" i="1" baseline="-25000" dirty="0">
                <a:effectLst/>
                <a:latin typeface="Calibri" panose="020F0502020204030204" pitchFamily="34" charset="0"/>
              </a:rPr>
              <a:t>2</a:t>
            </a:r>
            <a:r>
              <a:rPr lang="en-IN" sz="2800" dirty="0">
                <a:effectLst/>
                <a:latin typeface="Calibri" panose="020F0502020204030204" pitchFamily="34" charset="0"/>
              </a:rPr>
              <a:t>, the firm finds that </a:t>
            </a:r>
            <a:r>
              <a:rPr lang="en-IN" sz="2800" b="1" dirty="0">
                <a:effectLst/>
                <a:latin typeface="Calibri" panose="020F0502020204030204" pitchFamily="34" charset="0"/>
              </a:rPr>
              <a:t>m</a:t>
            </a:r>
            <a:r>
              <a:rPr lang="en-IN" sz="2800" dirty="0">
                <a:effectLst/>
                <a:latin typeface="Calibri" panose="020F0502020204030204" pitchFamily="34" charset="0"/>
              </a:rPr>
              <a:t>arginal </a:t>
            </a:r>
            <a:r>
              <a:rPr lang="en-IN" sz="2800" b="1" dirty="0">
                <a:effectLst/>
                <a:latin typeface="Calibri" panose="020F0502020204030204" pitchFamily="34" charset="0"/>
              </a:rPr>
              <a:t>r</a:t>
            </a:r>
            <a:r>
              <a:rPr lang="en-IN" sz="2800" dirty="0">
                <a:effectLst/>
                <a:latin typeface="Calibri" panose="020F0502020204030204" pitchFamily="34" charset="0"/>
              </a:rPr>
              <a:t>evenue is now </a:t>
            </a:r>
            <a:r>
              <a:rPr lang="en-IN" sz="2800" b="1" dirty="0">
                <a:effectLst/>
                <a:latin typeface="Calibri" panose="020F0502020204030204" pitchFamily="34" charset="0"/>
              </a:rPr>
              <a:t>higher than m</a:t>
            </a:r>
            <a:r>
              <a:rPr lang="en-IN" sz="2800" dirty="0">
                <a:effectLst/>
                <a:latin typeface="Calibri" panose="020F0502020204030204" pitchFamily="34" charset="0"/>
              </a:rPr>
              <a:t>arginal </a:t>
            </a:r>
            <a:r>
              <a:rPr lang="en-IN" sz="2800" b="1" dirty="0">
                <a:effectLst/>
                <a:latin typeface="Calibri" panose="020F0502020204030204" pitchFamily="34" charset="0"/>
              </a:rPr>
              <a:t>c</a:t>
            </a:r>
            <a:r>
              <a:rPr lang="en-IN" sz="2800" dirty="0">
                <a:effectLst/>
                <a:latin typeface="Calibri" panose="020F0502020204030204" pitchFamily="34" charset="0"/>
              </a:rPr>
              <a:t>ost </a:t>
            </a:r>
            <a:r>
              <a:rPr lang="en-IN" sz="2800" i="1" dirty="0">
                <a:effectLst/>
                <a:latin typeface="Calibri" panose="020F0502020204030204" pitchFamily="34" charset="0"/>
              </a:rPr>
              <a:t>(MR&gt;MC) </a:t>
            </a:r>
            <a:r>
              <a:rPr lang="en-IN" sz="2800" dirty="0">
                <a:effectLst/>
                <a:latin typeface="Calibri" panose="020F0502020204030204" pitchFamily="34" charset="0"/>
              </a:rPr>
              <a:t>at the previous level of output, so the </a:t>
            </a:r>
            <a:r>
              <a:rPr lang="en-IN" sz="2800" b="1" dirty="0">
                <a:effectLst/>
                <a:latin typeface="Calibri" panose="020F0502020204030204" pitchFamily="34" charset="0"/>
              </a:rPr>
              <a:t>firm increases production</a:t>
            </a:r>
            <a:r>
              <a:rPr lang="en-IN" sz="2800" dirty="0">
                <a:effectLst/>
                <a:latin typeface="Calibri" panose="020F0502020204030204" pitchFamily="34" charset="0"/>
              </a:rPr>
              <a:t>. </a:t>
            </a:r>
          </a:p>
          <a:p>
            <a:pPr>
              <a:spcBef>
                <a:spcPts val="0"/>
              </a:spcBef>
            </a:pPr>
            <a:endParaRPr lang="en-IN" dirty="0">
              <a:latin typeface="Calibri" panose="020F0502020204030204" pitchFamily="34" charset="0"/>
            </a:endParaRPr>
          </a:p>
          <a:p>
            <a:pPr>
              <a:spcBef>
                <a:spcPts val="0"/>
              </a:spcBef>
            </a:pPr>
            <a:r>
              <a:rPr lang="en-IN" sz="2800" dirty="0">
                <a:effectLst/>
                <a:latin typeface="Calibri" panose="020F0502020204030204" pitchFamily="34" charset="0"/>
              </a:rPr>
              <a:t>The </a:t>
            </a:r>
            <a:r>
              <a:rPr lang="en-IN" sz="2800" b="1" dirty="0">
                <a:effectLst/>
                <a:latin typeface="Calibri" panose="020F0502020204030204" pitchFamily="34" charset="0"/>
              </a:rPr>
              <a:t>new profit-maximizing quantity </a:t>
            </a:r>
            <a:r>
              <a:rPr lang="en-IN" sz="2800" dirty="0">
                <a:effectLst/>
                <a:latin typeface="Calibri" panose="020F0502020204030204" pitchFamily="34" charset="0"/>
              </a:rPr>
              <a:t>is Q</a:t>
            </a:r>
            <a:r>
              <a:rPr lang="en-IN" sz="2800" baseline="-25000" dirty="0">
                <a:effectLst/>
                <a:latin typeface="Calibri" panose="020F0502020204030204" pitchFamily="34" charset="0"/>
              </a:rPr>
              <a:t>2</a:t>
            </a:r>
            <a:r>
              <a:rPr lang="en-IN" sz="2800" dirty="0">
                <a:effectLst/>
                <a:latin typeface="Calibri" panose="020F0502020204030204" pitchFamily="34" charset="0"/>
              </a:rPr>
              <a:t>, at which marginal cost equals the new, higher price.</a:t>
            </a:r>
          </a:p>
          <a:p>
            <a:pPr marL="0" marR="0">
              <a:spcBef>
                <a:spcPts val="0"/>
              </a:spcBef>
              <a:spcAft>
                <a:spcPts val="0"/>
              </a:spcAft>
            </a:pPr>
            <a:endParaRPr lang="en-IN" sz="2800" dirty="0">
              <a:effectLst/>
              <a:latin typeface="Calibri" panose="020F0502020204030204" pitchFamily="34" charset="0"/>
            </a:endParaRPr>
          </a:p>
          <a:p>
            <a:pPr>
              <a:spcBef>
                <a:spcPts val="0"/>
              </a:spcBef>
            </a:pPr>
            <a:r>
              <a:rPr lang="en-IN" sz="2800" dirty="0">
                <a:effectLst/>
                <a:latin typeface="Calibri" panose="020F0502020204030204" pitchFamily="34" charset="0"/>
              </a:rPr>
              <a:t>In essence, </a:t>
            </a:r>
            <a:r>
              <a:rPr lang="en-IN" sz="2800" b="1" dirty="0">
                <a:solidFill>
                  <a:srgbClr val="C00000"/>
                </a:solidFill>
                <a:effectLst/>
                <a:latin typeface="Calibri" panose="020F0502020204030204" pitchFamily="34" charset="0"/>
              </a:rPr>
              <a:t>because the firm’s marginal-cost curve determines the quantity of the good the firm is willing to supply at any price, the </a:t>
            </a:r>
            <a:r>
              <a:rPr lang="en-IN" sz="2800" b="1" i="1" dirty="0">
                <a:solidFill>
                  <a:srgbClr val="C00000"/>
                </a:solidFill>
                <a:effectLst/>
                <a:latin typeface="Calibri" panose="020F0502020204030204" pitchFamily="34" charset="0"/>
              </a:rPr>
              <a:t>marginal-cost curve is also the competitive firm’s supply curve</a:t>
            </a:r>
            <a:r>
              <a:rPr lang="en-IN" sz="2800" b="1" dirty="0">
                <a:effectLst/>
                <a:latin typeface="Calibri" panose="020F0502020204030204" pitchFamily="34" charset="0"/>
              </a:rPr>
              <a:t>. </a:t>
            </a:r>
            <a:endParaRPr lang="en-IN" sz="2800" dirty="0">
              <a:effectLst/>
              <a:latin typeface="Calibri" panose="020F0502020204030204" pitchFamily="34" charset="0"/>
            </a:endParaRPr>
          </a:p>
          <a:p>
            <a:endParaRPr lang="en-IN" dirty="0"/>
          </a:p>
        </p:txBody>
      </p:sp>
    </p:spTree>
    <p:extLst>
      <p:ext uri="{BB962C8B-B14F-4D97-AF65-F5344CB8AC3E}">
        <p14:creationId xmlns:p14="http://schemas.microsoft.com/office/powerpoint/2010/main" val="3355664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0184F-8551-0C02-9880-A168949FC7F2}"/>
              </a:ext>
            </a:extLst>
          </p:cNvPr>
          <p:cNvSpPr>
            <a:spLocks noGrp="1"/>
          </p:cNvSpPr>
          <p:nvPr>
            <p:ph type="title"/>
          </p:nvPr>
        </p:nvSpPr>
        <p:spPr/>
        <p:txBody>
          <a:bodyPr/>
          <a:lstStyle/>
          <a:p>
            <a:pPr algn="ctr"/>
            <a:r>
              <a:rPr lang="en-IN" sz="4400" b="1" u="sng" dirty="0">
                <a:solidFill>
                  <a:srgbClr val="C00000"/>
                </a:solidFill>
                <a:effectLst/>
                <a:latin typeface="Calibri" panose="020F0502020204030204" pitchFamily="34" charset="0"/>
              </a:rPr>
              <a:t>The Firm’s Short-Run Decision to Shut Down</a:t>
            </a:r>
            <a:endParaRPr lang="en-IN" dirty="0">
              <a:solidFill>
                <a:srgbClr val="C00000"/>
              </a:solidFill>
            </a:endParaRPr>
          </a:p>
        </p:txBody>
      </p:sp>
      <p:sp>
        <p:nvSpPr>
          <p:cNvPr id="3" name="Content Placeholder 2">
            <a:extLst>
              <a:ext uri="{FF2B5EF4-FFF2-40B4-BE49-F238E27FC236}">
                <a16:creationId xmlns:a16="http://schemas.microsoft.com/office/drawing/2014/main" id="{79903B3D-3234-BAAE-4FC3-CD801A329392}"/>
              </a:ext>
            </a:extLst>
          </p:cNvPr>
          <p:cNvSpPr>
            <a:spLocks noGrp="1"/>
          </p:cNvSpPr>
          <p:nvPr>
            <p:ph idx="1"/>
          </p:nvPr>
        </p:nvSpPr>
        <p:spPr>
          <a:xfrm>
            <a:off x="838200" y="1506747"/>
            <a:ext cx="10515600" cy="4986128"/>
          </a:xfrm>
        </p:spPr>
        <p:txBody>
          <a:bodyPr>
            <a:normAutofit fontScale="40000" lnSpcReduction="20000"/>
          </a:bodyPr>
          <a:lstStyle/>
          <a:p>
            <a:pPr>
              <a:lnSpc>
                <a:spcPct val="120000"/>
              </a:lnSpc>
            </a:pPr>
            <a:r>
              <a:rPr lang="en-US" sz="5000" dirty="0">
                <a:cs typeface="Times New Roman" panose="02020603050405020304" pitchFamily="18" charset="0"/>
              </a:rPr>
              <a:t>In certain circumstances, the firm will decide to shut down and not produce anything at all. We need to </a:t>
            </a:r>
            <a:r>
              <a:rPr lang="en-US" sz="5000" b="1" dirty="0">
                <a:cs typeface="Times New Roman" panose="02020603050405020304" pitchFamily="18" charset="0"/>
              </a:rPr>
              <a:t>distinguish between</a:t>
            </a:r>
            <a:r>
              <a:rPr lang="en-US" sz="5000" dirty="0">
                <a:cs typeface="Times New Roman" panose="02020603050405020304" pitchFamily="18" charset="0"/>
              </a:rPr>
              <a:t> a </a:t>
            </a:r>
            <a:r>
              <a:rPr lang="en-US" sz="5000" b="1" dirty="0">
                <a:cs typeface="Times New Roman" panose="02020603050405020304" pitchFamily="18" charset="0"/>
              </a:rPr>
              <a:t>temporary shutdown of a firm </a:t>
            </a:r>
            <a:r>
              <a:rPr lang="en-US" sz="5000" dirty="0">
                <a:cs typeface="Times New Roman" panose="02020603050405020304" pitchFamily="18" charset="0"/>
              </a:rPr>
              <a:t>and the </a:t>
            </a:r>
            <a:r>
              <a:rPr lang="en-US" sz="5000" b="1" dirty="0">
                <a:cs typeface="Times New Roman" panose="02020603050405020304" pitchFamily="18" charset="0"/>
              </a:rPr>
              <a:t>permanent exit of a firm from the market</a:t>
            </a:r>
            <a:r>
              <a:rPr lang="en-US" sz="5000" dirty="0">
                <a:cs typeface="Times New Roman" panose="02020603050405020304" pitchFamily="18" charset="0"/>
              </a:rPr>
              <a:t>.</a:t>
            </a:r>
          </a:p>
          <a:p>
            <a:pPr marL="0" indent="0">
              <a:lnSpc>
                <a:spcPct val="120000"/>
              </a:lnSpc>
              <a:buNone/>
            </a:pPr>
            <a:endParaRPr lang="en-US" sz="4500" dirty="0">
              <a:cs typeface="Times New Roman" panose="02020603050405020304" pitchFamily="18" charset="0"/>
            </a:endParaRPr>
          </a:p>
          <a:p>
            <a:pPr>
              <a:lnSpc>
                <a:spcPct val="120000"/>
              </a:lnSpc>
              <a:spcBef>
                <a:spcPts val="0"/>
              </a:spcBef>
            </a:pPr>
            <a:r>
              <a:rPr lang="en-IN" sz="5000" dirty="0">
                <a:effectLst/>
                <a:cs typeface="Times New Roman" panose="02020603050405020304" pitchFamily="18" charset="0"/>
              </a:rPr>
              <a:t>A </a:t>
            </a:r>
            <a:r>
              <a:rPr lang="en-IN" sz="5000" b="1" i="1" dirty="0">
                <a:solidFill>
                  <a:srgbClr val="C00000"/>
                </a:solidFill>
                <a:effectLst/>
                <a:cs typeface="Times New Roman" panose="02020603050405020304" pitchFamily="18" charset="0"/>
              </a:rPr>
              <a:t>shutdown</a:t>
            </a:r>
            <a:r>
              <a:rPr lang="en-IN" sz="5000" dirty="0">
                <a:effectLst/>
                <a:cs typeface="Times New Roman" panose="02020603050405020304" pitchFamily="18" charset="0"/>
              </a:rPr>
              <a:t> refers to a </a:t>
            </a:r>
            <a:r>
              <a:rPr lang="en-IN" sz="5000" b="1" dirty="0">
                <a:effectLst/>
                <a:cs typeface="Times New Roman" panose="02020603050405020304" pitchFamily="18" charset="0"/>
              </a:rPr>
              <a:t>short-run decision not to produce anything </a:t>
            </a:r>
            <a:r>
              <a:rPr lang="en-IN" sz="5000" dirty="0">
                <a:effectLst/>
                <a:cs typeface="Times New Roman" panose="02020603050405020304" pitchFamily="18" charset="0"/>
              </a:rPr>
              <a:t>during a specific period of time because of </a:t>
            </a:r>
            <a:r>
              <a:rPr lang="en-IN" sz="5000" b="1" dirty="0">
                <a:effectLst/>
                <a:cs typeface="Times New Roman" panose="02020603050405020304" pitchFamily="18" charset="0"/>
              </a:rPr>
              <a:t>current market conditions</a:t>
            </a:r>
            <a:r>
              <a:rPr lang="en-IN" sz="5000" dirty="0">
                <a:effectLst/>
                <a:cs typeface="Times New Roman" panose="02020603050405020304" pitchFamily="18" charset="0"/>
              </a:rPr>
              <a:t>. </a:t>
            </a:r>
          </a:p>
          <a:p>
            <a:pPr>
              <a:lnSpc>
                <a:spcPct val="120000"/>
              </a:lnSpc>
              <a:spcBef>
                <a:spcPts val="0"/>
              </a:spcBef>
            </a:pPr>
            <a:r>
              <a:rPr lang="en-IN" sz="5000" b="1" i="1" dirty="0">
                <a:solidFill>
                  <a:srgbClr val="C00000"/>
                </a:solidFill>
                <a:effectLst/>
                <a:cs typeface="Times New Roman" panose="02020603050405020304" pitchFamily="18" charset="0"/>
              </a:rPr>
              <a:t>Exit</a:t>
            </a:r>
            <a:r>
              <a:rPr lang="en-IN" sz="5000" dirty="0">
                <a:effectLst/>
                <a:cs typeface="Times New Roman" panose="02020603050405020304" pitchFamily="18" charset="0"/>
              </a:rPr>
              <a:t> refers to </a:t>
            </a:r>
            <a:r>
              <a:rPr lang="en-IN" sz="5000" b="1" dirty="0">
                <a:effectLst/>
                <a:cs typeface="Times New Roman" panose="02020603050405020304" pitchFamily="18" charset="0"/>
              </a:rPr>
              <a:t>a long-run decision to leave the market</a:t>
            </a:r>
            <a:r>
              <a:rPr lang="en-IN" sz="5000" dirty="0">
                <a:effectLst/>
                <a:cs typeface="Times New Roman" panose="02020603050405020304" pitchFamily="18" charset="0"/>
              </a:rPr>
              <a:t>. </a:t>
            </a:r>
          </a:p>
          <a:p>
            <a:pPr marL="0" indent="0">
              <a:lnSpc>
                <a:spcPct val="120000"/>
              </a:lnSpc>
              <a:spcBef>
                <a:spcPts val="0"/>
              </a:spcBef>
              <a:buNone/>
            </a:pPr>
            <a:endParaRPr lang="en-IN" sz="4500" dirty="0">
              <a:effectLst/>
              <a:cs typeface="Times New Roman" panose="02020603050405020304" pitchFamily="18" charset="0"/>
            </a:endParaRPr>
          </a:p>
          <a:p>
            <a:pPr>
              <a:lnSpc>
                <a:spcPct val="120000"/>
              </a:lnSpc>
              <a:spcBef>
                <a:spcPts val="0"/>
              </a:spcBef>
            </a:pPr>
            <a:r>
              <a:rPr lang="en-IN" sz="5000" dirty="0">
                <a:effectLst/>
                <a:cs typeface="Times New Roman" panose="02020603050405020304" pitchFamily="18" charset="0"/>
              </a:rPr>
              <a:t>The short-run and long-run decisions </a:t>
            </a:r>
            <a:r>
              <a:rPr lang="en-IN" sz="5000" b="1" dirty="0">
                <a:effectLst/>
                <a:cs typeface="Times New Roman" panose="02020603050405020304" pitchFamily="18" charset="0"/>
              </a:rPr>
              <a:t>differ</a:t>
            </a:r>
            <a:r>
              <a:rPr lang="en-IN" sz="5000" dirty="0">
                <a:effectLst/>
                <a:cs typeface="Times New Roman" panose="02020603050405020304" pitchFamily="18" charset="0"/>
              </a:rPr>
              <a:t> because most </a:t>
            </a:r>
            <a:r>
              <a:rPr lang="en-IN" sz="5000" b="1" dirty="0">
                <a:effectLst/>
                <a:cs typeface="Times New Roman" panose="02020603050405020304" pitchFamily="18" charset="0"/>
              </a:rPr>
              <a:t>firms cannot avoid their fixed costs in the short run </a:t>
            </a:r>
            <a:r>
              <a:rPr lang="en-IN" sz="5000" dirty="0">
                <a:effectLst/>
                <a:cs typeface="Times New Roman" panose="02020603050405020304" pitchFamily="18" charset="0"/>
              </a:rPr>
              <a:t>but </a:t>
            </a:r>
            <a:r>
              <a:rPr lang="en-IN" sz="5000" b="1" dirty="0">
                <a:effectLst/>
                <a:cs typeface="Times New Roman" panose="02020603050405020304" pitchFamily="18" charset="0"/>
              </a:rPr>
              <a:t>can do so in the long run</a:t>
            </a:r>
            <a:r>
              <a:rPr lang="en-IN" sz="5000" dirty="0">
                <a:effectLst/>
                <a:cs typeface="Times New Roman" panose="02020603050405020304" pitchFamily="18" charset="0"/>
              </a:rPr>
              <a:t>. That is, </a:t>
            </a:r>
            <a:r>
              <a:rPr lang="en-IN" sz="5000" b="1" dirty="0">
                <a:effectLst/>
                <a:cs typeface="Times New Roman" panose="02020603050405020304" pitchFamily="18" charset="0"/>
              </a:rPr>
              <a:t>a firm that </a:t>
            </a:r>
            <a:r>
              <a:rPr lang="en-IN" sz="5000" b="1" i="1" dirty="0">
                <a:effectLst/>
                <a:cs typeface="Times New Roman" panose="02020603050405020304" pitchFamily="18" charset="0"/>
              </a:rPr>
              <a:t>shuts down </a:t>
            </a:r>
            <a:r>
              <a:rPr lang="en-IN" sz="5000" b="1" dirty="0">
                <a:effectLst/>
                <a:cs typeface="Times New Roman" panose="02020603050405020304" pitchFamily="18" charset="0"/>
              </a:rPr>
              <a:t>temporarily still has to pay its fixed costs</a:t>
            </a:r>
            <a:r>
              <a:rPr lang="en-IN" sz="5000" dirty="0">
                <a:effectLst/>
                <a:cs typeface="Times New Roman" panose="02020603050405020304" pitchFamily="18" charset="0"/>
              </a:rPr>
              <a:t>, whereas a </a:t>
            </a:r>
            <a:r>
              <a:rPr lang="en-IN" sz="5000" b="1" dirty="0">
                <a:effectLst/>
                <a:cs typeface="Times New Roman" panose="02020603050405020304" pitchFamily="18" charset="0"/>
              </a:rPr>
              <a:t>firm that </a:t>
            </a:r>
            <a:r>
              <a:rPr lang="en-IN" sz="5000" b="1" i="1" dirty="0">
                <a:effectLst/>
                <a:cs typeface="Times New Roman" panose="02020603050405020304" pitchFamily="18" charset="0"/>
              </a:rPr>
              <a:t>exits</a:t>
            </a:r>
            <a:r>
              <a:rPr lang="en-IN" sz="5000" b="1" dirty="0">
                <a:effectLst/>
                <a:cs typeface="Times New Roman" panose="02020603050405020304" pitchFamily="18" charset="0"/>
              </a:rPr>
              <a:t> the market does not have to pay any costs</a:t>
            </a:r>
            <a:r>
              <a:rPr lang="en-IN" sz="5000" dirty="0">
                <a:effectLst/>
                <a:cs typeface="Times New Roman" panose="02020603050405020304" pitchFamily="18" charset="0"/>
              </a:rPr>
              <a:t> at all, fixed or variable.</a:t>
            </a:r>
            <a:endParaRPr lang="en-IN" sz="4500" dirty="0">
              <a:effectLst/>
              <a:cs typeface="Times New Roman" panose="02020603050405020304" pitchFamily="18" charset="0"/>
            </a:endParaRPr>
          </a:p>
          <a:p>
            <a:pPr>
              <a:lnSpc>
                <a:spcPct val="120000"/>
              </a:lnSpc>
            </a:pPr>
            <a:r>
              <a:rPr lang="en-IN" sz="3500" dirty="0">
                <a:effectLst/>
                <a:cs typeface="Times New Roman" panose="02020603050405020304" pitchFamily="18" charset="0"/>
              </a:rPr>
              <a:t>For </a:t>
            </a:r>
            <a:r>
              <a:rPr lang="en-IN" sz="3500" b="1" dirty="0">
                <a:effectLst/>
                <a:cs typeface="Times New Roman" panose="02020603050405020304" pitchFamily="18" charset="0"/>
              </a:rPr>
              <a:t>example</a:t>
            </a:r>
            <a:r>
              <a:rPr lang="en-IN" sz="3500" dirty="0">
                <a:effectLst/>
                <a:cs typeface="Times New Roman" panose="02020603050405020304" pitchFamily="18" charset="0"/>
              </a:rPr>
              <a:t>, consider the </a:t>
            </a:r>
            <a:r>
              <a:rPr lang="en-IN" sz="3500" b="1" dirty="0">
                <a:effectLst/>
                <a:cs typeface="Times New Roman" panose="02020603050405020304" pitchFamily="18" charset="0"/>
              </a:rPr>
              <a:t>production decision that a farmer faces</a:t>
            </a:r>
            <a:r>
              <a:rPr lang="en-IN" sz="3500" dirty="0">
                <a:effectLst/>
                <a:cs typeface="Times New Roman" panose="02020603050405020304" pitchFamily="18" charset="0"/>
              </a:rPr>
              <a:t>. The </a:t>
            </a:r>
            <a:r>
              <a:rPr lang="en-IN" sz="3500" b="1" dirty="0">
                <a:effectLst/>
                <a:cs typeface="Times New Roman" panose="02020603050405020304" pitchFamily="18" charset="0"/>
              </a:rPr>
              <a:t>cost of the land </a:t>
            </a:r>
            <a:r>
              <a:rPr lang="en-IN" sz="3500" dirty="0">
                <a:effectLst/>
                <a:cs typeface="Times New Roman" panose="02020603050405020304" pitchFamily="18" charset="0"/>
              </a:rPr>
              <a:t>is one of the </a:t>
            </a:r>
            <a:r>
              <a:rPr lang="en-IN" sz="3500" b="1" dirty="0">
                <a:effectLst/>
                <a:cs typeface="Times New Roman" panose="02020603050405020304" pitchFamily="18" charset="0"/>
              </a:rPr>
              <a:t>farmer’s fixed costs</a:t>
            </a:r>
            <a:r>
              <a:rPr lang="en-IN" sz="3500" dirty="0">
                <a:effectLst/>
                <a:cs typeface="Times New Roman" panose="02020603050405020304" pitchFamily="18" charset="0"/>
              </a:rPr>
              <a:t>. If the farmer decides </a:t>
            </a:r>
            <a:r>
              <a:rPr lang="en-IN" sz="3500" b="1" dirty="0">
                <a:effectLst/>
                <a:cs typeface="Times New Roman" panose="02020603050405020304" pitchFamily="18" charset="0"/>
              </a:rPr>
              <a:t>not to produce </a:t>
            </a:r>
            <a:r>
              <a:rPr lang="en-IN" sz="3500" dirty="0">
                <a:effectLst/>
                <a:cs typeface="Times New Roman" panose="02020603050405020304" pitchFamily="18" charset="0"/>
              </a:rPr>
              <a:t>any crops </a:t>
            </a:r>
            <a:r>
              <a:rPr lang="en-IN" sz="3500" b="1" dirty="0">
                <a:effectLst/>
                <a:cs typeface="Times New Roman" panose="02020603050405020304" pitchFamily="18" charset="0"/>
              </a:rPr>
              <a:t>one season</a:t>
            </a:r>
            <a:r>
              <a:rPr lang="en-IN" sz="3500" dirty="0">
                <a:effectLst/>
                <a:cs typeface="Times New Roman" panose="02020603050405020304" pitchFamily="18" charset="0"/>
              </a:rPr>
              <a:t>, the land lies fallow, and he cannot recover this cost. When making the </a:t>
            </a:r>
            <a:r>
              <a:rPr lang="en-IN" sz="3500" b="1" dirty="0">
                <a:effectLst/>
                <a:cs typeface="Times New Roman" panose="02020603050405020304" pitchFamily="18" charset="0"/>
              </a:rPr>
              <a:t>short-run decision </a:t>
            </a:r>
            <a:r>
              <a:rPr lang="en-IN" sz="3500" dirty="0">
                <a:effectLst/>
                <a:cs typeface="Times New Roman" panose="02020603050405020304" pitchFamily="18" charset="0"/>
              </a:rPr>
              <a:t>of </a:t>
            </a:r>
            <a:r>
              <a:rPr lang="en-IN" sz="3500" b="1" dirty="0">
                <a:effectLst/>
                <a:cs typeface="Times New Roman" panose="02020603050405020304" pitchFamily="18" charset="0"/>
              </a:rPr>
              <a:t>whether to shut down </a:t>
            </a:r>
            <a:r>
              <a:rPr lang="en-IN" sz="3500" dirty="0">
                <a:effectLst/>
                <a:cs typeface="Times New Roman" panose="02020603050405020304" pitchFamily="18" charset="0"/>
              </a:rPr>
              <a:t>for a season, the </a:t>
            </a:r>
            <a:r>
              <a:rPr lang="en-IN" sz="3500" b="1" dirty="0">
                <a:effectLst/>
                <a:cs typeface="Times New Roman" panose="02020603050405020304" pitchFamily="18" charset="0"/>
              </a:rPr>
              <a:t>fixed cost of land is said to be </a:t>
            </a:r>
            <a:r>
              <a:rPr lang="en-IN" sz="3500" dirty="0">
                <a:effectLst/>
                <a:cs typeface="Times New Roman" panose="02020603050405020304" pitchFamily="18" charset="0"/>
              </a:rPr>
              <a:t>a </a:t>
            </a:r>
            <a:r>
              <a:rPr lang="en-IN" sz="3500" b="1" i="1" dirty="0">
                <a:solidFill>
                  <a:srgbClr val="C00000"/>
                </a:solidFill>
                <a:effectLst/>
                <a:cs typeface="Times New Roman" panose="02020603050405020304" pitchFamily="18" charset="0"/>
              </a:rPr>
              <a:t>sunk cost</a:t>
            </a:r>
            <a:r>
              <a:rPr lang="en-IN" sz="3500" dirty="0">
                <a:effectLst/>
                <a:cs typeface="Times New Roman" panose="02020603050405020304" pitchFamily="18" charset="0"/>
              </a:rPr>
              <a:t>. By contrast, </a:t>
            </a:r>
            <a:r>
              <a:rPr lang="en-IN" sz="3500" b="1" dirty="0">
                <a:effectLst/>
                <a:cs typeface="Times New Roman" panose="02020603050405020304" pitchFamily="18" charset="0"/>
              </a:rPr>
              <a:t>if the farmer decides to leave farming altogether</a:t>
            </a:r>
            <a:r>
              <a:rPr lang="en-IN" sz="3500" dirty="0">
                <a:effectLst/>
                <a:cs typeface="Times New Roman" panose="02020603050405020304" pitchFamily="18" charset="0"/>
              </a:rPr>
              <a:t>, he </a:t>
            </a:r>
            <a:r>
              <a:rPr lang="en-IN" sz="3500" b="1" dirty="0">
                <a:effectLst/>
                <a:cs typeface="Times New Roman" panose="02020603050405020304" pitchFamily="18" charset="0"/>
              </a:rPr>
              <a:t>can sell the land</a:t>
            </a:r>
            <a:r>
              <a:rPr lang="en-IN" sz="3500" dirty="0">
                <a:effectLst/>
                <a:cs typeface="Times New Roman" panose="02020603050405020304" pitchFamily="18" charset="0"/>
              </a:rPr>
              <a:t>. When </a:t>
            </a:r>
            <a:r>
              <a:rPr lang="en-IN" sz="3500" b="1" dirty="0">
                <a:effectLst/>
                <a:cs typeface="Times New Roman" panose="02020603050405020304" pitchFamily="18" charset="0"/>
              </a:rPr>
              <a:t>making the long-run decision </a:t>
            </a:r>
            <a:r>
              <a:rPr lang="en-IN" sz="3500" dirty="0">
                <a:effectLst/>
                <a:cs typeface="Times New Roman" panose="02020603050405020304" pitchFamily="18" charset="0"/>
              </a:rPr>
              <a:t>of whether to exit the market, the </a:t>
            </a:r>
            <a:r>
              <a:rPr lang="en-IN" sz="3500" b="1" dirty="0">
                <a:effectLst/>
                <a:cs typeface="Times New Roman" panose="02020603050405020304" pitchFamily="18" charset="0"/>
              </a:rPr>
              <a:t>cost of land is not sunk</a:t>
            </a:r>
            <a:r>
              <a:rPr lang="en-IN" sz="3500" dirty="0">
                <a:effectLst/>
                <a:cs typeface="Times New Roman" panose="02020603050405020304" pitchFamily="18" charset="0"/>
              </a:rPr>
              <a:t>.</a:t>
            </a:r>
          </a:p>
        </p:txBody>
      </p:sp>
    </p:spTree>
    <p:extLst>
      <p:ext uri="{BB962C8B-B14F-4D97-AF65-F5344CB8AC3E}">
        <p14:creationId xmlns:p14="http://schemas.microsoft.com/office/powerpoint/2010/main" val="143356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8B964-2A9C-A8F6-175D-BEDD04F9C76D}"/>
              </a:ext>
            </a:extLst>
          </p:cNvPr>
          <p:cNvSpPr>
            <a:spLocks noGrp="1"/>
          </p:cNvSpPr>
          <p:nvPr>
            <p:ph type="title"/>
          </p:nvPr>
        </p:nvSpPr>
        <p:spPr>
          <a:xfrm>
            <a:off x="838200" y="-54694"/>
            <a:ext cx="10515600" cy="1325563"/>
          </a:xfrm>
        </p:spPr>
        <p:txBody>
          <a:bodyPr>
            <a:normAutofit/>
          </a:bodyPr>
          <a:lstStyle/>
          <a:p>
            <a:pPr marL="0" marR="0">
              <a:spcBef>
                <a:spcPts val="0"/>
              </a:spcBef>
              <a:spcAft>
                <a:spcPts val="0"/>
              </a:spcAft>
            </a:pPr>
            <a:r>
              <a:rPr lang="en-IN" sz="4000" dirty="0">
                <a:effectLst/>
                <a:latin typeface="Calibri" panose="020F0502020204030204" pitchFamily="34" charset="0"/>
              </a:rPr>
              <a:t>What determines a firm’s shutdown decision?</a:t>
            </a:r>
            <a:endParaRPr lang="en-IN" sz="4000" dirty="0"/>
          </a:p>
        </p:txBody>
      </p:sp>
      <p:sp>
        <p:nvSpPr>
          <p:cNvPr id="3" name="Content Placeholder 2">
            <a:extLst>
              <a:ext uri="{FF2B5EF4-FFF2-40B4-BE49-F238E27FC236}">
                <a16:creationId xmlns:a16="http://schemas.microsoft.com/office/drawing/2014/main" id="{086B3B28-FDDF-5087-DC36-979CD3A83C51}"/>
              </a:ext>
            </a:extLst>
          </p:cNvPr>
          <p:cNvSpPr>
            <a:spLocks noGrp="1"/>
          </p:cNvSpPr>
          <p:nvPr>
            <p:ph idx="1"/>
          </p:nvPr>
        </p:nvSpPr>
        <p:spPr>
          <a:xfrm>
            <a:off x="838200" y="948906"/>
            <a:ext cx="10515600" cy="5492151"/>
          </a:xfrm>
        </p:spPr>
        <p:txBody>
          <a:bodyPr>
            <a:normAutofit/>
          </a:bodyPr>
          <a:lstStyle/>
          <a:p>
            <a:r>
              <a:rPr lang="en-IN" sz="1800" dirty="0">
                <a:effectLst/>
                <a:latin typeface="Calibri" panose="020F0502020204030204" pitchFamily="34" charset="0"/>
              </a:rPr>
              <a:t> If the </a:t>
            </a:r>
            <a:r>
              <a:rPr lang="en-IN" sz="1800" b="1" dirty="0">
                <a:effectLst/>
                <a:latin typeface="Calibri" panose="020F0502020204030204" pitchFamily="34" charset="0"/>
              </a:rPr>
              <a:t>firm shuts down</a:t>
            </a:r>
            <a:r>
              <a:rPr lang="en-IN" sz="1800" dirty="0">
                <a:effectLst/>
                <a:latin typeface="Calibri" panose="020F0502020204030204" pitchFamily="34" charset="0"/>
              </a:rPr>
              <a:t>, it </a:t>
            </a:r>
            <a:r>
              <a:rPr lang="en-IN" sz="1800" b="1" dirty="0">
                <a:effectLst/>
                <a:latin typeface="Calibri" panose="020F0502020204030204" pitchFamily="34" charset="0"/>
              </a:rPr>
              <a:t>loses all revenue</a:t>
            </a:r>
            <a:r>
              <a:rPr lang="en-IN" sz="1800" dirty="0">
                <a:effectLst/>
                <a:latin typeface="Calibri" panose="020F0502020204030204" pitchFamily="34" charset="0"/>
              </a:rPr>
              <a:t> from the sale of its product. At the same time, it </a:t>
            </a:r>
            <a:r>
              <a:rPr lang="en-IN" sz="1800" b="1" dirty="0">
                <a:effectLst/>
                <a:latin typeface="Calibri" panose="020F0502020204030204" pitchFamily="34" charset="0"/>
              </a:rPr>
              <a:t>saves the variable costs </a:t>
            </a:r>
            <a:r>
              <a:rPr lang="en-IN" sz="1800" dirty="0">
                <a:effectLst/>
                <a:latin typeface="Calibri" panose="020F0502020204030204" pitchFamily="34" charset="0"/>
              </a:rPr>
              <a:t>of making its product (but </a:t>
            </a:r>
            <a:r>
              <a:rPr lang="en-IN" sz="1800" b="1" dirty="0">
                <a:effectLst/>
                <a:latin typeface="Calibri" panose="020F0502020204030204" pitchFamily="34" charset="0"/>
              </a:rPr>
              <a:t>must still pay the fixed costs</a:t>
            </a:r>
            <a:r>
              <a:rPr lang="en-IN" sz="1800" dirty="0">
                <a:effectLst/>
                <a:latin typeface="Calibri" panose="020F0502020204030204" pitchFamily="34" charset="0"/>
              </a:rPr>
              <a:t>). Thus, </a:t>
            </a:r>
            <a:r>
              <a:rPr lang="en-IN" sz="1800" b="1" dirty="0">
                <a:solidFill>
                  <a:srgbClr val="C00000"/>
                </a:solidFill>
                <a:effectLst/>
                <a:latin typeface="Calibri" panose="020F0502020204030204" pitchFamily="34" charset="0"/>
              </a:rPr>
              <a:t>the firm shuts down if the revenue that it would earn from producing is less than its variable costs of production</a:t>
            </a:r>
            <a:r>
              <a:rPr lang="en-IN" sz="1800" dirty="0">
                <a:effectLst/>
                <a:latin typeface="Calibri" panose="020F0502020204030204" pitchFamily="34" charset="0"/>
              </a:rPr>
              <a:t>.</a:t>
            </a:r>
          </a:p>
          <a:p>
            <a:pPr marL="0" indent="0">
              <a:buNone/>
            </a:pPr>
            <a:endParaRPr lang="en-IN" sz="1800" dirty="0">
              <a:effectLst/>
              <a:latin typeface="Calibri" panose="020F0502020204030204" pitchFamily="34" charset="0"/>
            </a:endParaRPr>
          </a:p>
          <a:p>
            <a:pPr>
              <a:spcBef>
                <a:spcPts val="0"/>
              </a:spcBef>
            </a:pPr>
            <a:r>
              <a:rPr lang="en-IN" sz="1800" b="1" dirty="0">
                <a:solidFill>
                  <a:srgbClr val="C00000"/>
                </a:solidFill>
                <a:effectLst/>
                <a:latin typeface="Calibri" panose="020F0502020204030204" pitchFamily="34" charset="0"/>
              </a:rPr>
              <a:t>Shutdown Rule: </a:t>
            </a:r>
            <a:r>
              <a:rPr lang="en-IN" sz="1800" dirty="0">
                <a:effectLst/>
                <a:latin typeface="Calibri" panose="020F0502020204030204" pitchFamily="34" charset="0"/>
              </a:rPr>
              <a:t>If </a:t>
            </a:r>
            <a:r>
              <a:rPr lang="en-IN" sz="1800" i="1" dirty="0">
                <a:effectLst/>
                <a:latin typeface="Calibri" panose="020F0502020204030204" pitchFamily="34" charset="0"/>
              </a:rPr>
              <a:t>TR</a:t>
            </a:r>
            <a:r>
              <a:rPr lang="en-IN" sz="1800" dirty="0">
                <a:effectLst/>
                <a:latin typeface="Calibri" panose="020F0502020204030204" pitchFamily="34" charset="0"/>
              </a:rPr>
              <a:t> stands for </a:t>
            </a:r>
            <a:r>
              <a:rPr lang="en-IN" sz="1800" b="1" dirty="0">
                <a:effectLst/>
                <a:latin typeface="Calibri" panose="020F0502020204030204" pitchFamily="34" charset="0"/>
              </a:rPr>
              <a:t>total revenue </a:t>
            </a:r>
            <a:r>
              <a:rPr lang="en-IN" sz="1800" dirty="0">
                <a:effectLst/>
                <a:latin typeface="Calibri" panose="020F0502020204030204" pitchFamily="34" charset="0"/>
              </a:rPr>
              <a:t>and </a:t>
            </a:r>
            <a:r>
              <a:rPr lang="en-IN" sz="1800" i="1" dirty="0">
                <a:effectLst/>
                <a:latin typeface="Calibri" panose="020F0502020204030204" pitchFamily="34" charset="0"/>
              </a:rPr>
              <a:t>VC</a:t>
            </a:r>
            <a:r>
              <a:rPr lang="en-IN" sz="1800" dirty="0">
                <a:effectLst/>
                <a:latin typeface="Calibri" panose="020F0502020204030204" pitchFamily="34" charset="0"/>
              </a:rPr>
              <a:t> stands for </a:t>
            </a:r>
            <a:r>
              <a:rPr lang="en-IN" sz="1800" b="1" dirty="0">
                <a:effectLst/>
                <a:latin typeface="Calibri" panose="020F0502020204030204" pitchFamily="34" charset="0"/>
              </a:rPr>
              <a:t>variable cost</a:t>
            </a:r>
            <a:r>
              <a:rPr lang="en-IN" sz="1800" dirty="0">
                <a:effectLst/>
                <a:latin typeface="Calibri" panose="020F0502020204030204" pitchFamily="34" charset="0"/>
              </a:rPr>
              <a:t>, then the firm’s decision can be written as: </a:t>
            </a:r>
          </a:p>
          <a:p>
            <a:pPr marL="0" marR="0" indent="0">
              <a:spcBef>
                <a:spcPts val="0"/>
              </a:spcBef>
              <a:spcAft>
                <a:spcPts val="0"/>
              </a:spcAft>
              <a:buNone/>
            </a:pPr>
            <a:r>
              <a:rPr lang="en-IN" sz="1800" i="1" dirty="0">
                <a:latin typeface="Calibri" panose="020F0502020204030204" pitchFamily="34" charset="0"/>
              </a:rPr>
              <a:t>                      </a:t>
            </a:r>
            <a:r>
              <a:rPr lang="en-IN" sz="1800" b="1" i="1" dirty="0">
                <a:effectLst/>
                <a:latin typeface="Calibri" panose="020F0502020204030204" pitchFamily="34" charset="0"/>
              </a:rPr>
              <a:t>Shut down if TR &lt; VC.</a:t>
            </a:r>
            <a:endParaRPr lang="en-IN" sz="1800" b="1" dirty="0">
              <a:effectLst/>
              <a:latin typeface="Calibri" panose="020F0502020204030204" pitchFamily="34" charset="0"/>
            </a:endParaRPr>
          </a:p>
          <a:p>
            <a:pPr marL="0" marR="0" indent="0">
              <a:spcBef>
                <a:spcPts val="0"/>
              </a:spcBef>
              <a:spcAft>
                <a:spcPts val="0"/>
              </a:spcAft>
              <a:buNone/>
            </a:pPr>
            <a:r>
              <a:rPr lang="en-IN" sz="1800" dirty="0">
                <a:effectLst/>
                <a:latin typeface="Calibri" panose="020F0502020204030204" pitchFamily="34" charset="0"/>
              </a:rPr>
              <a:t>       The firm shuts down if total revenue is less than variable cost.</a:t>
            </a:r>
          </a:p>
          <a:p>
            <a:pPr marL="0" marR="0" indent="0">
              <a:spcBef>
                <a:spcPts val="0"/>
              </a:spcBef>
              <a:spcAft>
                <a:spcPts val="0"/>
              </a:spcAft>
              <a:buNone/>
            </a:pPr>
            <a:endParaRPr lang="en-IN" sz="1800" dirty="0">
              <a:effectLst/>
              <a:latin typeface="Calibri" panose="020F0502020204030204" pitchFamily="34" charset="0"/>
            </a:endParaRPr>
          </a:p>
          <a:p>
            <a:pPr marL="0" marR="0">
              <a:spcBef>
                <a:spcPts val="0"/>
              </a:spcBef>
              <a:spcAft>
                <a:spcPts val="0"/>
              </a:spcAft>
            </a:pPr>
            <a:r>
              <a:rPr lang="en-IN" sz="1800" dirty="0">
                <a:effectLst/>
                <a:latin typeface="Calibri" panose="020F0502020204030204" pitchFamily="34" charset="0"/>
              </a:rPr>
              <a:t>By dividing both sides of this inequality by the quantity </a:t>
            </a:r>
            <a:r>
              <a:rPr lang="en-IN" sz="1800" i="1" dirty="0">
                <a:effectLst/>
                <a:latin typeface="Calibri" panose="020F0502020204030204" pitchFamily="34" charset="0"/>
              </a:rPr>
              <a:t>Q</a:t>
            </a:r>
            <a:r>
              <a:rPr lang="en-IN" sz="1800" dirty="0">
                <a:effectLst/>
                <a:latin typeface="Calibri" panose="020F0502020204030204" pitchFamily="34" charset="0"/>
              </a:rPr>
              <a:t>, we can write it as:</a:t>
            </a:r>
          </a:p>
          <a:p>
            <a:pPr marL="0" marR="0" indent="0">
              <a:spcBef>
                <a:spcPts val="0"/>
              </a:spcBef>
              <a:spcAft>
                <a:spcPts val="0"/>
              </a:spcAft>
              <a:buNone/>
            </a:pPr>
            <a:r>
              <a:rPr lang="en-IN" sz="1800" i="1" dirty="0">
                <a:effectLst/>
                <a:latin typeface="Calibri" panose="020F0502020204030204" pitchFamily="34" charset="0"/>
              </a:rPr>
              <a:t>                    </a:t>
            </a:r>
            <a:r>
              <a:rPr lang="en-IN" sz="1800" b="1" i="1" dirty="0">
                <a:effectLst/>
                <a:latin typeface="Calibri" panose="020F0502020204030204" pitchFamily="34" charset="0"/>
              </a:rPr>
              <a:t>Shut down if TR/Q &lt; VC/Q.</a:t>
            </a:r>
          </a:p>
          <a:p>
            <a:pPr marL="0" marR="0" indent="0">
              <a:spcBef>
                <a:spcPts val="0"/>
              </a:spcBef>
              <a:spcAft>
                <a:spcPts val="0"/>
              </a:spcAft>
              <a:buNone/>
            </a:pPr>
            <a:endParaRPr lang="en-IN" sz="1800" i="1" dirty="0">
              <a:effectLst/>
              <a:latin typeface="Calibri" panose="020F0502020204030204" pitchFamily="34" charset="0"/>
            </a:endParaRPr>
          </a:p>
          <a:p>
            <a:pPr>
              <a:spcBef>
                <a:spcPts val="0"/>
              </a:spcBef>
            </a:pPr>
            <a:r>
              <a:rPr lang="en-IN" sz="1800" dirty="0">
                <a:effectLst/>
                <a:latin typeface="Calibri" panose="020F0502020204030204" pitchFamily="34" charset="0"/>
              </a:rPr>
              <a:t>The left side of the inequality, </a:t>
            </a:r>
            <a:r>
              <a:rPr lang="en-IN" sz="1800" i="1" dirty="0">
                <a:effectLst/>
                <a:latin typeface="Calibri" panose="020F0502020204030204" pitchFamily="34" charset="0"/>
              </a:rPr>
              <a:t>TR/Q</a:t>
            </a:r>
            <a:r>
              <a:rPr lang="en-IN" sz="1800" dirty="0">
                <a:effectLst/>
                <a:latin typeface="Calibri" panose="020F0502020204030204" pitchFamily="34" charset="0"/>
              </a:rPr>
              <a:t>, is total revenue (</a:t>
            </a:r>
            <a:r>
              <a:rPr lang="en-IN" sz="1800" i="1" dirty="0">
                <a:effectLst/>
                <a:latin typeface="Calibri" panose="020F0502020204030204" pitchFamily="34" charset="0"/>
              </a:rPr>
              <a:t>P × Q)</a:t>
            </a:r>
            <a:r>
              <a:rPr lang="en-IN" sz="1800" dirty="0">
                <a:effectLst/>
                <a:latin typeface="Calibri" panose="020F0502020204030204" pitchFamily="34" charset="0"/>
              </a:rPr>
              <a:t> divided by quantity </a:t>
            </a:r>
            <a:r>
              <a:rPr lang="en-IN" sz="1800" i="1" dirty="0">
                <a:effectLst/>
                <a:latin typeface="Calibri" panose="020F0502020204030204" pitchFamily="34" charset="0"/>
              </a:rPr>
              <a:t>Q</a:t>
            </a:r>
            <a:r>
              <a:rPr lang="en-IN" sz="1800" dirty="0">
                <a:effectLst/>
                <a:latin typeface="Calibri" panose="020F0502020204030204" pitchFamily="34" charset="0"/>
              </a:rPr>
              <a:t>, which is </a:t>
            </a:r>
            <a:r>
              <a:rPr lang="en-IN" sz="1800" b="1" dirty="0">
                <a:effectLst/>
                <a:latin typeface="Calibri" panose="020F0502020204030204" pitchFamily="34" charset="0"/>
              </a:rPr>
              <a:t>average revenue</a:t>
            </a:r>
            <a:r>
              <a:rPr lang="en-IN" sz="1800" dirty="0">
                <a:effectLst/>
                <a:latin typeface="Calibri" panose="020F0502020204030204" pitchFamily="34" charset="0"/>
              </a:rPr>
              <a:t>, most simply </a:t>
            </a:r>
            <a:r>
              <a:rPr lang="en-IN" sz="1800" b="1" dirty="0">
                <a:effectLst/>
                <a:latin typeface="Calibri" panose="020F0502020204030204" pitchFamily="34" charset="0"/>
              </a:rPr>
              <a:t>expressed as the good’s price, </a:t>
            </a:r>
            <a:r>
              <a:rPr lang="en-IN" sz="1800" b="1" i="1" dirty="0">
                <a:effectLst/>
                <a:latin typeface="Calibri" panose="020F0502020204030204" pitchFamily="34" charset="0"/>
              </a:rPr>
              <a:t>P</a:t>
            </a:r>
            <a:r>
              <a:rPr lang="en-IN" sz="1800" dirty="0">
                <a:effectLst/>
                <a:latin typeface="Calibri" panose="020F0502020204030204" pitchFamily="34" charset="0"/>
              </a:rPr>
              <a:t>. The right side of the inequality, </a:t>
            </a:r>
            <a:r>
              <a:rPr lang="en-IN" sz="1800" i="1" dirty="0">
                <a:effectLst/>
                <a:latin typeface="Calibri" panose="020F0502020204030204" pitchFamily="34" charset="0"/>
              </a:rPr>
              <a:t>VC/Q</a:t>
            </a:r>
            <a:r>
              <a:rPr lang="en-IN" sz="1800" dirty="0">
                <a:effectLst/>
                <a:latin typeface="Calibri" panose="020F0502020204030204" pitchFamily="34" charset="0"/>
              </a:rPr>
              <a:t>, is </a:t>
            </a:r>
            <a:r>
              <a:rPr lang="en-IN" sz="1800" b="1" dirty="0">
                <a:effectLst/>
                <a:latin typeface="Calibri" panose="020F0502020204030204" pitchFamily="34" charset="0"/>
              </a:rPr>
              <a:t>average variable cost</a:t>
            </a:r>
            <a:r>
              <a:rPr lang="en-IN" sz="1800" dirty="0">
                <a:effectLst/>
                <a:latin typeface="Calibri" panose="020F0502020204030204" pitchFamily="34" charset="0"/>
              </a:rPr>
              <a:t>, </a:t>
            </a:r>
            <a:r>
              <a:rPr lang="en-IN" sz="1800" b="1" dirty="0">
                <a:effectLst/>
                <a:latin typeface="Calibri" panose="020F0502020204030204" pitchFamily="34" charset="0"/>
              </a:rPr>
              <a:t>AVC</a:t>
            </a:r>
            <a:r>
              <a:rPr lang="en-IN" sz="1800" dirty="0">
                <a:effectLst/>
                <a:latin typeface="Calibri" panose="020F0502020204030204" pitchFamily="34" charset="0"/>
              </a:rPr>
              <a:t>. Therefore, the firm’s shutdown rule can be restated as:</a:t>
            </a:r>
          </a:p>
          <a:p>
            <a:pPr marL="0" marR="0" indent="0">
              <a:spcBef>
                <a:spcPts val="0"/>
              </a:spcBef>
              <a:spcAft>
                <a:spcPts val="0"/>
              </a:spcAft>
              <a:buNone/>
            </a:pPr>
            <a:r>
              <a:rPr lang="en-IN" sz="1800" i="1" dirty="0">
                <a:effectLst/>
                <a:latin typeface="Calibri" panose="020F0502020204030204" pitchFamily="34" charset="0"/>
              </a:rPr>
              <a:t>                    </a:t>
            </a:r>
            <a:r>
              <a:rPr lang="en-IN" sz="1800" b="1" i="1" dirty="0">
                <a:effectLst/>
                <a:latin typeface="Calibri" panose="020F0502020204030204" pitchFamily="34" charset="0"/>
              </a:rPr>
              <a:t>Shut down if P &lt; AVC</a:t>
            </a:r>
            <a:r>
              <a:rPr lang="en-IN" sz="1800" i="1" dirty="0">
                <a:effectLst/>
                <a:latin typeface="Calibri" panose="020F0502020204030204" pitchFamily="34" charset="0"/>
              </a:rPr>
              <a:t>.</a:t>
            </a:r>
          </a:p>
          <a:p>
            <a:pPr marL="0" marR="0" indent="0">
              <a:spcBef>
                <a:spcPts val="0"/>
              </a:spcBef>
              <a:spcAft>
                <a:spcPts val="0"/>
              </a:spcAft>
              <a:buNone/>
            </a:pPr>
            <a:endParaRPr lang="en-IN" sz="1800" dirty="0">
              <a:effectLst/>
              <a:latin typeface="Calibri" panose="020F0502020204030204" pitchFamily="34" charset="0"/>
            </a:endParaRPr>
          </a:p>
          <a:p>
            <a:pPr>
              <a:spcBef>
                <a:spcPts val="0"/>
              </a:spcBef>
            </a:pPr>
            <a:r>
              <a:rPr lang="en-IN" sz="1800" dirty="0">
                <a:effectLst/>
                <a:latin typeface="Calibri" panose="020F0502020204030204" pitchFamily="34" charset="0"/>
              </a:rPr>
              <a:t>That is, </a:t>
            </a:r>
            <a:r>
              <a:rPr lang="en-IN" sz="1800" b="1" dirty="0">
                <a:solidFill>
                  <a:srgbClr val="C00000"/>
                </a:solidFill>
                <a:effectLst/>
                <a:latin typeface="Calibri" panose="020F0502020204030204" pitchFamily="34" charset="0"/>
              </a:rPr>
              <a:t>a firm chooses to shut down if the price of the good is less than the average variable cost of production</a:t>
            </a:r>
            <a:r>
              <a:rPr lang="en-IN" sz="1800" dirty="0">
                <a:effectLst/>
                <a:latin typeface="Calibri" panose="020F0502020204030204" pitchFamily="34" charset="0"/>
              </a:rPr>
              <a:t>.</a:t>
            </a:r>
          </a:p>
          <a:p>
            <a:pPr marL="0" indent="0">
              <a:spcBef>
                <a:spcPts val="0"/>
              </a:spcBef>
              <a:buNone/>
            </a:pPr>
            <a:endParaRPr lang="en-IN" sz="1800" dirty="0">
              <a:effectLst/>
              <a:latin typeface="Calibri" panose="020F0502020204030204" pitchFamily="34" charset="0"/>
            </a:endParaRPr>
          </a:p>
          <a:p>
            <a:endParaRPr lang="en-IN" dirty="0"/>
          </a:p>
        </p:txBody>
      </p:sp>
    </p:spTree>
    <p:extLst>
      <p:ext uri="{BB962C8B-B14F-4D97-AF65-F5344CB8AC3E}">
        <p14:creationId xmlns:p14="http://schemas.microsoft.com/office/powerpoint/2010/main" val="1140279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35A25-3E55-24D6-1692-68783B95F6B0}"/>
              </a:ext>
            </a:extLst>
          </p:cNvPr>
          <p:cNvSpPr>
            <a:spLocks noGrp="1"/>
          </p:cNvSpPr>
          <p:nvPr>
            <p:ph type="title"/>
          </p:nvPr>
        </p:nvSpPr>
        <p:spPr/>
        <p:txBody>
          <a:bodyPr>
            <a:normAutofit/>
          </a:bodyPr>
          <a:lstStyle/>
          <a:p>
            <a:r>
              <a:rPr lang="en-US" b="1" dirty="0">
                <a:solidFill>
                  <a:srgbClr val="C00000"/>
                </a:solidFill>
              </a:rPr>
              <a:t>A full description of a competitive firm’s profit-maximizing strategy:</a:t>
            </a:r>
            <a:endParaRPr lang="en-IN" b="1" dirty="0">
              <a:solidFill>
                <a:srgbClr val="C00000"/>
              </a:solidFill>
            </a:endParaRPr>
          </a:p>
        </p:txBody>
      </p:sp>
      <p:sp>
        <p:nvSpPr>
          <p:cNvPr id="3" name="Content Placeholder 2">
            <a:extLst>
              <a:ext uri="{FF2B5EF4-FFF2-40B4-BE49-F238E27FC236}">
                <a16:creationId xmlns:a16="http://schemas.microsoft.com/office/drawing/2014/main" id="{E183DED5-C293-B624-AAA9-A4F847F539B1}"/>
              </a:ext>
            </a:extLst>
          </p:cNvPr>
          <p:cNvSpPr>
            <a:spLocks noGrp="1"/>
          </p:cNvSpPr>
          <p:nvPr>
            <p:ph idx="1"/>
          </p:nvPr>
        </p:nvSpPr>
        <p:spPr/>
        <p:txBody>
          <a:bodyPr/>
          <a:lstStyle/>
          <a:p>
            <a:pPr rtl="0" fontAlgn="ctr">
              <a:spcBef>
                <a:spcPts val="0"/>
              </a:spcBef>
              <a:spcAft>
                <a:spcPts val="0"/>
              </a:spcAft>
              <a:buFont typeface="Arial" panose="020B0604020202020204" pitchFamily="34" charset="0"/>
              <a:buChar char="•"/>
            </a:pPr>
            <a:r>
              <a:rPr lang="en-IN" sz="2800" dirty="0">
                <a:effectLst/>
                <a:latin typeface="Calibri" panose="020F0502020204030204" pitchFamily="34" charset="0"/>
              </a:rPr>
              <a:t>If the firm produces anything, it </a:t>
            </a:r>
            <a:r>
              <a:rPr lang="en-IN" sz="2800" b="1" dirty="0">
                <a:effectLst/>
                <a:latin typeface="Calibri" panose="020F0502020204030204" pitchFamily="34" charset="0"/>
              </a:rPr>
              <a:t>produces the quantity </a:t>
            </a:r>
            <a:r>
              <a:rPr lang="en-IN" sz="2800" dirty="0">
                <a:effectLst/>
                <a:latin typeface="Calibri" panose="020F0502020204030204" pitchFamily="34" charset="0"/>
              </a:rPr>
              <a:t>at which </a:t>
            </a:r>
            <a:r>
              <a:rPr lang="en-IN" sz="2800" b="1" dirty="0">
                <a:effectLst/>
                <a:latin typeface="Calibri" panose="020F0502020204030204" pitchFamily="34" charset="0"/>
              </a:rPr>
              <a:t>marginal cost equals</a:t>
            </a:r>
            <a:r>
              <a:rPr lang="en-IN" sz="2800" dirty="0">
                <a:effectLst/>
                <a:latin typeface="Calibri" panose="020F0502020204030204" pitchFamily="34" charset="0"/>
              </a:rPr>
              <a:t> the </a:t>
            </a:r>
            <a:r>
              <a:rPr lang="en-IN" sz="2800" b="1" dirty="0">
                <a:effectLst/>
                <a:latin typeface="Calibri" panose="020F0502020204030204" pitchFamily="34" charset="0"/>
              </a:rPr>
              <a:t>good’s price</a:t>
            </a:r>
            <a:r>
              <a:rPr lang="en-IN" sz="2800" dirty="0">
                <a:effectLst/>
                <a:latin typeface="Calibri" panose="020F0502020204030204" pitchFamily="34" charset="0"/>
              </a:rPr>
              <a:t>, which the firm takes as given. </a:t>
            </a:r>
          </a:p>
          <a:p>
            <a:pPr rtl="0" fontAlgn="ctr">
              <a:spcBef>
                <a:spcPts val="0"/>
              </a:spcBef>
              <a:spcAft>
                <a:spcPts val="0"/>
              </a:spcAft>
              <a:buFont typeface="Arial" panose="020B0604020202020204" pitchFamily="34" charset="0"/>
              <a:buChar char="•"/>
            </a:pPr>
            <a:endParaRPr lang="en-IN" sz="2800"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IN" sz="2800" dirty="0">
                <a:effectLst/>
                <a:latin typeface="Calibri" panose="020F0502020204030204" pitchFamily="34" charset="0"/>
              </a:rPr>
              <a:t>Yet </a:t>
            </a:r>
            <a:r>
              <a:rPr lang="en-IN" sz="2800" b="1" dirty="0">
                <a:effectLst/>
                <a:latin typeface="Calibri" panose="020F0502020204030204" pitchFamily="34" charset="0"/>
              </a:rPr>
              <a:t>if the price </a:t>
            </a:r>
            <a:r>
              <a:rPr lang="en-IN" sz="2800" dirty="0">
                <a:effectLst/>
                <a:latin typeface="Calibri" panose="020F0502020204030204" pitchFamily="34" charset="0"/>
              </a:rPr>
              <a:t>is </a:t>
            </a:r>
            <a:r>
              <a:rPr lang="en-IN" sz="2800" b="1" dirty="0">
                <a:effectLst/>
                <a:latin typeface="Calibri" panose="020F0502020204030204" pitchFamily="34" charset="0"/>
              </a:rPr>
              <a:t>less than average variable cost </a:t>
            </a:r>
            <a:r>
              <a:rPr lang="en-IN" sz="2800" dirty="0">
                <a:effectLst/>
                <a:latin typeface="Calibri" panose="020F0502020204030204" pitchFamily="34" charset="0"/>
              </a:rPr>
              <a:t>at that quantity, the firm is </a:t>
            </a:r>
            <a:r>
              <a:rPr lang="en-IN" sz="2800" b="1" dirty="0">
                <a:effectLst/>
                <a:latin typeface="Calibri" panose="020F0502020204030204" pitchFamily="34" charset="0"/>
              </a:rPr>
              <a:t>better off shutting down temporarily </a:t>
            </a:r>
            <a:r>
              <a:rPr lang="en-IN" sz="2800" dirty="0">
                <a:effectLst/>
                <a:latin typeface="Calibri" panose="020F0502020204030204" pitchFamily="34" charset="0"/>
              </a:rPr>
              <a:t>and not producing anything.</a:t>
            </a:r>
          </a:p>
          <a:p>
            <a:pPr marL="0" indent="0" rtl="0" fontAlgn="ctr">
              <a:spcBef>
                <a:spcPts val="0"/>
              </a:spcBef>
              <a:spcAft>
                <a:spcPts val="0"/>
              </a:spcAft>
              <a:buNone/>
            </a:pPr>
            <a:r>
              <a:rPr lang="en-IN" sz="2800" dirty="0">
                <a:effectLst/>
                <a:latin typeface="Calibri" panose="020F0502020204030204" pitchFamily="34" charset="0"/>
              </a:rPr>
              <a:t> </a:t>
            </a:r>
          </a:p>
          <a:p>
            <a:pPr rtl="0" fontAlgn="ctr">
              <a:spcBef>
                <a:spcPts val="0"/>
              </a:spcBef>
              <a:spcAft>
                <a:spcPts val="0"/>
              </a:spcAft>
              <a:buFont typeface="Arial" panose="020B0604020202020204" pitchFamily="34" charset="0"/>
              <a:buChar char="•"/>
            </a:pPr>
            <a:r>
              <a:rPr lang="en-IN" sz="2800" b="1" i="1" dirty="0">
                <a:solidFill>
                  <a:srgbClr val="C00000"/>
                </a:solidFill>
                <a:effectLst/>
                <a:latin typeface="Calibri" panose="020F0502020204030204" pitchFamily="34" charset="0"/>
              </a:rPr>
              <a:t>The competitive firm’s short-run supply curve is the portion of its marginal-cost curve that lies above average variable cost</a:t>
            </a:r>
            <a:r>
              <a:rPr lang="en-IN" sz="2800" b="1" i="1" dirty="0">
                <a:effectLst/>
                <a:latin typeface="Calibri" panose="020F0502020204030204" pitchFamily="34" charset="0"/>
              </a:rPr>
              <a:t>.</a:t>
            </a:r>
            <a:endParaRPr lang="en-IN" sz="2800" dirty="0">
              <a:effectLst/>
              <a:latin typeface="Calibri" panose="020F0502020204030204" pitchFamily="34" charset="0"/>
            </a:endParaRPr>
          </a:p>
          <a:p>
            <a:pPr marL="0" marR="0" indent="0">
              <a:spcBef>
                <a:spcPts val="0"/>
              </a:spcBef>
              <a:spcAft>
                <a:spcPts val="0"/>
              </a:spcAft>
              <a:buNone/>
            </a:pPr>
            <a:endParaRPr lang="en-IN" sz="2800" dirty="0">
              <a:effectLst/>
              <a:latin typeface="Calibri" panose="020F0502020204030204" pitchFamily="34" charset="0"/>
            </a:endParaRPr>
          </a:p>
          <a:p>
            <a:pPr marL="0" marR="0" indent="0">
              <a:spcBef>
                <a:spcPts val="0"/>
              </a:spcBef>
              <a:spcAft>
                <a:spcPts val="0"/>
              </a:spcAft>
              <a:buNone/>
            </a:pPr>
            <a:r>
              <a:rPr lang="en-IN" sz="2800" dirty="0">
                <a:effectLst/>
                <a:latin typeface="Calibri" panose="020F0502020204030204" pitchFamily="34" charset="0"/>
              </a:rPr>
              <a:t>These results are illustrated in </a:t>
            </a:r>
            <a:r>
              <a:rPr lang="en-IN" sz="2800" i="1" dirty="0">
                <a:effectLst/>
                <a:latin typeface="Calibri" panose="020F0502020204030204" pitchFamily="34" charset="0"/>
              </a:rPr>
              <a:t>Figure 3</a:t>
            </a:r>
            <a:r>
              <a:rPr lang="en-IN" sz="2800" dirty="0">
                <a:effectLst/>
                <a:latin typeface="Calibri" panose="020F0502020204030204" pitchFamily="34" charset="0"/>
              </a:rPr>
              <a:t>.</a:t>
            </a:r>
          </a:p>
          <a:p>
            <a:endParaRPr lang="en-IN" dirty="0"/>
          </a:p>
        </p:txBody>
      </p:sp>
    </p:spTree>
    <p:extLst>
      <p:ext uri="{BB962C8B-B14F-4D97-AF65-F5344CB8AC3E}">
        <p14:creationId xmlns:p14="http://schemas.microsoft.com/office/powerpoint/2010/main" val="510943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99F4A-C3F8-5E7B-C956-2A9EAC8C94FE}"/>
              </a:ext>
            </a:extLst>
          </p:cNvPr>
          <p:cNvSpPr>
            <a:spLocks noGrp="1"/>
          </p:cNvSpPr>
          <p:nvPr>
            <p:ph type="title"/>
          </p:nvPr>
        </p:nvSpPr>
        <p:spPr/>
        <p:txBody>
          <a:bodyPr/>
          <a:lstStyle/>
          <a:p>
            <a:r>
              <a:rPr lang="en-IN" b="1" dirty="0">
                <a:solidFill>
                  <a:srgbClr val="C00000"/>
                </a:solidFill>
              </a:rPr>
              <a:t>Firms in Competitive Markets</a:t>
            </a:r>
          </a:p>
        </p:txBody>
      </p:sp>
      <p:sp>
        <p:nvSpPr>
          <p:cNvPr id="3" name="Content Placeholder 2">
            <a:extLst>
              <a:ext uri="{FF2B5EF4-FFF2-40B4-BE49-F238E27FC236}">
                <a16:creationId xmlns:a16="http://schemas.microsoft.com/office/drawing/2014/main" id="{48625744-3F05-552D-1BFB-F54CBB104FB3}"/>
              </a:ext>
            </a:extLst>
          </p:cNvPr>
          <p:cNvSpPr>
            <a:spLocks noGrp="1"/>
          </p:cNvSpPr>
          <p:nvPr>
            <p:ph idx="1"/>
          </p:nvPr>
        </p:nvSpPr>
        <p:spPr/>
        <p:txBody>
          <a:bodyPr>
            <a:normAutofit fontScale="92500" lnSpcReduction="10000"/>
          </a:bodyPr>
          <a:lstStyle/>
          <a:p>
            <a:r>
              <a:rPr lang="en-US" dirty="0"/>
              <a:t>A market is competitive </a:t>
            </a:r>
            <a:r>
              <a:rPr lang="en-US" b="1" dirty="0"/>
              <a:t>if each buyer and seller is small </a:t>
            </a:r>
            <a:r>
              <a:rPr lang="en-US" dirty="0"/>
              <a:t>compared to the size of the market and, therefore, has </a:t>
            </a:r>
            <a:r>
              <a:rPr lang="en-US" b="1" dirty="0"/>
              <a:t>little ability to influence market prices</a:t>
            </a:r>
            <a:r>
              <a:rPr lang="en-US" dirty="0"/>
              <a:t>. </a:t>
            </a:r>
          </a:p>
          <a:p>
            <a:pPr marL="0" indent="0">
              <a:buNone/>
            </a:pPr>
            <a:endParaRPr lang="en-US" dirty="0"/>
          </a:p>
          <a:p>
            <a:r>
              <a:rPr lang="en-US" dirty="0"/>
              <a:t>By contrast, </a:t>
            </a:r>
            <a:r>
              <a:rPr lang="en-US" b="1" dirty="0"/>
              <a:t>if a firm can influence the market price </a:t>
            </a:r>
            <a:r>
              <a:rPr lang="en-US" dirty="0"/>
              <a:t>of the good it sells, it is said to have </a:t>
            </a:r>
            <a:r>
              <a:rPr lang="en-US" i="1" dirty="0">
                <a:solidFill>
                  <a:srgbClr val="C00000"/>
                </a:solidFill>
              </a:rPr>
              <a:t>market power</a:t>
            </a:r>
            <a:r>
              <a:rPr lang="en-US" dirty="0"/>
              <a:t>. </a:t>
            </a:r>
          </a:p>
          <a:p>
            <a:pPr marL="0" indent="0">
              <a:buNone/>
            </a:pPr>
            <a:endParaRPr lang="en-US" dirty="0"/>
          </a:p>
          <a:p>
            <a:r>
              <a:rPr lang="en-US" dirty="0"/>
              <a:t>What Is a Competitive Market?</a:t>
            </a:r>
          </a:p>
          <a:p>
            <a:pPr marL="0" indent="0">
              <a:buNone/>
            </a:pPr>
            <a:endParaRPr lang="en-US" dirty="0"/>
          </a:p>
          <a:p>
            <a:r>
              <a:rPr lang="en-US" b="1" i="1" dirty="0">
                <a:solidFill>
                  <a:srgbClr val="C00000"/>
                </a:solidFill>
              </a:rPr>
              <a:t>Competitive Market: </a:t>
            </a:r>
            <a:r>
              <a:rPr lang="en-US" dirty="0"/>
              <a:t>a market with </a:t>
            </a:r>
            <a:r>
              <a:rPr lang="en-US" b="1" dirty="0"/>
              <a:t>many buyers and sellers </a:t>
            </a:r>
            <a:r>
              <a:rPr lang="en-US" dirty="0"/>
              <a:t>trading </a:t>
            </a:r>
            <a:r>
              <a:rPr lang="en-US" b="1" dirty="0"/>
              <a:t>identical products </a:t>
            </a:r>
            <a:r>
              <a:rPr lang="en-US" dirty="0"/>
              <a:t>so that </a:t>
            </a:r>
            <a:r>
              <a:rPr lang="en-US" b="1" dirty="0"/>
              <a:t>each buyer and seller is a price taker</a:t>
            </a:r>
            <a:r>
              <a:rPr lang="en-US" dirty="0"/>
              <a:t>.</a:t>
            </a:r>
          </a:p>
          <a:p>
            <a:pPr marL="0" indent="0">
              <a:buNone/>
            </a:pPr>
            <a:endParaRPr lang="en-IN" dirty="0"/>
          </a:p>
        </p:txBody>
      </p:sp>
    </p:spTree>
    <p:extLst>
      <p:ext uri="{BB962C8B-B14F-4D97-AF65-F5344CB8AC3E}">
        <p14:creationId xmlns:p14="http://schemas.microsoft.com/office/powerpoint/2010/main" val="157379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FC6376-DF3E-EB8D-9A20-75B130FFA19C}"/>
              </a:ext>
            </a:extLst>
          </p:cNvPr>
          <p:cNvPicPr>
            <a:picLocks noChangeAspect="1"/>
          </p:cNvPicPr>
          <p:nvPr/>
        </p:nvPicPr>
        <p:blipFill>
          <a:blip r:embed="rId2"/>
          <a:stretch>
            <a:fillRect/>
          </a:stretch>
        </p:blipFill>
        <p:spPr>
          <a:xfrm>
            <a:off x="1111624" y="322729"/>
            <a:ext cx="10393082" cy="6281271"/>
          </a:xfrm>
          <a:prstGeom prst="rect">
            <a:avLst/>
          </a:prstGeom>
        </p:spPr>
      </p:pic>
    </p:spTree>
    <p:extLst>
      <p:ext uri="{BB962C8B-B14F-4D97-AF65-F5344CB8AC3E}">
        <p14:creationId xmlns:p14="http://schemas.microsoft.com/office/powerpoint/2010/main" val="238798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11C46-1C79-666F-E3D5-F416587ECE35}"/>
              </a:ext>
            </a:extLst>
          </p:cNvPr>
          <p:cNvSpPr>
            <a:spLocks noGrp="1"/>
          </p:cNvSpPr>
          <p:nvPr>
            <p:ph type="title"/>
          </p:nvPr>
        </p:nvSpPr>
        <p:spPr/>
        <p:txBody>
          <a:bodyPr/>
          <a:lstStyle/>
          <a:p>
            <a:pPr marL="0" marR="0">
              <a:spcBef>
                <a:spcPts val="0"/>
              </a:spcBef>
              <a:spcAft>
                <a:spcPts val="0"/>
              </a:spcAft>
            </a:pPr>
            <a:r>
              <a:rPr lang="en-IN" sz="4400" b="1" dirty="0">
                <a:solidFill>
                  <a:srgbClr val="C00000"/>
                </a:solidFill>
                <a:effectLst/>
                <a:latin typeface="Calibri" panose="020F0502020204030204" pitchFamily="34" charset="0"/>
              </a:rPr>
              <a:t>Sunk Costs</a:t>
            </a:r>
            <a:endParaRPr lang="en-IN" dirty="0">
              <a:solidFill>
                <a:srgbClr val="C00000"/>
              </a:solidFill>
            </a:endParaRPr>
          </a:p>
        </p:txBody>
      </p:sp>
      <p:sp>
        <p:nvSpPr>
          <p:cNvPr id="3" name="Content Placeholder 2">
            <a:extLst>
              <a:ext uri="{FF2B5EF4-FFF2-40B4-BE49-F238E27FC236}">
                <a16:creationId xmlns:a16="http://schemas.microsoft.com/office/drawing/2014/main" id="{D42717B3-6A31-099D-8270-D9B82FAD34F5}"/>
              </a:ext>
            </a:extLst>
          </p:cNvPr>
          <p:cNvSpPr>
            <a:spLocks noGrp="1"/>
          </p:cNvSpPr>
          <p:nvPr>
            <p:ph idx="1"/>
          </p:nvPr>
        </p:nvSpPr>
        <p:spPr>
          <a:xfrm>
            <a:off x="838200" y="1565835"/>
            <a:ext cx="10515600" cy="4611128"/>
          </a:xfrm>
        </p:spPr>
        <p:txBody>
          <a:bodyPr>
            <a:normAutofit fontScale="92500" lnSpcReduction="10000"/>
          </a:bodyPr>
          <a:lstStyle/>
          <a:p>
            <a:r>
              <a:rPr lang="en-IN" sz="2400" dirty="0">
                <a:effectLst/>
                <a:latin typeface="Calibri" panose="020F0502020204030204" pitchFamily="34" charset="0"/>
              </a:rPr>
              <a:t>Economists say that </a:t>
            </a:r>
            <a:r>
              <a:rPr lang="en-IN" sz="2400" b="1" dirty="0">
                <a:effectLst/>
                <a:latin typeface="Calibri" panose="020F0502020204030204" pitchFamily="34" charset="0"/>
              </a:rPr>
              <a:t>a cost is </a:t>
            </a:r>
            <a:r>
              <a:rPr lang="en-IN" sz="2400" dirty="0">
                <a:effectLst/>
                <a:latin typeface="Calibri" panose="020F0502020204030204" pitchFamily="34" charset="0"/>
              </a:rPr>
              <a:t>a </a:t>
            </a:r>
            <a:r>
              <a:rPr lang="en-IN" sz="2400" b="1" dirty="0">
                <a:solidFill>
                  <a:srgbClr val="C00000"/>
                </a:solidFill>
                <a:effectLst/>
                <a:latin typeface="Calibri" panose="020F0502020204030204" pitchFamily="34" charset="0"/>
              </a:rPr>
              <a:t>sunk cost</a:t>
            </a:r>
            <a:r>
              <a:rPr lang="en-IN" sz="2400" dirty="0">
                <a:solidFill>
                  <a:srgbClr val="C00000"/>
                </a:solidFill>
                <a:effectLst/>
                <a:latin typeface="Calibri" panose="020F0502020204030204" pitchFamily="34" charset="0"/>
              </a:rPr>
              <a:t> </a:t>
            </a:r>
            <a:r>
              <a:rPr lang="en-IN" sz="2400" dirty="0">
                <a:effectLst/>
                <a:latin typeface="Calibri" panose="020F0502020204030204" pitchFamily="34" charset="0"/>
              </a:rPr>
              <a:t>when it </a:t>
            </a:r>
            <a:r>
              <a:rPr lang="en-IN" sz="2400" b="1" dirty="0">
                <a:effectLst/>
                <a:latin typeface="Calibri" panose="020F0502020204030204" pitchFamily="34" charset="0"/>
              </a:rPr>
              <a:t>has</a:t>
            </a:r>
            <a:r>
              <a:rPr lang="en-IN" sz="2400" dirty="0">
                <a:effectLst/>
                <a:latin typeface="Calibri" panose="020F0502020204030204" pitchFamily="34" charset="0"/>
              </a:rPr>
              <a:t> </a:t>
            </a:r>
            <a:r>
              <a:rPr lang="en-IN" sz="2400" b="1" dirty="0">
                <a:effectLst/>
                <a:latin typeface="Calibri" panose="020F0502020204030204" pitchFamily="34" charset="0"/>
              </a:rPr>
              <a:t>already been committed and cannot be recovered</a:t>
            </a:r>
            <a:r>
              <a:rPr lang="en-IN" sz="2400" dirty="0">
                <a:effectLst/>
                <a:latin typeface="Calibri" panose="020F0502020204030204" pitchFamily="34" charset="0"/>
              </a:rPr>
              <a:t>. Because nothing can be done about sunk costs, you </a:t>
            </a:r>
            <a:r>
              <a:rPr lang="en-IN" sz="2400" b="1" dirty="0">
                <a:effectLst/>
                <a:latin typeface="Calibri" panose="020F0502020204030204" pitchFamily="34" charset="0"/>
              </a:rPr>
              <a:t>should ignore them when making decisions </a:t>
            </a:r>
            <a:r>
              <a:rPr lang="en-IN" sz="2400" dirty="0">
                <a:effectLst/>
                <a:latin typeface="Calibri" panose="020F0502020204030204" pitchFamily="34" charset="0"/>
              </a:rPr>
              <a:t>about various aspects of life, </a:t>
            </a:r>
            <a:r>
              <a:rPr lang="en-IN" sz="2400" b="1" dirty="0">
                <a:effectLst/>
                <a:latin typeface="Calibri" panose="020F0502020204030204" pitchFamily="34" charset="0"/>
              </a:rPr>
              <a:t>including</a:t>
            </a:r>
            <a:r>
              <a:rPr lang="en-IN" sz="2400" dirty="0">
                <a:effectLst/>
                <a:latin typeface="Calibri" panose="020F0502020204030204" pitchFamily="34" charset="0"/>
              </a:rPr>
              <a:t> </a:t>
            </a:r>
            <a:r>
              <a:rPr lang="en-IN" sz="2400" b="1" dirty="0">
                <a:effectLst/>
                <a:latin typeface="Calibri" panose="020F0502020204030204" pitchFamily="34" charset="0"/>
              </a:rPr>
              <a:t>business strategy</a:t>
            </a:r>
            <a:r>
              <a:rPr lang="en-IN" sz="2400" dirty="0">
                <a:effectLst/>
                <a:latin typeface="Calibri" panose="020F0502020204030204" pitchFamily="34" charset="0"/>
              </a:rPr>
              <a:t>.</a:t>
            </a:r>
          </a:p>
          <a:p>
            <a:endParaRPr lang="en-IN" sz="2400" dirty="0">
              <a:effectLst/>
              <a:latin typeface="Calibri" panose="020F0502020204030204" pitchFamily="34" charset="0"/>
            </a:endParaRPr>
          </a:p>
          <a:p>
            <a:pPr>
              <a:spcBef>
                <a:spcPts val="0"/>
              </a:spcBef>
            </a:pPr>
            <a:r>
              <a:rPr lang="en-IN" sz="2400" dirty="0">
                <a:effectLst/>
                <a:latin typeface="Calibri" panose="020F0502020204030204" pitchFamily="34" charset="0"/>
              </a:rPr>
              <a:t>Our analysis of the </a:t>
            </a:r>
            <a:r>
              <a:rPr lang="en-IN" sz="2400" b="1" dirty="0">
                <a:effectLst/>
                <a:latin typeface="Calibri" panose="020F0502020204030204" pitchFamily="34" charset="0"/>
              </a:rPr>
              <a:t>firm’s shutdown decision </a:t>
            </a:r>
            <a:r>
              <a:rPr lang="en-IN" sz="2400" dirty="0">
                <a:effectLst/>
                <a:latin typeface="Calibri" panose="020F0502020204030204" pitchFamily="34" charset="0"/>
              </a:rPr>
              <a:t>is one example of </a:t>
            </a:r>
            <a:r>
              <a:rPr lang="en-IN" sz="2400" b="1" dirty="0">
                <a:effectLst/>
                <a:latin typeface="Calibri" panose="020F0502020204030204" pitchFamily="34" charset="0"/>
              </a:rPr>
              <a:t>the irrelevance of sunk costs</a:t>
            </a:r>
            <a:r>
              <a:rPr lang="en-IN" sz="2400" dirty="0">
                <a:effectLst/>
                <a:latin typeface="Calibri" panose="020F0502020204030204" pitchFamily="34" charset="0"/>
              </a:rPr>
              <a:t>. </a:t>
            </a:r>
          </a:p>
          <a:p>
            <a:pPr marL="0" marR="0">
              <a:spcBef>
                <a:spcPts val="0"/>
              </a:spcBef>
              <a:spcAft>
                <a:spcPts val="0"/>
              </a:spcAft>
            </a:pPr>
            <a:endParaRPr lang="en-IN" sz="2400" dirty="0">
              <a:effectLst/>
              <a:latin typeface="Calibri" panose="020F0502020204030204" pitchFamily="34" charset="0"/>
            </a:endParaRPr>
          </a:p>
          <a:p>
            <a:pPr>
              <a:spcBef>
                <a:spcPts val="0"/>
              </a:spcBef>
            </a:pPr>
            <a:r>
              <a:rPr lang="en-IN" sz="2400" dirty="0">
                <a:effectLst/>
                <a:latin typeface="Calibri" panose="020F0502020204030204" pitchFamily="34" charset="0"/>
              </a:rPr>
              <a:t>We assume that the </a:t>
            </a:r>
            <a:r>
              <a:rPr lang="en-IN" sz="2400" b="1" dirty="0">
                <a:effectLst/>
                <a:latin typeface="Calibri" panose="020F0502020204030204" pitchFamily="34" charset="0"/>
              </a:rPr>
              <a:t>firm cannot recover its fixed costs by temporarily stopping production</a:t>
            </a:r>
            <a:r>
              <a:rPr lang="en-IN" sz="2400" dirty="0">
                <a:effectLst/>
                <a:latin typeface="Calibri" panose="020F0502020204030204" pitchFamily="34" charset="0"/>
              </a:rPr>
              <a:t>. That is, </a:t>
            </a:r>
            <a:r>
              <a:rPr lang="en-IN" sz="2400" b="1" dirty="0">
                <a:effectLst/>
                <a:latin typeface="Calibri" panose="020F0502020204030204" pitchFamily="34" charset="0"/>
              </a:rPr>
              <a:t>regardless</a:t>
            </a:r>
            <a:r>
              <a:rPr lang="en-IN" sz="2400" dirty="0">
                <a:effectLst/>
                <a:latin typeface="Calibri" panose="020F0502020204030204" pitchFamily="34" charset="0"/>
              </a:rPr>
              <a:t> of the quantity of </a:t>
            </a:r>
            <a:r>
              <a:rPr lang="en-IN" sz="2400" b="1" dirty="0">
                <a:effectLst/>
                <a:latin typeface="Calibri" panose="020F0502020204030204" pitchFamily="34" charset="0"/>
              </a:rPr>
              <a:t>output supplied </a:t>
            </a:r>
            <a:r>
              <a:rPr lang="en-IN" sz="2400" dirty="0">
                <a:effectLst/>
                <a:latin typeface="Calibri" panose="020F0502020204030204" pitchFamily="34" charset="0"/>
              </a:rPr>
              <a:t>(even if it is zero), the </a:t>
            </a:r>
            <a:r>
              <a:rPr lang="en-IN" sz="2400" b="1" dirty="0">
                <a:effectLst/>
                <a:latin typeface="Calibri" panose="020F0502020204030204" pitchFamily="34" charset="0"/>
              </a:rPr>
              <a:t>firm still has to pay its fixed costs</a:t>
            </a:r>
            <a:r>
              <a:rPr lang="en-IN" sz="2400" dirty="0">
                <a:effectLst/>
                <a:latin typeface="Calibri" panose="020F0502020204030204" pitchFamily="34" charset="0"/>
              </a:rPr>
              <a:t>. As a result, </a:t>
            </a:r>
            <a:r>
              <a:rPr lang="en-IN" sz="2400" b="1" dirty="0">
                <a:solidFill>
                  <a:srgbClr val="C00000"/>
                </a:solidFill>
                <a:effectLst/>
                <a:latin typeface="Calibri" panose="020F0502020204030204" pitchFamily="34" charset="0"/>
              </a:rPr>
              <a:t>the fixed costs are sunk in the short run</a:t>
            </a:r>
            <a:r>
              <a:rPr lang="en-IN" sz="2400" dirty="0">
                <a:effectLst/>
                <a:latin typeface="Calibri" panose="020F0502020204030204" pitchFamily="34" charset="0"/>
              </a:rPr>
              <a:t>, and the </a:t>
            </a:r>
            <a:r>
              <a:rPr lang="en-IN" sz="2400" b="1" dirty="0">
                <a:solidFill>
                  <a:srgbClr val="C00000"/>
                </a:solidFill>
                <a:effectLst/>
                <a:latin typeface="Calibri" panose="020F0502020204030204" pitchFamily="34" charset="0"/>
              </a:rPr>
              <a:t>firm should ignore them when deciding how much to produce</a:t>
            </a:r>
            <a:r>
              <a:rPr lang="en-IN" sz="2400" dirty="0">
                <a:effectLst/>
                <a:latin typeface="Calibri" panose="020F0502020204030204" pitchFamily="34" charset="0"/>
              </a:rPr>
              <a:t>. </a:t>
            </a:r>
          </a:p>
          <a:p>
            <a:pPr>
              <a:spcBef>
                <a:spcPts val="0"/>
              </a:spcBef>
            </a:pPr>
            <a:endParaRPr lang="en-IN" sz="2400" dirty="0">
              <a:effectLst/>
              <a:latin typeface="Calibri" panose="020F0502020204030204" pitchFamily="34" charset="0"/>
            </a:endParaRPr>
          </a:p>
          <a:p>
            <a:pPr>
              <a:spcBef>
                <a:spcPts val="0"/>
              </a:spcBef>
            </a:pPr>
            <a:r>
              <a:rPr lang="en-IN" sz="2400" dirty="0">
                <a:effectLst/>
                <a:latin typeface="Calibri" panose="020F0502020204030204" pitchFamily="34" charset="0"/>
              </a:rPr>
              <a:t>The </a:t>
            </a:r>
            <a:r>
              <a:rPr lang="en-IN" sz="2400" b="1" dirty="0">
                <a:effectLst/>
                <a:latin typeface="Calibri" panose="020F0502020204030204" pitchFamily="34" charset="0"/>
              </a:rPr>
              <a:t>firm’s short-run supply curve </a:t>
            </a:r>
            <a:r>
              <a:rPr lang="en-IN" sz="2400" dirty="0">
                <a:effectLst/>
                <a:latin typeface="Calibri" panose="020F0502020204030204" pitchFamily="34" charset="0"/>
              </a:rPr>
              <a:t>is the </a:t>
            </a:r>
            <a:r>
              <a:rPr lang="en-IN" sz="2400" b="1" dirty="0">
                <a:effectLst/>
                <a:latin typeface="Calibri" panose="020F0502020204030204" pitchFamily="34" charset="0"/>
              </a:rPr>
              <a:t>part of the marginal-cost curve that lies above average variable cost</a:t>
            </a:r>
            <a:r>
              <a:rPr lang="en-IN" sz="2400" dirty="0">
                <a:effectLst/>
                <a:latin typeface="Calibri" panose="020F0502020204030204" pitchFamily="34" charset="0"/>
              </a:rPr>
              <a:t>, and the </a:t>
            </a:r>
            <a:r>
              <a:rPr lang="en-IN" sz="2400" b="1" dirty="0">
                <a:effectLst/>
                <a:latin typeface="Calibri" panose="020F0502020204030204" pitchFamily="34" charset="0"/>
              </a:rPr>
              <a:t>size of the fixed cost does not matter </a:t>
            </a:r>
            <a:r>
              <a:rPr lang="en-IN" sz="2400" dirty="0">
                <a:effectLst/>
                <a:latin typeface="Calibri" panose="020F0502020204030204" pitchFamily="34" charset="0"/>
              </a:rPr>
              <a:t>for this supply decision.</a:t>
            </a:r>
          </a:p>
        </p:txBody>
      </p:sp>
    </p:spTree>
    <p:extLst>
      <p:ext uri="{BB962C8B-B14F-4D97-AF65-F5344CB8AC3E}">
        <p14:creationId xmlns:p14="http://schemas.microsoft.com/office/powerpoint/2010/main" val="705033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93499-2BEA-0405-5B25-4B0AA8759009}"/>
              </a:ext>
            </a:extLst>
          </p:cNvPr>
          <p:cNvSpPr>
            <a:spLocks noGrp="1"/>
          </p:cNvSpPr>
          <p:nvPr>
            <p:ph type="title"/>
          </p:nvPr>
        </p:nvSpPr>
        <p:spPr/>
        <p:txBody>
          <a:bodyPr/>
          <a:lstStyle/>
          <a:p>
            <a:pPr marL="0" marR="0">
              <a:spcBef>
                <a:spcPts val="0"/>
              </a:spcBef>
              <a:spcAft>
                <a:spcPts val="0"/>
              </a:spcAft>
            </a:pPr>
            <a:r>
              <a:rPr lang="en-IN" sz="4400" b="1" i="1" dirty="0">
                <a:effectLst/>
                <a:latin typeface="Calibri" panose="020F0502020204030204" pitchFamily="34" charset="0"/>
              </a:rPr>
              <a:t>Case Study: </a:t>
            </a:r>
            <a:r>
              <a:rPr lang="en-IN" sz="4400" b="1" dirty="0">
                <a:effectLst/>
                <a:latin typeface="Calibri" panose="020F0502020204030204" pitchFamily="34" charset="0"/>
              </a:rPr>
              <a:t>Near-Empty Restaurants</a:t>
            </a:r>
            <a:endParaRPr lang="en-IN" dirty="0"/>
          </a:p>
        </p:txBody>
      </p:sp>
      <p:sp>
        <p:nvSpPr>
          <p:cNvPr id="3" name="Content Placeholder 2">
            <a:extLst>
              <a:ext uri="{FF2B5EF4-FFF2-40B4-BE49-F238E27FC236}">
                <a16:creationId xmlns:a16="http://schemas.microsoft.com/office/drawing/2014/main" id="{1CCA5A57-2B3C-9213-35B5-BCEE27F3C5B6}"/>
              </a:ext>
            </a:extLst>
          </p:cNvPr>
          <p:cNvSpPr>
            <a:spLocks noGrp="1"/>
          </p:cNvSpPr>
          <p:nvPr>
            <p:ph idx="1"/>
          </p:nvPr>
        </p:nvSpPr>
        <p:spPr>
          <a:xfrm>
            <a:off x="838200" y="1553882"/>
            <a:ext cx="7899400" cy="4894730"/>
          </a:xfrm>
        </p:spPr>
        <p:txBody>
          <a:bodyPr>
            <a:normAutofit/>
          </a:bodyPr>
          <a:lstStyle/>
          <a:p>
            <a:pPr>
              <a:spcBef>
                <a:spcPts val="0"/>
              </a:spcBef>
            </a:pPr>
            <a:r>
              <a:rPr lang="en-IN" sz="2000" dirty="0">
                <a:effectLst/>
                <a:latin typeface="Calibri" panose="020F0502020204030204" pitchFamily="34" charset="0"/>
              </a:rPr>
              <a:t>Have you ever walked into a restaurant for lunch and found it almost empty? </a:t>
            </a:r>
            <a:r>
              <a:rPr lang="en-IN" sz="2000" b="1" dirty="0">
                <a:effectLst/>
                <a:latin typeface="Calibri" panose="020F0502020204030204" pitchFamily="34" charset="0"/>
              </a:rPr>
              <a:t>Why</a:t>
            </a:r>
            <a:r>
              <a:rPr lang="en-IN" sz="2000" dirty="0">
                <a:effectLst/>
                <a:latin typeface="Calibri" panose="020F0502020204030204" pitchFamily="34" charset="0"/>
              </a:rPr>
              <a:t>, you might have asked, </a:t>
            </a:r>
            <a:r>
              <a:rPr lang="en-IN" sz="2000" b="1" dirty="0">
                <a:effectLst/>
                <a:latin typeface="Calibri" panose="020F0502020204030204" pitchFamily="34" charset="0"/>
              </a:rPr>
              <a:t>does the restaurant even bother to stay open?</a:t>
            </a:r>
            <a:r>
              <a:rPr lang="en-IN" sz="2000" dirty="0">
                <a:effectLst/>
                <a:latin typeface="Calibri" panose="020F0502020204030204" pitchFamily="34" charset="0"/>
              </a:rPr>
              <a:t> It might seem that the revenue from so few customers could not possibly cover the cost of running the restaurant.</a:t>
            </a:r>
          </a:p>
          <a:p>
            <a:pPr>
              <a:spcBef>
                <a:spcPts val="0"/>
              </a:spcBef>
            </a:pPr>
            <a:endParaRPr lang="en-IN" sz="2000" dirty="0">
              <a:effectLst/>
              <a:latin typeface="Calibri" panose="020F0502020204030204" pitchFamily="34" charset="0"/>
            </a:endParaRPr>
          </a:p>
          <a:p>
            <a:pPr>
              <a:spcBef>
                <a:spcPts val="0"/>
              </a:spcBef>
            </a:pPr>
            <a:r>
              <a:rPr lang="en-IN" sz="2000" dirty="0">
                <a:effectLst/>
                <a:latin typeface="Calibri" panose="020F0502020204030204" pitchFamily="34" charset="0"/>
              </a:rPr>
              <a:t>In </a:t>
            </a:r>
            <a:r>
              <a:rPr lang="en-IN" sz="2000" b="1" dirty="0">
                <a:effectLst/>
                <a:latin typeface="Calibri" panose="020F0502020204030204" pitchFamily="34" charset="0"/>
              </a:rPr>
              <a:t>making the decision of whether to open for lunch</a:t>
            </a:r>
            <a:r>
              <a:rPr lang="en-IN" sz="2000" dirty="0">
                <a:effectLst/>
                <a:latin typeface="Calibri" panose="020F0502020204030204" pitchFamily="34" charset="0"/>
              </a:rPr>
              <a:t>, a restaurant owner must keep in mind the </a:t>
            </a:r>
            <a:r>
              <a:rPr lang="en-IN" sz="2000" b="1" dirty="0">
                <a:effectLst/>
                <a:latin typeface="Calibri" panose="020F0502020204030204" pitchFamily="34" charset="0"/>
              </a:rPr>
              <a:t>distinction between fixed and variable costs</a:t>
            </a:r>
            <a:r>
              <a:rPr lang="en-IN" sz="2000" dirty="0">
                <a:effectLst/>
                <a:latin typeface="Calibri" panose="020F0502020204030204" pitchFamily="34" charset="0"/>
              </a:rPr>
              <a:t>. </a:t>
            </a:r>
            <a:r>
              <a:rPr lang="en-IN" sz="2000" b="1" dirty="0">
                <a:effectLst/>
                <a:latin typeface="Calibri" panose="020F0502020204030204" pitchFamily="34" charset="0"/>
              </a:rPr>
              <a:t>Many of a restaurant’s costs</a:t>
            </a:r>
            <a:r>
              <a:rPr lang="en-IN" sz="2000" dirty="0">
                <a:effectLst/>
                <a:latin typeface="Calibri" panose="020F0502020204030204" pitchFamily="34" charset="0"/>
              </a:rPr>
              <a:t>—the rent, kitchen equipment, tables, plates, silverware, and so on— </a:t>
            </a:r>
            <a:r>
              <a:rPr lang="en-IN" sz="2000" b="1" dirty="0">
                <a:effectLst/>
                <a:latin typeface="Calibri" panose="020F0502020204030204" pitchFamily="34" charset="0"/>
              </a:rPr>
              <a:t>are fixed</a:t>
            </a:r>
            <a:r>
              <a:rPr lang="en-IN" sz="2000" dirty="0">
                <a:effectLst/>
                <a:latin typeface="Calibri" panose="020F0502020204030204" pitchFamily="34" charset="0"/>
              </a:rPr>
              <a:t>. </a:t>
            </a:r>
            <a:r>
              <a:rPr lang="en-IN" sz="2000" b="1" dirty="0">
                <a:effectLst/>
                <a:latin typeface="Calibri" panose="020F0502020204030204" pitchFamily="34" charset="0"/>
              </a:rPr>
              <a:t>Shutting down during lunch would not reduce these costs</a:t>
            </a:r>
            <a:r>
              <a:rPr lang="en-IN" sz="2000" dirty="0">
                <a:effectLst/>
                <a:latin typeface="Calibri" panose="020F0502020204030204" pitchFamily="34" charset="0"/>
              </a:rPr>
              <a:t>. In other words, </a:t>
            </a:r>
            <a:r>
              <a:rPr lang="en-IN" sz="2000" b="1" i="1" dirty="0">
                <a:effectLst/>
                <a:latin typeface="Calibri" panose="020F0502020204030204" pitchFamily="34" charset="0"/>
              </a:rPr>
              <a:t>these costs are sunk in the short run</a:t>
            </a:r>
            <a:r>
              <a:rPr lang="en-IN" sz="2000" dirty="0">
                <a:effectLst/>
                <a:latin typeface="Calibri" panose="020F0502020204030204" pitchFamily="34" charset="0"/>
              </a:rPr>
              <a:t>. When the owner is deciding whether to serve lunch, </a:t>
            </a:r>
            <a:r>
              <a:rPr lang="en-IN" sz="2000" b="1" i="1" dirty="0">
                <a:effectLst/>
                <a:latin typeface="Calibri" panose="020F0502020204030204" pitchFamily="34" charset="0"/>
              </a:rPr>
              <a:t>only the variable costs</a:t>
            </a:r>
            <a:r>
              <a:rPr lang="en-IN" sz="2000" dirty="0">
                <a:effectLst/>
                <a:latin typeface="Calibri" panose="020F0502020204030204" pitchFamily="34" charset="0"/>
              </a:rPr>
              <a:t>—the price of the additional food and the wages of the extra staff—</a:t>
            </a:r>
            <a:r>
              <a:rPr lang="en-IN" sz="2000" b="1" dirty="0">
                <a:effectLst/>
                <a:latin typeface="Calibri" panose="020F0502020204030204" pitchFamily="34" charset="0"/>
              </a:rPr>
              <a:t>are relevant</a:t>
            </a:r>
            <a:r>
              <a:rPr lang="en-IN" sz="2000" dirty="0">
                <a:effectLst/>
                <a:latin typeface="Calibri" panose="020F0502020204030204" pitchFamily="34" charset="0"/>
              </a:rPr>
              <a:t>. </a:t>
            </a:r>
          </a:p>
          <a:p>
            <a:pPr>
              <a:spcBef>
                <a:spcPts val="0"/>
              </a:spcBef>
            </a:pPr>
            <a:endParaRPr lang="en-IN" sz="2000" dirty="0">
              <a:effectLst/>
              <a:latin typeface="Calibri" panose="020F0502020204030204" pitchFamily="34" charset="0"/>
            </a:endParaRPr>
          </a:p>
          <a:p>
            <a:pPr>
              <a:spcBef>
                <a:spcPts val="0"/>
              </a:spcBef>
            </a:pPr>
            <a:r>
              <a:rPr lang="en-IN" sz="2000" dirty="0">
                <a:effectLst/>
                <a:latin typeface="Calibri" panose="020F0502020204030204" pitchFamily="34" charset="0"/>
              </a:rPr>
              <a:t>The </a:t>
            </a:r>
            <a:r>
              <a:rPr lang="en-IN" sz="2000" b="1" dirty="0">
                <a:effectLst/>
                <a:latin typeface="Calibri" panose="020F0502020204030204" pitchFamily="34" charset="0"/>
              </a:rPr>
              <a:t>owner shuts down the restaurant </a:t>
            </a:r>
            <a:r>
              <a:rPr lang="en-IN" sz="2000" dirty="0">
                <a:effectLst/>
                <a:latin typeface="Calibri" panose="020F0502020204030204" pitchFamily="34" charset="0"/>
              </a:rPr>
              <a:t>at lunchtime </a:t>
            </a:r>
            <a:r>
              <a:rPr lang="en-IN" sz="2000" b="1" dirty="0">
                <a:effectLst/>
                <a:latin typeface="Calibri" panose="020F0502020204030204" pitchFamily="34" charset="0"/>
              </a:rPr>
              <a:t>only if the revenue from </a:t>
            </a:r>
            <a:r>
              <a:rPr lang="en-IN" sz="2000" dirty="0">
                <a:effectLst/>
                <a:latin typeface="Calibri" panose="020F0502020204030204" pitchFamily="34" charset="0"/>
              </a:rPr>
              <a:t>the few lunchtime customers </a:t>
            </a:r>
            <a:r>
              <a:rPr lang="en-IN" sz="2000" b="1" dirty="0">
                <a:effectLst/>
                <a:latin typeface="Calibri" panose="020F0502020204030204" pitchFamily="34" charset="0"/>
              </a:rPr>
              <a:t>fails to cover the restaurant’s variable costs</a:t>
            </a:r>
            <a:r>
              <a:rPr lang="en-IN" sz="2000" dirty="0">
                <a:effectLst/>
                <a:latin typeface="Calibri" panose="020F0502020204030204" pitchFamily="34" charset="0"/>
              </a:rPr>
              <a:t>.</a:t>
            </a:r>
          </a:p>
        </p:txBody>
      </p:sp>
      <p:pic>
        <p:nvPicPr>
          <p:cNvPr id="5" name="Picture 4">
            <a:extLst>
              <a:ext uri="{FF2B5EF4-FFF2-40B4-BE49-F238E27FC236}">
                <a16:creationId xmlns:a16="http://schemas.microsoft.com/office/drawing/2014/main" id="{FC81F8D6-BB8B-11A9-8EE5-D3629C89B3AE}"/>
              </a:ext>
            </a:extLst>
          </p:cNvPr>
          <p:cNvPicPr>
            <a:picLocks noChangeAspect="1"/>
          </p:cNvPicPr>
          <p:nvPr/>
        </p:nvPicPr>
        <p:blipFill>
          <a:blip r:embed="rId3"/>
          <a:stretch>
            <a:fillRect/>
          </a:stretch>
        </p:blipFill>
        <p:spPr>
          <a:xfrm>
            <a:off x="8875330" y="1175711"/>
            <a:ext cx="2581294" cy="5415002"/>
          </a:xfrm>
          <a:prstGeom prst="rect">
            <a:avLst/>
          </a:prstGeom>
        </p:spPr>
      </p:pic>
    </p:spTree>
    <p:extLst>
      <p:ext uri="{BB962C8B-B14F-4D97-AF65-F5344CB8AC3E}">
        <p14:creationId xmlns:p14="http://schemas.microsoft.com/office/powerpoint/2010/main" val="1472492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4090F-F8C7-7B43-3D5E-EB83ADDAB361}"/>
              </a:ext>
            </a:extLst>
          </p:cNvPr>
          <p:cNvSpPr>
            <a:spLocks noGrp="1"/>
          </p:cNvSpPr>
          <p:nvPr>
            <p:ph type="title"/>
          </p:nvPr>
        </p:nvSpPr>
        <p:spPr>
          <a:xfrm>
            <a:off x="838200" y="54348"/>
            <a:ext cx="10515600" cy="1325563"/>
          </a:xfrm>
        </p:spPr>
        <p:txBody>
          <a:bodyPr>
            <a:normAutofit/>
          </a:bodyPr>
          <a:lstStyle/>
          <a:p>
            <a:pPr marL="0" marR="0" algn="ctr">
              <a:spcBef>
                <a:spcPts val="0"/>
              </a:spcBef>
              <a:spcAft>
                <a:spcPts val="0"/>
              </a:spcAft>
            </a:pPr>
            <a:r>
              <a:rPr lang="en-IN" sz="3600" b="1" u="sng" dirty="0">
                <a:solidFill>
                  <a:srgbClr val="C00000"/>
                </a:solidFill>
                <a:effectLst/>
                <a:latin typeface="Calibri" panose="020F0502020204030204" pitchFamily="34" charset="0"/>
              </a:rPr>
              <a:t>The Firm’s Long-Run Decision to Exit or Enter a Market</a:t>
            </a:r>
            <a:endParaRPr lang="en-IN" sz="3600" dirty="0">
              <a:solidFill>
                <a:srgbClr val="C00000"/>
              </a:solidFill>
            </a:endParaRPr>
          </a:p>
        </p:txBody>
      </p:sp>
      <p:sp>
        <p:nvSpPr>
          <p:cNvPr id="3" name="Content Placeholder 2">
            <a:extLst>
              <a:ext uri="{FF2B5EF4-FFF2-40B4-BE49-F238E27FC236}">
                <a16:creationId xmlns:a16="http://schemas.microsoft.com/office/drawing/2014/main" id="{E79298EC-1371-22F8-27CB-07768B85C484}"/>
              </a:ext>
            </a:extLst>
          </p:cNvPr>
          <p:cNvSpPr>
            <a:spLocks noGrp="1"/>
          </p:cNvSpPr>
          <p:nvPr>
            <p:ph idx="1"/>
          </p:nvPr>
        </p:nvSpPr>
        <p:spPr>
          <a:xfrm>
            <a:off x="838200" y="1093694"/>
            <a:ext cx="10515600" cy="5614334"/>
          </a:xfrm>
        </p:spPr>
        <p:txBody>
          <a:bodyPr>
            <a:normAutofit/>
          </a:bodyPr>
          <a:lstStyle/>
          <a:p>
            <a:r>
              <a:rPr lang="en-IN" sz="2000" dirty="0">
                <a:effectLst/>
                <a:latin typeface="Calibri" panose="020F0502020204030204" pitchFamily="34" charset="0"/>
              </a:rPr>
              <a:t>A firm’s long-run decision to exit a market is similar to its shutdown decision. </a:t>
            </a:r>
            <a:r>
              <a:rPr lang="en-IN" sz="2000" b="1" dirty="0">
                <a:effectLst/>
                <a:latin typeface="Calibri" panose="020F0502020204030204" pitchFamily="34" charset="0"/>
              </a:rPr>
              <a:t>If the firm exits</a:t>
            </a:r>
            <a:r>
              <a:rPr lang="en-IN" sz="2000" dirty="0">
                <a:effectLst/>
                <a:latin typeface="Calibri" panose="020F0502020204030204" pitchFamily="34" charset="0"/>
              </a:rPr>
              <a:t>, it will again </a:t>
            </a:r>
            <a:r>
              <a:rPr lang="en-IN" sz="2000" b="1" dirty="0">
                <a:effectLst/>
                <a:latin typeface="Calibri" panose="020F0502020204030204" pitchFamily="34" charset="0"/>
              </a:rPr>
              <a:t>lose all revenue </a:t>
            </a:r>
            <a:r>
              <a:rPr lang="en-IN" sz="2000" dirty="0">
                <a:effectLst/>
                <a:latin typeface="Calibri" panose="020F0502020204030204" pitchFamily="34" charset="0"/>
              </a:rPr>
              <a:t>from the sale of its product, but now it will </a:t>
            </a:r>
            <a:r>
              <a:rPr lang="en-IN" sz="2000" b="1" dirty="0">
                <a:effectLst/>
                <a:latin typeface="Calibri" panose="020F0502020204030204" pitchFamily="34" charset="0"/>
              </a:rPr>
              <a:t>save not only its variable costs </a:t>
            </a:r>
            <a:r>
              <a:rPr lang="en-IN" sz="2000" dirty="0">
                <a:effectLst/>
                <a:latin typeface="Calibri" panose="020F0502020204030204" pitchFamily="34" charset="0"/>
              </a:rPr>
              <a:t>of production </a:t>
            </a:r>
            <a:r>
              <a:rPr lang="en-IN" sz="2000" b="1" dirty="0">
                <a:effectLst/>
                <a:latin typeface="Calibri" panose="020F0502020204030204" pitchFamily="34" charset="0"/>
              </a:rPr>
              <a:t>but also its fixed costs</a:t>
            </a:r>
            <a:r>
              <a:rPr lang="en-IN" sz="2000" dirty="0">
                <a:effectLst/>
                <a:latin typeface="Calibri" panose="020F0502020204030204" pitchFamily="34" charset="0"/>
              </a:rPr>
              <a:t>. Thus, </a:t>
            </a:r>
            <a:r>
              <a:rPr lang="en-IN" sz="2000" b="1" i="1" dirty="0">
                <a:effectLst/>
                <a:latin typeface="Calibri" panose="020F0502020204030204" pitchFamily="34" charset="0"/>
              </a:rPr>
              <a:t>the firm exits the market if the revenue it would get from producing is less than its total costs</a:t>
            </a:r>
            <a:r>
              <a:rPr lang="en-IN" sz="2000" dirty="0">
                <a:effectLst/>
                <a:latin typeface="Calibri" panose="020F0502020204030204" pitchFamily="34" charset="0"/>
              </a:rPr>
              <a:t>.</a:t>
            </a:r>
          </a:p>
          <a:p>
            <a:pPr marL="0" indent="0">
              <a:buNone/>
            </a:pPr>
            <a:endParaRPr lang="en-IN" sz="2000" dirty="0">
              <a:effectLst/>
              <a:latin typeface="Calibri" panose="020F0502020204030204" pitchFamily="34" charset="0"/>
            </a:endParaRPr>
          </a:p>
          <a:p>
            <a:pPr>
              <a:spcBef>
                <a:spcPts val="0"/>
              </a:spcBef>
            </a:pPr>
            <a:r>
              <a:rPr lang="en-IN" sz="2000" b="1" dirty="0">
                <a:solidFill>
                  <a:srgbClr val="C00000"/>
                </a:solidFill>
                <a:effectLst/>
                <a:latin typeface="Calibri" panose="020F0502020204030204" pitchFamily="34" charset="0"/>
              </a:rPr>
              <a:t>Exit Rule:</a:t>
            </a:r>
            <a:r>
              <a:rPr lang="en-IN" sz="2000" dirty="0">
                <a:solidFill>
                  <a:srgbClr val="C00000"/>
                </a:solidFill>
                <a:effectLst/>
                <a:latin typeface="Calibri" panose="020F0502020204030204" pitchFamily="34" charset="0"/>
              </a:rPr>
              <a:t> </a:t>
            </a:r>
            <a:r>
              <a:rPr lang="en-IN" sz="2000" dirty="0">
                <a:effectLst/>
                <a:latin typeface="Calibri" panose="020F0502020204030204" pitchFamily="34" charset="0"/>
              </a:rPr>
              <a:t>Writing it mathematically, if </a:t>
            </a:r>
            <a:r>
              <a:rPr lang="en-IN" sz="2000" i="1" dirty="0">
                <a:effectLst/>
                <a:latin typeface="Calibri" panose="020F0502020204030204" pitchFamily="34" charset="0"/>
              </a:rPr>
              <a:t>TR</a:t>
            </a:r>
            <a:r>
              <a:rPr lang="en-IN" sz="2000" dirty="0">
                <a:effectLst/>
                <a:latin typeface="Calibri" panose="020F0502020204030204" pitchFamily="34" charset="0"/>
              </a:rPr>
              <a:t> stands for </a:t>
            </a:r>
            <a:r>
              <a:rPr lang="en-IN" sz="2000" b="1" dirty="0">
                <a:effectLst/>
                <a:latin typeface="Calibri" panose="020F0502020204030204" pitchFamily="34" charset="0"/>
              </a:rPr>
              <a:t>total revenue</a:t>
            </a:r>
            <a:r>
              <a:rPr lang="en-IN" sz="2000" dirty="0">
                <a:effectLst/>
                <a:latin typeface="Calibri" panose="020F0502020204030204" pitchFamily="34" charset="0"/>
              </a:rPr>
              <a:t>, and </a:t>
            </a:r>
            <a:r>
              <a:rPr lang="en-IN" sz="2000" i="1" dirty="0">
                <a:effectLst/>
                <a:latin typeface="Calibri" panose="020F0502020204030204" pitchFamily="34" charset="0"/>
              </a:rPr>
              <a:t>TC</a:t>
            </a:r>
            <a:r>
              <a:rPr lang="en-IN" sz="2000" dirty="0">
                <a:effectLst/>
                <a:latin typeface="Calibri" panose="020F0502020204030204" pitchFamily="34" charset="0"/>
              </a:rPr>
              <a:t> stands for </a:t>
            </a:r>
            <a:r>
              <a:rPr lang="en-IN" sz="2000" b="1" dirty="0">
                <a:effectLst/>
                <a:latin typeface="Calibri" panose="020F0502020204030204" pitchFamily="34" charset="0"/>
              </a:rPr>
              <a:t>total cost</a:t>
            </a:r>
            <a:r>
              <a:rPr lang="en-IN" sz="2000" dirty="0">
                <a:effectLst/>
                <a:latin typeface="Calibri" panose="020F0502020204030204" pitchFamily="34" charset="0"/>
              </a:rPr>
              <a:t>, then the</a:t>
            </a:r>
            <a:r>
              <a:rPr lang="en-IN" sz="2000" b="1" dirty="0">
                <a:effectLst/>
                <a:latin typeface="Calibri" panose="020F0502020204030204" pitchFamily="34" charset="0"/>
              </a:rPr>
              <a:t> firm’s exit rule</a:t>
            </a:r>
            <a:r>
              <a:rPr lang="en-IN" sz="2000" dirty="0">
                <a:effectLst/>
                <a:latin typeface="Calibri" panose="020F0502020204030204" pitchFamily="34" charset="0"/>
              </a:rPr>
              <a:t> can be written as:</a:t>
            </a:r>
          </a:p>
          <a:p>
            <a:pPr marL="0" marR="0" indent="0">
              <a:spcBef>
                <a:spcPts val="0"/>
              </a:spcBef>
              <a:spcAft>
                <a:spcPts val="0"/>
              </a:spcAft>
              <a:buNone/>
            </a:pPr>
            <a:r>
              <a:rPr lang="en-IN" sz="2000" i="1" dirty="0">
                <a:effectLst/>
                <a:latin typeface="Calibri" panose="020F0502020204030204" pitchFamily="34" charset="0"/>
              </a:rPr>
              <a:t>                                                          </a:t>
            </a:r>
            <a:r>
              <a:rPr lang="en-IN" sz="2000" b="1" i="1" dirty="0">
                <a:effectLst/>
                <a:latin typeface="Calibri" panose="020F0502020204030204" pitchFamily="34" charset="0"/>
              </a:rPr>
              <a:t>Exit if TR &lt; TC.</a:t>
            </a:r>
            <a:endParaRPr lang="en-IN" sz="2000" b="1" dirty="0">
              <a:effectLst/>
              <a:latin typeface="Calibri" panose="020F0502020204030204" pitchFamily="34" charset="0"/>
            </a:endParaRPr>
          </a:p>
          <a:p>
            <a:pPr marL="0" marR="0" indent="0">
              <a:spcBef>
                <a:spcPts val="0"/>
              </a:spcBef>
              <a:spcAft>
                <a:spcPts val="0"/>
              </a:spcAft>
              <a:buNone/>
            </a:pPr>
            <a:r>
              <a:rPr lang="en-IN" sz="2000" dirty="0">
                <a:effectLst/>
                <a:latin typeface="Calibri" panose="020F0502020204030204" pitchFamily="34" charset="0"/>
              </a:rPr>
              <a:t>     The firm exits if total revenue is less than total cost.</a:t>
            </a:r>
          </a:p>
          <a:p>
            <a:pPr marL="0" marR="0" indent="0">
              <a:spcBef>
                <a:spcPts val="0"/>
              </a:spcBef>
              <a:spcAft>
                <a:spcPts val="0"/>
              </a:spcAft>
              <a:buNone/>
            </a:pPr>
            <a:endParaRPr lang="en-IN" sz="2000" dirty="0">
              <a:effectLst/>
              <a:latin typeface="Calibri" panose="020F0502020204030204" pitchFamily="34" charset="0"/>
            </a:endParaRPr>
          </a:p>
          <a:p>
            <a:pPr marL="0" marR="0">
              <a:spcBef>
                <a:spcPts val="0"/>
              </a:spcBef>
              <a:spcAft>
                <a:spcPts val="0"/>
              </a:spcAft>
            </a:pPr>
            <a:r>
              <a:rPr lang="en-IN" sz="2000" dirty="0">
                <a:effectLst/>
                <a:latin typeface="Calibri" panose="020F0502020204030204" pitchFamily="34" charset="0"/>
              </a:rPr>
              <a:t>By dividing both sides of this inequality by quantity </a:t>
            </a:r>
            <a:r>
              <a:rPr lang="en-IN" sz="2000" i="1" dirty="0">
                <a:effectLst/>
                <a:latin typeface="Calibri" panose="020F0502020204030204" pitchFamily="34" charset="0"/>
              </a:rPr>
              <a:t>Q</a:t>
            </a:r>
            <a:r>
              <a:rPr lang="en-IN" sz="2000" dirty="0">
                <a:effectLst/>
                <a:latin typeface="Calibri" panose="020F0502020204030204" pitchFamily="34" charset="0"/>
              </a:rPr>
              <a:t>, we can write it as:</a:t>
            </a:r>
          </a:p>
          <a:p>
            <a:pPr marL="0" marR="0" indent="0">
              <a:spcBef>
                <a:spcPts val="0"/>
              </a:spcBef>
              <a:spcAft>
                <a:spcPts val="0"/>
              </a:spcAft>
              <a:buNone/>
            </a:pPr>
            <a:r>
              <a:rPr lang="en-IN" sz="2000" i="1" dirty="0">
                <a:effectLst/>
                <a:latin typeface="Calibri" panose="020F0502020204030204" pitchFamily="34" charset="0"/>
              </a:rPr>
              <a:t>                                                         </a:t>
            </a:r>
            <a:r>
              <a:rPr lang="en-IN" sz="2000" b="1" i="1" dirty="0">
                <a:effectLst/>
                <a:latin typeface="Calibri" panose="020F0502020204030204" pitchFamily="34" charset="0"/>
              </a:rPr>
              <a:t>Exit if TR/Q &lt; TC/Q.</a:t>
            </a:r>
          </a:p>
          <a:p>
            <a:pPr marL="0" marR="0" indent="0">
              <a:spcBef>
                <a:spcPts val="0"/>
              </a:spcBef>
              <a:spcAft>
                <a:spcPts val="0"/>
              </a:spcAft>
              <a:buNone/>
            </a:pPr>
            <a:endParaRPr lang="en-IN" sz="2000" b="1" i="1" dirty="0">
              <a:effectLst/>
              <a:latin typeface="Calibri" panose="020F0502020204030204" pitchFamily="34" charset="0"/>
            </a:endParaRPr>
          </a:p>
          <a:p>
            <a:pPr>
              <a:spcBef>
                <a:spcPts val="0"/>
              </a:spcBef>
            </a:pPr>
            <a:r>
              <a:rPr lang="en-IN" sz="2000" dirty="0">
                <a:effectLst/>
                <a:latin typeface="Calibri" panose="020F0502020204030204" pitchFamily="34" charset="0"/>
              </a:rPr>
              <a:t>We can simplify this further by noting that </a:t>
            </a:r>
            <a:r>
              <a:rPr lang="en-IN" sz="2000" i="1" dirty="0">
                <a:effectLst/>
                <a:latin typeface="Calibri" panose="020F0502020204030204" pitchFamily="34" charset="0"/>
              </a:rPr>
              <a:t>TR/Q</a:t>
            </a:r>
            <a:r>
              <a:rPr lang="en-IN" sz="2000" dirty="0">
                <a:effectLst/>
                <a:latin typeface="Calibri" panose="020F0502020204030204" pitchFamily="34" charset="0"/>
              </a:rPr>
              <a:t> is </a:t>
            </a:r>
            <a:r>
              <a:rPr lang="en-IN" sz="2000" b="1" dirty="0">
                <a:effectLst/>
                <a:latin typeface="Calibri" panose="020F0502020204030204" pitchFamily="34" charset="0"/>
              </a:rPr>
              <a:t>average revenue</a:t>
            </a:r>
            <a:r>
              <a:rPr lang="en-IN" sz="2000" dirty="0">
                <a:effectLst/>
                <a:latin typeface="Calibri" panose="020F0502020204030204" pitchFamily="34" charset="0"/>
              </a:rPr>
              <a:t>, which </a:t>
            </a:r>
            <a:r>
              <a:rPr lang="en-IN" sz="2000" b="1" dirty="0">
                <a:effectLst/>
                <a:latin typeface="Calibri" panose="020F0502020204030204" pitchFamily="34" charset="0"/>
              </a:rPr>
              <a:t>equals the price</a:t>
            </a:r>
            <a:r>
              <a:rPr lang="en-IN" sz="2000" b="1" i="1" dirty="0">
                <a:effectLst/>
                <a:latin typeface="Calibri" panose="020F0502020204030204" pitchFamily="34" charset="0"/>
              </a:rPr>
              <a:t> P</a:t>
            </a:r>
            <a:r>
              <a:rPr lang="en-IN" sz="2000" dirty="0">
                <a:effectLst/>
                <a:latin typeface="Calibri" panose="020F0502020204030204" pitchFamily="34" charset="0"/>
              </a:rPr>
              <a:t>, and that </a:t>
            </a:r>
            <a:r>
              <a:rPr lang="en-IN" sz="2000" i="1" dirty="0">
                <a:effectLst/>
                <a:latin typeface="Calibri" panose="020F0502020204030204" pitchFamily="34" charset="0"/>
              </a:rPr>
              <a:t>TC/Q</a:t>
            </a:r>
            <a:r>
              <a:rPr lang="en-IN" sz="2000" dirty="0">
                <a:effectLst/>
                <a:latin typeface="Calibri" panose="020F0502020204030204" pitchFamily="34" charset="0"/>
              </a:rPr>
              <a:t> is </a:t>
            </a:r>
            <a:r>
              <a:rPr lang="en-IN" sz="2000" b="1" dirty="0">
                <a:effectLst/>
                <a:latin typeface="Calibri" panose="020F0502020204030204" pitchFamily="34" charset="0"/>
              </a:rPr>
              <a:t>average total cost,</a:t>
            </a:r>
            <a:r>
              <a:rPr lang="en-IN" sz="2000" b="1" i="1" dirty="0">
                <a:effectLst/>
                <a:latin typeface="Calibri" panose="020F0502020204030204" pitchFamily="34" charset="0"/>
              </a:rPr>
              <a:t> ATC</a:t>
            </a:r>
            <a:r>
              <a:rPr lang="en-IN" sz="2000" dirty="0">
                <a:effectLst/>
                <a:latin typeface="Calibri" panose="020F0502020204030204" pitchFamily="34" charset="0"/>
              </a:rPr>
              <a:t>. Therefore, the firm’s exit rule is:</a:t>
            </a:r>
          </a:p>
          <a:p>
            <a:pPr marL="0" marR="0" indent="0">
              <a:spcBef>
                <a:spcPts val="0"/>
              </a:spcBef>
              <a:spcAft>
                <a:spcPts val="0"/>
              </a:spcAft>
              <a:buNone/>
            </a:pPr>
            <a:r>
              <a:rPr lang="en-IN" sz="2000" i="1" dirty="0">
                <a:effectLst/>
                <a:latin typeface="Calibri" panose="020F0502020204030204" pitchFamily="34" charset="0"/>
              </a:rPr>
              <a:t>                                                         </a:t>
            </a:r>
            <a:r>
              <a:rPr lang="en-IN" sz="2000" b="1" i="1" dirty="0">
                <a:effectLst/>
                <a:latin typeface="Calibri" panose="020F0502020204030204" pitchFamily="34" charset="0"/>
              </a:rPr>
              <a:t>Exit if P &lt; ATC.</a:t>
            </a:r>
            <a:endParaRPr lang="en-IN" sz="2000" b="1" dirty="0">
              <a:effectLst/>
              <a:latin typeface="Calibri" panose="020F0502020204030204" pitchFamily="34" charset="0"/>
            </a:endParaRPr>
          </a:p>
          <a:p>
            <a:pPr marL="0" marR="0" indent="0">
              <a:spcBef>
                <a:spcPts val="0"/>
              </a:spcBef>
              <a:spcAft>
                <a:spcPts val="0"/>
              </a:spcAft>
              <a:buNone/>
            </a:pPr>
            <a:r>
              <a:rPr lang="en-IN" sz="2000" dirty="0">
                <a:effectLst/>
                <a:latin typeface="Calibri" panose="020F0502020204030204" pitchFamily="34" charset="0"/>
              </a:rPr>
              <a:t>     That is, </a:t>
            </a:r>
            <a:r>
              <a:rPr lang="en-IN" sz="2000" b="1" i="1" dirty="0">
                <a:solidFill>
                  <a:srgbClr val="C00000"/>
                </a:solidFill>
                <a:effectLst/>
                <a:latin typeface="Calibri" panose="020F0502020204030204" pitchFamily="34" charset="0"/>
              </a:rPr>
              <a:t>a firm chooses to exit if the price of its good is less than the average total cost of production</a:t>
            </a:r>
            <a:r>
              <a:rPr lang="en-IN" sz="2000" dirty="0">
                <a:effectLst/>
                <a:latin typeface="Calibri" panose="020F0502020204030204" pitchFamily="34" charset="0"/>
              </a:rPr>
              <a:t>.</a:t>
            </a:r>
          </a:p>
        </p:txBody>
      </p:sp>
    </p:spTree>
    <p:extLst>
      <p:ext uri="{BB962C8B-B14F-4D97-AF65-F5344CB8AC3E}">
        <p14:creationId xmlns:p14="http://schemas.microsoft.com/office/powerpoint/2010/main" val="916824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6F89F4-5251-DCEE-B3C2-C02B00E696D5}"/>
              </a:ext>
            </a:extLst>
          </p:cNvPr>
          <p:cNvSpPr>
            <a:spLocks noGrp="1"/>
          </p:cNvSpPr>
          <p:nvPr>
            <p:ph idx="1"/>
          </p:nvPr>
        </p:nvSpPr>
        <p:spPr>
          <a:xfrm>
            <a:off x="838200" y="478118"/>
            <a:ext cx="10515600" cy="5698845"/>
          </a:xfrm>
        </p:spPr>
        <p:txBody>
          <a:bodyPr>
            <a:normAutofit fontScale="92500" lnSpcReduction="20000"/>
          </a:bodyPr>
          <a:lstStyle/>
          <a:p>
            <a:pPr>
              <a:spcBef>
                <a:spcPts val="0"/>
              </a:spcBef>
            </a:pPr>
            <a:r>
              <a:rPr lang="en-IN" sz="2800" dirty="0">
                <a:effectLst/>
                <a:latin typeface="Calibri" panose="020F0502020204030204" pitchFamily="34" charset="0"/>
              </a:rPr>
              <a:t>A parallel analysis applies to </a:t>
            </a:r>
            <a:r>
              <a:rPr lang="en-IN" sz="2800" b="1" dirty="0">
                <a:solidFill>
                  <a:srgbClr val="C00000"/>
                </a:solidFill>
                <a:effectLst/>
                <a:latin typeface="Calibri" panose="020F0502020204030204" pitchFamily="34" charset="0"/>
              </a:rPr>
              <a:t>an entrepreneur who is considering starting a firm</a:t>
            </a:r>
            <a:r>
              <a:rPr lang="en-IN" sz="2800" dirty="0">
                <a:effectLst/>
                <a:latin typeface="Calibri" panose="020F0502020204030204" pitchFamily="34" charset="0"/>
              </a:rPr>
              <a:t>. He will </a:t>
            </a:r>
            <a:r>
              <a:rPr lang="en-IN" sz="2800" b="1" dirty="0">
                <a:effectLst/>
                <a:latin typeface="Calibri" panose="020F0502020204030204" pitchFamily="34" charset="0"/>
              </a:rPr>
              <a:t>enter the market </a:t>
            </a:r>
            <a:r>
              <a:rPr lang="en-IN" sz="2800" dirty="0">
                <a:effectLst/>
                <a:latin typeface="Calibri" panose="020F0502020204030204" pitchFamily="34" charset="0"/>
              </a:rPr>
              <a:t>if </a:t>
            </a:r>
            <a:r>
              <a:rPr lang="en-IN" sz="2800" b="1" dirty="0">
                <a:effectLst/>
                <a:latin typeface="Calibri" panose="020F0502020204030204" pitchFamily="34" charset="0"/>
              </a:rPr>
              <a:t>starting a firm would be profitable</a:t>
            </a:r>
            <a:r>
              <a:rPr lang="en-IN" sz="2800" dirty="0">
                <a:effectLst/>
                <a:latin typeface="Calibri" panose="020F0502020204030204" pitchFamily="34" charset="0"/>
              </a:rPr>
              <a:t>, which occurs </a:t>
            </a:r>
            <a:r>
              <a:rPr lang="en-IN" sz="2800" b="1" dirty="0">
                <a:effectLst/>
                <a:latin typeface="Calibri" panose="020F0502020204030204" pitchFamily="34" charset="0"/>
              </a:rPr>
              <a:t>if the price </a:t>
            </a:r>
            <a:r>
              <a:rPr lang="en-IN" sz="2800" dirty="0">
                <a:effectLst/>
                <a:latin typeface="Calibri" panose="020F0502020204030204" pitchFamily="34" charset="0"/>
              </a:rPr>
              <a:t>of the good </a:t>
            </a:r>
            <a:r>
              <a:rPr lang="en-IN" sz="2800" b="1" dirty="0">
                <a:effectLst/>
                <a:latin typeface="Calibri" panose="020F0502020204030204" pitchFamily="34" charset="0"/>
              </a:rPr>
              <a:t>exceeds the average total cost </a:t>
            </a:r>
            <a:r>
              <a:rPr lang="en-IN" sz="2800" dirty="0">
                <a:effectLst/>
                <a:latin typeface="Calibri" panose="020F0502020204030204" pitchFamily="34" charset="0"/>
              </a:rPr>
              <a:t>of production. The </a:t>
            </a:r>
            <a:r>
              <a:rPr lang="en-IN" sz="2800" b="1" dirty="0">
                <a:solidFill>
                  <a:srgbClr val="C00000"/>
                </a:solidFill>
                <a:effectLst/>
                <a:latin typeface="Calibri" panose="020F0502020204030204" pitchFamily="34" charset="0"/>
              </a:rPr>
              <a:t>entry rule</a:t>
            </a:r>
            <a:r>
              <a:rPr lang="en-IN" sz="2800" dirty="0">
                <a:solidFill>
                  <a:srgbClr val="C00000"/>
                </a:solidFill>
                <a:effectLst/>
                <a:latin typeface="Calibri" panose="020F0502020204030204" pitchFamily="34" charset="0"/>
              </a:rPr>
              <a:t> </a:t>
            </a:r>
            <a:r>
              <a:rPr lang="en-IN" sz="2800" dirty="0">
                <a:effectLst/>
                <a:latin typeface="Calibri" panose="020F0502020204030204" pitchFamily="34" charset="0"/>
              </a:rPr>
              <a:t>is:</a:t>
            </a:r>
          </a:p>
          <a:p>
            <a:pPr marL="0" marR="0" indent="0">
              <a:spcBef>
                <a:spcPts val="0"/>
              </a:spcBef>
              <a:spcAft>
                <a:spcPts val="0"/>
              </a:spcAft>
              <a:buNone/>
            </a:pPr>
            <a:r>
              <a:rPr lang="en-IN" sz="2800" i="1" dirty="0">
                <a:effectLst/>
                <a:latin typeface="Calibri" panose="020F0502020204030204" pitchFamily="34" charset="0"/>
              </a:rPr>
              <a:t>                                                        </a:t>
            </a:r>
            <a:r>
              <a:rPr lang="en-IN" sz="2800" b="1" i="1" dirty="0">
                <a:effectLst/>
                <a:latin typeface="Calibri" panose="020F0502020204030204" pitchFamily="34" charset="0"/>
              </a:rPr>
              <a:t>Enter if P &gt; ATC.</a:t>
            </a:r>
          </a:p>
          <a:p>
            <a:pPr marL="0" marR="0" indent="0">
              <a:spcBef>
                <a:spcPts val="0"/>
              </a:spcBef>
              <a:spcAft>
                <a:spcPts val="0"/>
              </a:spcAft>
              <a:buNone/>
            </a:pPr>
            <a:endParaRPr lang="en-IN" sz="2800" b="1" dirty="0">
              <a:effectLst/>
              <a:latin typeface="Calibri" panose="020F0502020204030204" pitchFamily="34" charset="0"/>
            </a:endParaRPr>
          </a:p>
          <a:p>
            <a:pPr marL="0" marR="0">
              <a:spcBef>
                <a:spcPts val="0"/>
              </a:spcBef>
              <a:spcAft>
                <a:spcPts val="0"/>
              </a:spcAft>
            </a:pPr>
            <a:r>
              <a:rPr lang="en-IN" sz="2800" dirty="0">
                <a:effectLst/>
                <a:latin typeface="Calibri" panose="020F0502020204030204" pitchFamily="34" charset="0"/>
              </a:rPr>
              <a:t>The rule for entry is exactly the opposite of the rule for exit.</a:t>
            </a:r>
          </a:p>
          <a:p>
            <a:pPr marL="0" indent="0" rtl="0" fontAlgn="ctr">
              <a:spcBef>
                <a:spcPts val="0"/>
              </a:spcBef>
              <a:spcAft>
                <a:spcPts val="0"/>
              </a:spcAft>
              <a:buNone/>
            </a:pPr>
            <a:endParaRPr lang="en-IN" sz="2800" b="1" dirty="0">
              <a:effectLst/>
              <a:latin typeface="Calibri" panose="020F0502020204030204" pitchFamily="34" charset="0"/>
            </a:endParaRPr>
          </a:p>
          <a:p>
            <a:pPr marL="0" indent="0" rtl="0" fontAlgn="ctr">
              <a:spcBef>
                <a:spcPts val="0"/>
              </a:spcBef>
              <a:spcAft>
                <a:spcPts val="0"/>
              </a:spcAft>
              <a:buNone/>
            </a:pPr>
            <a:r>
              <a:rPr lang="en-IN" sz="3000" b="1" dirty="0">
                <a:solidFill>
                  <a:srgbClr val="C00000"/>
                </a:solidFill>
                <a:effectLst/>
                <a:latin typeface="Calibri" panose="020F0502020204030204" pitchFamily="34" charset="0"/>
              </a:rPr>
              <a:t>A competitive firm’s long-run profit-maximizing strategy: </a:t>
            </a:r>
          </a:p>
          <a:p>
            <a:pPr marL="0" indent="0" rtl="0" fontAlgn="ctr">
              <a:spcBef>
                <a:spcPts val="0"/>
              </a:spcBef>
              <a:spcAft>
                <a:spcPts val="0"/>
              </a:spcAft>
              <a:buNone/>
            </a:pPr>
            <a:endParaRPr lang="en-IN" sz="3000" dirty="0">
              <a:solidFill>
                <a:srgbClr val="C00000"/>
              </a:solidFill>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IN" sz="2800" dirty="0">
                <a:effectLst/>
                <a:latin typeface="Calibri" panose="020F0502020204030204" pitchFamily="34" charset="0"/>
              </a:rPr>
              <a:t>If the firm produces anything, it </a:t>
            </a:r>
            <a:r>
              <a:rPr lang="en-IN" sz="2800" b="1" dirty="0">
                <a:effectLst/>
                <a:latin typeface="Calibri" panose="020F0502020204030204" pitchFamily="34" charset="0"/>
              </a:rPr>
              <a:t>chooses the quantity </a:t>
            </a:r>
            <a:r>
              <a:rPr lang="en-IN" sz="2800" dirty="0">
                <a:effectLst/>
                <a:latin typeface="Calibri" panose="020F0502020204030204" pitchFamily="34" charset="0"/>
              </a:rPr>
              <a:t>at which </a:t>
            </a:r>
            <a:r>
              <a:rPr lang="en-IN" sz="2800" b="1" dirty="0">
                <a:effectLst/>
                <a:latin typeface="Calibri" panose="020F0502020204030204" pitchFamily="34" charset="0"/>
              </a:rPr>
              <a:t>marginal cost equals</a:t>
            </a:r>
            <a:r>
              <a:rPr lang="en-IN" sz="2800" dirty="0">
                <a:effectLst/>
                <a:latin typeface="Calibri" panose="020F0502020204030204" pitchFamily="34" charset="0"/>
              </a:rPr>
              <a:t> the </a:t>
            </a:r>
            <a:r>
              <a:rPr lang="en-IN" sz="2800" b="1" dirty="0">
                <a:effectLst/>
                <a:latin typeface="Calibri" panose="020F0502020204030204" pitchFamily="34" charset="0"/>
              </a:rPr>
              <a:t>price</a:t>
            </a:r>
            <a:r>
              <a:rPr lang="en-IN" sz="2800" dirty="0">
                <a:effectLst/>
                <a:latin typeface="Calibri" panose="020F0502020204030204" pitchFamily="34" charset="0"/>
              </a:rPr>
              <a:t> of the good. </a:t>
            </a:r>
          </a:p>
          <a:p>
            <a:pPr rtl="0" fontAlgn="ctr">
              <a:spcBef>
                <a:spcPts val="0"/>
              </a:spcBef>
              <a:spcAft>
                <a:spcPts val="0"/>
              </a:spcAft>
              <a:buFont typeface="Arial" panose="020B0604020202020204" pitchFamily="34" charset="0"/>
              <a:buChar char="•"/>
            </a:pPr>
            <a:endParaRPr lang="en-IN" sz="2800"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IN" sz="2800" dirty="0">
                <a:effectLst/>
                <a:latin typeface="Calibri" panose="020F0502020204030204" pitchFamily="34" charset="0"/>
              </a:rPr>
              <a:t>Yet </a:t>
            </a:r>
            <a:r>
              <a:rPr lang="en-IN" sz="2800" b="1" dirty="0">
                <a:effectLst/>
                <a:latin typeface="Calibri" panose="020F0502020204030204" pitchFamily="34" charset="0"/>
              </a:rPr>
              <a:t>if</a:t>
            </a:r>
            <a:r>
              <a:rPr lang="en-IN" sz="2800" dirty="0">
                <a:effectLst/>
                <a:latin typeface="Calibri" panose="020F0502020204030204" pitchFamily="34" charset="0"/>
              </a:rPr>
              <a:t> the </a:t>
            </a:r>
            <a:r>
              <a:rPr lang="en-IN" sz="2800" b="1" dirty="0">
                <a:effectLst/>
                <a:latin typeface="Calibri" panose="020F0502020204030204" pitchFamily="34" charset="0"/>
              </a:rPr>
              <a:t>price is less than</a:t>
            </a:r>
            <a:r>
              <a:rPr lang="en-IN" sz="2800" dirty="0">
                <a:effectLst/>
                <a:latin typeface="Calibri" panose="020F0502020204030204" pitchFamily="34" charset="0"/>
              </a:rPr>
              <a:t> the </a:t>
            </a:r>
            <a:r>
              <a:rPr lang="en-IN" sz="2800" b="1" dirty="0">
                <a:effectLst/>
                <a:latin typeface="Calibri" panose="020F0502020204030204" pitchFamily="34" charset="0"/>
              </a:rPr>
              <a:t>average total cost </a:t>
            </a:r>
            <a:r>
              <a:rPr lang="en-IN" sz="2800" dirty="0">
                <a:effectLst/>
                <a:latin typeface="Calibri" panose="020F0502020204030204" pitchFamily="34" charset="0"/>
              </a:rPr>
              <a:t>at that quantity, the </a:t>
            </a:r>
            <a:r>
              <a:rPr lang="en-IN" sz="2800" b="1" dirty="0">
                <a:effectLst/>
                <a:latin typeface="Calibri" panose="020F0502020204030204" pitchFamily="34" charset="0"/>
              </a:rPr>
              <a:t>firm chooses to exit </a:t>
            </a:r>
            <a:r>
              <a:rPr lang="en-IN" sz="2800" dirty="0">
                <a:effectLst/>
                <a:latin typeface="Calibri" panose="020F0502020204030204" pitchFamily="34" charset="0"/>
              </a:rPr>
              <a:t>(or not enter) the market. </a:t>
            </a:r>
          </a:p>
          <a:p>
            <a:pPr rtl="0" fontAlgn="ctr">
              <a:spcBef>
                <a:spcPts val="0"/>
              </a:spcBef>
              <a:spcAft>
                <a:spcPts val="0"/>
              </a:spcAft>
              <a:buFont typeface="Arial" panose="020B0604020202020204" pitchFamily="34" charset="0"/>
              <a:buChar char="•"/>
            </a:pPr>
            <a:endParaRPr lang="en-IN" sz="2800"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IN" sz="2800" b="1" i="1" dirty="0">
                <a:solidFill>
                  <a:srgbClr val="C00000"/>
                </a:solidFill>
                <a:effectLst/>
                <a:latin typeface="Calibri" panose="020F0502020204030204" pitchFamily="34" charset="0"/>
              </a:rPr>
              <a:t>The competitive firm’s long-run supply curve is the portion of its marginal-cost curve that lies above average total cost.</a:t>
            </a:r>
          </a:p>
          <a:p>
            <a:pPr rtl="0" fontAlgn="ctr">
              <a:spcBef>
                <a:spcPts val="0"/>
              </a:spcBef>
              <a:spcAft>
                <a:spcPts val="0"/>
              </a:spcAft>
              <a:buFont typeface="Arial" panose="020B0604020202020204" pitchFamily="34" charset="0"/>
              <a:buChar char="•"/>
            </a:pPr>
            <a:endParaRPr lang="en-IN" sz="2800" dirty="0">
              <a:effectLst/>
              <a:latin typeface="Calibri" panose="020F0502020204030204" pitchFamily="34" charset="0"/>
            </a:endParaRPr>
          </a:p>
          <a:p>
            <a:pPr marL="0" marR="0" indent="0">
              <a:spcBef>
                <a:spcPts val="0"/>
              </a:spcBef>
              <a:spcAft>
                <a:spcPts val="0"/>
              </a:spcAft>
              <a:buNone/>
            </a:pPr>
            <a:r>
              <a:rPr lang="en-IN" sz="2800" dirty="0">
                <a:effectLst/>
                <a:latin typeface="Calibri" panose="020F0502020204030204" pitchFamily="34" charset="0"/>
              </a:rPr>
              <a:t>These results are illustrated in </a:t>
            </a:r>
            <a:r>
              <a:rPr lang="en-IN" sz="2800" i="1" dirty="0">
                <a:effectLst/>
                <a:latin typeface="Calibri" panose="020F0502020204030204" pitchFamily="34" charset="0"/>
              </a:rPr>
              <a:t>Figure 4</a:t>
            </a:r>
            <a:r>
              <a:rPr lang="en-IN" sz="2800" dirty="0">
                <a:effectLst/>
                <a:latin typeface="Calibri" panose="020F0502020204030204" pitchFamily="34" charset="0"/>
              </a:rPr>
              <a:t>. </a:t>
            </a:r>
          </a:p>
          <a:p>
            <a:endParaRPr lang="en-IN" dirty="0"/>
          </a:p>
        </p:txBody>
      </p:sp>
    </p:spTree>
    <p:extLst>
      <p:ext uri="{BB962C8B-B14F-4D97-AF65-F5344CB8AC3E}">
        <p14:creationId xmlns:p14="http://schemas.microsoft.com/office/powerpoint/2010/main" val="3715775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0A850D-DB67-08DE-24BD-E9E9E0DD4437}"/>
              </a:ext>
            </a:extLst>
          </p:cNvPr>
          <p:cNvPicPr>
            <a:picLocks noChangeAspect="1"/>
          </p:cNvPicPr>
          <p:nvPr/>
        </p:nvPicPr>
        <p:blipFill>
          <a:blip r:embed="rId3"/>
          <a:stretch>
            <a:fillRect/>
          </a:stretch>
        </p:blipFill>
        <p:spPr>
          <a:xfrm>
            <a:off x="842682" y="436282"/>
            <a:ext cx="10715812" cy="6095999"/>
          </a:xfrm>
          <a:prstGeom prst="rect">
            <a:avLst/>
          </a:prstGeom>
        </p:spPr>
      </p:pic>
    </p:spTree>
    <p:extLst>
      <p:ext uri="{BB962C8B-B14F-4D97-AF65-F5344CB8AC3E}">
        <p14:creationId xmlns:p14="http://schemas.microsoft.com/office/powerpoint/2010/main" val="4109796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E2872-D8B9-87DE-0534-6A909E7E613A}"/>
              </a:ext>
            </a:extLst>
          </p:cNvPr>
          <p:cNvSpPr>
            <a:spLocks noGrp="1"/>
          </p:cNvSpPr>
          <p:nvPr>
            <p:ph type="title"/>
          </p:nvPr>
        </p:nvSpPr>
        <p:spPr>
          <a:xfrm>
            <a:off x="796365" y="66301"/>
            <a:ext cx="10515600" cy="1027393"/>
          </a:xfrm>
        </p:spPr>
        <p:txBody>
          <a:bodyPr>
            <a:normAutofit/>
          </a:bodyPr>
          <a:lstStyle/>
          <a:p>
            <a:r>
              <a:rPr lang="en-US" sz="3600" b="1" dirty="0">
                <a:solidFill>
                  <a:srgbClr val="C00000"/>
                </a:solidFill>
              </a:rPr>
              <a:t>Measuring Profit in Our Graph for the Competitive Firm</a:t>
            </a:r>
            <a:endParaRPr lang="en-IN" sz="3600" b="1" dirty="0">
              <a:solidFill>
                <a:srgbClr val="C00000"/>
              </a:solidFill>
            </a:endParaRPr>
          </a:p>
        </p:txBody>
      </p:sp>
      <p:sp>
        <p:nvSpPr>
          <p:cNvPr id="3" name="Content Placeholder 2">
            <a:extLst>
              <a:ext uri="{FF2B5EF4-FFF2-40B4-BE49-F238E27FC236}">
                <a16:creationId xmlns:a16="http://schemas.microsoft.com/office/drawing/2014/main" id="{D8E0105F-86AD-2FFB-4CB8-10985D48B4E2}"/>
              </a:ext>
            </a:extLst>
          </p:cNvPr>
          <p:cNvSpPr>
            <a:spLocks noGrp="1"/>
          </p:cNvSpPr>
          <p:nvPr>
            <p:ph idx="1"/>
          </p:nvPr>
        </p:nvSpPr>
        <p:spPr>
          <a:xfrm>
            <a:off x="838200" y="992094"/>
            <a:ext cx="10515600" cy="5582024"/>
          </a:xfrm>
        </p:spPr>
        <p:txBody>
          <a:bodyPr/>
          <a:lstStyle/>
          <a:p>
            <a:pPr marL="0" marR="0">
              <a:spcBef>
                <a:spcPts val="0"/>
              </a:spcBef>
              <a:spcAft>
                <a:spcPts val="0"/>
              </a:spcAft>
            </a:pPr>
            <a:r>
              <a:rPr lang="en-IN" sz="2000" b="1" dirty="0">
                <a:effectLst/>
                <a:latin typeface="Calibri" panose="020F0502020204030204" pitchFamily="34" charset="0"/>
              </a:rPr>
              <a:t>Profit </a:t>
            </a:r>
            <a:r>
              <a:rPr lang="en-IN" sz="2000" dirty="0">
                <a:effectLst/>
                <a:latin typeface="Calibri" panose="020F0502020204030204" pitchFamily="34" charset="0"/>
              </a:rPr>
              <a:t>equals </a:t>
            </a:r>
            <a:r>
              <a:rPr lang="en-IN" sz="2000" b="1" dirty="0">
                <a:effectLst/>
                <a:latin typeface="Calibri" panose="020F0502020204030204" pitchFamily="34" charset="0"/>
              </a:rPr>
              <a:t>total revenue </a:t>
            </a:r>
            <a:r>
              <a:rPr lang="en-IN" sz="2000" i="1" dirty="0">
                <a:effectLst/>
                <a:latin typeface="Calibri" panose="020F0502020204030204" pitchFamily="34" charset="0"/>
              </a:rPr>
              <a:t>(TR)</a:t>
            </a:r>
            <a:r>
              <a:rPr lang="en-IN" sz="2000" dirty="0">
                <a:effectLst/>
                <a:latin typeface="Calibri" panose="020F0502020204030204" pitchFamily="34" charset="0"/>
              </a:rPr>
              <a:t> minus </a:t>
            </a:r>
            <a:r>
              <a:rPr lang="en-IN" sz="2000" b="1" dirty="0">
                <a:effectLst/>
                <a:latin typeface="Calibri" panose="020F0502020204030204" pitchFamily="34" charset="0"/>
              </a:rPr>
              <a:t>total cost </a:t>
            </a:r>
            <a:r>
              <a:rPr lang="en-IN" sz="2000" i="1" dirty="0">
                <a:effectLst/>
                <a:latin typeface="Calibri" panose="020F0502020204030204" pitchFamily="34" charset="0"/>
              </a:rPr>
              <a:t>(TC)</a:t>
            </a:r>
            <a:r>
              <a:rPr lang="en-IN" sz="2000" dirty="0">
                <a:effectLst/>
                <a:latin typeface="Calibri" panose="020F0502020204030204" pitchFamily="34" charset="0"/>
              </a:rPr>
              <a:t>: </a:t>
            </a:r>
          </a:p>
          <a:p>
            <a:pPr marL="0" marR="0" indent="0">
              <a:spcBef>
                <a:spcPts val="0"/>
              </a:spcBef>
              <a:spcAft>
                <a:spcPts val="0"/>
              </a:spcAft>
              <a:buNone/>
            </a:pPr>
            <a:r>
              <a:rPr lang="en-IN" sz="2000" i="1" dirty="0">
                <a:effectLst/>
                <a:latin typeface="Calibri" panose="020F0502020204030204" pitchFamily="34" charset="0"/>
              </a:rPr>
              <a:t>                         </a:t>
            </a:r>
            <a:r>
              <a:rPr lang="en-IN" sz="2000" b="1" i="1" dirty="0">
                <a:effectLst/>
                <a:latin typeface="Calibri" panose="020F0502020204030204" pitchFamily="34" charset="0"/>
              </a:rPr>
              <a:t>Profit = TR - TC.</a:t>
            </a:r>
            <a:endParaRPr lang="en-IN" sz="2000" b="1" dirty="0">
              <a:effectLst/>
              <a:latin typeface="Calibri" panose="020F0502020204030204" pitchFamily="34" charset="0"/>
            </a:endParaRPr>
          </a:p>
          <a:p>
            <a:pPr marL="0" marR="0">
              <a:spcBef>
                <a:spcPts val="0"/>
              </a:spcBef>
              <a:spcAft>
                <a:spcPts val="0"/>
              </a:spcAft>
            </a:pPr>
            <a:endParaRPr lang="en-IN" sz="2000" dirty="0">
              <a:effectLst/>
              <a:latin typeface="Calibri" panose="020F0502020204030204" pitchFamily="34" charset="0"/>
            </a:endParaRPr>
          </a:p>
          <a:p>
            <a:pPr marL="0" marR="0">
              <a:spcBef>
                <a:spcPts val="0"/>
              </a:spcBef>
              <a:spcAft>
                <a:spcPts val="0"/>
              </a:spcAft>
            </a:pPr>
            <a:r>
              <a:rPr lang="en-IN" sz="2000" dirty="0">
                <a:effectLst/>
                <a:latin typeface="Calibri" panose="020F0502020204030204" pitchFamily="34" charset="0"/>
              </a:rPr>
              <a:t>We can rewrite this definition by multiplying and dividing the right side by </a:t>
            </a:r>
            <a:r>
              <a:rPr lang="en-IN" sz="2000" i="1" dirty="0">
                <a:effectLst/>
                <a:latin typeface="Calibri" panose="020F0502020204030204" pitchFamily="34" charset="0"/>
              </a:rPr>
              <a:t>Q</a:t>
            </a:r>
            <a:r>
              <a:rPr lang="en-IN" sz="2000" dirty="0">
                <a:effectLst/>
                <a:latin typeface="Calibri" panose="020F0502020204030204" pitchFamily="34" charset="0"/>
              </a:rPr>
              <a:t>: </a:t>
            </a:r>
          </a:p>
          <a:p>
            <a:pPr marL="0" marR="0" indent="0">
              <a:spcBef>
                <a:spcPts val="0"/>
              </a:spcBef>
              <a:spcAft>
                <a:spcPts val="0"/>
              </a:spcAft>
              <a:buNone/>
            </a:pPr>
            <a:r>
              <a:rPr lang="en-IN" sz="2000" i="1" dirty="0">
                <a:effectLst/>
                <a:latin typeface="Calibri" panose="020F0502020204030204" pitchFamily="34" charset="0"/>
              </a:rPr>
              <a:t>                        </a:t>
            </a:r>
            <a:r>
              <a:rPr lang="en-IN" sz="2000" b="1" i="1" dirty="0">
                <a:effectLst/>
                <a:latin typeface="Calibri" panose="020F0502020204030204" pitchFamily="34" charset="0"/>
              </a:rPr>
              <a:t>Profit</a:t>
            </a:r>
            <a:r>
              <a:rPr lang="en-IN" sz="2000" b="1" dirty="0">
                <a:effectLst/>
                <a:latin typeface="Calibri" panose="020F0502020204030204" pitchFamily="34" charset="0"/>
              </a:rPr>
              <a:t> = </a:t>
            </a:r>
            <a:r>
              <a:rPr lang="en-IN" sz="2000" b="1" i="1" dirty="0">
                <a:effectLst/>
                <a:latin typeface="Calibri" panose="020F0502020204030204" pitchFamily="34" charset="0"/>
              </a:rPr>
              <a:t>(TR/Q - TC/Q) * Q</a:t>
            </a:r>
            <a:r>
              <a:rPr lang="en-IN" sz="2000" b="1" dirty="0">
                <a:effectLst/>
                <a:latin typeface="Calibri" panose="020F0502020204030204" pitchFamily="34" charset="0"/>
              </a:rPr>
              <a:t>.</a:t>
            </a:r>
          </a:p>
          <a:p>
            <a:pPr marL="0" marR="0" indent="0">
              <a:spcBef>
                <a:spcPts val="0"/>
              </a:spcBef>
              <a:spcAft>
                <a:spcPts val="0"/>
              </a:spcAft>
              <a:buNone/>
            </a:pPr>
            <a:endParaRPr lang="en-IN" sz="2000" dirty="0">
              <a:effectLst/>
              <a:latin typeface="Calibri" panose="020F0502020204030204" pitchFamily="34" charset="0"/>
            </a:endParaRPr>
          </a:p>
          <a:p>
            <a:pPr>
              <a:spcBef>
                <a:spcPts val="0"/>
              </a:spcBef>
            </a:pPr>
            <a:r>
              <a:rPr lang="en-IN" sz="2000" dirty="0">
                <a:effectLst/>
                <a:latin typeface="Calibri" panose="020F0502020204030204" pitchFamily="34" charset="0"/>
              </a:rPr>
              <a:t>But note that </a:t>
            </a:r>
            <a:r>
              <a:rPr lang="en-IN" sz="2000" i="1" dirty="0">
                <a:effectLst/>
                <a:latin typeface="Calibri" panose="020F0502020204030204" pitchFamily="34" charset="0"/>
              </a:rPr>
              <a:t>TR/Q</a:t>
            </a:r>
            <a:r>
              <a:rPr lang="en-IN" sz="2000" dirty="0">
                <a:effectLst/>
                <a:latin typeface="Calibri" panose="020F0502020204030204" pitchFamily="34" charset="0"/>
              </a:rPr>
              <a:t> is </a:t>
            </a:r>
            <a:r>
              <a:rPr lang="en-IN" sz="2000" b="1" dirty="0">
                <a:effectLst/>
                <a:latin typeface="Calibri" panose="020F0502020204030204" pitchFamily="34" charset="0"/>
              </a:rPr>
              <a:t>average revenue</a:t>
            </a:r>
            <a:r>
              <a:rPr lang="en-IN" sz="2000" dirty="0">
                <a:effectLst/>
                <a:latin typeface="Calibri" panose="020F0502020204030204" pitchFamily="34" charset="0"/>
              </a:rPr>
              <a:t>, which is </a:t>
            </a:r>
            <a:r>
              <a:rPr lang="en-IN" sz="2000" b="1" dirty="0">
                <a:effectLst/>
                <a:latin typeface="Calibri" panose="020F0502020204030204" pitchFamily="34" charset="0"/>
              </a:rPr>
              <a:t>the price, </a:t>
            </a:r>
            <a:r>
              <a:rPr lang="en-IN" sz="2000" b="1" i="1" dirty="0">
                <a:effectLst/>
                <a:latin typeface="Calibri" panose="020F0502020204030204" pitchFamily="34" charset="0"/>
              </a:rPr>
              <a:t>P</a:t>
            </a:r>
            <a:r>
              <a:rPr lang="en-IN" sz="2000" dirty="0">
                <a:effectLst/>
                <a:latin typeface="Calibri" panose="020F0502020204030204" pitchFamily="34" charset="0"/>
              </a:rPr>
              <a:t>, and </a:t>
            </a:r>
            <a:r>
              <a:rPr lang="en-IN" sz="2000" i="1" dirty="0">
                <a:effectLst/>
                <a:latin typeface="Calibri" panose="020F0502020204030204" pitchFamily="34" charset="0"/>
              </a:rPr>
              <a:t>TC/Q</a:t>
            </a:r>
            <a:r>
              <a:rPr lang="en-IN" sz="2000" dirty="0">
                <a:effectLst/>
                <a:latin typeface="Calibri" panose="020F0502020204030204" pitchFamily="34" charset="0"/>
              </a:rPr>
              <a:t> is </a:t>
            </a:r>
            <a:r>
              <a:rPr lang="en-IN" sz="2000" b="1" dirty="0">
                <a:effectLst/>
                <a:latin typeface="Calibri" panose="020F0502020204030204" pitchFamily="34" charset="0"/>
              </a:rPr>
              <a:t>average total cost, </a:t>
            </a:r>
            <a:r>
              <a:rPr lang="en-IN" sz="2000" b="1" i="1" dirty="0">
                <a:effectLst/>
                <a:latin typeface="Calibri" panose="020F0502020204030204" pitchFamily="34" charset="0"/>
              </a:rPr>
              <a:t>ATC</a:t>
            </a:r>
            <a:r>
              <a:rPr lang="en-IN" sz="2000" dirty="0">
                <a:effectLst/>
                <a:latin typeface="Calibri" panose="020F0502020204030204" pitchFamily="34" charset="0"/>
              </a:rPr>
              <a:t>. Therefore, </a:t>
            </a:r>
          </a:p>
          <a:p>
            <a:pPr marL="0" marR="0" indent="0">
              <a:spcBef>
                <a:spcPts val="0"/>
              </a:spcBef>
              <a:spcAft>
                <a:spcPts val="0"/>
              </a:spcAft>
              <a:buNone/>
            </a:pPr>
            <a:r>
              <a:rPr lang="en-IN" sz="2000" i="1" dirty="0">
                <a:effectLst/>
                <a:latin typeface="Calibri" panose="020F0502020204030204" pitchFamily="34" charset="0"/>
              </a:rPr>
              <a:t>                        </a:t>
            </a:r>
            <a:r>
              <a:rPr lang="en-IN" sz="2000" b="1" i="1" dirty="0">
                <a:effectLst/>
                <a:latin typeface="Calibri" panose="020F0502020204030204" pitchFamily="34" charset="0"/>
              </a:rPr>
              <a:t>Profit = (P - ATC) * Q.</a:t>
            </a:r>
          </a:p>
          <a:p>
            <a:pPr marL="0" marR="0" indent="0">
              <a:spcBef>
                <a:spcPts val="0"/>
              </a:spcBef>
              <a:spcAft>
                <a:spcPts val="0"/>
              </a:spcAft>
              <a:buNone/>
            </a:pPr>
            <a:endParaRPr lang="en-IN" sz="1800" b="1" dirty="0">
              <a:effectLst/>
              <a:latin typeface="Calibri" panose="020F0502020204030204" pitchFamily="34" charset="0"/>
            </a:endParaRPr>
          </a:p>
          <a:p>
            <a:pPr marL="0" marR="0">
              <a:spcBef>
                <a:spcPts val="0"/>
              </a:spcBef>
              <a:spcAft>
                <a:spcPts val="0"/>
              </a:spcAft>
            </a:pPr>
            <a:r>
              <a:rPr lang="en-IN" sz="1800" dirty="0">
                <a:effectLst/>
                <a:latin typeface="Calibri" panose="020F0502020204030204" pitchFamily="34" charset="0"/>
              </a:rPr>
              <a:t>This way of expressing the firm’s profit allows us to measure profit in our graphs.</a:t>
            </a:r>
          </a:p>
          <a:p>
            <a:r>
              <a:rPr lang="en-IN" sz="1800" b="1" dirty="0">
                <a:effectLst/>
                <a:latin typeface="Calibri" panose="020F0502020204030204" pitchFamily="34" charset="0"/>
              </a:rPr>
              <a:t>Panel (a) </a:t>
            </a:r>
            <a:r>
              <a:rPr lang="en-IN" sz="1800" dirty="0">
                <a:effectLst/>
                <a:latin typeface="Calibri" panose="020F0502020204030204" pitchFamily="34" charset="0"/>
              </a:rPr>
              <a:t>of </a:t>
            </a:r>
            <a:r>
              <a:rPr lang="en-IN" sz="1800" i="1" dirty="0">
                <a:effectLst/>
                <a:latin typeface="Calibri" panose="020F0502020204030204" pitchFamily="34" charset="0"/>
              </a:rPr>
              <a:t>Figure 5</a:t>
            </a:r>
            <a:r>
              <a:rPr lang="en-IN" sz="1800" dirty="0">
                <a:effectLst/>
                <a:latin typeface="Calibri" panose="020F0502020204030204" pitchFamily="34" charset="0"/>
              </a:rPr>
              <a:t> shows </a:t>
            </a:r>
            <a:r>
              <a:rPr lang="en-IN" sz="1800" b="1" dirty="0">
                <a:effectLst/>
                <a:latin typeface="Calibri" panose="020F0502020204030204" pitchFamily="34" charset="0"/>
              </a:rPr>
              <a:t>a firm earning positive profit</a:t>
            </a:r>
            <a:r>
              <a:rPr lang="en-IN" sz="1800" dirty="0">
                <a:effectLst/>
                <a:latin typeface="Calibri" panose="020F0502020204030204" pitchFamily="34" charset="0"/>
              </a:rPr>
              <a:t>. The </a:t>
            </a:r>
            <a:r>
              <a:rPr lang="en-IN" sz="1800" b="1" dirty="0">
                <a:effectLst/>
                <a:latin typeface="Calibri" panose="020F0502020204030204" pitchFamily="34" charset="0"/>
              </a:rPr>
              <a:t>firm maximizes profit </a:t>
            </a:r>
            <a:r>
              <a:rPr lang="en-IN" sz="1800" dirty="0">
                <a:effectLst/>
                <a:latin typeface="Calibri" panose="020F0502020204030204" pitchFamily="34" charset="0"/>
              </a:rPr>
              <a:t>by producing the </a:t>
            </a:r>
            <a:r>
              <a:rPr lang="en-IN" sz="1800" b="1" dirty="0">
                <a:effectLst/>
                <a:latin typeface="Calibri" panose="020F0502020204030204" pitchFamily="34" charset="0"/>
              </a:rPr>
              <a:t>quantity at which price equals marginal cost</a:t>
            </a:r>
            <a:r>
              <a:rPr lang="en-IN" sz="1800" dirty="0">
                <a:effectLst/>
                <a:latin typeface="Calibri" panose="020F0502020204030204" pitchFamily="34" charset="0"/>
              </a:rPr>
              <a:t>. Now look at the </a:t>
            </a:r>
            <a:r>
              <a:rPr lang="en-IN" sz="1800" b="1" dirty="0">
                <a:effectLst/>
                <a:latin typeface="Calibri" panose="020F0502020204030204" pitchFamily="34" charset="0"/>
              </a:rPr>
              <a:t>shaded rectangle</a:t>
            </a:r>
            <a:r>
              <a:rPr lang="en-IN" sz="1800" dirty="0">
                <a:effectLst/>
                <a:latin typeface="Calibri" panose="020F0502020204030204" pitchFamily="34" charset="0"/>
              </a:rPr>
              <a:t>. The </a:t>
            </a:r>
            <a:r>
              <a:rPr lang="en-IN" sz="1800" b="1" dirty="0">
                <a:effectLst/>
                <a:latin typeface="Calibri" panose="020F0502020204030204" pitchFamily="34" charset="0"/>
              </a:rPr>
              <a:t>height</a:t>
            </a:r>
            <a:r>
              <a:rPr lang="en-IN" sz="1800" dirty="0">
                <a:effectLst/>
                <a:latin typeface="Calibri" panose="020F0502020204030204" pitchFamily="34" charset="0"/>
              </a:rPr>
              <a:t> of the rectangle is </a:t>
            </a:r>
            <a:r>
              <a:rPr lang="en-IN" sz="1800" b="1" i="1" dirty="0">
                <a:effectLst/>
                <a:latin typeface="Calibri" panose="020F0502020204030204" pitchFamily="34" charset="0"/>
              </a:rPr>
              <a:t>P − ATC</a:t>
            </a:r>
            <a:r>
              <a:rPr lang="en-IN" sz="1800" dirty="0">
                <a:effectLst/>
                <a:latin typeface="Calibri" panose="020F0502020204030204" pitchFamily="34" charset="0"/>
              </a:rPr>
              <a:t>, the difference between price and average total cost. The </a:t>
            </a:r>
            <a:r>
              <a:rPr lang="en-IN" sz="1800" b="1" dirty="0">
                <a:effectLst/>
                <a:latin typeface="Calibri" panose="020F0502020204030204" pitchFamily="34" charset="0"/>
              </a:rPr>
              <a:t>width</a:t>
            </a:r>
            <a:r>
              <a:rPr lang="en-IN" sz="1800" dirty="0">
                <a:effectLst/>
                <a:latin typeface="Calibri" panose="020F0502020204030204" pitchFamily="34" charset="0"/>
              </a:rPr>
              <a:t> of the rectangle is </a:t>
            </a:r>
            <a:r>
              <a:rPr lang="en-IN" sz="1800" b="1" i="1" dirty="0">
                <a:effectLst/>
                <a:latin typeface="Calibri" panose="020F0502020204030204" pitchFamily="34" charset="0"/>
              </a:rPr>
              <a:t>Q</a:t>
            </a:r>
            <a:r>
              <a:rPr lang="en-IN" sz="1800" b="1" dirty="0">
                <a:effectLst/>
                <a:latin typeface="Calibri" panose="020F0502020204030204" pitchFamily="34" charset="0"/>
              </a:rPr>
              <a:t>, the quantity </a:t>
            </a:r>
            <a:r>
              <a:rPr lang="en-IN" sz="1800" dirty="0">
                <a:effectLst/>
                <a:latin typeface="Calibri" panose="020F0502020204030204" pitchFamily="34" charset="0"/>
              </a:rPr>
              <a:t>produced. Therefore, the </a:t>
            </a:r>
            <a:r>
              <a:rPr lang="en-IN" sz="1800" b="1" dirty="0">
                <a:effectLst/>
                <a:latin typeface="Calibri" panose="020F0502020204030204" pitchFamily="34" charset="0"/>
              </a:rPr>
              <a:t>area of the rectangle is </a:t>
            </a:r>
            <a:r>
              <a:rPr lang="en-IN" sz="1800" b="1" i="1" dirty="0">
                <a:effectLst/>
                <a:latin typeface="Calibri" panose="020F0502020204030204" pitchFamily="34" charset="0"/>
              </a:rPr>
              <a:t>(P − ATC) × Q</a:t>
            </a:r>
            <a:r>
              <a:rPr lang="en-IN" sz="1800" dirty="0">
                <a:effectLst/>
                <a:latin typeface="Calibri" panose="020F0502020204030204" pitchFamily="34" charset="0"/>
              </a:rPr>
              <a:t>, which is </a:t>
            </a:r>
            <a:r>
              <a:rPr lang="en-IN" sz="1800" b="1" dirty="0">
                <a:effectLst/>
                <a:latin typeface="Calibri" panose="020F0502020204030204" pitchFamily="34" charset="0"/>
              </a:rPr>
              <a:t>the firm’s profit</a:t>
            </a:r>
            <a:r>
              <a:rPr lang="en-IN" sz="1800" dirty="0">
                <a:effectLst/>
                <a:latin typeface="Calibri" panose="020F0502020204030204" pitchFamily="34" charset="0"/>
              </a:rPr>
              <a:t>.</a:t>
            </a:r>
          </a:p>
          <a:p>
            <a:r>
              <a:rPr lang="en-IN" sz="1800" dirty="0">
                <a:effectLst/>
                <a:latin typeface="Calibri" panose="020F0502020204030204" pitchFamily="34" charset="0"/>
              </a:rPr>
              <a:t>Similarly, </a:t>
            </a:r>
            <a:r>
              <a:rPr lang="en-IN" sz="1800" b="1" dirty="0">
                <a:effectLst/>
                <a:latin typeface="Calibri" panose="020F0502020204030204" pitchFamily="34" charset="0"/>
              </a:rPr>
              <a:t>panel (b)</a:t>
            </a:r>
            <a:r>
              <a:rPr lang="en-IN" sz="1800" dirty="0">
                <a:effectLst/>
                <a:latin typeface="Calibri" panose="020F0502020204030204" pitchFamily="34" charset="0"/>
              </a:rPr>
              <a:t> of </a:t>
            </a:r>
            <a:r>
              <a:rPr lang="en-IN" sz="1800" i="1" dirty="0">
                <a:effectLst/>
                <a:latin typeface="Calibri" panose="020F0502020204030204" pitchFamily="34" charset="0"/>
              </a:rPr>
              <a:t>Figure 5</a:t>
            </a:r>
            <a:r>
              <a:rPr lang="en-IN" sz="1800" dirty="0">
                <a:effectLst/>
                <a:latin typeface="Calibri" panose="020F0502020204030204" pitchFamily="34" charset="0"/>
              </a:rPr>
              <a:t> shows </a:t>
            </a:r>
            <a:r>
              <a:rPr lang="en-IN" sz="1800" b="1" dirty="0">
                <a:effectLst/>
                <a:latin typeface="Calibri" panose="020F0502020204030204" pitchFamily="34" charset="0"/>
              </a:rPr>
              <a:t>a firm with losses (negative profit)</a:t>
            </a:r>
            <a:r>
              <a:rPr lang="en-IN" sz="1800" dirty="0">
                <a:effectLst/>
                <a:latin typeface="Calibri" panose="020F0502020204030204" pitchFamily="34" charset="0"/>
              </a:rPr>
              <a:t>. In this case, maximizing profit means </a:t>
            </a:r>
            <a:r>
              <a:rPr lang="en-IN" sz="1800" b="1" dirty="0">
                <a:effectLst/>
                <a:latin typeface="Calibri" panose="020F0502020204030204" pitchFamily="34" charset="0"/>
              </a:rPr>
              <a:t>minimizing losses</a:t>
            </a:r>
            <a:r>
              <a:rPr lang="en-IN" sz="1800" dirty="0">
                <a:effectLst/>
                <a:latin typeface="Calibri" panose="020F0502020204030204" pitchFamily="34" charset="0"/>
              </a:rPr>
              <a:t>, a task accomplished once again by producing the quantity at which price equals marginal cost. Now consider the </a:t>
            </a:r>
            <a:r>
              <a:rPr lang="en-IN" sz="1800" b="1" dirty="0">
                <a:effectLst/>
                <a:latin typeface="Calibri" panose="020F0502020204030204" pitchFamily="34" charset="0"/>
              </a:rPr>
              <a:t>shaded rectangle</a:t>
            </a:r>
            <a:r>
              <a:rPr lang="en-IN" sz="1800" dirty="0">
                <a:effectLst/>
                <a:latin typeface="Calibri" panose="020F0502020204030204" pitchFamily="34" charset="0"/>
              </a:rPr>
              <a:t>. The </a:t>
            </a:r>
            <a:r>
              <a:rPr lang="en-IN" sz="1800" b="1" dirty="0">
                <a:effectLst/>
                <a:latin typeface="Calibri" panose="020F0502020204030204" pitchFamily="34" charset="0"/>
              </a:rPr>
              <a:t>height</a:t>
            </a:r>
            <a:r>
              <a:rPr lang="en-IN" sz="1800" dirty="0">
                <a:effectLst/>
                <a:latin typeface="Calibri" panose="020F0502020204030204" pitchFamily="34" charset="0"/>
              </a:rPr>
              <a:t> of the rectangle is</a:t>
            </a:r>
            <a:r>
              <a:rPr lang="en-IN" sz="1800" i="1" dirty="0">
                <a:effectLst/>
                <a:latin typeface="Calibri" panose="020F0502020204030204" pitchFamily="34" charset="0"/>
              </a:rPr>
              <a:t> </a:t>
            </a:r>
            <a:r>
              <a:rPr lang="en-IN" sz="1800" b="1" i="1" dirty="0">
                <a:effectLst/>
                <a:latin typeface="Calibri" panose="020F0502020204030204" pitchFamily="34" charset="0"/>
              </a:rPr>
              <a:t>ATC − P</a:t>
            </a:r>
            <a:r>
              <a:rPr lang="en-IN" sz="1800" dirty="0">
                <a:effectLst/>
                <a:latin typeface="Calibri" panose="020F0502020204030204" pitchFamily="34" charset="0"/>
              </a:rPr>
              <a:t>, and the </a:t>
            </a:r>
            <a:r>
              <a:rPr lang="en-IN" sz="1800" b="1" dirty="0">
                <a:effectLst/>
                <a:latin typeface="Calibri" panose="020F0502020204030204" pitchFamily="34" charset="0"/>
              </a:rPr>
              <a:t>width is</a:t>
            </a:r>
            <a:r>
              <a:rPr lang="en-IN" sz="1800" b="1" i="1" dirty="0">
                <a:effectLst/>
                <a:latin typeface="Calibri" panose="020F0502020204030204" pitchFamily="34" charset="0"/>
              </a:rPr>
              <a:t> Q</a:t>
            </a:r>
            <a:r>
              <a:rPr lang="en-IN" sz="1800" dirty="0">
                <a:effectLst/>
                <a:latin typeface="Calibri" panose="020F0502020204030204" pitchFamily="34" charset="0"/>
              </a:rPr>
              <a:t>. The </a:t>
            </a:r>
            <a:r>
              <a:rPr lang="en-IN" sz="1800" b="1" dirty="0">
                <a:effectLst/>
                <a:latin typeface="Calibri" panose="020F0502020204030204" pitchFamily="34" charset="0"/>
              </a:rPr>
              <a:t>area is </a:t>
            </a:r>
            <a:r>
              <a:rPr lang="en-IN" sz="1800" b="1" i="1" dirty="0">
                <a:effectLst/>
                <a:latin typeface="Calibri" panose="020F0502020204030204" pitchFamily="34" charset="0"/>
              </a:rPr>
              <a:t>(ATC − P) × Q</a:t>
            </a:r>
            <a:r>
              <a:rPr lang="en-IN" sz="1800" dirty="0">
                <a:effectLst/>
                <a:latin typeface="Calibri" panose="020F0502020204030204" pitchFamily="34" charset="0"/>
              </a:rPr>
              <a:t>, which is </a:t>
            </a:r>
            <a:r>
              <a:rPr lang="en-IN" sz="1800" b="1" dirty="0">
                <a:effectLst/>
                <a:latin typeface="Calibri" panose="020F0502020204030204" pitchFamily="34" charset="0"/>
              </a:rPr>
              <a:t>the firm’s loss</a:t>
            </a:r>
            <a:r>
              <a:rPr lang="en-IN" sz="1800" dirty="0">
                <a:effectLst/>
                <a:latin typeface="Calibri" panose="020F0502020204030204" pitchFamily="34" charset="0"/>
              </a:rPr>
              <a:t>. Because a firm in this situation is </a:t>
            </a:r>
            <a:r>
              <a:rPr lang="en-IN" sz="1800" b="1" dirty="0">
                <a:effectLst/>
                <a:latin typeface="Calibri" panose="020F0502020204030204" pitchFamily="34" charset="0"/>
              </a:rPr>
              <a:t>not making enough revenue </a:t>
            </a:r>
            <a:r>
              <a:rPr lang="en-IN" sz="1800" dirty="0">
                <a:effectLst/>
                <a:latin typeface="Calibri" panose="020F0502020204030204" pitchFamily="34" charset="0"/>
              </a:rPr>
              <a:t>on each unit </a:t>
            </a:r>
            <a:r>
              <a:rPr lang="en-IN" sz="1800" b="1" dirty="0">
                <a:effectLst/>
                <a:latin typeface="Calibri" panose="020F0502020204030204" pitchFamily="34" charset="0"/>
              </a:rPr>
              <a:t>to cover its average total cost</a:t>
            </a:r>
            <a:r>
              <a:rPr lang="en-IN" sz="1800" dirty="0">
                <a:effectLst/>
                <a:latin typeface="Calibri" panose="020F0502020204030204" pitchFamily="34" charset="0"/>
              </a:rPr>
              <a:t>, it would </a:t>
            </a:r>
            <a:r>
              <a:rPr lang="en-IN" sz="1800" b="1" dirty="0">
                <a:effectLst/>
                <a:latin typeface="Calibri" panose="020F0502020204030204" pitchFamily="34" charset="0"/>
              </a:rPr>
              <a:t>choose to exit the market </a:t>
            </a:r>
            <a:r>
              <a:rPr lang="en-IN" sz="1800" dirty="0">
                <a:effectLst/>
                <a:latin typeface="Calibri" panose="020F0502020204030204" pitchFamily="34" charset="0"/>
              </a:rPr>
              <a:t>in the </a:t>
            </a:r>
            <a:r>
              <a:rPr lang="en-IN" sz="1800" b="1" dirty="0">
                <a:effectLst/>
                <a:latin typeface="Calibri" panose="020F0502020204030204" pitchFamily="34" charset="0"/>
              </a:rPr>
              <a:t>long run</a:t>
            </a:r>
            <a:r>
              <a:rPr lang="en-IN" sz="1800" dirty="0">
                <a:effectLst/>
                <a:latin typeface="Calibri" panose="020F0502020204030204" pitchFamily="34" charset="0"/>
              </a:rPr>
              <a:t>.</a:t>
            </a:r>
          </a:p>
          <a:p>
            <a:endParaRPr lang="en-IN" dirty="0"/>
          </a:p>
        </p:txBody>
      </p:sp>
    </p:spTree>
    <p:extLst>
      <p:ext uri="{BB962C8B-B14F-4D97-AF65-F5344CB8AC3E}">
        <p14:creationId xmlns:p14="http://schemas.microsoft.com/office/powerpoint/2010/main" val="4101387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2B7741-169B-20E3-E26C-F9694A928EA9}"/>
              </a:ext>
            </a:extLst>
          </p:cNvPr>
          <p:cNvPicPr>
            <a:picLocks noChangeAspect="1"/>
          </p:cNvPicPr>
          <p:nvPr/>
        </p:nvPicPr>
        <p:blipFill>
          <a:blip r:embed="rId2"/>
          <a:stretch>
            <a:fillRect/>
          </a:stretch>
        </p:blipFill>
        <p:spPr>
          <a:xfrm>
            <a:off x="549835" y="424329"/>
            <a:ext cx="11080377" cy="6113930"/>
          </a:xfrm>
          <a:prstGeom prst="rect">
            <a:avLst/>
          </a:prstGeom>
        </p:spPr>
      </p:pic>
    </p:spTree>
    <p:extLst>
      <p:ext uri="{BB962C8B-B14F-4D97-AF65-F5344CB8AC3E}">
        <p14:creationId xmlns:p14="http://schemas.microsoft.com/office/powerpoint/2010/main" val="24562765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71754-FFF2-36AC-C682-E7F11E4DE940}"/>
              </a:ext>
            </a:extLst>
          </p:cNvPr>
          <p:cNvSpPr>
            <a:spLocks noGrp="1"/>
          </p:cNvSpPr>
          <p:nvPr>
            <p:ph type="title"/>
          </p:nvPr>
        </p:nvSpPr>
        <p:spPr/>
        <p:txBody>
          <a:bodyPr/>
          <a:lstStyle/>
          <a:p>
            <a:pPr marL="0" marR="0">
              <a:spcBef>
                <a:spcPts val="0"/>
              </a:spcBef>
              <a:spcAft>
                <a:spcPts val="0"/>
              </a:spcAft>
            </a:pPr>
            <a:r>
              <a:rPr lang="en-IN" sz="4400" b="1" u="sng" dirty="0">
                <a:solidFill>
                  <a:srgbClr val="C00000"/>
                </a:solidFill>
                <a:effectLst/>
                <a:latin typeface="Calibri" panose="020F0502020204030204" pitchFamily="34" charset="0"/>
              </a:rPr>
              <a:t>The Supply Curve in a Competitive Market</a:t>
            </a:r>
            <a:endParaRPr lang="en-IN" dirty="0">
              <a:solidFill>
                <a:srgbClr val="C00000"/>
              </a:solidFill>
            </a:endParaRPr>
          </a:p>
        </p:txBody>
      </p:sp>
      <p:sp>
        <p:nvSpPr>
          <p:cNvPr id="3" name="Content Placeholder 2">
            <a:extLst>
              <a:ext uri="{FF2B5EF4-FFF2-40B4-BE49-F238E27FC236}">
                <a16:creationId xmlns:a16="http://schemas.microsoft.com/office/drawing/2014/main" id="{AC811175-A05B-AC1E-AE50-B80A9F0C493A}"/>
              </a:ext>
            </a:extLst>
          </p:cNvPr>
          <p:cNvSpPr>
            <a:spLocks noGrp="1"/>
          </p:cNvSpPr>
          <p:nvPr>
            <p:ph idx="1"/>
          </p:nvPr>
        </p:nvSpPr>
        <p:spPr/>
        <p:txBody>
          <a:bodyPr>
            <a:normAutofit fontScale="92500" lnSpcReduction="20000"/>
          </a:bodyPr>
          <a:lstStyle/>
          <a:p>
            <a:pPr>
              <a:spcBef>
                <a:spcPts val="0"/>
              </a:spcBef>
            </a:pPr>
            <a:r>
              <a:rPr lang="en-IN" sz="2800" dirty="0">
                <a:effectLst/>
                <a:latin typeface="Calibri" panose="020F0502020204030204" pitchFamily="34" charset="0"/>
              </a:rPr>
              <a:t>Now that we have examined the supply decision of a single firm, we can discuss the </a:t>
            </a:r>
            <a:r>
              <a:rPr lang="en-IN" sz="2800" b="1" dirty="0">
                <a:effectLst/>
                <a:latin typeface="Calibri" panose="020F0502020204030204" pitchFamily="34" charset="0"/>
              </a:rPr>
              <a:t>supply curve for a market</a:t>
            </a:r>
            <a:r>
              <a:rPr lang="en-IN" sz="2800" dirty="0">
                <a:effectLst/>
                <a:latin typeface="Calibri" panose="020F0502020204030204" pitchFamily="34" charset="0"/>
              </a:rPr>
              <a:t>. There are </a:t>
            </a:r>
            <a:r>
              <a:rPr lang="en-IN" sz="2800" b="1" dirty="0">
                <a:effectLst/>
                <a:latin typeface="Calibri" panose="020F0502020204030204" pitchFamily="34" charset="0"/>
              </a:rPr>
              <a:t>two cases </a:t>
            </a:r>
            <a:r>
              <a:rPr lang="en-IN" sz="2800" dirty="0">
                <a:effectLst/>
                <a:latin typeface="Calibri" panose="020F0502020204030204" pitchFamily="34" charset="0"/>
              </a:rPr>
              <a:t>to consider.</a:t>
            </a:r>
          </a:p>
          <a:p>
            <a:pPr marL="0" marR="0" indent="0">
              <a:spcBef>
                <a:spcPts val="0"/>
              </a:spcBef>
              <a:spcAft>
                <a:spcPts val="0"/>
              </a:spcAft>
              <a:buNone/>
            </a:pPr>
            <a:endParaRPr lang="en-IN" sz="2800" dirty="0">
              <a:effectLst/>
              <a:latin typeface="Calibri" panose="020F0502020204030204" pitchFamily="34" charset="0"/>
            </a:endParaRPr>
          </a:p>
          <a:p>
            <a:pPr marR="0">
              <a:spcBef>
                <a:spcPts val="0"/>
              </a:spcBef>
              <a:spcAft>
                <a:spcPts val="0"/>
              </a:spcAft>
              <a:buFont typeface="Courier New" panose="02070309020205020404" pitchFamily="49" charset="0"/>
              <a:buChar char="o"/>
            </a:pPr>
            <a:r>
              <a:rPr lang="en-IN" sz="2800" b="1" dirty="0">
                <a:effectLst/>
                <a:latin typeface="Calibri" panose="020F0502020204030204" pitchFamily="34" charset="0"/>
              </a:rPr>
              <a:t>First</a:t>
            </a:r>
            <a:r>
              <a:rPr lang="en-IN" sz="2800" dirty="0">
                <a:effectLst/>
                <a:latin typeface="Calibri" panose="020F0502020204030204" pitchFamily="34" charset="0"/>
              </a:rPr>
              <a:t>, we examine </a:t>
            </a:r>
            <a:r>
              <a:rPr lang="en-IN" sz="2800" b="1" dirty="0">
                <a:effectLst/>
                <a:latin typeface="Calibri" panose="020F0502020204030204" pitchFamily="34" charset="0"/>
              </a:rPr>
              <a:t>a market with a fixed number of firms</a:t>
            </a:r>
            <a:r>
              <a:rPr lang="en-IN" sz="2800" dirty="0">
                <a:effectLst/>
                <a:latin typeface="Calibri" panose="020F0502020204030204" pitchFamily="34" charset="0"/>
              </a:rPr>
              <a:t>. </a:t>
            </a:r>
          </a:p>
          <a:p>
            <a:pPr marL="0" marR="0" indent="0">
              <a:spcBef>
                <a:spcPts val="0"/>
              </a:spcBef>
              <a:spcAft>
                <a:spcPts val="0"/>
              </a:spcAft>
              <a:buNone/>
            </a:pPr>
            <a:endParaRPr lang="en-IN" sz="2800" dirty="0">
              <a:effectLst/>
              <a:latin typeface="Calibri" panose="020F0502020204030204" pitchFamily="34" charset="0"/>
            </a:endParaRPr>
          </a:p>
          <a:p>
            <a:pPr>
              <a:spcBef>
                <a:spcPts val="0"/>
              </a:spcBef>
              <a:buFont typeface="Courier New" panose="02070309020205020404" pitchFamily="49" charset="0"/>
              <a:buChar char="o"/>
            </a:pPr>
            <a:r>
              <a:rPr lang="en-IN" sz="2800" b="1" dirty="0">
                <a:effectLst/>
                <a:latin typeface="Calibri" panose="020F0502020204030204" pitchFamily="34" charset="0"/>
              </a:rPr>
              <a:t>Second</a:t>
            </a:r>
            <a:r>
              <a:rPr lang="en-IN" sz="2800" dirty="0">
                <a:effectLst/>
                <a:latin typeface="Calibri" panose="020F0502020204030204" pitchFamily="34" charset="0"/>
              </a:rPr>
              <a:t>, we examine </a:t>
            </a:r>
            <a:r>
              <a:rPr lang="en-IN" sz="2800" b="1" dirty="0">
                <a:effectLst/>
                <a:latin typeface="Calibri" panose="020F0502020204030204" pitchFamily="34" charset="0"/>
              </a:rPr>
              <a:t>a market </a:t>
            </a:r>
            <a:r>
              <a:rPr lang="en-IN" sz="2800" dirty="0">
                <a:effectLst/>
                <a:latin typeface="Calibri" panose="020F0502020204030204" pitchFamily="34" charset="0"/>
              </a:rPr>
              <a:t>in which the </a:t>
            </a:r>
            <a:r>
              <a:rPr lang="en-IN" sz="2800" b="1" dirty="0">
                <a:effectLst/>
                <a:latin typeface="Calibri" panose="020F0502020204030204" pitchFamily="34" charset="0"/>
              </a:rPr>
              <a:t>number of firms can change </a:t>
            </a:r>
            <a:r>
              <a:rPr lang="en-IN" sz="2800" dirty="0">
                <a:effectLst/>
                <a:latin typeface="Calibri" panose="020F0502020204030204" pitchFamily="34" charset="0"/>
              </a:rPr>
              <a:t>as </a:t>
            </a:r>
            <a:r>
              <a:rPr lang="en-IN" sz="2800" b="1" dirty="0">
                <a:effectLst/>
                <a:latin typeface="Calibri" panose="020F0502020204030204" pitchFamily="34" charset="0"/>
              </a:rPr>
              <a:t>old firms exit </a:t>
            </a:r>
            <a:r>
              <a:rPr lang="en-IN" sz="2800" dirty="0">
                <a:effectLst/>
                <a:latin typeface="Calibri" panose="020F0502020204030204" pitchFamily="34" charset="0"/>
              </a:rPr>
              <a:t>the market and </a:t>
            </a:r>
            <a:r>
              <a:rPr lang="en-IN" sz="2800" b="1" dirty="0">
                <a:effectLst/>
                <a:latin typeface="Calibri" panose="020F0502020204030204" pitchFamily="34" charset="0"/>
              </a:rPr>
              <a:t>new firms enter</a:t>
            </a:r>
            <a:r>
              <a:rPr lang="en-IN" sz="2800" dirty="0">
                <a:effectLst/>
                <a:latin typeface="Calibri" panose="020F0502020204030204" pitchFamily="34" charset="0"/>
              </a:rPr>
              <a:t>. </a:t>
            </a:r>
          </a:p>
          <a:p>
            <a:pPr marL="0" marR="0" indent="0">
              <a:spcBef>
                <a:spcPts val="0"/>
              </a:spcBef>
              <a:spcAft>
                <a:spcPts val="0"/>
              </a:spcAft>
              <a:buNone/>
            </a:pPr>
            <a:r>
              <a:rPr lang="en-IN" sz="2800" dirty="0">
                <a:effectLst/>
                <a:latin typeface="Calibri" panose="020F0502020204030204" pitchFamily="34" charset="0"/>
              </a:rPr>
              <a:t> </a:t>
            </a:r>
          </a:p>
          <a:p>
            <a:pPr>
              <a:spcBef>
                <a:spcPts val="0"/>
              </a:spcBef>
            </a:pPr>
            <a:r>
              <a:rPr lang="en-IN" sz="2800" dirty="0">
                <a:effectLst/>
                <a:latin typeface="Calibri" panose="020F0502020204030204" pitchFamily="34" charset="0"/>
              </a:rPr>
              <a:t>Both cases are important, for </a:t>
            </a:r>
            <a:r>
              <a:rPr lang="en-IN" sz="2800" b="1" dirty="0">
                <a:effectLst/>
                <a:latin typeface="Calibri" panose="020F0502020204030204" pitchFamily="34" charset="0"/>
              </a:rPr>
              <a:t>each applies to a specific time horizon</a:t>
            </a:r>
            <a:r>
              <a:rPr lang="en-IN" sz="2800" dirty="0">
                <a:effectLst/>
                <a:latin typeface="Calibri" panose="020F0502020204030204" pitchFamily="34" charset="0"/>
              </a:rPr>
              <a:t>. </a:t>
            </a:r>
          </a:p>
          <a:p>
            <a:pPr>
              <a:spcBef>
                <a:spcPts val="0"/>
              </a:spcBef>
            </a:pPr>
            <a:endParaRPr lang="en-IN" dirty="0">
              <a:latin typeface="Calibri" panose="020F0502020204030204" pitchFamily="34" charset="0"/>
            </a:endParaRPr>
          </a:p>
          <a:p>
            <a:pPr>
              <a:spcBef>
                <a:spcPts val="0"/>
              </a:spcBef>
            </a:pPr>
            <a:r>
              <a:rPr lang="en-IN" sz="2800" b="1" dirty="0">
                <a:effectLst/>
                <a:latin typeface="Calibri" panose="020F0502020204030204" pitchFamily="34" charset="0"/>
              </a:rPr>
              <a:t>Over short periods </a:t>
            </a:r>
            <a:r>
              <a:rPr lang="en-IN" sz="2800" dirty="0">
                <a:effectLst/>
                <a:latin typeface="Calibri" panose="020F0502020204030204" pitchFamily="34" charset="0"/>
              </a:rPr>
              <a:t>of time, it is often </a:t>
            </a:r>
            <a:r>
              <a:rPr lang="en-IN" sz="2800" b="1" dirty="0">
                <a:effectLst/>
                <a:latin typeface="Calibri" panose="020F0502020204030204" pitchFamily="34" charset="0"/>
              </a:rPr>
              <a:t>difficult for firms to enter and exit</a:t>
            </a:r>
            <a:r>
              <a:rPr lang="en-IN" sz="2800" dirty="0">
                <a:effectLst/>
                <a:latin typeface="Calibri" panose="020F0502020204030204" pitchFamily="34" charset="0"/>
              </a:rPr>
              <a:t>, so </a:t>
            </a:r>
            <a:r>
              <a:rPr lang="en-IN" sz="2800" b="1" dirty="0">
                <a:effectLst/>
                <a:latin typeface="Calibri" panose="020F0502020204030204" pitchFamily="34" charset="0"/>
              </a:rPr>
              <a:t>the assumption of a fixed number of firms </a:t>
            </a:r>
            <a:r>
              <a:rPr lang="en-IN" sz="2800" dirty="0">
                <a:effectLst/>
                <a:latin typeface="Calibri" panose="020F0502020204030204" pitchFamily="34" charset="0"/>
              </a:rPr>
              <a:t>is appropriate. But </a:t>
            </a:r>
            <a:r>
              <a:rPr lang="en-IN" sz="2800" b="1" dirty="0">
                <a:effectLst/>
                <a:latin typeface="Calibri" panose="020F0502020204030204" pitchFamily="34" charset="0"/>
              </a:rPr>
              <a:t>over long periods of time</a:t>
            </a:r>
            <a:r>
              <a:rPr lang="en-IN" sz="2800" dirty="0">
                <a:effectLst/>
                <a:latin typeface="Calibri" panose="020F0502020204030204" pitchFamily="34" charset="0"/>
              </a:rPr>
              <a:t>, the </a:t>
            </a:r>
            <a:r>
              <a:rPr lang="en-IN" sz="2800" b="1" dirty="0">
                <a:effectLst/>
                <a:latin typeface="Calibri" panose="020F0502020204030204" pitchFamily="34" charset="0"/>
              </a:rPr>
              <a:t>number of firms can adjust </a:t>
            </a:r>
            <a:r>
              <a:rPr lang="en-IN" sz="2800" dirty="0">
                <a:effectLst/>
                <a:latin typeface="Calibri" panose="020F0502020204030204" pitchFamily="34" charset="0"/>
              </a:rPr>
              <a:t>to changing market conditions.</a:t>
            </a:r>
          </a:p>
          <a:p>
            <a:endParaRPr lang="en-IN" dirty="0"/>
          </a:p>
        </p:txBody>
      </p:sp>
    </p:spTree>
    <p:extLst>
      <p:ext uri="{BB962C8B-B14F-4D97-AF65-F5344CB8AC3E}">
        <p14:creationId xmlns:p14="http://schemas.microsoft.com/office/powerpoint/2010/main" val="3210761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23B55-A31D-9A64-C99D-EB2A69404FBF}"/>
              </a:ext>
            </a:extLst>
          </p:cNvPr>
          <p:cNvSpPr>
            <a:spLocks noGrp="1"/>
          </p:cNvSpPr>
          <p:nvPr>
            <p:ph type="title"/>
          </p:nvPr>
        </p:nvSpPr>
        <p:spPr/>
        <p:txBody>
          <a:bodyPr>
            <a:normAutofit/>
          </a:bodyPr>
          <a:lstStyle/>
          <a:p>
            <a:pPr marL="0" marR="0">
              <a:spcBef>
                <a:spcPts val="0"/>
              </a:spcBef>
              <a:spcAft>
                <a:spcPts val="0"/>
              </a:spcAft>
            </a:pPr>
            <a:r>
              <a:rPr lang="en-IN" sz="4400" b="1" dirty="0">
                <a:solidFill>
                  <a:srgbClr val="C00000"/>
                </a:solidFill>
                <a:effectLst/>
                <a:latin typeface="Calibri" panose="020F0502020204030204" pitchFamily="34" charset="0"/>
              </a:rPr>
              <a:t>The Short Run: Market Supply with a Fixed Number of Firms</a:t>
            </a:r>
            <a:endParaRPr lang="en-IN" dirty="0">
              <a:solidFill>
                <a:srgbClr val="C00000"/>
              </a:solidFill>
            </a:endParaRPr>
          </a:p>
        </p:txBody>
      </p:sp>
      <p:sp>
        <p:nvSpPr>
          <p:cNvPr id="3" name="Content Placeholder 2">
            <a:extLst>
              <a:ext uri="{FF2B5EF4-FFF2-40B4-BE49-F238E27FC236}">
                <a16:creationId xmlns:a16="http://schemas.microsoft.com/office/drawing/2014/main" id="{6B67EA0D-2822-698C-2A2F-999AEDCDC710}"/>
              </a:ext>
            </a:extLst>
          </p:cNvPr>
          <p:cNvSpPr>
            <a:spLocks noGrp="1"/>
          </p:cNvSpPr>
          <p:nvPr>
            <p:ph idx="1"/>
          </p:nvPr>
        </p:nvSpPr>
        <p:spPr/>
        <p:txBody>
          <a:bodyPr>
            <a:normAutofit fontScale="92500" lnSpcReduction="20000"/>
          </a:bodyPr>
          <a:lstStyle/>
          <a:p>
            <a:pPr>
              <a:spcBef>
                <a:spcPts val="0"/>
              </a:spcBef>
            </a:pPr>
            <a:r>
              <a:rPr lang="en-IN" sz="2800" dirty="0">
                <a:effectLst/>
                <a:latin typeface="Calibri" panose="020F0502020204030204" pitchFamily="34" charset="0"/>
              </a:rPr>
              <a:t>Consider first a </a:t>
            </a:r>
            <a:r>
              <a:rPr lang="en-IN" sz="2800" b="1" dirty="0">
                <a:effectLst/>
                <a:latin typeface="Calibri" panose="020F0502020204030204" pitchFamily="34" charset="0"/>
              </a:rPr>
              <a:t>market with 1,000 identical firms</a:t>
            </a:r>
            <a:r>
              <a:rPr lang="en-IN" sz="2800" dirty="0">
                <a:effectLst/>
                <a:latin typeface="Calibri" panose="020F0502020204030204" pitchFamily="34" charset="0"/>
              </a:rPr>
              <a:t>. </a:t>
            </a:r>
          </a:p>
          <a:p>
            <a:pPr marL="0" marR="0" indent="0">
              <a:spcBef>
                <a:spcPts val="0"/>
              </a:spcBef>
              <a:spcAft>
                <a:spcPts val="0"/>
              </a:spcAft>
              <a:buNone/>
            </a:pPr>
            <a:endParaRPr lang="en-IN" sz="2800" dirty="0">
              <a:effectLst/>
              <a:latin typeface="Calibri" panose="020F0502020204030204" pitchFamily="34" charset="0"/>
            </a:endParaRPr>
          </a:p>
          <a:p>
            <a:pPr>
              <a:spcBef>
                <a:spcPts val="0"/>
              </a:spcBef>
            </a:pPr>
            <a:r>
              <a:rPr lang="en-IN" sz="2800" dirty="0">
                <a:effectLst/>
                <a:latin typeface="Calibri" panose="020F0502020204030204" pitchFamily="34" charset="0"/>
              </a:rPr>
              <a:t>For any given price, each firm supplies a quantity of output so that its marginal cost equals the price, as shown in panel (a) of </a:t>
            </a:r>
            <a:r>
              <a:rPr lang="en-IN" sz="2800" i="1" dirty="0">
                <a:effectLst/>
                <a:latin typeface="Calibri" panose="020F0502020204030204" pitchFamily="34" charset="0"/>
              </a:rPr>
              <a:t>Figure 6</a:t>
            </a:r>
            <a:r>
              <a:rPr lang="en-IN" sz="2800" dirty="0">
                <a:effectLst/>
                <a:latin typeface="Calibri" panose="020F0502020204030204" pitchFamily="34" charset="0"/>
              </a:rPr>
              <a:t>. That is, </a:t>
            </a:r>
            <a:r>
              <a:rPr lang="en-IN" sz="2800" b="1" i="1" dirty="0">
                <a:effectLst/>
                <a:latin typeface="Calibri" panose="020F0502020204030204" pitchFamily="34" charset="0"/>
              </a:rPr>
              <a:t>as long as price is above average variable cost</a:t>
            </a:r>
            <a:r>
              <a:rPr lang="en-IN" sz="2800" b="1" dirty="0">
                <a:effectLst/>
                <a:latin typeface="Calibri" panose="020F0502020204030204" pitchFamily="34" charset="0"/>
              </a:rPr>
              <a:t>, </a:t>
            </a:r>
            <a:r>
              <a:rPr lang="en-IN" sz="2800" b="1" i="1" dirty="0">
                <a:effectLst/>
                <a:latin typeface="Calibri" panose="020F0502020204030204" pitchFamily="34" charset="0"/>
              </a:rPr>
              <a:t>each firm’s marginal-cost curve is its supply curve</a:t>
            </a:r>
            <a:r>
              <a:rPr lang="en-IN" sz="2800" dirty="0">
                <a:effectLst/>
                <a:latin typeface="Calibri" panose="020F0502020204030204" pitchFamily="34" charset="0"/>
              </a:rPr>
              <a:t>. </a:t>
            </a:r>
          </a:p>
          <a:p>
            <a:pPr marL="0" indent="0">
              <a:spcBef>
                <a:spcPts val="0"/>
              </a:spcBef>
              <a:buNone/>
            </a:pPr>
            <a:endParaRPr lang="en-IN" sz="2800" dirty="0">
              <a:effectLst/>
              <a:latin typeface="Calibri" panose="020F0502020204030204" pitchFamily="34" charset="0"/>
            </a:endParaRPr>
          </a:p>
          <a:p>
            <a:pPr>
              <a:spcBef>
                <a:spcPts val="0"/>
              </a:spcBef>
            </a:pPr>
            <a:r>
              <a:rPr lang="en-IN" sz="2800" dirty="0">
                <a:effectLst/>
                <a:latin typeface="Calibri" panose="020F0502020204030204" pitchFamily="34" charset="0"/>
              </a:rPr>
              <a:t>The </a:t>
            </a:r>
            <a:r>
              <a:rPr lang="en-IN" sz="2800" b="1" dirty="0">
                <a:effectLst/>
                <a:latin typeface="Calibri" panose="020F0502020204030204" pitchFamily="34" charset="0"/>
              </a:rPr>
              <a:t>quantity of output supplied to the market </a:t>
            </a:r>
            <a:r>
              <a:rPr lang="en-IN" sz="2800" dirty="0">
                <a:effectLst/>
                <a:latin typeface="Calibri" panose="020F0502020204030204" pitchFamily="34" charset="0"/>
              </a:rPr>
              <a:t>equals the </a:t>
            </a:r>
            <a:r>
              <a:rPr lang="en-IN" sz="2800" b="1" dirty="0">
                <a:effectLst/>
                <a:latin typeface="Calibri" panose="020F0502020204030204" pitchFamily="34" charset="0"/>
              </a:rPr>
              <a:t>sum of the quantities supplied by each of the 1,000 individual firms</a:t>
            </a:r>
            <a:r>
              <a:rPr lang="en-IN" sz="2800" dirty="0">
                <a:effectLst/>
                <a:latin typeface="Calibri" panose="020F0502020204030204" pitchFamily="34" charset="0"/>
              </a:rPr>
              <a:t>. Thus, to derive the market supply curve, we </a:t>
            </a:r>
            <a:r>
              <a:rPr lang="en-IN" sz="2800" b="1" dirty="0">
                <a:effectLst/>
                <a:latin typeface="Calibri" panose="020F0502020204030204" pitchFamily="34" charset="0"/>
              </a:rPr>
              <a:t>add the quantity supplied </a:t>
            </a:r>
            <a:r>
              <a:rPr lang="en-IN" sz="2800" dirty="0">
                <a:effectLst/>
                <a:latin typeface="Calibri" panose="020F0502020204030204" pitchFamily="34" charset="0"/>
              </a:rPr>
              <a:t>by each firm in the market. </a:t>
            </a:r>
          </a:p>
          <a:p>
            <a:pPr marL="0" indent="0">
              <a:spcBef>
                <a:spcPts val="0"/>
              </a:spcBef>
              <a:buNone/>
            </a:pPr>
            <a:endParaRPr lang="en-IN" sz="2800" dirty="0">
              <a:effectLst/>
              <a:latin typeface="Calibri" panose="020F0502020204030204" pitchFamily="34" charset="0"/>
            </a:endParaRPr>
          </a:p>
          <a:p>
            <a:pPr>
              <a:spcBef>
                <a:spcPts val="0"/>
              </a:spcBef>
            </a:pPr>
            <a:r>
              <a:rPr lang="en-IN" sz="2800" dirty="0">
                <a:effectLst/>
                <a:latin typeface="Calibri" panose="020F0502020204030204" pitchFamily="34" charset="0"/>
              </a:rPr>
              <a:t>As panel (b) of </a:t>
            </a:r>
            <a:r>
              <a:rPr lang="en-IN" sz="2800" i="1" dirty="0">
                <a:effectLst/>
                <a:latin typeface="Calibri" panose="020F0502020204030204" pitchFamily="34" charset="0"/>
              </a:rPr>
              <a:t>Figure 6</a:t>
            </a:r>
            <a:r>
              <a:rPr lang="en-IN" sz="2800" dirty="0">
                <a:effectLst/>
                <a:latin typeface="Calibri" panose="020F0502020204030204" pitchFamily="34" charset="0"/>
              </a:rPr>
              <a:t> shows, because the </a:t>
            </a:r>
            <a:r>
              <a:rPr lang="en-IN" sz="2800" b="1" dirty="0">
                <a:effectLst/>
                <a:latin typeface="Calibri" panose="020F0502020204030204" pitchFamily="34" charset="0"/>
              </a:rPr>
              <a:t>firms are identical</a:t>
            </a:r>
            <a:r>
              <a:rPr lang="en-IN" sz="2800" dirty="0">
                <a:effectLst/>
                <a:latin typeface="Calibri" panose="020F0502020204030204" pitchFamily="34" charset="0"/>
              </a:rPr>
              <a:t>, the quantity supplied to the market is </a:t>
            </a:r>
            <a:r>
              <a:rPr lang="en-IN" sz="2800" b="1" dirty="0">
                <a:effectLst/>
                <a:latin typeface="Calibri" panose="020F0502020204030204" pitchFamily="34" charset="0"/>
              </a:rPr>
              <a:t>1,000 times the quantity supplied by each firm</a:t>
            </a:r>
            <a:r>
              <a:rPr lang="en-IN" sz="2800" dirty="0">
                <a:effectLst/>
                <a:latin typeface="Calibri" panose="020F0502020204030204" pitchFamily="34" charset="0"/>
              </a:rPr>
              <a:t>.</a:t>
            </a:r>
          </a:p>
        </p:txBody>
      </p:sp>
    </p:spTree>
    <p:extLst>
      <p:ext uri="{BB962C8B-B14F-4D97-AF65-F5344CB8AC3E}">
        <p14:creationId xmlns:p14="http://schemas.microsoft.com/office/powerpoint/2010/main" val="2556998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41800-209E-9A4D-030E-375BA29061B4}"/>
              </a:ext>
            </a:extLst>
          </p:cNvPr>
          <p:cNvSpPr>
            <a:spLocks noGrp="1"/>
          </p:cNvSpPr>
          <p:nvPr>
            <p:ph type="title"/>
          </p:nvPr>
        </p:nvSpPr>
        <p:spPr/>
        <p:txBody>
          <a:bodyPr/>
          <a:lstStyle/>
          <a:p>
            <a:r>
              <a:rPr lang="en-IN" dirty="0">
                <a:solidFill>
                  <a:srgbClr val="C00000"/>
                </a:solidFill>
              </a:rPr>
              <a:t>The Meaning of Competition</a:t>
            </a:r>
          </a:p>
        </p:txBody>
      </p:sp>
      <p:sp>
        <p:nvSpPr>
          <p:cNvPr id="3" name="Content Placeholder 2">
            <a:extLst>
              <a:ext uri="{FF2B5EF4-FFF2-40B4-BE49-F238E27FC236}">
                <a16:creationId xmlns:a16="http://schemas.microsoft.com/office/drawing/2014/main" id="{E6D3BF4D-2AA3-0D64-ED6E-3C3A43CEE107}"/>
              </a:ext>
            </a:extLst>
          </p:cNvPr>
          <p:cNvSpPr>
            <a:spLocks noGrp="1"/>
          </p:cNvSpPr>
          <p:nvPr>
            <p:ph idx="1"/>
          </p:nvPr>
        </p:nvSpPr>
        <p:spPr>
          <a:xfrm>
            <a:off x="838200" y="1541253"/>
            <a:ext cx="10515600" cy="4635710"/>
          </a:xfrm>
        </p:spPr>
        <p:txBody>
          <a:bodyPr>
            <a:normAutofit lnSpcReduction="10000"/>
          </a:bodyPr>
          <a:lstStyle/>
          <a:p>
            <a:pPr marL="0" indent="0">
              <a:buNone/>
            </a:pPr>
            <a:r>
              <a:rPr lang="en-US" dirty="0"/>
              <a:t>A competitive market, sometimes called a </a:t>
            </a:r>
            <a:r>
              <a:rPr lang="en-US" b="1" dirty="0"/>
              <a:t>perfectly competitive market</a:t>
            </a:r>
            <a:r>
              <a:rPr lang="en-US" dirty="0"/>
              <a:t>, has </a:t>
            </a:r>
            <a:r>
              <a:rPr lang="en-US" b="1" dirty="0"/>
              <a:t>three</a:t>
            </a:r>
            <a:r>
              <a:rPr lang="en-US" dirty="0"/>
              <a:t> main characteristics:</a:t>
            </a:r>
          </a:p>
          <a:p>
            <a:pPr marL="0" indent="0">
              <a:buNone/>
            </a:pPr>
            <a:endParaRPr lang="en-US" dirty="0"/>
          </a:p>
          <a:p>
            <a:pPr marL="0" indent="0">
              <a:buNone/>
            </a:pPr>
            <a:r>
              <a:rPr lang="en-US" dirty="0"/>
              <a:t>• There are </a:t>
            </a:r>
            <a:r>
              <a:rPr lang="en-US" b="1" dirty="0"/>
              <a:t>many buyers and many sellers </a:t>
            </a:r>
            <a:r>
              <a:rPr lang="en-US" dirty="0"/>
              <a:t>in the market. </a:t>
            </a:r>
          </a:p>
          <a:p>
            <a:pPr marL="0" indent="0">
              <a:buNone/>
            </a:pPr>
            <a:r>
              <a:rPr lang="en-US" dirty="0"/>
              <a:t>• The </a:t>
            </a:r>
            <a:r>
              <a:rPr lang="en-US" b="1" dirty="0"/>
              <a:t>goods</a:t>
            </a:r>
            <a:r>
              <a:rPr lang="en-US" dirty="0"/>
              <a:t> offered by the various sellers are </a:t>
            </a:r>
            <a:r>
              <a:rPr lang="en-US" b="1" dirty="0"/>
              <a:t>largely the same</a:t>
            </a:r>
            <a:r>
              <a:rPr lang="en-US" dirty="0"/>
              <a:t>.</a:t>
            </a:r>
          </a:p>
          <a:p>
            <a:pPr marL="0" indent="0">
              <a:buNone/>
            </a:pPr>
            <a:r>
              <a:rPr lang="en-US" dirty="0"/>
              <a:t>• </a:t>
            </a:r>
            <a:r>
              <a:rPr lang="en-US" b="1" dirty="0"/>
              <a:t>Firms</a:t>
            </a:r>
            <a:r>
              <a:rPr lang="en-US" dirty="0"/>
              <a:t> can </a:t>
            </a:r>
            <a:r>
              <a:rPr lang="en-US" b="1" dirty="0"/>
              <a:t>freely enter or exit </a:t>
            </a:r>
            <a:r>
              <a:rPr lang="en-US" dirty="0"/>
              <a:t>the market.</a:t>
            </a:r>
          </a:p>
          <a:p>
            <a:pPr marL="0" indent="0">
              <a:buNone/>
            </a:pPr>
            <a:endParaRPr lang="en-US" dirty="0"/>
          </a:p>
          <a:p>
            <a:pPr marL="0" indent="0">
              <a:buNone/>
            </a:pPr>
            <a:r>
              <a:rPr lang="en-US" dirty="0"/>
              <a:t>As a result of these conditions, the </a:t>
            </a:r>
            <a:r>
              <a:rPr lang="en-US" b="1" dirty="0"/>
              <a:t>actions of any single buyer or seller </a:t>
            </a:r>
            <a:r>
              <a:rPr lang="en-US" dirty="0"/>
              <a:t>in the market have a </a:t>
            </a:r>
            <a:r>
              <a:rPr lang="en-US" b="1" dirty="0"/>
              <a:t>negligible impact on the market price</a:t>
            </a:r>
            <a:r>
              <a:rPr lang="en-US" dirty="0"/>
              <a:t>. Each buyer and seller </a:t>
            </a:r>
            <a:r>
              <a:rPr lang="en-US" b="1" dirty="0"/>
              <a:t>takes the market price as given</a:t>
            </a:r>
            <a:r>
              <a:rPr lang="en-US" dirty="0"/>
              <a:t>.</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834837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81934A-2710-9636-1879-FA4F4189BBBA}"/>
              </a:ext>
            </a:extLst>
          </p:cNvPr>
          <p:cNvPicPr>
            <a:picLocks noChangeAspect="1"/>
          </p:cNvPicPr>
          <p:nvPr/>
        </p:nvPicPr>
        <p:blipFill>
          <a:blip r:embed="rId3"/>
          <a:stretch>
            <a:fillRect/>
          </a:stretch>
        </p:blipFill>
        <p:spPr>
          <a:xfrm>
            <a:off x="735107" y="382494"/>
            <a:ext cx="10793506" cy="6042211"/>
          </a:xfrm>
          <a:prstGeom prst="rect">
            <a:avLst/>
          </a:prstGeom>
        </p:spPr>
      </p:pic>
    </p:spTree>
    <p:extLst>
      <p:ext uri="{BB962C8B-B14F-4D97-AF65-F5344CB8AC3E}">
        <p14:creationId xmlns:p14="http://schemas.microsoft.com/office/powerpoint/2010/main" val="20500182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4B502-A39C-E7C0-77AB-1D9F225F957A}"/>
              </a:ext>
            </a:extLst>
          </p:cNvPr>
          <p:cNvSpPr>
            <a:spLocks noGrp="1"/>
          </p:cNvSpPr>
          <p:nvPr>
            <p:ph type="title"/>
          </p:nvPr>
        </p:nvSpPr>
        <p:spPr>
          <a:xfrm>
            <a:off x="838200" y="0"/>
            <a:ext cx="10515600" cy="1325563"/>
          </a:xfrm>
        </p:spPr>
        <p:txBody>
          <a:bodyPr>
            <a:normAutofit/>
          </a:bodyPr>
          <a:lstStyle/>
          <a:p>
            <a:pPr marL="0" marR="0">
              <a:spcBef>
                <a:spcPts val="0"/>
              </a:spcBef>
              <a:spcAft>
                <a:spcPts val="0"/>
              </a:spcAft>
            </a:pPr>
            <a:r>
              <a:rPr lang="en-IN" sz="4000" b="1" dirty="0">
                <a:solidFill>
                  <a:srgbClr val="C00000"/>
                </a:solidFill>
                <a:effectLst/>
                <a:latin typeface="Calibri" panose="020F0502020204030204" pitchFamily="34" charset="0"/>
              </a:rPr>
              <a:t>The Long Run: Market Supply with Entry and Exit</a:t>
            </a:r>
            <a:endParaRPr lang="en-IN" sz="4000" dirty="0">
              <a:solidFill>
                <a:srgbClr val="C00000"/>
              </a:solidFill>
            </a:endParaRPr>
          </a:p>
        </p:txBody>
      </p:sp>
      <p:sp>
        <p:nvSpPr>
          <p:cNvPr id="3" name="Content Placeholder 2">
            <a:extLst>
              <a:ext uri="{FF2B5EF4-FFF2-40B4-BE49-F238E27FC236}">
                <a16:creationId xmlns:a16="http://schemas.microsoft.com/office/drawing/2014/main" id="{E54EAA6E-7903-ED38-8767-F0ED7ACF1235}"/>
              </a:ext>
            </a:extLst>
          </p:cNvPr>
          <p:cNvSpPr>
            <a:spLocks noGrp="1"/>
          </p:cNvSpPr>
          <p:nvPr>
            <p:ph idx="1"/>
          </p:nvPr>
        </p:nvSpPr>
        <p:spPr>
          <a:xfrm>
            <a:off x="838200" y="1129553"/>
            <a:ext cx="10515600" cy="5336988"/>
          </a:xfrm>
        </p:spPr>
        <p:txBody>
          <a:bodyPr/>
          <a:lstStyle/>
          <a:p>
            <a:pPr>
              <a:spcBef>
                <a:spcPts val="0"/>
              </a:spcBef>
            </a:pPr>
            <a:r>
              <a:rPr lang="en-IN" sz="2000" dirty="0">
                <a:effectLst/>
                <a:latin typeface="Calibri" panose="020F0502020204030204" pitchFamily="34" charset="0"/>
              </a:rPr>
              <a:t>What happens </a:t>
            </a:r>
            <a:r>
              <a:rPr lang="en-IN" sz="2000" b="1" dirty="0">
                <a:effectLst/>
                <a:latin typeface="Calibri" panose="020F0502020204030204" pitchFamily="34" charset="0"/>
              </a:rPr>
              <a:t>if firms are able to enter or exit the market freely </a:t>
            </a:r>
            <a:r>
              <a:rPr lang="en-IN" sz="2000" dirty="0">
                <a:effectLst/>
                <a:latin typeface="Calibri" panose="020F0502020204030204" pitchFamily="34" charset="0"/>
              </a:rPr>
              <a:t>in the </a:t>
            </a:r>
            <a:r>
              <a:rPr lang="en-IN" sz="2000" b="1" dirty="0">
                <a:effectLst/>
                <a:latin typeface="Calibri" panose="020F0502020204030204" pitchFamily="34" charset="0"/>
              </a:rPr>
              <a:t>long run</a:t>
            </a:r>
            <a:r>
              <a:rPr lang="en-IN" sz="2000" dirty="0">
                <a:effectLst/>
                <a:latin typeface="Calibri" panose="020F0502020204030204" pitchFamily="34" charset="0"/>
              </a:rPr>
              <a:t>?</a:t>
            </a:r>
          </a:p>
          <a:p>
            <a:pPr marL="0" marR="0">
              <a:spcBef>
                <a:spcPts val="0"/>
              </a:spcBef>
              <a:spcAft>
                <a:spcPts val="0"/>
              </a:spcAft>
            </a:pPr>
            <a:endParaRPr lang="en-IN" sz="2000" dirty="0">
              <a:effectLst/>
              <a:latin typeface="Calibri" panose="020F0502020204030204" pitchFamily="34" charset="0"/>
            </a:endParaRPr>
          </a:p>
          <a:p>
            <a:pPr>
              <a:spcBef>
                <a:spcPts val="0"/>
              </a:spcBef>
            </a:pPr>
            <a:r>
              <a:rPr lang="en-IN" sz="2000" dirty="0">
                <a:effectLst/>
                <a:latin typeface="Calibri" panose="020F0502020204030204" pitchFamily="34" charset="0"/>
              </a:rPr>
              <a:t>Let’s </a:t>
            </a:r>
            <a:r>
              <a:rPr lang="en-IN" sz="2000" b="1" dirty="0">
                <a:effectLst/>
                <a:latin typeface="Calibri" panose="020F0502020204030204" pitchFamily="34" charset="0"/>
              </a:rPr>
              <a:t>suppose</a:t>
            </a:r>
            <a:r>
              <a:rPr lang="en-IN" sz="2000" dirty="0">
                <a:effectLst/>
                <a:latin typeface="Calibri" panose="020F0502020204030204" pitchFamily="34" charset="0"/>
              </a:rPr>
              <a:t> that </a:t>
            </a:r>
            <a:r>
              <a:rPr lang="en-IN" sz="2000" b="1" dirty="0">
                <a:effectLst/>
                <a:latin typeface="Calibri" panose="020F0502020204030204" pitchFamily="34" charset="0"/>
              </a:rPr>
              <a:t>everyone has access to the same technology </a:t>
            </a:r>
            <a:r>
              <a:rPr lang="en-IN" sz="2000" dirty="0">
                <a:effectLst/>
                <a:latin typeface="Calibri" panose="020F0502020204030204" pitchFamily="34" charset="0"/>
              </a:rPr>
              <a:t>for producing the good and </a:t>
            </a:r>
            <a:r>
              <a:rPr lang="en-IN" sz="2000" b="1" dirty="0">
                <a:effectLst/>
                <a:latin typeface="Calibri" panose="020F0502020204030204" pitchFamily="34" charset="0"/>
              </a:rPr>
              <a:t>access to the same markets </a:t>
            </a:r>
            <a:r>
              <a:rPr lang="en-IN" sz="2000" dirty="0">
                <a:effectLst/>
                <a:latin typeface="Calibri" panose="020F0502020204030204" pitchFamily="34" charset="0"/>
              </a:rPr>
              <a:t>to buy the inputs for production. Therefore, </a:t>
            </a:r>
            <a:r>
              <a:rPr lang="en-IN" sz="2000" b="1" dirty="0">
                <a:effectLst/>
                <a:latin typeface="Calibri" panose="020F0502020204030204" pitchFamily="34" charset="0"/>
              </a:rPr>
              <a:t>all current and potential firms</a:t>
            </a:r>
            <a:r>
              <a:rPr lang="en-IN" sz="2000" dirty="0">
                <a:effectLst/>
                <a:latin typeface="Calibri" panose="020F0502020204030204" pitchFamily="34" charset="0"/>
              </a:rPr>
              <a:t> have the </a:t>
            </a:r>
            <a:r>
              <a:rPr lang="en-IN" sz="2000" b="1" dirty="0">
                <a:effectLst/>
                <a:latin typeface="Calibri" panose="020F0502020204030204" pitchFamily="34" charset="0"/>
              </a:rPr>
              <a:t>same cost curves</a:t>
            </a:r>
            <a:r>
              <a:rPr lang="en-IN" sz="2000" dirty="0">
                <a:effectLst/>
                <a:latin typeface="Calibri" panose="020F0502020204030204" pitchFamily="34" charset="0"/>
              </a:rPr>
              <a:t>.</a:t>
            </a:r>
          </a:p>
          <a:p>
            <a:pPr marL="0" marR="0">
              <a:spcBef>
                <a:spcPts val="0"/>
              </a:spcBef>
              <a:spcAft>
                <a:spcPts val="0"/>
              </a:spcAft>
            </a:pPr>
            <a:endParaRPr lang="en-IN" sz="2000" dirty="0">
              <a:effectLst/>
              <a:latin typeface="Calibri" panose="020F0502020204030204" pitchFamily="34" charset="0"/>
            </a:endParaRPr>
          </a:p>
          <a:p>
            <a:pPr>
              <a:spcBef>
                <a:spcPts val="0"/>
              </a:spcBef>
            </a:pPr>
            <a:r>
              <a:rPr lang="en-IN" sz="2000" b="1" dirty="0">
                <a:effectLst/>
                <a:latin typeface="Calibri" panose="020F0502020204030204" pitchFamily="34" charset="0"/>
              </a:rPr>
              <a:t>Decisions about entry and exit </a:t>
            </a:r>
            <a:r>
              <a:rPr lang="en-IN" sz="2000" dirty="0">
                <a:effectLst/>
                <a:latin typeface="Calibri" panose="020F0502020204030204" pitchFamily="34" charset="0"/>
              </a:rPr>
              <a:t>in a market of this type </a:t>
            </a:r>
            <a:r>
              <a:rPr lang="en-IN" sz="2000" b="1" dirty="0">
                <a:effectLst/>
                <a:latin typeface="Calibri" panose="020F0502020204030204" pitchFamily="34" charset="0"/>
              </a:rPr>
              <a:t>depend on the incentives facing the owners of existing firms </a:t>
            </a:r>
            <a:r>
              <a:rPr lang="en-IN" sz="2000" dirty="0">
                <a:effectLst/>
                <a:latin typeface="Calibri" panose="020F0502020204030204" pitchFamily="34" charset="0"/>
              </a:rPr>
              <a:t>and the </a:t>
            </a:r>
            <a:r>
              <a:rPr lang="en-IN" sz="2000" b="1" dirty="0">
                <a:effectLst/>
                <a:latin typeface="Calibri" panose="020F0502020204030204" pitchFamily="34" charset="0"/>
              </a:rPr>
              <a:t>entrepreneurs who could start new firms</a:t>
            </a:r>
            <a:r>
              <a:rPr lang="en-IN" sz="2000" dirty="0">
                <a:effectLst/>
                <a:latin typeface="Calibri" panose="020F0502020204030204" pitchFamily="34" charset="0"/>
              </a:rPr>
              <a:t>. </a:t>
            </a:r>
          </a:p>
          <a:p>
            <a:pPr marL="0" marR="0">
              <a:spcBef>
                <a:spcPts val="0"/>
              </a:spcBef>
              <a:spcAft>
                <a:spcPts val="0"/>
              </a:spcAft>
            </a:pPr>
            <a:endParaRPr lang="en-IN" sz="2000" dirty="0">
              <a:effectLst/>
              <a:latin typeface="Calibri" panose="020F0502020204030204" pitchFamily="34" charset="0"/>
            </a:endParaRPr>
          </a:p>
          <a:p>
            <a:pPr>
              <a:spcBef>
                <a:spcPts val="0"/>
              </a:spcBef>
            </a:pPr>
            <a:r>
              <a:rPr lang="en-IN" sz="2000" b="1" dirty="0">
                <a:effectLst/>
                <a:latin typeface="Calibri" panose="020F0502020204030204" pitchFamily="34" charset="0"/>
              </a:rPr>
              <a:t>If</a:t>
            </a:r>
            <a:r>
              <a:rPr lang="en-IN" sz="2000" dirty="0">
                <a:effectLst/>
                <a:latin typeface="Calibri" panose="020F0502020204030204" pitchFamily="34" charset="0"/>
              </a:rPr>
              <a:t> </a:t>
            </a:r>
            <a:r>
              <a:rPr lang="en-IN" sz="2000" b="1" dirty="0">
                <a:effectLst/>
                <a:latin typeface="Calibri" panose="020F0502020204030204" pitchFamily="34" charset="0"/>
              </a:rPr>
              <a:t>firms already in the market are profitable</a:t>
            </a:r>
            <a:r>
              <a:rPr lang="en-IN" sz="2000" dirty="0">
                <a:effectLst/>
                <a:latin typeface="Calibri" panose="020F0502020204030204" pitchFamily="34" charset="0"/>
              </a:rPr>
              <a:t>, then </a:t>
            </a:r>
            <a:r>
              <a:rPr lang="en-IN" sz="2000" b="1" dirty="0">
                <a:effectLst/>
                <a:latin typeface="Calibri" panose="020F0502020204030204" pitchFamily="34" charset="0"/>
              </a:rPr>
              <a:t>new firms will have an incentive to enter </a:t>
            </a:r>
            <a:r>
              <a:rPr lang="en-IN" sz="2000" dirty="0">
                <a:effectLst/>
                <a:latin typeface="Calibri" panose="020F0502020204030204" pitchFamily="34" charset="0"/>
              </a:rPr>
              <a:t>the market. This entry </a:t>
            </a:r>
            <a:r>
              <a:rPr lang="en-IN" sz="2000" b="1" dirty="0">
                <a:effectLst/>
                <a:latin typeface="Calibri" panose="020F0502020204030204" pitchFamily="34" charset="0"/>
              </a:rPr>
              <a:t>will expand the number of firms</a:t>
            </a:r>
            <a:r>
              <a:rPr lang="en-IN" sz="2000" dirty="0">
                <a:effectLst/>
                <a:latin typeface="Calibri" panose="020F0502020204030204" pitchFamily="34" charset="0"/>
              </a:rPr>
              <a:t>, </a:t>
            </a:r>
            <a:r>
              <a:rPr lang="en-IN" sz="2000" b="1" dirty="0">
                <a:effectLst/>
                <a:latin typeface="Calibri" panose="020F0502020204030204" pitchFamily="34" charset="0"/>
              </a:rPr>
              <a:t>increase the quantity</a:t>
            </a:r>
            <a:r>
              <a:rPr lang="en-IN" sz="2000" dirty="0">
                <a:effectLst/>
                <a:latin typeface="Calibri" panose="020F0502020204030204" pitchFamily="34" charset="0"/>
              </a:rPr>
              <a:t> of the good </a:t>
            </a:r>
            <a:r>
              <a:rPr lang="en-IN" sz="2000" b="1" dirty="0">
                <a:effectLst/>
                <a:latin typeface="Calibri" panose="020F0502020204030204" pitchFamily="34" charset="0"/>
              </a:rPr>
              <a:t>supplied</a:t>
            </a:r>
            <a:r>
              <a:rPr lang="en-IN" sz="2000" dirty="0">
                <a:effectLst/>
                <a:latin typeface="Calibri" panose="020F0502020204030204" pitchFamily="34" charset="0"/>
              </a:rPr>
              <a:t>, and </a:t>
            </a:r>
            <a:r>
              <a:rPr lang="en-IN" sz="2000" b="1" dirty="0">
                <a:effectLst/>
                <a:latin typeface="Calibri" panose="020F0502020204030204" pitchFamily="34" charset="0"/>
              </a:rPr>
              <a:t>drive down prices and profits</a:t>
            </a:r>
            <a:r>
              <a:rPr lang="en-IN" sz="2000" dirty="0">
                <a:effectLst/>
                <a:latin typeface="Calibri" panose="020F0502020204030204" pitchFamily="34" charset="0"/>
              </a:rPr>
              <a:t>. </a:t>
            </a:r>
          </a:p>
          <a:p>
            <a:pPr marL="0" marR="0">
              <a:spcBef>
                <a:spcPts val="0"/>
              </a:spcBef>
              <a:spcAft>
                <a:spcPts val="0"/>
              </a:spcAft>
            </a:pPr>
            <a:endParaRPr lang="en-IN" sz="2000" dirty="0">
              <a:effectLst/>
              <a:latin typeface="Calibri" panose="020F0502020204030204" pitchFamily="34" charset="0"/>
            </a:endParaRPr>
          </a:p>
          <a:p>
            <a:pPr>
              <a:spcBef>
                <a:spcPts val="0"/>
              </a:spcBef>
            </a:pPr>
            <a:r>
              <a:rPr lang="en-IN" sz="2000" dirty="0">
                <a:effectLst/>
                <a:latin typeface="Calibri" panose="020F0502020204030204" pitchFamily="34" charset="0"/>
              </a:rPr>
              <a:t>Conversely, </a:t>
            </a:r>
            <a:r>
              <a:rPr lang="en-IN" sz="2000" b="1" dirty="0">
                <a:effectLst/>
                <a:latin typeface="Calibri" panose="020F0502020204030204" pitchFamily="34" charset="0"/>
              </a:rPr>
              <a:t>if firms in the market are making losses</a:t>
            </a:r>
            <a:r>
              <a:rPr lang="en-IN" sz="2000" dirty="0">
                <a:effectLst/>
                <a:latin typeface="Calibri" panose="020F0502020204030204" pitchFamily="34" charset="0"/>
              </a:rPr>
              <a:t>, then </a:t>
            </a:r>
            <a:r>
              <a:rPr lang="en-IN" sz="2000" b="1" dirty="0">
                <a:effectLst/>
                <a:latin typeface="Calibri" panose="020F0502020204030204" pitchFamily="34" charset="0"/>
              </a:rPr>
              <a:t>some existing firms will exit </a:t>
            </a:r>
            <a:r>
              <a:rPr lang="en-IN" sz="2000" dirty="0">
                <a:effectLst/>
                <a:latin typeface="Calibri" panose="020F0502020204030204" pitchFamily="34" charset="0"/>
              </a:rPr>
              <a:t>the market. Their exit </a:t>
            </a:r>
            <a:r>
              <a:rPr lang="en-IN" sz="2000" b="1" dirty="0">
                <a:effectLst/>
                <a:latin typeface="Calibri" panose="020F0502020204030204" pitchFamily="34" charset="0"/>
              </a:rPr>
              <a:t>will reduce the number of firms</a:t>
            </a:r>
            <a:r>
              <a:rPr lang="en-IN" sz="2000" dirty="0">
                <a:effectLst/>
                <a:latin typeface="Calibri" panose="020F0502020204030204" pitchFamily="34" charset="0"/>
              </a:rPr>
              <a:t>, </a:t>
            </a:r>
            <a:r>
              <a:rPr lang="en-IN" sz="2000" b="1" dirty="0">
                <a:effectLst/>
                <a:latin typeface="Calibri" panose="020F0502020204030204" pitchFamily="34" charset="0"/>
              </a:rPr>
              <a:t>decrease the quantity </a:t>
            </a:r>
            <a:r>
              <a:rPr lang="en-IN" sz="2000" dirty="0">
                <a:effectLst/>
                <a:latin typeface="Calibri" panose="020F0502020204030204" pitchFamily="34" charset="0"/>
              </a:rPr>
              <a:t>of the good </a:t>
            </a:r>
            <a:r>
              <a:rPr lang="en-IN" sz="2000" b="1" dirty="0">
                <a:effectLst/>
                <a:latin typeface="Calibri" panose="020F0502020204030204" pitchFamily="34" charset="0"/>
              </a:rPr>
              <a:t>supplied</a:t>
            </a:r>
            <a:r>
              <a:rPr lang="en-IN" sz="2000" dirty="0">
                <a:effectLst/>
                <a:latin typeface="Calibri" panose="020F0502020204030204" pitchFamily="34" charset="0"/>
              </a:rPr>
              <a:t>, and </a:t>
            </a:r>
            <a:r>
              <a:rPr lang="en-IN" sz="2000" b="1" dirty="0">
                <a:effectLst/>
                <a:latin typeface="Calibri" panose="020F0502020204030204" pitchFamily="34" charset="0"/>
              </a:rPr>
              <a:t>drive up prices and profits</a:t>
            </a:r>
            <a:r>
              <a:rPr lang="en-IN" sz="2000" dirty="0">
                <a:effectLst/>
                <a:latin typeface="Calibri" panose="020F0502020204030204" pitchFamily="34" charset="0"/>
              </a:rPr>
              <a:t>.</a:t>
            </a:r>
          </a:p>
          <a:p>
            <a:pPr marL="0" marR="0">
              <a:spcBef>
                <a:spcPts val="0"/>
              </a:spcBef>
              <a:spcAft>
                <a:spcPts val="0"/>
              </a:spcAft>
            </a:pPr>
            <a:endParaRPr lang="en-IN" sz="2000" dirty="0">
              <a:effectLst/>
              <a:latin typeface="Calibri" panose="020F0502020204030204" pitchFamily="34" charset="0"/>
            </a:endParaRPr>
          </a:p>
          <a:p>
            <a:pPr>
              <a:spcBef>
                <a:spcPts val="0"/>
              </a:spcBef>
            </a:pPr>
            <a:r>
              <a:rPr lang="en-IN" sz="2000" b="1" i="1" dirty="0">
                <a:solidFill>
                  <a:srgbClr val="C00000"/>
                </a:solidFill>
                <a:effectLst/>
                <a:latin typeface="Calibri" panose="020F0502020204030204" pitchFamily="34" charset="0"/>
              </a:rPr>
              <a:t>At the end of this process of entry and exit, firms that remain in the market must be making zero economic profit</a:t>
            </a:r>
            <a:r>
              <a:rPr lang="en-IN" sz="2000" b="1" i="1" dirty="0">
                <a:effectLst/>
                <a:latin typeface="Calibri" panose="020F0502020204030204" pitchFamily="34" charset="0"/>
              </a:rPr>
              <a:t>.</a:t>
            </a:r>
            <a:endParaRPr lang="en-IN" sz="2000" dirty="0">
              <a:effectLst/>
              <a:latin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17523906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28FD1F-D51A-7130-37F7-2803CEDC93EE}"/>
              </a:ext>
            </a:extLst>
          </p:cNvPr>
          <p:cNvSpPr>
            <a:spLocks noGrp="1"/>
          </p:cNvSpPr>
          <p:nvPr>
            <p:ph idx="1"/>
          </p:nvPr>
        </p:nvSpPr>
        <p:spPr>
          <a:xfrm>
            <a:off x="838200" y="370541"/>
            <a:ext cx="10515600" cy="5806422"/>
          </a:xfrm>
        </p:spPr>
        <p:txBody>
          <a:bodyPr>
            <a:normAutofit/>
          </a:bodyPr>
          <a:lstStyle/>
          <a:p>
            <a:pPr marL="0" marR="0">
              <a:spcBef>
                <a:spcPts val="0"/>
              </a:spcBef>
              <a:spcAft>
                <a:spcPts val="0"/>
              </a:spcAft>
            </a:pPr>
            <a:r>
              <a:rPr lang="en-IN" sz="2400" dirty="0">
                <a:effectLst/>
                <a:latin typeface="Calibri" panose="020F0502020204030204" pitchFamily="34" charset="0"/>
              </a:rPr>
              <a:t>Recall that we can write </a:t>
            </a:r>
            <a:r>
              <a:rPr lang="en-IN" sz="2400" b="1" dirty="0">
                <a:effectLst/>
                <a:latin typeface="Calibri" panose="020F0502020204030204" pitchFamily="34" charset="0"/>
              </a:rPr>
              <a:t>a firm’s profit </a:t>
            </a:r>
            <a:r>
              <a:rPr lang="en-IN" sz="2400" dirty="0">
                <a:effectLst/>
                <a:latin typeface="Calibri" panose="020F0502020204030204" pitchFamily="34" charset="0"/>
              </a:rPr>
              <a:t>as: </a:t>
            </a:r>
          </a:p>
          <a:p>
            <a:pPr marL="0" marR="0" indent="0">
              <a:spcBef>
                <a:spcPts val="0"/>
              </a:spcBef>
              <a:spcAft>
                <a:spcPts val="0"/>
              </a:spcAft>
              <a:buNone/>
            </a:pPr>
            <a:r>
              <a:rPr lang="en-IN" sz="2400" i="1" dirty="0">
                <a:effectLst/>
                <a:latin typeface="Calibri" panose="020F0502020204030204" pitchFamily="34" charset="0"/>
              </a:rPr>
              <a:t>                                                   </a:t>
            </a:r>
            <a:r>
              <a:rPr lang="en-IN" sz="2400" b="1" i="1" dirty="0">
                <a:effectLst/>
                <a:latin typeface="Calibri" panose="020F0502020204030204" pitchFamily="34" charset="0"/>
              </a:rPr>
              <a:t>Profit = (P - ATC) * Q.</a:t>
            </a:r>
            <a:endParaRPr lang="en-IN" sz="2400" b="1" dirty="0">
              <a:effectLst/>
              <a:latin typeface="Calibri" panose="020F0502020204030204" pitchFamily="34" charset="0"/>
            </a:endParaRPr>
          </a:p>
          <a:p>
            <a:pPr marL="0" indent="0">
              <a:spcBef>
                <a:spcPts val="0"/>
              </a:spcBef>
              <a:buNone/>
            </a:pPr>
            <a:endParaRPr lang="en-IN" sz="2400" dirty="0">
              <a:effectLst/>
              <a:latin typeface="Calibri" panose="020F0502020204030204" pitchFamily="34" charset="0"/>
            </a:endParaRPr>
          </a:p>
          <a:p>
            <a:pPr>
              <a:spcBef>
                <a:spcPts val="0"/>
              </a:spcBef>
            </a:pPr>
            <a:r>
              <a:rPr lang="en-IN" sz="2400" dirty="0">
                <a:effectLst/>
                <a:latin typeface="Calibri" panose="020F0502020204030204" pitchFamily="34" charset="0"/>
              </a:rPr>
              <a:t>This equation shows that </a:t>
            </a:r>
            <a:r>
              <a:rPr lang="en-IN" sz="2400" b="1" dirty="0">
                <a:effectLst/>
                <a:latin typeface="Calibri" panose="020F0502020204030204" pitchFamily="34" charset="0"/>
              </a:rPr>
              <a:t>an operating firm has zero profit </a:t>
            </a:r>
            <a:r>
              <a:rPr lang="en-IN" sz="2400" dirty="0">
                <a:effectLst/>
                <a:latin typeface="Calibri" panose="020F0502020204030204" pitchFamily="34" charset="0"/>
              </a:rPr>
              <a:t>if and only </a:t>
            </a:r>
            <a:r>
              <a:rPr lang="en-IN" sz="2400" b="1" dirty="0">
                <a:effectLst/>
                <a:latin typeface="Calibri" panose="020F0502020204030204" pitchFamily="34" charset="0"/>
              </a:rPr>
              <a:t>if the price of the good equals </a:t>
            </a:r>
            <a:r>
              <a:rPr lang="en-IN" sz="2400" dirty="0">
                <a:effectLst/>
                <a:latin typeface="Calibri" panose="020F0502020204030204" pitchFamily="34" charset="0"/>
              </a:rPr>
              <a:t>the </a:t>
            </a:r>
            <a:r>
              <a:rPr lang="en-IN" sz="2400" b="1" dirty="0">
                <a:effectLst/>
                <a:latin typeface="Calibri" panose="020F0502020204030204" pitchFamily="34" charset="0"/>
              </a:rPr>
              <a:t>average total cost</a:t>
            </a:r>
            <a:r>
              <a:rPr lang="en-IN" sz="2400" dirty="0">
                <a:effectLst/>
                <a:latin typeface="Calibri" panose="020F0502020204030204" pitchFamily="34" charset="0"/>
              </a:rPr>
              <a:t> of producing that good. </a:t>
            </a:r>
          </a:p>
          <a:p>
            <a:pPr>
              <a:spcBef>
                <a:spcPts val="0"/>
              </a:spcBef>
            </a:pPr>
            <a:endParaRPr lang="en-IN" sz="2400" dirty="0">
              <a:effectLst/>
              <a:latin typeface="Calibri" panose="020F0502020204030204" pitchFamily="34" charset="0"/>
            </a:endParaRPr>
          </a:p>
          <a:p>
            <a:pPr>
              <a:spcBef>
                <a:spcPts val="0"/>
              </a:spcBef>
            </a:pPr>
            <a:r>
              <a:rPr lang="en-IN" sz="2400" b="1" dirty="0">
                <a:effectLst/>
                <a:latin typeface="Calibri" panose="020F0502020204030204" pitchFamily="34" charset="0"/>
              </a:rPr>
              <a:t>If price is above average total cost</a:t>
            </a:r>
            <a:r>
              <a:rPr lang="en-IN" sz="2400" dirty="0">
                <a:effectLst/>
                <a:latin typeface="Calibri" panose="020F0502020204030204" pitchFamily="34" charset="0"/>
              </a:rPr>
              <a:t>, </a:t>
            </a:r>
            <a:r>
              <a:rPr lang="en-IN" sz="2400" b="1" dirty="0">
                <a:effectLst/>
                <a:latin typeface="Calibri" panose="020F0502020204030204" pitchFamily="34" charset="0"/>
              </a:rPr>
              <a:t>profit is positive</a:t>
            </a:r>
            <a:r>
              <a:rPr lang="en-IN" sz="2400" dirty="0">
                <a:effectLst/>
                <a:latin typeface="Calibri" panose="020F0502020204030204" pitchFamily="34" charset="0"/>
              </a:rPr>
              <a:t>, which </a:t>
            </a:r>
            <a:r>
              <a:rPr lang="en-IN" sz="2400" b="1" dirty="0">
                <a:effectLst/>
                <a:latin typeface="Calibri" panose="020F0502020204030204" pitchFamily="34" charset="0"/>
              </a:rPr>
              <a:t>encourages new firms to enter</a:t>
            </a:r>
            <a:r>
              <a:rPr lang="en-IN" sz="2400" dirty="0">
                <a:effectLst/>
                <a:latin typeface="Calibri" panose="020F0502020204030204" pitchFamily="34" charset="0"/>
              </a:rPr>
              <a:t>. </a:t>
            </a:r>
          </a:p>
          <a:p>
            <a:pPr marL="0" marR="0">
              <a:spcBef>
                <a:spcPts val="0"/>
              </a:spcBef>
              <a:spcAft>
                <a:spcPts val="0"/>
              </a:spcAft>
            </a:pPr>
            <a:endParaRPr lang="en-IN" sz="2400" dirty="0">
              <a:effectLst/>
              <a:latin typeface="Calibri" panose="020F0502020204030204" pitchFamily="34" charset="0"/>
            </a:endParaRPr>
          </a:p>
          <a:p>
            <a:pPr>
              <a:spcBef>
                <a:spcPts val="0"/>
              </a:spcBef>
            </a:pPr>
            <a:r>
              <a:rPr lang="en-IN" sz="2400" b="1" dirty="0">
                <a:effectLst/>
                <a:latin typeface="Calibri" panose="020F0502020204030204" pitchFamily="34" charset="0"/>
              </a:rPr>
              <a:t>If</a:t>
            </a:r>
            <a:r>
              <a:rPr lang="en-IN" sz="2400" dirty="0">
                <a:effectLst/>
                <a:latin typeface="Calibri" panose="020F0502020204030204" pitchFamily="34" charset="0"/>
              </a:rPr>
              <a:t> </a:t>
            </a:r>
            <a:r>
              <a:rPr lang="en-IN" sz="2400" b="1" dirty="0">
                <a:effectLst/>
                <a:latin typeface="Calibri" panose="020F0502020204030204" pitchFamily="34" charset="0"/>
              </a:rPr>
              <a:t>price is less than average total cost</a:t>
            </a:r>
            <a:r>
              <a:rPr lang="en-IN" sz="2400" dirty="0">
                <a:effectLst/>
                <a:latin typeface="Calibri" panose="020F0502020204030204" pitchFamily="34" charset="0"/>
              </a:rPr>
              <a:t>, </a:t>
            </a:r>
            <a:r>
              <a:rPr lang="en-IN" sz="2400" b="1" dirty="0">
                <a:effectLst/>
                <a:latin typeface="Calibri" panose="020F0502020204030204" pitchFamily="34" charset="0"/>
              </a:rPr>
              <a:t>profit is negative</a:t>
            </a:r>
            <a:r>
              <a:rPr lang="en-IN" sz="2400" dirty="0">
                <a:effectLst/>
                <a:latin typeface="Calibri" panose="020F0502020204030204" pitchFamily="34" charset="0"/>
              </a:rPr>
              <a:t>, which </a:t>
            </a:r>
            <a:r>
              <a:rPr lang="en-IN" sz="2400" b="1" dirty="0">
                <a:effectLst/>
                <a:latin typeface="Calibri" panose="020F0502020204030204" pitchFamily="34" charset="0"/>
              </a:rPr>
              <a:t>encourages some firms to exit</a:t>
            </a:r>
            <a:r>
              <a:rPr lang="en-IN" sz="2400" dirty="0">
                <a:effectLst/>
                <a:latin typeface="Calibri" panose="020F0502020204030204" pitchFamily="34" charset="0"/>
              </a:rPr>
              <a:t>. </a:t>
            </a:r>
          </a:p>
          <a:p>
            <a:pPr marL="0" marR="0">
              <a:spcBef>
                <a:spcPts val="0"/>
              </a:spcBef>
              <a:spcAft>
                <a:spcPts val="0"/>
              </a:spcAft>
            </a:pPr>
            <a:endParaRPr lang="en-IN" sz="2400" dirty="0">
              <a:effectLst/>
              <a:latin typeface="Calibri" panose="020F0502020204030204" pitchFamily="34" charset="0"/>
            </a:endParaRPr>
          </a:p>
          <a:p>
            <a:pPr>
              <a:spcBef>
                <a:spcPts val="0"/>
              </a:spcBef>
            </a:pPr>
            <a:r>
              <a:rPr lang="en-IN" sz="2400" dirty="0">
                <a:effectLst/>
                <a:latin typeface="Calibri" panose="020F0502020204030204" pitchFamily="34" charset="0"/>
              </a:rPr>
              <a:t>The </a:t>
            </a:r>
            <a:r>
              <a:rPr lang="en-IN" sz="2400" b="1" dirty="0">
                <a:effectLst/>
                <a:latin typeface="Calibri" panose="020F0502020204030204" pitchFamily="34" charset="0"/>
              </a:rPr>
              <a:t>process of entry and exit ends</a:t>
            </a:r>
            <a:r>
              <a:rPr lang="en-IN" sz="2400" dirty="0">
                <a:effectLst/>
                <a:latin typeface="Calibri" panose="020F0502020204030204" pitchFamily="34" charset="0"/>
              </a:rPr>
              <a:t> only when </a:t>
            </a:r>
            <a:r>
              <a:rPr lang="en-IN" sz="2400" b="1" dirty="0">
                <a:effectLst/>
                <a:latin typeface="Calibri" panose="020F0502020204030204" pitchFamily="34" charset="0"/>
              </a:rPr>
              <a:t>price and average total cost</a:t>
            </a:r>
            <a:r>
              <a:rPr lang="en-IN" sz="2400" dirty="0">
                <a:effectLst/>
                <a:latin typeface="Calibri" panose="020F0502020204030204" pitchFamily="34" charset="0"/>
              </a:rPr>
              <a:t> are driven to </a:t>
            </a:r>
            <a:r>
              <a:rPr lang="en-IN" sz="2400" b="1" dirty="0">
                <a:effectLst/>
                <a:latin typeface="Calibri" panose="020F0502020204030204" pitchFamily="34" charset="0"/>
              </a:rPr>
              <a:t>equality</a:t>
            </a:r>
            <a:r>
              <a:rPr lang="en-IN" sz="2400" dirty="0">
                <a:effectLst/>
                <a:latin typeface="Calibri" panose="020F0502020204030204" pitchFamily="34" charset="0"/>
              </a:rPr>
              <a:t>.</a:t>
            </a:r>
            <a:endParaRPr lang="en-IN" sz="3600" dirty="0"/>
          </a:p>
          <a:p>
            <a:pPr marL="0" indent="0">
              <a:buNone/>
            </a:pPr>
            <a:endParaRPr lang="en-IN" dirty="0"/>
          </a:p>
        </p:txBody>
      </p:sp>
    </p:spTree>
    <p:extLst>
      <p:ext uri="{BB962C8B-B14F-4D97-AF65-F5344CB8AC3E}">
        <p14:creationId xmlns:p14="http://schemas.microsoft.com/office/powerpoint/2010/main" val="3998443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04F69-DCD6-7796-E20F-25518561813A}"/>
              </a:ext>
            </a:extLst>
          </p:cNvPr>
          <p:cNvSpPr>
            <a:spLocks noGrp="1"/>
          </p:cNvSpPr>
          <p:nvPr>
            <p:ph type="title"/>
          </p:nvPr>
        </p:nvSpPr>
        <p:spPr>
          <a:xfrm>
            <a:off x="838200" y="0"/>
            <a:ext cx="10515600" cy="1325563"/>
          </a:xfrm>
        </p:spPr>
        <p:txBody>
          <a:bodyPr/>
          <a:lstStyle/>
          <a:p>
            <a:r>
              <a:rPr lang="en-IN" sz="4400" b="1" dirty="0">
                <a:solidFill>
                  <a:srgbClr val="C00000"/>
                </a:solidFill>
                <a:effectLst/>
                <a:latin typeface="Calibri" panose="020F0502020204030204" pitchFamily="34" charset="0"/>
              </a:rPr>
              <a:t>Implication:</a:t>
            </a:r>
            <a:endParaRPr lang="en-IN" dirty="0"/>
          </a:p>
        </p:txBody>
      </p:sp>
      <p:sp>
        <p:nvSpPr>
          <p:cNvPr id="3" name="Content Placeholder 2">
            <a:extLst>
              <a:ext uri="{FF2B5EF4-FFF2-40B4-BE49-F238E27FC236}">
                <a16:creationId xmlns:a16="http://schemas.microsoft.com/office/drawing/2014/main" id="{343D39E0-8DBA-1BA6-B9B4-24CF4009139E}"/>
              </a:ext>
            </a:extLst>
          </p:cNvPr>
          <p:cNvSpPr>
            <a:spLocks noGrp="1"/>
          </p:cNvSpPr>
          <p:nvPr>
            <p:ph idx="1"/>
          </p:nvPr>
        </p:nvSpPr>
        <p:spPr>
          <a:xfrm>
            <a:off x="838200" y="1045882"/>
            <a:ext cx="10515600" cy="5131081"/>
          </a:xfrm>
        </p:spPr>
        <p:txBody>
          <a:bodyPr>
            <a:normAutofit fontScale="77500" lnSpcReduction="20000"/>
          </a:bodyPr>
          <a:lstStyle/>
          <a:p>
            <a:pPr>
              <a:spcBef>
                <a:spcPts val="0"/>
              </a:spcBef>
            </a:pPr>
            <a:r>
              <a:rPr lang="en-IN" sz="2800" b="1" dirty="0">
                <a:effectLst/>
                <a:latin typeface="Calibri" panose="020F0502020204030204" pitchFamily="34" charset="0"/>
              </a:rPr>
              <a:t>Competitive firms maximize profits </a:t>
            </a:r>
            <a:r>
              <a:rPr lang="en-IN" sz="2800" dirty="0">
                <a:effectLst/>
                <a:latin typeface="Calibri" panose="020F0502020204030204" pitchFamily="34" charset="0"/>
              </a:rPr>
              <a:t>by choosing a </a:t>
            </a:r>
            <a:r>
              <a:rPr lang="en-IN" sz="2800" b="1" dirty="0">
                <a:effectLst/>
                <a:latin typeface="Calibri" panose="020F0502020204030204" pitchFamily="34" charset="0"/>
              </a:rPr>
              <a:t>quantity </a:t>
            </a:r>
            <a:r>
              <a:rPr lang="en-IN" sz="2800" dirty="0">
                <a:effectLst/>
                <a:latin typeface="Calibri" panose="020F0502020204030204" pitchFamily="34" charset="0"/>
              </a:rPr>
              <a:t>at which </a:t>
            </a:r>
            <a:r>
              <a:rPr lang="en-IN" sz="2800" b="1" dirty="0">
                <a:effectLst/>
                <a:latin typeface="Calibri" panose="020F0502020204030204" pitchFamily="34" charset="0"/>
              </a:rPr>
              <a:t>price equals marginal cost</a:t>
            </a:r>
            <a:r>
              <a:rPr lang="en-IN" sz="2800" dirty="0">
                <a:effectLst/>
                <a:latin typeface="Calibri" panose="020F0502020204030204" pitchFamily="34" charset="0"/>
              </a:rPr>
              <a:t>.</a:t>
            </a:r>
          </a:p>
          <a:p>
            <a:pPr>
              <a:spcBef>
                <a:spcPts val="0"/>
              </a:spcBef>
            </a:pPr>
            <a:endParaRPr lang="en-IN" sz="2800" dirty="0">
              <a:effectLst/>
              <a:latin typeface="Calibri" panose="020F0502020204030204" pitchFamily="34" charset="0"/>
            </a:endParaRPr>
          </a:p>
          <a:p>
            <a:pPr marL="0" marR="0">
              <a:spcBef>
                <a:spcPts val="0"/>
              </a:spcBef>
              <a:spcAft>
                <a:spcPts val="0"/>
              </a:spcAft>
            </a:pPr>
            <a:r>
              <a:rPr lang="en-IN" sz="2800" dirty="0">
                <a:effectLst/>
                <a:latin typeface="Calibri" panose="020F0502020204030204" pitchFamily="34" charset="0"/>
              </a:rPr>
              <a:t>Also, </a:t>
            </a:r>
            <a:r>
              <a:rPr lang="en-IN" sz="2800" b="1" dirty="0">
                <a:effectLst/>
                <a:latin typeface="Calibri" panose="020F0502020204030204" pitchFamily="34" charset="0"/>
              </a:rPr>
              <a:t>free entry and exit</a:t>
            </a:r>
            <a:r>
              <a:rPr lang="en-IN" sz="2800" dirty="0">
                <a:effectLst/>
                <a:latin typeface="Calibri" panose="020F0502020204030204" pitchFamily="34" charset="0"/>
              </a:rPr>
              <a:t> force </a:t>
            </a:r>
            <a:r>
              <a:rPr lang="en-IN" sz="2800" b="1" dirty="0">
                <a:effectLst/>
                <a:latin typeface="Calibri" panose="020F0502020204030204" pitchFamily="34" charset="0"/>
              </a:rPr>
              <a:t>price to equal average total cost</a:t>
            </a:r>
            <a:r>
              <a:rPr lang="en-IN" sz="2800" dirty="0">
                <a:effectLst/>
                <a:latin typeface="Calibri" panose="020F0502020204030204" pitchFamily="34" charset="0"/>
              </a:rPr>
              <a:t>.</a:t>
            </a:r>
          </a:p>
          <a:p>
            <a:pPr marL="0" marR="0">
              <a:spcBef>
                <a:spcPts val="0"/>
              </a:spcBef>
              <a:spcAft>
                <a:spcPts val="0"/>
              </a:spcAft>
            </a:pPr>
            <a:endParaRPr lang="en-IN" sz="2800" dirty="0">
              <a:effectLst/>
              <a:latin typeface="Calibri" panose="020F0502020204030204" pitchFamily="34" charset="0"/>
            </a:endParaRPr>
          </a:p>
          <a:p>
            <a:pPr>
              <a:spcBef>
                <a:spcPts val="0"/>
              </a:spcBef>
            </a:pPr>
            <a:r>
              <a:rPr lang="en-IN" sz="2800" dirty="0">
                <a:effectLst/>
                <a:latin typeface="Calibri" panose="020F0502020204030204" pitchFamily="34" charset="0"/>
              </a:rPr>
              <a:t>But </a:t>
            </a:r>
            <a:r>
              <a:rPr lang="en-IN" sz="2800" b="1" dirty="0">
                <a:effectLst/>
                <a:latin typeface="Calibri" panose="020F0502020204030204" pitchFamily="34" charset="0"/>
              </a:rPr>
              <a:t>if price </a:t>
            </a:r>
            <a:r>
              <a:rPr lang="en-IN" sz="2800" dirty="0">
                <a:effectLst/>
                <a:latin typeface="Calibri" panose="020F0502020204030204" pitchFamily="34" charset="0"/>
              </a:rPr>
              <a:t>is to </a:t>
            </a:r>
            <a:r>
              <a:rPr lang="en-IN" sz="2800" b="1" dirty="0">
                <a:effectLst/>
                <a:latin typeface="Calibri" panose="020F0502020204030204" pitchFamily="34" charset="0"/>
              </a:rPr>
              <a:t>equal both marginal cost and average total cost</a:t>
            </a:r>
            <a:r>
              <a:rPr lang="en-IN" sz="2800" dirty="0">
                <a:effectLst/>
                <a:latin typeface="Calibri" panose="020F0502020204030204" pitchFamily="34" charset="0"/>
              </a:rPr>
              <a:t>, these </a:t>
            </a:r>
            <a:r>
              <a:rPr lang="en-IN" sz="2800" b="1" dirty="0">
                <a:effectLst/>
                <a:latin typeface="Calibri" panose="020F0502020204030204" pitchFamily="34" charset="0"/>
              </a:rPr>
              <a:t>two measures of cost must equal each other</a:t>
            </a:r>
            <a:r>
              <a:rPr lang="en-IN" sz="2800" dirty="0">
                <a:effectLst/>
                <a:latin typeface="Calibri" panose="020F0502020204030204" pitchFamily="34" charset="0"/>
              </a:rPr>
              <a:t>.</a:t>
            </a:r>
          </a:p>
          <a:p>
            <a:pPr>
              <a:spcBef>
                <a:spcPts val="0"/>
              </a:spcBef>
            </a:pPr>
            <a:endParaRPr lang="en-IN" sz="2800" dirty="0">
              <a:effectLst/>
              <a:latin typeface="Calibri" panose="020F0502020204030204" pitchFamily="34" charset="0"/>
            </a:endParaRPr>
          </a:p>
          <a:p>
            <a:pPr>
              <a:spcBef>
                <a:spcPts val="0"/>
              </a:spcBef>
            </a:pPr>
            <a:r>
              <a:rPr lang="en-IN" sz="2800" b="1" dirty="0">
                <a:effectLst/>
                <a:latin typeface="Calibri" panose="020F0502020204030204" pitchFamily="34" charset="0"/>
              </a:rPr>
              <a:t>Marginal cost </a:t>
            </a:r>
            <a:r>
              <a:rPr lang="en-IN" sz="2800" dirty="0">
                <a:effectLst/>
                <a:latin typeface="Calibri" panose="020F0502020204030204" pitchFamily="34" charset="0"/>
              </a:rPr>
              <a:t>and </a:t>
            </a:r>
            <a:r>
              <a:rPr lang="en-IN" sz="2800" b="1" dirty="0">
                <a:effectLst/>
                <a:latin typeface="Calibri" panose="020F0502020204030204" pitchFamily="34" charset="0"/>
              </a:rPr>
              <a:t>average total cost </a:t>
            </a:r>
            <a:r>
              <a:rPr lang="en-IN" sz="2800" dirty="0">
                <a:effectLst/>
                <a:latin typeface="Calibri" panose="020F0502020204030204" pitchFamily="34" charset="0"/>
              </a:rPr>
              <a:t>are </a:t>
            </a:r>
            <a:r>
              <a:rPr lang="en-IN" sz="2800" b="1" dirty="0">
                <a:effectLst/>
                <a:latin typeface="Calibri" panose="020F0502020204030204" pitchFamily="34" charset="0"/>
              </a:rPr>
              <a:t>equal</a:t>
            </a:r>
            <a:r>
              <a:rPr lang="en-IN" sz="2800" dirty="0">
                <a:effectLst/>
                <a:latin typeface="Calibri" panose="020F0502020204030204" pitchFamily="34" charset="0"/>
              </a:rPr>
              <a:t>, however, </a:t>
            </a:r>
            <a:r>
              <a:rPr lang="en-IN" sz="2800" b="1" dirty="0">
                <a:effectLst/>
                <a:latin typeface="Calibri" panose="020F0502020204030204" pitchFamily="34" charset="0"/>
              </a:rPr>
              <a:t>only when the firm is operating </a:t>
            </a:r>
            <a:r>
              <a:rPr lang="en-IN" sz="2800" dirty="0">
                <a:effectLst/>
                <a:latin typeface="Calibri" panose="020F0502020204030204" pitchFamily="34" charset="0"/>
              </a:rPr>
              <a:t>at the </a:t>
            </a:r>
            <a:r>
              <a:rPr lang="en-IN" sz="2800" b="1" dirty="0">
                <a:effectLst/>
                <a:latin typeface="Calibri" panose="020F0502020204030204" pitchFamily="34" charset="0"/>
              </a:rPr>
              <a:t>minimum of average total cost</a:t>
            </a:r>
            <a:r>
              <a:rPr lang="en-IN" sz="2800" dirty="0">
                <a:effectLst/>
                <a:latin typeface="Calibri" panose="020F0502020204030204" pitchFamily="34" charset="0"/>
              </a:rPr>
              <a:t>. </a:t>
            </a:r>
          </a:p>
          <a:p>
            <a:pPr>
              <a:spcBef>
                <a:spcPts val="0"/>
              </a:spcBef>
            </a:pPr>
            <a:endParaRPr lang="en-IN" sz="2800" dirty="0">
              <a:effectLst/>
              <a:latin typeface="Calibri" panose="020F0502020204030204" pitchFamily="34" charset="0"/>
            </a:endParaRPr>
          </a:p>
          <a:p>
            <a:pPr>
              <a:spcBef>
                <a:spcPts val="0"/>
              </a:spcBef>
            </a:pPr>
            <a:r>
              <a:rPr lang="en-IN" sz="2800" dirty="0">
                <a:effectLst/>
                <a:latin typeface="Calibri" panose="020F0502020204030204" pitchFamily="34" charset="0"/>
              </a:rPr>
              <a:t>The </a:t>
            </a:r>
            <a:r>
              <a:rPr lang="en-IN" sz="2800" b="1" dirty="0">
                <a:effectLst/>
                <a:latin typeface="Calibri" panose="020F0502020204030204" pitchFamily="34" charset="0"/>
              </a:rPr>
              <a:t>level of production with lowest average total cost </a:t>
            </a:r>
            <a:r>
              <a:rPr lang="en-IN" sz="2800" dirty="0">
                <a:effectLst/>
                <a:latin typeface="Calibri" panose="020F0502020204030204" pitchFamily="34" charset="0"/>
              </a:rPr>
              <a:t>is called the firm’s </a:t>
            </a:r>
            <a:r>
              <a:rPr lang="en-IN" sz="2800" b="1" i="1" dirty="0">
                <a:solidFill>
                  <a:srgbClr val="C00000"/>
                </a:solidFill>
                <a:effectLst/>
                <a:latin typeface="Calibri" panose="020F0502020204030204" pitchFamily="34" charset="0"/>
              </a:rPr>
              <a:t>efficient scale</a:t>
            </a:r>
            <a:r>
              <a:rPr lang="en-IN" sz="2800" dirty="0">
                <a:effectLst/>
                <a:latin typeface="Calibri" panose="020F0502020204030204" pitchFamily="34" charset="0"/>
              </a:rPr>
              <a:t>. Therefore, </a:t>
            </a:r>
            <a:r>
              <a:rPr lang="en-IN" sz="2800" b="1" i="1" dirty="0">
                <a:solidFill>
                  <a:srgbClr val="C00000"/>
                </a:solidFill>
                <a:effectLst/>
                <a:latin typeface="Calibri" panose="020F0502020204030204" pitchFamily="34" charset="0"/>
              </a:rPr>
              <a:t>in the long-run equilibrium of a competitive market with free entry and exit, firms must be operating at their efficient scale</a:t>
            </a:r>
            <a:r>
              <a:rPr lang="en-IN" sz="2800" b="1" i="1" dirty="0">
                <a:effectLst/>
                <a:latin typeface="Calibri" panose="020F0502020204030204" pitchFamily="34" charset="0"/>
              </a:rPr>
              <a:t>.</a:t>
            </a:r>
          </a:p>
          <a:p>
            <a:pPr>
              <a:spcBef>
                <a:spcPts val="0"/>
              </a:spcBef>
            </a:pPr>
            <a:endParaRPr lang="en-IN" sz="2800" dirty="0">
              <a:effectLst/>
              <a:latin typeface="Calibri" panose="020F0502020204030204" pitchFamily="34" charset="0"/>
            </a:endParaRPr>
          </a:p>
          <a:p>
            <a:pPr marL="0" marR="0">
              <a:spcBef>
                <a:spcPts val="0"/>
              </a:spcBef>
              <a:spcAft>
                <a:spcPts val="0"/>
              </a:spcAft>
            </a:pPr>
            <a:r>
              <a:rPr lang="en-IN" sz="2800" dirty="0">
                <a:effectLst/>
                <a:latin typeface="Calibri" panose="020F0502020204030204" pitchFamily="34" charset="0"/>
              </a:rPr>
              <a:t>Panel (a) of </a:t>
            </a:r>
            <a:r>
              <a:rPr lang="en-IN" sz="2800" i="1" dirty="0">
                <a:effectLst/>
                <a:latin typeface="Calibri" panose="020F0502020204030204" pitchFamily="34" charset="0"/>
              </a:rPr>
              <a:t>Figure 7 </a:t>
            </a:r>
            <a:r>
              <a:rPr lang="en-IN" sz="2800" dirty="0">
                <a:effectLst/>
                <a:latin typeface="Calibri" panose="020F0502020204030204" pitchFamily="34" charset="0"/>
              </a:rPr>
              <a:t>shows </a:t>
            </a:r>
            <a:r>
              <a:rPr lang="en-IN" sz="2800" b="1" dirty="0">
                <a:effectLst/>
                <a:latin typeface="Calibri" panose="020F0502020204030204" pitchFamily="34" charset="0"/>
              </a:rPr>
              <a:t>a firm in such a long-run equilibrium</a:t>
            </a:r>
            <a:r>
              <a:rPr lang="en-IN" sz="2800" dirty="0">
                <a:effectLst/>
                <a:latin typeface="Calibri" panose="020F0502020204030204" pitchFamily="34" charset="0"/>
              </a:rPr>
              <a:t>.</a:t>
            </a:r>
          </a:p>
          <a:p>
            <a:pPr marL="0" marR="0">
              <a:spcBef>
                <a:spcPts val="0"/>
              </a:spcBef>
              <a:spcAft>
                <a:spcPts val="0"/>
              </a:spcAft>
            </a:pPr>
            <a:endParaRPr lang="en-IN" sz="2800" dirty="0">
              <a:effectLst/>
              <a:latin typeface="Calibri" panose="020F0502020204030204" pitchFamily="34" charset="0"/>
            </a:endParaRPr>
          </a:p>
          <a:p>
            <a:pPr>
              <a:spcBef>
                <a:spcPts val="0"/>
              </a:spcBef>
            </a:pPr>
            <a:r>
              <a:rPr lang="en-IN" sz="2800" dirty="0">
                <a:effectLst/>
                <a:latin typeface="Calibri" panose="020F0502020204030204" pitchFamily="34" charset="0"/>
              </a:rPr>
              <a:t>In this figure, price </a:t>
            </a:r>
            <a:r>
              <a:rPr lang="en-IN" sz="2800" b="1" i="1" dirty="0">
                <a:effectLst/>
                <a:latin typeface="Calibri" panose="020F0502020204030204" pitchFamily="34" charset="0"/>
              </a:rPr>
              <a:t>P</a:t>
            </a:r>
            <a:r>
              <a:rPr lang="en-IN" sz="2800" dirty="0">
                <a:effectLst/>
                <a:latin typeface="Calibri" panose="020F0502020204030204" pitchFamily="34" charset="0"/>
              </a:rPr>
              <a:t> </a:t>
            </a:r>
            <a:r>
              <a:rPr lang="en-IN" sz="2800" b="1" dirty="0">
                <a:effectLst/>
                <a:latin typeface="Calibri" panose="020F0502020204030204" pitchFamily="34" charset="0"/>
              </a:rPr>
              <a:t>equals</a:t>
            </a:r>
            <a:r>
              <a:rPr lang="en-IN" sz="2800" dirty="0">
                <a:effectLst/>
                <a:latin typeface="Calibri" panose="020F0502020204030204" pitchFamily="34" charset="0"/>
              </a:rPr>
              <a:t> marginal cost </a:t>
            </a:r>
            <a:r>
              <a:rPr lang="en-IN" sz="2800" b="1" i="1" dirty="0">
                <a:effectLst/>
                <a:latin typeface="Calibri" panose="020F0502020204030204" pitchFamily="34" charset="0"/>
              </a:rPr>
              <a:t>MC</a:t>
            </a:r>
            <a:r>
              <a:rPr lang="en-IN" sz="2800" dirty="0">
                <a:effectLst/>
                <a:latin typeface="Calibri" panose="020F0502020204030204" pitchFamily="34" charset="0"/>
              </a:rPr>
              <a:t>, so the </a:t>
            </a:r>
            <a:r>
              <a:rPr lang="en-IN" sz="2800" b="1" dirty="0">
                <a:effectLst/>
                <a:latin typeface="Calibri" panose="020F0502020204030204" pitchFamily="34" charset="0"/>
              </a:rPr>
              <a:t>firm is maximizing profit</a:t>
            </a:r>
            <a:r>
              <a:rPr lang="en-IN" sz="2800" dirty="0">
                <a:effectLst/>
                <a:latin typeface="Calibri" panose="020F0502020204030204" pitchFamily="34" charset="0"/>
              </a:rPr>
              <a:t>. </a:t>
            </a:r>
            <a:r>
              <a:rPr lang="en-IN" sz="2800" b="1" dirty="0">
                <a:effectLst/>
                <a:latin typeface="Calibri" panose="020F0502020204030204" pitchFamily="34" charset="0"/>
              </a:rPr>
              <a:t>Price also equals average total cost </a:t>
            </a:r>
            <a:r>
              <a:rPr lang="en-IN" sz="2800" b="1" i="1" dirty="0">
                <a:effectLst/>
                <a:latin typeface="Calibri" panose="020F0502020204030204" pitchFamily="34" charset="0"/>
              </a:rPr>
              <a:t>ATC</a:t>
            </a:r>
            <a:r>
              <a:rPr lang="en-IN" sz="2800" dirty="0">
                <a:effectLst/>
                <a:latin typeface="Calibri" panose="020F0502020204030204" pitchFamily="34" charset="0"/>
              </a:rPr>
              <a:t>, so </a:t>
            </a:r>
            <a:r>
              <a:rPr lang="en-IN" sz="2800" b="1" dirty="0">
                <a:effectLst/>
                <a:latin typeface="Calibri" panose="020F0502020204030204" pitchFamily="34" charset="0"/>
              </a:rPr>
              <a:t>profit is zero</a:t>
            </a:r>
            <a:r>
              <a:rPr lang="en-IN" sz="2800" dirty="0">
                <a:effectLst/>
                <a:latin typeface="Calibri" panose="020F0502020204030204" pitchFamily="34" charset="0"/>
              </a:rPr>
              <a:t>. </a:t>
            </a:r>
            <a:r>
              <a:rPr lang="en-IN" sz="2800" b="1" dirty="0">
                <a:effectLst/>
                <a:latin typeface="Calibri" panose="020F0502020204030204" pitchFamily="34" charset="0"/>
              </a:rPr>
              <a:t>New firms have no incentive to enter </a:t>
            </a:r>
            <a:r>
              <a:rPr lang="en-IN" sz="2800" dirty="0">
                <a:effectLst/>
                <a:latin typeface="Calibri" panose="020F0502020204030204" pitchFamily="34" charset="0"/>
              </a:rPr>
              <a:t>the market, and </a:t>
            </a:r>
            <a:r>
              <a:rPr lang="en-IN" sz="2800" b="1" dirty="0">
                <a:effectLst/>
                <a:latin typeface="Calibri" panose="020F0502020204030204" pitchFamily="34" charset="0"/>
              </a:rPr>
              <a:t>existing firms have no incentive to leave </a:t>
            </a:r>
            <a:r>
              <a:rPr lang="en-IN" sz="2800" dirty="0">
                <a:effectLst/>
                <a:latin typeface="Calibri" panose="020F0502020204030204" pitchFamily="34" charset="0"/>
              </a:rPr>
              <a:t>the market.</a:t>
            </a:r>
          </a:p>
          <a:p>
            <a:endParaRPr lang="en-IN" dirty="0"/>
          </a:p>
        </p:txBody>
      </p:sp>
    </p:spTree>
    <p:extLst>
      <p:ext uri="{BB962C8B-B14F-4D97-AF65-F5344CB8AC3E}">
        <p14:creationId xmlns:p14="http://schemas.microsoft.com/office/powerpoint/2010/main" val="16819109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107DAF-F17D-D409-CCF5-5FE9505F07E2}"/>
              </a:ext>
            </a:extLst>
          </p:cNvPr>
          <p:cNvPicPr>
            <a:picLocks noChangeAspect="1"/>
          </p:cNvPicPr>
          <p:nvPr/>
        </p:nvPicPr>
        <p:blipFill>
          <a:blip r:embed="rId2"/>
          <a:stretch>
            <a:fillRect/>
          </a:stretch>
        </p:blipFill>
        <p:spPr>
          <a:xfrm>
            <a:off x="824753" y="400425"/>
            <a:ext cx="10685929" cy="6143812"/>
          </a:xfrm>
          <a:prstGeom prst="rect">
            <a:avLst/>
          </a:prstGeom>
        </p:spPr>
      </p:pic>
    </p:spTree>
    <p:extLst>
      <p:ext uri="{BB962C8B-B14F-4D97-AF65-F5344CB8AC3E}">
        <p14:creationId xmlns:p14="http://schemas.microsoft.com/office/powerpoint/2010/main" val="38096359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10C1-6EDF-88A8-D26E-9C284F5861E7}"/>
              </a:ext>
            </a:extLst>
          </p:cNvPr>
          <p:cNvSpPr>
            <a:spLocks noGrp="1"/>
          </p:cNvSpPr>
          <p:nvPr>
            <p:ph type="title"/>
          </p:nvPr>
        </p:nvSpPr>
        <p:spPr/>
        <p:txBody>
          <a:bodyPr/>
          <a:lstStyle/>
          <a:p>
            <a:r>
              <a:rPr lang="en-IN" sz="4400" b="1" dirty="0">
                <a:solidFill>
                  <a:srgbClr val="C00000"/>
                </a:solidFill>
                <a:effectLst/>
                <a:latin typeface="Calibri" panose="020F0502020204030204" pitchFamily="34" charset="0"/>
              </a:rPr>
              <a:t>The long-run supply curve for the market</a:t>
            </a:r>
            <a:endParaRPr lang="en-IN" dirty="0">
              <a:solidFill>
                <a:srgbClr val="C00000"/>
              </a:solidFill>
            </a:endParaRPr>
          </a:p>
        </p:txBody>
      </p:sp>
      <p:sp>
        <p:nvSpPr>
          <p:cNvPr id="3" name="Content Placeholder 2">
            <a:extLst>
              <a:ext uri="{FF2B5EF4-FFF2-40B4-BE49-F238E27FC236}">
                <a16:creationId xmlns:a16="http://schemas.microsoft.com/office/drawing/2014/main" id="{91267907-D9CC-256C-3B2D-8BAA8E445621}"/>
              </a:ext>
            </a:extLst>
          </p:cNvPr>
          <p:cNvSpPr>
            <a:spLocks noGrp="1"/>
          </p:cNvSpPr>
          <p:nvPr>
            <p:ph idx="1"/>
          </p:nvPr>
        </p:nvSpPr>
        <p:spPr>
          <a:xfrm>
            <a:off x="838200" y="1565835"/>
            <a:ext cx="10515600" cy="4611128"/>
          </a:xfrm>
        </p:spPr>
        <p:txBody>
          <a:bodyPr>
            <a:normAutofit fontScale="92500" lnSpcReduction="20000"/>
          </a:bodyPr>
          <a:lstStyle/>
          <a:p>
            <a:pPr>
              <a:spcBef>
                <a:spcPts val="0"/>
              </a:spcBef>
            </a:pPr>
            <a:r>
              <a:rPr lang="en-IN" sz="2800" dirty="0">
                <a:effectLst/>
                <a:latin typeface="Calibri" panose="020F0502020204030204" pitchFamily="34" charset="0"/>
              </a:rPr>
              <a:t>In a </a:t>
            </a:r>
            <a:r>
              <a:rPr lang="en-IN" sz="2800" b="1" dirty="0">
                <a:effectLst/>
                <a:latin typeface="Calibri" panose="020F0502020204030204" pitchFamily="34" charset="0"/>
              </a:rPr>
              <a:t>market with free entry and exit</a:t>
            </a:r>
            <a:r>
              <a:rPr lang="en-IN" sz="2800" dirty="0">
                <a:effectLst/>
                <a:latin typeface="Calibri" panose="020F0502020204030204" pitchFamily="34" charset="0"/>
              </a:rPr>
              <a:t>, there is </a:t>
            </a:r>
            <a:r>
              <a:rPr lang="en-IN" sz="2800" b="1" dirty="0">
                <a:effectLst/>
                <a:latin typeface="Calibri" panose="020F0502020204030204" pitchFamily="34" charset="0"/>
              </a:rPr>
              <a:t>only one price consistent with zero profit</a:t>
            </a:r>
            <a:r>
              <a:rPr lang="en-IN" sz="2800" dirty="0">
                <a:effectLst/>
                <a:latin typeface="Calibri" panose="020F0502020204030204" pitchFamily="34" charset="0"/>
              </a:rPr>
              <a:t>—the </a:t>
            </a:r>
            <a:r>
              <a:rPr lang="en-IN" sz="2800" b="1" dirty="0">
                <a:effectLst/>
                <a:latin typeface="Calibri" panose="020F0502020204030204" pitchFamily="34" charset="0"/>
              </a:rPr>
              <a:t>minimum of average total cost</a:t>
            </a:r>
            <a:r>
              <a:rPr lang="en-IN" sz="2800" dirty="0">
                <a:effectLst/>
                <a:latin typeface="Calibri" panose="020F0502020204030204" pitchFamily="34" charset="0"/>
              </a:rPr>
              <a:t>. </a:t>
            </a:r>
          </a:p>
          <a:p>
            <a:pPr>
              <a:spcBef>
                <a:spcPts val="0"/>
              </a:spcBef>
            </a:pPr>
            <a:endParaRPr lang="en-IN" dirty="0">
              <a:latin typeface="Calibri" panose="020F0502020204030204" pitchFamily="34" charset="0"/>
            </a:endParaRPr>
          </a:p>
          <a:p>
            <a:pPr>
              <a:spcBef>
                <a:spcPts val="0"/>
              </a:spcBef>
            </a:pPr>
            <a:r>
              <a:rPr lang="en-IN" sz="2800" dirty="0">
                <a:effectLst/>
                <a:latin typeface="Calibri" panose="020F0502020204030204" pitchFamily="34" charset="0"/>
              </a:rPr>
              <a:t>As a result, the</a:t>
            </a:r>
            <a:r>
              <a:rPr lang="en-IN" sz="2800" b="1" dirty="0">
                <a:effectLst/>
                <a:latin typeface="Calibri" panose="020F0502020204030204" pitchFamily="34" charset="0"/>
              </a:rPr>
              <a:t> </a:t>
            </a:r>
            <a:r>
              <a:rPr lang="en-IN" sz="2800" b="1" dirty="0">
                <a:solidFill>
                  <a:srgbClr val="C00000"/>
                </a:solidFill>
                <a:effectLst/>
                <a:latin typeface="Calibri" panose="020F0502020204030204" pitchFamily="34" charset="0"/>
              </a:rPr>
              <a:t>long-run market supply curve must be horizontal at this price</a:t>
            </a:r>
            <a:r>
              <a:rPr lang="en-IN" sz="2800" dirty="0">
                <a:effectLst/>
                <a:latin typeface="Calibri" panose="020F0502020204030204" pitchFamily="34" charset="0"/>
              </a:rPr>
              <a:t>, as illustrated by the </a:t>
            </a:r>
            <a:r>
              <a:rPr lang="en-IN" sz="2800" b="1" dirty="0">
                <a:solidFill>
                  <a:srgbClr val="C00000"/>
                </a:solidFill>
                <a:effectLst/>
                <a:latin typeface="Calibri" panose="020F0502020204030204" pitchFamily="34" charset="0"/>
              </a:rPr>
              <a:t>perfectly elastic supply curve</a:t>
            </a:r>
            <a:r>
              <a:rPr lang="en-IN" sz="2800" dirty="0">
                <a:solidFill>
                  <a:srgbClr val="C00000"/>
                </a:solidFill>
                <a:effectLst/>
                <a:latin typeface="Calibri" panose="020F0502020204030204" pitchFamily="34" charset="0"/>
              </a:rPr>
              <a:t> </a:t>
            </a:r>
            <a:r>
              <a:rPr lang="en-IN" sz="2800" dirty="0">
                <a:effectLst/>
                <a:latin typeface="Calibri" panose="020F0502020204030204" pitchFamily="34" charset="0"/>
              </a:rPr>
              <a:t>in panel (b) of </a:t>
            </a:r>
            <a:r>
              <a:rPr lang="en-IN" sz="2800" i="1" dirty="0">
                <a:effectLst/>
                <a:latin typeface="Calibri" panose="020F0502020204030204" pitchFamily="34" charset="0"/>
              </a:rPr>
              <a:t>Figure 7</a:t>
            </a:r>
            <a:r>
              <a:rPr lang="en-IN" sz="2800" dirty="0">
                <a:effectLst/>
                <a:latin typeface="Calibri" panose="020F0502020204030204" pitchFamily="34" charset="0"/>
              </a:rPr>
              <a:t>. </a:t>
            </a:r>
          </a:p>
          <a:p>
            <a:pPr>
              <a:spcBef>
                <a:spcPts val="0"/>
              </a:spcBef>
            </a:pPr>
            <a:endParaRPr lang="en-IN" sz="2800" dirty="0">
              <a:effectLst/>
              <a:latin typeface="Calibri" panose="020F0502020204030204" pitchFamily="34" charset="0"/>
            </a:endParaRPr>
          </a:p>
          <a:p>
            <a:pPr>
              <a:spcBef>
                <a:spcPts val="0"/>
              </a:spcBef>
            </a:pPr>
            <a:r>
              <a:rPr lang="en-IN" sz="2800" b="1" dirty="0">
                <a:effectLst/>
                <a:latin typeface="Calibri" panose="020F0502020204030204" pitchFamily="34" charset="0"/>
              </a:rPr>
              <a:t>Any price above this level would generate profit</a:t>
            </a:r>
            <a:r>
              <a:rPr lang="en-IN" sz="2800" dirty="0">
                <a:effectLst/>
                <a:latin typeface="Calibri" panose="020F0502020204030204" pitchFamily="34" charset="0"/>
              </a:rPr>
              <a:t>, leading to </a:t>
            </a:r>
            <a:r>
              <a:rPr lang="en-IN" sz="2800" b="1" dirty="0">
                <a:effectLst/>
                <a:latin typeface="Calibri" panose="020F0502020204030204" pitchFamily="34" charset="0"/>
              </a:rPr>
              <a:t>entry</a:t>
            </a:r>
            <a:r>
              <a:rPr lang="en-IN" sz="2800" dirty="0">
                <a:effectLst/>
                <a:latin typeface="Calibri" panose="020F0502020204030204" pitchFamily="34" charset="0"/>
              </a:rPr>
              <a:t> and an </a:t>
            </a:r>
            <a:r>
              <a:rPr lang="en-IN" sz="2800" b="1" dirty="0">
                <a:effectLst/>
                <a:latin typeface="Calibri" panose="020F0502020204030204" pitchFamily="34" charset="0"/>
              </a:rPr>
              <a:t>increase</a:t>
            </a:r>
            <a:r>
              <a:rPr lang="en-IN" sz="2800" dirty="0">
                <a:effectLst/>
                <a:latin typeface="Calibri" panose="020F0502020204030204" pitchFamily="34" charset="0"/>
              </a:rPr>
              <a:t> in the </a:t>
            </a:r>
            <a:r>
              <a:rPr lang="en-IN" sz="2800" b="1" dirty="0">
                <a:effectLst/>
                <a:latin typeface="Calibri" panose="020F0502020204030204" pitchFamily="34" charset="0"/>
              </a:rPr>
              <a:t>total quantity supplied</a:t>
            </a:r>
            <a:r>
              <a:rPr lang="en-IN" sz="2800" dirty="0">
                <a:effectLst/>
                <a:latin typeface="Calibri" panose="020F0502020204030204" pitchFamily="34" charset="0"/>
              </a:rPr>
              <a:t>. </a:t>
            </a:r>
          </a:p>
          <a:p>
            <a:pPr>
              <a:spcBef>
                <a:spcPts val="0"/>
              </a:spcBef>
            </a:pPr>
            <a:endParaRPr lang="en-IN" sz="2800" dirty="0">
              <a:effectLst/>
              <a:latin typeface="Calibri" panose="020F0502020204030204" pitchFamily="34" charset="0"/>
            </a:endParaRPr>
          </a:p>
          <a:p>
            <a:pPr>
              <a:spcBef>
                <a:spcPts val="0"/>
              </a:spcBef>
            </a:pPr>
            <a:r>
              <a:rPr lang="en-IN" sz="2800" b="1" dirty="0">
                <a:effectLst/>
                <a:latin typeface="Calibri" panose="020F0502020204030204" pitchFamily="34" charset="0"/>
              </a:rPr>
              <a:t>Any price below this level </a:t>
            </a:r>
            <a:r>
              <a:rPr lang="en-IN" sz="2800" dirty="0">
                <a:effectLst/>
                <a:latin typeface="Calibri" panose="020F0502020204030204" pitchFamily="34" charset="0"/>
              </a:rPr>
              <a:t>would </a:t>
            </a:r>
            <a:r>
              <a:rPr lang="en-IN" sz="2800" b="1" dirty="0">
                <a:effectLst/>
                <a:latin typeface="Calibri" panose="020F0502020204030204" pitchFamily="34" charset="0"/>
              </a:rPr>
              <a:t>generate losses</a:t>
            </a:r>
            <a:r>
              <a:rPr lang="en-IN" sz="2800" dirty="0">
                <a:effectLst/>
                <a:latin typeface="Calibri" panose="020F0502020204030204" pitchFamily="34" charset="0"/>
              </a:rPr>
              <a:t>, leading to </a:t>
            </a:r>
            <a:r>
              <a:rPr lang="en-IN" sz="2800" b="1" dirty="0">
                <a:effectLst/>
                <a:latin typeface="Calibri" panose="020F0502020204030204" pitchFamily="34" charset="0"/>
              </a:rPr>
              <a:t>exit</a:t>
            </a:r>
            <a:r>
              <a:rPr lang="en-IN" sz="2800" dirty="0">
                <a:effectLst/>
                <a:latin typeface="Calibri" panose="020F0502020204030204" pitchFamily="34" charset="0"/>
              </a:rPr>
              <a:t> and a </a:t>
            </a:r>
            <a:r>
              <a:rPr lang="en-IN" sz="2800" b="1" dirty="0">
                <a:effectLst/>
                <a:latin typeface="Calibri" panose="020F0502020204030204" pitchFamily="34" charset="0"/>
              </a:rPr>
              <a:t>decrease</a:t>
            </a:r>
            <a:r>
              <a:rPr lang="en-IN" sz="2800" dirty="0">
                <a:effectLst/>
                <a:latin typeface="Calibri" panose="020F0502020204030204" pitchFamily="34" charset="0"/>
              </a:rPr>
              <a:t> in the </a:t>
            </a:r>
            <a:r>
              <a:rPr lang="en-IN" sz="2800" b="1" dirty="0">
                <a:effectLst/>
                <a:latin typeface="Calibri" panose="020F0502020204030204" pitchFamily="34" charset="0"/>
              </a:rPr>
              <a:t>total quantity supplied</a:t>
            </a:r>
            <a:r>
              <a:rPr lang="en-IN" sz="2800" dirty="0">
                <a:effectLst/>
                <a:latin typeface="Calibri" panose="020F0502020204030204" pitchFamily="34" charset="0"/>
              </a:rPr>
              <a:t>. </a:t>
            </a:r>
          </a:p>
          <a:p>
            <a:pPr>
              <a:spcBef>
                <a:spcPts val="0"/>
              </a:spcBef>
            </a:pPr>
            <a:endParaRPr lang="en-IN" dirty="0">
              <a:latin typeface="Calibri" panose="020F0502020204030204" pitchFamily="34" charset="0"/>
            </a:endParaRPr>
          </a:p>
          <a:p>
            <a:pPr>
              <a:spcBef>
                <a:spcPts val="0"/>
              </a:spcBef>
            </a:pPr>
            <a:r>
              <a:rPr lang="en-IN" sz="2800" b="1" dirty="0">
                <a:effectLst/>
                <a:latin typeface="Calibri" panose="020F0502020204030204" pitchFamily="34" charset="0"/>
              </a:rPr>
              <a:t>Eventually</a:t>
            </a:r>
            <a:r>
              <a:rPr lang="en-IN" sz="2800" dirty="0">
                <a:effectLst/>
                <a:latin typeface="Calibri" panose="020F0502020204030204" pitchFamily="34" charset="0"/>
              </a:rPr>
              <a:t>, the </a:t>
            </a:r>
            <a:r>
              <a:rPr lang="en-IN" sz="2800" b="1" dirty="0">
                <a:effectLst/>
                <a:latin typeface="Calibri" panose="020F0502020204030204" pitchFamily="34" charset="0"/>
              </a:rPr>
              <a:t>number of firms in the market adjusts </a:t>
            </a:r>
            <a:r>
              <a:rPr lang="en-IN" sz="2800" dirty="0">
                <a:effectLst/>
                <a:latin typeface="Calibri" panose="020F0502020204030204" pitchFamily="34" charset="0"/>
              </a:rPr>
              <a:t>so that </a:t>
            </a:r>
            <a:r>
              <a:rPr lang="en-IN" sz="2800" b="1" dirty="0">
                <a:effectLst/>
                <a:latin typeface="Calibri" panose="020F0502020204030204" pitchFamily="34" charset="0"/>
              </a:rPr>
              <a:t>price equals the minimum of average total cost</a:t>
            </a:r>
            <a:r>
              <a:rPr lang="en-IN" sz="2800" dirty="0">
                <a:effectLst/>
                <a:latin typeface="Calibri" panose="020F0502020204030204" pitchFamily="34" charset="0"/>
              </a:rPr>
              <a:t>, and there are enough firms to satisfy all the demand at this price.</a:t>
            </a:r>
          </a:p>
          <a:p>
            <a:pPr marL="0" indent="0">
              <a:buNone/>
            </a:pPr>
            <a:endParaRPr lang="en-IN" dirty="0"/>
          </a:p>
        </p:txBody>
      </p:sp>
    </p:spTree>
    <p:extLst>
      <p:ext uri="{BB962C8B-B14F-4D97-AF65-F5344CB8AC3E}">
        <p14:creationId xmlns:p14="http://schemas.microsoft.com/office/powerpoint/2010/main" val="1269337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A8DAD-7932-F3C1-F9CD-48AD70D2C6C4}"/>
              </a:ext>
            </a:extLst>
          </p:cNvPr>
          <p:cNvSpPr>
            <a:spLocks noGrp="1"/>
          </p:cNvSpPr>
          <p:nvPr>
            <p:ph type="title"/>
          </p:nvPr>
        </p:nvSpPr>
        <p:spPr>
          <a:xfrm>
            <a:off x="838200" y="245595"/>
            <a:ext cx="10515600" cy="650875"/>
          </a:xfrm>
        </p:spPr>
        <p:txBody>
          <a:bodyPr>
            <a:normAutofit/>
          </a:bodyPr>
          <a:lstStyle/>
          <a:p>
            <a:pPr marL="0" marR="0">
              <a:spcBef>
                <a:spcPts val="0"/>
              </a:spcBef>
              <a:spcAft>
                <a:spcPts val="0"/>
              </a:spcAft>
            </a:pPr>
            <a:r>
              <a:rPr lang="en-IN" sz="2800" b="1" u="sng" dirty="0">
                <a:solidFill>
                  <a:srgbClr val="C00000"/>
                </a:solidFill>
                <a:effectLst/>
                <a:latin typeface="Calibri" panose="020F0502020204030204" pitchFamily="34" charset="0"/>
              </a:rPr>
              <a:t>Why Do Competitive Firms Stay in Business If They Make Zero Profit?</a:t>
            </a:r>
            <a:endParaRPr lang="en-IN" sz="2800" dirty="0">
              <a:solidFill>
                <a:srgbClr val="C00000"/>
              </a:solidFill>
            </a:endParaRPr>
          </a:p>
        </p:txBody>
      </p:sp>
      <p:sp>
        <p:nvSpPr>
          <p:cNvPr id="3" name="Content Placeholder 2">
            <a:extLst>
              <a:ext uri="{FF2B5EF4-FFF2-40B4-BE49-F238E27FC236}">
                <a16:creationId xmlns:a16="http://schemas.microsoft.com/office/drawing/2014/main" id="{97CE71F0-A3C6-14A2-B9A3-3C80E7B2284C}"/>
              </a:ext>
            </a:extLst>
          </p:cNvPr>
          <p:cNvSpPr>
            <a:spLocks noGrp="1"/>
          </p:cNvSpPr>
          <p:nvPr>
            <p:ph idx="1"/>
          </p:nvPr>
        </p:nvSpPr>
        <p:spPr>
          <a:xfrm>
            <a:off x="838200" y="896470"/>
            <a:ext cx="10515600" cy="5280493"/>
          </a:xfrm>
        </p:spPr>
        <p:txBody>
          <a:bodyPr>
            <a:normAutofit fontScale="92500" lnSpcReduction="10000"/>
          </a:bodyPr>
          <a:lstStyle/>
          <a:p>
            <a:r>
              <a:rPr lang="en-IN" sz="2000" dirty="0">
                <a:effectLst/>
                <a:latin typeface="Calibri" panose="020F0502020204030204" pitchFamily="34" charset="0"/>
              </a:rPr>
              <a:t>At first, </a:t>
            </a:r>
            <a:r>
              <a:rPr lang="en-IN" sz="2000" b="1" dirty="0">
                <a:effectLst/>
                <a:latin typeface="Calibri" panose="020F0502020204030204" pitchFamily="34" charset="0"/>
              </a:rPr>
              <a:t>it might seem odd</a:t>
            </a:r>
            <a:r>
              <a:rPr lang="en-IN" sz="2000" dirty="0">
                <a:effectLst/>
                <a:latin typeface="Calibri" panose="020F0502020204030204" pitchFamily="34" charset="0"/>
              </a:rPr>
              <a:t> that </a:t>
            </a:r>
            <a:r>
              <a:rPr lang="en-IN" sz="2000" b="1" dirty="0">
                <a:effectLst/>
                <a:latin typeface="Calibri" panose="020F0502020204030204" pitchFamily="34" charset="0"/>
              </a:rPr>
              <a:t>competitive firms earn zero profit in the long run</a:t>
            </a:r>
            <a:r>
              <a:rPr lang="en-IN" sz="2000" dirty="0">
                <a:effectLst/>
                <a:latin typeface="Calibri" panose="020F0502020204030204" pitchFamily="34" charset="0"/>
              </a:rPr>
              <a:t>. After all, </a:t>
            </a:r>
            <a:r>
              <a:rPr lang="en-IN" sz="2000" b="1" dirty="0">
                <a:effectLst/>
                <a:latin typeface="Calibri" panose="020F0502020204030204" pitchFamily="34" charset="0"/>
              </a:rPr>
              <a:t>people start businesses to make a profit</a:t>
            </a:r>
            <a:r>
              <a:rPr lang="en-IN" sz="2000" dirty="0">
                <a:effectLst/>
                <a:latin typeface="Calibri" panose="020F0502020204030204" pitchFamily="34" charset="0"/>
              </a:rPr>
              <a:t>. If entry eventually drives profit to zero, there might seem to be little reason to stay in business.</a:t>
            </a:r>
          </a:p>
          <a:p>
            <a:r>
              <a:rPr lang="en-IN" sz="2000" b="1" dirty="0">
                <a:effectLst/>
                <a:latin typeface="Calibri" panose="020F0502020204030204" pitchFamily="34" charset="0"/>
              </a:rPr>
              <a:t>To understand the zero-profit condition </a:t>
            </a:r>
            <a:r>
              <a:rPr lang="en-IN" sz="2000" dirty="0">
                <a:effectLst/>
                <a:latin typeface="Calibri" panose="020F0502020204030204" pitchFamily="34" charset="0"/>
              </a:rPr>
              <a:t>more fully, recall that </a:t>
            </a:r>
            <a:r>
              <a:rPr lang="en-IN" sz="2000" b="1" dirty="0">
                <a:effectLst/>
                <a:latin typeface="Calibri" panose="020F0502020204030204" pitchFamily="34" charset="0"/>
              </a:rPr>
              <a:t>profit equals total revenue minus total cost </a:t>
            </a:r>
            <a:r>
              <a:rPr lang="en-IN" sz="2000" dirty="0">
                <a:effectLst/>
                <a:latin typeface="Calibri" panose="020F0502020204030204" pitchFamily="34" charset="0"/>
              </a:rPr>
              <a:t>and that </a:t>
            </a:r>
            <a:r>
              <a:rPr lang="en-IN" sz="2000" b="1" dirty="0">
                <a:effectLst/>
                <a:latin typeface="Calibri" panose="020F0502020204030204" pitchFamily="34" charset="0"/>
              </a:rPr>
              <a:t>total cost includes all the opportunity costs of the firm</a:t>
            </a:r>
            <a:r>
              <a:rPr lang="en-IN" sz="2000" dirty="0">
                <a:effectLst/>
                <a:latin typeface="Calibri" panose="020F0502020204030204" pitchFamily="34" charset="0"/>
              </a:rPr>
              <a:t>. In particular,</a:t>
            </a:r>
            <a:r>
              <a:rPr lang="en-IN" sz="2000" b="1" dirty="0">
                <a:effectLst/>
                <a:latin typeface="Calibri" panose="020F0502020204030204" pitchFamily="34" charset="0"/>
              </a:rPr>
              <a:t> </a:t>
            </a:r>
            <a:r>
              <a:rPr lang="en-IN" sz="2000" b="1" dirty="0">
                <a:solidFill>
                  <a:srgbClr val="C00000"/>
                </a:solidFill>
                <a:effectLst/>
                <a:latin typeface="Calibri" panose="020F0502020204030204" pitchFamily="34" charset="0"/>
              </a:rPr>
              <a:t>total cost includes the time and money that the firm owners devote to the business</a:t>
            </a:r>
            <a:r>
              <a:rPr lang="en-IN" sz="2000" dirty="0">
                <a:effectLst/>
                <a:latin typeface="Calibri" panose="020F0502020204030204" pitchFamily="34" charset="0"/>
              </a:rPr>
              <a:t>. In the </a:t>
            </a:r>
            <a:r>
              <a:rPr lang="en-IN" sz="2000" b="1" dirty="0">
                <a:effectLst/>
                <a:latin typeface="Calibri" panose="020F0502020204030204" pitchFamily="34" charset="0"/>
              </a:rPr>
              <a:t>zero-profit equilibrium</a:t>
            </a:r>
            <a:r>
              <a:rPr lang="en-IN" sz="2000" dirty="0">
                <a:effectLst/>
                <a:latin typeface="Calibri" panose="020F0502020204030204" pitchFamily="34" charset="0"/>
              </a:rPr>
              <a:t>, the </a:t>
            </a:r>
            <a:r>
              <a:rPr lang="en-IN" sz="2000" b="1" i="1" dirty="0">
                <a:effectLst/>
                <a:latin typeface="Calibri" panose="020F0502020204030204" pitchFamily="34" charset="0"/>
              </a:rPr>
              <a:t>firm’s revenue must compensate the owners for these opportunity costs</a:t>
            </a:r>
            <a:r>
              <a:rPr lang="en-IN" sz="2000" dirty="0">
                <a:effectLst/>
                <a:latin typeface="Calibri" panose="020F0502020204030204" pitchFamily="34" charset="0"/>
              </a:rPr>
              <a:t>.</a:t>
            </a:r>
          </a:p>
          <a:p>
            <a:r>
              <a:rPr lang="en-IN" sz="2000" dirty="0">
                <a:effectLst/>
                <a:latin typeface="Calibri" panose="020F0502020204030204" pitchFamily="34" charset="0"/>
              </a:rPr>
              <a:t>Consider </a:t>
            </a:r>
            <a:r>
              <a:rPr lang="en-IN" sz="2000" b="1" dirty="0">
                <a:effectLst/>
                <a:latin typeface="Calibri" panose="020F0502020204030204" pitchFamily="34" charset="0"/>
              </a:rPr>
              <a:t>an example</a:t>
            </a:r>
            <a:r>
              <a:rPr lang="en-IN" sz="2000" dirty="0">
                <a:effectLst/>
                <a:latin typeface="Calibri" panose="020F0502020204030204" pitchFamily="34" charset="0"/>
              </a:rPr>
              <a:t>. Suppose that, </a:t>
            </a:r>
            <a:r>
              <a:rPr lang="en-IN" sz="2000" b="1" dirty="0">
                <a:effectLst/>
                <a:latin typeface="Calibri" panose="020F0502020204030204" pitchFamily="34" charset="0"/>
              </a:rPr>
              <a:t>to start his farm</a:t>
            </a:r>
            <a:r>
              <a:rPr lang="en-IN" sz="2000" dirty="0">
                <a:effectLst/>
                <a:latin typeface="Calibri" panose="020F0502020204030204" pitchFamily="34" charset="0"/>
              </a:rPr>
              <a:t>, a </a:t>
            </a:r>
            <a:r>
              <a:rPr lang="en-IN" sz="2000" b="1" dirty="0">
                <a:effectLst/>
                <a:latin typeface="Calibri" panose="020F0502020204030204" pitchFamily="34" charset="0"/>
              </a:rPr>
              <a:t>farmer</a:t>
            </a:r>
            <a:r>
              <a:rPr lang="en-IN" sz="2000" dirty="0">
                <a:effectLst/>
                <a:latin typeface="Calibri" panose="020F0502020204030204" pitchFamily="34" charset="0"/>
              </a:rPr>
              <a:t> had to </a:t>
            </a:r>
            <a:r>
              <a:rPr lang="en-IN" sz="2000" b="1" dirty="0">
                <a:effectLst/>
                <a:latin typeface="Calibri" panose="020F0502020204030204" pitchFamily="34" charset="0"/>
              </a:rPr>
              <a:t>invest $1 million</a:t>
            </a:r>
            <a:r>
              <a:rPr lang="en-IN" sz="2000" dirty="0">
                <a:effectLst/>
                <a:latin typeface="Calibri" panose="020F0502020204030204" pitchFamily="34" charset="0"/>
              </a:rPr>
              <a:t>, which </a:t>
            </a:r>
            <a:r>
              <a:rPr lang="en-IN" sz="2000" b="1" dirty="0">
                <a:effectLst/>
                <a:latin typeface="Calibri" panose="020F0502020204030204" pitchFamily="34" charset="0"/>
              </a:rPr>
              <a:t>otherwise</a:t>
            </a:r>
            <a:r>
              <a:rPr lang="en-IN" sz="2000" dirty="0">
                <a:effectLst/>
                <a:latin typeface="Calibri" panose="020F0502020204030204" pitchFamily="34" charset="0"/>
              </a:rPr>
              <a:t> he could have </a:t>
            </a:r>
            <a:r>
              <a:rPr lang="en-IN" sz="2000" b="1" dirty="0">
                <a:effectLst/>
                <a:latin typeface="Calibri" panose="020F0502020204030204" pitchFamily="34" charset="0"/>
              </a:rPr>
              <a:t>deposited in a bank </a:t>
            </a:r>
            <a:r>
              <a:rPr lang="en-IN" sz="2000" dirty="0">
                <a:effectLst/>
                <a:latin typeface="Calibri" panose="020F0502020204030204" pitchFamily="34" charset="0"/>
              </a:rPr>
              <a:t>and earned $50,000 a year in interest. In addition, he had to </a:t>
            </a:r>
            <a:r>
              <a:rPr lang="en-IN" sz="2000" b="1" dirty="0">
                <a:effectLst/>
                <a:latin typeface="Calibri" panose="020F0502020204030204" pitchFamily="34" charset="0"/>
              </a:rPr>
              <a:t>give up another job </a:t>
            </a:r>
            <a:r>
              <a:rPr lang="en-IN" sz="2000" dirty="0">
                <a:effectLst/>
                <a:latin typeface="Calibri" panose="020F0502020204030204" pitchFamily="34" charset="0"/>
              </a:rPr>
              <a:t>that would have paid him $30,000 a year. Then the </a:t>
            </a:r>
            <a:r>
              <a:rPr lang="en-IN" sz="2000" b="1" dirty="0">
                <a:effectLst/>
                <a:latin typeface="Calibri" panose="020F0502020204030204" pitchFamily="34" charset="0"/>
              </a:rPr>
              <a:t>farmer’s opportunity cost of farming</a:t>
            </a:r>
            <a:r>
              <a:rPr lang="en-IN" sz="2000" dirty="0">
                <a:effectLst/>
                <a:latin typeface="Calibri" panose="020F0502020204030204" pitchFamily="34" charset="0"/>
              </a:rPr>
              <a:t> includes </a:t>
            </a:r>
            <a:r>
              <a:rPr lang="en-IN" sz="2000" b="1" dirty="0">
                <a:effectLst/>
                <a:latin typeface="Calibri" panose="020F0502020204030204" pitchFamily="34" charset="0"/>
              </a:rPr>
              <a:t>both</a:t>
            </a:r>
            <a:r>
              <a:rPr lang="en-IN" sz="2000" dirty="0">
                <a:effectLst/>
                <a:latin typeface="Calibri" panose="020F0502020204030204" pitchFamily="34" charset="0"/>
              </a:rPr>
              <a:t> the </a:t>
            </a:r>
            <a:r>
              <a:rPr lang="en-IN" sz="2000" b="1" dirty="0">
                <a:effectLst/>
                <a:latin typeface="Calibri" panose="020F0502020204030204" pitchFamily="34" charset="0"/>
              </a:rPr>
              <a:t>interest he could have earned</a:t>
            </a:r>
            <a:r>
              <a:rPr lang="en-IN" sz="2000" dirty="0">
                <a:effectLst/>
                <a:latin typeface="Calibri" panose="020F0502020204030204" pitchFamily="34" charset="0"/>
              </a:rPr>
              <a:t> and the </a:t>
            </a:r>
            <a:r>
              <a:rPr lang="en-IN" sz="2000" b="1" dirty="0">
                <a:effectLst/>
                <a:latin typeface="Calibri" panose="020F0502020204030204" pitchFamily="34" charset="0"/>
              </a:rPr>
              <a:t>forgone wages</a:t>
            </a:r>
            <a:r>
              <a:rPr lang="en-IN" sz="2000" dirty="0">
                <a:effectLst/>
                <a:latin typeface="Calibri" panose="020F0502020204030204" pitchFamily="34" charset="0"/>
              </a:rPr>
              <a:t>—a total of $80,000. </a:t>
            </a:r>
            <a:r>
              <a:rPr lang="en-IN" sz="2000" b="1" dirty="0">
                <a:solidFill>
                  <a:srgbClr val="C00000"/>
                </a:solidFill>
                <a:effectLst/>
                <a:latin typeface="Calibri" panose="020F0502020204030204" pitchFamily="34" charset="0"/>
              </a:rPr>
              <a:t>Even if his profit is driven to zero, his revenue from farming compensates him for these opportunity costs</a:t>
            </a:r>
            <a:r>
              <a:rPr lang="en-IN" sz="2000" b="1" dirty="0">
                <a:effectLst/>
                <a:latin typeface="Calibri" panose="020F0502020204030204" pitchFamily="34" charset="0"/>
              </a:rPr>
              <a:t>.</a:t>
            </a:r>
            <a:endParaRPr lang="en-IN" sz="2000" dirty="0">
              <a:effectLst/>
              <a:latin typeface="Calibri" panose="020F0502020204030204" pitchFamily="34" charset="0"/>
            </a:endParaRPr>
          </a:p>
          <a:p>
            <a:r>
              <a:rPr lang="en-IN" sz="2000" dirty="0">
                <a:effectLst/>
                <a:latin typeface="Calibri" panose="020F0502020204030204" pitchFamily="34" charset="0"/>
              </a:rPr>
              <a:t>Keep in mind that </a:t>
            </a:r>
            <a:r>
              <a:rPr lang="en-IN" sz="2000" b="1" dirty="0">
                <a:effectLst/>
                <a:latin typeface="Calibri" panose="020F0502020204030204" pitchFamily="34" charset="0"/>
              </a:rPr>
              <a:t>accountants and economists measure costs differently</a:t>
            </a:r>
            <a:r>
              <a:rPr lang="en-IN" sz="2000" dirty="0">
                <a:effectLst/>
                <a:latin typeface="Calibri" panose="020F0502020204030204" pitchFamily="34" charset="0"/>
              </a:rPr>
              <a:t>.</a:t>
            </a:r>
          </a:p>
          <a:p>
            <a:r>
              <a:rPr lang="en-IN" sz="2000" b="1" dirty="0">
                <a:effectLst/>
                <a:latin typeface="Calibri" panose="020F0502020204030204" pitchFamily="34" charset="0"/>
              </a:rPr>
              <a:t>Accountants keep track of explicit costs </a:t>
            </a:r>
            <a:r>
              <a:rPr lang="en-IN" sz="2000" dirty="0">
                <a:effectLst/>
                <a:latin typeface="Calibri" panose="020F0502020204030204" pitchFamily="34" charset="0"/>
              </a:rPr>
              <a:t>but </a:t>
            </a:r>
            <a:r>
              <a:rPr lang="en-IN" sz="2000" b="1" dirty="0">
                <a:effectLst/>
                <a:latin typeface="Calibri" panose="020F0502020204030204" pitchFamily="34" charset="0"/>
              </a:rPr>
              <a:t>not implicit costs</a:t>
            </a:r>
            <a:r>
              <a:rPr lang="en-IN" sz="2000" dirty="0">
                <a:effectLst/>
                <a:latin typeface="Calibri" panose="020F0502020204030204" pitchFamily="34" charset="0"/>
              </a:rPr>
              <a:t>. That is, they </a:t>
            </a:r>
            <a:r>
              <a:rPr lang="en-IN" sz="2000" b="1" dirty="0">
                <a:effectLst/>
                <a:latin typeface="Calibri" panose="020F0502020204030204" pitchFamily="34" charset="0"/>
              </a:rPr>
              <a:t>measure costs that require an outflow of money </a:t>
            </a:r>
            <a:r>
              <a:rPr lang="en-IN" sz="2000" dirty="0">
                <a:effectLst/>
                <a:latin typeface="Calibri" panose="020F0502020204030204" pitchFamily="34" charset="0"/>
              </a:rPr>
              <a:t>from the firm, but they </a:t>
            </a:r>
            <a:r>
              <a:rPr lang="en-IN" sz="2000" b="1" dirty="0">
                <a:effectLst/>
                <a:latin typeface="Calibri" panose="020F0502020204030204" pitchFamily="34" charset="0"/>
              </a:rPr>
              <a:t>do not include the opportunity costs of production </a:t>
            </a:r>
            <a:r>
              <a:rPr lang="en-IN" sz="2000" dirty="0">
                <a:effectLst/>
                <a:latin typeface="Calibri" panose="020F0502020204030204" pitchFamily="34" charset="0"/>
              </a:rPr>
              <a:t>that </a:t>
            </a:r>
            <a:r>
              <a:rPr lang="en-IN" sz="2000" b="1" dirty="0">
                <a:effectLst/>
                <a:latin typeface="Calibri" panose="020F0502020204030204" pitchFamily="34" charset="0"/>
              </a:rPr>
              <a:t>do not involve </a:t>
            </a:r>
            <a:r>
              <a:rPr lang="en-IN" sz="2000" dirty="0">
                <a:effectLst/>
                <a:latin typeface="Calibri" panose="020F0502020204030204" pitchFamily="34" charset="0"/>
              </a:rPr>
              <a:t>an </a:t>
            </a:r>
            <a:r>
              <a:rPr lang="en-IN" sz="2000" b="1" dirty="0">
                <a:effectLst/>
                <a:latin typeface="Calibri" panose="020F0502020204030204" pitchFamily="34" charset="0"/>
              </a:rPr>
              <a:t>outflow of money</a:t>
            </a:r>
            <a:r>
              <a:rPr lang="en-IN" sz="2000" dirty="0">
                <a:effectLst/>
                <a:latin typeface="Calibri" panose="020F0502020204030204" pitchFamily="34" charset="0"/>
              </a:rPr>
              <a:t>.</a:t>
            </a:r>
          </a:p>
          <a:p>
            <a:pPr>
              <a:spcBef>
                <a:spcPts val="0"/>
              </a:spcBef>
            </a:pPr>
            <a:r>
              <a:rPr lang="en-IN" sz="2000" dirty="0">
                <a:effectLst/>
                <a:latin typeface="Calibri" panose="020F0502020204030204" pitchFamily="34" charset="0"/>
              </a:rPr>
              <a:t>As a result,</a:t>
            </a:r>
            <a:r>
              <a:rPr lang="en-IN" sz="2000" b="1" dirty="0">
                <a:effectLst/>
                <a:latin typeface="Calibri" panose="020F0502020204030204" pitchFamily="34" charset="0"/>
              </a:rPr>
              <a:t> </a:t>
            </a:r>
            <a:r>
              <a:rPr lang="en-IN" sz="2000" b="1" dirty="0">
                <a:solidFill>
                  <a:srgbClr val="C00000"/>
                </a:solidFill>
                <a:effectLst/>
                <a:latin typeface="Calibri" panose="020F0502020204030204" pitchFamily="34" charset="0"/>
              </a:rPr>
              <a:t>in the zero-profit equilibrium, economic profit is zero, but accounting profit is positive</a:t>
            </a:r>
            <a:r>
              <a:rPr lang="en-IN" sz="2000" b="1" dirty="0">
                <a:effectLst/>
                <a:latin typeface="Calibri" panose="020F0502020204030204" pitchFamily="34" charset="0"/>
              </a:rPr>
              <a:t>. </a:t>
            </a:r>
            <a:r>
              <a:rPr lang="en-IN" sz="2000" dirty="0">
                <a:effectLst/>
                <a:latin typeface="Calibri" panose="020F0502020204030204" pitchFamily="34" charset="0"/>
              </a:rPr>
              <a:t>Our </a:t>
            </a:r>
            <a:r>
              <a:rPr lang="en-IN" sz="2000" b="1" dirty="0">
                <a:effectLst/>
                <a:latin typeface="Calibri" panose="020F0502020204030204" pitchFamily="34" charset="0"/>
              </a:rPr>
              <a:t>farmer’s accountant</a:t>
            </a:r>
            <a:r>
              <a:rPr lang="en-IN" sz="2000" dirty="0">
                <a:effectLst/>
                <a:latin typeface="Calibri" panose="020F0502020204030204" pitchFamily="34" charset="0"/>
              </a:rPr>
              <a:t>, for instance, would </a:t>
            </a:r>
            <a:r>
              <a:rPr lang="en-IN" sz="2000" b="1" dirty="0">
                <a:effectLst/>
                <a:latin typeface="Calibri" panose="020F0502020204030204" pitchFamily="34" charset="0"/>
              </a:rPr>
              <a:t>conclude that the farmer earned an accounting profit of $80,000</a:t>
            </a:r>
            <a:r>
              <a:rPr lang="en-IN" sz="2000" dirty="0">
                <a:effectLst/>
                <a:latin typeface="Calibri" panose="020F0502020204030204" pitchFamily="34" charset="0"/>
              </a:rPr>
              <a:t>, which is </a:t>
            </a:r>
            <a:r>
              <a:rPr lang="en-IN" sz="2000" b="1" dirty="0">
                <a:effectLst/>
                <a:latin typeface="Calibri" panose="020F0502020204030204" pitchFamily="34" charset="0"/>
              </a:rPr>
              <a:t>enough to keep the farmer in business</a:t>
            </a:r>
            <a:r>
              <a:rPr lang="en-IN" sz="2000" dirty="0">
                <a:effectLst/>
                <a:latin typeface="Calibri" panose="020F0502020204030204" pitchFamily="34" charset="0"/>
              </a:rPr>
              <a:t>.</a:t>
            </a:r>
          </a:p>
        </p:txBody>
      </p:sp>
    </p:spTree>
    <p:extLst>
      <p:ext uri="{BB962C8B-B14F-4D97-AF65-F5344CB8AC3E}">
        <p14:creationId xmlns:p14="http://schemas.microsoft.com/office/powerpoint/2010/main" val="3235919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6BACC-9BA2-7C6A-357F-12A453CDF2BC}"/>
              </a:ext>
            </a:extLst>
          </p:cNvPr>
          <p:cNvSpPr>
            <a:spLocks noGrp="1"/>
          </p:cNvSpPr>
          <p:nvPr>
            <p:ph type="title"/>
          </p:nvPr>
        </p:nvSpPr>
        <p:spPr>
          <a:xfrm>
            <a:off x="838200" y="-172757"/>
            <a:ext cx="10515600" cy="1325563"/>
          </a:xfrm>
        </p:spPr>
        <p:txBody>
          <a:bodyPr>
            <a:normAutofit/>
          </a:bodyPr>
          <a:lstStyle/>
          <a:p>
            <a:r>
              <a:rPr lang="en-IN" sz="4000" b="1" u="sng" dirty="0">
                <a:solidFill>
                  <a:srgbClr val="C00000"/>
                </a:solidFill>
                <a:effectLst/>
                <a:latin typeface="Calibri" panose="020F0502020204030204" pitchFamily="34" charset="0"/>
              </a:rPr>
              <a:t>A Shift in Demand in the Short Run and Long Run</a:t>
            </a:r>
            <a:endParaRPr lang="en-IN" sz="4000" dirty="0">
              <a:solidFill>
                <a:srgbClr val="C00000"/>
              </a:solidFill>
            </a:endParaRPr>
          </a:p>
        </p:txBody>
      </p:sp>
      <p:sp>
        <p:nvSpPr>
          <p:cNvPr id="3" name="Content Placeholder 2">
            <a:extLst>
              <a:ext uri="{FF2B5EF4-FFF2-40B4-BE49-F238E27FC236}">
                <a16:creationId xmlns:a16="http://schemas.microsoft.com/office/drawing/2014/main" id="{685E37DC-5845-EAA4-BF26-44E4D02BA7D4}"/>
              </a:ext>
            </a:extLst>
          </p:cNvPr>
          <p:cNvSpPr>
            <a:spLocks noGrp="1"/>
          </p:cNvSpPr>
          <p:nvPr>
            <p:ph idx="1"/>
          </p:nvPr>
        </p:nvSpPr>
        <p:spPr>
          <a:xfrm>
            <a:off x="838200" y="944282"/>
            <a:ext cx="10515600" cy="5384800"/>
          </a:xfrm>
        </p:spPr>
        <p:txBody>
          <a:bodyPr>
            <a:normAutofit lnSpcReduction="10000"/>
          </a:bodyPr>
          <a:lstStyle/>
          <a:p>
            <a:r>
              <a:rPr lang="en-IN" sz="2000" dirty="0">
                <a:effectLst/>
                <a:latin typeface="Calibri" panose="020F0502020204030204" pitchFamily="34" charset="0"/>
              </a:rPr>
              <a:t>Since now </a:t>
            </a:r>
            <a:r>
              <a:rPr lang="en-IN" sz="2000" b="1" dirty="0">
                <a:effectLst/>
                <a:latin typeface="Calibri" panose="020F0502020204030204" pitchFamily="34" charset="0"/>
              </a:rPr>
              <a:t>we know how firms make supply decisions</a:t>
            </a:r>
            <a:r>
              <a:rPr lang="en-IN" sz="2000" dirty="0">
                <a:effectLst/>
                <a:latin typeface="Calibri" panose="020F0502020204030204" pitchFamily="34" charset="0"/>
              </a:rPr>
              <a:t>, we can </a:t>
            </a:r>
            <a:r>
              <a:rPr lang="en-IN" sz="2000" b="1" dirty="0">
                <a:effectLst/>
                <a:latin typeface="Calibri" panose="020F0502020204030204" pitchFamily="34" charset="0"/>
              </a:rPr>
              <a:t>better explain how markets respond to changes in demand</a:t>
            </a:r>
            <a:r>
              <a:rPr lang="en-IN" sz="2000" dirty="0">
                <a:effectLst/>
                <a:latin typeface="Calibri" panose="020F0502020204030204" pitchFamily="34" charset="0"/>
              </a:rPr>
              <a:t>. Because firms can enter and exit in the long run but not in the short run, the </a:t>
            </a:r>
            <a:r>
              <a:rPr lang="en-IN" sz="2000" b="1" dirty="0">
                <a:effectLst/>
                <a:latin typeface="Calibri" panose="020F0502020204030204" pitchFamily="34" charset="0"/>
              </a:rPr>
              <a:t>response of a market to a change in demand depends on the time horizon</a:t>
            </a:r>
            <a:r>
              <a:rPr lang="en-IN" sz="2000" dirty="0">
                <a:effectLst/>
                <a:latin typeface="Calibri" panose="020F0502020204030204" pitchFamily="34" charset="0"/>
              </a:rPr>
              <a:t>. To see this, let’s trace the </a:t>
            </a:r>
            <a:r>
              <a:rPr lang="en-IN" sz="2000" b="1" dirty="0">
                <a:effectLst/>
                <a:latin typeface="Calibri" panose="020F0502020204030204" pitchFamily="34" charset="0"/>
              </a:rPr>
              <a:t>effects of a shift in demand over time</a:t>
            </a:r>
            <a:r>
              <a:rPr lang="en-IN" sz="2000" dirty="0">
                <a:effectLst/>
                <a:latin typeface="Calibri" panose="020F0502020204030204" pitchFamily="34" charset="0"/>
              </a:rPr>
              <a:t>.</a:t>
            </a:r>
          </a:p>
          <a:p>
            <a:pPr marL="0" indent="0">
              <a:buNone/>
            </a:pPr>
            <a:endParaRPr lang="en-IN" sz="2000" dirty="0">
              <a:effectLst/>
              <a:latin typeface="Calibri" panose="020F0502020204030204" pitchFamily="34" charset="0"/>
            </a:endParaRPr>
          </a:p>
          <a:p>
            <a:pPr>
              <a:spcBef>
                <a:spcPts val="0"/>
              </a:spcBef>
            </a:pPr>
            <a:r>
              <a:rPr lang="en-IN" sz="2000" dirty="0">
                <a:effectLst/>
                <a:latin typeface="Calibri" panose="020F0502020204030204" pitchFamily="34" charset="0"/>
              </a:rPr>
              <a:t>Suppose the </a:t>
            </a:r>
            <a:r>
              <a:rPr lang="en-IN" sz="2000" b="1" dirty="0">
                <a:effectLst/>
                <a:latin typeface="Calibri" panose="020F0502020204030204" pitchFamily="34" charset="0"/>
              </a:rPr>
              <a:t>market for milk </a:t>
            </a:r>
            <a:r>
              <a:rPr lang="en-IN" sz="2000" dirty="0">
                <a:effectLst/>
                <a:latin typeface="Calibri" panose="020F0502020204030204" pitchFamily="34" charset="0"/>
              </a:rPr>
              <a:t>begins </a:t>
            </a:r>
            <a:r>
              <a:rPr lang="en-IN" sz="2000" b="1" dirty="0">
                <a:effectLst/>
                <a:latin typeface="Calibri" panose="020F0502020204030204" pitchFamily="34" charset="0"/>
              </a:rPr>
              <a:t>in a long-run equilibrium</a:t>
            </a:r>
            <a:r>
              <a:rPr lang="en-IN" sz="2000" dirty="0">
                <a:effectLst/>
                <a:latin typeface="Calibri" panose="020F0502020204030204" pitchFamily="34" charset="0"/>
              </a:rPr>
              <a:t>.</a:t>
            </a:r>
            <a:r>
              <a:rPr lang="en-IN" sz="2000" b="1" dirty="0">
                <a:effectLst/>
                <a:latin typeface="Calibri" panose="020F0502020204030204" pitchFamily="34" charset="0"/>
              </a:rPr>
              <a:t> </a:t>
            </a:r>
            <a:r>
              <a:rPr lang="en-IN" sz="2000" b="1" dirty="0">
                <a:solidFill>
                  <a:srgbClr val="C00000"/>
                </a:solidFill>
                <a:effectLst/>
                <a:latin typeface="Calibri" panose="020F0502020204030204" pitchFamily="34" charset="0"/>
              </a:rPr>
              <a:t>Firms are earning zero profit</a:t>
            </a:r>
            <a:r>
              <a:rPr lang="en-IN" sz="2000" dirty="0">
                <a:effectLst/>
                <a:latin typeface="Calibri" panose="020F0502020204030204" pitchFamily="34" charset="0"/>
              </a:rPr>
              <a:t>, so</a:t>
            </a:r>
            <a:r>
              <a:rPr lang="en-IN" sz="2000" b="1" dirty="0">
                <a:effectLst/>
                <a:latin typeface="Calibri" panose="020F0502020204030204" pitchFamily="34" charset="0"/>
              </a:rPr>
              <a:t> </a:t>
            </a:r>
            <a:r>
              <a:rPr lang="en-IN" sz="2000" b="1" dirty="0">
                <a:solidFill>
                  <a:srgbClr val="C00000"/>
                </a:solidFill>
                <a:effectLst/>
                <a:latin typeface="Calibri" panose="020F0502020204030204" pitchFamily="34" charset="0"/>
              </a:rPr>
              <a:t>price equals the minimum of average total cost</a:t>
            </a:r>
            <a:r>
              <a:rPr lang="en-IN" sz="2000" dirty="0">
                <a:effectLst/>
                <a:latin typeface="Calibri" panose="020F0502020204030204" pitchFamily="34" charset="0"/>
              </a:rPr>
              <a:t>. Panel (a) of </a:t>
            </a:r>
            <a:r>
              <a:rPr lang="en-IN" sz="2000" i="1" dirty="0">
                <a:effectLst/>
                <a:latin typeface="Calibri" panose="020F0502020204030204" pitchFamily="34" charset="0"/>
              </a:rPr>
              <a:t>Figure 8 </a:t>
            </a:r>
            <a:r>
              <a:rPr lang="en-IN" sz="2000" dirty="0">
                <a:effectLst/>
                <a:latin typeface="Calibri" panose="020F0502020204030204" pitchFamily="34" charset="0"/>
              </a:rPr>
              <a:t>shows this situation. The </a:t>
            </a:r>
            <a:r>
              <a:rPr lang="en-IN" sz="2000" b="1" dirty="0">
                <a:effectLst/>
                <a:latin typeface="Calibri" panose="020F0502020204030204" pitchFamily="34" charset="0"/>
              </a:rPr>
              <a:t>long-run equilibrium is point</a:t>
            </a:r>
            <a:r>
              <a:rPr lang="en-IN" sz="2000" b="1" i="1" dirty="0">
                <a:effectLst/>
                <a:latin typeface="Calibri" panose="020F0502020204030204" pitchFamily="34" charset="0"/>
              </a:rPr>
              <a:t> A</a:t>
            </a:r>
            <a:r>
              <a:rPr lang="en-IN" sz="2000" dirty="0">
                <a:effectLst/>
                <a:latin typeface="Calibri" panose="020F0502020204030204" pitchFamily="34" charset="0"/>
              </a:rPr>
              <a:t>, the </a:t>
            </a:r>
            <a:r>
              <a:rPr lang="en-IN" sz="2000" b="1" dirty="0">
                <a:effectLst/>
                <a:latin typeface="Calibri" panose="020F0502020204030204" pitchFamily="34" charset="0"/>
              </a:rPr>
              <a:t>quantity sold </a:t>
            </a:r>
            <a:r>
              <a:rPr lang="en-IN" sz="2000" dirty="0">
                <a:effectLst/>
                <a:latin typeface="Calibri" panose="020F0502020204030204" pitchFamily="34" charset="0"/>
              </a:rPr>
              <a:t>in the market is </a:t>
            </a:r>
            <a:r>
              <a:rPr lang="en-IN" sz="2000" b="1" i="1" dirty="0">
                <a:effectLst/>
                <a:latin typeface="Calibri" panose="020F0502020204030204" pitchFamily="34" charset="0"/>
              </a:rPr>
              <a:t>Q</a:t>
            </a:r>
            <a:r>
              <a:rPr lang="en-IN" sz="2000" b="1" i="1" baseline="-25000" dirty="0">
                <a:effectLst/>
                <a:latin typeface="Calibri" panose="020F0502020204030204" pitchFamily="34" charset="0"/>
              </a:rPr>
              <a:t>1</a:t>
            </a:r>
            <a:r>
              <a:rPr lang="en-IN" sz="2000" dirty="0">
                <a:effectLst/>
                <a:latin typeface="Calibri" panose="020F0502020204030204" pitchFamily="34" charset="0"/>
              </a:rPr>
              <a:t>, and the </a:t>
            </a:r>
            <a:r>
              <a:rPr lang="en-IN" sz="2000" b="1" dirty="0">
                <a:effectLst/>
                <a:latin typeface="Calibri" panose="020F0502020204030204" pitchFamily="34" charset="0"/>
              </a:rPr>
              <a:t>price</a:t>
            </a:r>
            <a:r>
              <a:rPr lang="en-IN" sz="2000" dirty="0">
                <a:effectLst/>
                <a:latin typeface="Calibri" panose="020F0502020204030204" pitchFamily="34" charset="0"/>
              </a:rPr>
              <a:t> is </a:t>
            </a:r>
            <a:r>
              <a:rPr lang="en-IN" sz="2000" b="1" i="1" dirty="0">
                <a:effectLst/>
                <a:latin typeface="Calibri" panose="020F0502020204030204" pitchFamily="34" charset="0"/>
              </a:rPr>
              <a:t>P</a:t>
            </a:r>
            <a:r>
              <a:rPr lang="en-IN" sz="2000" b="1" i="1" baseline="-25000" dirty="0">
                <a:effectLst/>
                <a:latin typeface="Calibri" panose="020F0502020204030204" pitchFamily="34" charset="0"/>
              </a:rPr>
              <a:t>1</a:t>
            </a:r>
            <a:r>
              <a:rPr lang="en-IN" sz="2000" dirty="0">
                <a:effectLst/>
                <a:latin typeface="Calibri" panose="020F0502020204030204" pitchFamily="34" charset="0"/>
              </a:rPr>
              <a:t>.</a:t>
            </a:r>
          </a:p>
          <a:p>
            <a:pPr>
              <a:spcBef>
                <a:spcPts val="0"/>
              </a:spcBef>
            </a:pPr>
            <a:endParaRPr lang="en-IN" sz="2000" dirty="0">
              <a:latin typeface="Calibri" panose="020F0502020204030204" pitchFamily="34" charset="0"/>
            </a:endParaRPr>
          </a:p>
          <a:p>
            <a:pPr>
              <a:spcBef>
                <a:spcPts val="0"/>
              </a:spcBef>
            </a:pPr>
            <a:r>
              <a:rPr lang="en-IN" sz="2000" dirty="0">
                <a:effectLst/>
                <a:latin typeface="Calibri" panose="020F0502020204030204" pitchFamily="34" charset="0"/>
              </a:rPr>
              <a:t>Now </a:t>
            </a:r>
            <a:r>
              <a:rPr lang="en-IN" sz="2000" b="1" dirty="0">
                <a:effectLst/>
                <a:latin typeface="Calibri" panose="020F0502020204030204" pitchFamily="34" charset="0"/>
              </a:rPr>
              <a:t>suppose scientists discover that milk has miraculous health benefits</a:t>
            </a:r>
            <a:r>
              <a:rPr lang="en-IN" sz="2000" dirty="0">
                <a:effectLst/>
                <a:latin typeface="Calibri" panose="020F0502020204030204" pitchFamily="34" charset="0"/>
              </a:rPr>
              <a:t>. As a result, the </a:t>
            </a:r>
            <a:r>
              <a:rPr lang="en-IN" sz="2000" b="1" dirty="0">
                <a:effectLst/>
                <a:latin typeface="Calibri" panose="020F0502020204030204" pitchFamily="34" charset="0"/>
              </a:rPr>
              <a:t>quantity of milk demanded at every price increases</a:t>
            </a:r>
            <a:r>
              <a:rPr lang="en-IN" sz="2000" dirty="0">
                <a:effectLst/>
                <a:latin typeface="Calibri" panose="020F0502020204030204" pitchFamily="34" charset="0"/>
              </a:rPr>
              <a:t>, and the </a:t>
            </a:r>
            <a:r>
              <a:rPr lang="en-IN" sz="2000" b="1" dirty="0">
                <a:effectLst/>
                <a:latin typeface="Calibri" panose="020F0502020204030204" pitchFamily="34" charset="0"/>
              </a:rPr>
              <a:t>demand curve for milk shifts outward from D</a:t>
            </a:r>
            <a:r>
              <a:rPr lang="en-IN" sz="2000" b="1" baseline="-25000" dirty="0">
                <a:effectLst/>
                <a:latin typeface="Calibri" panose="020F0502020204030204" pitchFamily="34" charset="0"/>
              </a:rPr>
              <a:t>1</a:t>
            </a:r>
            <a:r>
              <a:rPr lang="en-IN" sz="2000" b="1" dirty="0">
                <a:effectLst/>
                <a:latin typeface="Calibri" panose="020F0502020204030204" pitchFamily="34" charset="0"/>
              </a:rPr>
              <a:t> to D</a:t>
            </a:r>
            <a:r>
              <a:rPr lang="en-IN" sz="2000" b="1" baseline="-25000" dirty="0">
                <a:effectLst/>
                <a:latin typeface="Calibri" panose="020F0502020204030204" pitchFamily="34" charset="0"/>
              </a:rPr>
              <a:t>2</a:t>
            </a:r>
            <a:r>
              <a:rPr lang="en-IN" sz="2000" dirty="0">
                <a:effectLst/>
                <a:latin typeface="Calibri" panose="020F0502020204030204" pitchFamily="34" charset="0"/>
              </a:rPr>
              <a:t>, as in panel (b) of </a:t>
            </a:r>
            <a:r>
              <a:rPr lang="en-IN" sz="2000" i="1" dirty="0">
                <a:effectLst/>
                <a:latin typeface="Calibri" panose="020F0502020204030204" pitchFamily="34" charset="0"/>
              </a:rPr>
              <a:t>Figure 8</a:t>
            </a:r>
            <a:r>
              <a:rPr lang="en-IN" sz="2000" dirty="0">
                <a:effectLst/>
                <a:latin typeface="Calibri" panose="020F0502020204030204" pitchFamily="34" charset="0"/>
              </a:rPr>
              <a:t>. </a:t>
            </a:r>
          </a:p>
          <a:p>
            <a:pPr>
              <a:spcBef>
                <a:spcPts val="0"/>
              </a:spcBef>
            </a:pPr>
            <a:endParaRPr lang="en-IN" sz="2000" dirty="0">
              <a:effectLst/>
              <a:latin typeface="Calibri" panose="020F0502020204030204" pitchFamily="34" charset="0"/>
            </a:endParaRPr>
          </a:p>
          <a:p>
            <a:pPr>
              <a:spcBef>
                <a:spcPts val="0"/>
              </a:spcBef>
            </a:pPr>
            <a:r>
              <a:rPr lang="en-IN" sz="2000" dirty="0">
                <a:effectLst/>
                <a:latin typeface="Calibri" panose="020F0502020204030204" pitchFamily="34" charset="0"/>
              </a:rPr>
              <a:t>The </a:t>
            </a:r>
            <a:r>
              <a:rPr lang="en-IN" sz="2000" b="1" dirty="0">
                <a:effectLst/>
                <a:latin typeface="Calibri" panose="020F0502020204030204" pitchFamily="34" charset="0"/>
              </a:rPr>
              <a:t>short-run equilibrium moves from point </a:t>
            </a:r>
            <a:r>
              <a:rPr lang="en-IN" sz="2000" b="1" i="1" dirty="0">
                <a:effectLst/>
                <a:latin typeface="Calibri" panose="020F0502020204030204" pitchFamily="34" charset="0"/>
              </a:rPr>
              <a:t>A</a:t>
            </a:r>
            <a:r>
              <a:rPr lang="en-IN" sz="2000" b="1" dirty="0">
                <a:effectLst/>
                <a:latin typeface="Calibri" panose="020F0502020204030204" pitchFamily="34" charset="0"/>
              </a:rPr>
              <a:t> to point </a:t>
            </a:r>
            <a:r>
              <a:rPr lang="en-IN" sz="2000" b="1" i="1" dirty="0">
                <a:effectLst/>
                <a:latin typeface="Calibri" panose="020F0502020204030204" pitchFamily="34" charset="0"/>
              </a:rPr>
              <a:t>B</a:t>
            </a:r>
            <a:r>
              <a:rPr lang="en-IN" sz="2000" dirty="0">
                <a:effectLst/>
                <a:latin typeface="Calibri" panose="020F0502020204030204" pitchFamily="34" charset="0"/>
              </a:rPr>
              <a:t>; as a result, the </a:t>
            </a:r>
            <a:r>
              <a:rPr lang="en-IN" sz="2000" b="1" dirty="0">
                <a:effectLst/>
                <a:latin typeface="Calibri" panose="020F0502020204030204" pitchFamily="34" charset="0"/>
              </a:rPr>
              <a:t>quantity rises from </a:t>
            </a:r>
            <a:r>
              <a:rPr lang="en-IN" sz="2000" b="1" i="1" dirty="0">
                <a:effectLst/>
                <a:latin typeface="Calibri" panose="020F0502020204030204" pitchFamily="34" charset="0"/>
              </a:rPr>
              <a:t>Q</a:t>
            </a:r>
            <a:r>
              <a:rPr lang="en-IN" sz="2000" b="1" i="1" baseline="-25000" dirty="0">
                <a:effectLst/>
                <a:latin typeface="Calibri" panose="020F0502020204030204" pitchFamily="34" charset="0"/>
              </a:rPr>
              <a:t>1</a:t>
            </a:r>
            <a:r>
              <a:rPr lang="en-IN" sz="2000" b="1" dirty="0">
                <a:effectLst/>
                <a:latin typeface="Calibri" panose="020F0502020204030204" pitchFamily="34" charset="0"/>
              </a:rPr>
              <a:t> to </a:t>
            </a:r>
            <a:r>
              <a:rPr lang="en-IN" sz="2000" b="1" i="1" dirty="0">
                <a:effectLst/>
                <a:latin typeface="Calibri" panose="020F0502020204030204" pitchFamily="34" charset="0"/>
              </a:rPr>
              <a:t>Q</a:t>
            </a:r>
            <a:r>
              <a:rPr lang="en-IN" sz="2000" b="1" i="1" baseline="-25000" dirty="0">
                <a:effectLst/>
                <a:latin typeface="Calibri" panose="020F0502020204030204" pitchFamily="34" charset="0"/>
              </a:rPr>
              <a:t>2</a:t>
            </a:r>
            <a:r>
              <a:rPr lang="en-IN" sz="2000" dirty="0">
                <a:effectLst/>
                <a:latin typeface="Calibri" panose="020F0502020204030204" pitchFamily="34" charset="0"/>
              </a:rPr>
              <a:t>, and the </a:t>
            </a:r>
            <a:r>
              <a:rPr lang="en-IN" sz="2000" b="1" dirty="0">
                <a:effectLst/>
                <a:latin typeface="Calibri" panose="020F0502020204030204" pitchFamily="34" charset="0"/>
              </a:rPr>
              <a:t>price rises from P</a:t>
            </a:r>
            <a:r>
              <a:rPr lang="en-IN" sz="2000" b="1" baseline="-25000" dirty="0">
                <a:effectLst/>
                <a:latin typeface="Calibri" panose="020F0502020204030204" pitchFamily="34" charset="0"/>
              </a:rPr>
              <a:t>1</a:t>
            </a:r>
            <a:r>
              <a:rPr lang="en-IN" sz="2000" b="1" dirty="0">
                <a:effectLst/>
                <a:latin typeface="Calibri" panose="020F0502020204030204" pitchFamily="34" charset="0"/>
              </a:rPr>
              <a:t> to P</a:t>
            </a:r>
            <a:r>
              <a:rPr lang="en-IN" sz="2000" b="1" baseline="-25000" dirty="0">
                <a:effectLst/>
                <a:latin typeface="Calibri" panose="020F0502020204030204" pitchFamily="34" charset="0"/>
              </a:rPr>
              <a:t>2</a:t>
            </a:r>
            <a:r>
              <a:rPr lang="en-IN" sz="2000" dirty="0">
                <a:effectLst/>
                <a:latin typeface="Calibri" panose="020F0502020204030204" pitchFamily="34" charset="0"/>
              </a:rPr>
              <a:t>. All of the </a:t>
            </a:r>
            <a:r>
              <a:rPr lang="en-IN" sz="2000" b="1" dirty="0">
                <a:effectLst/>
                <a:latin typeface="Calibri" panose="020F0502020204030204" pitchFamily="34" charset="0"/>
              </a:rPr>
              <a:t>existing firms respond to the higher price by raising the amount they produce</a:t>
            </a:r>
            <a:r>
              <a:rPr lang="en-IN" sz="2000" dirty="0">
                <a:effectLst/>
                <a:latin typeface="Calibri" panose="020F0502020204030204" pitchFamily="34" charset="0"/>
              </a:rPr>
              <a:t>. Because each firm’s supply curve reflects its marginal-cost curve, </a:t>
            </a:r>
            <a:r>
              <a:rPr lang="en-IN" sz="2000" b="1" dirty="0">
                <a:effectLst/>
                <a:latin typeface="Calibri" panose="020F0502020204030204" pitchFamily="34" charset="0"/>
              </a:rPr>
              <a:t>how much each firm increases production is determined by the marginal-cost curve</a:t>
            </a:r>
            <a:r>
              <a:rPr lang="en-IN" sz="2000" dirty="0">
                <a:effectLst/>
                <a:latin typeface="Calibri" panose="020F0502020204030204" pitchFamily="34" charset="0"/>
              </a:rPr>
              <a:t>. In the </a:t>
            </a:r>
            <a:r>
              <a:rPr lang="en-IN" sz="2000" b="1" dirty="0">
                <a:effectLst/>
                <a:latin typeface="Calibri" panose="020F0502020204030204" pitchFamily="34" charset="0"/>
              </a:rPr>
              <a:t>new short-run equilibrium</a:t>
            </a:r>
            <a:r>
              <a:rPr lang="en-IN" sz="2000" dirty="0">
                <a:effectLst/>
                <a:latin typeface="Calibri" panose="020F0502020204030204" pitchFamily="34" charset="0"/>
              </a:rPr>
              <a:t>, the </a:t>
            </a:r>
            <a:r>
              <a:rPr lang="en-IN" sz="2000" b="1" dirty="0">
                <a:solidFill>
                  <a:srgbClr val="C00000"/>
                </a:solidFill>
                <a:effectLst/>
                <a:latin typeface="Calibri" panose="020F0502020204030204" pitchFamily="34" charset="0"/>
              </a:rPr>
              <a:t>price of milk exceeds average total cost</a:t>
            </a:r>
            <a:r>
              <a:rPr lang="en-IN" sz="2000" dirty="0">
                <a:effectLst/>
                <a:latin typeface="Calibri" panose="020F0502020204030204" pitchFamily="34" charset="0"/>
              </a:rPr>
              <a:t>, so the </a:t>
            </a:r>
            <a:r>
              <a:rPr lang="en-IN" sz="2000" b="1" dirty="0">
                <a:solidFill>
                  <a:srgbClr val="C00000"/>
                </a:solidFill>
                <a:effectLst/>
                <a:latin typeface="Calibri" panose="020F0502020204030204" pitchFamily="34" charset="0"/>
              </a:rPr>
              <a:t>firms are making positive profit</a:t>
            </a:r>
            <a:r>
              <a:rPr lang="en-IN" sz="2000" dirty="0">
                <a:effectLst/>
                <a:latin typeface="Calibri" panose="020F0502020204030204" pitchFamily="34" charset="0"/>
              </a:rPr>
              <a:t>.</a:t>
            </a:r>
          </a:p>
          <a:p>
            <a:pPr marL="0" marR="0" indent="0">
              <a:spcBef>
                <a:spcPts val="0"/>
              </a:spcBef>
              <a:spcAft>
                <a:spcPts val="0"/>
              </a:spcAft>
              <a:buNone/>
            </a:pPr>
            <a:endParaRPr lang="en-IN" sz="1800" dirty="0">
              <a:effectLst/>
              <a:latin typeface="Calibri" panose="020F0502020204030204" pitchFamily="34" charset="0"/>
            </a:endParaRPr>
          </a:p>
        </p:txBody>
      </p:sp>
    </p:spTree>
    <p:extLst>
      <p:ext uri="{BB962C8B-B14F-4D97-AF65-F5344CB8AC3E}">
        <p14:creationId xmlns:p14="http://schemas.microsoft.com/office/powerpoint/2010/main" val="21513042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3CE81-0591-0987-08D7-7929C494FD1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E75C79C-0E65-CE95-035B-E79B1FF8B8AE}"/>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865AA32E-6D03-6B74-ADB3-81E370B02BFD}"/>
              </a:ext>
            </a:extLst>
          </p:cNvPr>
          <p:cNvPicPr>
            <a:picLocks noChangeAspect="1"/>
          </p:cNvPicPr>
          <p:nvPr/>
        </p:nvPicPr>
        <p:blipFill>
          <a:blip r:embed="rId2"/>
          <a:stretch>
            <a:fillRect/>
          </a:stretch>
        </p:blipFill>
        <p:spPr>
          <a:xfrm>
            <a:off x="364564" y="304800"/>
            <a:ext cx="11486777" cy="6078071"/>
          </a:xfrm>
          <a:prstGeom prst="rect">
            <a:avLst/>
          </a:prstGeom>
        </p:spPr>
      </p:pic>
    </p:spTree>
    <p:extLst>
      <p:ext uri="{BB962C8B-B14F-4D97-AF65-F5344CB8AC3E}">
        <p14:creationId xmlns:p14="http://schemas.microsoft.com/office/powerpoint/2010/main" val="27146126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FA4FED-3EF4-A513-0996-A6B64150F7D7}"/>
              </a:ext>
            </a:extLst>
          </p:cNvPr>
          <p:cNvSpPr>
            <a:spLocks noGrp="1"/>
          </p:cNvSpPr>
          <p:nvPr>
            <p:ph idx="1"/>
          </p:nvPr>
        </p:nvSpPr>
        <p:spPr>
          <a:xfrm>
            <a:off x="838200" y="1081741"/>
            <a:ext cx="10515600" cy="5095222"/>
          </a:xfrm>
        </p:spPr>
        <p:txBody>
          <a:bodyPr>
            <a:normAutofit/>
          </a:bodyPr>
          <a:lstStyle/>
          <a:p>
            <a:r>
              <a:rPr lang="en-IN" sz="2400" b="1" dirty="0">
                <a:effectLst/>
                <a:latin typeface="Calibri" panose="020F0502020204030204" pitchFamily="34" charset="0"/>
              </a:rPr>
              <a:t>Over time</a:t>
            </a:r>
            <a:r>
              <a:rPr lang="en-IN" sz="2400" dirty="0">
                <a:effectLst/>
                <a:latin typeface="Calibri" panose="020F0502020204030204" pitchFamily="34" charset="0"/>
              </a:rPr>
              <a:t>, the </a:t>
            </a:r>
            <a:r>
              <a:rPr lang="en-IN" sz="2400" b="1" dirty="0">
                <a:effectLst/>
                <a:latin typeface="Calibri" panose="020F0502020204030204" pitchFamily="34" charset="0"/>
              </a:rPr>
              <a:t>profit generated </a:t>
            </a:r>
            <a:r>
              <a:rPr lang="en-IN" sz="2400" dirty="0">
                <a:effectLst/>
                <a:latin typeface="Calibri" panose="020F0502020204030204" pitchFamily="34" charset="0"/>
              </a:rPr>
              <a:t>in this market </a:t>
            </a:r>
            <a:r>
              <a:rPr lang="en-IN" sz="2400" b="1" dirty="0">
                <a:solidFill>
                  <a:srgbClr val="C00000"/>
                </a:solidFill>
                <a:effectLst/>
                <a:latin typeface="Calibri" panose="020F0502020204030204" pitchFamily="34" charset="0"/>
              </a:rPr>
              <a:t>encourages new firms to enter</a:t>
            </a:r>
            <a:r>
              <a:rPr lang="en-IN" sz="2400" dirty="0">
                <a:effectLst/>
                <a:latin typeface="Calibri" panose="020F0502020204030204" pitchFamily="34" charset="0"/>
              </a:rPr>
              <a:t>. Some </a:t>
            </a:r>
            <a:r>
              <a:rPr lang="en-IN" sz="2400" b="1" dirty="0">
                <a:effectLst/>
                <a:latin typeface="Calibri" panose="020F0502020204030204" pitchFamily="34" charset="0"/>
              </a:rPr>
              <a:t>farmers</a:t>
            </a:r>
            <a:r>
              <a:rPr lang="en-IN" sz="2400" dirty="0">
                <a:effectLst/>
                <a:latin typeface="Calibri" panose="020F0502020204030204" pitchFamily="34" charset="0"/>
              </a:rPr>
              <a:t> may </a:t>
            </a:r>
            <a:r>
              <a:rPr lang="en-IN" sz="2400" b="1" dirty="0">
                <a:effectLst/>
                <a:latin typeface="Calibri" panose="020F0502020204030204" pitchFamily="34" charset="0"/>
              </a:rPr>
              <a:t>switch to producing milk instead of other farm products</a:t>
            </a:r>
            <a:r>
              <a:rPr lang="en-IN" sz="2400" dirty="0">
                <a:effectLst/>
                <a:latin typeface="Calibri" panose="020F0502020204030204" pitchFamily="34" charset="0"/>
              </a:rPr>
              <a:t>, for example. </a:t>
            </a:r>
          </a:p>
          <a:p>
            <a:r>
              <a:rPr lang="en-IN" sz="2400" dirty="0">
                <a:effectLst/>
                <a:latin typeface="Calibri" panose="020F0502020204030204" pitchFamily="34" charset="0"/>
              </a:rPr>
              <a:t>As the number of firms grows, the </a:t>
            </a:r>
            <a:r>
              <a:rPr lang="en-IN" sz="2400" b="1" dirty="0">
                <a:effectLst/>
                <a:latin typeface="Calibri" panose="020F0502020204030204" pitchFamily="34" charset="0"/>
              </a:rPr>
              <a:t>quantity supplied at every price increases</a:t>
            </a:r>
            <a:r>
              <a:rPr lang="en-IN" sz="2400" dirty="0">
                <a:effectLst/>
                <a:latin typeface="Calibri" panose="020F0502020204030204" pitchFamily="34" charset="0"/>
              </a:rPr>
              <a:t>, the </a:t>
            </a:r>
            <a:r>
              <a:rPr lang="en-IN" sz="2400" b="1" dirty="0">
                <a:effectLst/>
                <a:latin typeface="Calibri" panose="020F0502020204030204" pitchFamily="34" charset="0"/>
              </a:rPr>
              <a:t>short-run supply curve shifts to the right from </a:t>
            </a:r>
            <a:r>
              <a:rPr lang="en-IN" sz="2400" b="1" i="1" dirty="0">
                <a:effectLst/>
                <a:latin typeface="Calibri" panose="020F0502020204030204" pitchFamily="34" charset="0"/>
              </a:rPr>
              <a:t>S</a:t>
            </a:r>
            <a:r>
              <a:rPr lang="en-IN" sz="2400" b="1" i="1" baseline="-25000" dirty="0">
                <a:effectLst/>
                <a:latin typeface="Calibri" panose="020F0502020204030204" pitchFamily="34" charset="0"/>
              </a:rPr>
              <a:t>1</a:t>
            </a:r>
            <a:r>
              <a:rPr lang="en-IN" sz="2400" b="1" dirty="0">
                <a:effectLst/>
                <a:latin typeface="Calibri" panose="020F0502020204030204" pitchFamily="34" charset="0"/>
              </a:rPr>
              <a:t> to </a:t>
            </a:r>
            <a:r>
              <a:rPr lang="en-IN" sz="2400" b="1" i="1" dirty="0">
                <a:effectLst/>
                <a:latin typeface="Calibri" panose="020F0502020204030204" pitchFamily="34" charset="0"/>
              </a:rPr>
              <a:t>S</a:t>
            </a:r>
            <a:r>
              <a:rPr lang="en-IN" sz="2400" b="1" i="1" baseline="-25000" dirty="0">
                <a:effectLst/>
                <a:latin typeface="Calibri" panose="020F0502020204030204" pitchFamily="34" charset="0"/>
              </a:rPr>
              <a:t>2</a:t>
            </a:r>
            <a:r>
              <a:rPr lang="en-IN" sz="2400" dirty="0">
                <a:effectLst/>
                <a:latin typeface="Calibri" panose="020F0502020204030204" pitchFamily="34" charset="0"/>
              </a:rPr>
              <a:t>, as in panel (c) of </a:t>
            </a:r>
            <a:r>
              <a:rPr lang="en-IN" sz="2400" i="1" dirty="0">
                <a:effectLst/>
                <a:latin typeface="Calibri" panose="020F0502020204030204" pitchFamily="34" charset="0"/>
              </a:rPr>
              <a:t>Figure 8</a:t>
            </a:r>
            <a:r>
              <a:rPr lang="en-IN" sz="2400" dirty="0">
                <a:effectLst/>
                <a:latin typeface="Calibri" panose="020F0502020204030204" pitchFamily="34" charset="0"/>
              </a:rPr>
              <a:t>, and this shift </a:t>
            </a:r>
            <a:r>
              <a:rPr lang="en-IN" sz="2400" b="1" dirty="0">
                <a:effectLst/>
                <a:latin typeface="Calibri" panose="020F0502020204030204" pitchFamily="34" charset="0"/>
              </a:rPr>
              <a:t>causes the price of milk to fall</a:t>
            </a:r>
            <a:r>
              <a:rPr lang="en-IN" sz="2400" dirty="0">
                <a:effectLst/>
                <a:latin typeface="Calibri" panose="020F0502020204030204" pitchFamily="34" charset="0"/>
              </a:rPr>
              <a:t>.</a:t>
            </a:r>
          </a:p>
          <a:p>
            <a:r>
              <a:rPr lang="en-IN" sz="2400" dirty="0">
                <a:effectLst/>
                <a:latin typeface="Calibri" panose="020F0502020204030204" pitchFamily="34" charset="0"/>
              </a:rPr>
              <a:t> Eventually, the </a:t>
            </a:r>
            <a:r>
              <a:rPr lang="en-IN" sz="2400" b="1" dirty="0">
                <a:solidFill>
                  <a:srgbClr val="C00000"/>
                </a:solidFill>
                <a:effectLst/>
                <a:latin typeface="Calibri" panose="020F0502020204030204" pitchFamily="34" charset="0"/>
              </a:rPr>
              <a:t>price is driven back down to the minimum of average total cost</a:t>
            </a:r>
            <a:r>
              <a:rPr lang="en-IN" sz="2400" dirty="0">
                <a:solidFill>
                  <a:srgbClr val="C00000"/>
                </a:solidFill>
                <a:effectLst/>
                <a:latin typeface="Calibri" panose="020F0502020204030204" pitchFamily="34" charset="0"/>
              </a:rPr>
              <a:t>, </a:t>
            </a:r>
            <a:r>
              <a:rPr lang="en-IN" sz="2400" b="1" dirty="0">
                <a:solidFill>
                  <a:srgbClr val="C00000"/>
                </a:solidFill>
                <a:effectLst/>
                <a:latin typeface="Calibri" panose="020F0502020204030204" pitchFamily="34" charset="0"/>
              </a:rPr>
              <a:t>profits are zero</a:t>
            </a:r>
            <a:r>
              <a:rPr lang="en-IN" sz="2400" dirty="0">
                <a:effectLst/>
                <a:latin typeface="Calibri" panose="020F0502020204030204" pitchFamily="34" charset="0"/>
              </a:rPr>
              <a:t>, and </a:t>
            </a:r>
            <a:r>
              <a:rPr lang="en-IN" sz="2400" b="1" dirty="0">
                <a:solidFill>
                  <a:srgbClr val="C00000"/>
                </a:solidFill>
                <a:effectLst/>
                <a:latin typeface="Calibri" panose="020F0502020204030204" pitchFamily="34" charset="0"/>
              </a:rPr>
              <a:t>firms stop entering</a:t>
            </a:r>
            <a:r>
              <a:rPr lang="en-IN" sz="2400" dirty="0">
                <a:effectLst/>
                <a:latin typeface="Calibri" panose="020F0502020204030204" pitchFamily="34" charset="0"/>
              </a:rPr>
              <a:t>. Thus, the </a:t>
            </a:r>
            <a:r>
              <a:rPr lang="en-IN" sz="2400" b="1" dirty="0">
                <a:solidFill>
                  <a:srgbClr val="C00000"/>
                </a:solidFill>
                <a:effectLst/>
                <a:latin typeface="Calibri" panose="020F0502020204030204" pitchFamily="34" charset="0"/>
              </a:rPr>
              <a:t>market reaches a new long-run equilibrium, point </a:t>
            </a:r>
            <a:r>
              <a:rPr lang="en-IN" sz="2400" b="1" i="1" dirty="0">
                <a:solidFill>
                  <a:srgbClr val="C00000"/>
                </a:solidFill>
                <a:effectLst/>
                <a:latin typeface="Calibri" panose="020F0502020204030204" pitchFamily="34" charset="0"/>
              </a:rPr>
              <a:t>C</a:t>
            </a:r>
            <a:r>
              <a:rPr lang="en-IN" sz="2400" dirty="0">
                <a:effectLst/>
                <a:latin typeface="Calibri" panose="020F0502020204030204" pitchFamily="34" charset="0"/>
              </a:rPr>
              <a:t>. </a:t>
            </a:r>
          </a:p>
          <a:p>
            <a:r>
              <a:rPr lang="en-IN" sz="2400" dirty="0">
                <a:effectLst/>
                <a:latin typeface="Calibri" panose="020F0502020204030204" pitchFamily="34" charset="0"/>
              </a:rPr>
              <a:t>The</a:t>
            </a:r>
            <a:r>
              <a:rPr lang="en-IN" sz="2400" b="1" dirty="0">
                <a:effectLst/>
                <a:latin typeface="Calibri" panose="020F0502020204030204" pitchFamily="34" charset="0"/>
              </a:rPr>
              <a:t> </a:t>
            </a:r>
            <a:r>
              <a:rPr lang="en-IN" sz="2400" b="1" dirty="0">
                <a:solidFill>
                  <a:srgbClr val="C00000"/>
                </a:solidFill>
                <a:effectLst/>
                <a:latin typeface="Calibri" panose="020F0502020204030204" pitchFamily="34" charset="0"/>
              </a:rPr>
              <a:t>price of milk has returned to </a:t>
            </a:r>
            <a:r>
              <a:rPr lang="en-IN" sz="2400" b="1" i="1" dirty="0">
                <a:solidFill>
                  <a:srgbClr val="C00000"/>
                </a:solidFill>
                <a:effectLst/>
                <a:latin typeface="Calibri" panose="020F0502020204030204" pitchFamily="34" charset="0"/>
              </a:rPr>
              <a:t>P</a:t>
            </a:r>
            <a:r>
              <a:rPr lang="en-IN" sz="2400" b="1" i="1" baseline="-25000" dirty="0">
                <a:solidFill>
                  <a:srgbClr val="C00000"/>
                </a:solidFill>
                <a:effectLst/>
                <a:latin typeface="Calibri" panose="020F0502020204030204" pitchFamily="34" charset="0"/>
              </a:rPr>
              <a:t>1</a:t>
            </a:r>
            <a:r>
              <a:rPr lang="en-IN" sz="2400" b="1" dirty="0">
                <a:solidFill>
                  <a:srgbClr val="C00000"/>
                </a:solidFill>
                <a:effectLst/>
                <a:latin typeface="Calibri" panose="020F0502020204030204" pitchFamily="34" charset="0"/>
              </a:rPr>
              <a:t>, but the quantity produced has risen to</a:t>
            </a:r>
            <a:r>
              <a:rPr lang="en-IN" sz="2400" b="1" i="1" dirty="0">
                <a:solidFill>
                  <a:srgbClr val="C00000"/>
                </a:solidFill>
                <a:effectLst/>
                <a:latin typeface="Calibri" panose="020F0502020204030204" pitchFamily="34" charset="0"/>
              </a:rPr>
              <a:t> Q</a:t>
            </a:r>
            <a:r>
              <a:rPr lang="en-IN" sz="2400" b="1" i="1" baseline="-25000" dirty="0">
                <a:solidFill>
                  <a:srgbClr val="C00000"/>
                </a:solidFill>
                <a:effectLst/>
                <a:latin typeface="Calibri" panose="020F0502020204030204" pitchFamily="34" charset="0"/>
              </a:rPr>
              <a:t>3</a:t>
            </a:r>
            <a:r>
              <a:rPr lang="en-IN" sz="2400" dirty="0">
                <a:effectLst/>
                <a:latin typeface="Calibri" panose="020F0502020204030204" pitchFamily="34" charset="0"/>
              </a:rPr>
              <a:t>. </a:t>
            </a:r>
          </a:p>
          <a:p>
            <a:r>
              <a:rPr lang="en-IN" sz="2400" dirty="0">
                <a:effectLst/>
                <a:latin typeface="Calibri" panose="020F0502020204030204" pitchFamily="34" charset="0"/>
              </a:rPr>
              <a:t>Each firm is </a:t>
            </a:r>
            <a:r>
              <a:rPr lang="en-IN" sz="2400" b="1" dirty="0">
                <a:effectLst/>
                <a:latin typeface="Calibri" panose="020F0502020204030204" pitchFamily="34" charset="0"/>
              </a:rPr>
              <a:t>again producing at its efficient scale</a:t>
            </a:r>
            <a:r>
              <a:rPr lang="en-IN" sz="2400" dirty="0">
                <a:effectLst/>
                <a:latin typeface="Calibri" panose="020F0502020204030204" pitchFamily="34" charset="0"/>
              </a:rPr>
              <a:t>, but because more firms are in the dairy business, the </a:t>
            </a:r>
            <a:r>
              <a:rPr lang="en-IN" sz="2400" b="1" dirty="0">
                <a:effectLst/>
                <a:latin typeface="Calibri" panose="020F0502020204030204" pitchFamily="34" charset="0"/>
              </a:rPr>
              <a:t>quantity of milk produced and sold is higher</a:t>
            </a:r>
            <a:r>
              <a:rPr lang="en-IN" sz="2400" dirty="0">
                <a:effectLst/>
                <a:latin typeface="Calibri" panose="020F0502020204030204" pitchFamily="34" charset="0"/>
              </a:rPr>
              <a:t>.</a:t>
            </a:r>
          </a:p>
        </p:txBody>
      </p:sp>
    </p:spTree>
    <p:extLst>
      <p:ext uri="{BB962C8B-B14F-4D97-AF65-F5344CB8AC3E}">
        <p14:creationId xmlns:p14="http://schemas.microsoft.com/office/powerpoint/2010/main" val="847424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D7107A-72CA-83CD-C9C0-FA94C7A246AE}"/>
              </a:ext>
            </a:extLst>
          </p:cNvPr>
          <p:cNvSpPr>
            <a:spLocks noGrp="1"/>
          </p:cNvSpPr>
          <p:nvPr>
            <p:ph idx="1"/>
          </p:nvPr>
        </p:nvSpPr>
        <p:spPr>
          <a:xfrm>
            <a:off x="838200" y="632604"/>
            <a:ext cx="10515600" cy="5544359"/>
          </a:xfrm>
        </p:spPr>
        <p:txBody>
          <a:bodyPr>
            <a:normAutofit fontScale="92500" lnSpcReduction="20000"/>
          </a:bodyPr>
          <a:lstStyle/>
          <a:p>
            <a:r>
              <a:rPr lang="en-US" dirty="0"/>
              <a:t>As an example, consider the </a:t>
            </a:r>
            <a:r>
              <a:rPr lang="en-US" b="1" dirty="0"/>
              <a:t>market for milk</a:t>
            </a:r>
            <a:r>
              <a:rPr lang="en-US" dirty="0"/>
              <a:t>. </a:t>
            </a:r>
          </a:p>
          <a:p>
            <a:r>
              <a:rPr lang="en-US" b="1" dirty="0"/>
              <a:t>No single consumer </a:t>
            </a:r>
            <a:r>
              <a:rPr lang="en-US" dirty="0"/>
              <a:t>of milk can i</a:t>
            </a:r>
            <a:r>
              <a:rPr lang="en-US" b="1" dirty="0"/>
              <a:t>nfluence the price </a:t>
            </a:r>
            <a:r>
              <a:rPr lang="en-US" dirty="0"/>
              <a:t>of milk because each </a:t>
            </a:r>
            <a:r>
              <a:rPr lang="en-US" b="1" dirty="0"/>
              <a:t>buys a small amount </a:t>
            </a:r>
            <a:r>
              <a:rPr lang="en-US" dirty="0"/>
              <a:t>relative to the size of the market. </a:t>
            </a:r>
          </a:p>
          <a:p>
            <a:pPr marL="0" indent="0">
              <a:buNone/>
            </a:pPr>
            <a:endParaRPr lang="en-US" dirty="0"/>
          </a:p>
          <a:p>
            <a:r>
              <a:rPr lang="en-US" dirty="0"/>
              <a:t>Similarly, </a:t>
            </a:r>
            <a:r>
              <a:rPr lang="en-US" b="1" dirty="0"/>
              <a:t>each dairy farmer </a:t>
            </a:r>
            <a:r>
              <a:rPr lang="en-US" dirty="0"/>
              <a:t>has </a:t>
            </a:r>
            <a:r>
              <a:rPr lang="en-US" b="1" dirty="0"/>
              <a:t>limited control over the price </a:t>
            </a:r>
            <a:r>
              <a:rPr lang="en-US" dirty="0"/>
              <a:t>because </a:t>
            </a:r>
            <a:r>
              <a:rPr lang="en-US" b="1" dirty="0"/>
              <a:t>many other sellers are offering milk </a:t>
            </a:r>
            <a:r>
              <a:rPr lang="en-US" dirty="0"/>
              <a:t>that is essentially identical. Because each seller </a:t>
            </a:r>
            <a:r>
              <a:rPr lang="en-US" b="1" dirty="0"/>
              <a:t>can sell all he wants at the going price</a:t>
            </a:r>
            <a:r>
              <a:rPr lang="en-US" dirty="0"/>
              <a:t>, he has little reason to charge less, and if he charges more, buyers will go elsewhere. </a:t>
            </a:r>
          </a:p>
          <a:p>
            <a:pPr marL="0" indent="0">
              <a:buNone/>
            </a:pPr>
            <a:endParaRPr lang="en-US" dirty="0"/>
          </a:p>
          <a:p>
            <a:r>
              <a:rPr lang="en-US" b="1" dirty="0"/>
              <a:t>Buyers and sellers </a:t>
            </a:r>
            <a:r>
              <a:rPr lang="en-US" dirty="0"/>
              <a:t>in competitive markets </a:t>
            </a:r>
            <a:r>
              <a:rPr lang="en-US" b="1" dirty="0"/>
              <a:t>must accept the price </a:t>
            </a:r>
            <a:r>
              <a:rPr lang="en-US" dirty="0"/>
              <a:t>the </a:t>
            </a:r>
            <a:r>
              <a:rPr lang="en-US" b="1" dirty="0"/>
              <a:t>market determines </a:t>
            </a:r>
            <a:r>
              <a:rPr lang="en-US" dirty="0"/>
              <a:t>and, therefore, are said to be </a:t>
            </a:r>
            <a:r>
              <a:rPr lang="en-US" i="1" dirty="0">
                <a:solidFill>
                  <a:srgbClr val="C00000"/>
                </a:solidFill>
              </a:rPr>
              <a:t>price takers</a:t>
            </a:r>
            <a:r>
              <a:rPr lang="en-US" dirty="0"/>
              <a:t>.</a:t>
            </a:r>
          </a:p>
          <a:p>
            <a:pPr marL="0" indent="0">
              <a:buNone/>
            </a:pPr>
            <a:endParaRPr lang="en-US" dirty="0"/>
          </a:p>
          <a:p>
            <a:r>
              <a:rPr lang="en-US" dirty="0"/>
              <a:t>In case of </a:t>
            </a:r>
            <a:r>
              <a:rPr lang="en-US" b="1" dirty="0"/>
              <a:t>free entry &amp; exit of firms</a:t>
            </a:r>
            <a:r>
              <a:rPr lang="en-US" dirty="0"/>
              <a:t>, for instance, anyone can decide to start a dairy farm, and if any existing dairy farmer can decide to leave the dairy business, then the dairy industry satisfies this condition.</a:t>
            </a:r>
          </a:p>
          <a:p>
            <a:endParaRPr lang="en-IN" dirty="0"/>
          </a:p>
        </p:txBody>
      </p:sp>
    </p:spTree>
    <p:extLst>
      <p:ext uri="{BB962C8B-B14F-4D97-AF65-F5344CB8AC3E}">
        <p14:creationId xmlns:p14="http://schemas.microsoft.com/office/powerpoint/2010/main" val="18241786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74E44-4033-E745-8385-D467E86BE42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6CB24F5-8EBC-6A41-E553-F3840F54E4E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E21B3A9-D333-CED4-4A88-18CDCADCAE4E}"/>
              </a:ext>
            </a:extLst>
          </p:cNvPr>
          <p:cNvPicPr>
            <a:picLocks noChangeAspect="1"/>
          </p:cNvPicPr>
          <p:nvPr/>
        </p:nvPicPr>
        <p:blipFill>
          <a:blip r:embed="rId2"/>
          <a:stretch>
            <a:fillRect/>
          </a:stretch>
        </p:blipFill>
        <p:spPr>
          <a:xfrm>
            <a:off x="531905" y="365124"/>
            <a:ext cx="11164047" cy="6191063"/>
          </a:xfrm>
          <a:prstGeom prst="rect">
            <a:avLst/>
          </a:prstGeom>
        </p:spPr>
      </p:pic>
    </p:spTree>
    <p:extLst>
      <p:ext uri="{BB962C8B-B14F-4D97-AF65-F5344CB8AC3E}">
        <p14:creationId xmlns:p14="http://schemas.microsoft.com/office/powerpoint/2010/main" val="4098819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879C8-5B84-BE51-9B39-0B77B1D61FD0}"/>
              </a:ext>
            </a:extLst>
          </p:cNvPr>
          <p:cNvSpPr>
            <a:spLocks noGrp="1"/>
          </p:cNvSpPr>
          <p:nvPr>
            <p:ph type="title"/>
          </p:nvPr>
        </p:nvSpPr>
        <p:spPr>
          <a:xfrm>
            <a:off x="838200" y="365126"/>
            <a:ext cx="10515600" cy="686734"/>
          </a:xfrm>
        </p:spPr>
        <p:txBody>
          <a:bodyPr>
            <a:normAutofit/>
          </a:bodyPr>
          <a:lstStyle/>
          <a:p>
            <a:pPr marL="0" marR="0">
              <a:spcBef>
                <a:spcPts val="0"/>
              </a:spcBef>
              <a:spcAft>
                <a:spcPts val="0"/>
              </a:spcAft>
            </a:pPr>
            <a:r>
              <a:rPr lang="en-IN" sz="3600" b="1" dirty="0">
                <a:solidFill>
                  <a:srgbClr val="C00000"/>
                </a:solidFill>
                <a:effectLst/>
                <a:latin typeface="Calibri" panose="020F0502020204030204" pitchFamily="34" charset="0"/>
              </a:rPr>
              <a:t>Why the Long-Run Supply Curve Might Slope Upward?</a:t>
            </a:r>
            <a:endParaRPr lang="en-IN" sz="3600" dirty="0">
              <a:solidFill>
                <a:srgbClr val="C00000"/>
              </a:solidFill>
            </a:endParaRPr>
          </a:p>
        </p:txBody>
      </p:sp>
      <p:sp>
        <p:nvSpPr>
          <p:cNvPr id="3" name="Content Placeholder 2">
            <a:extLst>
              <a:ext uri="{FF2B5EF4-FFF2-40B4-BE49-F238E27FC236}">
                <a16:creationId xmlns:a16="http://schemas.microsoft.com/office/drawing/2014/main" id="{6ED1BA9E-343E-0369-B344-DAB723E27F92}"/>
              </a:ext>
            </a:extLst>
          </p:cNvPr>
          <p:cNvSpPr>
            <a:spLocks noGrp="1"/>
          </p:cNvSpPr>
          <p:nvPr>
            <p:ph idx="1"/>
          </p:nvPr>
        </p:nvSpPr>
        <p:spPr>
          <a:xfrm>
            <a:off x="838200" y="980141"/>
            <a:ext cx="10515600" cy="5196822"/>
          </a:xfrm>
        </p:spPr>
        <p:txBody>
          <a:bodyPr>
            <a:normAutofit lnSpcReduction="10000"/>
          </a:bodyPr>
          <a:lstStyle/>
          <a:p>
            <a:r>
              <a:rPr lang="en-IN" sz="1800" dirty="0">
                <a:effectLst/>
                <a:latin typeface="Calibri" panose="020F0502020204030204" pitchFamily="34" charset="0"/>
              </a:rPr>
              <a:t>When the </a:t>
            </a:r>
            <a:r>
              <a:rPr lang="en-IN" sz="1800" b="1" dirty="0">
                <a:effectLst/>
                <a:latin typeface="Calibri" panose="020F0502020204030204" pitchFamily="34" charset="0"/>
              </a:rPr>
              <a:t>demand for the good increases</a:t>
            </a:r>
            <a:r>
              <a:rPr lang="en-IN" sz="1800" dirty="0">
                <a:effectLst/>
                <a:latin typeface="Calibri" panose="020F0502020204030204" pitchFamily="34" charset="0"/>
              </a:rPr>
              <a:t>, the </a:t>
            </a:r>
            <a:r>
              <a:rPr lang="en-IN" sz="1800" b="1" dirty="0">
                <a:effectLst/>
                <a:latin typeface="Calibri" panose="020F0502020204030204" pitchFamily="34" charset="0"/>
              </a:rPr>
              <a:t>long-run result </a:t>
            </a:r>
            <a:r>
              <a:rPr lang="en-IN" sz="1800" dirty="0">
                <a:effectLst/>
                <a:latin typeface="Calibri" panose="020F0502020204030204" pitchFamily="34" charset="0"/>
              </a:rPr>
              <a:t>is an </a:t>
            </a:r>
            <a:r>
              <a:rPr lang="en-IN" sz="1800" b="1" dirty="0">
                <a:effectLst/>
                <a:latin typeface="Calibri" panose="020F0502020204030204" pitchFamily="34" charset="0"/>
              </a:rPr>
              <a:t>increase in the number of firms </a:t>
            </a:r>
            <a:r>
              <a:rPr lang="en-IN" sz="1800" dirty="0">
                <a:effectLst/>
                <a:latin typeface="Calibri" panose="020F0502020204030204" pitchFamily="34" charset="0"/>
              </a:rPr>
              <a:t>and in the </a:t>
            </a:r>
            <a:r>
              <a:rPr lang="en-IN" sz="1800" b="1" dirty="0">
                <a:effectLst/>
                <a:latin typeface="Calibri" panose="020F0502020204030204" pitchFamily="34" charset="0"/>
              </a:rPr>
              <a:t>total quantity supplied</a:t>
            </a:r>
            <a:r>
              <a:rPr lang="en-IN" sz="1800" dirty="0">
                <a:effectLst/>
                <a:latin typeface="Calibri" panose="020F0502020204030204" pitchFamily="34" charset="0"/>
              </a:rPr>
              <a:t>, </a:t>
            </a:r>
            <a:r>
              <a:rPr lang="en-IN" sz="1800" b="1" dirty="0">
                <a:effectLst/>
                <a:latin typeface="Calibri" panose="020F0502020204030204" pitchFamily="34" charset="0"/>
              </a:rPr>
              <a:t>without any change in the price</a:t>
            </a:r>
            <a:r>
              <a:rPr lang="en-IN" sz="1800" dirty="0">
                <a:effectLst/>
                <a:latin typeface="Calibri" panose="020F0502020204030204" pitchFamily="34" charset="0"/>
              </a:rPr>
              <a:t>.</a:t>
            </a:r>
          </a:p>
          <a:p>
            <a:r>
              <a:rPr lang="en-IN" sz="1800" dirty="0">
                <a:effectLst/>
                <a:latin typeface="Calibri" panose="020F0502020204030204" pitchFamily="34" charset="0"/>
              </a:rPr>
              <a:t>There are, however, </a:t>
            </a:r>
            <a:r>
              <a:rPr lang="en-IN" sz="1800" b="1" dirty="0">
                <a:effectLst/>
                <a:latin typeface="Calibri" panose="020F0502020204030204" pitchFamily="34" charset="0"/>
              </a:rPr>
              <a:t>two reasons </a:t>
            </a:r>
            <a:r>
              <a:rPr lang="en-IN" sz="1800" dirty="0">
                <a:effectLst/>
                <a:latin typeface="Calibri" panose="020F0502020204030204" pitchFamily="34" charset="0"/>
              </a:rPr>
              <a:t>that the </a:t>
            </a:r>
            <a:r>
              <a:rPr lang="en-IN" sz="1800" b="1" dirty="0">
                <a:effectLst/>
                <a:latin typeface="Calibri" panose="020F0502020204030204" pitchFamily="34" charset="0"/>
              </a:rPr>
              <a:t>long-run market supply curve might slope upward</a:t>
            </a:r>
            <a:r>
              <a:rPr lang="en-IN" sz="1800" dirty="0">
                <a:effectLst/>
                <a:latin typeface="Calibri" panose="020F0502020204030204" pitchFamily="34" charset="0"/>
              </a:rPr>
              <a:t>.</a:t>
            </a:r>
          </a:p>
          <a:p>
            <a:endParaRPr lang="en-IN" sz="1800" dirty="0">
              <a:latin typeface="Calibri" panose="020F0502020204030204" pitchFamily="34" charset="0"/>
            </a:endParaRPr>
          </a:p>
          <a:p>
            <a:pPr marL="0" marR="0">
              <a:spcBef>
                <a:spcPts val="0"/>
              </a:spcBef>
              <a:spcAft>
                <a:spcPts val="0"/>
              </a:spcAft>
            </a:pPr>
            <a:r>
              <a:rPr lang="en-IN" sz="1800" dirty="0">
                <a:effectLst/>
                <a:latin typeface="Calibri" panose="020F0502020204030204" pitchFamily="34" charset="0"/>
              </a:rPr>
              <a:t>The</a:t>
            </a:r>
            <a:r>
              <a:rPr lang="en-IN" sz="1800" b="1" dirty="0">
                <a:effectLst/>
                <a:latin typeface="Calibri" panose="020F0502020204030204" pitchFamily="34" charset="0"/>
              </a:rPr>
              <a:t> </a:t>
            </a:r>
            <a:r>
              <a:rPr lang="en-IN" sz="1800" b="1" dirty="0">
                <a:solidFill>
                  <a:srgbClr val="C00000"/>
                </a:solidFill>
                <a:effectLst/>
                <a:latin typeface="Calibri" panose="020F0502020204030204" pitchFamily="34" charset="0"/>
              </a:rPr>
              <a:t>first</a:t>
            </a:r>
            <a:r>
              <a:rPr lang="en-IN" sz="1800" dirty="0">
                <a:effectLst/>
                <a:latin typeface="Calibri" panose="020F0502020204030204" pitchFamily="34" charset="0"/>
              </a:rPr>
              <a:t> is that </a:t>
            </a:r>
            <a:r>
              <a:rPr lang="en-IN" sz="1800" b="1" dirty="0">
                <a:solidFill>
                  <a:srgbClr val="C00000"/>
                </a:solidFill>
                <a:effectLst/>
                <a:latin typeface="Calibri" panose="020F0502020204030204" pitchFamily="34" charset="0"/>
              </a:rPr>
              <a:t>some resources used in production may be available only in limited quantities</a:t>
            </a:r>
            <a:r>
              <a:rPr lang="en-IN" sz="1800" dirty="0">
                <a:effectLst/>
                <a:latin typeface="Calibri" panose="020F0502020204030204" pitchFamily="34" charset="0"/>
              </a:rPr>
              <a:t>. </a:t>
            </a:r>
          </a:p>
          <a:p>
            <a:pPr marL="0" marR="0">
              <a:spcBef>
                <a:spcPts val="0"/>
              </a:spcBef>
              <a:spcAft>
                <a:spcPts val="0"/>
              </a:spcAft>
            </a:pPr>
            <a:endParaRPr lang="en-IN" sz="1800" dirty="0">
              <a:effectLst/>
              <a:latin typeface="Calibri" panose="020F0502020204030204" pitchFamily="34" charset="0"/>
            </a:endParaRPr>
          </a:p>
          <a:p>
            <a:pPr marL="0" marR="0" indent="0">
              <a:spcBef>
                <a:spcPts val="0"/>
              </a:spcBef>
              <a:spcAft>
                <a:spcPts val="0"/>
              </a:spcAft>
              <a:buNone/>
            </a:pPr>
            <a:r>
              <a:rPr lang="en-IN" sz="1800" dirty="0">
                <a:effectLst/>
                <a:latin typeface="Calibri" panose="020F0502020204030204" pitchFamily="34" charset="0"/>
              </a:rPr>
              <a:t>For </a:t>
            </a:r>
            <a:r>
              <a:rPr lang="en-IN" sz="1800" b="1" dirty="0">
                <a:effectLst/>
                <a:latin typeface="Calibri" panose="020F0502020204030204" pitchFamily="34" charset="0"/>
              </a:rPr>
              <a:t>example</a:t>
            </a:r>
            <a:r>
              <a:rPr lang="en-IN" sz="1800" dirty="0">
                <a:effectLst/>
                <a:latin typeface="Calibri" panose="020F0502020204030204" pitchFamily="34" charset="0"/>
              </a:rPr>
              <a:t>, consider the </a:t>
            </a:r>
            <a:r>
              <a:rPr lang="en-IN" sz="1800" b="1" dirty="0">
                <a:effectLst/>
                <a:latin typeface="Calibri" panose="020F0502020204030204" pitchFamily="34" charset="0"/>
              </a:rPr>
              <a:t>market for farm products</a:t>
            </a:r>
            <a:r>
              <a:rPr lang="en-IN" sz="1800" dirty="0">
                <a:effectLst/>
                <a:latin typeface="Calibri" panose="020F0502020204030204" pitchFamily="34" charset="0"/>
              </a:rPr>
              <a:t>. </a:t>
            </a:r>
          </a:p>
          <a:p>
            <a:pPr marL="0" marR="0" indent="0">
              <a:spcBef>
                <a:spcPts val="0"/>
              </a:spcBef>
              <a:spcAft>
                <a:spcPts val="0"/>
              </a:spcAft>
              <a:buNone/>
            </a:pPr>
            <a:r>
              <a:rPr lang="en-IN" sz="1800" dirty="0">
                <a:effectLst/>
                <a:latin typeface="Calibri" panose="020F0502020204030204" pitchFamily="34" charset="0"/>
              </a:rPr>
              <a:t>Anyone can choose to buy land and start a farm, but the </a:t>
            </a:r>
            <a:r>
              <a:rPr lang="en-IN" sz="1800" b="1" dirty="0">
                <a:effectLst/>
                <a:latin typeface="Calibri" panose="020F0502020204030204" pitchFamily="34" charset="0"/>
              </a:rPr>
              <a:t>quantity of land is limited</a:t>
            </a:r>
            <a:r>
              <a:rPr lang="en-IN" sz="1800" dirty="0">
                <a:effectLst/>
                <a:latin typeface="Calibri" panose="020F0502020204030204" pitchFamily="34" charset="0"/>
              </a:rPr>
              <a:t>. </a:t>
            </a:r>
            <a:r>
              <a:rPr lang="en-IN" sz="1800" b="1" dirty="0">
                <a:effectLst/>
                <a:latin typeface="Calibri" panose="020F0502020204030204" pitchFamily="34" charset="0"/>
              </a:rPr>
              <a:t>As more people become farmers</a:t>
            </a:r>
            <a:r>
              <a:rPr lang="en-IN" sz="1800" dirty="0">
                <a:effectLst/>
                <a:latin typeface="Calibri" panose="020F0502020204030204" pitchFamily="34" charset="0"/>
              </a:rPr>
              <a:t>, the </a:t>
            </a:r>
            <a:r>
              <a:rPr lang="en-IN" sz="1800" b="1" dirty="0">
                <a:effectLst/>
                <a:latin typeface="Calibri" panose="020F0502020204030204" pitchFamily="34" charset="0"/>
              </a:rPr>
              <a:t>price of farmland is bid up</a:t>
            </a:r>
            <a:r>
              <a:rPr lang="en-IN" sz="1800" dirty="0">
                <a:effectLst/>
                <a:latin typeface="Calibri" panose="020F0502020204030204" pitchFamily="34" charset="0"/>
              </a:rPr>
              <a:t>, which </a:t>
            </a:r>
            <a:r>
              <a:rPr lang="en-IN" sz="1800" b="1" dirty="0">
                <a:effectLst/>
                <a:latin typeface="Calibri" panose="020F0502020204030204" pitchFamily="34" charset="0"/>
              </a:rPr>
              <a:t>raises the costs of all farmers </a:t>
            </a:r>
            <a:r>
              <a:rPr lang="en-IN" sz="1800" dirty="0">
                <a:effectLst/>
                <a:latin typeface="Calibri" panose="020F0502020204030204" pitchFamily="34" charset="0"/>
              </a:rPr>
              <a:t>in the market. Thus, </a:t>
            </a:r>
            <a:r>
              <a:rPr lang="en-IN" sz="1800" b="1" dirty="0">
                <a:effectLst/>
                <a:latin typeface="Calibri" panose="020F0502020204030204" pitchFamily="34" charset="0"/>
              </a:rPr>
              <a:t>an increase in demand for farm products cannot induce an increase in quantity supplied without</a:t>
            </a:r>
            <a:r>
              <a:rPr lang="en-IN" sz="1800" dirty="0">
                <a:effectLst/>
                <a:latin typeface="Calibri" panose="020F0502020204030204" pitchFamily="34" charset="0"/>
              </a:rPr>
              <a:t> also </a:t>
            </a:r>
            <a:r>
              <a:rPr lang="en-IN" sz="1800" b="1" dirty="0">
                <a:effectLst/>
                <a:latin typeface="Calibri" panose="020F0502020204030204" pitchFamily="34" charset="0"/>
              </a:rPr>
              <a:t>inducing a rise in farmers’ costs</a:t>
            </a:r>
            <a:r>
              <a:rPr lang="en-IN" sz="1800" dirty="0">
                <a:effectLst/>
                <a:latin typeface="Calibri" panose="020F0502020204030204" pitchFamily="34" charset="0"/>
              </a:rPr>
              <a:t>, which in turn </a:t>
            </a:r>
            <a:r>
              <a:rPr lang="en-IN" sz="1800" b="1" dirty="0">
                <a:effectLst/>
                <a:latin typeface="Calibri" panose="020F0502020204030204" pitchFamily="34" charset="0"/>
              </a:rPr>
              <a:t>means a rise in price</a:t>
            </a:r>
            <a:r>
              <a:rPr lang="en-IN" sz="1800" dirty="0">
                <a:effectLst/>
                <a:latin typeface="Calibri" panose="020F0502020204030204" pitchFamily="34" charset="0"/>
              </a:rPr>
              <a:t>. The </a:t>
            </a:r>
            <a:r>
              <a:rPr lang="en-IN" sz="1800" b="1" dirty="0">
                <a:effectLst/>
                <a:latin typeface="Calibri" panose="020F0502020204030204" pitchFamily="34" charset="0"/>
              </a:rPr>
              <a:t>result</a:t>
            </a:r>
            <a:r>
              <a:rPr lang="en-IN" sz="1800" dirty="0">
                <a:effectLst/>
                <a:latin typeface="Calibri" panose="020F0502020204030204" pitchFamily="34" charset="0"/>
              </a:rPr>
              <a:t> is a </a:t>
            </a:r>
            <a:r>
              <a:rPr lang="en-IN" sz="1800" b="1" dirty="0">
                <a:effectLst/>
                <a:latin typeface="Calibri" panose="020F0502020204030204" pitchFamily="34" charset="0"/>
              </a:rPr>
              <a:t>long-run market supply curve that is upward sloping</a:t>
            </a:r>
            <a:r>
              <a:rPr lang="en-IN" sz="1800" dirty="0">
                <a:effectLst/>
                <a:latin typeface="Calibri" panose="020F0502020204030204" pitchFamily="34" charset="0"/>
              </a:rPr>
              <a:t>, </a:t>
            </a:r>
            <a:r>
              <a:rPr lang="en-IN" sz="1800" b="1" dirty="0">
                <a:effectLst/>
                <a:latin typeface="Calibri" panose="020F0502020204030204" pitchFamily="34" charset="0"/>
              </a:rPr>
              <a:t>even with free entry </a:t>
            </a:r>
            <a:r>
              <a:rPr lang="en-IN" sz="1800" dirty="0">
                <a:effectLst/>
                <a:latin typeface="Calibri" panose="020F0502020204030204" pitchFamily="34" charset="0"/>
              </a:rPr>
              <a:t>into farming.</a:t>
            </a:r>
          </a:p>
          <a:p>
            <a:pPr marL="0" marR="0" indent="0">
              <a:spcBef>
                <a:spcPts val="0"/>
              </a:spcBef>
              <a:spcAft>
                <a:spcPts val="0"/>
              </a:spcAft>
              <a:buNone/>
            </a:pPr>
            <a:endParaRPr lang="en-IN" sz="1800" dirty="0">
              <a:effectLst/>
              <a:latin typeface="Calibri" panose="020F0502020204030204" pitchFamily="34" charset="0"/>
            </a:endParaRPr>
          </a:p>
          <a:p>
            <a:pPr marL="0" marR="0">
              <a:spcBef>
                <a:spcPts val="0"/>
              </a:spcBef>
              <a:spcAft>
                <a:spcPts val="0"/>
              </a:spcAft>
            </a:pPr>
            <a:r>
              <a:rPr lang="en-IN" sz="1800" dirty="0">
                <a:effectLst/>
                <a:latin typeface="Calibri" panose="020F0502020204030204" pitchFamily="34" charset="0"/>
              </a:rPr>
              <a:t>A </a:t>
            </a:r>
            <a:r>
              <a:rPr lang="en-IN" sz="1800" b="1" dirty="0">
                <a:solidFill>
                  <a:srgbClr val="C00000"/>
                </a:solidFill>
                <a:effectLst/>
                <a:latin typeface="Calibri" panose="020F0502020204030204" pitchFamily="34" charset="0"/>
              </a:rPr>
              <a:t>second</a:t>
            </a:r>
            <a:r>
              <a:rPr lang="en-IN" sz="1800" dirty="0">
                <a:effectLst/>
                <a:latin typeface="Calibri" panose="020F0502020204030204" pitchFamily="34" charset="0"/>
              </a:rPr>
              <a:t> reason for an upward-sloping supply curve is that </a:t>
            </a:r>
            <a:r>
              <a:rPr lang="en-IN" sz="1800" b="1" dirty="0">
                <a:solidFill>
                  <a:srgbClr val="C00000"/>
                </a:solidFill>
                <a:effectLst/>
                <a:latin typeface="Calibri" panose="020F0502020204030204" pitchFamily="34" charset="0"/>
              </a:rPr>
              <a:t>firms may have different costs</a:t>
            </a:r>
            <a:r>
              <a:rPr lang="en-IN" sz="1800" dirty="0">
                <a:effectLst/>
                <a:latin typeface="Calibri" panose="020F0502020204030204" pitchFamily="34" charset="0"/>
              </a:rPr>
              <a:t>.</a:t>
            </a:r>
          </a:p>
          <a:p>
            <a:pPr marL="0" marR="0" indent="0">
              <a:spcBef>
                <a:spcPts val="0"/>
              </a:spcBef>
              <a:spcAft>
                <a:spcPts val="0"/>
              </a:spcAft>
              <a:buNone/>
            </a:pPr>
            <a:r>
              <a:rPr lang="en-IN" sz="1800" dirty="0">
                <a:effectLst/>
                <a:latin typeface="Calibri" panose="020F0502020204030204" pitchFamily="34" charset="0"/>
              </a:rPr>
              <a:t> </a:t>
            </a:r>
          </a:p>
          <a:p>
            <a:pPr marL="0" marR="0" indent="0">
              <a:spcBef>
                <a:spcPts val="0"/>
              </a:spcBef>
              <a:spcAft>
                <a:spcPts val="0"/>
              </a:spcAft>
              <a:buNone/>
            </a:pPr>
            <a:r>
              <a:rPr lang="en-IN" sz="1800" dirty="0">
                <a:effectLst/>
                <a:latin typeface="Calibri" panose="020F0502020204030204" pitchFamily="34" charset="0"/>
              </a:rPr>
              <a:t>For </a:t>
            </a:r>
            <a:r>
              <a:rPr lang="en-IN" sz="1800" b="1" dirty="0">
                <a:effectLst/>
                <a:latin typeface="Calibri" panose="020F0502020204030204" pitchFamily="34" charset="0"/>
              </a:rPr>
              <a:t>example</a:t>
            </a:r>
            <a:r>
              <a:rPr lang="en-IN" sz="1800" dirty="0">
                <a:effectLst/>
                <a:latin typeface="Calibri" panose="020F0502020204030204" pitchFamily="34" charset="0"/>
              </a:rPr>
              <a:t>, consider the </a:t>
            </a:r>
            <a:r>
              <a:rPr lang="en-IN" sz="1800" b="1" dirty="0">
                <a:effectLst/>
                <a:latin typeface="Calibri" panose="020F0502020204030204" pitchFamily="34" charset="0"/>
              </a:rPr>
              <a:t>market for painters</a:t>
            </a:r>
            <a:r>
              <a:rPr lang="en-IN" sz="1800" dirty="0">
                <a:effectLst/>
                <a:latin typeface="Calibri" panose="020F0502020204030204" pitchFamily="34" charset="0"/>
              </a:rPr>
              <a:t>. Anyone can enter the market for painting services, but </a:t>
            </a:r>
            <a:r>
              <a:rPr lang="en-IN" sz="1800" b="1" dirty="0">
                <a:effectLst/>
                <a:latin typeface="Calibri" panose="020F0502020204030204" pitchFamily="34" charset="0"/>
              </a:rPr>
              <a:t>not everyone has the same costs</a:t>
            </a:r>
            <a:r>
              <a:rPr lang="en-IN" sz="1800" dirty="0">
                <a:effectLst/>
                <a:latin typeface="Calibri" panose="020F0502020204030204" pitchFamily="34" charset="0"/>
              </a:rPr>
              <a:t>. </a:t>
            </a:r>
            <a:r>
              <a:rPr lang="en-IN" sz="1800" b="1" dirty="0">
                <a:effectLst/>
                <a:latin typeface="Calibri" panose="020F0502020204030204" pitchFamily="34" charset="0"/>
              </a:rPr>
              <a:t>Costs vary </a:t>
            </a:r>
            <a:r>
              <a:rPr lang="en-IN" sz="1800" dirty="0">
                <a:effectLst/>
                <a:latin typeface="Calibri" panose="020F0502020204030204" pitchFamily="34" charset="0"/>
              </a:rPr>
              <a:t>in part </a:t>
            </a:r>
            <a:r>
              <a:rPr lang="en-IN" sz="1800" b="1" dirty="0">
                <a:effectLst/>
                <a:latin typeface="Calibri" panose="020F0502020204030204" pitchFamily="34" charset="0"/>
              </a:rPr>
              <a:t>because some people work faster than others </a:t>
            </a:r>
            <a:r>
              <a:rPr lang="en-IN" sz="1800" dirty="0">
                <a:effectLst/>
                <a:latin typeface="Calibri" panose="020F0502020204030204" pitchFamily="34" charset="0"/>
              </a:rPr>
              <a:t>and in part because </a:t>
            </a:r>
            <a:r>
              <a:rPr lang="en-IN" sz="1800" b="1" dirty="0">
                <a:effectLst/>
                <a:latin typeface="Calibri" panose="020F0502020204030204" pitchFamily="34" charset="0"/>
              </a:rPr>
              <a:t>some people have better alternative uses of their time </a:t>
            </a:r>
            <a:r>
              <a:rPr lang="en-IN" sz="1800" dirty="0">
                <a:effectLst/>
                <a:latin typeface="Calibri" panose="020F0502020204030204" pitchFamily="34" charset="0"/>
              </a:rPr>
              <a:t>than others. For any given price, </a:t>
            </a:r>
            <a:r>
              <a:rPr lang="en-IN" sz="1800" b="1" dirty="0">
                <a:effectLst/>
                <a:latin typeface="Calibri" panose="020F0502020204030204" pitchFamily="34" charset="0"/>
              </a:rPr>
              <a:t>those with lower costs are more likely to enter</a:t>
            </a:r>
            <a:r>
              <a:rPr lang="en-IN" sz="1800" dirty="0">
                <a:effectLst/>
                <a:latin typeface="Calibri" panose="020F0502020204030204" pitchFamily="34" charset="0"/>
              </a:rPr>
              <a:t> than those with higher costs.  </a:t>
            </a:r>
            <a:r>
              <a:rPr lang="en-IN" sz="1800" b="1" dirty="0">
                <a:effectLst/>
                <a:latin typeface="Calibri" panose="020F0502020204030204" pitchFamily="34" charset="0"/>
              </a:rPr>
              <a:t>To increase the quantity of painting services supplied</a:t>
            </a:r>
            <a:r>
              <a:rPr lang="en-IN" sz="1800" dirty="0">
                <a:effectLst/>
                <a:latin typeface="Calibri" panose="020F0502020204030204" pitchFamily="34" charset="0"/>
              </a:rPr>
              <a:t>, </a:t>
            </a:r>
            <a:r>
              <a:rPr lang="en-IN" sz="1800" b="1" dirty="0">
                <a:effectLst/>
                <a:latin typeface="Calibri" panose="020F0502020204030204" pitchFamily="34" charset="0"/>
              </a:rPr>
              <a:t>additional entrants must be encouraged to enter the market</a:t>
            </a:r>
            <a:r>
              <a:rPr lang="en-IN" sz="1800" dirty="0">
                <a:effectLst/>
                <a:latin typeface="Calibri" panose="020F0502020204030204" pitchFamily="34" charset="0"/>
              </a:rPr>
              <a:t>. Because these </a:t>
            </a:r>
            <a:r>
              <a:rPr lang="en-IN" sz="1800" b="1" dirty="0">
                <a:effectLst/>
                <a:latin typeface="Calibri" panose="020F0502020204030204" pitchFamily="34" charset="0"/>
              </a:rPr>
              <a:t>new entrants have higher costs</a:t>
            </a:r>
            <a:r>
              <a:rPr lang="en-IN" sz="1800" dirty="0">
                <a:effectLst/>
                <a:latin typeface="Calibri" panose="020F0502020204030204" pitchFamily="34" charset="0"/>
              </a:rPr>
              <a:t>, </a:t>
            </a:r>
            <a:r>
              <a:rPr lang="en-IN" sz="1800" b="1" dirty="0">
                <a:effectLst/>
                <a:latin typeface="Calibri" panose="020F0502020204030204" pitchFamily="34" charset="0"/>
              </a:rPr>
              <a:t>the price must rise to make entry profitable for them</a:t>
            </a:r>
            <a:r>
              <a:rPr lang="en-IN" sz="1800" dirty="0">
                <a:effectLst/>
                <a:latin typeface="Calibri" panose="020F0502020204030204" pitchFamily="34" charset="0"/>
              </a:rPr>
              <a:t>. Thus, the </a:t>
            </a:r>
            <a:r>
              <a:rPr lang="en-IN" sz="1800" b="1" dirty="0">
                <a:effectLst/>
                <a:latin typeface="Calibri" panose="020F0502020204030204" pitchFamily="34" charset="0"/>
              </a:rPr>
              <a:t>long-run market supply curve </a:t>
            </a:r>
            <a:r>
              <a:rPr lang="en-IN" sz="1800" dirty="0">
                <a:effectLst/>
                <a:latin typeface="Calibri" panose="020F0502020204030204" pitchFamily="34" charset="0"/>
              </a:rPr>
              <a:t>for painting services </a:t>
            </a:r>
            <a:r>
              <a:rPr lang="en-IN" sz="1800" b="1" dirty="0">
                <a:effectLst/>
                <a:latin typeface="Calibri" panose="020F0502020204030204" pitchFamily="34" charset="0"/>
              </a:rPr>
              <a:t>slopes upward even with free entry</a:t>
            </a:r>
            <a:r>
              <a:rPr lang="en-IN" sz="1800" dirty="0">
                <a:effectLst/>
                <a:latin typeface="Calibri" panose="020F0502020204030204" pitchFamily="34" charset="0"/>
              </a:rPr>
              <a:t> into the market.</a:t>
            </a:r>
          </a:p>
          <a:p>
            <a:endParaRPr lang="en-IN" dirty="0"/>
          </a:p>
        </p:txBody>
      </p:sp>
    </p:spTree>
    <p:extLst>
      <p:ext uri="{BB962C8B-B14F-4D97-AF65-F5344CB8AC3E}">
        <p14:creationId xmlns:p14="http://schemas.microsoft.com/office/powerpoint/2010/main" val="17096863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8A190D-CB81-C2A8-404B-9DE6CE2F3423}"/>
              </a:ext>
            </a:extLst>
          </p:cNvPr>
          <p:cNvSpPr>
            <a:spLocks noGrp="1"/>
          </p:cNvSpPr>
          <p:nvPr>
            <p:ph idx="1"/>
          </p:nvPr>
        </p:nvSpPr>
        <p:spPr>
          <a:xfrm>
            <a:off x="838200" y="573741"/>
            <a:ext cx="10515600" cy="5603222"/>
          </a:xfrm>
        </p:spPr>
        <p:txBody>
          <a:bodyPr/>
          <a:lstStyle/>
          <a:p>
            <a:pPr>
              <a:spcBef>
                <a:spcPts val="0"/>
              </a:spcBef>
            </a:pPr>
            <a:r>
              <a:rPr lang="en-IN" sz="2400" dirty="0">
                <a:effectLst/>
                <a:latin typeface="Calibri" panose="020F0502020204030204" pitchFamily="34" charset="0"/>
              </a:rPr>
              <a:t>Notice that </a:t>
            </a:r>
            <a:r>
              <a:rPr lang="en-IN" sz="2400" b="1" dirty="0">
                <a:effectLst/>
                <a:latin typeface="Calibri" panose="020F0502020204030204" pitchFamily="34" charset="0"/>
              </a:rPr>
              <a:t>if firms have different costs</a:t>
            </a:r>
            <a:r>
              <a:rPr lang="en-IN" sz="2400" dirty="0">
                <a:effectLst/>
                <a:latin typeface="Calibri" panose="020F0502020204030204" pitchFamily="34" charset="0"/>
              </a:rPr>
              <a:t>, </a:t>
            </a:r>
            <a:r>
              <a:rPr lang="en-IN" sz="2400" b="1" dirty="0">
                <a:effectLst/>
                <a:latin typeface="Calibri" panose="020F0502020204030204" pitchFamily="34" charset="0"/>
              </a:rPr>
              <a:t>some firms earn profit even in the long run</a:t>
            </a:r>
            <a:r>
              <a:rPr lang="en-IN" sz="2400" dirty="0">
                <a:effectLst/>
                <a:latin typeface="Calibri" panose="020F0502020204030204" pitchFamily="34" charset="0"/>
              </a:rPr>
              <a:t>. In this case, the </a:t>
            </a:r>
            <a:r>
              <a:rPr lang="en-IN" sz="2400" b="1" dirty="0">
                <a:effectLst/>
                <a:latin typeface="Calibri" panose="020F0502020204030204" pitchFamily="34" charset="0"/>
              </a:rPr>
              <a:t>price in the market reflects the average total cost of </a:t>
            </a:r>
            <a:r>
              <a:rPr lang="en-IN" sz="2400" dirty="0">
                <a:effectLst/>
                <a:latin typeface="Calibri" panose="020F0502020204030204" pitchFamily="34" charset="0"/>
              </a:rPr>
              <a:t>the</a:t>
            </a:r>
            <a:r>
              <a:rPr lang="en-IN" sz="2400" b="1" i="1" dirty="0">
                <a:effectLst/>
                <a:latin typeface="Calibri" panose="020F0502020204030204" pitchFamily="34" charset="0"/>
              </a:rPr>
              <a:t> </a:t>
            </a:r>
            <a:r>
              <a:rPr lang="en-IN" sz="2400" b="1" i="1" dirty="0">
                <a:solidFill>
                  <a:srgbClr val="C00000"/>
                </a:solidFill>
                <a:effectLst/>
                <a:latin typeface="Calibri" panose="020F0502020204030204" pitchFamily="34" charset="0"/>
              </a:rPr>
              <a:t>marginal firm</a:t>
            </a:r>
            <a:r>
              <a:rPr lang="en-IN" sz="2400" dirty="0">
                <a:effectLst/>
                <a:latin typeface="Calibri" panose="020F0502020204030204" pitchFamily="34" charset="0"/>
              </a:rPr>
              <a:t>—the </a:t>
            </a:r>
            <a:r>
              <a:rPr lang="en-IN" sz="2400" b="1" dirty="0">
                <a:effectLst/>
                <a:latin typeface="Calibri" panose="020F0502020204030204" pitchFamily="34" charset="0"/>
              </a:rPr>
              <a:t>firm that would exit the market if </a:t>
            </a:r>
            <a:r>
              <a:rPr lang="en-IN" sz="2400" dirty="0">
                <a:effectLst/>
                <a:latin typeface="Calibri" panose="020F0502020204030204" pitchFamily="34" charset="0"/>
              </a:rPr>
              <a:t>the </a:t>
            </a:r>
            <a:r>
              <a:rPr lang="en-IN" sz="2400" b="1" dirty="0">
                <a:effectLst/>
                <a:latin typeface="Calibri" panose="020F0502020204030204" pitchFamily="34" charset="0"/>
              </a:rPr>
              <a:t>price were any lower</a:t>
            </a:r>
            <a:r>
              <a:rPr lang="en-IN" sz="2400" dirty="0">
                <a:effectLst/>
                <a:latin typeface="Calibri" panose="020F0502020204030204" pitchFamily="34" charset="0"/>
              </a:rPr>
              <a:t>. This </a:t>
            </a:r>
            <a:r>
              <a:rPr lang="en-IN" sz="2400" b="1" dirty="0">
                <a:effectLst/>
                <a:latin typeface="Calibri" panose="020F0502020204030204" pitchFamily="34" charset="0"/>
              </a:rPr>
              <a:t>firm earns zero profit</a:t>
            </a:r>
            <a:r>
              <a:rPr lang="en-IN" sz="2400" dirty="0">
                <a:effectLst/>
                <a:latin typeface="Calibri" panose="020F0502020204030204" pitchFamily="34" charset="0"/>
              </a:rPr>
              <a:t>, but </a:t>
            </a:r>
            <a:r>
              <a:rPr lang="en-IN" sz="2400" b="1" dirty="0">
                <a:effectLst/>
                <a:latin typeface="Calibri" panose="020F0502020204030204" pitchFamily="34" charset="0"/>
              </a:rPr>
              <a:t>firms with lower costs earn positive profit</a:t>
            </a:r>
            <a:r>
              <a:rPr lang="en-IN" sz="2400" dirty="0">
                <a:effectLst/>
                <a:latin typeface="Calibri" panose="020F0502020204030204" pitchFamily="34" charset="0"/>
              </a:rPr>
              <a:t>.</a:t>
            </a:r>
          </a:p>
          <a:p>
            <a:pPr>
              <a:spcBef>
                <a:spcPts val="0"/>
              </a:spcBef>
            </a:pPr>
            <a:endParaRPr lang="en-IN" sz="2400" dirty="0">
              <a:effectLst/>
              <a:latin typeface="Calibri" panose="020F0502020204030204" pitchFamily="34" charset="0"/>
            </a:endParaRPr>
          </a:p>
          <a:p>
            <a:pPr>
              <a:spcBef>
                <a:spcPts val="0"/>
              </a:spcBef>
            </a:pPr>
            <a:r>
              <a:rPr lang="en-IN" sz="2400" b="1" dirty="0">
                <a:effectLst/>
                <a:latin typeface="Calibri" panose="020F0502020204030204" pitchFamily="34" charset="0"/>
              </a:rPr>
              <a:t>Entry does not eliminate this profit </a:t>
            </a:r>
            <a:r>
              <a:rPr lang="en-IN" sz="2400" dirty="0">
                <a:effectLst/>
                <a:latin typeface="Calibri" panose="020F0502020204030204" pitchFamily="34" charset="0"/>
              </a:rPr>
              <a:t>because </a:t>
            </a:r>
            <a:r>
              <a:rPr lang="en-IN" sz="2400" b="1" dirty="0">
                <a:effectLst/>
                <a:latin typeface="Calibri" panose="020F0502020204030204" pitchFamily="34" charset="0"/>
              </a:rPr>
              <a:t>would-be entrants have higher costs than firms already in </a:t>
            </a:r>
            <a:r>
              <a:rPr lang="en-IN" sz="2400" dirty="0">
                <a:effectLst/>
                <a:latin typeface="Calibri" panose="020F0502020204030204" pitchFamily="34" charset="0"/>
              </a:rPr>
              <a:t>the market. </a:t>
            </a:r>
            <a:r>
              <a:rPr lang="en-IN" sz="2400" b="1" dirty="0">
                <a:effectLst/>
                <a:latin typeface="Calibri" panose="020F0502020204030204" pitchFamily="34" charset="0"/>
              </a:rPr>
              <a:t>Higher-cost firms will enter only if the price rises</a:t>
            </a:r>
            <a:r>
              <a:rPr lang="en-IN" sz="2400" dirty="0">
                <a:effectLst/>
                <a:latin typeface="Calibri" panose="020F0502020204030204" pitchFamily="34" charset="0"/>
              </a:rPr>
              <a:t>, making the market profitable for them.</a:t>
            </a:r>
          </a:p>
          <a:p>
            <a:r>
              <a:rPr lang="en-IN" sz="2400" dirty="0">
                <a:effectLst/>
                <a:latin typeface="Calibri" panose="020F0502020204030204" pitchFamily="34" charset="0"/>
              </a:rPr>
              <a:t>Thus, </a:t>
            </a:r>
            <a:r>
              <a:rPr lang="en-IN" sz="2400" b="1" dirty="0">
                <a:effectLst/>
                <a:latin typeface="Calibri" panose="020F0502020204030204" pitchFamily="34" charset="0"/>
              </a:rPr>
              <a:t>for these two reasons</a:t>
            </a:r>
            <a:r>
              <a:rPr lang="en-IN" sz="2400" dirty="0">
                <a:effectLst/>
                <a:latin typeface="Calibri" panose="020F0502020204030204" pitchFamily="34" charset="0"/>
              </a:rPr>
              <a:t>, a </a:t>
            </a:r>
            <a:r>
              <a:rPr lang="en-IN" sz="2400" b="1" dirty="0">
                <a:effectLst/>
                <a:latin typeface="Calibri" panose="020F0502020204030204" pitchFamily="34" charset="0"/>
              </a:rPr>
              <a:t>higher price may be necessary to induce a larger quantity supplied</a:t>
            </a:r>
            <a:r>
              <a:rPr lang="en-IN" sz="2400" dirty="0">
                <a:effectLst/>
                <a:latin typeface="Calibri" panose="020F0502020204030204" pitchFamily="34" charset="0"/>
              </a:rPr>
              <a:t>, in which case the </a:t>
            </a:r>
            <a:r>
              <a:rPr lang="en-IN" sz="2400" b="1" dirty="0">
                <a:effectLst/>
                <a:latin typeface="Calibri" panose="020F0502020204030204" pitchFamily="34" charset="0"/>
              </a:rPr>
              <a:t>long-run supply curve is upward sloping rather than horizontal</a:t>
            </a:r>
            <a:r>
              <a:rPr lang="en-IN" sz="2400" dirty="0">
                <a:effectLst/>
                <a:latin typeface="Calibri" panose="020F0502020204030204" pitchFamily="34" charset="0"/>
              </a:rPr>
              <a:t>. </a:t>
            </a:r>
          </a:p>
          <a:p>
            <a:r>
              <a:rPr lang="en-IN" sz="2400" dirty="0">
                <a:effectLst/>
                <a:latin typeface="Calibri" panose="020F0502020204030204" pitchFamily="34" charset="0"/>
              </a:rPr>
              <a:t>Nonetheless, </a:t>
            </a:r>
            <a:r>
              <a:rPr lang="en-IN" sz="2400" b="1" dirty="0">
                <a:effectLst/>
                <a:latin typeface="Calibri" panose="020F0502020204030204" pitchFamily="34" charset="0"/>
              </a:rPr>
              <a:t>the basic lesson about entry and exit remains true</a:t>
            </a:r>
            <a:r>
              <a:rPr lang="en-IN" sz="2400" dirty="0">
                <a:effectLst/>
                <a:latin typeface="Calibri" panose="020F0502020204030204" pitchFamily="34" charset="0"/>
              </a:rPr>
              <a:t>. </a:t>
            </a:r>
            <a:r>
              <a:rPr lang="en-IN" sz="2400" b="1" i="1" dirty="0">
                <a:solidFill>
                  <a:srgbClr val="C00000"/>
                </a:solidFill>
                <a:effectLst/>
                <a:latin typeface="Calibri" panose="020F0502020204030204" pitchFamily="34" charset="0"/>
              </a:rPr>
              <a:t>Because firms can enter and exit more easily in the long run than in the short run, the long-run supply curve is typically more elastic than the short-run supply curve</a:t>
            </a:r>
            <a:r>
              <a:rPr lang="en-IN" sz="2400" b="1" i="1" dirty="0">
                <a:effectLst/>
                <a:latin typeface="Calibri" panose="020F0502020204030204" pitchFamily="34" charset="0"/>
              </a:rPr>
              <a:t>.</a:t>
            </a:r>
            <a:endParaRPr lang="en-IN" sz="2400" dirty="0">
              <a:effectLst/>
              <a:latin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6332946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2C373-6837-5775-F94A-0A075E806296}"/>
              </a:ext>
            </a:extLst>
          </p:cNvPr>
          <p:cNvSpPr>
            <a:spLocks noGrp="1"/>
          </p:cNvSpPr>
          <p:nvPr>
            <p:ph type="title"/>
          </p:nvPr>
        </p:nvSpPr>
        <p:spPr/>
        <p:txBody>
          <a:bodyPr/>
          <a:lstStyle/>
          <a:p>
            <a:pPr marL="0" marR="0">
              <a:spcBef>
                <a:spcPts val="0"/>
              </a:spcBef>
              <a:spcAft>
                <a:spcPts val="0"/>
              </a:spcAft>
            </a:pPr>
            <a:r>
              <a:rPr lang="en-IN" sz="4400" b="1" u="sng" dirty="0">
                <a:solidFill>
                  <a:srgbClr val="C00000"/>
                </a:solidFill>
                <a:effectLst/>
                <a:latin typeface="Calibri" panose="020F0502020204030204" pitchFamily="34" charset="0"/>
              </a:rPr>
              <a:t>Conclusion:</a:t>
            </a:r>
            <a:endParaRPr lang="en-IN" dirty="0">
              <a:solidFill>
                <a:srgbClr val="C00000"/>
              </a:solidFill>
            </a:endParaRPr>
          </a:p>
        </p:txBody>
      </p:sp>
      <p:sp>
        <p:nvSpPr>
          <p:cNvPr id="3" name="Content Placeholder 2">
            <a:extLst>
              <a:ext uri="{FF2B5EF4-FFF2-40B4-BE49-F238E27FC236}">
                <a16:creationId xmlns:a16="http://schemas.microsoft.com/office/drawing/2014/main" id="{725DA889-F860-3230-E116-4B0F899F5788}"/>
              </a:ext>
            </a:extLst>
          </p:cNvPr>
          <p:cNvSpPr>
            <a:spLocks noGrp="1"/>
          </p:cNvSpPr>
          <p:nvPr>
            <p:ph idx="1"/>
          </p:nvPr>
        </p:nvSpPr>
        <p:spPr>
          <a:xfrm>
            <a:off x="838200" y="1601694"/>
            <a:ext cx="10515600" cy="4575269"/>
          </a:xfrm>
        </p:spPr>
        <p:txBody>
          <a:bodyPr>
            <a:normAutofit lnSpcReduction="10000"/>
          </a:bodyPr>
          <a:lstStyle/>
          <a:p>
            <a:pPr>
              <a:spcBef>
                <a:spcPts val="0"/>
              </a:spcBef>
            </a:pPr>
            <a:r>
              <a:rPr lang="en-IN" sz="2000" dirty="0">
                <a:effectLst/>
                <a:latin typeface="Calibri" panose="020F0502020204030204" pitchFamily="34" charset="0"/>
              </a:rPr>
              <a:t>We have been discussing the </a:t>
            </a:r>
            <a:r>
              <a:rPr lang="en-IN" sz="2000" b="1" dirty="0">
                <a:effectLst/>
                <a:latin typeface="Calibri" panose="020F0502020204030204" pitchFamily="34" charset="0"/>
              </a:rPr>
              <a:t>behaviour of profit-maximizing firms </a:t>
            </a:r>
            <a:r>
              <a:rPr lang="en-IN" sz="2000" dirty="0">
                <a:effectLst/>
                <a:latin typeface="Calibri" panose="020F0502020204030204" pitchFamily="34" charset="0"/>
              </a:rPr>
              <a:t>that </a:t>
            </a:r>
            <a:r>
              <a:rPr lang="en-IN" sz="2000" b="1" dirty="0">
                <a:effectLst/>
                <a:latin typeface="Calibri" panose="020F0502020204030204" pitchFamily="34" charset="0"/>
              </a:rPr>
              <a:t>supply goods in perfectly competitive markets</a:t>
            </a:r>
            <a:r>
              <a:rPr lang="en-IN" sz="2000" dirty="0">
                <a:effectLst/>
                <a:latin typeface="Calibri" panose="020F0502020204030204" pitchFamily="34" charset="0"/>
              </a:rPr>
              <a:t>. </a:t>
            </a:r>
          </a:p>
          <a:p>
            <a:pPr>
              <a:spcBef>
                <a:spcPts val="0"/>
              </a:spcBef>
            </a:pPr>
            <a:endParaRPr lang="en-IN" sz="2000" dirty="0">
              <a:latin typeface="Calibri" panose="020F0502020204030204" pitchFamily="34" charset="0"/>
            </a:endParaRPr>
          </a:p>
          <a:p>
            <a:pPr>
              <a:spcBef>
                <a:spcPts val="0"/>
              </a:spcBef>
            </a:pPr>
            <a:r>
              <a:rPr lang="en-IN" sz="2000" dirty="0">
                <a:effectLst/>
                <a:latin typeface="Calibri" panose="020F0502020204030204" pitchFamily="34" charset="0"/>
              </a:rPr>
              <a:t>You may recall that </a:t>
            </a:r>
            <a:r>
              <a:rPr lang="en-IN" sz="2000" b="1" dirty="0">
                <a:effectLst/>
                <a:latin typeface="Calibri" panose="020F0502020204030204" pitchFamily="34" charset="0"/>
              </a:rPr>
              <a:t>one of the </a:t>
            </a:r>
            <a:r>
              <a:rPr lang="en-IN" sz="2000" b="1" i="1" dirty="0">
                <a:effectLst/>
                <a:latin typeface="Calibri" panose="020F0502020204030204" pitchFamily="34" charset="0"/>
              </a:rPr>
              <a:t>Ten Principles of Economics</a:t>
            </a:r>
            <a:r>
              <a:rPr lang="en-IN" sz="2000" b="1" dirty="0">
                <a:effectLst/>
                <a:latin typeface="Calibri" panose="020F0502020204030204" pitchFamily="34" charset="0"/>
              </a:rPr>
              <a:t> </a:t>
            </a:r>
            <a:r>
              <a:rPr lang="en-IN" sz="2000" dirty="0">
                <a:effectLst/>
                <a:latin typeface="Calibri" panose="020F0502020204030204" pitchFamily="34" charset="0"/>
              </a:rPr>
              <a:t>is that </a:t>
            </a:r>
            <a:r>
              <a:rPr lang="en-IN" sz="2000" b="1" dirty="0">
                <a:effectLst/>
                <a:latin typeface="Calibri" panose="020F0502020204030204" pitchFamily="34" charset="0"/>
              </a:rPr>
              <a:t>rational people think at the margin</a:t>
            </a:r>
            <a:r>
              <a:rPr lang="en-IN" sz="2000" dirty="0">
                <a:effectLst/>
                <a:latin typeface="Calibri" panose="020F0502020204030204" pitchFamily="34" charset="0"/>
              </a:rPr>
              <a:t>. </a:t>
            </a:r>
          </a:p>
          <a:p>
            <a:pPr>
              <a:spcBef>
                <a:spcPts val="0"/>
              </a:spcBef>
            </a:pPr>
            <a:endParaRPr lang="en-IN" sz="2000" dirty="0">
              <a:latin typeface="Calibri" panose="020F0502020204030204" pitchFamily="34" charset="0"/>
            </a:endParaRPr>
          </a:p>
          <a:p>
            <a:pPr>
              <a:spcBef>
                <a:spcPts val="0"/>
              </a:spcBef>
            </a:pPr>
            <a:r>
              <a:rPr lang="en-IN" sz="2000" dirty="0">
                <a:effectLst/>
                <a:latin typeface="Calibri" panose="020F0502020204030204" pitchFamily="34" charset="0"/>
              </a:rPr>
              <a:t>We have </a:t>
            </a:r>
            <a:r>
              <a:rPr lang="en-IN" sz="2000" b="1" dirty="0">
                <a:effectLst/>
                <a:latin typeface="Calibri" panose="020F0502020204030204" pitchFamily="34" charset="0"/>
              </a:rPr>
              <a:t>applied this idea to the competitive firm</a:t>
            </a:r>
            <a:r>
              <a:rPr lang="en-IN" sz="2000" dirty="0">
                <a:effectLst/>
                <a:latin typeface="Calibri" panose="020F0502020204030204" pitchFamily="34" charset="0"/>
              </a:rPr>
              <a:t>. </a:t>
            </a:r>
            <a:r>
              <a:rPr lang="en-IN" sz="2000" b="1" dirty="0">
                <a:effectLst/>
                <a:latin typeface="Calibri" panose="020F0502020204030204" pitchFamily="34" charset="0"/>
              </a:rPr>
              <a:t>Marginal analysis </a:t>
            </a:r>
            <a:r>
              <a:rPr lang="en-IN" sz="2000" dirty="0">
                <a:effectLst/>
                <a:latin typeface="Calibri" panose="020F0502020204030204" pitchFamily="34" charset="0"/>
              </a:rPr>
              <a:t>has given us a </a:t>
            </a:r>
            <a:r>
              <a:rPr lang="en-IN" sz="2000" b="1" dirty="0">
                <a:effectLst/>
                <a:latin typeface="Calibri" panose="020F0502020204030204" pitchFamily="34" charset="0"/>
              </a:rPr>
              <a:t>theory of the supply curve in a competitive market </a:t>
            </a:r>
            <a:r>
              <a:rPr lang="en-IN" sz="2000" dirty="0">
                <a:effectLst/>
                <a:latin typeface="Calibri" panose="020F0502020204030204" pitchFamily="34" charset="0"/>
              </a:rPr>
              <a:t>and, as a result, a deeper understanding of market outcomes. </a:t>
            </a:r>
          </a:p>
          <a:p>
            <a:pPr marL="0" marR="0">
              <a:spcBef>
                <a:spcPts val="0"/>
              </a:spcBef>
              <a:spcAft>
                <a:spcPts val="0"/>
              </a:spcAft>
            </a:pPr>
            <a:endParaRPr lang="en-IN" sz="2000" dirty="0">
              <a:effectLst/>
              <a:latin typeface="Calibri" panose="020F0502020204030204" pitchFamily="34" charset="0"/>
            </a:endParaRPr>
          </a:p>
          <a:p>
            <a:pPr>
              <a:spcBef>
                <a:spcPts val="0"/>
              </a:spcBef>
            </a:pPr>
            <a:r>
              <a:rPr lang="en-IN" sz="2000" dirty="0">
                <a:effectLst/>
                <a:latin typeface="Calibri" panose="020F0502020204030204" pitchFamily="34" charset="0"/>
              </a:rPr>
              <a:t>We have learned that </a:t>
            </a:r>
            <a:r>
              <a:rPr lang="en-IN" sz="2000" b="1" dirty="0">
                <a:effectLst/>
                <a:latin typeface="Calibri" panose="020F0502020204030204" pitchFamily="34" charset="0"/>
              </a:rPr>
              <a:t>when you buy a good from a firm in a competitive market</a:t>
            </a:r>
            <a:r>
              <a:rPr lang="en-IN" sz="2000" dirty="0">
                <a:effectLst/>
                <a:latin typeface="Calibri" panose="020F0502020204030204" pitchFamily="34" charset="0"/>
              </a:rPr>
              <a:t>, you can </a:t>
            </a:r>
            <a:r>
              <a:rPr lang="en-IN" sz="2000" b="1" dirty="0">
                <a:effectLst/>
                <a:latin typeface="Calibri" panose="020F0502020204030204" pitchFamily="34" charset="0"/>
              </a:rPr>
              <a:t>be assured that the price you pay is close to the cost of producing that good</a:t>
            </a:r>
            <a:r>
              <a:rPr lang="en-IN" sz="2000" dirty="0">
                <a:effectLst/>
                <a:latin typeface="Calibri" panose="020F0502020204030204" pitchFamily="34" charset="0"/>
              </a:rPr>
              <a:t>. </a:t>
            </a:r>
          </a:p>
          <a:p>
            <a:pPr>
              <a:spcBef>
                <a:spcPts val="0"/>
              </a:spcBef>
            </a:pPr>
            <a:endParaRPr lang="en-IN" sz="2000" dirty="0">
              <a:latin typeface="Calibri" panose="020F0502020204030204" pitchFamily="34" charset="0"/>
            </a:endParaRPr>
          </a:p>
          <a:p>
            <a:pPr>
              <a:spcBef>
                <a:spcPts val="0"/>
              </a:spcBef>
            </a:pPr>
            <a:r>
              <a:rPr lang="en-IN" sz="2000" dirty="0">
                <a:effectLst/>
                <a:latin typeface="Calibri" panose="020F0502020204030204" pitchFamily="34" charset="0"/>
              </a:rPr>
              <a:t>In particular, </a:t>
            </a:r>
            <a:r>
              <a:rPr lang="en-IN" sz="2000" b="1" dirty="0">
                <a:effectLst/>
                <a:latin typeface="Calibri" panose="020F0502020204030204" pitchFamily="34" charset="0"/>
              </a:rPr>
              <a:t>if firms are competitive and profit maximizing</a:t>
            </a:r>
            <a:r>
              <a:rPr lang="en-IN" sz="2000" dirty="0">
                <a:effectLst/>
                <a:latin typeface="Calibri" panose="020F0502020204030204" pitchFamily="34" charset="0"/>
              </a:rPr>
              <a:t>, the </a:t>
            </a:r>
            <a:r>
              <a:rPr lang="en-IN" sz="2000" b="1" dirty="0">
                <a:effectLst/>
                <a:latin typeface="Calibri" panose="020F0502020204030204" pitchFamily="34" charset="0"/>
              </a:rPr>
              <a:t>price of a good equals the marginal cost of making that good</a:t>
            </a:r>
            <a:r>
              <a:rPr lang="en-IN" sz="2000" dirty="0">
                <a:effectLst/>
                <a:latin typeface="Calibri" panose="020F0502020204030204" pitchFamily="34" charset="0"/>
              </a:rPr>
              <a:t>. </a:t>
            </a:r>
          </a:p>
          <a:p>
            <a:pPr>
              <a:spcBef>
                <a:spcPts val="0"/>
              </a:spcBef>
            </a:pPr>
            <a:endParaRPr lang="en-IN" sz="2000" dirty="0">
              <a:latin typeface="Calibri" panose="020F0502020204030204" pitchFamily="34" charset="0"/>
            </a:endParaRPr>
          </a:p>
          <a:p>
            <a:pPr>
              <a:spcBef>
                <a:spcPts val="0"/>
              </a:spcBef>
            </a:pPr>
            <a:r>
              <a:rPr lang="en-IN" sz="2000" dirty="0">
                <a:effectLst/>
                <a:latin typeface="Calibri" panose="020F0502020204030204" pitchFamily="34" charset="0"/>
              </a:rPr>
              <a:t>In addition, </a:t>
            </a:r>
            <a:r>
              <a:rPr lang="en-IN" sz="2000" b="1" dirty="0">
                <a:effectLst/>
                <a:latin typeface="Calibri" panose="020F0502020204030204" pitchFamily="34" charset="0"/>
              </a:rPr>
              <a:t>if firms can freely enter and exit the market</a:t>
            </a:r>
            <a:r>
              <a:rPr lang="en-IN" sz="2000" dirty="0">
                <a:effectLst/>
                <a:latin typeface="Calibri" panose="020F0502020204030204" pitchFamily="34" charset="0"/>
              </a:rPr>
              <a:t>, the </a:t>
            </a:r>
            <a:r>
              <a:rPr lang="en-IN" sz="2000" b="1" dirty="0">
                <a:effectLst/>
                <a:latin typeface="Calibri" panose="020F0502020204030204" pitchFamily="34" charset="0"/>
              </a:rPr>
              <a:t>price also equals the lowest possible average total cost of production</a:t>
            </a:r>
            <a:r>
              <a:rPr lang="en-IN" sz="2000" dirty="0">
                <a:effectLst/>
                <a:latin typeface="Calibri" panose="020F0502020204030204" pitchFamily="34" charset="0"/>
              </a:rPr>
              <a:t>.</a:t>
            </a:r>
          </a:p>
          <a:p>
            <a:pPr marL="0" indent="0">
              <a:buNone/>
            </a:pPr>
            <a:endParaRPr lang="en-IN" dirty="0"/>
          </a:p>
        </p:txBody>
      </p:sp>
    </p:spTree>
    <p:extLst>
      <p:ext uri="{BB962C8B-B14F-4D97-AF65-F5344CB8AC3E}">
        <p14:creationId xmlns:p14="http://schemas.microsoft.com/office/powerpoint/2010/main" val="1277710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CD4B3-574E-1B4F-ACA5-7060567D72A2}"/>
              </a:ext>
            </a:extLst>
          </p:cNvPr>
          <p:cNvSpPr>
            <a:spLocks noGrp="1"/>
          </p:cNvSpPr>
          <p:nvPr>
            <p:ph type="title"/>
          </p:nvPr>
        </p:nvSpPr>
        <p:spPr/>
        <p:txBody>
          <a:bodyPr/>
          <a:lstStyle/>
          <a:p>
            <a:r>
              <a:rPr lang="en-US" dirty="0">
                <a:solidFill>
                  <a:srgbClr val="C00000"/>
                </a:solidFill>
              </a:rPr>
              <a:t>The Revenue of a Competitive Firm</a:t>
            </a:r>
            <a:endParaRPr lang="en-IN" dirty="0">
              <a:solidFill>
                <a:srgbClr val="C00000"/>
              </a:solidFill>
            </a:endParaRPr>
          </a:p>
        </p:txBody>
      </p:sp>
      <p:sp>
        <p:nvSpPr>
          <p:cNvPr id="3" name="Content Placeholder 2">
            <a:extLst>
              <a:ext uri="{FF2B5EF4-FFF2-40B4-BE49-F238E27FC236}">
                <a16:creationId xmlns:a16="http://schemas.microsoft.com/office/drawing/2014/main" id="{A7E568D0-2648-A2DE-6873-1F2A902682AF}"/>
              </a:ext>
            </a:extLst>
          </p:cNvPr>
          <p:cNvSpPr>
            <a:spLocks noGrp="1"/>
          </p:cNvSpPr>
          <p:nvPr>
            <p:ph idx="1"/>
          </p:nvPr>
        </p:nvSpPr>
        <p:spPr/>
        <p:txBody>
          <a:bodyPr>
            <a:normAutofit fontScale="85000" lnSpcReduction="20000"/>
          </a:bodyPr>
          <a:lstStyle/>
          <a:p>
            <a:r>
              <a:rPr lang="en-US" dirty="0"/>
              <a:t>A firm in a competitive market, like most other firms in the economy, </a:t>
            </a:r>
            <a:r>
              <a:rPr lang="en-US" b="1" dirty="0"/>
              <a:t>tries to maximize profit </a:t>
            </a:r>
            <a:r>
              <a:rPr lang="en-US" dirty="0"/>
              <a:t>(total revenue minus total cost). </a:t>
            </a:r>
          </a:p>
          <a:p>
            <a:pPr marL="0" indent="0">
              <a:buNone/>
            </a:pPr>
            <a:endParaRPr lang="en-US" dirty="0"/>
          </a:p>
          <a:p>
            <a:r>
              <a:rPr lang="en-US" dirty="0"/>
              <a:t>Let’s consider a specific firm: the </a:t>
            </a:r>
            <a:r>
              <a:rPr lang="en-US" b="1" dirty="0"/>
              <a:t>Vaca Family Dairy Farm</a:t>
            </a:r>
            <a:r>
              <a:rPr lang="en-US" dirty="0"/>
              <a:t>.</a:t>
            </a:r>
          </a:p>
          <a:p>
            <a:pPr marL="0" indent="0">
              <a:buNone/>
            </a:pPr>
            <a:endParaRPr lang="en-US" dirty="0"/>
          </a:p>
          <a:p>
            <a:r>
              <a:rPr lang="en-US" dirty="0"/>
              <a:t>The Vaca Farm produces a quantity of milk, </a:t>
            </a:r>
            <a:r>
              <a:rPr lang="en-US" i="1" dirty="0"/>
              <a:t>Q</a:t>
            </a:r>
            <a:r>
              <a:rPr lang="en-US" dirty="0"/>
              <a:t>, and sells each unit at the market price, </a:t>
            </a:r>
            <a:r>
              <a:rPr lang="en-US" i="1" dirty="0"/>
              <a:t>P</a:t>
            </a:r>
            <a:r>
              <a:rPr lang="en-US" dirty="0"/>
              <a:t>. The farm’s </a:t>
            </a:r>
            <a:r>
              <a:rPr lang="en-US" b="1" dirty="0"/>
              <a:t>total revenue is </a:t>
            </a:r>
            <a:r>
              <a:rPr lang="en-US" b="1" i="1" dirty="0"/>
              <a:t>P × Q</a:t>
            </a:r>
            <a:r>
              <a:rPr lang="en-US" dirty="0"/>
              <a:t>. </a:t>
            </a:r>
          </a:p>
          <a:p>
            <a:r>
              <a:rPr lang="en-US" dirty="0"/>
              <a:t>For example, if a gallon of milk sells for $6 and the farm sells 1,000 gallons, its total revenue is $6,000.</a:t>
            </a:r>
          </a:p>
          <a:p>
            <a:r>
              <a:rPr lang="en-US" i="1" dirty="0"/>
              <a:t>Table 1</a:t>
            </a:r>
            <a:r>
              <a:rPr lang="en-US" dirty="0"/>
              <a:t> shows the revenue for the Vaca Family Dairy Farm. The </a:t>
            </a:r>
            <a:r>
              <a:rPr lang="en-US" b="1" dirty="0"/>
              <a:t>first two columns</a:t>
            </a:r>
            <a:r>
              <a:rPr lang="en-US" dirty="0"/>
              <a:t> show the amount of </a:t>
            </a:r>
            <a:r>
              <a:rPr lang="en-US" b="1" dirty="0"/>
              <a:t>output</a:t>
            </a:r>
            <a:r>
              <a:rPr lang="en-US" dirty="0"/>
              <a:t> the farm produces and the </a:t>
            </a:r>
            <a:r>
              <a:rPr lang="en-US" b="1" dirty="0"/>
              <a:t>price </a:t>
            </a:r>
            <a:r>
              <a:rPr lang="en-US" dirty="0"/>
              <a:t>at which it sells its output. The </a:t>
            </a:r>
            <a:r>
              <a:rPr lang="en-US" b="1" dirty="0"/>
              <a:t>third column </a:t>
            </a:r>
            <a:r>
              <a:rPr lang="en-US" dirty="0"/>
              <a:t>is the farm’s </a:t>
            </a:r>
            <a:r>
              <a:rPr lang="en-US" b="1" dirty="0"/>
              <a:t>total revenue</a:t>
            </a:r>
            <a:r>
              <a:rPr lang="en-US" dirty="0"/>
              <a:t>. The table assumes that the price of milk is $6 a gallon, so total revenue is $6 times the number of gallons.</a:t>
            </a:r>
          </a:p>
        </p:txBody>
      </p:sp>
    </p:spTree>
    <p:extLst>
      <p:ext uri="{BB962C8B-B14F-4D97-AF65-F5344CB8AC3E}">
        <p14:creationId xmlns:p14="http://schemas.microsoft.com/office/powerpoint/2010/main" val="681244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4DBFF2-FBA1-4703-B762-9288211F766A}"/>
              </a:ext>
            </a:extLst>
          </p:cNvPr>
          <p:cNvPicPr>
            <a:picLocks noChangeAspect="1"/>
          </p:cNvPicPr>
          <p:nvPr/>
        </p:nvPicPr>
        <p:blipFill>
          <a:blip r:embed="rId2"/>
          <a:stretch>
            <a:fillRect/>
          </a:stretch>
        </p:blipFill>
        <p:spPr>
          <a:xfrm>
            <a:off x="1316966" y="454939"/>
            <a:ext cx="9908876" cy="6049377"/>
          </a:xfrm>
          <a:prstGeom prst="rect">
            <a:avLst/>
          </a:prstGeom>
        </p:spPr>
      </p:pic>
    </p:spTree>
    <p:extLst>
      <p:ext uri="{BB962C8B-B14F-4D97-AF65-F5344CB8AC3E}">
        <p14:creationId xmlns:p14="http://schemas.microsoft.com/office/powerpoint/2010/main" val="300640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08464C-65D4-5B24-C539-91189A51613A}"/>
              </a:ext>
            </a:extLst>
          </p:cNvPr>
          <p:cNvSpPr>
            <a:spLocks noGrp="1"/>
          </p:cNvSpPr>
          <p:nvPr>
            <p:ph idx="1"/>
          </p:nvPr>
        </p:nvSpPr>
        <p:spPr>
          <a:xfrm>
            <a:off x="838200" y="621102"/>
            <a:ext cx="10515600" cy="5877464"/>
          </a:xfrm>
        </p:spPr>
        <p:txBody>
          <a:bodyPr>
            <a:normAutofit fontScale="92500" lnSpcReduction="20000"/>
          </a:bodyPr>
          <a:lstStyle/>
          <a:p>
            <a:pPr>
              <a:lnSpc>
                <a:spcPct val="100000"/>
              </a:lnSpc>
              <a:spcBef>
                <a:spcPts val="0"/>
              </a:spcBef>
            </a:pPr>
            <a:r>
              <a:rPr lang="en-IN" sz="2800" dirty="0">
                <a:effectLst/>
                <a:latin typeface="Calibri" panose="020F0502020204030204" pitchFamily="34" charset="0"/>
              </a:rPr>
              <a:t>The </a:t>
            </a:r>
            <a:r>
              <a:rPr lang="en-IN" sz="2800" b="1" dirty="0">
                <a:effectLst/>
                <a:latin typeface="Calibri" panose="020F0502020204030204" pitchFamily="34" charset="0"/>
              </a:rPr>
              <a:t>fourth column </a:t>
            </a:r>
            <a:r>
              <a:rPr lang="en-IN" sz="2800" dirty="0">
                <a:effectLst/>
                <a:latin typeface="Calibri" panose="020F0502020204030204" pitchFamily="34" charset="0"/>
              </a:rPr>
              <a:t>in the table shows </a:t>
            </a:r>
            <a:r>
              <a:rPr lang="en-IN" sz="2800" b="1" dirty="0">
                <a:effectLst/>
                <a:latin typeface="Calibri" panose="020F0502020204030204" pitchFamily="34" charset="0"/>
              </a:rPr>
              <a:t>average revenue</a:t>
            </a:r>
            <a:r>
              <a:rPr lang="en-IN" sz="2800" dirty="0">
                <a:effectLst/>
                <a:latin typeface="Calibri" panose="020F0502020204030204" pitchFamily="34" charset="0"/>
              </a:rPr>
              <a:t>, which is total revenue (from the third column) divided by the amount of output (from the first column). </a:t>
            </a:r>
          </a:p>
          <a:p>
            <a:pPr marL="0" indent="0">
              <a:lnSpc>
                <a:spcPct val="100000"/>
              </a:lnSpc>
              <a:spcBef>
                <a:spcPts val="0"/>
              </a:spcBef>
              <a:buNone/>
            </a:pPr>
            <a:endParaRPr lang="en-IN" sz="2800" dirty="0">
              <a:effectLst/>
              <a:latin typeface="Calibri" panose="020F0502020204030204" pitchFamily="34" charset="0"/>
            </a:endParaRPr>
          </a:p>
          <a:p>
            <a:pPr>
              <a:lnSpc>
                <a:spcPct val="100000"/>
              </a:lnSpc>
              <a:spcBef>
                <a:spcPts val="0"/>
              </a:spcBef>
            </a:pPr>
            <a:r>
              <a:rPr lang="en-IN" sz="2800" b="1" dirty="0">
                <a:solidFill>
                  <a:srgbClr val="C00000"/>
                </a:solidFill>
                <a:effectLst/>
                <a:latin typeface="Calibri" panose="020F0502020204030204" pitchFamily="34" charset="0"/>
              </a:rPr>
              <a:t>Average revenue</a:t>
            </a:r>
            <a:r>
              <a:rPr lang="en-IN" sz="2800" dirty="0">
                <a:solidFill>
                  <a:srgbClr val="C00000"/>
                </a:solidFill>
                <a:effectLst/>
                <a:latin typeface="Calibri" panose="020F0502020204030204" pitchFamily="34" charset="0"/>
              </a:rPr>
              <a:t> </a:t>
            </a:r>
            <a:r>
              <a:rPr lang="en-IN" sz="2800" dirty="0">
                <a:effectLst/>
                <a:latin typeface="Calibri" panose="020F0502020204030204" pitchFamily="34" charset="0"/>
              </a:rPr>
              <a:t>tells us </a:t>
            </a:r>
            <a:r>
              <a:rPr lang="en-IN" sz="2800" b="1" dirty="0">
                <a:effectLst/>
                <a:latin typeface="Calibri" panose="020F0502020204030204" pitchFamily="34" charset="0"/>
              </a:rPr>
              <a:t>how much revenue a firm receives for the typical unit sold</a:t>
            </a:r>
            <a:r>
              <a:rPr lang="en-IN" sz="2800" dirty="0">
                <a:effectLst/>
                <a:latin typeface="Calibri" panose="020F0502020204030204" pitchFamily="34" charset="0"/>
              </a:rPr>
              <a:t>. Average revenue is total revenue (</a:t>
            </a:r>
            <a:r>
              <a:rPr lang="en-IN" sz="2800" i="1" dirty="0">
                <a:effectLst/>
                <a:latin typeface="Calibri" panose="020F0502020204030204" pitchFamily="34" charset="0"/>
              </a:rPr>
              <a:t>P × Q</a:t>
            </a:r>
            <a:r>
              <a:rPr lang="en-IN" sz="2800" dirty="0">
                <a:effectLst/>
                <a:latin typeface="Calibri" panose="020F0502020204030204" pitchFamily="34" charset="0"/>
              </a:rPr>
              <a:t>) divided by the quantity (</a:t>
            </a:r>
            <a:r>
              <a:rPr lang="en-IN" sz="2800" i="1" dirty="0">
                <a:effectLst/>
                <a:latin typeface="Calibri" panose="020F0502020204030204" pitchFamily="34" charset="0"/>
              </a:rPr>
              <a:t>Q</a:t>
            </a:r>
            <a:r>
              <a:rPr lang="en-IN" sz="2800" dirty="0">
                <a:effectLst/>
                <a:latin typeface="Calibri" panose="020F0502020204030204" pitchFamily="34" charset="0"/>
              </a:rPr>
              <a:t>). Therefore, </a:t>
            </a:r>
            <a:r>
              <a:rPr lang="en-IN" sz="2800" b="1" i="1" dirty="0">
                <a:solidFill>
                  <a:srgbClr val="C00000"/>
                </a:solidFill>
                <a:effectLst/>
                <a:latin typeface="Calibri" panose="020F0502020204030204" pitchFamily="34" charset="0"/>
              </a:rPr>
              <a:t>for all types of firms, average revenue equals the price of the good</a:t>
            </a:r>
            <a:r>
              <a:rPr lang="en-IN" sz="2800" b="1" i="1" dirty="0">
                <a:effectLst/>
                <a:latin typeface="Calibri" panose="020F0502020204030204" pitchFamily="34" charset="0"/>
              </a:rPr>
              <a:t>. AR = TR/Q</a:t>
            </a:r>
          </a:p>
          <a:p>
            <a:pPr marL="0" indent="0">
              <a:lnSpc>
                <a:spcPct val="100000"/>
              </a:lnSpc>
              <a:spcBef>
                <a:spcPts val="0"/>
              </a:spcBef>
              <a:buNone/>
            </a:pPr>
            <a:endParaRPr lang="en-IN" sz="2800" b="1" i="1" dirty="0">
              <a:effectLst/>
              <a:latin typeface="Calibri" panose="020F0502020204030204" pitchFamily="34" charset="0"/>
            </a:endParaRPr>
          </a:p>
          <a:p>
            <a:pPr>
              <a:lnSpc>
                <a:spcPct val="100000"/>
              </a:lnSpc>
              <a:spcBef>
                <a:spcPts val="0"/>
              </a:spcBef>
            </a:pPr>
            <a:r>
              <a:rPr lang="en-IN" sz="2800" dirty="0">
                <a:effectLst/>
                <a:latin typeface="Calibri" panose="020F0502020204030204" pitchFamily="34" charset="0"/>
              </a:rPr>
              <a:t>The </a:t>
            </a:r>
            <a:r>
              <a:rPr lang="en-IN" sz="2800" b="1" dirty="0">
                <a:effectLst/>
                <a:latin typeface="Calibri" panose="020F0502020204030204" pitchFamily="34" charset="0"/>
              </a:rPr>
              <a:t>fifth column </a:t>
            </a:r>
            <a:r>
              <a:rPr lang="en-IN" sz="2800" dirty="0">
                <a:effectLst/>
                <a:latin typeface="Calibri" panose="020F0502020204030204" pitchFamily="34" charset="0"/>
              </a:rPr>
              <a:t>shows </a:t>
            </a:r>
            <a:r>
              <a:rPr lang="en-IN" sz="2800" b="1" dirty="0">
                <a:solidFill>
                  <a:srgbClr val="C00000"/>
                </a:solidFill>
                <a:effectLst/>
                <a:latin typeface="Calibri" panose="020F0502020204030204" pitchFamily="34" charset="0"/>
              </a:rPr>
              <a:t>marginal revenue</a:t>
            </a:r>
            <a:r>
              <a:rPr lang="en-IN" sz="2800" dirty="0">
                <a:effectLst/>
                <a:latin typeface="Calibri" panose="020F0502020204030204" pitchFamily="34" charset="0"/>
              </a:rPr>
              <a:t>, which is the </a:t>
            </a:r>
            <a:r>
              <a:rPr lang="en-IN" sz="2800" b="1" dirty="0">
                <a:effectLst/>
                <a:latin typeface="Calibri" panose="020F0502020204030204" pitchFamily="34" charset="0"/>
              </a:rPr>
              <a:t>change in total revenue from the sale of each additional unit of output</a:t>
            </a:r>
            <a:r>
              <a:rPr lang="en-IN" sz="2800" dirty="0">
                <a:effectLst/>
                <a:latin typeface="Calibri" panose="020F0502020204030204" pitchFamily="34" charset="0"/>
              </a:rPr>
              <a:t>. In Table 1, marginal revenue equals $6, the price of a gallon of milk. </a:t>
            </a:r>
          </a:p>
          <a:p>
            <a:pPr>
              <a:lnSpc>
                <a:spcPct val="100000"/>
              </a:lnSpc>
              <a:spcBef>
                <a:spcPts val="0"/>
              </a:spcBef>
            </a:pPr>
            <a:r>
              <a:rPr lang="en-IN" sz="2800" dirty="0">
                <a:effectLst/>
                <a:latin typeface="Calibri" panose="020F0502020204030204" pitchFamily="34" charset="0"/>
              </a:rPr>
              <a:t>This result illustrates </a:t>
            </a:r>
            <a:r>
              <a:rPr lang="en-IN" sz="2800" b="1" dirty="0">
                <a:effectLst/>
                <a:latin typeface="Calibri" panose="020F0502020204030204" pitchFamily="34" charset="0"/>
              </a:rPr>
              <a:t>a lesson that applies only to competitive firms</a:t>
            </a:r>
            <a:r>
              <a:rPr lang="en-IN" sz="2800" dirty="0">
                <a:effectLst/>
                <a:latin typeface="Calibri" panose="020F0502020204030204" pitchFamily="34" charset="0"/>
              </a:rPr>
              <a:t>. Total revenue is </a:t>
            </a:r>
            <a:r>
              <a:rPr lang="en-IN" sz="2800" i="1" dirty="0">
                <a:effectLst/>
                <a:latin typeface="Calibri" panose="020F0502020204030204" pitchFamily="34" charset="0"/>
              </a:rPr>
              <a:t>P × Q</a:t>
            </a:r>
            <a:r>
              <a:rPr lang="en-IN" sz="2800" dirty="0">
                <a:effectLst/>
                <a:latin typeface="Calibri" panose="020F0502020204030204" pitchFamily="34" charset="0"/>
              </a:rPr>
              <a:t>, and </a:t>
            </a:r>
            <a:r>
              <a:rPr lang="en-IN" sz="2800" b="1" i="1" dirty="0">
                <a:effectLst/>
                <a:latin typeface="Calibri" panose="020F0502020204030204" pitchFamily="34" charset="0"/>
              </a:rPr>
              <a:t>P</a:t>
            </a:r>
            <a:r>
              <a:rPr lang="en-IN" sz="2800" b="1" dirty="0">
                <a:effectLst/>
                <a:latin typeface="Calibri" panose="020F0502020204030204" pitchFamily="34" charset="0"/>
              </a:rPr>
              <a:t> is fixed for a competitive firm</a:t>
            </a:r>
            <a:r>
              <a:rPr lang="en-IN" sz="2800" dirty="0">
                <a:effectLst/>
                <a:latin typeface="Calibri" panose="020F0502020204030204" pitchFamily="34" charset="0"/>
              </a:rPr>
              <a:t>. Therefore, </a:t>
            </a:r>
            <a:r>
              <a:rPr lang="en-IN" sz="2800" b="1" dirty="0">
                <a:effectLst/>
                <a:latin typeface="Calibri" panose="020F0502020204030204" pitchFamily="34" charset="0"/>
              </a:rPr>
              <a:t>when Q rises by 1 unit, total revenue rises by </a:t>
            </a:r>
            <a:r>
              <a:rPr lang="en-IN" sz="2800" b="1" i="1" dirty="0">
                <a:effectLst/>
                <a:latin typeface="Calibri" panose="020F0502020204030204" pitchFamily="34" charset="0"/>
              </a:rPr>
              <a:t>P</a:t>
            </a:r>
            <a:r>
              <a:rPr lang="en-IN" sz="2800" b="1" dirty="0">
                <a:effectLst/>
                <a:latin typeface="Calibri" panose="020F0502020204030204" pitchFamily="34" charset="0"/>
              </a:rPr>
              <a:t> dollars</a:t>
            </a:r>
            <a:r>
              <a:rPr lang="en-IN" sz="2800" dirty="0">
                <a:effectLst/>
                <a:latin typeface="Calibri" panose="020F0502020204030204" pitchFamily="34" charset="0"/>
              </a:rPr>
              <a:t>. </a:t>
            </a:r>
          </a:p>
          <a:p>
            <a:pPr marL="0" indent="0">
              <a:lnSpc>
                <a:spcPct val="100000"/>
              </a:lnSpc>
              <a:spcBef>
                <a:spcPts val="0"/>
              </a:spcBef>
              <a:buNone/>
            </a:pPr>
            <a:endParaRPr lang="en-IN" sz="2800" dirty="0">
              <a:effectLst/>
              <a:latin typeface="Calibri" panose="020F0502020204030204" pitchFamily="34" charset="0"/>
            </a:endParaRPr>
          </a:p>
          <a:p>
            <a:pPr>
              <a:lnSpc>
                <a:spcPct val="100000"/>
              </a:lnSpc>
              <a:spcBef>
                <a:spcPts val="0"/>
              </a:spcBef>
            </a:pPr>
            <a:r>
              <a:rPr lang="en-IN" sz="2800" b="1" i="1" dirty="0">
                <a:solidFill>
                  <a:srgbClr val="C00000"/>
                </a:solidFill>
                <a:effectLst/>
                <a:latin typeface="Calibri" panose="020F0502020204030204" pitchFamily="34" charset="0"/>
              </a:rPr>
              <a:t>For competitive firms, marginal revenue equals the price of the good</a:t>
            </a:r>
            <a:r>
              <a:rPr lang="en-IN" sz="2800" dirty="0">
                <a:effectLst/>
                <a:latin typeface="Calibri" panose="020F0502020204030204" pitchFamily="34" charset="0"/>
              </a:rPr>
              <a:t>.</a:t>
            </a:r>
          </a:p>
        </p:txBody>
      </p:sp>
    </p:spTree>
    <p:extLst>
      <p:ext uri="{BB962C8B-B14F-4D97-AF65-F5344CB8AC3E}">
        <p14:creationId xmlns:p14="http://schemas.microsoft.com/office/powerpoint/2010/main" val="1225027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DFF32-C986-337E-F446-6FFCEA7A869A}"/>
              </a:ext>
            </a:extLst>
          </p:cNvPr>
          <p:cNvSpPr>
            <a:spLocks noGrp="1"/>
          </p:cNvSpPr>
          <p:nvPr>
            <p:ph type="title"/>
          </p:nvPr>
        </p:nvSpPr>
        <p:spPr/>
        <p:txBody>
          <a:bodyPr>
            <a:normAutofit/>
          </a:bodyPr>
          <a:lstStyle/>
          <a:p>
            <a:pPr algn="ctr"/>
            <a:r>
              <a:rPr lang="en-US" sz="4000" b="1" dirty="0">
                <a:solidFill>
                  <a:srgbClr val="C00000"/>
                </a:solidFill>
              </a:rPr>
              <a:t>Profit Maximization and the Competitive Firm’s Supply Curve</a:t>
            </a:r>
            <a:endParaRPr lang="en-IN" sz="4000" b="1" dirty="0">
              <a:solidFill>
                <a:srgbClr val="C00000"/>
              </a:solidFill>
            </a:endParaRPr>
          </a:p>
        </p:txBody>
      </p:sp>
      <p:sp>
        <p:nvSpPr>
          <p:cNvPr id="3" name="Content Placeholder 2">
            <a:extLst>
              <a:ext uri="{FF2B5EF4-FFF2-40B4-BE49-F238E27FC236}">
                <a16:creationId xmlns:a16="http://schemas.microsoft.com/office/drawing/2014/main" id="{A15EBFDB-3EFF-67C6-AA44-D89E1DD67875}"/>
              </a:ext>
            </a:extLst>
          </p:cNvPr>
          <p:cNvSpPr>
            <a:spLocks noGrp="1"/>
          </p:cNvSpPr>
          <p:nvPr>
            <p:ph idx="1"/>
          </p:nvPr>
        </p:nvSpPr>
        <p:spPr>
          <a:xfrm>
            <a:off x="838200" y="1547906"/>
            <a:ext cx="10515600" cy="4944969"/>
          </a:xfrm>
        </p:spPr>
        <p:txBody>
          <a:bodyPr>
            <a:normAutofit/>
          </a:bodyPr>
          <a:lstStyle/>
          <a:p>
            <a:pPr>
              <a:spcBef>
                <a:spcPts val="0"/>
              </a:spcBef>
            </a:pPr>
            <a:r>
              <a:rPr lang="en-IN" sz="2800" dirty="0">
                <a:effectLst/>
                <a:latin typeface="Calibri" panose="020F0502020204030204" pitchFamily="34" charset="0"/>
              </a:rPr>
              <a:t>The </a:t>
            </a:r>
            <a:r>
              <a:rPr lang="en-IN" sz="2800" b="1" dirty="0">
                <a:effectLst/>
                <a:latin typeface="Calibri" panose="020F0502020204030204" pitchFamily="34" charset="0"/>
              </a:rPr>
              <a:t>goal of a firm </a:t>
            </a:r>
            <a:r>
              <a:rPr lang="en-IN" sz="2800" dirty="0">
                <a:effectLst/>
                <a:latin typeface="Calibri" panose="020F0502020204030204" pitchFamily="34" charset="0"/>
              </a:rPr>
              <a:t>is to </a:t>
            </a:r>
            <a:r>
              <a:rPr lang="en-IN" sz="2800" b="1" dirty="0">
                <a:effectLst/>
                <a:latin typeface="Calibri" panose="020F0502020204030204" pitchFamily="34" charset="0"/>
              </a:rPr>
              <a:t>maximize profit</a:t>
            </a:r>
            <a:r>
              <a:rPr lang="en-IN" sz="2800" dirty="0">
                <a:effectLst/>
                <a:latin typeface="Calibri" panose="020F0502020204030204" pitchFamily="34" charset="0"/>
              </a:rPr>
              <a:t>, which equals </a:t>
            </a:r>
            <a:r>
              <a:rPr lang="en-IN" sz="2800" b="1" dirty="0">
                <a:effectLst/>
                <a:latin typeface="Calibri" panose="020F0502020204030204" pitchFamily="34" charset="0"/>
              </a:rPr>
              <a:t>total revenue minus total cost</a:t>
            </a:r>
            <a:r>
              <a:rPr lang="en-IN" sz="2800" dirty="0">
                <a:effectLst/>
                <a:latin typeface="Calibri" panose="020F0502020204030204" pitchFamily="34" charset="0"/>
              </a:rPr>
              <a:t>. </a:t>
            </a:r>
          </a:p>
          <a:p>
            <a:pPr>
              <a:spcBef>
                <a:spcPts val="0"/>
              </a:spcBef>
            </a:pPr>
            <a:r>
              <a:rPr lang="en-IN" sz="2800" dirty="0">
                <a:effectLst/>
                <a:latin typeface="Calibri" panose="020F0502020204030204" pitchFamily="34" charset="0"/>
              </a:rPr>
              <a:t>How a competitive firm maximizes its profit and </a:t>
            </a:r>
            <a:r>
              <a:rPr lang="en-IN" sz="2800" b="1" dirty="0">
                <a:effectLst/>
                <a:latin typeface="Calibri" panose="020F0502020204030204" pitchFamily="34" charset="0"/>
              </a:rPr>
              <a:t>how that decision determines its supply curve?</a:t>
            </a:r>
          </a:p>
          <a:p>
            <a:r>
              <a:rPr lang="en-IN" sz="2000" b="1" dirty="0">
                <a:solidFill>
                  <a:srgbClr val="C00000"/>
                </a:solidFill>
                <a:effectLst/>
                <a:latin typeface="Calibri" panose="020F0502020204030204" pitchFamily="34" charset="0"/>
              </a:rPr>
              <a:t>A Simple Example of Profit Maximization</a:t>
            </a:r>
            <a:endParaRPr lang="en-IN" sz="2000" dirty="0">
              <a:solidFill>
                <a:srgbClr val="C00000"/>
              </a:solidFill>
              <a:effectLst/>
              <a:latin typeface="Calibri" panose="020F0502020204030204" pitchFamily="34" charset="0"/>
            </a:endParaRPr>
          </a:p>
          <a:p>
            <a:r>
              <a:rPr lang="en-IN" sz="2000" dirty="0">
                <a:effectLst/>
                <a:latin typeface="Calibri" panose="020F0502020204030204" pitchFamily="34" charset="0"/>
              </a:rPr>
              <a:t>Let’s begin our analysis of the firm’s supply decision with the example in </a:t>
            </a:r>
            <a:r>
              <a:rPr lang="en-IN" sz="2000" b="1" dirty="0">
                <a:effectLst/>
                <a:latin typeface="Calibri" panose="020F0502020204030204" pitchFamily="34" charset="0"/>
              </a:rPr>
              <a:t>Table 2</a:t>
            </a:r>
            <a:r>
              <a:rPr lang="en-IN" sz="2000" dirty="0">
                <a:effectLst/>
                <a:latin typeface="Calibri" panose="020F0502020204030204" pitchFamily="34" charset="0"/>
              </a:rPr>
              <a:t>. In the </a:t>
            </a:r>
            <a:r>
              <a:rPr lang="en-IN" sz="2000" b="1" dirty="0">
                <a:effectLst/>
                <a:latin typeface="Calibri" panose="020F0502020204030204" pitchFamily="34" charset="0"/>
              </a:rPr>
              <a:t>first column </a:t>
            </a:r>
            <a:r>
              <a:rPr lang="en-IN" sz="2000" dirty="0">
                <a:effectLst/>
                <a:latin typeface="Calibri" panose="020F0502020204030204" pitchFamily="34" charset="0"/>
              </a:rPr>
              <a:t>of the table is the number of </a:t>
            </a:r>
            <a:r>
              <a:rPr lang="en-IN" sz="2000" b="1" dirty="0">
                <a:effectLst/>
                <a:latin typeface="Calibri" panose="020F0502020204030204" pitchFamily="34" charset="0"/>
              </a:rPr>
              <a:t>gallons of milk </a:t>
            </a:r>
            <a:r>
              <a:rPr lang="en-IN" sz="2000" dirty="0">
                <a:effectLst/>
                <a:latin typeface="Calibri" panose="020F0502020204030204" pitchFamily="34" charset="0"/>
              </a:rPr>
              <a:t>the Vaca Family Dairy Farm produces. The </a:t>
            </a:r>
            <a:r>
              <a:rPr lang="en-IN" sz="2000" b="1" dirty="0">
                <a:effectLst/>
                <a:latin typeface="Calibri" panose="020F0502020204030204" pitchFamily="34" charset="0"/>
              </a:rPr>
              <a:t>second column </a:t>
            </a:r>
            <a:r>
              <a:rPr lang="en-IN" sz="2000" dirty="0">
                <a:effectLst/>
                <a:latin typeface="Calibri" panose="020F0502020204030204" pitchFamily="34" charset="0"/>
              </a:rPr>
              <a:t>shows the farm’s </a:t>
            </a:r>
            <a:r>
              <a:rPr lang="en-IN" sz="2000" b="1" dirty="0">
                <a:effectLst/>
                <a:latin typeface="Calibri" panose="020F0502020204030204" pitchFamily="34" charset="0"/>
              </a:rPr>
              <a:t>total revenue</a:t>
            </a:r>
            <a:r>
              <a:rPr lang="en-IN" sz="2000" dirty="0">
                <a:effectLst/>
                <a:latin typeface="Calibri" panose="020F0502020204030204" pitchFamily="34" charset="0"/>
              </a:rPr>
              <a:t>, which is $6 times the number of gallons. The </a:t>
            </a:r>
            <a:r>
              <a:rPr lang="en-IN" sz="2000" b="1" dirty="0">
                <a:effectLst/>
                <a:latin typeface="Calibri" panose="020F0502020204030204" pitchFamily="34" charset="0"/>
              </a:rPr>
              <a:t>third column </a:t>
            </a:r>
            <a:r>
              <a:rPr lang="en-IN" sz="2000" dirty="0">
                <a:effectLst/>
                <a:latin typeface="Calibri" panose="020F0502020204030204" pitchFamily="34" charset="0"/>
              </a:rPr>
              <a:t>shows the farm’s </a:t>
            </a:r>
            <a:r>
              <a:rPr lang="en-IN" sz="2000" b="1" dirty="0">
                <a:effectLst/>
                <a:latin typeface="Calibri" panose="020F0502020204030204" pitchFamily="34" charset="0"/>
              </a:rPr>
              <a:t>total cost</a:t>
            </a:r>
            <a:r>
              <a:rPr lang="en-IN" sz="2000" dirty="0">
                <a:effectLst/>
                <a:latin typeface="Calibri" panose="020F0502020204030204" pitchFamily="34" charset="0"/>
              </a:rPr>
              <a:t>. Total cost </a:t>
            </a:r>
            <a:r>
              <a:rPr lang="en-IN" sz="2000" b="1" dirty="0">
                <a:effectLst/>
                <a:latin typeface="Calibri" panose="020F0502020204030204" pitchFamily="34" charset="0"/>
              </a:rPr>
              <a:t>includes fixed costs</a:t>
            </a:r>
            <a:r>
              <a:rPr lang="en-IN" sz="2000" dirty="0">
                <a:effectLst/>
                <a:latin typeface="Calibri" panose="020F0502020204030204" pitchFamily="34" charset="0"/>
              </a:rPr>
              <a:t>, which are $3 in this example, and </a:t>
            </a:r>
            <a:r>
              <a:rPr lang="en-IN" sz="2000" b="1" dirty="0">
                <a:effectLst/>
                <a:latin typeface="Calibri" panose="020F0502020204030204" pitchFamily="34" charset="0"/>
              </a:rPr>
              <a:t>variable costs</a:t>
            </a:r>
            <a:r>
              <a:rPr lang="en-IN" sz="2000" dirty="0">
                <a:effectLst/>
                <a:latin typeface="Calibri" panose="020F0502020204030204" pitchFamily="34" charset="0"/>
              </a:rPr>
              <a:t>, which depend on the quantity produced. The </a:t>
            </a:r>
            <a:r>
              <a:rPr lang="en-IN" sz="2000" b="1" dirty="0">
                <a:effectLst/>
                <a:latin typeface="Calibri" panose="020F0502020204030204" pitchFamily="34" charset="0"/>
              </a:rPr>
              <a:t>fourth column </a:t>
            </a:r>
            <a:r>
              <a:rPr lang="en-IN" sz="2000" dirty="0">
                <a:effectLst/>
                <a:latin typeface="Calibri" panose="020F0502020204030204" pitchFamily="34" charset="0"/>
              </a:rPr>
              <a:t>shows the </a:t>
            </a:r>
            <a:r>
              <a:rPr lang="en-IN" sz="2000" b="1" dirty="0">
                <a:effectLst/>
                <a:latin typeface="Calibri" panose="020F0502020204030204" pitchFamily="34" charset="0"/>
              </a:rPr>
              <a:t>farm’s profit</a:t>
            </a:r>
            <a:r>
              <a:rPr lang="en-IN" sz="2000" dirty="0">
                <a:effectLst/>
                <a:latin typeface="Calibri" panose="020F0502020204030204" pitchFamily="34" charset="0"/>
              </a:rPr>
              <a:t>, which is computed </a:t>
            </a:r>
            <a:r>
              <a:rPr lang="en-IN" sz="2000" b="1" dirty="0">
                <a:effectLst/>
                <a:latin typeface="Calibri" panose="020F0502020204030204" pitchFamily="34" charset="0"/>
              </a:rPr>
              <a:t>by subtracting total cost from total revenue</a:t>
            </a:r>
            <a:r>
              <a:rPr lang="en-IN" sz="2000" dirty="0">
                <a:effectLst/>
                <a:latin typeface="Calibri" panose="020F0502020204030204" pitchFamily="34" charset="0"/>
              </a:rPr>
              <a:t>. </a:t>
            </a:r>
          </a:p>
          <a:p>
            <a:r>
              <a:rPr lang="en-IN" sz="2000" dirty="0">
                <a:effectLst/>
                <a:latin typeface="Calibri" panose="020F0502020204030204" pitchFamily="34" charset="0"/>
              </a:rPr>
              <a:t>Because the Vaca family’s </a:t>
            </a:r>
            <a:r>
              <a:rPr lang="en-IN" sz="2000" b="1" dirty="0">
                <a:effectLst/>
                <a:latin typeface="Calibri" panose="020F0502020204030204" pitchFamily="34" charset="0"/>
              </a:rPr>
              <a:t>goal is to maximize profit</a:t>
            </a:r>
            <a:r>
              <a:rPr lang="en-IN" sz="2000" dirty="0">
                <a:effectLst/>
                <a:latin typeface="Calibri" panose="020F0502020204030204" pitchFamily="34" charset="0"/>
              </a:rPr>
              <a:t>, it chooses to produce the quantity of milk that makes profit as large as possible. In this example, </a:t>
            </a:r>
            <a:r>
              <a:rPr lang="en-IN" sz="2000" i="1" dirty="0">
                <a:effectLst/>
                <a:latin typeface="Calibri" panose="020F0502020204030204" pitchFamily="34" charset="0"/>
              </a:rPr>
              <a:t>profit is maximized when the farm produces either 4 or 5 gallons of milk, for a profit of $7</a:t>
            </a:r>
            <a:r>
              <a:rPr lang="en-IN" sz="2000" dirty="0">
                <a:effectLst/>
                <a:latin typeface="Calibri" panose="020F0502020204030204" pitchFamily="34" charset="0"/>
              </a:rPr>
              <a:t>.</a:t>
            </a:r>
            <a:endParaRPr lang="en-IN" sz="3200" dirty="0"/>
          </a:p>
        </p:txBody>
      </p:sp>
    </p:spTree>
    <p:extLst>
      <p:ext uri="{BB962C8B-B14F-4D97-AF65-F5344CB8AC3E}">
        <p14:creationId xmlns:p14="http://schemas.microsoft.com/office/powerpoint/2010/main" val="639542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833D0B-65A9-6FCE-594B-D70A9E9DB9AB}"/>
              </a:ext>
            </a:extLst>
          </p:cNvPr>
          <p:cNvPicPr>
            <a:picLocks noChangeAspect="1"/>
          </p:cNvPicPr>
          <p:nvPr/>
        </p:nvPicPr>
        <p:blipFill>
          <a:blip r:embed="rId2"/>
          <a:stretch>
            <a:fillRect/>
          </a:stretch>
        </p:blipFill>
        <p:spPr>
          <a:xfrm>
            <a:off x="782128" y="552091"/>
            <a:ext cx="10915291" cy="5791199"/>
          </a:xfrm>
          <a:prstGeom prst="rect">
            <a:avLst/>
          </a:prstGeom>
        </p:spPr>
      </p:pic>
    </p:spTree>
    <p:extLst>
      <p:ext uri="{BB962C8B-B14F-4D97-AF65-F5344CB8AC3E}">
        <p14:creationId xmlns:p14="http://schemas.microsoft.com/office/powerpoint/2010/main" val="4252581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532</TotalTime>
  <Words>5835</Words>
  <Application>Microsoft Office PowerPoint</Application>
  <PresentationFormat>Widescreen</PresentationFormat>
  <Paragraphs>305</Paragraphs>
  <Slides>43</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Courier New</vt:lpstr>
      <vt:lpstr>Office Theme</vt:lpstr>
      <vt:lpstr>Industrial Economics  PPT - 10</vt:lpstr>
      <vt:lpstr>Firms in Competitive Markets</vt:lpstr>
      <vt:lpstr>The Meaning of Competition</vt:lpstr>
      <vt:lpstr>PowerPoint Presentation</vt:lpstr>
      <vt:lpstr>The Revenue of a Competitive Firm</vt:lpstr>
      <vt:lpstr>PowerPoint Presentation</vt:lpstr>
      <vt:lpstr>PowerPoint Presentation</vt:lpstr>
      <vt:lpstr>Profit Maximization and the Competitive Firm’s Supply Curve</vt:lpstr>
      <vt:lpstr>PowerPoint Presentation</vt:lpstr>
      <vt:lpstr>PowerPoint Presentation</vt:lpstr>
      <vt:lpstr>The Marginal-Cost Curve and the Firm’s Supply Decision</vt:lpstr>
      <vt:lpstr>PowerPoint Presentation</vt:lpstr>
      <vt:lpstr>PowerPoint Presentation</vt:lpstr>
      <vt:lpstr>Firm’s Supply Decision</vt:lpstr>
      <vt:lpstr>PowerPoint Presentation</vt:lpstr>
      <vt:lpstr>PowerPoint Presentation</vt:lpstr>
      <vt:lpstr>The Firm’s Short-Run Decision to Shut Down</vt:lpstr>
      <vt:lpstr>What determines a firm’s shutdown decision?</vt:lpstr>
      <vt:lpstr>A full description of a competitive firm’s profit-maximizing strategy:</vt:lpstr>
      <vt:lpstr>PowerPoint Presentation</vt:lpstr>
      <vt:lpstr>Sunk Costs</vt:lpstr>
      <vt:lpstr>Case Study: Near-Empty Restaurants</vt:lpstr>
      <vt:lpstr>The Firm’s Long-Run Decision to Exit or Enter a Market</vt:lpstr>
      <vt:lpstr>PowerPoint Presentation</vt:lpstr>
      <vt:lpstr>PowerPoint Presentation</vt:lpstr>
      <vt:lpstr>Measuring Profit in Our Graph for the Competitive Firm</vt:lpstr>
      <vt:lpstr>PowerPoint Presentation</vt:lpstr>
      <vt:lpstr>The Supply Curve in a Competitive Market</vt:lpstr>
      <vt:lpstr>The Short Run: Market Supply with a Fixed Number of Firms</vt:lpstr>
      <vt:lpstr>PowerPoint Presentation</vt:lpstr>
      <vt:lpstr>The Long Run: Market Supply with Entry and Exit</vt:lpstr>
      <vt:lpstr>PowerPoint Presentation</vt:lpstr>
      <vt:lpstr>Implication:</vt:lpstr>
      <vt:lpstr>PowerPoint Presentation</vt:lpstr>
      <vt:lpstr>The long-run supply curve for the market</vt:lpstr>
      <vt:lpstr>Why Do Competitive Firms Stay in Business If They Make Zero Profit?</vt:lpstr>
      <vt:lpstr>A Shift in Demand in the Short Run and Long Run</vt:lpstr>
      <vt:lpstr>PowerPoint Presentation</vt:lpstr>
      <vt:lpstr>PowerPoint Presentation</vt:lpstr>
      <vt:lpstr>PowerPoint Presentation</vt:lpstr>
      <vt:lpstr>Why the Long-Run Supply Curve Might Slope Upward?</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A Nair</dc:creator>
  <cp:lastModifiedBy>Rahul A Nair</cp:lastModifiedBy>
  <cp:revision>27</cp:revision>
  <dcterms:created xsi:type="dcterms:W3CDTF">2023-09-24T06:14:32Z</dcterms:created>
  <dcterms:modified xsi:type="dcterms:W3CDTF">2023-10-16T16:41:30Z</dcterms:modified>
</cp:coreProperties>
</file>