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426" r:id="rId34"/>
    <p:sldId id="427" r:id="rId35"/>
    <p:sldId id="428"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39" autoAdjust="0"/>
  </p:normalViewPr>
  <p:slideViewPr>
    <p:cSldViewPr snapToGrid="0">
      <p:cViewPr varScale="1">
        <p:scale>
          <a:sx n="79" d="100"/>
          <a:sy n="79" d="100"/>
        </p:scale>
        <p:origin x="567"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22986-6EA5-452F-AE7C-480D2981348A}"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4C043-B699-4275-9094-209501F2C03D}" type="slidenum">
              <a:rPr lang="en-IN" smtClean="0"/>
              <a:t>‹#›</a:t>
            </a:fld>
            <a:endParaRPr lang="en-IN"/>
          </a:p>
        </p:txBody>
      </p:sp>
    </p:spTree>
    <p:extLst>
      <p:ext uri="{BB962C8B-B14F-4D97-AF65-F5344CB8AC3E}">
        <p14:creationId xmlns:p14="http://schemas.microsoft.com/office/powerpoint/2010/main" val="49257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lecture slide has Additional Notes attached to some slides. Look at the notes section of each slide, so as to not miss to </a:t>
            </a:r>
            <a:r>
              <a:rPr lang="en-IN"/>
              <a:t>read them.</a:t>
            </a:r>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1</a:t>
            </a:fld>
            <a:endParaRPr lang="en-IN"/>
          </a:p>
        </p:txBody>
      </p:sp>
    </p:spTree>
    <p:extLst>
      <p:ext uri="{BB962C8B-B14F-4D97-AF65-F5344CB8AC3E}">
        <p14:creationId xmlns:p14="http://schemas.microsoft.com/office/powerpoint/2010/main" val="187895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23</a:t>
            </a:fld>
            <a:endParaRPr lang="en-IN"/>
          </a:p>
        </p:txBody>
      </p:sp>
    </p:spTree>
    <p:extLst>
      <p:ext uri="{BB962C8B-B14F-4D97-AF65-F5344CB8AC3E}">
        <p14:creationId xmlns:p14="http://schemas.microsoft.com/office/powerpoint/2010/main" val="229256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24</a:t>
            </a:fld>
            <a:endParaRPr lang="en-IN"/>
          </a:p>
        </p:txBody>
      </p:sp>
    </p:spTree>
    <p:extLst>
      <p:ext uri="{BB962C8B-B14F-4D97-AF65-F5344CB8AC3E}">
        <p14:creationId xmlns:p14="http://schemas.microsoft.com/office/powerpoint/2010/main" val="227115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effectLst/>
                <a:latin typeface="Calibri" panose="020F0502020204030204" pitchFamily="34" charset="0"/>
              </a:rPr>
              <a:t>Airline Prices:</a:t>
            </a:r>
            <a:r>
              <a:rPr lang="en-IN" sz="1200" dirty="0">
                <a:effectLst/>
                <a:latin typeface="Calibri" panose="020F0502020204030204" pitchFamily="34" charset="0"/>
              </a:rPr>
              <a:t> A passenger on a business trip has a high willingness to pay and, most likely, does not want to stay over a Saturday night. By contrast, a passenger traveling for personal reasons has a lower willingness to pay and is more likely to be willing to stay over a Saturday night. Thus, the airlines can successfully price discriminate by charging a lower price for passengers who stay over a Saturday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effectLst/>
              <a:latin typeface="Calibri" panose="020F0502020204030204" pitchFamily="34" charset="0"/>
            </a:endParaRPr>
          </a:p>
          <a:p>
            <a:pPr marL="0" marR="0">
              <a:spcBef>
                <a:spcPts val="0"/>
              </a:spcBef>
              <a:spcAft>
                <a:spcPts val="0"/>
              </a:spcAft>
            </a:pPr>
            <a:r>
              <a:rPr lang="en-IN" sz="1200" b="1" dirty="0">
                <a:effectLst/>
                <a:latin typeface="Calibri" panose="020F0502020204030204" pitchFamily="34" charset="0"/>
              </a:rPr>
              <a:t>Discount Coupons:</a:t>
            </a:r>
            <a:r>
              <a:rPr lang="en-IN" sz="1200" dirty="0">
                <a:effectLst/>
                <a:latin typeface="Calibri" panose="020F0502020204030204" pitchFamily="34" charset="0"/>
              </a:rPr>
              <a:t> The answer is that coupons allow companies to price discriminate. Companies know that not all customers are willing to spend time clipping coupons. Moreover, the willingness to clip coupons is related to the customer’s willingness to pay for the good. A rich and busy executive is unlikely to spend her time clipping discount coupons out of the newspaper, and she is probably willing to pay a higher price for many goods. A person who is unemployed is more likely to clip coupons and to have a lower willingness to pay. Thus, by charging a lower price only to those customers who clip coupons, firms can successfully price discriminate.</a:t>
            </a:r>
          </a:p>
          <a:p>
            <a:pPr marL="0" marR="0">
              <a:spcBef>
                <a:spcPts val="0"/>
              </a:spcBef>
              <a:spcAft>
                <a:spcPts val="0"/>
              </a:spcAft>
            </a:pPr>
            <a:endParaRPr lang="en-IN"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effectLst/>
                <a:latin typeface="Calibri" panose="020F0502020204030204" pitchFamily="34" charset="0"/>
              </a:rPr>
              <a:t>Financial Aid:</a:t>
            </a:r>
            <a:r>
              <a:rPr lang="en-IN" sz="1200" dirty="0">
                <a:effectLst/>
                <a:latin typeface="Calibri" panose="020F0502020204030204" pitchFamily="34" charset="0"/>
              </a:rPr>
              <a:t> Wealthy students have greater financial resources and, therefore, a higher willingness to pay than needy students. By charging high tuition and selectively offering financial aid, schools in effect charge prices to customers based on the value they place on going to that school. This behaviour is similar to that of any price-discriminating monopolist.</a:t>
            </a:r>
          </a:p>
          <a:p>
            <a:pPr marL="0" marR="0">
              <a:spcBef>
                <a:spcPts val="0"/>
              </a:spcBef>
              <a:spcAft>
                <a:spcPts val="0"/>
              </a:spcAft>
            </a:pPr>
            <a:endParaRPr lang="en-IN" sz="1200" dirty="0">
              <a:effectLst/>
              <a:latin typeface="Calibri" panose="020F0502020204030204" pitchFamily="34" charset="0"/>
            </a:endParaRPr>
          </a:p>
          <a:p>
            <a:pPr marL="0" marR="0">
              <a:spcBef>
                <a:spcPts val="0"/>
              </a:spcBef>
              <a:spcAft>
                <a:spcPts val="0"/>
              </a:spcAft>
            </a:pPr>
            <a:r>
              <a:rPr lang="en-IN" sz="1200" b="1" dirty="0">
                <a:effectLst/>
                <a:latin typeface="Calibri" panose="020F0502020204030204" pitchFamily="34" charset="0"/>
              </a:rPr>
              <a:t>Quantity Discounts:</a:t>
            </a:r>
            <a:r>
              <a:rPr lang="en-IN" sz="1200" dirty="0">
                <a:effectLst/>
                <a:latin typeface="Calibri" panose="020F0502020204030204" pitchFamily="34" charset="0"/>
              </a:rPr>
              <a:t> A bakery might charge $0.50 for each donut but $5 for a dozen. This is a form of price discrimination because the customer pays a higher price for the first unit bought than for the twelfth. </a:t>
            </a:r>
          </a:p>
          <a:p>
            <a:pPr marL="0" marR="0">
              <a:spcBef>
                <a:spcPts val="0"/>
              </a:spcBef>
              <a:spcAft>
                <a:spcPts val="0"/>
              </a:spcAft>
            </a:pPr>
            <a:r>
              <a:rPr lang="en-IN" sz="1200" dirty="0">
                <a:effectLst/>
                <a:latin typeface="Calibri" panose="020F0502020204030204" pitchFamily="34" charset="0"/>
              </a:rPr>
              <a:t>Quantity discounts are often a successful way of price discriminating because a customer’s willingness to pay for an additional unit declines as the customer buys more units.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effectLst/>
              <a:latin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27</a:t>
            </a:fld>
            <a:endParaRPr lang="en-IN"/>
          </a:p>
        </p:txBody>
      </p:sp>
    </p:spTree>
    <p:extLst>
      <p:ext uri="{BB962C8B-B14F-4D97-AF65-F5344CB8AC3E}">
        <p14:creationId xmlns:p14="http://schemas.microsoft.com/office/powerpoint/2010/main" val="197168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800" b="1" dirty="0">
                <a:effectLst/>
                <a:latin typeface="Calibri" panose="020F0502020204030204" pitchFamily="34" charset="0"/>
              </a:rPr>
              <a:t>Increasing Competition with Antitrust Laws</a:t>
            </a:r>
            <a:endParaRPr lang="en-IN" sz="1800" dirty="0">
              <a:effectLst/>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The antitrust laws give the government various ways to promote competition. They allow the government to prevent mergers, such as a hypothetical merger between Coca-Cola and PepsiCo. They also allow the government to break up companies. For example, in 1984, the US government split up AT&amp;T, the large tele-communications company, into eight smaller companies. Finally, the antitrust laws prevent companies from coordinating their activities in ways that make markets less competitive.</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Antitrust laws have costs as well as benefits. Sometimes companies merge not to reduce competition but to lower costs through more efficient joint production. These benefits from mergers are sometimes called </a:t>
            </a:r>
            <a:r>
              <a:rPr lang="en-IN" sz="1800" i="1" dirty="0">
                <a:effectLst/>
                <a:latin typeface="Calibri" panose="020F0502020204030204" pitchFamily="34" charset="0"/>
              </a:rPr>
              <a:t>synergies</a:t>
            </a:r>
            <a:r>
              <a:rPr lang="en-IN" sz="1800" dirty="0">
                <a:effectLst/>
                <a:latin typeface="Calibri" panose="020F0502020204030204" pitchFamily="34" charset="0"/>
              </a:rPr>
              <a:t>. For example, many Indian banks have merged in recent years and, by combining operations, have been able to reduce administrative staff.</a:t>
            </a:r>
          </a:p>
          <a:p>
            <a:endParaRPr lang="en-IN" dirty="0"/>
          </a:p>
          <a:p>
            <a:pPr marL="0" marR="0">
              <a:spcBef>
                <a:spcPts val="0"/>
              </a:spcBef>
              <a:spcAft>
                <a:spcPts val="0"/>
              </a:spcAft>
            </a:pPr>
            <a:r>
              <a:rPr lang="en-IN" sz="1800" b="1" dirty="0">
                <a:effectLst/>
                <a:latin typeface="Calibri" panose="020F0502020204030204" pitchFamily="34" charset="0"/>
              </a:rPr>
              <a:t>Regulation</a:t>
            </a:r>
            <a:endParaRPr lang="en-IN" sz="1800" dirty="0">
              <a:effectLst/>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Another way the government deals with the problem of monopoly is by regulating the behaviour of monopolists. This solution is common in the case of natural monopolies, such as water and electric companies. These companies are not allowed to charge any price they want. Instead, government agencies regulate their prices.</a:t>
            </a:r>
          </a:p>
          <a:p>
            <a:endParaRPr lang="en-IN" dirty="0"/>
          </a:p>
          <a:p>
            <a:pPr marL="0" marR="0">
              <a:spcBef>
                <a:spcPts val="0"/>
              </a:spcBef>
              <a:spcAft>
                <a:spcPts val="0"/>
              </a:spcAft>
            </a:pPr>
            <a:r>
              <a:rPr lang="en-IN" sz="1800" b="1" dirty="0">
                <a:effectLst/>
                <a:latin typeface="Calibri" panose="020F0502020204030204" pitchFamily="34" charset="0"/>
              </a:rPr>
              <a:t>Public Ownership</a:t>
            </a:r>
            <a:endParaRPr lang="en-IN" sz="1800" dirty="0">
              <a:effectLst/>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The third policy used by the government to deal with monopoly is public ownership. That is, rather than regulating a natural monopoly that is run by a private firm, the government can run the monopoly itself. This solution is common in many countries, where the government owns and operates utilities such as telephone, water, and electric companies, postal service, railways, etc.</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By doing nothing at all: </a:t>
            </a:r>
            <a:r>
              <a:rPr lang="en-US" dirty="0"/>
              <a:t>if the market failure is deemed small compared to the inevitable imperfections of policies, governments can decide to do nothing at all.</a:t>
            </a:r>
          </a:p>
          <a:p>
            <a:endParaRPr lang="en-IN" dirty="0"/>
          </a:p>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28</a:t>
            </a:fld>
            <a:endParaRPr lang="en-IN"/>
          </a:p>
        </p:txBody>
      </p:sp>
    </p:spTree>
    <p:extLst>
      <p:ext uri="{BB962C8B-B14F-4D97-AF65-F5344CB8AC3E}">
        <p14:creationId xmlns:p14="http://schemas.microsoft.com/office/powerpoint/2010/main" val="851303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36</a:t>
            </a:fld>
            <a:endParaRPr lang="en-IN"/>
          </a:p>
        </p:txBody>
      </p:sp>
    </p:spTree>
    <p:extLst>
      <p:ext uri="{BB962C8B-B14F-4D97-AF65-F5344CB8AC3E}">
        <p14:creationId xmlns:p14="http://schemas.microsoft.com/office/powerpoint/2010/main" val="108967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8</a:t>
            </a:fld>
            <a:endParaRPr lang="en-IN"/>
          </a:p>
        </p:txBody>
      </p:sp>
    </p:spTree>
    <p:extLst>
      <p:ext uri="{BB962C8B-B14F-4D97-AF65-F5344CB8AC3E}">
        <p14:creationId xmlns:p14="http://schemas.microsoft.com/office/powerpoint/2010/main" val="269776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10</a:t>
            </a:fld>
            <a:endParaRPr lang="en-IN"/>
          </a:p>
        </p:txBody>
      </p:sp>
    </p:spTree>
    <p:extLst>
      <p:ext uri="{BB962C8B-B14F-4D97-AF65-F5344CB8AC3E}">
        <p14:creationId xmlns:p14="http://schemas.microsoft.com/office/powerpoint/2010/main" val="3991274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rPr>
              <a:t>Because </a:t>
            </a:r>
            <a:r>
              <a:rPr lang="en-IN" sz="1800" b="1" dirty="0">
                <a:effectLst/>
                <a:latin typeface="Calibri" panose="020F0502020204030204" pitchFamily="34" charset="0"/>
              </a:rPr>
              <a:t>a competitive firm </a:t>
            </a:r>
            <a:r>
              <a:rPr lang="en-IN" sz="1800" dirty="0">
                <a:effectLst/>
                <a:latin typeface="Calibri" panose="020F0502020204030204" pitchFamily="34" charset="0"/>
              </a:rPr>
              <a:t>can sell all it wants at the market price, </a:t>
            </a:r>
            <a:r>
              <a:rPr lang="en-IN" sz="1800" b="1" dirty="0">
                <a:effectLst/>
                <a:latin typeface="Calibri" panose="020F0502020204030204" pitchFamily="34" charset="0"/>
              </a:rPr>
              <a:t>there is no price effect</a:t>
            </a:r>
            <a:r>
              <a:rPr lang="en-IN" sz="1800" dirty="0">
                <a:effectLst/>
                <a:latin typeface="Calibri" panose="020F0502020204030204" pitchFamily="34" charset="0"/>
              </a:rPr>
              <a:t>. When it increases production by 1 unit, it receives the market price for that unit, and it does not receive any less for the units it was already selling. That is, </a:t>
            </a:r>
            <a:r>
              <a:rPr lang="en-IN" sz="1800" b="1" dirty="0">
                <a:effectLst/>
                <a:latin typeface="Calibri" panose="020F0502020204030204" pitchFamily="34" charset="0"/>
              </a:rPr>
              <a:t>because the competitive firm is a price taker, its marginal revenue equals the price of its good</a:t>
            </a:r>
            <a:r>
              <a:rPr lang="en-IN" sz="1800" dirty="0">
                <a:effectLst/>
                <a:latin typeface="Calibri" panose="020F0502020204030204" pitchFamily="34" charset="0"/>
              </a:rPr>
              <a:t>. By contrast, </a:t>
            </a:r>
            <a:r>
              <a:rPr lang="en-IN" sz="1800" b="1" dirty="0">
                <a:effectLst/>
                <a:latin typeface="Calibri" panose="020F0502020204030204" pitchFamily="34" charset="0"/>
              </a:rPr>
              <a:t>when a monopoly increases production by 1 unit, it must reduce the price it charges for every unit it sells</a:t>
            </a:r>
            <a:r>
              <a:rPr lang="en-IN" sz="1800" dirty="0">
                <a:effectLst/>
                <a:latin typeface="Calibri" panose="020F0502020204030204" pitchFamily="34" charset="0"/>
              </a:rPr>
              <a:t>, and this cut in price reduces revenue on the units it was already selling. </a:t>
            </a:r>
            <a:r>
              <a:rPr lang="en-IN" sz="1800" b="1" dirty="0">
                <a:effectLst/>
                <a:latin typeface="Calibri" panose="020F0502020204030204" pitchFamily="34" charset="0"/>
              </a:rPr>
              <a:t>As a result, a monopoly’s marginal revenue is less than its price</a:t>
            </a:r>
            <a:r>
              <a:rPr lang="en-IN" sz="1800" dirty="0">
                <a:effectLst/>
                <a:latin typeface="Calibri" panose="020F0502020204030204" pitchFamily="34" charset="0"/>
              </a:rPr>
              <a:t>.</a:t>
            </a:r>
          </a:p>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13</a:t>
            </a:fld>
            <a:endParaRPr lang="en-IN"/>
          </a:p>
        </p:txBody>
      </p:sp>
    </p:spTree>
    <p:extLst>
      <p:ext uri="{BB962C8B-B14F-4D97-AF65-F5344CB8AC3E}">
        <p14:creationId xmlns:p14="http://schemas.microsoft.com/office/powerpoint/2010/main" val="288698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rPr>
              <a:t>Figure 3 graphs the demand curve and the marginal-revenue curve for a monopoly firm. (Because the firm’s </a:t>
            </a:r>
            <a:r>
              <a:rPr lang="en-IN" sz="1800" b="1" dirty="0">
                <a:effectLst/>
                <a:latin typeface="Calibri" panose="020F0502020204030204" pitchFamily="34" charset="0"/>
              </a:rPr>
              <a:t>price equals its average revenue</a:t>
            </a:r>
            <a:r>
              <a:rPr lang="en-IN" sz="1800" dirty="0">
                <a:effectLst/>
                <a:latin typeface="Calibri" panose="020F0502020204030204" pitchFamily="34" charset="0"/>
              </a:rPr>
              <a:t>, the </a:t>
            </a:r>
            <a:r>
              <a:rPr lang="en-IN" sz="1800" b="1" dirty="0">
                <a:effectLst/>
                <a:latin typeface="Calibri" panose="020F0502020204030204" pitchFamily="34" charset="0"/>
              </a:rPr>
              <a:t>demand curve is also the average-revenue curve</a:t>
            </a:r>
            <a:r>
              <a:rPr lang="en-IN" sz="1800" dirty="0">
                <a:effectLst/>
                <a:latin typeface="Calibri" panose="020F0502020204030204" pitchFamily="34" charset="0"/>
              </a:rPr>
              <a:t>.) These </a:t>
            </a:r>
            <a:r>
              <a:rPr lang="en-IN" sz="1800" b="1" dirty="0">
                <a:effectLst/>
                <a:latin typeface="Calibri" panose="020F0502020204030204" pitchFamily="34" charset="0"/>
              </a:rPr>
              <a:t>two curves always start at the same point on the vertical axis </a:t>
            </a:r>
            <a:r>
              <a:rPr lang="en-IN" sz="1800" dirty="0">
                <a:effectLst/>
                <a:latin typeface="Calibri" panose="020F0502020204030204" pitchFamily="34" charset="0"/>
              </a:rPr>
              <a:t>because the </a:t>
            </a:r>
            <a:r>
              <a:rPr lang="en-IN" sz="1800" b="1" dirty="0">
                <a:effectLst/>
                <a:latin typeface="Calibri" panose="020F0502020204030204" pitchFamily="34" charset="0"/>
              </a:rPr>
              <a:t>marginal revenue of the first unit sold equals the price of the good</a:t>
            </a:r>
            <a:r>
              <a:rPr lang="en-IN" sz="1800" dirty="0">
                <a:effectLst/>
                <a:latin typeface="Calibri" panose="020F0502020204030204" pitchFamily="34" charset="0"/>
              </a:rPr>
              <a:t>. But for the reason we just discussed, the </a:t>
            </a:r>
            <a:r>
              <a:rPr lang="en-IN" sz="1800" b="1" dirty="0">
                <a:effectLst/>
                <a:latin typeface="Calibri" panose="020F0502020204030204" pitchFamily="34" charset="0"/>
              </a:rPr>
              <a:t>monopolist’s marginal revenue on all units after the first is less than the price of the good</a:t>
            </a:r>
            <a:r>
              <a:rPr lang="en-IN" sz="1800" dirty="0">
                <a:effectLst/>
                <a:latin typeface="Calibri" panose="020F0502020204030204" pitchFamily="34" charset="0"/>
              </a:rPr>
              <a:t>. Thus, </a:t>
            </a:r>
            <a:r>
              <a:rPr lang="en-IN" sz="1800" b="1" dirty="0">
                <a:effectLst/>
                <a:latin typeface="Calibri" panose="020F0502020204030204" pitchFamily="34" charset="0"/>
              </a:rPr>
              <a:t>a monopoly’s marginal-revenue curve lies below its demand curve</a:t>
            </a:r>
            <a:r>
              <a:rPr lang="en-IN" sz="1800" dirty="0">
                <a:effectLst/>
                <a:latin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ndParaRPr>
          </a:p>
          <a:p>
            <a:pPr marL="0" marR="0">
              <a:spcBef>
                <a:spcPts val="0"/>
              </a:spcBef>
              <a:spcAft>
                <a:spcPts val="0"/>
              </a:spcAft>
            </a:pPr>
            <a:r>
              <a:rPr lang="en-IN" sz="1800" b="1" dirty="0">
                <a:effectLst/>
                <a:latin typeface="Calibri" panose="020F0502020204030204" pitchFamily="34" charset="0"/>
              </a:rPr>
              <a:t>Marginal revenue can even become negative</a:t>
            </a:r>
            <a:r>
              <a:rPr lang="en-IN" sz="1800" dirty="0">
                <a:effectLst/>
                <a:latin typeface="Calibri" panose="020F0502020204030204" pitchFamily="34" charset="0"/>
              </a:rPr>
              <a:t>. Marginal revenue is negative </a:t>
            </a:r>
            <a:r>
              <a:rPr lang="en-IN" sz="1800" b="1" dirty="0">
                <a:effectLst/>
                <a:latin typeface="Calibri" panose="020F0502020204030204" pitchFamily="34" charset="0"/>
              </a:rPr>
              <a:t>when the price effect on revenue is greater than the output effect</a:t>
            </a:r>
            <a:r>
              <a:rPr lang="en-IN" sz="1800" dirty="0">
                <a:effectLst/>
                <a:latin typeface="Calibri" panose="020F0502020204030204" pitchFamily="34" charset="0"/>
              </a:rPr>
              <a:t>. In this case, when the firm produces an extra unit of output, the price falls by enough to cause the firm’s total revenue to decline, even though the firm is selling more units.</a:t>
            </a:r>
          </a:p>
          <a:p>
            <a:pPr marL="0" marR="0">
              <a:spcBef>
                <a:spcPts val="0"/>
              </a:spcBef>
              <a:spcAft>
                <a:spcPts val="0"/>
              </a:spcAft>
            </a:pPr>
            <a:r>
              <a:rPr lang="en-IN" sz="1800" dirty="0">
                <a:effectLst/>
                <a:latin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14</a:t>
            </a:fld>
            <a:endParaRPr lang="en-IN"/>
          </a:p>
        </p:txBody>
      </p:sp>
    </p:spTree>
    <p:extLst>
      <p:ext uri="{BB962C8B-B14F-4D97-AF65-F5344CB8AC3E}">
        <p14:creationId xmlns:p14="http://schemas.microsoft.com/office/powerpoint/2010/main" val="2802191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800" dirty="0">
                <a:effectLst/>
                <a:latin typeface="Calibri" panose="020F0502020204030204" pitchFamily="34" charset="0"/>
              </a:rPr>
              <a:t>When </a:t>
            </a:r>
            <a:r>
              <a:rPr lang="en-IN" sz="1800" b="1" dirty="0">
                <a:effectLst/>
                <a:latin typeface="Calibri" panose="020F0502020204030204" pitchFamily="34" charset="0"/>
              </a:rPr>
              <a:t>marginal cost is less than marginal revenue</a:t>
            </a:r>
            <a:r>
              <a:rPr lang="en-IN" sz="1800" dirty="0">
                <a:effectLst/>
                <a:latin typeface="Calibri" panose="020F0502020204030204" pitchFamily="34" charset="0"/>
              </a:rPr>
              <a:t>, such as at Q1, the </a:t>
            </a:r>
            <a:r>
              <a:rPr lang="en-IN" sz="1800" b="1" dirty="0">
                <a:effectLst/>
                <a:latin typeface="Calibri" panose="020F0502020204030204" pitchFamily="34" charset="0"/>
              </a:rPr>
              <a:t>firm can increase profit by producing more units</a:t>
            </a:r>
            <a:r>
              <a:rPr lang="en-IN" sz="1800" dirty="0">
                <a:effectLst/>
                <a:latin typeface="Calibri" panose="020F0502020204030204" pitchFamily="34" charset="0"/>
              </a:rPr>
              <a:t>.</a:t>
            </a:r>
          </a:p>
          <a:p>
            <a:pPr marL="0" marR="0">
              <a:spcBef>
                <a:spcPts val="0"/>
              </a:spcBef>
              <a:spcAft>
                <a:spcPts val="0"/>
              </a:spcAft>
            </a:pPr>
            <a:r>
              <a:rPr lang="en-IN" sz="1800" dirty="0">
                <a:effectLst/>
                <a:latin typeface="Calibri" panose="020F0502020204030204" pitchFamily="34" charset="0"/>
              </a:rPr>
              <a:t>If </a:t>
            </a:r>
            <a:r>
              <a:rPr lang="en-IN" sz="1800" b="1" dirty="0">
                <a:effectLst/>
                <a:latin typeface="Calibri" panose="020F0502020204030204" pitchFamily="34" charset="0"/>
              </a:rPr>
              <a:t>marginal cost is greater than marginal revenue</a:t>
            </a:r>
            <a:r>
              <a:rPr lang="en-IN" sz="1800" dirty="0">
                <a:effectLst/>
                <a:latin typeface="Calibri" panose="020F0502020204030204" pitchFamily="34" charset="0"/>
              </a:rPr>
              <a:t>, such as Q2, the </a:t>
            </a:r>
            <a:r>
              <a:rPr lang="en-IN" sz="1800" b="1" dirty="0">
                <a:effectLst/>
                <a:latin typeface="Calibri" panose="020F0502020204030204" pitchFamily="34" charset="0"/>
              </a:rPr>
              <a:t>firm can raise profit by reducing production</a:t>
            </a:r>
            <a:r>
              <a:rPr lang="en-IN" sz="1800" dirty="0">
                <a:effectLst/>
                <a:latin typeface="Calibri" panose="020F0502020204030204" pitchFamily="34" charset="0"/>
              </a:rPr>
              <a:t>.</a:t>
            </a:r>
          </a:p>
          <a:p>
            <a:pPr marL="0" marR="0">
              <a:spcBef>
                <a:spcPts val="0"/>
              </a:spcBef>
              <a:spcAft>
                <a:spcPts val="0"/>
              </a:spcAft>
            </a:pPr>
            <a:r>
              <a:rPr lang="en-IN" sz="1800" dirty="0">
                <a:effectLst/>
                <a:latin typeface="Calibri" panose="020F0502020204030204" pitchFamily="34" charset="0"/>
              </a:rPr>
              <a:t>In the end, the firm adjusts its level of production </a:t>
            </a:r>
            <a:r>
              <a:rPr lang="en-IN" sz="1800" b="1" dirty="0">
                <a:effectLst/>
                <a:latin typeface="Calibri" panose="020F0502020204030204" pitchFamily="34" charset="0"/>
              </a:rPr>
              <a:t>until the quantity reaches QMAX</a:t>
            </a:r>
            <a:r>
              <a:rPr lang="en-IN" sz="1800" dirty="0">
                <a:effectLst/>
                <a:latin typeface="Calibri" panose="020F0502020204030204" pitchFamily="34" charset="0"/>
              </a:rPr>
              <a:t>, at which </a:t>
            </a:r>
            <a:r>
              <a:rPr lang="en-IN" sz="1800" b="1" dirty="0">
                <a:effectLst/>
                <a:latin typeface="Calibri" panose="020F0502020204030204" pitchFamily="34" charset="0"/>
              </a:rPr>
              <a:t>marginal revenue equals marginal cost</a:t>
            </a:r>
            <a:r>
              <a:rPr lang="en-IN" sz="1800" dirty="0">
                <a:effectLst/>
                <a:latin typeface="Calibri" panose="020F0502020204030204" pitchFamily="34" charset="0"/>
              </a:rPr>
              <a:t>.</a:t>
            </a:r>
          </a:p>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15</a:t>
            </a:fld>
            <a:endParaRPr lang="en-IN"/>
          </a:p>
        </p:txBody>
      </p:sp>
    </p:spTree>
    <p:extLst>
      <p:ext uri="{BB962C8B-B14F-4D97-AF65-F5344CB8AC3E}">
        <p14:creationId xmlns:p14="http://schemas.microsoft.com/office/powerpoint/2010/main" val="4226181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800" dirty="0">
                <a:effectLst/>
                <a:latin typeface="Calibri" panose="020F0502020204030204" pitchFamily="34" charset="0"/>
              </a:rPr>
              <a:t>Profit = TR − TC. </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We can rewrite this as Profit = (TR/Q − TC/Q) × Q. </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TR/Q is average revenue, which equals the price, P, and TC/Q is average total cost, ATC. </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Therefore, Profit = (P − ATC) × Q. </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This equation for profit (which also holds for competitive firms) allows us to measure the monopolist’s profit in our graph.</a:t>
            </a:r>
          </a:p>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17</a:t>
            </a:fld>
            <a:endParaRPr lang="en-IN"/>
          </a:p>
        </p:txBody>
      </p:sp>
    </p:spTree>
    <p:extLst>
      <p:ext uri="{BB962C8B-B14F-4D97-AF65-F5344CB8AC3E}">
        <p14:creationId xmlns:p14="http://schemas.microsoft.com/office/powerpoint/2010/main" val="341525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800" dirty="0">
                <a:effectLst/>
                <a:latin typeface="Calibri" panose="020F0502020204030204" pitchFamily="34" charset="0"/>
              </a:rPr>
              <a:t>Figure 7 analyses </a:t>
            </a:r>
            <a:r>
              <a:rPr lang="en-IN" sz="1800" b="1" dirty="0">
                <a:effectLst/>
                <a:latin typeface="Calibri" panose="020F0502020204030204" pitchFamily="34" charset="0"/>
              </a:rPr>
              <a:t>how a benevolent social planner would choose the monopoly’s level of output</a:t>
            </a:r>
            <a:r>
              <a:rPr lang="en-IN" sz="1800" dirty="0">
                <a:effectLst/>
                <a:latin typeface="Calibri" panose="020F0502020204030204" pitchFamily="34" charset="0"/>
              </a:rPr>
              <a:t>. The </a:t>
            </a:r>
            <a:r>
              <a:rPr lang="en-IN" sz="1800" b="1" dirty="0">
                <a:effectLst/>
                <a:latin typeface="Calibri" panose="020F0502020204030204" pitchFamily="34" charset="0"/>
              </a:rPr>
              <a:t>demand curve </a:t>
            </a:r>
            <a:r>
              <a:rPr lang="en-IN" sz="1800" dirty="0">
                <a:effectLst/>
                <a:latin typeface="Calibri" panose="020F0502020204030204" pitchFamily="34" charset="0"/>
              </a:rPr>
              <a:t>reflects </a:t>
            </a:r>
            <a:r>
              <a:rPr lang="en-IN" sz="1800" b="1" dirty="0">
                <a:effectLst/>
                <a:latin typeface="Calibri" panose="020F0502020204030204" pitchFamily="34" charset="0"/>
              </a:rPr>
              <a:t>the value of the good to consumers</a:t>
            </a:r>
            <a:r>
              <a:rPr lang="en-IN" sz="1800" dirty="0">
                <a:effectLst/>
                <a:latin typeface="Calibri" panose="020F0502020204030204" pitchFamily="34" charset="0"/>
              </a:rPr>
              <a:t>, as measured by </a:t>
            </a:r>
            <a:r>
              <a:rPr lang="en-IN" sz="1800" b="1" dirty="0">
                <a:effectLst/>
                <a:latin typeface="Calibri" panose="020F0502020204030204" pitchFamily="34" charset="0"/>
              </a:rPr>
              <a:t>their willingness to pay for it</a:t>
            </a:r>
            <a:r>
              <a:rPr lang="en-IN" sz="1800" dirty="0">
                <a:effectLst/>
                <a:latin typeface="Calibri" panose="020F0502020204030204" pitchFamily="34" charset="0"/>
              </a:rPr>
              <a:t>. The </a:t>
            </a:r>
            <a:r>
              <a:rPr lang="en-IN" sz="1800" b="1" dirty="0">
                <a:effectLst/>
                <a:latin typeface="Calibri" panose="020F0502020204030204" pitchFamily="34" charset="0"/>
              </a:rPr>
              <a:t>marginal-cost curve </a:t>
            </a:r>
            <a:r>
              <a:rPr lang="en-IN" sz="1800" dirty="0">
                <a:effectLst/>
                <a:latin typeface="Calibri" panose="020F0502020204030204" pitchFamily="34" charset="0"/>
              </a:rPr>
              <a:t>reflects the </a:t>
            </a:r>
            <a:r>
              <a:rPr lang="en-IN" sz="1800" b="1" dirty="0">
                <a:effectLst/>
                <a:latin typeface="Calibri" panose="020F0502020204030204" pitchFamily="34" charset="0"/>
              </a:rPr>
              <a:t>costs of the monopolist</a:t>
            </a:r>
            <a:r>
              <a:rPr lang="en-IN" sz="1800" dirty="0">
                <a:effectLst/>
                <a:latin typeface="Calibri" panose="020F0502020204030204" pitchFamily="34" charset="0"/>
              </a:rPr>
              <a:t>. Thus, </a:t>
            </a:r>
            <a:r>
              <a:rPr lang="en-IN" sz="1800" i="1" dirty="0">
                <a:effectLst/>
                <a:latin typeface="Calibri" panose="020F0502020204030204" pitchFamily="34" charset="0"/>
              </a:rPr>
              <a:t>the </a:t>
            </a:r>
            <a:r>
              <a:rPr lang="en-IN" sz="1800" b="1" i="1" dirty="0">
                <a:effectLst/>
                <a:latin typeface="Calibri" panose="020F0502020204030204" pitchFamily="34" charset="0"/>
              </a:rPr>
              <a:t>socially efficient quantity </a:t>
            </a:r>
            <a:r>
              <a:rPr lang="en-IN" sz="1800" i="1" dirty="0">
                <a:effectLst/>
                <a:latin typeface="Calibri" panose="020F0502020204030204" pitchFamily="34" charset="0"/>
              </a:rPr>
              <a:t>is found where the </a:t>
            </a:r>
            <a:r>
              <a:rPr lang="en-IN" sz="1800" b="1" i="1" dirty="0">
                <a:effectLst/>
                <a:latin typeface="Calibri" panose="020F0502020204030204" pitchFamily="34" charset="0"/>
              </a:rPr>
              <a:t>demand curve and the marginal-cost curve intersect</a:t>
            </a:r>
            <a:r>
              <a:rPr lang="en-IN" sz="1800" i="1" dirty="0">
                <a:effectLst/>
                <a:latin typeface="Calibri" panose="020F0502020204030204" pitchFamily="34" charset="0"/>
              </a:rPr>
              <a:t>. </a:t>
            </a:r>
            <a:endParaRPr lang="en-IN" sz="1800" dirty="0">
              <a:effectLst/>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b="1" dirty="0">
                <a:effectLst/>
                <a:latin typeface="Calibri" panose="020F0502020204030204" pitchFamily="34" charset="0"/>
              </a:rPr>
              <a:t>Below this quantity</a:t>
            </a:r>
            <a:r>
              <a:rPr lang="en-IN" sz="1800" dirty="0">
                <a:effectLst/>
                <a:latin typeface="Calibri" panose="020F0502020204030204" pitchFamily="34" charset="0"/>
              </a:rPr>
              <a:t>, the value of an extra unit to consumers exceeds the cost of providing it, so </a:t>
            </a:r>
            <a:r>
              <a:rPr lang="en-IN" sz="1800" b="1" dirty="0">
                <a:effectLst/>
                <a:latin typeface="Calibri" panose="020F0502020204030204" pitchFamily="34" charset="0"/>
              </a:rPr>
              <a:t>increasing output would raise total surplus</a:t>
            </a:r>
            <a:r>
              <a:rPr lang="en-IN" sz="1800" dirty="0">
                <a:effectLst/>
                <a:latin typeface="Calibri" panose="020F0502020204030204" pitchFamily="34" charset="0"/>
              </a:rPr>
              <a:t>. </a:t>
            </a:r>
            <a:r>
              <a:rPr lang="en-IN" sz="1800" b="1" dirty="0">
                <a:effectLst/>
                <a:latin typeface="Calibri" panose="020F0502020204030204" pitchFamily="34" charset="0"/>
              </a:rPr>
              <a:t>Above this quantity</a:t>
            </a:r>
            <a:r>
              <a:rPr lang="en-IN" sz="1800" dirty="0">
                <a:effectLst/>
                <a:latin typeface="Calibri" panose="020F0502020204030204" pitchFamily="34" charset="0"/>
              </a:rPr>
              <a:t>, the cost of producing an extra unit exceeds the value of that unit to consumers, so </a:t>
            </a:r>
            <a:r>
              <a:rPr lang="en-IN" sz="1800" b="1" dirty="0">
                <a:effectLst/>
                <a:latin typeface="Calibri" panose="020F0502020204030204" pitchFamily="34" charset="0"/>
              </a:rPr>
              <a:t>decreasing output would raise total surplus</a:t>
            </a:r>
            <a:r>
              <a:rPr lang="en-IN" sz="1800" dirty="0">
                <a:effectLst/>
                <a:latin typeface="Calibri" panose="020F0502020204030204" pitchFamily="34" charset="0"/>
              </a:rPr>
              <a:t>. At the </a:t>
            </a:r>
            <a:r>
              <a:rPr lang="en-IN" sz="1800" b="1" dirty="0">
                <a:effectLst/>
                <a:latin typeface="Calibri" panose="020F0502020204030204" pitchFamily="34" charset="0"/>
              </a:rPr>
              <a:t>optimal quantity</a:t>
            </a:r>
            <a:r>
              <a:rPr lang="en-IN" sz="1800" dirty="0">
                <a:effectLst/>
                <a:latin typeface="Calibri" panose="020F0502020204030204" pitchFamily="34" charset="0"/>
              </a:rPr>
              <a:t>, the </a:t>
            </a:r>
            <a:r>
              <a:rPr lang="en-IN" sz="1800" b="1" dirty="0">
                <a:effectLst/>
                <a:latin typeface="Calibri" panose="020F0502020204030204" pitchFamily="34" charset="0"/>
              </a:rPr>
              <a:t>value of an extra unit to consumers exactly equals the marginal cost of production</a:t>
            </a:r>
            <a:r>
              <a:rPr lang="en-IN" sz="1800" dirty="0">
                <a:effectLst/>
                <a:latin typeface="Calibri" panose="020F0502020204030204" pitchFamily="34" charset="0"/>
              </a:rPr>
              <a:t>.</a:t>
            </a:r>
          </a:p>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21</a:t>
            </a:fld>
            <a:endParaRPr lang="en-IN"/>
          </a:p>
        </p:txBody>
      </p:sp>
    </p:spTree>
    <p:extLst>
      <p:ext uri="{BB962C8B-B14F-4D97-AF65-F5344CB8AC3E}">
        <p14:creationId xmlns:p14="http://schemas.microsoft.com/office/powerpoint/2010/main" val="80060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800" dirty="0">
                <a:effectLst/>
                <a:latin typeface="Calibri" panose="020F0502020204030204" pitchFamily="34" charset="0"/>
              </a:rPr>
              <a:t>We can also view the </a:t>
            </a:r>
            <a:r>
              <a:rPr lang="en-IN" sz="1800" b="1" dirty="0">
                <a:effectLst/>
                <a:latin typeface="Calibri" panose="020F0502020204030204" pitchFamily="34" charset="0"/>
              </a:rPr>
              <a:t>inefficiency of monopoly </a:t>
            </a:r>
            <a:r>
              <a:rPr lang="en-IN" sz="1800" dirty="0">
                <a:effectLst/>
                <a:latin typeface="Calibri" panose="020F0502020204030204" pitchFamily="34" charset="0"/>
              </a:rPr>
              <a:t>in terms of the </a:t>
            </a:r>
            <a:r>
              <a:rPr lang="en-IN" sz="1800" b="1" dirty="0">
                <a:effectLst/>
                <a:latin typeface="Calibri" panose="020F0502020204030204" pitchFamily="34" charset="0"/>
              </a:rPr>
              <a:t>monopolist’s price</a:t>
            </a: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Because the market demand curve describes a negative relationship between the price and quantity of the good, </a:t>
            </a:r>
            <a:r>
              <a:rPr lang="en-IN" sz="1800" b="1" dirty="0">
                <a:effectLst/>
                <a:latin typeface="Calibri" panose="020F0502020204030204" pitchFamily="34" charset="0"/>
              </a:rPr>
              <a:t>a quantity that is inefficiently low is equivalent to a price that is inefficiently high</a:t>
            </a:r>
            <a:r>
              <a:rPr lang="en-IN" sz="1800" dirty="0">
                <a:effectLst/>
                <a:latin typeface="Calibri" panose="020F0502020204030204" pitchFamily="34" charset="0"/>
              </a:rPr>
              <a:t>. When a monopolist charges a </a:t>
            </a:r>
            <a:r>
              <a:rPr lang="en-IN" sz="1800" b="1" dirty="0">
                <a:effectLst/>
                <a:latin typeface="Calibri" panose="020F0502020204030204" pitchFamily="34" charset="0"/>
              </a:rPr>
              <a:t>price above marginal cost</a:t>
            </a:r>
            <a:r>
              <a:rPr lang="en-IN" sz="1800" dirty="0">
                <a:effectLst/>
                <a:latin typeface="Calibri" panose="020F0502020204030204" pitchFamily="34" charset="0"/>
              </a:rPr>
              <a:t>, some potential consumers value the good at more than its marginal cost but less than the monopolist’s price. </a:t>
            </a:r>
            <a:r>
              <a:rPr lang="en-IN" sz="1800" b="1" dirty="0">
                <a:effectLst/>
                <a:latin typeface="Calibri" panose="020F0502020204030204" pitchFamily="34" charset="0"/>
              </a:rPr>
              <a:t>These consumers do not buy the good</a:t>
            </a:r>
            <a:r>
              <a:rPr lang="en-IN" sz="1800" dirty="0">
                <a:effectLst/>
                <a:latin typeface="Calibri" panose="020F0502020204030204" pitchFamily="34" charset="0"/>
              </a:rPr>
              <a:t>. Because the value these consumers place on the good is greater than the cost of providing it to them, this </a:t>
            </a:r>
            <a:r>
              <a:rPr lang="en-IN" sz="1800" b="1" dirty="0">
                <a:effectLst/>
                <a:latin typeface="Calibri" panose="020F0502020204030204" pitchFamily="34" charset="0"/>
              </a:rPr>
              <a:t>result is inefficient</a:t>
            </a:r>
            <a:r>
              <a:rPr lang="en-IN" sz="1800" dirty="0">
                <a:effectLst/>
                <a:latin typeface="Calibri" panose="020F0502020204030204" pitchFamily="34" charset="0"/>
              </a:rPr>
              <a:t>. Thus, </a:t>
            </a:r>
            <a:r>
              <a:rPr lang="en-IN" sz="1800" b="1" dirty="0">
                <a:effectLst/>
                <a:latin typeface="Calibri" panose="020F0502020204030204" pitchFamily="34" charset="0"/>
              </a:rPr>
              <a:t>monopoly pricing prevents some mutually beneficial trades from taking place</a:t>
            </a:r>
            <a:r>
              <a:rPr lang="en-IN" sz="1800" dirty="0">
                <a:effectLst/>
                <a:latin typeface="Calibri" panose="020F0502020204030204" pitchFamily="34" charset="0"/>
              </a:rPr>
              <a:t>.</a:t>
            </a:r>
          </a:p>
          <a:p>
            <a:pPr marL="0" marR="0">
              <a:spcBef>
                <a:spcPts val="0"/>
              </a:spcBef>
              <a:spcAft>
                <a:spcPts val="0"/>
              </a:spcAft>
            </a:pPr>
            <a:r>
              <a:rPr lang="en-IN" sz="1800" dirty="0">
                <a:effectLst/>
                <a:latin typeface="Calibri" panose="020F0502020204030204" pitchFamily="34" charset="0"/>
              </a:rPr>
              <a:t> </a:t>
            </a:r>
          </a:p>
          <a:p>
            <a:endParaRPr lang="en-IN" dirty="0"/>
          </a:p>
        </p:txBody>
      </p:sp>
      <p:sp>
        <p:nvSpPr>
          <p:cNvPr id="4" name="Slide Number Placeholder 3"/>
          <p:cNvSpPr>
            <a:spLocks noGrp="1"/>
          </p:cNvSpPr>
          <p:nvPr>
            <p:ph type="sldNum" sz="quarter" idx="5"/>
          </p:nvPr>
        </p:nvSpPr>
        <p:spPr/>
        <p:txBody>
          <a:bodyPr/>
          <a:lstStyle/>
          <a:p>
            <a:fld id="{9C24C043-B699-4275-9094-209501F2C03D}" type="slidenum">
              <a:rPr lang="en-IN" smtClean="0"/>
              <a:t>22</a:t>
            </a:fld>
            <a:endParaRPr lang="en-IN"/>
          </a:p>
        </p:txBody>
      </p:sp>
    </p:spTree>
    <p:extLst>
      <p:ext uri="{BB962C8B-B14F-4D97-AF65-F5344CB8AC3E}">
        <p14:creationId xmlns:p14="http://schemas.microsoft.com/office/powerpoint/2010/main" val="101506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6A67-BC81-243D-34FF-CD085A3A8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10197A-D143-D1B8-8784-7BFEC7F13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CF6944-170E-2772-6F0D-163C6BFF7A2D}"/>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5" name="Footer Placeholder 4">
            <a:extLst>
              <a:ext uri="{FF2B5EF4-FFF2-40B4-BE49-F238E27FC236}">
                <a16:creationId xmlns:a16="http://schemas.microsoft.com/office/drawing/2014/main" id="{0E32162A-9CC0-3DF0-9076-E4A67443E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55374-32F3-4468-DB47-355820035217}"/>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71414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CD86-45D8-55E6-27A0-B279ABE0B5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E431C3-661B-EDAD-9ED8-C71334379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D4736-303F-D6C9-850B-A918C4AF176A}"/>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5" name="Footer Placeholder 4">
            <a:extLst>
              <a:ext uri="{FF2B5EF4-FFF2-40B4-BE49-F238E27FC236}">
                <a16:creationId xmlns:a16="http://schemas.microsoft.com/office/drawing/2014/main" id="{6DA99540-45F9-ECF6-326B-B070B373FB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AFC32-8436-0C30-BB5E-E8B4D5B54E95}"/>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32814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35069B-162A-8639-39BE-A0357F183D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C6E481-F9EC-CEA0-0723-34FF8F9EB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65372-5725-75E0-5229-A9477A10637B}"/>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5" name="Footer Placeholder 4">
            <a:extLst>
              <a:ext uri="{FF2B5EF4-FFF2-40B4-BE49-F238E27FC236}">
                <a16:creationId xmlns:a16="http://schemas.microsoft.com/office/drawing/2014/main" id="{A22F4865-63FD-CF27-3D68-9752B1FC6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502B2-4AAB-6A62-05F7-AD8453E65190}"/>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32736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7175-3CBC-FF4C-1050-FCF15F0002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37953D-50E0-C60B-5429-D3D8584B59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19EE8-3701-546D-6C15-A5F98B0E90A6}"/>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5" name="Footer Placeholder 4">
            <a:extLst>
              <a:ext uri="{FF2B5EF4-FFF2-40B4-BE49-F238E27FC236}">
                <a16:creationId xmlns:a16="http://schemas.microsoft.com/office/drawing/2014/main" id="{EC334CC1-E953-E082-686F-7995FD0A5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B16A1-13FA-EFE8-F5C6-482471325905}"/>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179708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3905-A78E-8ED7-D0D4-B91744B150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D9235B-2751-4ECA-6244-8AFA122FC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95CE9-6459-1E74-449D-64EED80FBD81}"/>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5" name="Footer Placeholder 4">
            <a:extLst>
              <a:ext uri="{FF2B5EF4-FFF2-40B4-BE49-F238E27FC236}">
                <a16:creationId xmlns:a16="http://schemas.microsoft.com/office/drawing/2014/main" id="{0126C3F1-B12E-CBE0-C16B-AB3E6492E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CB8EF-4794-A854-6F10-EBE769304663}"/>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247544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BB18-3B74-3839-5ACF-F827A7760E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2781B-8FD0-DC0E-4540-8D5502C33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BE4DBC-F5F2-74DF-54F7-7A6007DDE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5E3A75-6F04-295F-D33B-E4B4AA08FBDA}"/>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6" name="Footer Placeholder 5">
            <a:extLst>
              <a:ext uri="{FF2B5EF4-FFF2-40B4-BE49-F238E27FC236}">
                <a16:creationId xmlns:a16="http://schemas.microsoft.com/office/drawing/2014/main" id="{AACCA79F-C783-27D4-767F-40A6D7D16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08431-F811-4E32-0597-1DA2AB73F4F9}"/>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4573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819F-5B7C-FB4E-0E71-C3C3BB43D7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19763-A712-30A1-991C-4CA6565F4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DD2BD-B26B-4054-40BB-5C7DD1E9D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68A464-6C25-EBEB-74A6-053C61A0E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05BAFE-365C-A0BC-07CD-B48CD3DC3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B70AFB-60DA-3B9D-F29B-7352227B2044}"/>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8" name="Footer Placeholder 7">
            <a:extLst>
              <a:ext uri="{FF2B5EF4-FFF2-40B4-BE49-F238E27FC236}">
                <a16:creationId xmlns:a16="http://schemas.microsoft.com/office/drawing/2014/main" id="{C2517A55-A3E9-7765-D095-A440795AF0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826742-0D6F-4E22-412F-2DE79537F28E}"/>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303956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6708-563C-7153-F3F9-1B33C7125C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7542C4-7743-C3C9-735C-4BA824D318EF}"/>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4" name="Footer Placeholder 3">
            <a:extLst>
              <a:ext uri="{FF2B5EF4-FFF2-40B4-BE49-F238E27FC236}">
                <a16:creationId xmlns:a16="http://schemas.microsoft.com/office/drawing/2014/main" id="{AFA5DE2A-607F-BF23-BC26-803EB03E28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B3D461-AD07-427B-2AE3-92BFA5234484}"/>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122944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FE752-C3B3-D1D2-F344-EC1B4EBAF2BC}"/>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3" name="Footer Placeholder 2">
            <a:extLst>
              <a:ext uri="{FF2B5EF4-FFF2-40B4-BE49-F238E27FC236}">
                <a16:creationId xmlns:a16="http://schemas.microsoft.com/office/drawing/2014/main" id="{6E243A39-9646-8907-17A2-D84B565B61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366799-C360-C9F7-918C-1546EB814ABA}"/>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42482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69BD-AD0C-E8D5-3A35-336A7DCE3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2D2CC7-7927-BAF8-81F7-16E176A7F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72531C-0A9B-EE9C-A523-546D61302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EE133-B4A3-4081-28FD-B9F2BC867099}"/>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6" name="Footer Placeholder 5">
            <a:extLst>
              <a:ext uri="{FF2B5EF4-FFF2-40B4-BE49-F238E27FC236}">
                <a16:creationId xmlns:a16="http://schemas.microsoft.com/office/drawing/2014/main" id="{BC60FED8-EDB7-5F36-2B64-07EF344C49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3906B-4038-D107-C037-DDCFB002FA84}"/>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265986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AAFE-0CC3-73E8-0927-DA3340DD1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DBE299-E0D7-0F2B-AC21-E725A17C02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7889D5-9AEB-F8F3-F352-86D58317B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D334A-B84A-024C-DF22-F6CF228E3C05}"/>
              </a:ext>
            </a:extLst>
          </p:cNvPr>
          <p:cNvSpPr>
            <a:spLocks noGrp="1"/>
          </p:cNvSpPr>
          <p:nvPr>
            <p:ph type="dt" sz="half" idx="10"/>
          </p:nvPr>
        </p:nvSpPr>
        <p:spPr/>
        <p:txBody>
          <a:bodyPr/>
          <a:lstStyle/>
          <a:p>
            <a:fld id="{7A54EB13-F824-4371-8173-32A395377B5E}" type="datetimeFigureOut">
              <a:rPr lang="en-IN" smtClean="0"/>
              <a:t>16-10-2023</a:t>
            </a:fld>
            <a:endParaRPr lang="en-IN"/>
          </a:p>
        </p:txBody>
      </p:sp>
      <p:sp>
        <p:nvSpPr>
          <p:cNvPr id="6" name="Footer Placeholder 5">
            <a:extLst>
              <a:ext uri="{FF2B5EF4-FFF2-40B4-BE49-F238E27FC236}">
                <a16:creationId xmlns:a16="http://schemas.microsoft.com/office/drawing/2014/main" id="{D341F3F7-7431-A92E-19D8-59506D834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8C4713-63D4-F3D4-21DD-93421FD8930F}"/>
              </a:ext>
            </a:extLst>
          </p:cNvPr>
          <p:cNvSpPr>
            <a:spLocks noGrp="1"/>
          </p:cNvSpPr>
          <p:nvPr>
            <p:ph type="sldNum" sz="quarter" idx="12"/>
          </p:nvPr>
        </p:nvSpPr>
        <p:spPr/>
        <p:txBody>
          <a:bodyPr/>
          <a:lstStyle/>
          <a:p>
            <a:fld id="{7D05B5EA-0026-4968-9D33-B1E4331FE1A9}" type="slidenum">
              <a:rPr lang="en-IN" smtClean="0"/>
              <a:t>‹#›</a:t>
            </a:fld>
            <a:endParaRPr lang="en-IN"/>
          </a:p>
        </p:txBody>
      </p:sp>
    </p:spTree>
    <p:extLst>
      <p:ext uri="{BB962C8B-B14F-4D97-AF65-F5344CB8AC3E}">
        <p14:creationId xmlns:p14="http://schemas.microsoft.com/office/powerpoint/2010/main" val="403675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F7EE9-E501-FE46-D26C-42DD92C80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7B868-6844-15A0-ABDA-C4B622BDE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F28C53-6048-8061-B8A3-C0CF3D59E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4EB13-F824-4371-8173-32A395377B5E}" type="datetimeFigureOut">
              <a:rPr lang="en-IN" smtClean="0"/>
              <a:t>16-10-2023</a:t>
            </a:fld>
            <a:endParaRPr lang="en-IN"/>
          </a:p>
        </p:txBody>
      </p:sp>
      <p:sp>
        <p:nvSpPr>
          <p:cNvPr id="5" name="Footer Placeholder 4">
            <a:extLst>
              <a:ext uri="{FF2B5EF4-FFF2-40B4-BE49-F238E27FC236}">
                <a16:creationId xmlns:a16="http://schemas.microsoft.com/office/drawing/2014/main" id="{EC4E029F-5888-3D0B-15F7-24CDD5A7D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CD2CEE-B682-EAA0-7DE8-37C4C2565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5B5EA-0026-4968-9D33-B1E4331FE1A9}" type="slidenum">
              <a:rPr lang="en-IN" smtClean="0"/>
              <a:t>‹#›</a:t>
            </a:fld>
            <a:endParaRPr lang="en-IN"/>
          </a:p>
        </p:txBody>
      </p:sp>
    </p:spTree>
    <p:extLst>
      <p:ext uri="{BB962C8B-B14F-4D97-AF65-F5344CB8AC3E}">
        <p14:creationId xmlns:p14="http://schemas.microsoft.com/office/powerpoint/2010/main" val="262080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2300-ABE4-97C1-40D5-00856299ACCB}"/>
              </a:ext>
            </a:extLst>
          </p:cNvPr>
          <p:cNvSpPr>
            <a:spLocks noGrp="1"/>
          </p:cNvSpPr>
          <p:nvPr>
            <p:ph type="ctrTitle"/>
          </p:nvPr>
        </p:nvSpPr>
        <p:spPr/>
        <p:txBody>
          <a:bodyPr>
            <a:normAutofit fontScale="90000"/>
          </a:bodyPr>
          <a:lstStyle/>
          <a:p>
            <a:r>
              <a:rPr lang="en-IN" dirty="0"/>
              <a:t>Industrial Economics</a:t>
            </a:r>
            <a:br>
              <a:rPr lang="en-IN" dirty="0"/>
            </a:br>
            <a:br>
              <a:rPr lang="en-IN" dirty="0"/>
            </a:br>
            <a:r>
              <a:rPr lang="en-IN" sz="5400" dirty="0"/>
              <a:t>PPT - 11</a:t>
            </a:r>
            <a:endParaRPr lang="en-IN" dirty="0"/>
          </a:p>
        </p:txBody>
      </p:sp>
      <p:sp>
        <p:nvSpPr>
          <p:cNvPr id="3" name="Subtitle 2">
            <a:extLst>
              <a:ext uri="{FF2B5EF4-FFF2-40B4-BE49-F238E27FC236}">
                <a16:creationId xmlns:a16="http://schemas.microsoft.com/office/drawing/2014/main" id="{E3FF18D4-1A9C-C5E0-5CCD-4F596274E3A8}"/>
              </a:ext>
            </a:extLst>
          </p:cNvPr>
          <p:cNvSpPr>
            <a:spLocks noGrp="1"/>
          </p:cNvSpPr>
          <p:nvPr>
            <p:ph type="subTitle" idx="1"/>
          </p:nvPr>
        </p:nvSpPr>
        <p:spPr/>
        <p:txBody>
          <a:bodyPr/>
          <a:lstStyle/>
          <a:p>
            <a:endParaRPr lang="en-IN" sz="4400" b="1" dirty="0">
              <a:solidFill>
                <a:srgbClr val="C00000"/>
              </a:solidFill>
            </a:endParaRPr>
          </a:p>
          <a:p>
            <a:r>
              <a:rPr lang="en-IN" sz="4400" b="1" dirty="0">
                <a:solidFill>
                  <a:srgbClr val="C00000"/>
                </a:solidFill>
              </a:rPr>
              <a:t>Monopoly</a:t>
            </a:r>
          </a:p>
          <a:p>
            <a:endParaRPr lang="en-IN" dirty="0"/>
          </a:p>
        </p:txBody>
      </p:sp>
    </p:spTree>
    <p:extLst>
      <p:ext uri="{BB962C8B-B14F-4D97-AF65-F5344CB8AC3E}">
        <p14:creationId xmlns:p14="http://schemas.microsoft.com/office/powerpoint/2010/main" val="8128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E16E-B1F0-5D0B-674C-998B32F73D90}"/>
              </a:ext>
            </a:extLst>
          </p:cNvPr>
          <p:cNvSpPr>
            <a:spLocks noGrp="1"/>
          </p:cNvSpPr>
          <p:nvPr>
            <p:ph type="title"/>
          </p:nvPr>
        </p:nvSpPr>
        <p:spPr>
          <a:xfrm>
            <a:off x="838200" y="365125"/>
            <a:ext cx="10515600" cy="1001083"/>
          </a:xfrm>
        </p:spPr>
        <p:txBody>
          <a:bodyPr>
            <a:normAutofit fontScale="90000"/>
          </a:bodyPr>
          <a:lstStyle/>
          <a:p>
            <a:r>
              <a:rPr lang="en-US" b="1" dirty="0">
                <a:solidFill>
                  <a:srgbClr val="C00000"/>
                </a:solidFill>
              </a:rPr>
              <a:t>How Monopolies Make Production and Pricing Decisions..?</a:t>
            </a:r>
            <a:endParaRPr lang="en-IN" b="1" dirty="0">
              <a:solidFill>
                <a:srgbClr val="C00000"/>
              </a:solidFill>
            </a:endParaRPr>
          </a:p>
        </p:txBody>
      </p:sp>
      <p:sp>
        <p:nvSpPr>
          <p:cNvPr id="3" name="Content Placeholder 2">
            <a:extLst>
              <a:ext uri="{FF2B5EF4-FFF2-40B4-BE49-F238E27FC236}">
                <a16:creationId xmlns:a16="http://schemas.microsoft.com/office/drawing/2014/main" id="{7C7406A3-09F8-2B0E-855E-038709743ACA}"/>
              </a:ext>
            </a:extLst>
          </p:cNvPr>
          <p:cNvSpPr>
            <a:spLocks noGrp="1"/>
          </p:cNvSpPr>
          <p:nvPr>
            <p:ph idx="1"/>
          </p:nvPr>
        </p:nvSpPr>
        <p:spPr>
          <a:xfrm>
            <a:off x="838200" y="1570008"/>
            <a:ext cx="10515600" cy="4606955"/>
          </a:xfrm>
        </p:spPr>
        <p:txBody>
          <a:bodyPr/>
          <a:lstStyle/>
          <a:p>
            <a:r>
              <a:rPr lang="en-IN" sz="1800" b="1" dirty="0">
                <a:effectLst/>
                <a:latin typeface="Calibri" panose="020F0502020204030204" pitchFamily="34" charset="0"/>
              </a:rPr>
              <a:t>Monopoly versus Competition</a:t>
            </a:r>
            <a:endParaRPr lang="en-IN" sz="1800" dirty="0">
              <a:effectLst/>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CFB4A079-8558-B203-FB2C-C1F5F7ECA21A}"/>
              </a:ext>
            </a:extLst>
          </p:cNvPr>
          <p:cNvPicPr>
            <a:picLocks noChangeAspect="1"/>
          </p:cNvPicPr>
          <p:nvPr/>
        </p:nvPicPr>
        <p:blipFill>
          <a:blip r:embed="rId3"/>
          <a:stretch>
            <a:fillRect/>
          </a:stretch>
        </p:blipFill>
        <p:spPr>
          <a:xfrm>
            <a:off x="586597" y="2029425"/>
            <a:ext cx="11335110" cy="4606955"/>
          </a:xfrm>
          <a:prstGeom prst="rect">
            <a:avLst/>
          </a:prstGeom>
        </p:spPr>
      </p:pic>
    </p:spTree>
    <p:extLst>
      <p:ext uri="{BB962C8B-B14F-4D97-AF65-F5344CB8AC3E}">
        <p14:creationId xmlns:p14="http://schemas.microsoft.com/office/powerpoint/2010/main" val="95871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9EB1F-E920-1DA2-04CB-82A339BBBF5C}"/>
              </a:ext>
            </a:extLst>
          </p:cNvPr>
          <p:cNvSpPr>
            <a:spLocks noGrp="1"/>
          </p:cNvSpPr>
          <p:nvPr>
            <p:ph idx="1"/>
          </p:nvPr>
        </p:nvSpPr>
        <p:spPr>
          <a:xfrm>
            <a:off x="838200" y="707366"/>
            <a:ext cx="10515600" cy="5469597"/>
          </a:xfrm>
        </p:spPr>
        <p:txBody>
          <a:bodyPr>
            <a:normAutofit lnSpcReduction="10000"/>
          </a:bodyPr>
          <a:lstStyle/>
          <a:p>
            <a:pPr>
              <a:spcBef>
                <a:spcPts val="0"/>
              </a:spcBef>
            </a:pPr>
            <a:r>
              <a:rPr lang="en-IN" sz="1800" dirty="0">
                <a:effectLst/>
                <a:latin typeface="Calibri" panose="020F0502020204030204" pitchFamily="34" charset="0"/>
              </a:rPr>
              <a:t>The </a:t>
            </a:r>
            <a:r>
              <a:rPr lang="en-IN" sz="1800" b="1" dirty="0">
                <a:effectLst/>
                <a:latin typeface="Calibri" panose="020F0502020204030204" pitchFamily="34" charset="0"/>
              </a:rPr>
              <a:t>key difference </a:t>
            </a:r>
            <a:r>
              <a:rPr lang="en-IN" sz="1800" dirty="0">
                <a:effectLst/>
                <a:latin typeface="Calibri" panose="020F0502020204030204" pitchFamily="34" charset="0"/>
              </a:rPr>
              <a:t>between a competitive firm and a monopoly is the </a:t>
            </a:r>
            <a:r>
              <a:rPr lang="en-IN" sz="1800" b="1" dirty="0">
                <a:effectLst/>
                <a:latin typeface="Calibri" panose="020F0502020204030204" pitchFamily="34" charset="0"/>
              </a:rPr>
              <a:t>monopoly’s ability to influence the price of its output</a:t>
            </a:r>
            <a:r>
              <a:rPr lang="en-IN" sz="1800" dirty="0">
                <a:effectLst/>
                <a:latin typeface="Calibri" panose="020F0502020204030204" pitchFamily="34" charset="0"/>
              </a:rPr>
              <a:t>.</a:t>
            </a:r>
          </a:p>
          <a:p>
            <a:pPr>
              <a:spcBef>
                <a:spcPts val="0"/>
              </a:spcBef>
            </a:pPr>
            <a:endParaRPr lang="en-IN" sz="1800" dirty="0">
              <a:effectLst/>
              <a:latin typeface="Calibri" panose="020F0502020204030204" pitchFamily="34" charset="0"/>
            </a:endParaRPr>
          </a:p>
          <a:p>
            <a:pPr>
              <a:spcBef>
                <a:spcPts val="0"/>
              </a:spcBef>
            </a:pPr>
            <a:r>
              <a:rPr lang="en-IN" sz="1800" dirty="0">
                <a:latin typeface="Calibri" panose="020F0502020204030204" pitchFamily="34" charset="0"/>
              </a:rPr>
              <a:t>A</a:t>
            </a:r>
            <a:r>
              <a:rPr lang="en-IN" sz="1800" dirty="0">
                <a:effectLst/>
                <a:latin typeface="Calibri" panose="020F0502020204030204" pitchFamily="34" charset="0"/>
              </a:rPr>
              <a:t> monopoly is the sole producer in its market, it can </a:t>
            </a:r>
            <a:r>
              <a:rPr lang="en-IN" sz="1800" b="1" dirty="0">
                <a:effectLst/>
                <a:latin typeface="Calibri" panose="020F0502020204030204" pitchFamily="34" charset="0"/>
              </a:rPr>
              <a:t>alter the price of its good by adjusting the quantity it supplies to the market</a:t>
            </a:r>
            <a:r>
              <a:rPr lang="en-IN" sz="1800" dirty="0">
                <a:effectLst/>
                <a:latin typeface="Calibri" panose="020F0502020204030204" pitchFamily="34" charset="0"/>
              </a:rPr>
              <a:t>.</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For </a:t>
            </a:r>
            <a:r>
              <a:rPr lang="en-IN" sz="1800" b="1" dirty="0">
                <a:effectLst/>
                <a:latin typeface="Calibri" panose="020F0502020204030204" pitchFamily="34" charset="0"/>
              </a:rPr>
              <a:t>competitive firm</a:t>
            </a:r>
            <a:r>
              <a:rPr lang="en-IN" sz="1800" dirty="0">
                <a:effectLst/>
                <a:latin typeface="Calibri" panose="020F0502020204030204" pitchFamily="34" charset="0"/>
              </a:rPr>
              <a:t>, the </a:t>
            </a:r>
            <a:r>
              <a:rPr lang="en-IN" sz="1800" b="1" dirty="0">
                <a:effectLst/>
                <a:latin typeface="Calibri" panose="020F0502020204030204" pitchFamily="34" charset="0"/>
              </a:rPr>
              <a:t>market price is a horizontal line</a:t>
            </a:r>
            <a:r>
              <a:rPr lang="en-IN" sz="1800" dirty="0">
                <a:effectLst/>
                <a:latin typeface="Calibri" panose="020F0502020204030204" pitchFamily="34" charset="0"/>
              </a:rPr>
              <a:t>. </a:t>
            </a:r>
            <a:r>
              <a:rPr lang="en-IN" sz="1800" dirty="0">
                <a:latin typeface="Calibri" panose="020F0502020204030204" pitchFamily="34" charset="0"/>
              </a:rPr>
              <a:t>T</a:t>
            </a:r>
            <a:r>
              <a:rPr lang="en-IN" sz="1800" dirty="0">
                <a:effectLst/>
                <a:latin typeface="Calibri" panose="020F0502020204030204" pitchFamily="34" charset="0"/>
              </a:rPr>
              <a:t>he competitive firm sells a product with many </a:t>
            </a:r>
            <a:r>
              <a:rPr lang="en-IN" sz="1800" b="1" dirty="0">
                <a:effectLst/>
                <a:latin typeface="Calibri" panose="020F0502020204030204" pitchFamily="34" charset="0"/>
              </a:rPr>
              <a:t>perfect substitutes </a:t>
            </a:r>
            <a:r>
              <a:rPr lang="en-IN" sz="1800" dirty="0">
                <a:effectLst/>
                <a:latin typeface="Calibri" panose="020F0502020204030204" pitchFamily="34" charset="0"/>
              </a:rPr>
              <a:t>(the products of all the other firms in its market), </a:t>
            </a:r>
            <a:r>
              <a:rPr lang="en-IN" sz="1800" b="1" dirty="0">
                <a:effectLst/>
                <a:latin typeface="Calibri" panose="020F0502020204030204" pitchFamily="34" charset="0"/>
              </a:rPr>
              <a:t>the demand curve </a:t>
            </a:r>
            <a:r>
              <a:rPr lang="en-IN" sz="1800" dirty="0">
                <a:effectLst/>
                <a:latin typeface="Calibri" panose="020F0502020204030204" pitchFamily="34" charset="0"/>
              </a:rPr>
              <a:t>that any one firm faces is </a:t>
            </a:r>
            <a:r>
              <a:rPr lang="en-IN" sz="1800" b="1" dirty="0">
                <a:effectLst/>
                <a:latin typeface="Calibri" panose="020F0502020204030204" pitchFamily="34" charset="0"/>
              </a:rPr>
              <a:t>perfectly elastic</a:t>
            </a:r>
            <a:r>
              <a:rPr lang="en-IN" sz="1800" dirty="0">
                <a:effectLst/>
                <a:latin typeface="Calibri" panose="020F0502020204030204" pitchFamily="34" charset="0"/>
              </a:rPr>
              <a:t>.</a:t>
            </a:r>
          </a:p>
          <a:p>
            <a:pPr>
              <a:spcBef>
                <a:spcPts val="0"/>
              </a:spcBef>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By contrast, because a </a:t>
            </a:r>
            <a:r>
              <a:rPr lang="en-IN" sz="1800" b="1" dirty="0">
                <a:effectLst/>
                <a:latin typeface="Calibri" panose="020F0502020204030204" pitchFamily="34" charset="0"/>
              </a:rPr>
              <a:t>monopoly is the sole producer </a:t>
            </a:r>
            <a:r>
              <a:rPr lang="en-IN" sz="1800" dirty="0">
                <a:effectLst/>
                <a:latin typeface="Calibri" panose="020F0502020204030204" pitchFamily="34" charset="0"/>
              </a:rPr>
              <a:t>in its market, </a:t>
            </a:r>
            <a:r>
              <a:rPr lang="en-IN" sz="1800" b="1" dirty="0">
                <a:effectLst/>
                <a:latin typeface="Calibri" panose="020F0502020204030204" pitchFamily="34" charset="0"/>
              </a:rPr>
              <a:t>its demand curve is the market demand curve</a:t>
            </a:r>
            <a:r>
              <a:rPr lang="en-IN" sz="1800" dirty="0">
                <a:effectLst/>
                <a:latin typeface="Calibri" panose="020F0502020204030204" pitchFamily="34" charset="0"/>
              </a:rPr>
              <a:t>. Thus, the monopolist’s demand curve </a:t>
            </a:r>
            <a:r>
              <a:rPr lang="en-IN" sz="1800" b="1" dirty="0">
                <a:effectLst/>
                <a:latin typeface="Calibri" panose="020F0502020204030204" pitchFamily="34" charset="0"/>
              </a:rPr>
              <a:t>slopes downward</a:t>
            </a:r>
            <a:r>
              <a:rPr lang="en-IN" sz="1800" dirty="0">
                <a:effectLst/>
                <a:latin typeface="Calibri" panose="020F0502020204030204" pitchFamily="34" charset="0"/>
              </a:rPr>
              <a:t>.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If the monopolist </a:t>
            </a:r>
            <a:r>
              <a:rPr lang="en-IN" sz="1800" b="1" dirty="0">
                <a:effectLst/>
                <a:latin typeface="Calibri" panose="020F0502020204030204" pitchFamily="34" charset="0"/>
              </a:rPr>
              <a:t>raises the price </a:t>
            </a:r>
            <a:r>
              <a:rPr lang="en-IN" sz="1800" dirty="0">
                <a:effectLst/>
                <a:latin typeface="Calibri" panose="020F0502020204030204" pitchFamily="34" charset="0"/>
              </a:rPr>
              <a:t>of its good, </a:t>
            </a:r>
            <a:r>
              <a:rPr lang="en-IN" sz="1800" b="1" dirty="0">
                <a:effectLst/>
                <a:latin typeface="Calibri" panose="020F0502020204030204" pitchFamily="34" charset="0"/>
              </a:rPr>
              <a:t>consumers buy less of it</a:t>
            </a:r>
            <a:r>
              <a:rPr lang="en-IN" sz="1800" dirty="0">
                <a:effectLst/>
                <a:latin typeface="Calibri" panose="020F0502020204030204" pitchFamily="34" charset="0"/>
              </a:rPr>
              <a:t>.</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if the monopolist </a:t>
            </a:r>
            <a:r>
              <a:rPr lang="en-IN" sz="1800" b="1" dirty="0">
                <a:effectLst/>
                <a:latin typeface="Calibri" panose="020F0502020204030204" pitchFamily="34" charset="0"/>
              </a:rPr>
              <a:t>reduces the quantity of output </a:t>
            </a:r>
            <a:r>
              <a:rPr lang="en-IN" sz="1800" dirty="0">
                <a:effectLst/>
                <a:latin typeface="Calibri" panose="020F0502020204030204" pitchFamily="34" charset="0"/>
              </a:rPr>
              <a:t>it produces and sells, the </a:t>
            </a:r>
            <a:r>
              <a:rPr lang="en-IN" sz="1800" b="1" dirty="0">
                <a:effectLst/>
                <a:latin typeface="Calibri" panose="020F0502020204030204" pitchFamily="34" charset="0"/>
              </a:rPr>
              <a:t>price of its output increases</a:t>
            </a:r>
            <a:r>
              <a:rPr lang="en-IN" sz="1800" dirty="0">
                <a:effectLst/>
                <a:latin typeface="Calibri" panose="020F0502020204030204" pitchFamily="34" charset="0"/>
              </a:rPr>
              <a:t>.</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The </a:t>
            </a:r>
            <a:r>
              <a:rPr lang="en-IN" sz="1800" b="1" dirty="0">
                <a:effectLst/>
                <a:latin typeface="Calibri" panose="020F0502020204030204" pitchFamily="34" charset="0"/>
              </a:rPr>
              <a:t>market demand curve provides a constraint on a monopoly’s ability to profit from its market power</a:t>
            </a:r>
            <a:r>
              <a:rPr lang="en-IN" sz="1800" dirty="0">
                <a:effectLst/>
                <a:latin typeface="Calibri" panose="020F0502020204030204" pitchFamily="34" charset="0"/>
              </a:rPr>
              <a:t>. A monopolist would prefer, if it were possible, to charge a high price and sell a large quantity at that high price. The market demand curve makes that outcome impossible.</a:t>
            </a:r>
          </a:p>
          <a:p>
            <a:pPr>
              <a:spcBef>
                <a:spcPts val="0"/>
              </a:spcBef>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By </a:t>
            </a:r>
            <a:r>
              <a:rPr lang="en-IN" sz="1800" b="1" dirty="0">
                <a:effectLst/>
                <a:latin typeface="Calibri" panose="020F0502020204030204" pitchFamily="34" charset="0"/>
              </a:rPr>
              <a:t>adjusting the quantity produced</a:t>
            </a:r>
            <a:r>
              <a:rPr lang="en-IN" sz="1800" dirty="0">
                <a:effectLst/>
                <a:latin typeface="Calibri" panose="020F0502020204030204" pitchFamily="34" charset="0"/>
              </a:rPr>
              <a:t> (or equivalently, the price charged), the </a:t>
            </a:r>
            <a:r>
              <a:rPr lang="en-IN" sz="1800" b="1" dirty="0">
                <a:effectLst/>
                <a:latin typeface="Calibri" panose="020F0502020204030204" pitchFamily="34" charset="0"/>
              </a:rPr>
              <a:t>monopolist can choose any point on the demand curve</a:t>
            </a:r>
            <a:r>
              <a:rPr lang="en-IN" sz="1800" dirty="0">
                <a:effectLst/>
                <a:latin typeface="Calibri" panose="020F0502020204030204" pitchFamily="34" charset="0"/>
              </a:rPr>
              <a:t>, but it </a:t>
            </a:r>
            <a:r>
              <a:rPr lang="en-IN" sz="1800" b="1" dirty="0">
                <a:effectLst/>
                <a:latin typeface="Calibri" panose="020F0502020204030204" pitchFamily="34" charset="0"/>
              </a:rPr>
              <a:t>cannot choose a point off the demand curve</a:t>
            </a:r>
            <a:r>
              <a:rPr lang="en-IN" sz="1800" dirty="0">
                <a:effectLst/>
                <a:latin typeface="Calibri" panose="020F0502020204030204" pitchFamily="34" charset="0"/>
              </a:rPr>
              <a:t>.</a:t>
            </a:r>
          </a:p>
        </p:txBody>
      </p:sp>
    </p:spTree>
    <p:extLst>
      <p:ext uri="{BB962C8B-B14F-4D97-AF65-F5344CB8AC3E}">
        <p14:creationId xmlns:p14="http://schemas.microsoft.com/office/powerpoint/2010/main" val="294321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B3D2-B0E0-4EA2-1D65-974A5E055E26}"/>
              </a:ext>
            </a:extLst>
          </p:cNvPr>
          <p:cNvSpPr>
            <a:spLocks noGrp="1"/>
          </p:cNvSpPr>
          <p:nvPr>
            <p:ph type="title"/>
          </p:nvPr>
        </p:nvSpPr>
        <p:spPr>
          <a:xfrm>
            <a:off x="838200" y="365126"/>
            <a:ext cx="10515600" cy="773562"/>
          </a:xfrm>
        </p:spPr>
        <p:txBody>
          <a:bodyPr/>
          <a:lstStyle/>
          <a:p>
            <a:r>
              <a:rPr lang="en-IN" b="1" dirty="0">
                <a:solidFill>
                  <a:srgbClr val="C00000"/>
                </a:solidFill>
              </a:rPr>
              <a:t>A Monopoly’s Revenue</a:t>
            </a:r>
          </a:p>
        </p:txBody>
      </p:sp>
      <p:sp>
        <p:nvSpPr>
          <p:cNvPr id="3" name="Content Placeholder 2">
            <a:extLst>
              <a:ext uri="{FF2B5EF4-FFF2-40B4-BE49-F238E27FC236}">
                <a16:creationId xmlns:a16="http://schemas.microsoft.com/office/drawing/2014/main" id="{2562BA46-408B-0A2F-0332-59A627406AE4}"/>
              </a:ext>
            </a:extLst>
          </p:cNvPr>
          <p:cNvSpPr>
            <a:spLocks noGrp="1"/>
          </p:cNvSpPr>
          <p:nvPr>
            <p:ph idx="1"/>
          </p:nvPr>
        </p:nvSpPr>
        <p:spPr>
          <a:xfrm>
            <a:off x="838200" y="1138688"/>
            <a:ext cx="10515600" cy="5038275"/>
          </a:xfrm>
        </p:spPr>
        <p:txBody>
          <a:bodyPr/>
          <a:lstStyle/>
          <a:p>
            <a:r>
              <a:rPr lang="en-IN" sz="1800" dirty="0">
                <a:effectLst/>
                <a:latin typeface="Calibri" panose="020F0502020204030204" pitchFamily="34" charset="0"/>
              </a:rPr>
              <a:t>Consider a town with </a:t>
            </a:r>
            <a:r>
              <a:rPr lang="en-IN" sz="1800" b="1" dirty="0">
                <a:effectLst/>
                <a:latin typeface="Calibri" panose="020F0502020204030204" pitchFamily="34" charset="0"/>
              </a:rPr>
              <a:t>a single producer of water</a:t>
            </a:r>
            <a:r>
              <a:rPr lang="en-IN" sz="1800" dirty="0">
                <a:effectLst/>
                <a:latin typeface="Calibri" panose="020F0502020204030204" pitchFamily="34" charset="0"/>
              </a:rPr>
              <a:t>. Table 1 shows how the monopoly’s revenue might depend on the amount of water produced.</a:t>
            </a:r>
          </a:p>
          <a:p>
            <a:endParaRPr lang="en-IN" dirty="0"/>
          </a:p>
        </p:txBody>
      </p:sp>
      <p:pic>
        <p:nvPicPr>
          <p:cNvPr id="5" name="Picture 4">
            <a:extLst>
              <a:ext uri="{FF2B5EF4-FFF2-40B4-BE49-F238E27FC236}">
                <a16:creationId xmlns:a16="http://schemas.microsoft.com/office/drawing/2014/main" id="{B9584F99-BC9B-2C87-CA43-49A6C8481CF3}"/>
              </a:ext>
            </a:extLst>
          </p:cNvPr>
          <p:cNvPicPr>
            <a:picLocks noChangeAspect="1"/>
          </p:cNvPicPr>
          <p:nvPr/>
        </p:nvPicPr>
        <p:blipFill>
          <a:blip r:embed="rId2"/>
          <a:stretch>
            <a:fillRect/>
          </a:stretch>
        </p:blipFill>
        <p:spPr>
          <a:xfrm>
            <a:off x="724620" y="1788543"/>
            <a:ext cx="10731260" cy="4884230"/>
          </a:xfrm>
          <a:prstGeom prst="rect">
            <a:avLst/>
          </a:prstGeom>
        </p:spPr>
      </p:pic>
    </p:spTree>
    <p:extLst>
      <p:ext uri="{BB962C8B-B14F-4D97-AF65-F5344CB8AC3E}">
        <p14:creationId xmlns:p14="http://schemas.microsoft.com/office/powerpoint/2010/main" val="358437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692FA-53E9-BB00-108A-D622EDE03809}"/>
              </a:ext>
            </a:extLst>
          </p:cNvPr>
          <p:cNvSpPr>
            <a:spLocks noGrp="1"/>
          </p:cNvSpPr>
          <p:nvPr>
            <p:ph idx="1"/>
          </p:nvPr>
        </p:nvSpPr>
        <p:spPr>
          <a:xfrm>
            <a:off x="838200" y="914399"/>
            <a:ext cx="10515600" cy="5262563"/>
          </a:xfrm>
        </p:spPr>
        <p:txBody>
          <a:bodyPr/>
          <a:lstStyle/>
          <a:p>
            <a:r>
              <a:rPr lang="en-IN" sz="1800" b="1" dirty="0">
                <a:effectLst/>
                <a:latin typeface="Calibri" panose="020F0502020204030204" pitchFamily="34" charset="0"/>
              </a:rPr>
              <a:t>Average revenue </a:t>
            </a:r>
            <a:r>
              <a:rPr lang="en-IN" sz="1800" dirty="0">
                <a:effectLst/>
                <a:latin typeface="Calibri" panose="020F0502020204030204" pitchFamily="34" charset="0"/>
              </a:rPr>
              <a:t>always equals the </a:t>
            </a:r>
            <a:r>
              <a:rPr lang="en-IN" sz="1800" b="1" dirty="0">
                <a:effectLst/>
                <a:latin typeface="Calibri" panose="020F0502020204030204" pitchFamily="34" charset="0"/>
              </a:rPr>
              <a:t>price of the good</a:t>
            </a:r>
            <a:r>
              <a:rPr lang="en-IN" sz="1800" dirty="0">
                <a:effectLst/>
                <a:latin typeface="Calibri" panose="020F0502020204030204" pitchFamily="34" charset="0"/>
              </a:rPr>
              <a:t>. This is true for monopolists as well as for competitive firms.</a:t>
            </a:r>
          </a:p>
          <a:p>
            <a:r>
              <a:rPr lang="en-IN" sz="1800" dirty="0">
                <a:effectLst/>
                <a:latin typeface="Calibri" panose="020F0502020204030204" pitchFamily="34" charset="0"/>
              </a:rPr>
              <a:t>Table 1 shows a result that is important for understanding monopoly behaviour: </a:t>
            </a:r>
            <a:r>
              <a:rPr lang="en-IN" sz="1800" b="1" i="1" dirty="0">
                <a:effectLst/>
                <a:latin typeface="Calibri" panose="020F0502020204030204" pitchFamily="34" charset="0"/>
              </a:rPr>
              <a:t>A monopolist’s marginal revenue is always less than the price of its good</a:t>
            </a:r>
            <a:r>
              <a:rPr lang="en-IN" sz="1800" i="1" dirty="0">
                <a:effectLst/>
                <a:latin typeface="Calibri" panose="020F0502020204030204" pitchFamily="34" charset="0"/>
              </a:rPr>
              <a:t>. </a:t>
            </a:r>
            <a:endParaRPr lang="en-IN" sz="1800" dirty="0">
              <a:effectLst/>
              <a:latin typeface="Calibri" panose="020F0502020204030204" pitchFamily="34" charset="0"/>
            </a:endParaRPr>
          </a:p>
          <a:p>
            <a:r>
              <a:rPr lang="en-IN" sz="1800" dirty="0">
                <a:effectLst/>
                <a:latin typeface="Calibri" panose="020F0502020204030204" pitchFamily="34" charset="0"/>
              </a:rPr>
              <a:t>For example, if the firm raises production of water from 3 to 4 gallons, it will increase total revenue by only $4, even though it will be able to sell each gallon for $7. </a:t>
            </a:r>
          </a:p>
          <a:p>
            <a:r>
              <a:rPr lang="en-IN" sz="1800" dirty="0">
                <a:effectLst/>
                <a:latin typeface="Calibri" panose="020F0502020204030204" pitchFamily="34" charset="0"/>
              </a:rPr>
              <a:t>For a monopoly, </a:t>
            </a:r>
            <a:r>
              <a:rPr lang="en-IN" sz="1800" b="1" dirty="0">
                <a:effectLst/>
                <a:latin typeface="Calibri" panose="020F0502020204030204" pitchFamily="34" charset="0"/>
              </a:rPr>
              <a:t>marginal revenue is lower than price because </a:t>
            </a:r>
            <a:r>
              <a:rPr lang="en-IN" sz="1800" dirty="0">
                <a:effectLst/>
                <a:latin typeface="Calibri" panose="020F0502020204030204" pitchFamily="34" charset="0"/>
              </a:rPr>
              <a:t>a monopoly faces </a:t>
            </a:r>
            <a:r>
              <a:rPr lang="en-IN" sz="1800" b="1" dirty="0">
                <a:effectLst/>
                <a:latin typeface="Calibri" panose="020F0502020204030204" pitchFamily="34" charset="0"/>
              </a:rPr>
              <a:t>a downward-sloping demand curve</a:t>
            </a:r>
            <a:r>
              <a:rPr lang="en-IN" sz="1800" dirty="0">
                <a:effectLst/>
                <a:latin typeface="Calibri" panose="020F0502020204030204" pitchFamily="34" charset="0"/>
              </a:rPr>
              <a:t>. </a:t>
            </a:r>
            <a:r>
              <a:rPr lang="en-IN" sz="1800" b="1" dirty="0">
                <a:effectLst/>
                <a:latin typeface="Calibri" panose="020F0502020204030204" pitchFamily="34" charset="0"/>
              </a:rPr>
              <a:t>To increase the amount sold, a monopoly firm must lower the price it charges </a:t>
            </a:r>
            <a:r>
              <a:rPr lang="en-IN" sz="1800" dirty="0">
                <a:effectLst/>
                <a:latin typeface="Calibri" panose="020F0502020204030204" pitchFamily="34" charset="0"/>
              </a:rPr>
              <a:t>to all customers. </a:t>
            </a:r>
          </a:p>
          <a:p>
            <a:endParaRPr lang="en-IN" sz="1800" dirty="0">
              <a:effectLst/>
              <a:latin typeface="Calibri" panose="020F0502020204030204" pitchFamily="34" charset="0"/>
            </a:endParaRPr>
          </a:p>
          <a:p>
            <a:pPr marL="0" marR="0">
              <a:spcBef>
                <a:spcPts val="0"/>
              </a:spcBef>
              <a:spcAft>
                <a:spcPts val="0"/>
              </a:spcAft>
            </a:pPr>
            <a:r>
              <a:rPr lang="en-IN" sz="1800" b="1" dirty="0">
                <a:effectLst/>
                <a:latin typeface="Calibri" panose="020F0502020204030204" pitchFamily="34" charset="0"/>
              </a:rPr>
              <a:t>Marginal revenue for monopolies is very different from marginal revenue for competitive firms</a:t>
            </a:r>
            <a:r>
              <a:rPr lang="en-IN" sz="1800" dirty="0">
                <a:effectLst/>
                <a:latin typeface="Calibri" panose="020F0502020204030204" pitchFamily="34" charset="0"/>
              </a:rPr>
              <a:t>. </a:t>
            </a:r>
          </a:p>
          <a:p>
            <a:pPr marL="0" marR="0">
              <a:spcBef>
                <a:spcPts val="0"/>
              </a:spcBef>
              <a:spcAft>
                <a:spcPts val="0"/>
              </a:spcAft>
            </a:pPr>
            <a:endParaRPr lang="en-IN" sz="1800" dirty="0">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When a </a:t>
            </a:r>
            <a:r>
              <a:rPr lang="en-IN" sz="1800" b="1" dirty="0">
                <a:effectLst/>
                <a:latin typeface="Calibri" panose="020F0502020204030204" pitchFamily="34" charset="0"/>
              </a:rPr>
              <a:t>monopoly increases the amount it sells</a:t>
            </a:r>
            <a:r>
              <a:rPr lang="en-IN" sz="1800" dirty="0">
                <a:effectLst/>
                <a:latin typeface="Calibri" panose="020F0502020204030204" pitchFamily="34" charset="0"/>
              </a:rPr>
              <a:t>, this action </a:t>
            </a:r>
            <a:r>
              <a:rPr lang="en-IN" sz="1800" b="1" dirty="0">
                <a:effectLst/>
                <a:latin typeface="Calibri" panose="020F0502020204030204" pitchFamily="34" charset="0"/>
              </a:rPr>
              <a:t>has two effects on total revenue</a:t>
            </a:r>
            <a:r>
              <a:rPr lang="en-IN" sz="1800" dirty="0">
                <a:effectLst/>
                <a:latin typeface="Calibri" panose="020F0502020204030204" pitchFamily="34" charset="0"/>
              </a:rPr>
              <a:t> (P × Q): </a:t>
            </a:r>
          </a:p>
          <a:p>
            <a:pPr marL="0" marR="0" indent="0">
              <a:spcBef>
                <a:spcPts val="0"/>
              </a:spcBef>
              <a:spcAft>
                <a:spcPts val="0"/>
              </a:spcAft>
              <a:buNone/>
            </a:pPr>
            <a:r>
              <a:rPr lang="en-IN" sz="1800" dirty="0">
                <a:effectLst/>
                <a:latin typeface="Calibri" panose="020F0502020204030204" pitchFamily="34" charset="0"/>
              </a:rPr>
              <a:t>    -  </a:t>
            </a:r>
            <a:r>
              <a:rPr lang="en-IN" sz="1800" b="1" i="1" dirty="0">
                <a:effectLst/>
                <a:latin typeface="Calibri" panose="020F0502020204030204" pitchFamily="34" charset="0"/>
              </a:rPr>
              <a:t>The output effect</a:t>
            </a:r>
            <a:r>
              <a:rPr lang="en-IN" sz="1800" dirty="0">
                <a:effectLst/>
                <a:latin typeface="Calibri" panose="020F0502020204030204" pitchFamily="34" charset="0"/>
              </a:rPr>
              <a:t>: More output is sold, so Q is higher, which tends to increase total revenue. </a:t>
            </a:r>
          </a:p>
          <a:p>
            <a:pPr marL="0" marR="0" indent="0">
              <a:spcBef>
                <a:spcPts val="0"/>
              </a:spcBef>
              <a:spcAft>
                <a:spcPts val="0"/>
              </a:spcAft>
              <a:buNone/>
            </a:pPr>
            <a:r>
              <a:rPr lang="en-IN" sz="1800" dirty="0">
                <a:latin typeface="Calibri" panose="020F0502020204030204" pitchFamily="34" charset="0"/>
              </a:rPr>
              <a:t>    -  </a:t>
            </a:r>
            <a:r>
              <a:rPr lang="en-IN" sz="1800" b="1" i="1" dirty="0">
                <a:effectLst/>
                <a:latin typeface="Calibri" panose="020F0502020204030204" pitchFamily="34" charset="0"/>
              </a:rPr>
              <a:t>The price effect</a:t>
            </a:r>
            <a:r>
              <a:rPr lang="en-IN" sz="1800" dirty="0">
                <a:effectLst/>
                <a:latin typeface="Calibri" panose="020F0502020204030204" pitchFamily="34" charset="0"/>
              </a:rPr>
              <a:t>: The price falls, so P is lower, which tends to decrease total revenue.</a:t>
            </a:r>
          </a:p>
          <a:p>
            <a:endParaRPr lang="en-IN" dirty="0"/>
          </a:p>
        </p:txBody>
      </p:sp>
    </p:spTree>
    <p:extLst>
      <p:ext uri="{BB962C8B-B14F-4D97-AF65-F5344CB8AC3E}">
        <p14:creationId xmlns:p14="http://schemas.microsoft.com/office/powerpoint/2010/main" val="53045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3ABC711-8621-CF3D-7FF7-EF5E28D4F00F}"/>
              </a:ext>
            </a:extLst>
          </p:cNvPr>
          <p:cNvSpPr>
            <a:spLocks noGrp="1"/>
          </p:cNvSpPr>
          <p:nvPr>
            <p:ph idx="1"/>
          </p:nvPr>
        </p:nvSpPr>
        <p:spPr>
          <a:xfrm>
            <a:off x="838200" y="542334"/>
            <a:ext cx="10515600" cy="5634629"/>
          </a:xfrm>
        </p:spPr>
        <p:txBody>
          <a:bodyPr/>
          <a:lstStyle/>
          <a:p>
            <a:r>
              <a:rPr lang="en-IN" b="1" dirty="0">
                <a:latin typeface="Calibri" panose="020F0502020204030204" pitchFamily="34" charset="0"/>
              </a:rPr>
              <a:t>A</a:t>
            </a:r>
            <a:r>
              <a:rPr lang="en-IN" sz="2800" b="1" dirty="0">
                <a:effectLst/>
                <a:latin typeface="Calibri" panose="020F0502020204030204" pitchFamily="34" charset="0"/>
              </a:rPr>
              <a:t> monopoly’s marginal-revenue curve lies below its demand curve</a:t>
            </a:r>
            <a:r>
              <a:rPr lang="en-IN" sz="2800" dirty="0">
                <a:effectLst/>
                <a:latin typeface="Calibri" panose="020F0502020204030204" pitchFamily="34" charset="0"/>
              </a:rPr>
              <a:t>.</a:t>
            </a:r>
          </a:p>
          <a:p>
            <a:endParaRPr lang="en-IN" dirty="0"/>
          </a:p>
        </p:txBody>
      </p:sp>
      <p:pic>
        <p:nvPicPr>
          <p:cNvPr id="13" name="Picture 12">
            <a:extLst>
              <a:ext uri="{FF2B5EF4-FFF2-40B4-BE49-F238E27FC236}">
                <a16:creationId xmlns:a16="http://schemas.microsoft.com/office/drawing/2014/main" id="{42A09AB3-BF1C-1D09-8236-CD6C61125D27}"/>
              </a:ext>
            </a:extLst>
          </p:cNvPr>
          <p:cNvPicPr>
            <a:picLocks noChangeAspect="1"/>
          </p:cNvPicPr>
          <p:nvPr/>
        </p:nvPicPr>
        <p:blipFill>
          <a:blip r:embed="rId3"/>
          <a:stretch>
            <a:fillRect/>
          </a:stretch>
        </p:blipFill>
        <p:spPr>
          <a:xfrm>
            <a:off x="838199" y="1128810"/>
            <a:ext cx="10515599" cy="5335051"/>
          </a:xfrm>
          <a:prstGeom prst="rect">
            <a:avLst/>
          </a:prstGeom>
        </p:spPr>
      </p:pic>
    </p:spTree>
    <p:extLst>
      <p:ext uri="{BB962C8B-B14F-4D97-AF65-F5344CB8AC3E}">
        <p14:creationId xmlns:p14="http://schemas.microsoft.com/office/powerpoint/2010/main" val="377810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A815-B4BC-6A7F-BE03-FD2254956B56}"/>
              </a:ext>
            </a:extLst>
          </p:cNvPr>
          <p:cNvSpPr>
            <a:spLocks noGrp="1"/>
          </p:cNvSpPr>
          <p:nvPr>
            <p:ph type="title"/>
          </p:nvPr>
        </p:nvSpPr>
        <p:spPr>
          <a:xfrm>
            <a:off x="838200" y="365125"/>
            <a:ext cx="10515600" cy="799173"/>
          </a:xfrm>
        </p:spPr>
        <p:txBody>
          <a:bodyPr/>
          <a:lstStyle/>
          <a:p>
            <a:pPr algn="ctr"/>
            <a:r>
              <a:rPr lang="en-IN" b="1" dirty="0">
                <a:solidFill>
                  <a:srgbClr val="C00000"/>
                </a:solidFill>
              </a:rPr>
              <a:t>Profit Maximization</a:t>
            </a:r>
          </a:p>
        </p:txBody>
      </p:sp>
      <p:sp>
        <p:nvSpPr>
          <p:cNvPr id="3" name="Content Placeholder 2">
            <a:extLst>
              <a:ext uri="{FF2B5EF4-FFF2-40B4-BE49-F238E27FC236}">
                <a16:creationId xmlns:a16="http://schemas.microsoft.com/office/drawing/2014/main" id="{58E46D0A-5542-2CEF-4AE5-1C5833F98CB1}"/>
              </a:ext>
            </a:extLst>
          </p:cNvPr>
          <p:cNvSpPr>
            <a:spLocks noGrp="1"/>
          </p:cNvSpPr>
          <p:nvPr>
            <p:ph idx="1"/>
          </p:nvPr>
        </p:nvSpPr>
        <p:spPr>
          <a:xfrm>
            <a:off x="838200" y="1101824"/>
            <a:ext cx="10515600" cy="5075139"/>
          </a:xfrm>
        </p:spPr>
        <p:txBody>
          <a:bodyPr/>
          <a:lstStyle/>
          <a:p>
            <a:pPr marL="0" marR="0">
              <a:spcBef>
                <a:spcPts val="0"/>
              </a:spcBef>
              <a:spcAft>
                <a:spcPts val="0"/>
              </a:spcAft>
            </a:pPr>
            <a:r>
              <a:rPr lang="en-IN" sz="1800" dirty="0">
                <a:latin typeface="Calibri" panose="020F0502020204030204" pitchFamily="34" charset="0"/>
              </a:rPr>
              <a:t>W</a:t>
            </a:r>
            <a:r>
              <a:rPr lang="en-IN" sz="1800" dirty="0">
                <a:effectLst/>
                <a:latin typeface="Calibri" panose="020F0502020204030204" pitchFamily="34" charset="0"/>
              </a:rPr>
              <a:t>e apply the logic of marginal analysis to the monopolist’s decision about how much to produce.</a:t>
            </a:r>
          </a:p>
          <a:p>
            <a:pPr marL="0" marR="0" indent="0">
              <a:spcBef>
                <a:spcPts val="0"/>
              </a:spcBef>
              <a:spcAft>
                <a:spcPts val="0"/>
              </a:spcAft>
              <a:buNone/>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Figure 4 graphs the demand curve, the marginal-revenue curve, and the cost curves for a monopoly firm.</a:t>
            </a:r>
          </a:p>
          <a:p>
            <a:pPr marL="0" marR="0">
              <a:spcBef>
                <a:spcPts val="0"/>
              </a:spcBef>
              <a:spcAft>
                <a:spcPts val="0"/>
              </a:spcAft>
            </a:pPr>
            <a:endParaRPr lang="en-IN" sz="1800" dirty="0">
              <a:latin typeface="Calibri" panose="020F0502020204030204" pitchFamily="34" charset="0"/>
            </a:endParaRPr>
          </a:p>
          <a:p>
            <a:pPr marL="0" marR="0">
              <a:spcBef>
                <a:spcPts val="0"/>
              </a:spcBef>
              <a:spcAft>
                <a:spcPts val="0"/>
              </a:spcAft>
            </a:pPr>
            <a:endParaRPr lang="en-IN" sz="1800" dirty="0">
              <a:effectLst/>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5B31B0FA-F49E-BA11-1354-AC3BC484652C}"/>
              </a:ext>
            </a:extLst>
          </p:cNvPr>
          <p:cNvPicPr>
            <a:picLocks noChangeAspect="1"/>
          </p:cNvPicPr>
          <p:nvPr/>
        </p:nvPicPr>
        <p:blipFill>
          <a:blip r:embed="rId3"/>
          <a:stretch>
            <a:fillRect/>
          </a:stretch>
        </p:blipFill>
        <p:spPr>
          <a:xfrm>
            <a:off x="766733" y="2021904"/>
            <a:ext cx="10870569" cy="4635286"/>
          </a:xfrm>
          <a:prstGeom prst="rect">
            <a:avLst/>
          </a:prstGeom>
        </p:spPr>
      </p:pic>
    </p:spTree>
    <p:extLst>
      <p:ext uri="{BB962C8B-B14F-4D97-AF65-F5344CB8AC3E}">
        <p14:creationId xmlns:p14="http://schemas.microsoft.com/office/powerpoint/2010/main" val="214138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BD421-4AAC-7A9D-3B54-A3ED2207136C}"/>
              </a:ext>
            </a:extLst>
          </p:cNvPr>
          <p:cNvSpPr>
            <a:spLocks noGrp="1"/>
          </p:cNvSpPr>
          <p:nvPr>
            <p:ph idx="1"/>
          </p:nvPr>
        </p:nvSpPr>
        <p:spPr>
          <a:xfrm>
            <a:off x="838200" y="658135"/>
            <a:ext cx="10515600" cy="5518828"/>
          </a:xfrm>
        </p:spPr>
        <p:txBody>
          <a:bodyPr>
            <a:normAutofit/>
          </a:bodyPr>
          <a:lstStyle/>
          <a:p>
            <a:pPr>
              <a:spcBef>
                <a:spcPts val="0"/>
              </a:spcBef>
            </a:pPr>
            <a:r>
              <a:rPr lang="en-IN" sz="1800" dirty="0">
                <a:latin typeface="Calibri" panose="020F0502020204030204" pitchFamily="34" charset="0"/>
              </a:rPr>
              <a:t>T</a:t>
            </a:r>
            <a:r>
              <a:rPr lang="en-IN" sz="1800" dirty="0">
                <a:effectLst/>
                <a:latin typeface="Calibri" panose="020F0502020204030204" pitchFamily="34" charset="0"/>
              </a:rPr>
              <a:t>he </a:t>
            </a:r>
            <a:r>
              <a:rPr lang="en-IN" sz="1800" b="1" dirty="0">
                <a:effectLst/>
                <a:latin typeface="Calibri" panose="020F0502020204030204" pitchFamily="34" charset="0"/>
              </a:rPr>
              <a:t>monopolist’s profit-maximizing quantity of output </a:t>
            </a:r>
            <a:r>
              <a:rPr lang="en-IN" sz="1800" dirty="0">
                <a:effectLst/>
                <a:latin typeface="Calibri" panose="020F0502020204030204" pitchFamily="34" charset="0"/>
              </a:rPr>
              <a:t>is determined by the </a:t>
            </a:r>
            <a:r>
              <a:rPr lang="en-IN" sz="1800" b="1" dirty="0">
                <a:effectLst/>
                <a:latin typeface="Calibri" panose="020F0502020204030204" pitchFamily="34" charset="0"/>
              </a:rPr>
              <a:t>intersection of the marginal revenue curve and the marginal-cost curve</a:t>
            </a:r>
            <a:r>
              <a:rPr lang="en-IN" sz="1800" dirty="0">
                <a:effectLst/>
                <a:latin typeface="Calibri" panose="020F0502020204030204" pitchFamily="34" charset="0"/>
              </a:rPr>
              <a:t>. In Figure 4, this intersection occurs at </a:t>
            </a:r>
            <a:r>
              <a:rPr lang="en-IN" sz="1800" b="1" dirty="0">
                <a:effectLst/>
                <a:latin typeface="Calibri" panose="020F0502020204030204" pitchFamily="34" charset="0"/>
              </a:rPr>
              <a:t>point A</a:t>
            </a:r>
            <a:r>
              <a:rPr lang="en-IN" sz="1800" dirty="0">
                <a:effectLst/>
                <a:latin typeface="Calibri" panose="020F0502020204030204" pitchFamily="34" charset="0"/>
              </a:rPr>
              <a:t>.</a:t>
            </a:r>
          </a:p>
          <a:p>
            <a:pPr>
              <a:spcBef>
                <a:spcPts val="0"/>
              </a:spcBef>
            </a:pPr>
            <a:endParaRPr lang="en-IN" sz="1800" dirty="0">
              <a:effectLst/>
              <a:latin typeface="Calibri" panose="020F0502020204030204" pitchFamily="34" charset="0"/>
            </a:endParaRPr>
          </a:p>
          <a:p>
            <a:pPr marL="0" marR="0">
              <a:spcBef>
                <a:spcPts val="0"/>
              </a:spcBef>
              <a:spcAft>
                <a:spcPts val="0"/>
              </a:spcAft>
            </a:pPr>
            <a:r>
              <a:rPr lang="en-IN" sz="1800" dirty="0">
                <a:latin typeface="Calibri" panose="020F0502020204030204" pitchFamily="34" charset="0"/>
              </a:rPr>
              <a:t>A</a:t>
            </a:r>
            <a:r>
              <a:rPr lang="en-IN" sz="1800" dirty="0">
                <a:effectLst/>
                <a:latin typeface="Calibri" panose="020F0502020204030204" pitchFamily="34" charset="0"/>
              </a:rPr>
              <a:t>n important </a:t>
            </a:r>
            <a:r>
              <a:rPr lang="en-IN" sz="1800" b="1" dirty="0">
                <a:effectLst/>
                <a:latin typeface="Calibri" panose="020F0502020204030204" pitchFamily="34" charset="0"/>
              </a:rPr>
              <a:t>difference between </a:t>
            </a:r>
            <a:r>
              <a:rPr lang="en-IN" sz="1800" dirty="0">
                <a:effectLst/>
                <a:latin typeface="Calibri" panose="020F0502020204030204" pitchFamily="34" charset="0"/>
              </a:rPr>
              <a:t>competitive firms and monopolies:</a:t>
            </a:r>
          </a:p>
          <a:p>
            <a:pPr marL="0" marR="0" indent="0">
              <a:spcBef>
                <a:spcPts val="0"/>
              </a:spcBef>
              <a:spcAft>
                <a:spcPts val="0"/>
              </a:spcAft>
              <a:buNone/>
            </a:pPr>
            <a:r>
              <a:rPr lang="en-IN" sz="1800" i="1" dirty="0">
                <a:effectLst/>
                <a:latin typeface="Calibri" panose="020F0502020204030204" pitchFamily="34" charset="0"/>
              </a:rPr>
              <a:t>     For a competitive firm</a:t>
            </a:r>
            <a:r>
              <a:rPr lang="en-IN" sz="1800" dirty="0">
                <a:effectLst/>
                <a:latin typeface="Calibri" panose="020F0502020204030204" pitchFamily="34" charset="0"/>
              </a:rPr>
              <a:t>: </a:t>
            </a:r>
            <a:r>
              <a:rPr lang="en-IN" sz="1800" b="1" dirty="0">
                <a:effectLst/>
                <a:latin typeface="Calibri" panose="020F0502020204030204" pitchFamily="34" charset="0"/>
              </a:rPr>
              <a:t>P</a:t>
            </a:r>
            <a:r>
              <a:rPr lang="en-IN" sz="1800" b="1" i="1" dirty="0">
                <a:effectLst/>
                <a:latin typeface="Calibri" panose="020F0502020204030204" pitchFamily="34" charset="0"/>
              </a:rPr>
              <a:t> </a:t>
            </a:r>
            <a:r>
              <a:rPr lang="en-IN" sz="1800" b="1" dirty="0">
                <a:effectLst/>
                <a:latin typeface="Calibri" panose="020F0502020204030204" pitchFamily="34" charset="0"/>
              </a:rPr>
              <a:t>= MR = MC</a:t>
            </a:r>
            <a:r>
              <a:rPr lang="en-IN" sz="1800" dirty="0">
                <a:effectLst/>
                <a:latin typeface="Calibri" panose="020F0502020204030204" pitchFamily="34" charset="0"/>
              </a:rPr>
              <a:t>. </a:t>
            </a:r>
          </a:p>
          <a:p>
            <a:pPr marL="0" marR="0" indent="0">
              <a:spcBef>
                <a:spcPts val="0"/>
              </a:spcBef>
              <a:spcAft>
                <a:spcPts val="0"/>
              </a:spcAft>
              <a:buNone/>
            </a:pPr>
            <a:r>
              <a:rPr lang="en-IN" sz="1800" i="1" dirty="0">
                <a:effectLst/>
                <a:latin typeface="Calibri" panose="020F0502020204030204" pitchFamily="34" charset="0"/>
              </a:rPr>
              <a:t>     For a monopoly firm</a:t>
            </a:r>
            <a:r>
              <a:rPr lang="en-IN" sz="1800" dirty="0">
                <a:effectLst/>
                <a:latin typeface="Calibri" panose="020F0502020204030204" pitchFamily="34" charset="0"/>
              </a:rPr>
              <a:t>: </a:t>
            </a:r>
            <a:r>
              <a:rPr lang="en-IN" sz="1800" b="1" dirty="0">
                <a:effectLst/>
                <a:latin typeface="Calibri" panose="020F0502020204030204" pitchFamily="34" charset="0"/>
              </a:rPr>
              <a:t>P &gt; MR = MC</a:t>
            </a:r>
            <a:r>
              <a:rPr lang="en-IN" sz="1800" dirty="0">
                <a:effectLst/>
                <a:latin typeface="Calibri" panose="020F0502020204030204" pitchFamily="34" charset="0"/>
              </a:rPr>
              <a:t>.</a:t>
            </a:r>
            <a:endParaRPr lang="en-IN" sz="1800" dirty="0">
              <a:latin typeface="Calibri" panose="020F0502020204030204" pitchFamily="34" charset="0"/>
            </a:endParaRPr>
          </a:p>
          <a:p>
            <a:pPr marL="0" marR="0" indent="0">
              <a:spcBef>
                <a:spcPts val="0"/>
              </a:spcBef>
              <a:spcAft>
                <a:spcPts val="0"/>
              </a:spcAft>
              <a:buNone/>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The </a:t>
            </a:r>
            <a:r>
              <a:rPr lang="en-IN" sz="1800" b="1" dirty="0">
                <a:effectLst/>
                <a:latin typeface="Calibri" panose="020F0502020204030204" pitchFamily="34" charset="0"/>
              </a:rPr>
              <a:t>equality of marginal revenue and marginal cost </a:t>
            </a:r>
            <a:r>
              <a:rPr lang="en-IN" sz="1800" dirty="0">
                <a:effectLst/>
                <a:latin typeface="Calibri" panose="020F0502020204030204" pitchFamily="34" charset="0"/>
              </a:rPr>
              <a:t>determines the </a:t>
            </a:r>
            <a:r>
              <a:rPr lang="en-IN" sz="1800" b="1" dirty="0">
                <a:effectLst/>
                <a:latin typeface="Calibri" panose="020F0502020204030204" pitchFamily="34" charset="0"/>
              </a:rPr>
              <a:t>profit-maximizing quantity </a:t>
            </a:r>
            <a:r>
              <a:rPr lang="en-IN" sz="1800" dirty="0">
                <a:effectLst/>
                <a:latin typeface="Calibri" panose="020F0502020204030204" pitchFamily="34" charset="0"/>
              </a:rPr>
              <a:t>for </a:t>
            </a:r>
            <a:r>
              <a:rPr lang="en-IN" sz="1800" b="1" dirty="0">
                <a:effectLst/>
                <a:latin typeface="Calibri" panose="020F0502020204030204" pitchFamily="34" charset="0"/>
              </a:rPr>
              <a:t>both types of firm</a:t>
            </a:r>
            <a:r>
              <a:rPr lang="en-IN" sz="1800" dirty="0">
                <a:effectLst/>
                <a:latin typeface="Calibri" panose="020F0502020204030204" pitchFamily="34" charset="0"/>
              </a:rPr>
              <a:t>. What </a:t>
            </a:r>
            <a:r>
              <a:rPr lang="en-IN" sz="1800" b="1" dirty="0">
                <a:effectLst/>
                <a:latin typeface="Calibri" panose="020F0502020204030204" pitchFamily="34" charset="0"/>
              </a:rPr>
              <a:t>differs</a:t>
            </a:r>
            <a:r>
              <a:rPr lang="en-IN" sz="1800" dirty="0">
                <a:effectLst/>
                <a:latin typeface="Calibri" panose="020F0502020204030204" pitchFamily="34" charset="0"/>
              </a:rPr>
              <a:t> is </a:t>
            </a:r>
            <a:r>
              <a:rPr lang="en-IN" sz="1800" b="1" dirty="0">
                <a:effectLst/>
                <a:latin typeface="Calibri" panose="020F0502020204030204" pitchFamily="34" charset="0"/>
              </a:rPr>
              <a:t>how the price is related to marginal revenue and marginal cost</a:t>
            </a:r>
            <a:r>
              <a:rPr lang="en-IN" sz="1800" dirty="0">
                <a:effectLst/>
                <a:latin typeface="Calibri" panose="020F0502020204030204" pitchFamily="34" charset="0"/>
              </a:rPr>
              <a:t>.</a:t>
            </a:r>
          </a:p>
          <a:p>
            <a:pPr>
              <a:spcBef>
                <a:spcPts val="0"/>
              </a:spcBef>
            </a:pPr>
            <a:endParaRPr lang="en-IN" sz="1800" dirty="0">
              <a:latin typeface="Calibri" panose="020F0502020204030204" pitchFamily="34" charset="0"/>
            </a:endParaRPr>
          </a:p>
          <a:p>
            <a:pPr>
              <a:spcBef>
                <a:spcPts val="0"/>
              </a:spcBef>
            </a:pPr>
            <a:r>
              <a:rPr lang="en-IN" sz="1800" b="1" dirty="0">
                <a:effectLst/>
                <a:latin typeface="Calibri" panose="020F0502020204030204" pitchFamily="34" charset="0"/>
              </a:rPr>
              <a:t>How does the monopoly find the profit-maximizing price for its product?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The </a:t>
            </a:r>
            <a:r>
              <a:rPr lang="en-IN" sz="1800" b="1" dirty="0">
                <a:effectLst/>
                <a:latin typeface="Calibri" panose="020F0502020204030204" pitchFamily="34" charset="0"/>
              </a:rPr>
              <a:t>demand curve answers this </a:t>
            </a:r>
            <a:r>
              <a:rPr lang="en-IN" sz="1800" dirty="0">
                <a:effectLst/>
                <a:latin typeface="Calibri" panose="020F0502020204030204" pitchFamily="34" charset="0"/>
              </a:rPr>
              <a:t>question because the </a:t>
            </a:r>
            <a:r>
              <a:rPr lang="en-IN" sz="1800" b="1" dirty="0">
                <a:effectLst/>
                <a:latin typeface="Calibri" panose="020F0502020204030204" pitchFamily="34" charset="0"/>
              </a:rPr>
              <a:t>demand curve relates the amount that customers are willing to pay to the quantity sold</a:t>
            </a:r>
            <a:r>
              <a:rPr lang="en-IN" sz="1800" dirty="0">
                <a:effectLst/>
                <a:latin typeface="Calibri" panose="020F0502020204030204" pitchFamily="34" charset="0"/>
              </a:rPr>
              <a:t>. Thus, </a:t>
            </a:r>
            <a:r>
              <a:rPr lang="en-IN" sz="1800" b="1" dirty="0">
                <a:effectLst/>
                <a:latin typeface="Calibri" panose="020F0502020204030204" pitchFamily="34" charset="0"/>
              </a:rPr>
              <a:t>after the monopoly firm chooses the quantity </a:t>
            </a:r>
            <a:r>
              <a:rPr lang="en-IN" sz="1800" dirty="0">
                <a:effectLst/>
                <a:latin typeface="Calibri" panose="020F0502020204030204" pitchFamily="34" charset="0"/>
              </a:rPr>
              <a:t>of output that equates marginal revenue and marginal cost, </a:t>
            </a:r>
            <a:r>
              <a:rPr lang="en-IN" sz="1800" b="1" dirty="0">
                <a:effectLst/>
                <a:latin typeface="Calibri" panose="020F0502020204030204" pitchFamily="34" charset="0"/>
              </a:rPr>
              <a:t>it uses the demand curve to find the highest price it can charge for that quantity</a:t>
            </a:r>
            <a:r>
              <a:rPr lang="en-IN" sz="1800" dirty="0">
                <a:effectLst/>
                <a:latin typeface="Calibri" panose="020F0502020204030204" pitchFamily="34" charset="0"/>
              </a:rPr>
              <a:t>. In Figure 4, the </a:t>
            </a:r>
            <a:r>
              <a:rPr lang="en-IN" sz="1800" b="1" dirty="0">
                <a:effectLst/>
                <a:latin typeface="Calibri" panose="020F0502020204030204" pitchFamily="34" charset="0"/>
              </a:rPr>
              <a:t>profit-maximizing price </a:t>
            </a:r>
            <a:r>
              <a:rPr lang="en-IN" sz="1800" dirty="0">
                <a:effectLst/>
                <a:latin typeface="Calibri" panose="020F0502020204030204" pitchFamily="34" charset="0"/>
              </a:rPr>
              <a:t>is found at </a:t>
            </a:r>
            <a:r>
              <a:rPr lang="en-IN" sz="1800" b="1" dirty="0">
                <a:effectLst/>
                <a:latin typeface="Calibri" panose="020F0502020204030204" pitchFamily="34" charset="0"/>
              </a:rPr>
              <a:t>point B</a:t>
            </a:r>
            <a:r>
              <a:rPr lang="en-IN" sz="1800" dirty="0">
                <a:effectLst/>
                <a:latin typeface="Calibri" panose="020F0502020204030204" pitchFamily="34" charset="0"/>
              </a:rPr>
              <a:t>.</a:t>
            </a:r>
          </a:p>
          <a:p>
            <a:pPr marL="0" indent="0">
              <a:spcBef>
                <a:spcPts val="0"/>
              </a:spcBef>
              <a:buNone/>
            </a:pPr>
            <a:endParaRPr lang="en-IN" sz="1800" dirty="0">
              <a:effectLst/>
              <a:latin typeface="Calibri" panose="020F0502020204030204" pitchFamily="34" charset="0"/>
            </a:endParaRPr>
          </a:p>
          <a:p>
            <a:pPr marL="0" indent="0">
              <a:spcBef>
                <a:spcPts val="0"/>
              </a:spcBef>
              <a:buNone/>
            </a:pPr>
            <a:r>
              <a:rPr lang="en-IN" sz="1800" b="1" i="1" dirty="0">
                <a:effectLst/>
                <a:latin typeface="Calibri" panose="020F0502020204030204" pitchFamily="34" charset="0"/>
              </a:rPr>
              <a:t>In competitive markets, price equals marginal cost. </a:t>
            </a:r>
          </a:p>
          <a:p>
            <a:pPr marL="0" indent="0">
              <a:spcBef>
                <a:spcPts val="0"/>
              </a:spcBef>
              <a:buNone/>
            </a:pPr>
            <a:endParaRPr lang="en-IN" sz="1800" b="1" i="1" dirty="0">
              <a:latin typeface="Calibri" panose="020F0502020204030204" pitchFamily="34" charset="0"/>
            </a:endParaRPr>
          </a:p>
          <a:p>
            <a:pPr marL="0" indent="0">
              <a:spcBef>
                <a:spcPts val="0"/>
              </a:spcBef>
              <a:buNone/>
            </a:pPr>
            <a:r>
              <a:rPr lang="en-IN" sz="1800" b="1" i="1" dirty="0">
                <a:effectLst/>
                <a:latin typeface="Calibri" panose="020F0502020204030204" pitchFamily="34" charset="0"/>
              </a:rPr>
              <a:t>In monopolized markets, price exceeds marginal cost. </a:t>
            </a:r>
            <a:endParaRPr lang="en-IN" sz="1800" b="1" dirty="0">
              <a:effectLst/>
              <a:latin typeface="Calibri" panose="020F0502020204030204" pitchFamily="34" charset="0"/>
            </a:endParaRPr>
          </a:p>
          <a:p>
            <a:pPr marL="0" indent="0">
              <a:spcBef>
                <a:spcPts val="0"/>
              </a:spcBef>
              <a:buNone/>
            </a:pPr>
            <a:r>
              <a:rPr lang="en-IN" sz="1800" dirty="0">
                <a:effectLst/>
                <a:latin typeface="Calibri" panose="020F0502020204030204" pitchFamily="34" charset="0"/>
              </a:rPr>
              <a:t> </a:t>
            </a:r>
          </a:p>
          <a:p>
            <a:pPr marL="0" marR="0" indent="0">
              <a:spcBef>
                <a:spcPts val="0"/>
              </a:spcBef>
              <a:spcAft>
                <a:spcPts val="0"/>
              </a:spcAft>
              <a:buNone/>
            </a:pPr>
            <a:endParaRPr lang="en-IN" sz="1800" dirty="0">
              <a:effectLst/>
              <a:latin typeface="Calibri" panose="020F0502020204030204" pitchFamily="34" charset="0"/>
            </a:endParaRPr>
          </a:p>
        </p:txBody>
      </p:sp>
    </p:spTree>
    <p:extLst>
      <p:ext uri="{BB962C8B-B14F-4D97-AF65-F5344CB8AC3E}">
        <p14:creationId xmlns:p14="http://schemas.microsoft.com/office/powerpoint/2010/main" val="79777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348F-8C6E-2FFE-0060-D84F6D48ECD8}"/>
              </a:ext>
            </a:extLst>
          </p:cNvPr>
          <p:cNvSpPr>
            <a:spLocks noGrp="1"/>
          </p:cNvSpPr>
          <p:nvPr>
            <p:ph type="title"/>
          </p:nvPr>
        </p:nvSpPr>
        <p:spPr/>
        <p:txBody>
          <a:bodyPr/>
          <a:lstStyle/>
          <a:p>
            <a:pPr algn="ctr"/>
            <a:r>
              <a:rPr lang="en-IN" b="1" dirty="0">
                <a:solidFill>
                  <a:srgbClr val="C00000"/>
                </a:solidFill>
              </a:rPr>
              <a:t>A Monopoly’s Profit</a:t>
            </a:r>
          </a:p>
        </p:txBody>
      </p:sp>
      <p:pic>
        <p:nvPicPr>
          <p:cNvPr id="5" name="Content Placeholder 4">
            <a:extLst>
              <a:ext uri="{FF2B5EF4-FFF2-40B4-BE49-F238E27FC236}">
                <a16:creationId xmlns:a16="http://schemas.microsoft.com/office/drawing/2014/main" id="{6D2B2EC1-BB83-A511-C69D-6CAF8F73EAA9}"/>
              </a:ext>
            </a:extLst>
          </p:cNvPr>
          <p:cNvPicPr>
            <a:picLocks noGrp="1" noChangeAspect="1"/>
          </p:cNvPicPr>
          <p:nvPr>
            <p:ph idx="1"/>
          </p:nvPr>
        </p:nvPicPr>
        <p:blipFill>
          <a:blip r:embed="rId3"/>
          <a:stretch>
            <a:fillRect/>
          </a:stretch>
        </p:blipFill>
        <p:spPr>
          <a:xfrm>
            <a:off x="582420" y="1485173"/>
            <a:ext cx="10990273" cy="5007702"/>
          </a:xfrm>
        </p:spPr>
      </p:pic>
    </p:spTree>
    <p:extLst>
      <p:ext uri="{BB962C8B-B14F-4D97-AF65-F5344CB8AC3E}">
        <p14:creationId xmlns:p14="http://schemas.microsoft.com/office/powerpoint/2010/main" val="19002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F0B7-7B26-BD1A-1B63-B8060F308210}"/>
              </a:ext>
            </a:extLst>
          </p:cNvPr>
          <p:cNvSpPr>
            <a:spLocks noGrp="1"/>
          </p:cNvSpPr>
          <p:nvPr>
            <p:ph type="title"/>
          </p:nvPr>
        </p:nvSpPr>
        <p:spPr/>
        <p:txBody>
          <a:bodyPr>
            <a:normAutofit fontScale="90000"/>
          </a:bodyPr>
          <a:lstStyle/>
          <a:p>
            <a:r>
              <a:rPr lang="en-US" b="1" i="1" dirty="0"/>
              <a:t>Case Study: </a:t>
            </a:r>
            <a:r>
              <a:rPr lang="en-US" b="1" dirty="0"/>
              <a:t>Monopoly Drugs versus Generic Drugs</a:t>
            </a:r>
            <a:br>
              <a:rPr lang="en-US" dirty="0"/>
            </a:br>
            <a:endParaRPr lang="en-IN" dirty="0"/>
          </a:p>
        </p:txBody>
      </p:sp>
      <p:sp>
        <p:nvSpPr>
          <p:cNvPr id="3" name="Content Placeholder 2">
            <a:extLst>
              <a:ext uri="{FF2B5EF4-FFF2-40B4-BE49-F238E27FC236}">
                <a16:creationId xmlns:a16="http://schemas.microsoft.com/office/drawing/2014/main" id="{A331FEA6-A470-8F56-C29B-85710A972EBF}"/>
              </a:ext>
            </a:extLst>
          </p:cNvPr>
          <p:cNvSpPr>
            <a:spLocks noGrp="1"/>
          </p:cNvSpPr>
          <p:nvPr>
            <p:ph idx="1"/>
          </p:nvPr>
        </p:nvSpPr>
        <p:spPr>
          <a:xfrm>
            <a:off x="838200" y="1432754"/>
            <a:ext cx="10515600" cy="4744209"/>
          </a:xfrm>
        </p:spPr>
        <p:txBody>
          <a:bodyPr/>
          <a:lstStyle/>
          <a:p>
            <a:pPr>
              <a:spcBef>
                <a:spcPts val="0"/>
              </a:spcBef>
            </a:pPr>
            <a:r>
              <a:rPr lang="en-IN" sz="2400" dirty="0">
                <a:effectLst/>
                <a:latin typeface="Calibri" panose="020F0502020204030204" pitchFamily="34" charset="0"/>
              </a:rPr>
              <a:t>According to our analysis, prices are determined differently in monopolized markets and competitive markets. A natural place to test this theory is the </a:t>
            </a:r>
            <a:r>
              <a:rPr lang="en-IN" sz="2400" b="1" dirty="0">
                <a:effectLst/>
                <a:latin typeface="Calibri" panose="020F0502020204030204" pitchFamily="34" charset="0"/>
              </a:rPr>
              <a:t>market for pharmaceutical drugs</a:t>
            </a:r>
            <a:r>
              <a:rPr lang="en-IN" sz="2400" dirty="0">
                <a:effectLst/>
                <a:latin typeface="Calibri" panose="020F0502020204030204" pitchFamily="34" charset="0"/>
              </a:rPr>
              <a:t> because </a:t>
            </a:r>
            <a:r>
              <a:rPr lang="en-IN" sz="2400" b="1" dirty="0">
                <a:effectLst/>
                <a:latin typeface="Calibri" panose="020F0502020204030204" pitchFamily="34" charset="0"/>
              </a:rPr>
              <a:t>this market takes on both market structures</a:t>
            </a:r>
            <a:r>
              <a:rPr lang="en-IN" sz="2400" dirty="0">
                <a:effectLst/>
                <a:latin typeface="Calibri" panose="020F0502020204030204" pitchFamily="34" charset="0"/>
              </a:rPr>
              <a:t>. When </a:t>
            </a:r>
            <a:r>
              <a:rPr lang="en-IN" sz="2400" b="1" dirty="0">
                <a:effectLst/>
                <a:latin typeface="Calibri" panose="020F0502020204030204" pitchFamily="34" charset="0"/>
              </a:rPr>
              <a:t>a firm discovers a new drug</a:t>
            </a:r>
            <a:r>
              <a:rPr lang="en-IN" sz="2400" dirty="0">
                <a:effectLst/>
                <a:latin typeface="Calibri" panose="020F0502020204030204" pitchFamily="34" charset="0"/>
              </a:rPr>
              <a:t>, </a:t>
            </a:r>
            <a:r>
              <a:rPr lang="en-IN" sz="2400" b="1" dirty="0">
                <a:effectLst/>
                <a:latin typeface="Calibri" panose="020F0502020204030204" pitchFamily="34" charset="0"/>
              </a:rPr>
              <a:t>patent laws </a:t>
            </a:r>
            <a:r>
              <a:rPr lang="en-IN" sz="2400" dirty="0">
                <a:effectLst/>
                <a:latin typeface="Calibri" panose="020F0502020204030204" pitchFamily="34" charset="0"/>
              </a:rPr>
              <a:t>give the firm a monopoly on the sale of that drug. But eventually, </a:t>
            </a:r>
            <a:r>
              <a:rPr lang="en-IN" sz="2400" b="1" dirty="0">
                <a:effectLst/>
                <a:latin typeface="Calibri" panose="020F0502020204030204" pitchFamily="34" charset="0"/>
              </a:rPr>
              <a:t>the firm’s patent runs out</a:t>
            </a:r>
            <a:r>
              <a:rPr lang="en-IN" sz="2400" dirty="0">
                <a:effectLst/>
                <a:latin typeface="Calibri" panose="020F0502020204030204" pitchFamily="34" charset="0"/>
              </a:rPr>
              <a:t>, and </a:t>
            </a:r>
            <a:r>
              <a:rPr lang="en-IN" sz="2400" b="1" dirty="0">
                <a:effectLst/>
                <a:latin typeface="Calibri" panose="020F0502020204030204" pitchFamily="34" charset="0"/>
              </a:rPr>
              <a:t>any company can make and sell </a:t>
            </a:r>
            <a:r>
              <a:rPr lang="en-IN" sz="2400" dirty="0">
                <a:effectLst/>
                <a:latin typeface="Calibri" panose="020F0502020204030204" pitchFamily="34" charset="0"/>
              </a:rPr>
              <a:t>the drug. At that time, the </a:t>
            </a:r>
            <a:r>
              <a:rPr lang="en-IN" sz="2400" b="1" dirty="0">
                <a:effectLst/>
                <a:latin typeface="Calibri" panose="020F0502020204030204" pitchFamily="34" charset="0"/>
              </a:rPr>
              <a:t>market switches from being monopolistic to being competitive</a:t>
            </a:r>
            <a:r>
              <a:rPr lang="en-IN" sz="2400" dirty="0">
                <a:effectLst/>
                <a:latin typeface="Calibri" panose="020F0502020204030204" pitchFamily="34" charset="0"/>
              </a:rPr>
              <a:t>.</a:t>
            </a:r>
          </a:p>
          <a:p>
            <a:pPr marL="0" marR="0" indent="0">
              <a:spcBef>
                <a:spcPts val="0"/>
              </a:spcBef>
              <a:spcAft>
                <a:spcPts val="0"/>
              </a:spcAft>
              <a:buNone/>
            </a:pPr>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During the life of the patent, the </a:t>
            </a:r>
            <a:r>
              <a:rPr lang="en-IN" sz="2400" b="1" dirty="0">
                <a:effectLst/>
                <a:latin typeface="Calibri" panose="020F0502020204030204" pitchFamily="34" charset="0"/>
              </a:rPr>
              <a:t>monopoly firm maximizes profit by </a:t>
            </a:r>
            <a:r>
              <a:rPr lang="en-IN" sz="2400" dirty="0">
                <a:effectLst/>
                <a:latin typeface="Calibri" panose="020F0502020204030204" pitchFamily="34" charset="0"/>
              </a:rPr>
              <a:t>producing the quantity at which marginal revenue equals marginal cost and </a:t>
            </a:r>
            <a:r>
              <a:rPr lang="en-IN" sz="2400" b="1" dirty="0">
                <a:effectLst/>
                <a:latin typeface="Calibri" panose="020F0502020204030204" pitchFamily="34" charset="0"/>
              </a:rPr>
              <a:t>charging a price well above marginal cost</a:t>
            </a:r>
            <a:r>
              <a:rPr lang="en-IN" sz="2400" dirty="0">
                <a:effectLst/>
                <a:latin typeface="Calibri" panose="020F0502020204030204" pitchFamily="34" charset="0"/>
              </a:rPr>
              <a:t>. But when the patent runs out, the profit from making the drug should encourage new firms to enter the market. </a:t>
            </a:r>
            <a:r>
              <a:rPr lang="en-IN" sz="2400" b="1" dirty="0">
                <a:effectLst/>
                <a:latin typeface="Calibri" panose="020F0502020204030204" pitchFamily="34" charset="0"/>
              </a:rPr>
              <a:t>As the market becomes more competitive, the price should fall to equal marginal cost</a:t>
            </a:r>
            <a:r>
              <a:rPr lang="en-IN" sz="2400" dirty="0">
                <a:effectLst/>
                <a:latin typeface="Calibri" panose="020F0502020204030204" pitchFamily="34" charset="0"/>
              </a:rPr>
              <a:t>.</a:t>
            </a:r>
          </a:p>
          <a:p>
            <a:endParaRPr lang="en-IN" dirty="0"/>
          </a:p>
        </p:txBody>
      </p:sp>
    </p:spTree>
    <p:extLst>
      <p:ext uri="{BB962C8B-B14F-4D97-AF65-F5344CB8AC3E}">
        <p14:creationId xmlns:p14="http://schemas.microsoft.com/office/powerpoint/2010/main" val="610668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D1FB53-92E9-8F82-E5E8-D3E33439DCA1}"/>
              </a:ext>
            </a:extLst>
          </p:cNvPr>
          <p:cNvPicPr>
            <a:picLocks noChangeAspect="1"/>
          </p:cNvPicPr>
          <p:nvPr/>
        </p:nvPicPr>
        <p:blipFill>
          <a:blip r:embed="rId2"/>
          <a:stretch>
            <a:fillRect/>
          </a:stretch>
        </p:blipFill>
        <p:spPr>
          <a:xfrm>
            <a:off x="1141545" y="599893"/>
            <a:ext cx="10145762" cy="5800907"/>
          </a:xfrm>
          <a:prstGeom prst="rect">
            <a:avLst/>
          </a:prstGeom>
        </p:spPr>
      </p:pic>
    </p:spTree>
    <p:extLst>
      <p:ext uri="{BB962C8B-B14F-4D97-AF65-F5344CB8AC3E}">
        <p14:creationId xmlns:p14="http://schemas.microsoft.com/office/powerpoint/2010/main" val="228103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C918-F8BC-6B2E-801D-713F14AC2A04}"/>
              </a:ext>
            </a:extLst>
          </p:cNvPr>
          <p:cNvSpPr>
            <a:spLocks noGrp="1"/>
          </p:cNvSpPr>
          <p:nvPr>
            <p:ph type="title"/>
          </p:nvPr>
        </p:nvSpPr>
        <p:spPr/>
        <p:txBody>
          <a:bodyPr/>
          <a:lstStyle/>
          <a:p>
            <a:r>
              <a:rPr lang="en-IN" dirty="0">
                <a:solidFill>
                  <a:srgbClr val="C00000"/>
                </a:solidFill>
              </a:rPr>
              <a:t>What is Monopoly…?</a:t>
            </a:r>
          </a:p>
        </p:txBody>
      </p:sp>
      <p:sp>
        <p:nvSpPr>
          <p:cNvPr id="3" name="Content Placeholder 2">
            <a:extLst>
              <a:ext uri="{FF2B5EF4-FFF2-40B4-BE49-F238E27FC236}">
                <a16:creationId xmlns:a16="http://schemas.microsoft.com/office/drawing/2014/main" id="{850E2B6B-6353-FED4-53A0-E62FA6CB5C6B}"/>
              </a:ext>
            </a:extLst>
          </p:cNvPr>
          <p:cNvSpPr>
            <a:spLocks noGrp="1"/>
          </p:cNvSpPr>
          <p:nvPr>
            <p:ph idx="1"/>
          </p:nvPr>
        </p:nvSpPr>
        <p:spPr>
          <a:xfrm>
            <a:off x="838200" y="1460740"/>
            <a:ext cx="10515600" cy="4716223"/>
          </a:xfrm>
        </p:spPr>
        <p:txBody>
          <a:bodyPr/>
          <a:lstStyle/>
          <a:p>
            <a:r>
              <a:rPr lang="en-IN" i="1" dirty="0"/>
              <a:t>Mono </a:t>
            </a:r>
            <a:r>
              <a:rPr lang="en-IN" dirty="0"/>
              <a:t>= single</a:t>
            </a:r>
          </a:p>
          <a:p>
            <a:r>
              <a:rPr lang="en-IN" i="1" dirty="0"/>
              <a:t>poly </a:t>
            </a:r>
            <a:r>
              <a:rPr lang="en-IN" dirty="0"/>
              <a:t>= seller</a:t>
            </a:r>
          </a:p>
          <a:p>
            <a:r>
              <a:rPr lang="en-IN" sz="1800" dirty="0">
                <a:effectLst/>
                <a:latin typeface="Calibri" panose="020F0502020204030204" pitchFamily="34" charset="0"/>
              </a:rPr>
              <a:t>An Example:</a:t>
            </a:r>
          </a:p>
          <a:p>
            <a:r>
              <a:rPr lang="en-IN" sz="1800" dirty="0">
                <a:effectLst/>
                <a:latin typeface="Calibri" panose="020F0502020204030204" pitchFamily="34" charset="0"/>
              </a:rPr>
              <a:t>A </a:t>
            </a:r>
            <a:r>
              <a:rPr lang="en-IN" sz="1800" b="1" dirty="0">
                <a:effectLst/>
                <a:latin typeface="Calibri" panose="020F0502020204030204" pitchFamily="34" charset="0"/>
              </a:rPr>
              <a:t>personal computer </a:t>
            </a:r>
            <a:r>
              <a:rPr lang="en-IN" sz="1800" dirty="0">
                <a:effectLst/>
                <a:latin typeface="Calibri" panose="020F0502020204030204" pitchFamily="34" charset="0"/>
              </a:rPr>
              <a:t>probably uses some version of </a:t>
            </a:r>
            <a:r>
              <a:rPr lang="en-IN" sz="1800" b="1" dirty="0">
                <a:effectLst/>
                <a:latin typeface="Calibri" panose="020F0502020204030204" pitchFamily="34" charset="0"/>
              </a:rPr>
              <a:t>Windows</a:t>
            </a:r>
            <a:r>
              <a:rPr lang="en-IN" sz="1800" dirty="0">
                <a:effectLst/>
                <a:latin typeface="Calibri" panose="020F0502020204030204" pitchFamily="34" charset="0"/>
              </a:rPr>
              <a:t>, the </a:t>
            </a:r>
            <a:r>
              <a:rPr lang="en-IN" sz="1800" b="1" dirty="0">
                <a:effectLst/>
                <a:latin typeface="Calibri" panose="020F0502020204030204" pitchFamily="34" charset="0"/>
              </a:rPr>
              <a:t>operating system sold by the Microsoft Corporation</a:t>
            </a:r>
            <a:r>
              <a:rPr lang="en-IN" sz="1800" dirty="0">
                <a:effectLst/>
                <a:latin typeface="Calibri" panose="020F0502020204030204" pitchFamily="34" charset="0"/>
              </a:rPr>
              <a:t>. When Microsoft first designed Windows many years ago, it applied for and received a </a:t>
            </a:r>
            <a:r>
              <a:rPr lang="en-IN" sz="1800" b="1" dirty="0">
                <a:effectLst/>
                <a:latin typeface="Calibri" panose="020F0502020204030204" pitchFamily="34" charset="0"/>
              </a:rPr>
              <a:t>copyright</a:t>
            </a:r>
            <a:r>
              <a:rPr lang="en-IN" sz="1800" dirty="0">
                <a:effectLst/>
                <a:latin typeface="Calibri" panose="020F0502020204030204" pitchFamily="34" charset="0"/>
              </a:rPr>
              <a:t> from the government. The </a:t>
            </a:r>
            <a:r>
              <a:rPr lang="en-IN" sz="1800" b="1" dirty="0">
                <a:effectLst/>
                <a:latin typeface="Calibri" panose="020F0502020204030204" pitchFamily="34" charset="0"/>
              </a:rPr>
              <a:t>copyright gives Microsoft the exclusive right to make and sell copies of the Windows operating system</a:t>
            </a:r>
            <a:r>
              <a:rPr lang="en-IN" sz="1800" dirty="0">
                <a:effectLst/>
                <a:latin typeface="Calibri" panose="020F0502020204030204" pitchFamily="34" charset="0"/>
              </a:rPr>
              <a:t>. If a person wants to buy a copy of Windows, she has little choice but to give Microsoft the approximately $100 that the firm has decided to charge for its product. </a:t>
            </a:r>
            <a:r>
              <a:rPr lang="en-IN" sz="1800" b="1" dirty="0">
                <a:effectLst/>
                <a:latin typeface="Calibri" panose="020F0502020204030204" pitchFamily="34" charset="0"/>
              </a:rPr>
              <a:t>Microsoft is said to have a monopoly in the market for Windows</a:t>
            </a:r>
            <a:r>
              <a:rPr lang="en-IN" sz="1800" dirty="0">
                <a:effectLst/>
                <a:latin typeface="Calibri" panose="020F0502020204030204" pitchFamily="34" charset="0"/>
              </a:rPr>
              <a:t>.</a:t>
            </a:r>
          </a:p>
          <a:p>
            <a:r>
              <a:rPr lang="en-IN" sz="1800" dirty="0">
                <a:effectLst/>
                <a:latin typeface="Calibri" panose="020F0502020204030204" pitchFamily="34" charset="0"/>
              </a:rPr>
              <a:t>In competitive markets, many firms offer essentially identical products, so each firm has little influence over the price it receives. By contrast, </a:t>
            </a:r>
            <a:r>
              <a:rPr lang="en-IN" sz="1800" b="1" dirty="0">
                <a:effectLst/>
                <a:latin typeface="Calibri" panose="020F0502020204030204" pitchFamily="34" charset="0"/>
              </a:rPr>
              <a:t>a monopoly </a:t>
            </a:r>
            <a:r>
              <a:rPr lang="en-IN" sz="1800" dirty="0">
                <a:effectLst/>
                <a:latin typeface="Calibri" panose="020F0502020204030204" pitchFamily="34" charset="0"/>
              </a:rPr>
              <a:t>such as Microsoft </a:t>
            </a:r>
            <a:r>
              <a:rPr lang="en-IN" sz="1800" b="1" dirty="0">
                <a:effectLst/>
                <a:latin typeface="Calibri" panose="020F0502020204030204" pitchFamily="34" charset="0"/>
              </a:rPr>
              <a:t>has no close competitors</a:t>
            </a:r>
            <a:r>
              <a:rPr lang="en-IN" sz="1800" dirty="0">
                <a:effectLst/>
                <a:latin typeface="Calibri" panose="020F0502020204030204" pitchFamily="34" charset="0"/>
              </a:rPr>
              <a:t> and, therefore, </a:t>
            </a:r>
            <a:r>
              <a:rPr lang="en-IN" sz="1800" b="1" dirty="0">
                <a:effectLst/>
                <a:latin typeface="Calibri" panose="020F0502020204030204" pitchFamily="34" charset="0"/>
              </a:rPr>
              <a:t>has the power to influence the market price of its product</a:t>
            </a:r>
            <a:r>
              <a:rPr lang="en-IN" sz="1800" dirty="0">
                <a:effectLst/>
                <a:latin typeface="Calibri" panose="020F0502020204030204" pitchFamily="34" charset="0"/>
              </a:rPr>
              <a:t>. </a:t>
            </a:r>
          </a:p>
          <a:p>
            <a:r>
              <a:rPr lang="en-IN" sz="1800" dirty="0">
                <a:effectLst/>
                <a:latin typeface="Calibri" panose="020F0502020204030204" pitchFamily="34" charset="0"/>
              </a:rPr>
              <a:t>Whereas a competitive firm is a price taker, a </a:t>
            </a:r>
            <a:r>
              <a:rPr lang="en-IN" sz="1800" b="1" dirty="0">
                <a:effectLst/>
                <a:latin typeface="Calibri" panose="020F0502020204030204" pitchFamily="34" charset="0"/>
              </a:rPr>
              <a:t>monopoly firm </a:t>
            </a:r>
            <a:r>
              <a:rPr lang="en-IN" sz="1800" dirty="0">
                <a:effectLst/>
                <a:latin typeface="Calibri" panose="020F0502020204030204" pitchFamily="34" charset="0"/>
              </a:rPr>
              <a:t>is a </a:t>
            </a:r>
            <a:r>
              <a:rPr lang="en-IN" sz="1800" b="1" dirty="0">
                <a:effectLst/>
                <a:latin typeface="Calibri" panose="020F0502020204030204" pitchFamily="34" charset="0"/>
              </a:rPr>
              <a:t>price maker</a:t>
            </a:r>
            <a:r>
              <a:rPr lang="en-IN" sz="1800" dirty="0">
                <a:effectLst/>
                <a:latin typeface="Calibri" panose="020F0502020204030204" pitchFamily="34" charset="0"/>
              </a:rPr>
              <a:t>.</a:t>
            </a:r>
          </a:p>
          <a:p>
            <a:r>
              <a:rPr lang="en-IN" sz="1800" dirty="0">
                <a:latin typeface="Calibri" panose="020F0502020204030204" pitchFamily="34" charset="0"/>
              </a:rPr>
              <a:t>W</a:t>
            </a:r>
            <a:r>
              <a:rPr lang="en-IN" sz="1800" dirty="0">
                <a:effectLst/>
                <a:latin typeface="Calibri" panose="020F0502020204030204" pitchFamily="34" charset="0"/>
              </a:rPr>
              <a:t>e examine the implications of this market power.</a:t>
            </a:r>
          </a:p>
        </p:txBody>
      </p:sp>
    </p:spTree>
    <p:extLst>
      <p:ext uri="{BB962C8B-B14F-4D97-AF65-F5344CB8AC3E}">
        <p14:creationId xmlns:p14="http://schemas.microsoft.com/office/powerpoint/2010/main" val="276397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3FDC-26FD-2C59-1456-2DE087330227}"/>
              </a:ext>
            </a:extLst>
          </p:cNvPr>
          <p:cNvSpPr>
            <a:spLocks noGrp="1"/>
          </p:cNvSpPr>
          <p:nvPr>
            <p:ph type="title"/>
          </p:nvPr>
        </p:nvSpPr>
        <p:spPr>
          <a:xfrm>
            <a:off x="838200" y="67139"/>
            <a:ext cx="10515600" cy="1325563"/>
          </a:xfrm>
        </p:spPr>
        <p:txBody>
          <a:bodyPr/>
          <a:lstStyle/>
          <a:p>
            <a:r>
              <a:rPr lang="en-US" b="1" dirty="0">
                <a:solidFill>
                  <a:srgbClr val="C00000"/>
                </a:solidFill>
              </a:rPr>
              <a:t>The Welfare Cost of Monopolies</a:t>
            </a:r>
            <a:endParaRPr lang="en-IN" b="1" dirty="0">
              <a:solidFill>
                <a:srgbClr val="C00000"/>
              </a:solidFill>
            </a:endParaRPr>
          </a:p>
        </p:txBody>
      </p:sp>
      <p:sp>
        <p:nvSpPr>
          <p:cNvPr id="3" name="Content Placeholder 2">
            <a:extLst>
              <a:ext uri="{FF2B5EF4-FFF2-40B4-BE49-F238E27FC236}">
                <a16:creationId xmlns:a16="http://schemas.microsoft.com/office/drawing/2014/main" id="{A54D8ACC-ABB4-8F9F-5981-FEC51221D981}"/>
              </a:ext>
            </a:extLst>
          </p:cNvPr>
          <p:cNvSpPr>
            <a:spLocks noGrp="1"/>
          </p:cNvSpPr>
          <p:nvPr>
            <p:ph idx="1"/>
          </p:nvPr>
        </p:nvSpPr>
        <p:spPr>
          <a:xfrm>
            <a:off x="838200" y="1195754"/>
            <a:ext cx="10515600" cy="4981209"/>
          </a:xfrm>
        </p:spPr>
        <p:txBody>
          <a:bodyPr>
            <a:normAutofit/>
          </a:bodyPr>
          <a:lstStyle/>
          <a:p>
            <a:r>
              <a:rPr lang="en-IN" sz="1800" dirty="0">
                <a:latin typeface="Calibri" panose="020F0502020204030204" pitchFamily="34" charset="0"/>
              </a:rPr>
              <a:t>A</a:t>
            </a:r>
            <a:r>
              <a:rPr lang="en-IN" sz="1800" dirty="0">
                <a:effectLst/>
                <a:latin typeface="Calibri" panose="020F0502020204030204" pitchFamily="34" charset="0"/>
              </a:rPr>
              <a:t> monopoly, in contrast to a competitive firm, </a:t>
            </a:r>
            <a:r>
              <a:rPr lang="en-IN" sz="1800" b="1" dirty="0">
                <a:effectLst/>
                <a:latin typeface="Calibri" panose="020F0502020204030204" pitchFamily="34" charset="0"/>
              </a:rPr>
              <a:t>charges a price above marginal cost</a:t>
            </a:r>
            <a:r>
              <a:rPr lang="en-IN" sz="1800" dirty="0">
                <a:effectLst/>
                <a:latin typeface="Calibri" panose="020F0502020204030204" pitchFamily="34" charset="0"/>
              </a:rPr>
              <a:t>. From the standpoint of </a:t>
            </a:r>
            <a:r>
              <a:rPr lang="en-IN" sz="1800" b="1" dirty="0">
                <a:effectLst/>
                <a:latin typeface="Calibri" panose="020F0502020204030204" pitchFamily="34" charset="0"/>
              </a:rPr>
              <a:t>consumers</a:t>
            </a:r>
            <a:r>
              <a:rPr lang="en-IN" sz="1800" dirty="0">
                <a:effectLst/>
                <a:latin typeface="Calibri" panose="020F0502020204030204" pitchFamily="34" charset="0"/>
              </a:rPr>
              <a:t>, this </a:t>
            </a:r>
            <a:r>
              <a:rPr lang="en-IN" sz="1800" b="1" dirty="0">
                <a:effectLst/>
                <a:latin typeface="Calibri" panose="020F0502020204030204" pitchFamily="34" charset="0"/>
              </a:rPr>
              <a:t>high price makes monopoly undesirable</a:t>
            </a:r>
            <a:r>
              <a:rPr lang="en-IN" sz="1800" dirty="0">
                <a:effectLst/>
                <a:latin typeface="Calibri" panose="020F0502020204030204" pitchFamily="34" charset="0"/>
              </a:rPr>
              <a:t>.</a:t>
            </a:r>
          </a:p>
          <a:p>
            <a:r>
              <a:rPr lang="en-IN" sz="1800" dirty="0">
                <a:latin typeface="Calibri" panose="020F0502020204030204" pitchFamily="34" charset="0"/>
              </a:rPr>
              <a:t>H</a:t>
            </a:r>
            <a:r>
              <a:rPr lang="en-IN" sz="1800" dirty="0">
                <a:effectLst/>
                <a:latin typeface="Calibri" panose="020F0502020204030204" pitchFamily="34" charset="0"/>
              </a:rPr>
              <a:t>owever, the monopoly is </a:t>
            </a:r>
            <a:r>
              <a:rPr lang="en-IN" sz="1800" b="1" dirty="0">
                <a:effectLst/>
                <a:latin typeface="Calibri" panose="020F0502020204030204" pitchFamily="34" charset="0"/>
              </a:rPr>
              <a:t>earning profit</a:t>
            </a:r>
            <a:r>
              <a:rPr lang="en-IN" sz="1800" dirty="0">
                <a:effectLst/>
                <a:latin typeface="Calibri" panose="020F0502020204030204" pitchFamily="34" charset="0"/>
              </a:rPr>
              <a:t> from charging this high price. From the </a:t>
            </a:r>
            <a:r>
              <a:rPr lang="en-IN" sz="1800" b="1" dirty="0">
                <a:effectLst/>
                <a:latin typeface="Calibri" panose="020F0502020204030204" pitchFamily="34" charset="0"/>
              </a:rPr>
              <a:t>standpoint of the owners </a:t>
            </a:r>
            <a:r>
              <a:rPr lang="en-IN" sz="1800" dirty="0">
                <a:effectLst/>
                <a:latin typeface="Calibri" panose="020F0502020204030204" pitchFamily="34" charset="0"/>
              </a:rPr>
              <a:t>of the firm, the </a:t>
            </a:r>
            <a:r>
              <a:rPr lang="en-IN" sz="1800" b="1" dirty="0">
                <a:effectLst/>
                <a:latin typeface="Calibri" panose="020F0502020204030204" pitchFamily="34" charset="0"/>
              </a:rPr>
              <a:t>high price makes monopoly very desirable</a:t>
            </a:r>
            <a:r>
              <a:rPr lang="en-IN" sz="1800" dirty="0">
                <a:effectLst/>
                <a:latin typeface="Calibri" panose="020F0502020204030204" pitchFamily="34" charset="0"/>
              </a:rPr>
              <a:t>.</a:t>
            </a:r>
          </a:p>
          <a:p>
            <a:r>
              <a:rPr lang="en-IN" sz="1800" b="1" dirty="0">
                <a:effectLst/>
                <a:latin typeface="Calibri" panose="020F0502020204030204" pitchFamily="34" charset="0"/>
              </a:rPr>
              <a:t>Total Surplus </a:t>
            </a:r>
            <a:r>
              <a:rPr lang="en-IN" sz="1800" dirty="0">
                <a:effectLst/>
                <a:latin typeface="Calibri" panose="020F0502020204030204" pitchFamily="34" charset="0"/>
              </a:rPr>
              <a:t>measures the </a:t>
            </a:r>
            <a:r>
              <a:rPr lang="en-IN" sz="1800" b="1" dirty="0">
                <a:effectLst/>
                <a:latin typeface="Calibri" panose="020F0502020204030204" pitchFamily="34" charset="0"/>
              </a:rPr>
              <a:t>economic well-being of buyers and sellers in a market</a:t>
            </a:r>
            <a:r>
              <a:rPr lang="en-IN" sz="1800" dirty="0">
                <a:effectLst/>
                <a:latin typeface="Calibri" panose="020F0502020204030204" pitchFamily="34" charset="0"/>
              </a:rPr>
              <a:t>. Total surplus is the </a:t>
            </a:r>
            <a:r>
              <a:rPr lang="en-IN" sz="1800" b="1" dirty="0">
                <a:effectLst/>
                <a:latin typeface="Calibri" panose="020F0502020204030204" pitchFamily="34" charset="0"/>
              </a:rPr>
              <a:t>sum of consumer surplus and producer surplus</a:t>
            </a:r>
            <a:r>
              <a:rPr lang="en-IN" sz="1800" dirty="0">
                <a:effectLst/>
                <a:latin typeface="Calibri" panose="020F0502020204030204" pitchFamily="34" charset="0"/>
              </a:rPr>
              <a:t>. Consumer surplus is </a:t>
            </a:r>
            <a:r>
              <a:rPr lang="en-IN" sz="1800" b="1" dirty="0">
                <a:effectLst/>
                <a:latin typeface="Calibri" panose="020F0502020204030204" pitchFamily="34" charset="0"/>
              </a:rPr>
              <a:t>consumers’ willingness to pay for a good minus the amount they actually pay for it</a:t>
            </a:r>
            <a:r>
              <a:rPr lang="en-IN" sz="1800" dirty="0">
                <a:effectLst/>
                <a:latin typeface="Calibri" panose="020F0502020204030204" pitchFamily="34" charset="0"/>
              </a:rPr>
              <a:t>. Producer surplus is the </a:t>
            </a:r>
            <a:r>
              <a:rPr lang="en-IN" sz="1800" b="1" dirty="0">
                <a:effectLst/>
                <a:latin typeface="Calibri" panose="020F0502020204030204" pitchFamily="34" charset="0"/>
              </a:rPr>
              <a:t>amount producers receive for a good minus their costs of producing it</a:t>
            </a:r>
            <a:r>
              <a:rPr lang="en-IN" sz="1800" dirty="0">
                <a:effectLst/>
                <a:latin typeface="Calibri" panose="020F0502020204030204" pitchFamily="34" charset="0"/>
              </a:rPr>
              <a:t>. </a:t>
            </a:r>
          </a:p>
          <a:p>
            <a:r>
              <a:rPr lang="en-IN" sz="1800" dirty="0">
                <a:effectLst/>
                <a:latin typeface="Calibri" panose="020F0502020204030204" pitchFamily="34" charset="0"/>
              </a:rPr>
              <a:t>The invisible hand of the market leads to an </a:t>
            </a:r>
            <a:r>
              <a:rPr lang="en-IN" sz="1800" b="1" dirty="0">
                <a:effectLst/>
                <a:latin typeface="Calibri" panose="020F0502020204030204" pitchFamily="34" charset="0"/>
              </a:rPr>
              <a:t>allocation of resources </a:t>
            </a:r>
            <a:r>
              <a:rPr lang="en-IN" sz="1800" dirty="0">
                <a:effectLst/>
                <a:latin typeface="Calibri" panose="020F0502020204030204" pitchFamily="34" charset="0"/>
              </a:rPr>
              <a:t>that makes </a:t>
            </a:r>
            <a:r>
              <a:rPr lang="en-IN" sz="1800" b="1" dirty="0">
                <a:effectLst/>
                <a:latin typeface="Calibri" panose="020F0502020204030204" pitchFamily="34" charset="0"/>
              </a:rPr>
              <a:t>total surplus as large</a:t>
            </a:r>
            <a:r>
              <a:rPr lang="en-IN" sz="1800" dirty="0">
                <a:effectLst/>
                <a:latin typeface="Calibri" panose="020F0502020204030204" pitchFamily="34" charset="0"/>
              </a:rPr>
              <a:t> as it can be. </a:t>
            </a:r>
          </a:p>
          <a:p>
            <a:r>
              <a:rPr lang="en-IN" sz="1800" dirty="0">
                <a:effectLst/>
                <a:latin typeface="Calibri" panose="020F0502020204030204" pitchFamily="34" charset="0"/>
              </a:rPr>
              <a:t>Because </a:t>
            </a:r>
            <a:r>
              <a:rPr lang="en-IN" sz="1800" b="1" dirty="0">
                <a:effectLst/>
                <a:latin typeface="Calibri" panose="020F0502020204030204" pitchFamily="34" charset="0"/>
              </a:rPr>
              <a:t>a monopoly leads to an allocation of resources different from that in a competitive market</a:t>
            </a:r>
            <a:r>
              <a:rPr lang="en-IN" sz="1800" dirty="0">
                <a:effectLst/>
                <a:latin typeface="Calibri" panose="020F0502020204030204" pitchFamily="34" charset="0"/>
              </a:rPr>
              <a:t>, the outcome must, in some way, </a:t>
            </a:r>
            <a:r>
              <a:rPr lang="en-IN" sz="1800" b="1" dirty="0">
                <a:effectLst/>
                <a:latin typeface="Calibri" panose="020F0502020204030204" pitchFamily="34" charset="0"/>
              </a:rPr>
              <a:t>fail to maximize total economic well-being</a:t>
            </a:r>
            <a:r>
              <a:rPr lang="en-IN" sz="1800" dirty="0">
                <a:effectLst/>
                <a:latin typeface="Calibri" panose="020F0502020204030204" pitchFamily="34" charset="0"/>
              </a:rPr>
              <a:t>.</a:t>
            </a:r>
          </a:p>
          <a:p>
            <a:r>
              <a:rPr lang="en-IN" sz="1800" dirty="0">
                <a:effectLst/>
                <a:latin typeface="Calibri" panose="020F0502020204030204" pitchFamily="34" charset="0"/>
              </a:rPr>
              <a:t>The </a:t>
            </a:r>
            <a:r>
              <a:rPr lang="en-IN" sz="1800" b="1" dirty="0">
                <a:effectLst/>
                <a:latin typeface="Calibri" panose="020F0502020204030204" pitchFamily="34" charset="0"/>
              </a:rPr>
              <a:t>monopolist</a:t>
            </a:r>
            <a:r>
              <a:rPr lang="en-IN" sz="1800" dirty="0">
                <a:effectLst/>
                <a:latin typeface="Calibri" panose="020F0502020204030204" pitchFamily="34" charset="0"/>
              </a:rPr>
              <a:t> chooses to produce and sell the quantity of output at which the </a:t>
            </a:r>
            <a:r>
              <a:rPr lang="en-IN" sz="1800" b="1" dirty="0">
                <a:effectLst/>
                <a:latin typeface="Calibri" panose="020F0502020204030204" pitchFamily="34" charset="0"/>
              </a:rPr>
              <a:t>marginal-revenue and marginal-cost curves intersect</a:t>
            </a:r>
            <a:r>
              <a:rPr lang="en-IN" sz="1800" dirty="0">
                <a:effectLst/>
                <a:latin typeface="Calibri" panose="020F0502020204030204" pitchFamily="34" charset="0"/>
              </a:rPr>
              <a:t>; the </a:t>
            </a:r>
            <a:r>
              <a:rPr lang="en-IN" sz="1800" b="1" dirty="0">
                <a:effectLst/>
                <a:latin typeface="Calibri" panose="020F0502020204030204" pitchFamily="34" charset="0"/>
              </a:rPr>
              <a:t>benevolent social planner</a:t>
            </a:r>
            <a:r>
              <a:rPr lang="en-IN" sz="1800" dirty="0">
                <a:effectLst/>
                <a:latin typeface="Calibri" panose="020F0502020204030204" pitchFamily="34" charset="0"/>
              </a:rPr>
              <a:t> would choose the quantity at which the </a:t>
            </a:r>
            <a:r>
              <a:rPr lang="en-IN" sz="1800" b="1" dirty="0">
                <a:effectLst/>
                <a:latin typeface="Calibri" panose="020F0502020204030204" pitchFamily="34" charset="0"/>
              </a:rPr>
              <a:t>demand and marginal-cost curves intersect</a:t>
            </a:r>
            <a:r>
              <a:rPr lang="en-IN" sz="1800" dirty="0">
                <a:effectLst/>
                <a:latin typeface="Calibri" panose="020F0502020204030204" pitchFamily="34" charset="0"/>
              </a:rPr>
              <a:t>. Figure 7 &amp; 8 shows the </a:t>
            </a:r>
            <a:r>
              <a:rPr lang="en-IN" sz="1800" b="1" dirty="0">
                <a:effectLst/>
                <a:latin typeface="Calibri" panose="020F0502020204030204" pitchFamily="34" charset="0"/>
              </a:rPr>
              <a:t>comparison</a:t>
            </a:r>
            <a:r>
              <a:rPr lang="en-IN" sz="1800" dirty="0">
                <a:effectLst/>
                <a:latin typeface="Calibri" panose="020F0502020204030204" pitchFamily="34" charset="0"/>
              </a:rPr>
              <a:t>. </a:t>
            </a:r>
          </a:p>
          <a:p>
            <a:endParaRPr lang="en-IN" dirty="0"/>
          </a:p>
        </p:txBody>
      </p:sp>
    </p:spTree>
    <p:extLst>
      <p:ext uri="{BB962C8B-B14F-4D97-AF65-F5344CB8AC3E}">
        <p14:creationId xmlns:p14="http://schemas.microsoft.com/office/powerpoint/2010/main" val="66967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8A0FD2-D56E-A906-2323-9E2FFA596363}"/>
              </a:ext>
            </a:extLst>
          </p:cNvPr>
          <p:cNvPicPr>
            <a:picLocks noChangeAspect="1"/>
          </p:cNvPicPr>
          <p:nvPr/>
        </p:nvPicPr>
        <p:blipFill>
          <a:blip r:embed="rId3"/>
          <a:stretch>
            <a:fillRect/>
          </a:stretch>
        </p:blipFill>
        <p:spPr>
          <a:xfrm>
            <a:off x="663960" y="588245"/>
            <a:ext cx="10932030" cy="5818379"/>
          </a:xfrm>
          <a:prstGeom prst="rect">
            <a:avLst/>
          </a:prstGeom>
        </p:spPr>
      </p:pic>
    </p:spTree>
    <p:extLst>
      <p:ext uri="{BB962C8B-B14F-4D97-AF65-F5344CB8AC3E}">
        <p14:creationId xmlns:p14="http://schemas.microsoft.com/office/powerpoint/2010/main" val="701203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2EEF799-2A6E-D6E0-7EE9-BC1349C9B9AE}"/>
              </a:ext>
            </a:extLst>
          </p:cNvPr>
          <p:cNvSpPr>
            <a:spLocks noGrp="1"/>
          </p:cNvSpPr>
          <p:nvPr>
            <p:ph idx="1"/>
          </p:nvPr>
        </p:nvSpPr>
        <p:spPr>
          <a:xfrm>
            <a:off x="838200" y="365760"/>
            <a:ext cx="10515600" cy="5811203"/>
          </a:xfrm>
        </p:spPr>
        <p:txBody>
          <a:bodyPr/>
          <a:lstStyle/>
          <a:p>
            <a:r>
              <a:rPr lang="en-IN" sz="2800" i="1" dirty="0">
                <a:effectLst/>
                <a:latin typeface="Calibri" panose="020F0502020204030204" pitchFamily="34" charset="0"/>
              </a:rPr>
              <a:t>The monopolist produces less than the socially efficient quantity of output.</a:t>
            </a:r>
          </a:p>
          <a:p>
            <a:endParaRPr lang="en-IN" dirty="0"/>
          </a:p>
        </p:txBody>
      </p:sp>
      <p:pic>
        <p:nvPicPr>
          <p:cNvPr id="9" name="Picture 8">
            <a:extLst>
              <a:ext uri="{FF2B5EF4-FFF2-40B4-BE49-F238E27FC236}">
                <a16:creationId xmlns:a16="http://schemas.microsoft.com/office/drawing/2014/main" id="{E3DCD09A-32DF-7165-1143-42F3FED04F55}"/>
              </a:ext>
            </a:extLst>
          </p:cNvPr>
          <p:cNvPicPr>
            <a:picLocks noChangeAspect="1"/>
          </p:cNvPicPr>
          <p:nvPr/>
        </p:nvPicPr>
        <p:blipFill>
          <a:blip r:embed="rId3"/>
          <a:stretch>
            <a:fillRect/>
          </a:stretch>
        </p:blipFill>
        <p:spPr>
          <a:xfrm>
            <a:off x="661183" y="1294228"/>
            <a:ext cx="11183814" cy="5282417"/>
          </a:xfrm>
          <a:prstGeom prst="rect">
            <a:avLst/>
          </a:prstGeom>
        </p:spPr>
      </p:pic>
    </p:spTree>
    <p:extLst>
      <p:ext uri="{BB962C8B-B14F-4D97-AF65-F5344CB8AC3E}">
        <p14:creationId xmlns:p14="http://schemas.microsoft.com/office/powerpoint/2010/main" val="243517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5F5B-58B9-AFA3-BD2F-E33DDD94D615}"/>
              </a:ext>
            </a:extLst>
          </p:cNvPr>
          <p:cNvSpPr>
            <a:spLocks noGrp="1"/>
          </p:cNvSpPr>
          <p:nvPr>
            <p:ph type="title"/>
          </p:nvPr>
        </p:nvSpPr>
        <p:spPr>
          <a:xfrm>
            <a:off x="838200" y="0"/>
            <a:ext cx="10515600" cy="1325563"/>
          </a:xfrm>
        </p:spPr>
        <p:txBody>
          <a:bodyPr/>
          <a:lstStyle/>
          <a:p>
            <a:r>
              <a:rPr lang="en-IN" b="1" dirty="0">
                <a:solidFill>
                  <a:srgbClr val="C00000"/>
                </a:solidFill>
              </a:rPr>
              <a:t>Deadweight Loss</a:t>
            </a:r>
          </a:p>
        </p:txBody>
      </p:sp>
      <p:sp>
        <p:nvSpPr>
          <p:cNvPr id="3" name="Content Placeholder 2">
            <a:extLst>
              <a:ext uri="{FF2B5EF4-FFF2-40B4-BE49-F238E27FC236}">
                <a16:creationId xmlns:a16="http://schemas.microsoft.com/office/drawing/2014/main" id="{B42A2CF8-575A-B437-BC77-D9F37A0655E9}"/>
              </a:ext>
            </a:extLst>
          </p:cNvPr>
          <p:cNvSpPr>
            <a:spLocks noGrp="1"/>
          </p:cNvSpPr>
          <p:nvPr>
            <p:ph idx="1"/>
          </p:nvPr>
        </p:nvSpPr>
        <p:spPr>
          <a:xfrm>
            <a:off x="838200" y="1216855"/>
            <a:ext cx="10515600" cy="4960108"/>
          </a:xfrm>
        </p:spPr>
        <p:txBody>
          <a:bodyPr/>
          <a:lstStyle/>
          <a:p>
            <a:pPr>
              <a:spcBef>
                <a:spcPts val="0"/>
              </a:spcBef>
            </a:pPr>
            <a:r>
              <a:rPr lang="en-IN" sz="1800" dirty="0">
                <a:effectLst/>
                <a:latin typeface="Calibri" panose="020F0502020204030204" pitchFamily="34" charset="0"/>
              </a:rPr>
              <a:t>The inefficiency of monopoly can be measured with a </a:t>
            </a:r>
            <a:r>
              <a:rPr lang="en-IN" sz="1800" b="1" dirty="0">
                <a:effectLst/>
                <a:latin typeface="Calibri" panose="020F0502020204030204" pitchFamily="34" charset="0"/>
              </a:rPr>
              <a:t>deadweight loss triangle</a:t>
            </a:r>
            <a:r>
              <a:rPr lang="en-IN" sz="1800" dirty="0">
                <a:effectLst/>
                <a:latin typeface="Calibri" panose="020F0502020204030204" pitchFamily="34" charset="0"/>
              </a:rPr>
              <a:t>, as illustrated in Figure 8.</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Because the </a:t>
            </a:r>
            <a:r>
              <a:rPr lang="en-IN" sz="1800" b="1" dirty="0">
                <a:effectLst/>
                <a:latin typeface="Calibri" panose="020F0502020204030204" pitchFamily="34" charset="0"/>
              </a:rPr>
              <a:t>demand curve reflects the value to consumers</a:t>
            </a:r>
            <a:r>
              <a:rPr lang="en-IN" sz="1800" dirty="0">
                <a:effectLst/>
                <a:latin typeface="Calibri" panose="020F0502020204030204" pitchFamily="34" charset="0"/>
              </a:rPr>
              <a:t> and the </a:t>
            </a:r>
            <a:r>
              <a:rPr lang="en-IN" sz="1800" b="1" dirty="0">
                <a:effectLst/>
                <a:latin typeface="Calibri" panose="020F0502020204030204" pitchFamily="34" charset="0"/>
              </a:rPr>
              <a:t>marginal-cost curve reflects the costs to the monopoly producer</a:t>
            </a:r>
            <a:r>
              <a:rPr lang="en-IN" sz="1800" dirty="0">
                <a:effectLst/>
                <a:latin typeface="Calibri" panose="020F0502020204030204" pitchFamily="34" charset="0"/>
              </a:rPr>
              <a:t>, the </a:t>
            </a:r>
            <a:r>
              <a:rPr lang="en-IN" sz="1800" b="1" dirty="0">
                <a:effectLst/>
                <a:latin typeface="Calibri" panose="020F0502020204030204" pitchFamily="34" charset="0"/>
              </a:rPr>
              <a:t>area of the deadweight loss triangle </a:t>
            </a:r>
            <a:r>
              <a:rPr lang="en-IN" sz="1800" dirty="0">
                <a:effectLst/>
                <a:latin typeface="Calibri" panose="020F0502020204030204" pitchFamily="34" charset="0"/>
              </a:rPr>
              <a:t>between the demand curve and the marginal-cost curve </a:t>
            </a:r>
            <a:r>
              <a:rPr lang="en-IN" sz="1800" b="1" dirty="0">
                <a:effectLst/>
                <a:latin typeface="Calibri" panose="020F0502020204030204" pitchFamily="34" charset="0"/>
              </a:rPr>
              <a:t>equals the total surplus lost because of monopoly pricing</a:t>
            </a:r>
            <a:r>
              <a:rPr lang="en-IN" sz="1800" dirty="0">
                <a:effectLst/>
                <a:latin typeface="Calibri" panose="020F0502020204030204" pitchFamily="34" charset="0"/>
              </a:rPr>
              <a:t>.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It is the </a:t>
            </a:r>
            <a:r>
              <a:rPr lang="en-IN" sz="1800" b="1" dirty="0">
                <a:effectLst/>
                <a:latin typeface="Calibri" panose="020F0502020204030204" pitchFamily="34" charset="0"/>
              </a:rPr>
              <a:t>reduction in economic well-being that results from the monopoly’s use of its market power</a:t>
            </a:r>
            <a:r>
              <a:rPr lang="en-IN" sz="1800" dirty="0">
                <a:effectLst/>
                <a:latin typeface="Calibri" panose="020F0502020204030204" pitchFamily="34" charset="0"/>
              </a:rPr>
              <a:t>.</a:t>
            </a:r>
          </a:p>
          <a:p>
            <a:pPr marL="0" marR="0">
              <a:spcBef>
                <a:spcPts val="0"/>
              </a:spcBef>
              <a:spcAft>
                <a:spcPts val="0"/>
              </a:spcAft>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The </a:t>
            </a:r>
            <a:r>
              <a:rPr lang="en-IN" sz="1800" b="1" dirty="0">
                <a:effectLst/>
                <a:latin typeface="Calibri" panose="020F0502020204030204" pitchFamily="34" charset="0"/>
              </a:rPr>
              <a:t>problem in a monopolized market arises </a:t>
            </a:r>
            <a:r>
              <a:rPr lang="en-IN" sz="1800" dirty="0">
                <a:effectLst/>
                <a:latin typeface="Calibri" panose="020F0502020204030204" pitchFamily="34" charset="0"/>
              </a:rPr>
              <a:t>because the </a:t>
            </a:r>
            <a:r>
              <a:rPr lang="en-IN" sz="1800" b="1" dirty="0">
                <a:effectLst/>
                <a:latin typeface="Calibri" panose="020F0502020204030204" pitchFamily="34" charset="0"/>
              </a:rPr>
              <a:t>firm produces and sells a quantity of output below the level that maximizes total surplus</a:t>
            </a:r>
            <a:r>
              <a:rPr lang="en-IN" sz="1800" dirty="0">
                <a:effectLst/>
                <a:latin typeface="Calibri" panose="020F0502020204030204" pitchFamily="34" charset="0"/>
              </a:rPr>
              <a:t>.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The </a:t>
            </a:r>
            <a:r>
              <a:rPr lang="en-IN" sz="1800" b="1" dirty="0">
                <a:effectLst/>
                <a:latin typeface="Calibri" panose="020F0502020204030204" pitchFamily="34" charset="0"/>
              </a:rPr>
              <a:t>deadweight loss measures how much the economic pie shrinks as a result</a:t>
            </a:r>
            <a:r>
              <a:rPr lang="en-IN" sz="1800" dirty="0">
                <a:effectLst/>
                <a:latin typeface="Calibri" panose="020F0502020204030204" pitchFamily="34" charset="0"/>
              </a:rPr>
              <a:t>.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This </a:t>
            </a:r>
            <a:r>
              <a:rPr lang="en-IN" sz="1800" b="1" dirty="0">
                <a:effectLst/>
                <a:latin typeface="Calibri" panose="020F0502020204030204" pitchFamily="34" charset="0"/>
              </a:rPr>
              <a:t>inefficiency is connected to the monopoly’s high price</a:t>
            </a:r>
            <a:r>
              <a:rPr lang="en-IN" sz="1800" dirty="0">
                <a:effectLst/>
                <a:latin typeface="Calibri" panose="020F0502020204030204" pitchFamily="34" charset="0"/>
              </a:rPr>
              <a:t>: Consumers buy fewer units when the firm raises its price above marginal cost.</a:t>
            </a:r>
          </a:p>
          <a:p>
            <a:pPr>
              <a:spcBef>
                <a:spcPts val="0"/>
              </a:spcBef>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Thus, monopoly pricing </a:t>
            </a:r>
            <a:r>
              <a:rPr lang="en-IN" sz="1800" b="1" dirty="0">
                <a:effectLst/>
                <a:latin typeface="Calibri" panose="020F0502020204030204" pitchFamily="34" charset="0"/>
              </a:rPr>
              <a:t>prevents some mutually beneficial trades from taking place</a:t>
            </a:r>
            <a:r>
              <a:rPr lang="en-IN" sz="1800" dirty="0">
                <a:effectLst/>
                <a:latin typeface="Calibri" panose="020F0502020204030204" pitchFamily="34" charset="0"/>
              </a:rPr>
              <a:t>, this result is </a:t>
            </a:r>
            <a:r>
              <a:rPr lang="en-IN" sz="1800" b="1" dirty="0">
                <a:effectLst/>
                <a:latin typeface="Calibri" panose="020F0502020204030204" pitchFamily="34" charset="0"/>
              </a:rPr>
              <a:t>inefficient</a:t>
            </a:r>
            <a:r>
              <a:rPr lang="en-IN" sz="1800" dirty="0">
                <a:effectLst/>
                <a:latin typeface="Calibri" panose="020F0502020204030204" pitchFamily="34" charset="0"/>
              </a:rPr>
              <a:t>. </a:t>
            </a:r>
          </a:p>
          <a:p>
            <a:endParaRPr lang="en-IN" dirty="0"/>
          </a:p>
        </p:txBody>
      </p:sp>
    </p:spTree>
    <p:extLst>
      <p:ext uri="{BB962C8B-B14F-4D97-AF65-F5344CB8AC3E}">
        <p14:creationId xmlns:p14="http://schemas.microsoft.com/office/powerpoint/2010/main" val="3875703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832B-3023-0E8F-DE39-DAD09A28AAD3}"/>
              </a:ext>
            </a:extLst>
          </p:cNvPr>
          <p:cNvSpPr>
            <a:spLocks noGrp="1"/>
          </p:cNvSpPr>
          <p:nvPr>
            <p:ph type="title"/>
          </p:nvPr>
        </p:nvSpPr>
        <p:spPr>
          <a:xfrm>
            <a:off x="838200" y="365125"/>
            <a:ext cx="10515600" cy="844243"/>
          </a:xfrm>
        </p:spPr>
        <p:txBody>
          <a:bodyPr/>
          <a:lstStyle/>
          <a:p>
            <a:pPr algn="ctr"/>
            <a:r>
              <a:rPr lang="en-IN" b="1" dirty="0">
                <a:solidFill>
                  <a:srgbClr val="C00000"/>
                </a:solidFill>
              </a:rPr>
              <a:t>Price Discrimination</a:t>
            </a:r>
          </a:p>
        </p:txBody>
      </p:sp>
      <p:sp>
        <p:nvSpPr>
          <p:cNvPr id="3" name="Content Placeholder 2">
            <a:extLst>
              <a:ext uri="{FF2B5EF4-FFF2-40B4-BE49-F238E27FC236}">
                <a16:creationId xmlns:a16="http://schemas.microsoft.com/office/drawing/2014/main" id="{E2B6E7C0-4E0C-AB40-5333-9A948A6EA4D5}"/>
              </a:ext>
            </a:extLst>
          </p:cNvPr>
          <p:cNvSpPr>
            <a:spLocks noGrp="1"/>
          </p:cNvSpPr>
          <p:nvPr>
            <p:ph idx="1"/>
          </p:nvPr>
        </p:nvSpPr>
        <p:spPr>
          <a:xfrm>
            <a:off x="838200" y="1209368"/>
            <a:ext cx="10515600" cy="5197331"/>
          </a:xfrm>
        </p:spPr>
        <p:txBody>
          <a:bodyPr>
            <a:normAutofit lnSpcReduction="10000"/>
          </a:bodyPr>
          <a:lstStyle/>
          <a:p>
            <a:r>
              <a:rPr lang="en-IN" sz="1800" b="1" i="1" dirty="0">
                <a:effectLst/>
                <a:latin typeface="Calibri" panose="020F0502020204030204" pitchFamily="34" charset="0"/>
              </a:rPr>
              <a:t>price discrimination </a:t>
            </a:r>
            <a:r>
              <a:rPr lang="en-IN" sz="1800" dirty="0">
                <a:effectLst/>
                <a:latin typeface="Calibri" panose="020F0502020204030204" pitchFamily="34" charset="0"/>
              </a:rPr>
              <a:t>- the business practice of selling the same good at different prices to different customers</a:t>
            </a:r>
          </a:p>
          <a:p>
            <a:r>
              <a:rPr lang="en-IN" sz="1800" dirty="0">
                <a:effectLst/>
                <a:latin typeface="Calibri" panose="020F0502020204030204" pitchFamily="34" charset="0"/>
              </a:rPr>
              <a:t>Many a times, a </a:t>
            </a:r>
            <a:r>
              <a:rPr lang="en-IN" sz="1800" b="1" dirty="0">
                <a:effectLst/>
                <a:latin typeface="Calibri" panose="020F0502020204030204" pitchFamily="34" charset="0"/>
              </a:rPr>
              <a:t>monopoly firm sells the same good to different customers for different prices</a:t>
            </a:r>
            <a:r>
              <a:rPr lang="en-IN" sz="1800" dirty="0">
                <a:effectLst/>
                <a:latin typeface="Calibri" panose="020F0502020204030204" pitchFamily="34" charset="0"/>
              </a:rPr>
              <a:t>, even though the </a:t>
            </a:r>
            <a:r>
              <a:rPr lang="en-IN" sz="1800" b="1" dirty="0">
                <a:effectLst/>
                <a:latin typeface="Calibri" panose="020F0502020204030204" pitchFamily="34" charset="0"/>
              </a:rPr>
              <a:t>costs of producing for the two customers are the same</a:t>
            </a:r>
            <a:r>
              <a:rPr lang="en-IN" sz="1800" dirty="0">
                <a:effectLst/>
                <a:latin typeface="Calibri" panose="020F0502020204030204" pitchFamily="34" charset="0"/>
              </a:rPr>
              <a:t>. This practice is called </a:t>
            </a:r>
            <a:r>
              <a:rPr lang="en-IN" sz="1800" b="1" dirty="0">
                <a:effectLst/>
                <a:latin typeface="Calibri" panose="020F0502020204030204" pitchFamily="34" charset="0"/>
              </a:rPr>
              <a:t>price discrimination</a:t>
            </a:r>
            <a:r>
              <a:rPr lang="en-IN" sz="1800" dirty="0">
                <a:effectLst/>
                <a:latin typeface="Calibri" panose="020F0502020204030204" pitchFamily="34" charset="0"/>
              </a:rPr>
              <a:t>.</a:t>
            </a:r>
            <a:endParaRPr lang="en-IN" sz="1800" dirty="0">
              <a:latin typeface="Calibri" panose="020F0502020204030204" pitchFamily="34" charset="0"/>
            </a:endParaRPr>
          </a:p>
          <a:p>
            <a:r>
              <a:rPr lang="en-IN" sz="1800" dirty="0">
                <a:latin typeface="Calibri" panose="020F0502020204030204" pitchFamily="34" charset="0"/>
              </a:rPr>
              <a:t>P</a:t>
            </a:r>
            <a:r>
              <a:rPr lang="en-IN" sz="1800" dirty="0">
                <a:effectLst/>
                <a:latin typeface="Calibri" panose="020F0502020204030204" pitchFamily="34" charset="0"/>
              </a:rPr>
              <a:t>rice discrimination </a:t>
            </a:r>
            <a:r>
              <a:rPr lang="en-IN" sz="1800" b="1" dirty="0">
                <a:effectLst/>
                <a:latin typeface="Calibri" panose="020F0502020204030204" pitchFamily="34" charset="0"/>
              </a:rPr>
              <a:t>is not possible </a:t>
            </a:r>
            <a:r>
              <a:rPr lang="en-IN" sz="1800" dirty="0">
                <a:effectLst/>
                <a:latin typeface="Calibri" panose="020F0502020204030204" pitchFamily="34" charset="0"/>
              </a:rPr>
              <a:t>when a good is sold </a:t>
            </a:r>
            <a:r>
              <a:rPr lang="en-IN" sz="1800" b="1" dirty="0">
                <a:effectLst/>
                <a:latin typeface="Calibri" panose="020F0502020204030204" pitchFamily="34" charset="0"/>
              </a:rPr>
              <a:t>in a competitive market</a:t>
            </a:r>
            <a:r>
              <a:rPr lang="en-IN" sz="1800" dirty="0">
                <a:effectLst/>
                <a:latin typeface="Calibri" panose="020F0502020204030204" pitchFamily="34" charset="0"/>
              </a:rPr>
              <a:t>. In a competitive market, many firms are selling the same good at the market price. For </a:t>
            </a:r>
            <a:r>
              <a:rPr lang="en-IN" sz="1800" b="1" dirty="0">
                <a:effectLst/>
                <a:latin typeface="Calibri" panose="020F0502020204030204" pitchFamily="34" charset="0"/>
              </a:rPr>
              <a:t>a firm to price discriminate</a:t>
            </a:r>
            <a:r>
              <a:rPr lang="en-IN" sz="1800" dirty="0">
                <a:effectLst/>
                <a:latin typeface="Calibri" panose="020F0502020204030204" pitchFamily="34" charset="0"/>
              </a:rPr>
              <a:t>, it </a:t>
            </a:r>
            <a:r>
              <a:rPr lang="en-IN" sz="1800" b="1" dirty="0">
                <a:effectLst/>
                <a:latin typeface="Calibri" panose="020F0502020204030204" pitchFamily="34" charset="0"/>
              </a:rPr>
              <a:t>must have some market power</a:t>
            </a:r>
            <a:r>
              <a:rPr lang="en-IN" sz="1800" dirty="0">
                <a:effectLst/>
                <a:latin typeface="Calibri" panose="020F0502020204030204" pitchFamily="34" charset="0"/>
              </a:rPr>
              <a:t>.</a:t>
            </a:r>
          </a:p>
          <a:p>
            <a:pPr marL="0" marR="0">
              <a:spcBef>
                <a:spcPts val="0"/>
              </a:spcBef>
              <a:spcAft>
                <a:spcPts val="0"/>
              </a:spcAft>
            </a:pPr>
            <a:endParaRPr lang="en-IN" sz="1800" dirty="0">
              <a:effectLst/>
              <a:latin typeface="Calibri" panose="020F0502020204030204" pitchFamily="34" charset="0"/>
            </a:endParaRPr>
          </a:p>
          <a:p>
            <a:pPr marL="0">
              <a:spcBef>
                <a:spcPts val="0"/>
              </a:spcBef>
            </a:pPr>
            <a:r>
              <a:rPr lang="en-IN" sz="1800" b="1" i="1" dirty="0">
                <a:solidFill>
                  <a:srgbClr val="C00000"/>
                </a:solidFill>
                <a:effectLst/>
                <a:latin typeface="Calibri" panose="020F0502020204030204" pitchFamily="34" charset="0"/>
              </a:rPr>
              <a:t>Three Lessons On The Behaviour Of A Price-discriminating Monopolist</a:t>
            </a:r>
            <a:r>
              <a:rPr lang="en-IN" sz="1800" b="1" dirty="0">
                <a:latin typeface="Calibri" panose="020F0502020204030204" pitchFamily="34" charset="0"/>
              </a:rPr>
              <a:t>:</a:t>
            </a:r>
            <a:endParaRPr lang="en-IN" sz="1800" dirty="0">
              <a:effectLst/>
              <a:latin typeface="Calibri" panose="020F0502020204030204" pitchFamily="34" charset="0"/>
            </a:endParaRPr>
          </a:p>
          <a:p>
            <a:pPr marL="342900" indent="-342900">
              <a:buFont typeface="+mj-lt"/>
              <a:buAutoNum type="arabicParenR"/>
            </a:pPr>
            <a:r>
              <a:rPr lang="en-IN" sz="1800" b="1" i="1" dirty="0">
                <a:solidFill>
                  <a:srgbClr val="C00000"/>
                </a:solidFill>
                <a:latin typeface="Calibri" panose="020F0502020204030204" pitchFamily="34" charset="0"/>
              </a:rPr>
              <a:t>P</a:t>
            </a:r>
            <a:r>
              <a:rPr lang="en-IN" sz="1800" b="1" i="1" dirty="0">
                <a:solidFill>
                  <a:srgbClr val="C00000"/>
                </a:solidFill>
                <a:effectLst/>
                <a:latin typeface="Calibri" panose="020F0502020204030204" pitchFamily="34" charset="0"/>
              </a:rPr>
              <a:t>rice discrimination is a rational strategy for a profit-maximizing monopolist.</a:t>
            </a:r>
            <a:r>
              <a:rPr lang="en-IN" sz="1800" b="1" i="1" dirty="0">
                <a:solidFill>
                  <a:srgbClr val="C00000"/>
                </a:solidFill>
                <a:latin typeface="Calibri" panose="020F0502020204030204" pitchFamily="34" charset="0"/>
              </a:rPr>
              <a:t> </a:t>
            </a:r>
            <a:r>
              <a:rPr lang="en-IN" sz="1800" b="0" i="0" dirty="0">
                <a:effectLst/>
                <a:latin typeface="Calibri" panose="020F0502020204030204" pitchFamily="34" charset="0"/>
              </a:rPr>
              <a:t>That is, by charging different prices to different customers, a monopolist can increase its profit. In essence, </a:t>
            </a:r>
            <a:r>
              <a:rPr lang="en-IN" sz="1800" b="1" i="0" dirty="0">
                <a:effectLst/>
                <a:latin typeface="Calibri" panose="020F0502020204030204" pitchFamily="34" charset="0"/>
              </a:rPr>
              <a:t>a price discriminating monopolist charges each customer a price closer to her willingness to pay </a:t>
            </a:r>
            <a:r>
              <a:rPr lang="en-IN" sz="1800" b="0" i="0" dirty="0">
                <a:effectLst/>
                <a:latin typeface="Calibri" panose="020F0502020204030204" pitchFamily="34" charset="0"/>
              </a:rPr>
              <a:t>than is possible with a single price.</a:t>
            </a:r>
          </a:p>
          <a:p>
            <a:pPr marL="342900" indent="-342900">
              <a:buFont typeface="+mj-lt"/>
              <a:buAutoNum type="arabicParenR"/>
            </a:pPr>
            <a:r>
              <a:rPr lang="en-IN" sz="1800" b="1" i="1" dirty="0">
                <a:solidFill>
                  <a:srgbClr val="C00000"/>
                </a:solidFill>
                <a:latin typeface="Calibri" panose="020F0502020204030204" pitchFamily="34" charset="0"/>
              </a:rPr>
              <a:t>P</a:t>
            </a:r>
            <a:r>
              <a:rPr lang="en-IN" sz="1800" b="1" i="1" dirty="0">
                <a:solidFill>
                  <a:srgbClr val="C00000"/>
                </a:solidFill>
                <a:effectLst/>
                <a:latin typeface="Calibri" panose="020F0502020204030204" pitchFamily="34" charset="0"/>
              </a:rPr>
              <a:t>rice discrimination requires the ability to separate customers according to their willingness to pay. </a:t>
            </a:r>
            <a:r>
              <a:rPr lang="en-IN" sz="1800" b="1" i="0" dirty="0">
                <a:effectLst/>
                <a:latin typeface="Calibri" panose="020F0502020204030204" pitchFamily="34" charset="0"/>
              </a:rPr>
              <a:t> </a:t>
            </a:r>
            <a:r>
              <a:rPr lang="en-IN" sz="1800" b="0" i="0" dirty="0">
                <a:effectLst/>
                <a:latin typeface="Calibri" panose="020F0502020204030204" pitchFamily="34" charset="0"/>
              </a:rPr>
              <a:t>For example, </a:t>
            </a:r>
            <a:r>
              <a:rPr lang="en-IN" sz="1800" b="1" i="0" dirty="0">
                <a:effectLst/>
                <a:latin typeface="Calibri" panose="020F0502020204030204" pitchFamily="34" charset="0"/>
              </a:rPr>
              <a:t>customers can be separated geographically </a:t>
            </a:r>
            <a:r>
              <a:rPr lang="en-IN" sz="1800" b="0" i="0" dirty="0">
                <a:effectLst/>
                <a:latin typeface="Calibri" panose="020F0502020204030204" pitchFamily="34" charset="0"/>
              </a:rPr>
              <a:t>(Academic Text Book prices in US is far higher than in India). But sometimes monopolists choose </a:t>
            </a:r>
            <a:r>
              <a:rPr lang="en-IN" sz="1800" b="1" i="0" dirty="0">
                <a:effectLst/>
                <a:latin typeface="Calibri" panose="020F0502020204030204" pitchFamily="34" charset="0"/>
              </a:rPr>
              <a:t>other differences</a:t>
            </a:r>
            <a:r>
              <a:rPr lang="en-IN" sz="1800" b="0" i="0" dirty="0">
                <a:effectLst/>
                <a:latin typeface="Calibri" panose="020F0502020204030204" pitchFamily="34" charset="0"/>
              </a:rPr>
              <a:t>, such as </a:t>
            </a:r>
            <a:r>
              <a:rPr lang="en-IN" sz="1800" b="1" i="0" dirty="0">
                <a:effectLst/>
                <a:latin typeface="Calibri" panose="020F0502020204030204" pitchFamily="34" charset="0"/>
              </a:rPr>
              <a:t>age</a:t>
            </a:r>
            <a:r>
              <a:rPr lang="en-IN" sz="1800" b="0" i="0" dirty="0">
                <a:effectLst/>
                <a:latin typeface="Calibri" panose="020F0502020204030204" pitchFamily="34" charset="0"/>
              </a:rPr>
              <a:t> or </a:t>
            </a:r>
            <a:r>
              <a:rPr lang="en-IN" sz="1800" b="1" i="0" dirty="0">
                <a:effectLst/>
                <a:latin typeface="Calibri" panose="020F0502020204030204" pitchFamily="34" charset="0"/>
              </a:rPr>
              <a:t>income</a:t>
            </a:r>
            <a:r>
              <a:rPr lang="en-IN" sz="1800" b="0" i="0" dirty="0">
                <a:effectLst/>
                <a:latin typeface="Calibri" panose="020F0502020204030204" pitchFamily="34" charset="0"/>
              </a:rPr>
              <a:t>, to distinguish among customers.</a:t>
            </a:r>
          </a:p>
          <a:p>
            <a:pPr marL="342900" indent="-342900">
              <a:buFont typeface="+mj-lt"/>
              <a:buAutoNum type="arabicParenR"/>
            </a:pPr>
            <a:r>
              <a:rPr lang="en-IN" sz="1800" b="1" i="1" dirty="0">
                <a:solidFill>
                  <a:srgbClr val="C00000"/>
                </a:solidFill>
                <a:effectLst/>
                <a:latin typeface="Calibri" panose="020F0502020204030204" pitchFamily="34" charset="0"/>
              </a:rPr>
              <a:t>Price discrimination can raise economic welfare by helping in avoiding dead-weight loss. </a:t>
            </a:r>
            <a:r>
              <a:rPr lang="en-IN" sz="1800" b="0" i="0" dirty="0">
                <a:effectLst/>
                <a:latin typeface="Calibri" panose="020F0502020204030204" pitchFamily="34" charset="0"/>
              </a:rPr>
              <a:t>Thus, price discrimination </a:t>
            </a:r>
            <a:r>
              <a:rPr lang="en-IN" sz="1800" b="1" i="0" dirty="0">
                <a:effectLst/>
                <a:latin typeface="Calibri" panose="020F0502020204030204" pitchFamily="34" charset="0"/>
              </a:rPr>
              <a:t>can eliminate the inefficiency inherent in monopoly pricing</a:t>
            </a:r>
            <a:r>
              <a:rPr lang="en-IN" sz="1800" b="0" i="0" dirty="0">
                <a:effectLst/>
                <a:latin typeface="Calibri" panose="020F0502020204030204" pitchFamily="34" charset="0"/>
              </a:rPr>
              <a:t>.</a:t>
            </a:r>
          </a:p>
          <a:p>
            <a:endParaRPr lang="en-IN" dirty="0"/>
          </a:p>
        </p:txBody>
      </p:sp>
    </p:spTree>
    <p:extLst>
      <p:ext uri="{BB962C8B-B14F-4D97-AF65-F5344CB8AC3E}">
        <p14:creationId xmlns:p14="http://schemas.microsoft.com/office/powerpoint/2010/main" val="122978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BF0D-7139-D354-88A1-64AC96D7FA82}"/>
              </a:ext>
            </a:extLst>
          </p:cNvPr>
          <p:cNvSpPr>
            <a:spLocks noGrp="1"/>
          </p:cNvSpPr>
          <p:nvPr>
            <p:ph type="title"/>
          </p:nvPr>
        </p:nvSpPr>
        <p:spPr>
          <a:xfrm>
            <a:off x="838200" y="365125"/>
            <a:ext cx="10515600" cy="1062519"/>
          </a:xfrm>
        </p:spPr>
        <p:txBody>
          <a:bodyPr>
            <a:normAutofit/>
          </a:bodyPr>
          <a:lstStyle/>
          <a:p>
            <a:r>
              <a:rPr lang="en-IN" dirty="0">
                <a:solidFill>
                  <a:srgbClr val="C00000"/>
                </a:solidFill>
              </a:rPr>
              <a:t>Analysing Price Discrimination</a:t>
            </a:r>
          </a:p>
        </p:txBody>
      </p:sp>
      <p:sp>
        <p:nvSpPr>
          <p:cNvPr id="3" name="Content Placeholder 2">
            <a:extLst>
              <a:ext uri="{FF2B5EF4-FFF2-40B4-BE49-F238E27FC236}">
                <a16:creationId xmlns:a16="http://schemas.microsoft.com/office/drawing/2014/main" id="{661E8A18-EA77-56D2-FF1F-0285D229EFBA}"/>
              </a:ext>
            </a:extLst>
          </p:cNvPr>
          <p:cNvSpPr>
            <a:spLocks noGrp="1"/>
          </p:cNvSpPr>
          <p:nvPr>
            <p:ph idx="1"/>
          </p:nvPr>
        </p:nvSpPr>
        <p:spPr>
          <a:xfrm>
            <a:off x="838200" y="1427644"/>
            <a:ext cx="10515600" cy="4749319"/>
          </a:xfrm>
        </p:spPr>
        <p:txBody>
          <a:bodyPr/>
          <a:lstStyle/>
          <a:p>
            <a:pPr marL="0" marR="0" indent="0">
              <a:spcBef>
                <a:spcPts val="0"/>
              </a:spcBef>
              <a:spcAft>
                <a:spcPts val="0"/>
              </a:spcAft>
              <a:buNone/>
            </a:pPr>
            <a:r>
              <a:rPr lang="en-IN" sz="2000" b="1" i="1" dirty="0">
                <a:solidFill>
                  <a:srgbClr val="C00000"/>
                </a:solidFill>
                <a:effectLst/>
                <a:latin typeface="Calibri" panose="020F0502020204030204" pitchFamily="34" charset="0"/>
              </a:rPr>
              <a:t>1)</a:t>
            </a:r>
            <a:r>
              <a:rPr lang="en-IN" sz="2000" b="1" i="1" dirty="0">
                <a:effectLst/>
                <a:latin typeface="Calibri" panose="020F0502020204030204" pitchFamily="34" charset="0"/>
              </a:rPr>
              <a:t> </a:t>
            </a:r>
            <a:r>
              <a:rPr lang="en-IN" sz="2000" b="1" i="1" dirty="0">
                <a:solidFill>
                  <a:srgbClr val="C00000"/>
                </a:solidFill>
                <a:effectLst/>
                <a:latin typeface="Calibri" panose="020F0502020204030204" pitchFamily="34" charset="0"/>
              </a:rPr>
              <a:t>Perfect Price Discrimination</a:t>
            </a:r>
            <a:endParaRPr lang="en-IN" sz="2000" b="1" i="1" dirty="0">
              <a:solidFill>
                <a:srgbClr val="C00000"/>
              </a:solidFill>
              <a:latin typeface="Calibri" panose="020F0502020204030204" pitchFamily="34" charset="0"/>
            </a:endParaRPr>
          </a:p>
          <a:p>
            <a:pPr marR="0">
              <a:spcBef>
                <a:spcPts val="0"/>
              </a:spcBef>
              <a:spcAft>
                <a:spcPts val="0"/>
              </a:spcAft>
              <a:buFont typeface="Courier New" panose="02070309020205020404" pitchFamily="49" charset="0"/>
              <a:buChar char="o"/>
            </a:pPr>
            <a:r>
              <a:rPr lang="en-IN" sz="1800" dirty="0">
                <a:effectLst/>
                <a:latin typeface="Calibri" panose="020F0502020204030204" pitchFamily="34" charset="0"/>
              </a:rPr>
              <a:t>Perfect price discrimination describes a situation in which the </a:t>
            </a:r>
            <a:r>
              <a:rPr lang="en-IN" sz="1800" b="1" dirty="0">
                <a:effectLst/>
                <a:latin typeface="Calibri" panose="020F0502020204030204" pitchFamily="34" charset="0"/>
              </a:rPr>
              <a:t>monopolist knows exactly each customer’s willingness to pay</a:t>
            </a:r>
            <a:r>
              <a:rPr lang="en-IN" sz="1800" dirty="0">
                <a:effectLst/>
                <a:latin typeface="Calibri" panose="020F0502020204030204" pitchFamily="34" charset="0"/>
              </a:rPr>
              <a:t> and </a:t>
            </a:r>
            <a:r>
              <a:rPr lang="en-IN" sz="1800" b="1" dirty="0">
                <a:effectLst/>
                <a:latin typeface="Calibri" panose="020F0502020204030204" pitchFamily="34" charset="0"/>
              </a:rPr>
              <a:t>can charge each customer a different price</a:t>
            </a:r>
            <a:r>
              <a:rPr lang="en-IN" sz="1800" dirty="0">
                <a:effectLst/>
                <a:latin typeface="Calibri" panose="020F0502020204030204" pitchFamily="34" charset="0"/>
              </a:rPr>
              <a:t>. In this case, the monopolist </a:t>
            </a:r>
            <a:r>
              <a:rPr lang="en-IN" sz="1800" b="1" dirty="0">
                <a:effectLst/>
                <a:latin typeface="Calibri" panose="020F0502020204030204" pitchFamily="34" charset="0"/>
              </a:rPr>
              <a:t>charges </a:t>
            </a:r>
            <a:r>
              <a:rPr lang="en-IN" sz="1800" dirty="0">
                <a:effectLst/>
                <a:latin typeface="Calibri" panose="020F0502020204030204" pitchFamily="34" charset="0"/>
              </a:rPr>
              <a:t>each customer </a:t>
            </a:r>
            <a:r>
              <a:rPr lang="en-IN" sz="1800" b="1" dirty="0">
                <a:effectLst/>
                <a:latin typeface="Calibri" panose="020F0502020204030204" pitchFamily="34" charset="0"/>
              </a:rPr>
              <a:t>exactly her willingness to pay</a:t>
            </a:r>
            <a:r>
              <a:rPr lang="en-IN" sz="1800" dirty="0">
                <a:effectLst/>
                <a:latin typeface="Calibri" panose="020F0502020204030204" pitchFamily="34" charset="0"/>
              </a:rPr>
              <a:t>, and the </a:t>
            </a:r>
            <a:r>
              <a:rPr lang="en-IN" sz="1800" b="1" dirty="0">
                <a:effectLst/>
                <a:latin typeface="Calibri" panose="020F0502020204030204" pitchFamily="34" charset="0"/>
              </a:rPr>
              <a:t>monopolist gets the entire surplus in every transaction</a:t>
            </a:r>
            <a:r>
              <a:rPr lang="en-IN" sz="1800" dirty="0">
                <a:effectLst/>
                <a:latin typeface="Calibri" panose="020F0502020204030204" pitchFamily="34" charset="0"/>
              </a:rPr>
              <a:t>.</a:t>
            </a:r>
          </a:p>
          <a:p>
            <a:pPr marL="0" marR="0" indent="0">
              <a:spcBef>
                <a:spcPts val="0"/>
              </a:spcBef>
              <a:spcAft>
                <a:spcPts val="0"/>
              </a:spcAft>
              <a:buNone/>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Figure 9 illustrates producer and consumer surplus with and without price discrimination. </a:t>
            </a:r>
          </a:p>
          <a:p>
            <a:pPr>
              <a:spcBef>
                <a:spcPts val="0"/>
              </a:spcBef>
            </a:pPr>
            <a:endParaRPr lang="en-IN" sz="1800" dirty="0">
              <a:latin typeface="Calibri" panose="020F0502020204030204" pitchFamily="34" charset="0"/>
            </a:endParaRPr>
          </a:p>
          <a:p>
            <a:pPr marL="0" marR="0" indent="0">
              <a:spcBef>
                <a:spcPts val="0"/>
              </a:spcBef>
              <a:spcAft>
                <a:spcPts val="0"/>
              </a:spcAft>
              <a:buNone/>
            </a:pPr>
            <a:r>
              <a:rPr lang="en-IN" sz="2000" b="1" i="1" dirty="0">
                <a:solidFill>
                  <a:srgbClr val="C00000"/>
                </a:solidFill>
                <a:effectLst/>
                <a:latin typeface="Calibri" panose="020F0502020204030204" pitchFamily="34" charset="0"/>
              </a:rPr>
              <a:t>2)</a:t>
            </a:r>
            <a:r>
              <a:rPr lang="en-IN" sz="2000" b="1" i="1" dirty="0">
                <a:effectLst/>
                <a:latin typeface="Calibri" panose="020F0502020204030204" pitchFamily="34" charset="0"/>
              </a:rPr>
              <a:t> </a:t>
            </a:r>
            <a:r>
              <a:rPr lang="en-IN" sz="2000" b="1" i="1" dirty="0">
                <a:solidFill>
                  <a:srgbClr val="C00000"/>
                </a:solidFill>
                <a:effectLst/>
                <a:latin typeface="Calibri" panose="020F0502020204030204" pitchFamily="34" charset="0"/>
              </a:rPr>
              <a:t>Imperfect price discrimination</a:t>
            </a:r>
            <a:endParaRPr lang="en-IN" sz="2000" b="1" dirty="0">
              <a:solidFill>
                <a:srgbClr val="C00000"/>
              </a:solidFill>
              <a:effectLst/>
              <a:latin typeface="Calibri" panose="020F0502020204030204" pitchFamily="34" charset="0"/>
            </a:endParaRPr>
          </a:p>
          <a:p>
            <a:pPr marR="0">
              <a:spcBef>
                <a:spcPts val="0"/>
              </a:spcBef>
              <a:spcAft>
                <a:spcPts val="0"/>
              </a:spcAft>
              <a:buFont typeface="Courier New" panose="02070309020205020404" pitchFamily="49" charset="0"/>
              <a:buChar char="o"/>
            </a:pPr>
            <a:r>
              <a:rPr lang="en-IN" sz="1800" dirty="0">
                <a:effectLst/>
                <a:latin typeface="Calibri" panose="020F0502020204030204" pitchFamily="34" charset="0"/>
              </a:rPr>
              <a:t>In reality, of course, price discrimination is not perfect. Customers do not walk into stores with signs displaying their willingness to pay. Instead, </a:t>
            </a:r>
            <a:r>
              <a:rPr lang="en-IN" sz="1800" b="1" dirty="0">
                <a:effectLst/>
                <a:latin typeface="Calibri" panose="020F0502020204030204" pitchFamily="34" charset="0"/>
              </a:rPr>
              <a:t>firms price discriminate by dividing customers into groups</a:t>
            </a:r>
            <a:r>
              <a:rPr lang="en-IN" sz="1800" dirty="0">
                <a:effectLst/>
                <a:latin typeface="Calibri" panose="020F0502020204030204" pitchFamily="34" charset="0"/>
              </a:rPr>
              <a:t>: young versus old, weekday versus weekend shoppers, Americans versus Australians, and so on. </a:t>
            </a:r>
            <a:r>
              <a:rPr lang="en-IN" sz="1800" b="1" dirty="0">
                <a:effectLst/>
                <a:latin typeface="Calibri" panose="020F0502020204030204" pitchFamily="34" charset="0"/>
              </a:rPr>
              <a:t>Customers within each group differ in their willingness to pay for the product</a:t>
            </a:r>
            <a:r>
              <a:rPr lang="en-IN" sz="1800" dirty="0">
                <a:effectLst/>
                <a:latin typeface="Calibri" panose="020F0502020204030204" pitchFamily="34" charset="0"/>
              </a:rPr>
              <a:t>, making perfect price discrimination impossible.</a:t>
            </a:r>
          </a:p>
          <a:p>
            <a:pPr marL="0" marR="0" indent="0">
              <a:spcBef>
                <a:spcPts val="0"/>
              </a:spcBef>
              <a:spcAft>
                <a:spcPts val="0"/>
              </a:spcAft>
              <a:buNone/>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Compared to the monopoly outcome with a single price, </a:t>
            </a:r>
            <a:r>
              <a:rPr lang="en-IN" sz="1800" b="1" dirty="0">
                <a:effectLst/>
                <a:latin typeface="Calibri" panose="020F0502020204030204" pitchFamily="34" charset="0"/>
              </a:rPr>
              <a:t>imperfect price discrimination can raise, lower, or leave unchanged total surplus in a market</a:t>
            </a:r>
            <a:r>
              <a:rPr lang="en-IN" sz="1800" dirty="0">
                <a:effectLst/>
                <a:latin typeface="Calibri" panose="020F0502020204030204" pitchFamily="34" charset="0"/>
              </a:rPr>
              <a:t>. The only certain conclusion is that </a:t>
            </a:r>
            <a:r>
              <a:rPr lang="en-IN" sz="1800" b="1" dirty="0">
                <a:effectLst/>
                <a:latin typeface="Calibri" panose="020F0502020204030204" pitchFamily="34" charset="0"/>
              </a:rPr>
              <a:t>price discrimination raises the monopoly’s profit</a:t>
            </a:r>
            <a:r>
              <a:rPr lang="en-IN" sz="1800" dirty="0">
                <a:effectLst/>
                <a:latin typeface="Calibri" panose="020F0502020204030204" pitchFamily="34" charset="0"/>
              </a:rPr>
              <a:t>; otherwise, the firm would choose to charge all customers the same price.</a:t>
            </a:r>
          </a:p>
          <a:p>
            <a:pPr marL="0" marR="0" indent="0">
              <a:spcBef>
                <a:spcPts val="0"/>
              </a:spcBef>
              <a:spcAft>
                <a:spcPts val="0"/>
              </a:spcAft>
              <a:buNone/>
            </a:pPr>
            <a:endParaRPr lang="en-IN" sz="1800" dirty="0">
              <a:effectLst/>
              <a:latin typeface="Calibri" panose="020F0502020204030204" pitchFamily="34" charset="0"/>
            </a:endParaRPr>
          </a:p>
          <a:p>
            <a:pPr marL="0" indent="0">
              <a:spcBef>
                <a:spcPts val="0"/>
              </a:spcBef>
              <a:buNone/>
            </a:pPr>
            <a:endParaRPr lang="en-IN" sz="1800" dirty="0">
              <a:effectLst/>
              <a:latin typeface="Calibri" panose="020F0502020204030204" pitchFamily="34" charset="0"/>
            </a:endParaRPr>
          </a:p>
          <a:p>
            <a:pPr marL="0" marR="0" indent="0">
              <a:spcBef>
                <a:spcPts val="0"/>
              </a:spcBef>
              <a:spcAft>
                <a:spcPts val="0"/>
              </a:spcAft>
              <a:buNone/>
            </a:pPr>
            <a:endParaRPr lang="en-IN" sz="1800" dirty="0">
              <a:effectLst/>
              <a:latin typeface="Calibri" panose="020F0502020204030204" pitchFamily="34" charset="0"/>
            </a:endParaRPr>
          </a:p>
        </p:txBody>
      </p:sp>
    </p:spTree>
    <p:extLst>
      <p:ext uri="{BB962C8B-B14F-4D97-AF65-F5344CB8AC3E}">
        <p14:creationId xmlns:p14="http://schemas.microsoft.com/office/powerpoint/2010/main" val="3749295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66EE03-0352-5540-3BBC-8BEC65B76725}"/>
              </a:ext>
            </a:extLst>
          </p:cNvPr>
          <p:cNvPicPr>
            <a:picLocks noGrp="1" noChangeAspect="1"/>
          </p:cNvPicPr>
          <p:nvPr>
            <p:ph idx="1"/>
          </p:nvPr>
        </p:nvPicPr>
        <p:blipFill>
          <a:blip r:embed="rId2"/>
          <a:stretch>
            <a:fillRect/>
          </a:stretch>
        </p:blipFill>
        <p:spPr>
          <a:xfrm>
            <a:off x="743319" y="336264"/>
            <a:ext cx="10506751" cy="6111732"/>
          </a:xfrm>
        </p:spPr>
      </p:pic>
    </p:spTree>
    <p:extLst>
      <p:ext uri="{BB962C8B-B14F-4D97-AF65-F5344CB8AC3E}">
        <p14:creationId xmlns:p14="http://schemas.microsoft.com/office/powerpoint/2010/main" val="185806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A661-90F2-ABE6-81CF-F24026A6BB97}"/>
              </a:ext>
            </a:extLst>
          </p:cNvPr>
          <p:cNvSpPr>
            <a:spLocks noGrp="1"/>
          </p:cNvSpPr>
          <p:nvPr>
            <p:ph type="title"/>
          </p:nvPr>
        </p:nvSpPr>
        <p:spPr/>
        <p:txBody>
          <a:bodyPr/>
          <a:lstStyle/>
          <a:p>
            <a:r>
              <a:rPr lang="en-IN" dirty="0">
                <a:solidFill>
                  <a:srgbClr val="C00000"/>
                </a:solidFill>
              </a:rPr>
              <a:t>Examples of Price Discrimination</a:t>
            </a:r>
          </a:p>
        </p:txBody>
      </p:sp>
      <p:sp>
        <p:nvSpPr>
          <p:cNvPr id="3" name="Content Placeholder 2">
            <a:extLst>
              <a:ext uri="{FF2B5EF4-FFF2-40B4-BE49-F238E27FC236}">
                <a16:creationId xmlns:a16="http://schemas.microsoft.com/office/drawing/2014/main" id="{CA85A550-16DC-8FB4-0BB2-4EFC2A9D040E}"/>
              </a:ext>
            </a:extLst>
          </p:cNvPr>
          <p:cNvSpPr>
            <a:spLocks noGrp="1"/>
          </p:cNvSpPr>
          <p:nvPr>
            <p:ph idx="1"/>
          </p:nvPr>
        </p:nvSpPr>
        <p:spPr>
          <a:xfrm>
            <a:off x="838200" y="1409946"/>
            <a:ext cx="10515600" cy="4767017"/>
          </a:xfrm>
        </p:spPr>
        <p:txBody>
          <a:bodyPr>
            <a:normAutofit lnSpcReduction="10000"/>
          </a:bodyPr>
          <a:lstStyle/>
          <a:p>
            <a:r>
              <a:rPr lang="en-IN" sz="1800" dirty="0">
                <a:effectLst/>
                <a:latin typeface="Calibri" panose="020F0502020204030204" pitchFamily="34" charset="0"/>
              </a:rPr>
              <a:t>Firms in our economy use various business strategies aimed at charging different prices to different customers. Some examples:</a:t>
            </a:r>
          </a:p>
          <a:p>
            <a:r>
              <a:rPr lang="en-IN" sz="1800" b="1" dirty="0">
                <a:effectLst/>
                <a:latin typeface="Calibri" panose="020F0502020204030204" pitchFamily="34" charset="0"/>
              </a:rPr>
              <a:t>Airline Prices:</a:t>
            </a:r>
            <a:r>
              <a:rPr lang="en-IN" sz="1800" dirty="0">
                <a:effectLst/>
                <a:latin typeface="Calibri" panose="020F0502020204030204" pitchFamily="34" charset="0"/>
              </a:rPr>
              <a:t> Seats on airplanes are sold at many different prices. Most airlines charge a lower price for a round-trip ticket between two cities if the traveller stays over a Saturday night. The reason is that this rule provides a way to separate business travellers and leisure travellers. </a:t>
            </a:r>
          </a:p>
          <a:p>
            <a:endParaRPr lang="en-IN" sz="1800" dirty="0">
              <a:effectLst/>
              <a:latin typeface="Calibri" panose="020F0502020204030204" pitchFamily="34" charset="0"/>
            </a:endParaRPr>
          </a:p>
          <a:p>
            <a:pPr>
              <a:spcBef>
                <a:spcPts val="0"/>
              </a:spcBef>
            </a:pPr>
            <a:r>
              <a:rPr lang="en-IN" sz="1800" b="1" dirty="0">
                <a:effectLst/>
                <a:latin typeface="Calibri" panose="020F0502020204030204" pitchFamily="34" charset="0"/>
              </a:rPr>
              <a:t>Discount Coupons:</a:t>
            </a:r>
            <a:r>
              <a:rPr lang="en-IN" sz="1800" dirty="0">
                <a:effectLst/>
                <a:latin typeface="Calibri" panose="020F0502020204030204" pitchFamily="34" charset="0"/>
              </a:rPr>
              <a:t> Many companies offer discount coupons to the public in newspapers, magazines, or online. A buyer simply has to clip the coupon to get some off on her next purchase. Why do companies offer these coupons? Why don’t they just cut the price of the product? </a:t>
            </a:r>
            <a:r>
              <a:rPr lang="en-IN" sz="1800" i="1" dirty="0">
                <a:effectLst/>
                <a:latin typeface="Calibri" panose="020F0502020204030204" pitchFamily="34" charset="0"/>
              </a:rPr>
              <a:t>(see the notes section below)</a:t>
            </a:r>
          </a:p>
          <a:p>
            <a:pPr>
              <a:spcBef>
                <a:spcPts val="0"/>
              </a:spcBef>
            </a:pPr>
            <a:endParaRPr lang="en-IN" sz="1800" dirty="0">
              <a:effectLst/>
              <a:latin typeface="Calibri" panose="020F0502020204030204" pitchFamily="34" charset="0"/>
            </a:endParaRPr>
          </a:p>
          <a:p>
            <a:pPr>
              <a:spcBef>
                <a:spcPts val="0"/>
              </a:spcBef>
            </a:pPr>
            <a:r>
              <a:rPr lang="en-IN" sz="1800" b="1" dirty="0">
                <a:effectLst/>
                <a:latin typeface="Calibri" panose="020F0502020204030204" pitchFamily="34" charset="0"/>
              </a:rPr>
              <a:t>Financial Aid:</a:t>
            </a:r>
            <a:r>
              <a:rPr lang="en-IN" sz="1800" dirty="0">
                <a:effectLst/>
                <a:latin typeface="Calibri" panose="020F0502020204030204" pitchFamily="34" charset="0"/>
              </a:rPr>
              <a:t> Many colleges and universities give financial aid to needy students. One can view this policy as a type of price discrimination. </a:t>
            </a:r>
          </a:p>
          <a:p>
            <a:pPr>
              <a:spcBef>
                <a:spcPts val="0"/>
              </a:spcBef>
            </a:pPr>
            <a:endParaRPr lang="en-IN" sz="1800" dirty="0">
              <a:effectLst/>
              <a:latin typeface="Calibri" panose="020F0502020204030204" pitchFamily="34" charset="0"/>
            </a:endParaRPr>
          </a:p>
          <a:p>
            <a:pPr>
              <a:spcBef>
                <a:spcPts val="0"/>
              </a:spcBef>
            </a:pPr>
            <a:r>
              <a:rPr lang="en-IN" sz="1800" b="1" dirty="0">
                <a:effectLst/>
                <a:latin typeface="Calibri" panose="020F0502020204030204" pitchFamily="34" charset="0"/>
              </a:rPr>
              <a:t>Quantity Discounts</a:t>
            </a:r>
            <a:r>
              <a:rPr lang="en-IN" sz="1800" dirty="0">
                <a:effectLst/>
                <a:latin typeface="Calibri" panose="020F0502020204030204" pitchFamily="34" charset="0"/>
              </a:rPr>
              <a:t> Sometimes, monopolists price discriminate by charging different prices to the same customer for different units that the customer buys. For example, many firms offer lower prices to customers who buy large quantities. </a:t>
            </a:r>
          </a:p>
          <a:p>
            <a:pPr>
              <a:spcBef>
                <a:spcPts val="0"/>
              </a:spcBef>
            </a:pPr>
            <a:r>
              <a:rPr lang="en-IN" sz="1800" dirty="0">
                <a:effectLst/>
                <a:latin typeface="Calibri" panose="020F0502020204030204" pitchFamily="34" charset="0"/>
              </a:rPr>
              <a:t>Quantity discounts are often a successful way of price discriminating because a customer’s willingness to pay for an additional unit declines as the customer buys more units.</a:t>
            </a:r>
          </a:p>
          <a:p>
            <a:pPr marL="0" indent="0">
              <a:buNone/>
            </a:pPr>
            <a:endParaRPr lang="en-IN" sz="1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180751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BF71-6C19-55E9-6961-F9810CFE4771}"/>
              </a:ext>
            </a:extLst>
          </p:cNvPr>
          <p:cNvSpPr>
            <a:spLocks noGrp="1"/>
          </p:cNvSpPr>
          <p:nvPr>
            <p:ph type="title"/>
          </p:nvPr>
        </p:nvSpPr>
        <p:spPr/>
        <p:txBody>
          <a:bodyPr/>
          <a:lstStyle/>
          <a:p>
            <a:r>
              <a:rPr lang="en-IN" b="1" dirty="0">
                <a:solidFill>
                  <a:srgbClr val="C00000"/>
                </a:solidFill>
              </a:rPr>
              <a:t>Public Policy toward Monopolies</a:t>
            </a:r>
          </a:p>
        </p:txBody>
      </p:sp>
      <p:sp>
        <p:nvSpPr>
          <p:cNvPr id="3" name="Content Placeholder 2">
            <a:extLst>
              <a:ext uri="{FF2B5EF4-FFF2-40B4-BE49-F238E27FC236}">
                <a16:creationId xmlns:a16="http://schemas.microsoft.com/office/drawing/2014/main" id="{42A6425B-0432-D681-A377-8560CF270301}"/>
              </a:ext>
            </a:extLst>
          </p:cNvPr>
          <p:cNvSpPr>
            <a:spLocks noGrp="1"/>
          </p:cNvSpPr>
          <p:nvPr>
            <p:ph idx="1"/>
          </p:nvPr>
        </p:nvSpPr>
        <p:spPr/>
        <p:txBody>
          <a:bodyPr>
            <a:normAutofit lnSpcReduction="10000"/>
          </a:bodyPr>
          <a:lstStyle/>
          <a:p>
            <a:r>
              <a:rPr lang="en-US" dirty="0"/>
              <a:t>Monopolies produce less than the socially desirable quantity of output and charge prices above marginal cost. Policymakers in the government can respond to the problem of monopoly in one of four ways: </a:t>
            </a:r>
          </a:p>
          <a:p>
            <a:pPr marL="514350" indent="-514350">
              <a:buFont typeface="+mj-lt"/>
              <a:buAutoNum type="arabicParenR"/>
            </a:pPr>
            <a:r>
              <a:rPr lang="en-US" dirty="0"/>
              <a:t>By trying to make monopolized industries more competitive </a:t>
            </a:r>
            <a:r>
              <a:rPr lang="en-US" i="1" dirty="0"/>
              <a:t>(Antitrust Laws)</a:t>
            </a:r>
          </a:p>
          <a:p>
            <a:pPr marL="514350" indent="-514350">
              <a:buFont typeface="+mj-lt"/>
              <a:buAutoNum type="arabicParenR"/>
            </a:pPr>
            <a:r>
              <a:rPr lang="en-US" dirty="0"/>
              <a:t>By regulating the behavior of the monopolies </a:t>
            </a:r>
            <a:r>
              <a:rPr lang="en-US" i="1" dirty="0"/>
              <a:t>(price regulation of </a:t>
            </a:r>
            <a:r>
              <a:rPr lang="en-IN" sz="2800" i="1" dirty="0">
                <a:effectLst/>
                <a:latin typeface="Calibri" panose="020F0502020204030204" pitchFamily="34" charset="0"/>
              </a:rPr>
              <a:t>water, electricity)</a:t>
            </a:r>
            <a:r>
              <a:rPr lang="en-US" i="1" dirty="0"/>
              <a:t> </a:t>
            </a:r>
          </a:p>
          <a:p>
            <a:pPr marL="514350" indent="-514350">
              <a:buFont typeface="+mj-lt"/>
              <a:buAutoNum type="arabicParenR"/>
            </a:pPr>
            <a:r>
              <a:rPr lang="en-US" dirty="0"/>
              <a:t>By turning some private monopolies into public enterprises. </a:t>
            </a:r>
          </a:p>
          <a:p>
            <a:pPr marL="514350" indent="-514350">
              <a:buFont typeface="+mj-lt"/>
              <a:buAutoNum type="arabicParenR"/>
            </a:pPr>
            <a:r>
              <a:rPr lang="en-US" dirty="0"/>
              <a:t>By doing nothing at all. </a:t>
            </a:r>
            <a:endParaRPr lang="en-IN" dirty="0"/>
          </a:p>
        </p:txBody>
      </p:sp>
    </p:spTree>
    <p:extLst>
      <p:ext uri="{BB962C8B-B14F-4D97-AF65-F5344CB8AC3E}">
        <p14:creationId xmlns:p14="http://schemas.microsoft.com/office/powerpoint/2010/main" val="1060317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E708-FE3B-106B-74CC-548EA253B2D1}"/>
              </a:ext>
            </a:extLst>
          </p:cNvPr>
          <p:cNvSpPr>
            <a:spLocks noGrp="1"/>
          </p:cNvSpPr>
          <p:nvPr>
            <p:ph type="title"/>
          </p:nvPr>
        </p:nvSpPr>
        <p:spPr>
          <a:xfrm>
            <a:off x="806824" y="365126"/>
            <a:ext cx="10546976" cy="818216"/>
          </a:xfrm>
        </p:spPr>
        <p:txBody>
          <a:bodyPr>
            <a:normAutofit/>
          </a:bodyPr>
          <a:lstStyle/>
          <a:p>
            <a:r>
              <a:rPr lang="en-US" sz="3600" dirty="0"/>
              <a:t>Features of Monopoly </a:t>
            </a:r>
            <a:endParaRPr lang="en-IN" sz="3600" dirty="0"/>
          </a:p>
        </p:txBody>
      </p:sp>
      <p:sp>
        <p:nvSpPr>
          <p:cNvPr id="3" name="Content Placeholder 2">
            <a:extLst>
              <a:ext uri="{FF2B5EF4-FFF2-40B4-BE49-F238E27FC236}">
                <a16:creationId xmlns:a16="http://schemas.microsoft.com/office/drawing/2014/main" id="{02C56BDE-AC3E-0253-996D-204B4E3F1AC5}"/>
              </a:ext>
            </a:extLst>
          </p:cNvPr>
          <p:cNvSpPr>
            <a:spLocks noGrp="1"/>
          </p:cNvSpPr>
          <p:nvPr>
            <p:ph idx="1"/>
          </p:nvPr>
        </p:nvSpPr>
        <p:spPr>
          <a:xfrm>
            <a:off x="869576" y="1120588"/>
            <a:ext cx="10484224" cy="5056375"/>
          </a:xfrm>
        </p:spPr>
        <p:txBody>
          <a:bodyPr/>
          <a:lstStyle/>
          <a:p>
            <a:pPr marL="0" indent="0">
              <a:buNone/>
            </a:pPr>
            <a:r>
              <a:rPr lang="en-US" dirty="0"/>
              <a:t> </a:t>
            </a:r>
            <a:endParaRPr lang="en-IN" dirty="0"/>
          </a:p>
          <a:p>
            <a:pPr marL="457200" indent="-457200">
              <a:buAutoNum type="arabicParenR"/>
            </a:pPr>
            <a:r>
              <a:rPr lang="en-IN" sz="2400" dirty="0"/>
              <a:t>Single Seller </a:t>
            </a:r>
            <a:r>
              <a:rPr lang="en-IN" sz="1800" dirty="0"/>
              <a:t>–</a:t>
            </a:r>
            <a:r>
              <a:rPr lang="en-IN" dirty="0"/>
              <a:t> </a:t>
            </a:r>
            <a:r>
              <a:rPr lang="en-IN" sz="1800" dirty="0"/>
              <a:t>The monopolist is the only producer of the good. So, the distinction between firm and industry disappears. There is only one seller or producer of commodity.</a:t>
            </a:r>
          </a:p>
          <a:p>
            <a:pPr marL="342900" indent="-342900">
              <a:buAutoNum type="arabicParenR"/>
            </a:pPr>
            <a:r>
              <a:rPr lang="en-IN" sz="2400" dirty="0"/>
              <a:t>No Close Substitute </a:t>
            </a:r>
            <a:r>
              <a:rPr lang="en-IN" sz="1800" dirty="0"/>
              <a:t>– There are no close substitute for the commodity produced by the monopolist. The monopolist produces all the output in a particular market, thus he is a price maker.  </a:t>
            </a:r>
          </a:p>
          <a:p>
            <a:pPr marL="342900" indent="-342900">
              <a:buAutoNum type="arabicParenR"/>
            </a:pPr>
            <a:r>
              <a:rPr lang="en-IN" sz="2400" dirty="0"/>
              <a:t> Barriers to Entry </a:t>
            </a:r>
            <a:r>
              <a:rPr lang="en-IN" sz="1800" dirty="0"/>
              <a:t>– There are significant barriers to entry. It is characterised by closed entry to the prospective producers.</a:t>
            </a:r>
          </a:p>
          <a:p>
            <a:pPr marL="342900" indent="-342900">
              <a:buAutoNum type="arabicParenR"/>
            </a:pPr>
            <a:r>
              <a:rPr lang="en-IN" sz="2400" dirty="0"/>
              <a:t> Perfect  Knowledge – </a:t>
            </a:r>
            <a:r>
              <a:rPr lang="en-IN" sz="1800" dirty="0"/>
              <a:t>Monopolist is assumed to be having perfect knowledge about the market conditions.</a:t>
            </a:r>
            <a:endParaRPr lang="en-US" sz="1800" dirty="0"/>
          </a:p>
        </p:txBody>
      </p:sp>
    </p:spTree>
    <p:extLst>
      <p:ext uri="{BB962C8B-B14F-4D97-AF65-F5344CB8AC3E}">
        <p14:creationId xmlns:p14="http://schemas.microsoft.com/office/powerpoint/2010/main" val="242943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B47E5-C377-7B26-103B-211FA1B04A23}"/>
              </a:ext>
            </a:extLst>
          </p:cNvPr>
          <p:cNvSpPr>
            <a:spLocks noGrp="1"/>
          </p:cNvSpPr>
          <p:nvPr>
            <p:ph idx="1"/>
          </p:nvPr>
        </p:nvSpPr>
        <p:spPr>
          <a:xfrm>
            <a:off x="838200" y="811453"/>
            <a:ext cx="10515600" cy="5413733"/>
          </a:xfrm>
        </p:spPr>
        <p:txBody>
          <a:bodyPr>
            <a:normAutofit/>
          </a:bodyPr>
          <a:lstStyle/>
          <a:p>
            <a:pPr marL="0" marR="0">
              <a:spcBef>
                <a:spcPts val="0"/>
              </a:spcBef>
              <a:spcAft>
                <a:spcPts val="0"/>
              </a:spcAft>
            </a:pPr>
            <a:r>
              <a:rPr lang="en-IN" sz="1800" dirty="0">
                <a:latin typeface="Calibri" panose="020F0502020204030204" pitchFamily="34" charset="0"/>
              </a:rPr>
              <a:t>M</a:t>
            </a:r>
            <a:r>
              <a:rPr lang="en-IN" sz="1800" dirty="0">
                <a:effectLst/>
                <a:latin typeface="Calibri" panose="020F0502020204030204" pitchFamily="34" charset="0"/>
              </a:rPr>
              <a:t>arket Power </a:t>
            </a:r>
            <a:r>
              <a:rPr lang="en-IN" sz="1800" b="1" dirty="0">
                <a:effectLst/>
                <a:latin typeface="Calibri" panose="020F0502020204030204" pitchFamily="34" charset="0"/>
              </a:rPr>
              <a:t>alters the relationship</a:t>
            </a:r>
            <a:r>
              <a:rPr lang="en-IN" sz="1800" dirty="0">
                <a:effectLst/>
                <a:latin typeface="Calibri" panose="020F0502020204030204" pitchFamily="34" charset="0"/>
              </a:rPr>
              <a:t> between </a:t>
            </a:r>
            <a:r>
              <a:rPr lang="en-IN" sz="1800" b="1" dirty="0">
                <a:effectLst/>
                <a:latin typeface="Calibri" panose="020F0502020204030204" pitchFamily="34" charset="0"/>
              </a:rPr>
              <a:t>a firm’s costs </a:t>
            </a:r>
            <a:r>
              <a:rPr lang="en-IN" sz="1800" dirty="0">
                <a:effectLst/>
                <a:latin typeface="Calibri" panose="020F0502020204030204" pitchFamily="34" charset="0"/>
              </a:rPr>
              <a:t>and the </a:t>
            </a:r>
            <a:r>
              <a:rPr lang="en-IN" sz="1800" b="1" dirty="0">
                <a:effectLst/>
                <a:latin typeface="Calibri" panose="020F0502020204030204" pitchFamily="34" charset="0"/>
              </a:rPr>
              <a:t>price </a:t>
            </a:r>
            <a:r>
              <a:rPr lang="en-IN" sz="1800" dirty="0">
                <a:effectLst/>
                <a:latin typeface="Calibri" panose="020F0502020204030204" pitchFamily="34" charset="0"/>
              </a:rPr>
              <a:t>at which it sells its product. </a:t>
            </a:r>
          </a:p>
          <a:p>
            <a:pPr marL="0" marR="0" indent="0">
              <a:spcBef>
                <a:spcPts val="0"/>
              </a:spcBef>
              <a:spcAft>
                <a:spcPts val="0"/>
              </a:spcAft>
              <a:buNone/>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A </a:t>
            </a:r>
            <a:r>
              <a:rPr lang="en-IN" sz="1800" b="1" dirty="0">
                <a:effectLst/>
                <a:latin typeface="Calibri" panose="020F0502020204030204" pitchFamily="34" charset="0"/>
              </a:rPr>
              <a:t>competitive firm</a:t>
            </a:r>
            <a:r>
              <a:rPr lang="en-IN" sz="1800" dirty="0">
                <a:effectLst/>
                <a:latin typeface="Calibri" panose="020F0502020204030204" pitchFamily="34" charset="0"/>
              </a:rPr>
              <a:t> takes the </a:t>
            </a:r>
            <a:r>
              <a:rPr lang="en-IN" sz="1800" b="1" dirty="0">
                <a:effectLst/>
                <a:latin typeface="Calibri" panose="020F0502020204030204" pitchFamily="34" charset="0"/>
              </a:rPr>
              <a:t>price</a:t>
            </a:r>
            <a:r>
              <a:rPr lang="en-IN" sz="1800" dirty="0">
                <a:effectLst/>
                <a:latin typeface="Calibri" panose="020F0502020204030204" pitchFamily="34" charset="0"/>
              </a:rPr>
              <a:t> of its output as </a:t>
            </a:r>
            <a:r>
              <a:rPr lang="en-IN" sz="1800" b="1" dirty="0">
                <a:effectLst/>
                <a:latin typeface="Calibri" panose="020F0502020204030204" pitchFamily="34" charset="0"/>
              </a:rPr>
              <a:t>given by the market </a:t>
            </a:r>
            <a:r>
              <a:rPr lang="en-IN" sz="1800" dirty="0">
                <a:effectLst/>
                <a:latin typeface="Calibri" panose="020F0502020204030204" pitchFamily="34" charset="0"/>
              </a:rPr>
              <a:t>and then </a:t>
            </a:r>
            <a:r>
              <a:rPr lang="en-IN" sz="1800" b="1" dirty="0">
                <a:effectLst/>
                <a:latin typeface="Calibri" panose="020F0502020204030204" pitchFamily="34" charset="0"/>
              </a:rPr>
              <a:t>chooses the quantity </a:t>
            </a:r>
            <a:r>
              <a:rPr lang="en-IN" sz="1800" dirty="0">
                <a:effectLst/>
                <a:latin typeface="Calibri" panose="020F0502020204030204" pitchFamily="34" charset="0"/>
              </a:rPr>
              <a:t>it will supply so that </a:t>
            </a:r>
            <a:r>
              <a:rPr lang="en-IN" sz="1800" b="1" dirty="0">
                <a:effectLst/>
                <a:latin typeface="Calibri" panose="020F0502020204030204" pitchFamily="34" charset="0"/>
              </a:rPr>
              <a:t>price equals marginal cost</a:t>
            </a:r>
            <a:r>
              <a:rPr lang="en-IN" sz="1800" dirty="0">
                <a:effectLst/>
                <a:latin typeface="Calibri" panose="020F0502020204030204" pitchFamily="34" charset="0"/>
              </a:rPr>
              <a:t>. By contrast, a </a:t>
            </a:r>
            <a:r>
              <a:rPr lang="en-IN" sz="1800" b="1" dirty="0">
                <a:effectLst/>
                <a:latin typeface="Calibri" panose="020F0502020204030204" pitchFamily="34" charset="0"/>
              </a:rPr>
              <a:t>monopoly</a:t>
            </a:r>
            <a:r>
              <a:rPr lang="en-IN" sz="1800" dirty="0">
                <a:effectLst/>
                <a:latin typeface="Calibri" panose="020F0502020204030204" pitchFamily="34" charset="0"/>
              </a:rPr>
              <a:t> charges a </a:t>
            </a:r>
            <a:r>
              <a:rPr lang="en-IN" sz="1800" b="1" dirty="0">
                <a:effectLst/>
                <a:latin typeface="Calibri" panose="020F0502020204030204" pitchFamily="34" charset="0"/>
              </a:rPr>
              <a:t>price that exceeds marginal cost</a:t>
            </a:r>
            <a:r>
              <a:rPr lang="en-IN" sz="1800" dirty="0">
                <a:effectLst/>
                <a:latin typeface="Calibri" panose="020F0502020204030204" pitchFamily="34" charset="0"/>
              </a:rPr>
              <a:t>.</a:t>
            </a:r>
          </a:p>
          <a:p>
            <a:pPr>
              <a:spcBef>
                <a:spcPts val="0"/>
              </a:spcBef>
            </a:pPr>
            <a:endParaRPr lang="en-IN" sz="1800" dirty="0">
              <a:latin typeface="Calibri" panose="020F0502020204030204" pitchFamily="34" charset="0"/>
            </a:endParaRPr>
          </a:p>
          <a:p>
            <a:pPr>
              <a:spcBef>
                <a:spcPts val="0"/>
              </a:spcBef>
            </a:pPr>
            <a:r>
              <a:rPr lang="en-IN" sz="1800" dirty="0" err="1">
                <a:effectLst/>
                <a:latin typeface="Calibri" panose="020F0502020204030204" pitchFamily="34" charset="0"/>
              </a:rPr>
              <a:t>Eg</a:t>
            </a:r>
            <a:r>
              <a:rPr lang="en-IN" sz="1800" dirty="0">
                <a:effectLst/>
                <a:latin typeface="Calibri" panose="020F0502020204030204" pitchFamily="34" charset="0"/>
              </a:rPr>
              <a:t>: in the case of Microsoft’s Windows. The marginal cost of Windows—the extra cost that Microsoft incurs by printing one more copy of the program onto a CD—is only a few dollars. The market price of Windows is many times its marginal cost.</a:t>
            </a:r>
          </a:p>
          <a:p>
            <a:pPr marL="0" indent="0">
              <a:spcBef>
                <a:spcPts val="0"/>
              </a:spcBef>
              <a:buNone/>
            </a:pPr>
            <a:endParaRPr lang="en-IN" sz="1800" dirty="0">
              <a:effectLst/>
              <a:latin typeface="Calibri" panose="020F0502020204030204" pitchFamily="34" charset="0"/>
            </a:endParaRPr>
          </a:p>
          <a:p>
            <a:pPr>
              <a:spcBef>
                <a:spcPts val="0"/>
              </a:spcBef>
            </a:pPr>
            <a:r>
              <a:rPr lang="en-IN" sz="1800" dirty="0">
                <a:latin typeface="Calibri" panose="020F0502020204030204" pitchFamily="34" charset="0"/>
              </a:rPr>
              <a:t>M</a:t>
            </a:r>
            <a:r>
              <a:rPr lang="en-IN" sz="1800" dirty="0">
                <a:effectLst/>
                <a:latin typeface="Calibri" panose="020F0502020204030204" pitchFamily="34" charset="0"/>
              </a:rPr>
              <a:t>onopolies </a:t>
            </a:r>
            <a:r>
              <a:rPr lang="en-IN" sz="1800" b="1" dirty="0">
                <a:effectLst/>
                <a:latin typeface="Calibri" panose="020F0502020204030204" pitchFamily="34" charset="0"/>
              </a:rPr>
              <a:t>charge high prices for their products</a:t>
            </a:r>
            <a:r>
              <a:rPr lang="en-IN" sz="1800" dirty="0">
                <a:effectLst/>
                <a:latin typeface="Calibri" panose="020F0502020204030204" pitchFamily="34" charset="0"/>
              </a:rPr>
              <a:t>. Customers of monopolies might seem to have little choice but to pay whatever the monopoly charges. But if so, why does a copy of Windows not cost $1,000? Or $10,000?</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The reason is that if Microsoft were to set the price that high, fewer people would buy the product. People would buy fewer computers, switch to other operating systems, or make illegal copies.</a:t>
            </a:r>
          </a:p>
          <a:p>
            <a:pPr>
              <a:spcBef>
                <a:spcPts val="0"/>
              </a:spcBef>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A monopoly firm </a:t>
            </a:r>
            <a:r>
              <a:rPr lang="en-IN" sz="1800" b="1" dirty="0">
                <a:effectLst/>
                <a:latin typeface="Calibri" panose="020F0502020204030204" pitchFamily="34" charset="0"/>
              </a:rPr>
              <a:t>can control the price of the good it sells</a:t>
            </a:r>
            <a:r>
              <a:rPr lang="en-IN" sz="1800" dirty="0">
                <a:effectLst/>
                <a:latin typeface="Calibri" panose="020F0502020204030204" pitchFamily="34" charset="0"/>
              </a:rPr>
              <a:t>, </a:t>
            </a:r>
            <a:r>
              <a:rPr lang="en-IN" sz="1800" b="1" dirty="0">
                <a:effectLst/>
                <a:latin typeface="Calibri" panose="020F0502020204030204" pitchFamily="34" charset="0"/>
              </a:rPr>
              <a:t>but</a:t>
            </a:r>
            <a:r>
              <a:rPr lang="en-IN" sz="1800" dirty="0">
                <a:effectLst/>
                <a:latin typeface="Calibri" panose="020F0502020204030204" pitchFamily="34" charset="0"/>
              </a:rPr>
              <a:t> because </a:t>
            </a:r>
            <a:r>
              <a:rPr lang="en-IN" sz="1800" b="1" dirty="0">
                <a:effectLst/>
                <a:latin typeface="Calibri" panose="020F0502020204030204" pitchFamily="34" charset="0"/>
              </a:rPr>
              <a:t>a high price reduces the quantity that its customers buy</a:t>
            </a:r>
            <a:r>
              <a:rPr lang="en-IN" sz="1800" dirty="0">
                <a:effectLst/>
                <a:latin typeface="Calibri" panose="020F0502020204030204" pitchFamily="34" charset="0"/>
              </a:rPr>
              <a:t>, the </a:t>
            </a:r>
            <a:r>
              <a:rPr lang="en-IN" sz="1800" b="1" dirty="0">
                <a:effectLst/>
                <a:latin typeface="Calibri" panose="020F0502020204030204" pitchFamily="34" charset="0"/>
              </a:rPr>
              <a:t>monopoly’s profits are not unlimited</a:t>
            </a:r>
            <a:r>
              <a:rPr lang="en-IN" sz="1800" dirty="0">
                <a:effectLst/>
                <a:latin typeface="Calibri" panose="020F0502020204030204" pitchFamily="34" charset="0"/>
              </a:rPr>
              <a:t>.</a:t>
            </a:r>
          </a:p>
          <a:p>
            <a:pPr marL="0" indent="0">
              <a:spcBef>
                <a:spcPts val="0"/>
              </a:spcBef>
              <a:buNone/>
            </a:pPr>
            <a:endParaRPr lang="en-IN" sz="1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77407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3EDB-DB34-5DD2-F29A-8449B1FEF226}"/>
              </a:ext>
            </a:extLst>
          </p:cNvPr>
          <p:cNvSpPr>
            <a:spLocks noGrp="1"/>
          </p:cNvSpPr>
          <p:nvPr>
            <p:ph type="title"/>
          </p:nvPr>
        </p:nvSpPr>
        <p:spPr>
          <a:xfrm>
            <a:off x="824753" y="365125"/>
            <a:ext cx="10529047" cy="629957"/>
          </a:xfrm>
        </p:spPr>
        <p:txBody>
          <a:bodyPr>
            <a:normAutofit fontScale="90000"/>
          </a:bodyPr>
          <a:lstStyle/>
          <a:p>
            <a:r>
              <a:rPr lang="en-IN" dirty="0"/>
              <a:t> TYPES OF MONOPOLY </a:t>
            </a:r>
          </a:p>
        </p:txBody>
      </p:sp>
      <p:sp>
        <p:nvSpPr>
          <p:cNvPr id="3" name="Content Placeholder 2">
            <a:extLst>
              <a:ext uri="{FF2B5EF4-FFF2-40B4-BE49-F238E27FC236}">
                <a16:creationId xmlns:a16="http://schemas.microsoft.com/office/drawing/2014/main" id="{4F1A2F42-F4D2-61C3-4526-9D8604256131}"/>
              </a:ext>
            </a:extLst>
          </p:cNvPr>
          <p:cNvSpPr>
            <a:spLocks noGrp="1"/>
          </p:cNvSpPr>
          <p:nvPr>
            <p:ph idx="1"/>
          </p:nvPr>
        </p:nvSpPr>
        <p:spPr>
          <a:xfrm>
            <a:off x="833718" y="1326775"/>
            <a:ext cx="10520082" cy="4850187"/>
          </a:xfrm>
        </p:spPr>
        <p:txBody>
          <a:bodyPr/>
          <a:lstStyle/>
          <a:p>
            <a:pPr>
              <a:buFont typeface="Courier New" panose="02070309020205020404" pitchFamily="49" charset="0"/>
              <a:buChar char="o"/>
            </a:pPr>
            <a:r>
              <a:rPr lang="en-US" dirty="0"/>
              <a:t> Pure Monopoly : </a:t>
            </a:r>
            <a:r>
              <a:rPr lang="en-US" sz="2400" dirty="0"/>
              <a:t>When a single seller produces such a product which has neither a near nor a remote substitute and the seller takes the whole of the country income all the time, it is called pure monopolist.</a:t>
            </a:r>
          </a:p>
          <a:p>
            <a:pPr>
              <a:buFont typeface="Courier New" panose="02070309020205020404" pitchFamily="49" charset="0"/>
              <a:buChar char="o"/>
            </a:pPr>
            <a:r>
              <a:rPr lang="en-US" dirty="0"/>
              <a:t> Simple Monopoly : </a:t>
            </a:r>
            <a:r>
              <a:rPr lang="en-US" sz="2400" dirty="0"/>
              <a:t>Under this type of market structure, the monopolist cannot set a price to maximize his industry profit without attracting entry of new firms. But he may set a lower price at which entry will not be attracted.</a:t>
            </a:r>
          </a:p>
          <a:p>
            <a:pPr>
              <a:buFont typeface="Courier New" panose="02070309020205020404" pitchFamily="49" charset="0"/>
              <a:buChar char="o"/>
            </a:pPr>
            <a:r>
              <a:rPr lang="en-US" dirty="0"/>
              <a:t> Discriminating Monopoly: </a:t>
            </a:r>
            <a:r>
              <a:rPr lang="en-US" sz="2400" dirty="0"/>
              <a:t>This is a market structure where the monopolist charges different prices from different consumers for the same good or services at the same time.</a:t>
            </a:r>
          </a:p>
        </p:txBody>
      </p:sp>
    </p:spTree>
    <p:extLst>
      <p:ext uri="{BB962C8B-B14F-4D97-AF65-F5344CB8AC3E}">
        <p14:creationId xmlns:p14="http://schemas.microsoft.com/office/powerpoint/2010/main" val="125612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Monopolies</a:t>
            </a:r>
          </a:p>
        </p:txBody>
      </p:sp>
      <p:sp>
        <p:nvSpPr>
          <p:cNvPr id="3" name="Content Placeholder 2"/>
          <p:cNvSpPr>
            <a:spLocks noGrp="1"/>
          </p:cNvSpPr>
          <p:nvPr>
            <p:ph idx="1"/>
          </p:nvPr>
        </p:nvSpPr>
        <p:spPr/>
        <p:txBody>
          <a:bodyPr/>
          <a:lstStyle/>
          <a:p>
            <a:r>
              <a:rPr lang="en-US" dirty="0"/>
              <a:t>Some industries are characterized by conditions that create barriers to entry</a:t>
            </a:r>
          </a:p>
          <a:p>
            <a:pPr lvl="1"/>
            <a:r>
              <a:rPr lang="en-US" dirty="0"/>
              <a:t>Location</a:t>
            </a:r>
          </a:p>
          <a:p>
            <a:pPr lvl="1"/>
            <a:r>
              <a:rPr lang="en-US" dirty="0"/>
              <a:t>Economies of scale</a:t>
            </a:r>
          </a:p>
          <a:p>
            <a:r>
              <a:rPr lang="en-US" dirty="0"/>
              <a:t>Utilities are the classic example:</a:t>
            </a:r>
          </a:p>
          <a:p>
            <a:pPr lvl="1"/>
            <a:r>
              <a:rPr lang="en-US" dirty="0"/>
              <a:t>Water</a:t>
            </a:r>
          </a:p>
          <a:p>
            <a:pPr lvl="1"/>
            <a:r>
              <a:rPr lang="en-US" dirty="0"/>
              <a:t>Electricity</a:t>
            </a:r>
          </a:p>
          <a:p>
            <a:pPr lvl="1"/>
            <a:r>
              <a:rPr lang="en-US" dirty="0"/>
              <a:t>Rail transport</a:t>
            </a:r>
          </a:p>
          <a:p>
            <a:pPr lvl="1"/>
            <a:r>
              <a:rPr lang="en-US" dirty="0"/>
              <a:t>Defense</a:t>
            </a:r>
          </a:p>
          <a:p>
            <a:pPr marL="457200" lvl="1" indent="0">
              <a:buNone/>
            </a:pPr>
            <a:endParaRPr lang="en-US" dirty="0"/>
          </a:p>
          <a:p>
            <a:endParaRPr lang="en-US" dirty="0"/>
          </a:p>
        </p:txBody>
      </p:sp>
    </p:spTree>
    <p:extLst>
      <p:ext uri="{BB962C8B-B14F-4D97-AF65-F5344CB8AC3E}">
        <p14:creationId xmlns:p14="http://schemas.microsoft.com/office/powerpoint/2010/main" val="321366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Protected Monopolies</a:t>
            </a:r>
          </a:p>
        </p:txBody>
      </p:sp>
      <p:sp>
        <p:nvSpPr>
          <p:cNvPr id="3" name="Content Placeholder 2"/>
          <p:cNvSpPr>
            <a:spLocks noGrp="1"/>
          </p:cNvSpPr>
          <p:nvPr>
            <p:ph idx="1"/>
          </p:nvPr>
        </p:nvSpPr>
        <p:spPr/>
        <p:txBody>
          <a:bodyPr/>
          <a:lstStyle/>
          <a:p>
            <a:r>
              <a:rPr lang="en-US" dirty="0"/>
              <a:t>Barriers to entry in some industries are the result of specific protections granted by government</a:t>
            </a:r>
          </a:p>
          <a:p>
            <a:pPr lvl="1"/>
            <a:r>
              <a:rPr lang="en-US" dirty="0"/>
              <a:t>Licenses</a:t>
            </a:r>
          </a:p>
          <a:p>
            <a:pPr lvl="1"/>
            <a:r>
              <a:rPr lang="en-US" dirty="0"/>
              <a:t>Patents</a:t>
            </a:r>
          </a:p>
          <a:p>
            <a:r>
              <a:rPr lang="en-US" dirty="0"/>
              <a:t>Examples:</a:t>
            </a:r>
          </a:p>
          <a:p>
            <a:pPr lvl="1"/>
            <a:r>
              <a:rPr lang="en-US" dirty="0"/>
              <a:t>Concessions in national park</a:t>
            </a:r>
          </a:p>
          <a:p>
            <a:pPr lvl="1"/>
            <a:r>
              <a:rPr lang="en-US" dirty="0"/>
              <a:t>Pharmaceuticals – patents</a:t>
            </a:r>
          </a:p>
          <a:p>
            <a:pPr lvl="1"/>
            <a:r>
              <a:rPr lang="en-US" dirty="0"/>
              <a:t>Copyright</a:t>
            </a:r>
          </a:p>
          <a:p>
            <a:pPr lvl="1"/>
            <a:endParaRPr lang="en-US" dirty="0"/>
          </a:p>
          <a:p>
            <a:pPr lvl="1"/>
            <a:endParaRPr lang="en-US" dirty="0"/>
          </a:p>
        </p:txBody>
      </p:sp>
    </p:spTree>
    <p:extLst>
      <p:ext uri="{BB962C8B-B14F-4D97-AF65-F5344CB8AC3E}">
        <p14:creationId xmlns:p14="http://schemas.microsoft.com/office/powerpoint/2010/main" val="278434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658B-FF89-32EB-2322-5032B4D9A03D}"/>
              </a:ext>
            </a:extLst>
          </p:cNvPr>
          <p:cNvSpPr>
            <a:spLocks noGrp="1"/>
          </p:cNvSpPr>
          <p:nvPr>
            <p:ph type="title"/>
          </p:nvPr>
        </p:nvSpPr>
        <p:spPr>
          <a:xfrm>
            <a:off x="887506" y="365125"/>
            <a:ext cx="10466294" cy="782357"/>
          </a:xfrm>
        </p:spPr>
        <p:txBody>
          <a:bodyPr/>
          <a:lstStyle/>
          <a:p>
            <a:r>
              <a:rPr lang="en-IN" dirty="0"/>
              <a:t> </a:t>
            </a:r>
            <a:r>
              <a:rPr lang="en-IN" b="1" dirty="0">
                <a:solidFill>
                  <a:srgbClr val="C00000"/>
                </a:solidFill>
              </a:rPr>
              <a:t>The Degree of Monopoly Power </a:t>
            </a:r>
          </a:p>
        </p:txBody>
      </p:sp>
      <p:sp>
        <p:nvSpPr>
          <p:cNvPr id="3" name="Content Placeholder 2">
            <a:extLst>
              <a:ext uri="{FF2B5EF4-FFF2-40B4-BE49-F238E27FC236}">
                <a16:creationId xmlns:a16="http://schemas.microsoft.com/office/drawing/2014/main" id="{ACEA9753-A6D4-93CD-0C6B-5AD701DEC549}"/>
              </a:ext>
            </a:extLst>
          </p:cNvPr>
          <p:cNvSpPr>
            <a:spLocks noGrp="1"/>
          </p:cNvSpPr>
          <p:nvPr>
            <p:ph idx="1"/>
          </p:nvPr>
        </p:nvSpPr>
        <p:spPr>
          <a:xfrm>
            <a:off x="788894" y="1102659"/>
            <a:ext cx="10564906" cy="5387788"/>
          </a:xfrm>
        </p:spPr>
        <p:txBody>
          <a:bodyPr>
            <a:normAutofit/>
          </a:bodyPr>
          <a:lstStyle/>
          <a:p>
            <a:pPr marL="0" indent="0">
              <a:buNone/>
            </a:pPr>
            <a:r>
              <a:rPr lang="en-IN" dirty="0"/>
              <a:t>  By monopoly power we mean the amount of discretion which a producer and seller possesses in regard to the framing of his price and output policy. There are mainly three measures of monopoly power which are as follows : </a:t>
            </a:r>
          </a:p>
          <a:p>
            <a:pPr marL="514350" indent="-514350">
              <a:buFont typeface="+mj-lt"/>
              <a:buAutoNum type="arabicParenR"/>
            </a:pPr>
            <a:r>
              <a:rPr lang="en-IN" dirty="0">
                <a:solidFill>
                  <a:srgbClr val="C00000"/>
                </a:solidFill>
              </a:rPr>
              <a:t>Elasticity of Demand as a Measure of Monopoly Power</a:t>
            </a:r>
            <a:r>
              <a:rPr lang="en-IN" dirty="0"/>
              <a:t>: A precise measure of monopoly power is given by the inverse of the elasticity of demand. Thus, </a:t>
            </a:r>
          </a:p>
          <a:p>
            <a:pPr marL="0" indent="0">
              <a:buNone/>
            </a:pPr>
            <a:r>
              <a:rPr lang="en-IN" dirty="0"/>
              <a:t>              Degree of monopoly power  </a:t>
            </a:r>
            <a:r>
              <a:rPr lang="en-IN" b="0" i="0" dirty="0">
                <a:solidFill>
                  <a:srgbClr val="202124"/>
                </a:solidFill>
                <a:effectLst/>
                <a:latin typeface="Google Sans"/>
              </a:rPr>
              <a:t>= 1 / </a:t>
            </a:r>
            <a:r>
              <a:rPr lang="en-IN" b="0" i="1" dirty="0">
                <a:solidFill>
                  <a:srgbClr val="202124"/>
                </a:solidFill>
                <a:effectLst/>
                <a:latin typeface="Google Sans"/>
              </a:rPr>
              <a:t>ep</a:t>
            </a:r>
          </a:p>
          <a:p>
            <a:pPr marL="0" indent="0">
              <a:buNone/>
            </a:pPr>
            <a:r>
              <a:rPr lang="en-IN" dirty="0">
                <a:solidFill>
                  <a:srgbClr val="202124"/>
                </a:solidFill>
                <a:latin typeface="Google Sans"/>
              </a:rPr>
              <a:t>Where </a:t>
            </a:r>
            <a:r>
              <a:rPr lang="en-IN" b="0" i="1" dirty="0">
                <a:solidFill>
                  <a:srgbClr val="202124"/>
                </a:solidFill>
                <a:effectLst/>
                <a:latin typeface="Google Sans"/>
              </a:rPr>
              <a:t>ep</a:t>
            </a:r>
            <a:r>
              <a:rPr lang="en-IN" b="0" i="0" dirty="0">
                <a:solidFill>
                  <a:srgbClr val="202124"/>
                </a:solidFill>
                <a:effectLst/>
                <a:latin typeface="Google Sans"/>
              </a:rPr>
              <a:t> is the absolute value of price elasticity of demand.</a:t>
            </a:r>
          </a:p>
          <a:p>
            <a:pPr marL="0" indent="0">
              <a:buNone/>
            </a:pPr>
            <a:r>
              <a:rPr lang="en-IN" dirty="0">
                <a:solidFill>
                  <a:srgbClr val="202124"/>
                </a:solidFill>
                <a:latin typeface="Google Sans"/>
              </a:rPr>
              <a:t>The less the elasticity of demand, the greater the monopoly power and the greater the elasticity of demand, the less the degree of monopoly power.</a:t>
            </a:r>
            <a:endParaRPr lang="en-IN" dirty="0"/>
          </a:p>
        </p:txBody>
      </p:sp>
    </p:spTree>
    <p:extLst>
      <p:ext uri="{BB962C8B-B14F-4D97-AF65-F5344CB8AC3E}">
        <p14:creationId xmlns:p14="http://schemas.microsoft.com/office/powerpoint/2010/main" val="4457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5CC7-DB08-F241-6168-668F87D2CDFD}"/>
              </a:ext>
            </a:extLst>
          </p:cNvPr>
          <p:cNvSpPr>
            <a:spLocks noGrp="1"/>
          </p:cNvSpPr>
          <p:nvPr>
            <p:ph type="title"/>
          </p:nvPr>
        </p:nvSpPr>
        <p:spPr>
          <a:xfrm>
            <a:off x="663388" y="152400"/>
            <a:ext cx="10690413" cy="735106"/>
          </a:xfrm>
        </p:spPr>
        <p:txBody>
          <a:bodyPr>
            <a:normAutofit/>
          </a:bodyPr>
          <a:lstStyle/>
          <a:p>
            <a:r>
              <a:rPr lang="en-IN" dirty="0">
                <a:solidFill>
                  <a:srgbClr val="C00000"/>
                </a:solidFill>
              </a:rPr>
              <a:t>2)</a:t>
            </a:r>
            <a:r>
              <a:rPr lang="en-IN" dirty="0"/>
              <a:t> </a:t>
            </a:r>
            <a:r>
              <a:rPr lang="en-IN" dirty="0">
                <a:solidFill>
                  <a:srgbClr val="C00000"/>
                </a:solidFill>
              </a:rPr>
              <a:t>Lerner’s Index  of Monopoly Power  </a:t>
            </a:r>
          </a:p>
        </p:txBody>
      </p:sp>
      <p:sp>
        <p:nvSpPr>
          <p:cNvPr id="3" name="Content Placeholder 2">
            <a:extLst>
              <a:ext uri="{FF2B5EF4-FFF2-40B4-BE49-F238E27FC236}">
                <a16:creationId xmlns:a16="http://schemas.microsoft.com/office/drawing/2014/main" id="{EFC67950-9CA0-D4C5-F7C7-8EED80400085}"/>
              </a:ext>
            </a:extLst>
          </p:cNvPr>
          <p:cNvSpPr>
            <a:spLocks noGrp="1"/>
          </p:cNvSpPr>
          <p:nvPr>
            <p:ph idx="1"/>
          </p:nvPr>
        </p:nvSpPr>
        <p:spPr>
          <a:xfrm>
            <a:off x="690283" y="1147482"/>
            <a:ext cx="10663518" cy="5029481"/>
          </a:xfrm>
        </p:spPr>
        <p:txBody>
          <a:bodyPr/>
          <a:lstStyle/>
          <a:p>
            <a:pPr marL="0" indent="0">
              <a:buNone/>
            </a:pPr>
            <a:r>
              <a:rPr lang="en-US" dirty="0"/>
              <a:t>Economist Lerner has given the following precise index of monopoly power.</a:t>
            </a:r>
          </a:p>
          <a:p>
            <a:pPr marL="0" indent="0">
              <a:buNone/>
            </a:pPr>
            <a:r>
              <a:rPr lang="en-US" b="0" i="0" dirty="0">
                <a:solidFill>
                  <a:srgbClr val="8A2BE2"/>
                </a:solidFill>
                <a:effectLst/>
                <a:latin typeface="Times New Roman" panose="02020603050405020304" pitchFamily="18" charset="0"/>
              </a:rPr>
              <a:t>  LERNER INDEX</a:t>
            </a:r>
            <a:r>
              <a:rPr lang="en-US" b="0" i="0" dirty="0">
                <a:solidFill>
                  <a:srgbClr val="111111"/>
                </a:solidFill>
                <a:effectLst/>
                <a:latin typeface="Times New Roman" panose="02020603050405020304" pitchFamily="18" charset="0"/>
              </a:rPr>
              <a:t> = (</a:t>
            </a:r>
            <a:r>
              <a:rPr lang="en-US" b="0" i="0" dirty="0">
                <a:solidFill>
                  <a:srgbClr val="B22222"/>
                </a:solidFill>
                <a:effectLst/>
                <a:latin typeface="Times New Roman" panose="02020603050405020304" pitchFamily="18" charset="0"/>
              </a:rPr>
              <a:t>PRICE</a:t>
            </a:r>
            <a:r>
              <a:rPr lang="en-US" b="0" i="0" dirty="0">
                <a:solidFill>
                  <a:srgbClr val="111111"/>
                </a:solidFill>
                <a:effectLst/>
                <a:latin typeface="Times New Roman" panose="02020603050405020304" pitchFamily="18" charset="0"/>
              </a:rPr>
              <a:t> - </a:t>
            </a:r>
            <a:r>
              <a:rPr lang="en-US" b="0" i="0" dirty="0">
                <a:solidFill>
                  <a:srgbClr val="D2691E"/>
                </a:solidFill>
                <a:effectLst/>
                <a:latin typeface="Times New Roman" panose="02020603050405020304" pitchFamily="18" charset="0"/>
              </a:rPr>
              <a:t>MARGINAL COST</a:t>
            </a:r>
            <a:r>
              <a:rPr lang="en-US" b="0" i="0" dirty="0">
                <a:solidFill>
                  <a:srgbClr val="111111"/>
                </a:solidFill>
                <a:effectLst/>
                <a:latin typeface="Times New Roman" panose="02020603050405020304" pitchFamily="18" charset="0"/>
              </a:rPr>
              <a:t>) / </a:t>
            </a:r>
            <a:r>
              <a:rPr lang="en-US" b="0" i="0" dirty="0">
                <a:solidFill>
                  <a:srgbClr val="006400"/>
                </a:solidFill>
                <a:effectLst/>
                <a:latin typeface="Times New Roman" panose="02020603050405020304" pitchFamily="18" charset="0"/>
              </a:rPr>
              <a:t>PRICE</a:t>
            </a:r>
          </a:p>
          <a:p>
            <a:pPr marL="0" indent="0">
              <a:buNone/>
            </a:pPr>
            <a:endParaRPr lang="en-US" b="0" i="0" dirty="0">
              <a:solidFill>
                <a:srgbClr val="111111"/>
              </a:solidFill>
              <a:effectLst/>
              <a:latin typeface="Times New Roman" panose="02020603050405020304" pitchFamily="18" charset="0"/>
            </a:endParaRPr>
          </a:p>
          <a:p>
            <a:pPr marL="0" indent="0">
              <a:buNone/>
            </a:pPr>
            <a:endParaRPr lang="en-IN" dirty="0"/>
          </a:p>
          <a:p>
            <a:pPr marL="0" indent="0">
              <a:buNone/>
            </a:pPr>
            <a:r>
              <a:rPr lang="en-IN" dirty="0"/>
              <a:t> When competition is pure or perfect, price(P) is equal to marginal cost and therefore Lerner’s index of monopoly power is equal to zero indicating no monopoly power at all. </a:t>
            </a:r>
          </a:p>
          <a:p>
            <a:pPr marL="0" indent="0">
              <a:buNone/>
            </a:pPr>
            <a:r>
              <a:rPr lang="en-IN" dirty="0"/>
              <a:t> When MC is zero, L will be equal to unity . Thus, </a:t>
            </a:r>
            <a:r>
              <a:rPr lang="en-IN" b="1" dirty="0"/>
              <a:t>Lerner’s index of monopoly power can vary from zero to unity</a:t>
            </a:r>
            <a:r>
              <a:rPr lang="en-IN" dirty="0"/>
              <a:t>.</a:t>
            </a:r>
          </a:p>
          <a:p>
            <a:pPr marL="0" indent="0">
              <a:buNone/>
            </a:pPr>
            <a:endParaRPr lang="en-IN" dirty="0"/>
          </a:p>
        </p:txBody>
      </p:sp>
      <p:pic>
        <p:nvPicPr>
          <p:cNvPr id="5" name="Picture 4">
            <a:extLst>
              <a:ext uri="{FF2B5EF4-FFF2-40B4-BE49-F238E27FC236}">
                <a16:creationId xmlns:a16="http://schemas.microsoft.com/office/drawing/2014/main" id="{1C1D99EB-B2B3-6F75-932A-9E6BF7BECA96}"/>
              </a:ext>
            </a:extLst>
          </p:cNvPr>
          <p:cNvPicPr>
            <a:picLocks noChangeAspect="1"/>
          </p:cNvPicPr>
          <p:nvPr/>
        </p:nvPicPr>
        <p:blipFill>
          <a:blip r:embed="rId2"/>
          <a:stretch>
            <a:fillRect/>
          </a:stretch>
        </p:blipFill>
        <p:spPr>
          <a:xfrm>
            <a:off x="3906690" y="2523564"/>
            <a:ext cx="3546306" cy="905436"/>
          </a:xfrm>
          <a:prstGeom prst="rect">
            <a:avLst/>
          </a:prstGeom>
        </p:spPr>
      </p:pic>
    </p:spTree>
    <p:extLst>
      <p:ext uri="{BB962C8B-B14F-4D97-AF65-F5344CB8AC3E}">
        <p14:creationId xmlns:p14="http://schemas.microsoft.com/office/powerpoint/2010/main" val="1900003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315E-2F30-06DB-5410-EEA88A131F46}"/>
              </a:ext>
            </a:extLst>
          </p:cNvPr>
          <p:cNvSpPr>
            <a:spLocks noGrp="1"/>
          </p:cNvSpPr>
          <p:nvPr>
            <p:ph type="title"/>
          </p:nvPr>
        </p:nvSpPr>
        <p:spPr>
          <a:xfrm>
            <a:off x="690282" y="365126"/>
            <a:ext cx="10663518" cy="1140946"/>
          </a:xfrm>
        </p:spPr>
        <p:txBody>
          <a:bodyPr>
            <a:normAutofit/>
          </a:bodyPr>
          <a:lstStyle/>
          <a:p>
            <a:r>
              <a:rPr lang="en-US" sz="3600" dirty="0">
                <a:solidFill>
                  <a:srgbClr val="C00000"/>
                </a:solidFill>
              </a:rPr>
              <a:t>3)</a:t>
            </a:r>
            <a:r>
              <a:rPr lang="en-US" sz="3600" dirty="0"/>
              <a:t> </a:t>
            </a:r>
            <a:r>
              <a:rPr lang="en-US" sz="3600" dirty="0">
                <a:solidFill>
                  <a:srgbClr val="C00000"/>
                </a:solidFill>
              </a:rPr>
              <a:t>Cross Elasticity of Demand as a Measure of Monopoly Power</a:t>
            </a:r>
            <a:endParaRPr lang="en-IN" sz="3600" dirty="0">
              <a:solidFill>
                <a:srgbClr val="C00000"/>
              </a:solidFill>
            </a:endParaRPr>
          </a:p>
        </p:txBody>
      </p:sp>
      <p:sp>
        <p:nvSpPr>
          <p:cNvPr id="3" name="Content Placeholder 2">
            <a:extLst>
              <a:ext uri="{FF2B5EF4-FFF2-40B4-BE49-F238E27FC236}">
                <a16:creationId xmlns:a16="http://schemas.microsoft.com/office/drawing/2014/main" id="{38EAB2E1-3D5E-3B1D-7911-DCFFD86C59E1}"/>
              </a:ext>
            </a:extLst>
          </p:cNvPr>
          <p:cNvSpPr>
            <a:spLocks noGrp="1"/>
          </p:cNvSpPr>
          <p:nvPr>
            <p:ph idx="1"/>
          </p:nvPr>
        </p:nvSpPr>
        <p:spPr>
          <a:xfrm>
            <a:off x="591671" y="1532965"/>
            <a:ext cx="10762129" cy="4643998"/>
          </a:xfrm>
        </p:spPr>
        <p:txBody>
          <a:bodyPr/>
          <a:lstStyle/>
          <a:p>
            <a:pPr marL="0" indent="0">
              <a:buNone/>
            </a:pPr>
            <a:r>
              <a:rPr lang="en-US" dirty="0"/>
              <a:t>   </a:t>
            </a:r>
          </a:p>
          <a:p>
            <a:pPr marL="0" indent="0">
              <a:buNone/>
            </a:pPr>
            <a:r>
              <a:rPr lang="en-US" dirty="0"/>
              <a:t>The cross elasticity of demand points to the degree of dependence of a firm’s products. The smaller the extent of cross elasticity of demand for the product of a firm, the greater the degree of monopoly power enjoyed by it and vice-versa.</a:t>
            </a:r>
            <a:endParaRPr lang="en-IN" dirty="0"/>
          </a:p>
        </p:txBody>
      </p:sp>
    </p:spTree>
    <p:extLst>
      <p:ext uri="{BB962C8B-B14F-4D97-AF65-F5344CB8AC3E}">
        <p14:creationId xmlns:p14="http://schemas.microsoft.com/office/powerpoint/2010/main" val="2152801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609E-DC2C-BBA3-C4FF-23B5A4CC2F29}"/>
              </a:ext>
            </a:extLst>
          </p:cNvPr>
          <p:cNvSpPr>
            <a:spLocks noGrp="1"/>
          </p:cNvSpPr>
          <p:nvPr>
            <p:ph type="title"/>
          </p:nvPr>
        </p:nvSpPr>
        <p:spPr>
          <a:xfrm>
            <a:off x="910080" y="-155803"/>
            <a:ext cx="10515600" cy="939575"/>
          </a:xfrm>
        </p:spPr>
        <p:txBody>
          <a:bodyPr/>
          <a:lstStyle/>
          <a:p>
            <a:pPr algn="ctr"/>
            <a:r>
              <a:rPr lang="en-IN" b="1" dirty="0">
                <a:solidFill>
                  <a:srgbClr val="C00000"/>
                </a:solidFill>
              </a:rPr>
              <a:t>Conclusion: </a:t>
            </a:r>
          </a:p>
        </p:txBody>
      </p:sp>
      <p:sp>
        <p:nvSpPr>
          <p:cNvPr id="3" name="Content Placeholder 2">
            <a:extLst>
              <a:ext uri="{FF2B5EF4-FFF2-40B4-BE49-F238E27FC236}">
                <a16:creationId xmlns:a16="http://schemas.microsoft.com/office/drawing/2014/main" id="{3411AD96-1973-5D10-91FA-43F9073727C7}"/>
              </a:ext>
            </a:extLst>
          </p:cNvPr>
          <p:cNvSpPr>
            <a:spLocks noGrp="1"/>
          </p:cNvSpPr>
          <p:nvPr>
            <p:ph idx="1"/>
          </p:nvPr>
        </p:nvSpPr>
        <p:spPr>
          <a:xfrm>
            <a:off x="838200" y="603380"/>
            <a:ext cx="10515600" cy="5573584"/>
          </a:xfrm>
        </p:spPr>
        <p:txBody>
          <a:bodyPr/>
          <a:lstStyle/>
          <a:p>
            <a:pPr>
              <a:spcBef>
                <a:spcPts val="0"/>
              </a:spcBef>
            </a:pPr>
            <a:r>
              <a:rPr lang="en-IN" sz="1800" dirty="0">
                <a:effectLst/>
                <a:latin typeface="Calibri" panose="020F0502020204030204" pitchFamily="34" charset="0"/>
              </a:rPr>
              <a:t>We have discussed the behaviour of firms that have control over the prices they charge. We have seen that these firms behave very differently from the competitive firms. Table 2 summarizes some of the key similarities and differences between competitive and monopoly markets.</a:t>
            </a:r>
          </a:p>
          <a:p>
            <a:pPr marL="0" marR="0">
              <a:spcBef>
                <a:spcPts val="0"/>
              </a:spcBef>
              <a:spcAft>
                <a:spcPts val="0"/>
              </a:spcAft>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From the standpoint of public policy, a crucial result is that a monopolist produces less than the socially efficient quantity and charges a price above marginal cost. As a result, a monopoly causes deadweight losses. In some cases, these inefficiencies can be mitigated through price discrimination by the monopolist, but other times, they call for policymakers to take an active role.</a:t>
            </a:r>
          </a:p>
          <a:p>
            <a:pPr>
              <a:spcBef>
                <a:spcPts val="0"/>
              </a:spcBef>
            </a:pPr>
            <a:endParaRPr lang="en-IN" sz="1800" dirty="0">
              <a:effectLst/>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B1A98242-388B-9007-F249-FF486E87CE3C}"/>
              </a:ext>
            </a:extLst>
          </p:cNvPr>
          <p:cNvPicPr>
            <a:picLocks noChangeAspect="1"/>
          </p:cNvPicPr>
          <p:nvPr/>
        </p:nvPicPr>
        <p:blipFill rotWithShape="1">
          <a:blip r:embed="rId3"/>
          <a:srcRect l="23307" t="-1969" r="-282" b="1969"/>
          <a:stretch/>
        </p:blipFill>
        <p:spPr>
          <a:xfrm>
            <a:off x="981960" y="2537928"/>
            <a:ext cx="10371840" cy="4211216"/>
          </a:xfrm>
          <a:prstGeom prst="rect">
            <a:avLst/>
          </a:prstGeom>
        </p:spPr>
      </p:pic>
    </p:spTree>
    <p:extLst>
      <p:ext uri="{BB962C8B-B14F-4D97-AF65-F5344CB8AC3E}">
        <p14:creationId xmlns:p14="http://schemas.microsoft.com/office/powerpoint/2010/main" val="427343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8B565-3913-D0BB-29C9-04FB81D82E3C}"/>
              </a:ext>
            </a:extLst>
          </p:cNvPr>
          <p:cNvSpPr>
            <a:spLocks noGrp="1"/>
          </p:cNvSpPr>
          <p:nvPr>
            <p:ph idx="1"/>
          </p:nvPr>
        </p:nvSpPr>
        <p:spPr>
          <a:xfrm>
            <a:off x="838200" y="1334219"/>
            <a:ext cx="10515600" cy="4842744"/>
          </a:xfrm>
        </p:spPr>
        <p:txBody>
          <a:bodyPr/>
          <a:lstStyle/>
          <a:p>
            <a:pPr>
              <a:spcBef>
                <a:spcPts val="0"/>
              </a:spcBef>
            </a:pPr>
            <a:r>
              <a:rPr lang="en-IN" sz="1800" dirty="0">
                <a:latin typeface="Calibri" panose="020F0502020204030204" pitchFamily="34" charset="0"/>
              </a:rPr>
              <a:t>W</a:t>
            </a:r>
            <a:r>
              <a:rPr lang="en-IN" sz="1800" dirty="0">
                <a:effectLst/>
                <a:latin typeface="Calibri" panose="020F0502020204030204" pitchFamily="34" charset="0"/>
              </a:rPr>
              <a:t>e examine the </a:t>
            </a:r>
            <a:r>
              <a:rPr lang="en-IN" sz="1800" b="1" dirty="0">
                <a:effectLst/>
                <a:latin typeface="Calibri" panose="020F0502020204030204" pitchFamily="34" charset="0"/>
              </a:rPr>
              <a:t>production</a:t>
            </a:r>
            <a:r>
              <a:rPr lang="en-IN" sz="1800" dirty="0">
                <a:effectLst/>
                <a:latin typeface="Calibri" panose="020F0502020204030204" pitchFamily="34" charset="0"/>
              </a:rPr>
              <a:t> and </a:t>
            </a:r>
            <a:r>
              <a:rPr lang="en-IN" sz="1800" b="1" dirty="0">
                <a:effectLst/>
                <a:latin typeface="Calibri" panose="020F0502020204030204" pitchFamily="34" charset="0"/>
              </a:rPr>
              <a:t>pricing decisions of monopolies</a:t>
            </a:r>
            <a:r>
              <a:rPr lang="en-IN" sz="1800" dirty="0">
                <a:effectLst/>
                <a:latin typeface="Calibri" panose="020F0502020204030204" pitchFamily="34" charset="0"/>
              </a:rPr>
              <a:t>, we also consider the </a:t>
            </a:r>
            <a:r>
              <a:rPr lang="en-IN" sz="1800" b="1" dirty="0">
                <a:effectLst/>
                <a:latin typeface="Calibri" panose="020F0502020204030204" pitchFamily="34" charset="0"/>
              </a:rPr>
              <a:t>implications of monopoly for society as a whole</a:t>
            </a:r>
            <a:r>
              <a:rPr lang="en-IN" sz="1800" dirty="0">
                <a:effectLst/>
                <a:latin typeface="Calibri" panose="020F0502020204030204" pitchFamily="34" charset="0"/>
              </a:rPr>
              <a:t>. </a:t>
            </a:r>
          </a:p>
          <a:p>
            <a:pPr marL="0" marR="0" indent="0">
              <a:spcBef>
                <a:spcPts val="0"/>
              </a:spcBef>
              <a:spcAft>
                <a:spcPts val="0"/>
              </a:spcAft>
              <a:buNone/>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In competitive markets, self-interested consumers and producers reach an equilibrium that promotes general economic well-being, as if guided by an invisible hand. By contrast, </a:t>
            </a:r>
            <a:r>
              <a:rPr lang="en-IN" sz="1800" b="1" dirty="0">
                <a:effectLst/>
                <a:latin typeface="Calibri" panose="020F0502020204030204" pitchFamily="34" charset="0"/>
              </a:rPr>
              <a:t>because monopoly firms are unchecked by competition</a:t>
            </a:r>
            <a:r>
              <a:rPr lang="en-IN" sz="1800" dirty="0">
                <a:effectLst/>
                <a:latin typeface="Calibri" panose="020F0502020204030204" pitchFamily="34" charset="0"/>
              </a:rPr>
              <a:t>, the </a:t>
            </a:r>
            <a:r>
              <a:rPr lang="en-IN" sz="1800" b="1" dirty="0">
                <a:effectLst/>
                <a:latin typeface="Calibri" panose="020F0502020204030204" pitchFamily="34" charset="0"/>
              </a:rPr>
              <a:t>outcome in a market with a monopoly is often not in the best interest of society</a:t>
            </a:r>
            <a:r>
              <a:rPr lang="en-IN" sz="1800" dirty="0">
                <a:effectLst/>
                <a:latin typeface="Calibri" panose="020F0502020204030204" pitchFamily="34" charset="0"/>
              </a:rPr>
              <a:t>.</a:t>
            </a:r>
          </a:p>
          <a:p>
            <a:pPr>
              <a:spcBef>
                <a:spcPts val="0"/>
              </a:spcBef>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One of the </a:t>
            </a:r>
            <a:r>
              <a:rPr lang="en-IN" sz="1800" i="1" dirty="0">
                <a:effectLst/>
                <a:latin typeface="Calibri" panose="020F0502020204030204" pitchFamily="34" charset="0"/>
              </a:rPr>
              <a:t>Ten Principles of Economics </a:t>
            </a:r>
            <a:r>
              <a:rPr lang="en-IN" sz="1800" dirty="0">
                <a:effectLst/>
                <a:latin typeface="Calibri" panose="020F0502020204030204" pitchFamily="34" charset="0"/>
              </a:rPr>
              <a:t>is that </a:t>
            </a:r>
            <a:r>
              <a:rPr lang="en-IN" sz="1800" b="1" dirty="0">
                <a:effectLst/>
                <a:latin typeface="Calibri" panose="020F0502020204030204" pitchFamily="34" charset="0"/>
              </a:rPr>
              <a:t>governments can sometimes improve market outcomes</a:t>
            </a:r>
            <a:r>
              <a:rPr lang="en-IN" sz="1800" dirty="0">
                <a:effectLst/>
                <a:latin typeface="Calibri" panose="020F0502020204030204" pitchFamily="34" charset="0"/>
              </a:rPr>
              <a:t>.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As we examine the </a:t>
            </a:r>
            <a:r>
              <a:rPr lang="en-IN" sz="1800" b="1" dirty="0">
                <a:effectLst/>
                <a:latin typeface="Calibri" panose="020F0502020204030204" pitchFamily="34" charset="0"/>
              </a:rPr>
              <a:t>problems that monopolies raise for society</a:t>
            </a:r>
            <a:r>
              <a:rPr lang="en-IN" sz="1800" dirty="0">
                <a:effectLst/>
                <a:latin typeface="Calibri" panose="020F0502020204030204" pitchFamily="34" charset="0"/>
              </a:rPr>
              <a:t>, we discuss the </a:t>
            </a:r>
            <a:r>
              <a:rPr lang="en-IN" sz="1800" b="1" dirty="0">
                <a:effectLst/>
                <a:latin typeface="Calibri" panose="020F0502020204030204" pitchFamily="34" charset="0"/>
              </a:rPr>
              <a:t>various ways in which government policymakers might respond to these problems</a:t>
            </a:r>
            <a:r>
              <a:rPr lang="en-IN" sz="1800" dirty="0">
                <a:effectLst/>
                <a:latin typeface="Calibri" panose="020F0502020204030204" pitchFamily="34" charset="0"/>
              </a:rPr>
              <a:t>.</a:t>
            </a:r>
          </a:p>
          <a:p>
            <a:endParaRPr lang="en-IN" dirty="0"/>
          </a:p>
        </p:txBody>
      </p:sp>
    </p:spTree>
    <p:extLst>
      <p:ext uri="{BB962C8B-B14F-4D97-AF65-F5344CB8AC3E}">
        <p14:creationId xmlns:p14="http://schemas.microsoft.com/office/powerpoint/2010/main" val="49384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5505-6235-B960-7D5A-89B11A9A6122}"/>
              </a:ext>
            </a:extLst>
          </p:cNvPr>
          <p:cNvSpPr>
            <a:spLocks noGrp="1"/>
          </p:cNvSpPr>
          <p:nvPr>
            <p:ph type="title"/>
          </p:nvPr>
        </p:nvSpPr>
        <p:spPr/>
        <p:txBody>
          <a:bodyPr/>
          <a:lstStyle/>
          <a:p>
            <a:r>
              <a:rPr lang="en-IN" b="1" dirty="0">
                <a:solidFill>
                  <a:srgbClr val="C00000"/>
                </a:solidFill>
              </a:rPr>
              <a:t>Why Monopolies Arise?</a:t>
            </a:r>
          </a:p>
        </p:txBody>
      </p:sp>
      <p:sp>
        <p:nvSpPr>
          <p:cNvPr id="3" name="Content Placeholder 2">
            <a:extLst>
              <a:ext uri="{FF2B5EF4-FFF2-40B4-BE49-F238E27FC236}">
                <a16:creationId xmlns:a16="http://schemas.microsoft.com/office/drawing/2014/main" id="{20E3019C-33DA-CD2F-FC66-7C9E99A9D63F}"/>
              </a:ext>
            </a:extLst>
          </p:cNvPr>
          <p:cNvSpPr>
            <a:spLocks noGrp="1"/>
          </p:cNvSpPr>
          <p:nvPr>
            <p:ph idx="1"/>
          </p:nvPr>
        </p:nvSpPr>
        <p:spPr/>
        <p:txBody>
          <a:bodyPr/>
          <a:lstStyle/>
          <a:p>
            <a:r>
              <a:rPr lang="en-IN" sz="1800" b="1" i="1" dirty="0">
                <a:effectLst/>
                <a:latin typeface="Calibri" panose="020F0502020204030204" pitchFamily="34" charset="0"/>
              </a:rPr>
              <a:t>monopoly</a:t>
            </a:r>
            <a:r>
              <a:rPr lang="en-IN" sz="1800" dirty="0">
                <a:effectLst/>
                <a:latin typeface="Calibri" panose="020F0502020204030204" pitchFamily="34" charset="0"/>
              </a:rPr>
              <a:t> - a firm that is the sole seller of a product without close substitutes</a:t>
            </a:r>
          </a:p>
          <a:p>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A firm is a monopoly if it is the </a:t>
            </a:r>
            <a:r>
              <a:rPr lang="en-IN" sz="1800" b="1" dirty="0">
                <a:effectLst/>
                <a:latin typeface="Calibri" panose="020F0502020204030204" pitchFamily="34" charset="0"/>
              </a:rPr>
              <a:t>sole seller of its product </a:t>
            </a:r>
            <a:r>
              <a:rPr lang="en-IN" sz="1800" dirty="0">
                <a:effectLst/>
                <a:latin typeface="Calibri" panose="020F0502020204030204" pitchFamily="34" charset="0"/>
              </a:rPr>
              <a:t>and if its product </a:t>
            </a:r>
            <a:r>
              <a:rPr lang="en-IN" sz="1800" b="1" dirty="0">
                <a:effectLst/>
                <a:latin typeface="Calibri" panose="020F0502020204030204" pitchFamily="34" charset="0"/>
              </a:rPr>
              <a:t>does not have close substitutes</a:t>
            </a:r>
            <a:r>
              <a:rPr lang="en-IN" sz="1800" dirty="0">
                <a:effectLst/>
                <a:latin typeface="Calibri" panose="020F0502020204030204" pitchFamily="34" charset="0"/>
              </a:rPr>
              <a:t>. The </a:t>
            </a:r>
            <a:r>
              <a:rPr lang="en-IN" sz="1800" b="1" dirty="0">
                <a:effectLst/>
                <a:latin typeface="Calibri" panose="020F0502020204030204" pitchFamily="34" charset="0"/>
              </a:rPr>
              <a:t>fundamental cause of monopoly</a:t>
            </a:r>
            <a:r>
              <a:rPr lang="en-IN" sz="1800" dirty="0">
                <a:effectLst/>
                <a:latin typeface="Calibri" panose="020F0502020204030204" pitchFamily="34" charset="0"/>
              </a:rPr>
              <a:t> is </a:t>
            </a:r>
            <a:r>
              <a:rPr lang="en-IN" sz="1800" b="1" dirty="0">
                <a:effectLst/>
                <a:latin typeface="Calibri" panose="020F0502020204030204" pitchFamily="34" charset="0"/>
              </a:rPr>
              <a:t>barriers to entry</a:t>
            </a:r>
            <a:r>
              <a:rPr lang="en-IN" sz="1800" dirty="0">
                <a:effectLst/>
                <a:latin typeface="Calibri" panose="020F0502020204030204" pitchFamily="34" charset="0"/>
              </a:rPr>
              <a:t>: A monopoly remains the only seller in its market because other firms cannot enter the market and compete with it. </a:t>
            </a:r>
          </a:p>
          <a:p>
            <a:pPr>
              <a:spcBef>
                <a:spcPts val="0"/>
              </a:spcBef>
            </a:pPr>
            <a:endParaRPr lang="en-IN" sz="1800" dirty="0">
              <a:latin typeface="Calibri" panose="020F0502020204030204" pitchFamily="34" charset="0"/>
            </a:endParaRPr>
          </a:p>
          <a:p>
            <a:pPr marL="0" marR="0">
              <a:spcBef>
                <a:spcPts val="0"/>
              </a:spcBef>
              <a:spcAft>
                <a:spcPts val="0"/>
              </a:spcAft>
            </a:pPr>
            <a:r>
              <a:rPr lang="en-IN" sz="1800" b="1" dirty="0">
                <a:effectLst/>
                <a:latin typeface="Calibri" panose="020F0502020204030204" pitchFamily="34" charset="0"/>
              </a:rPr>
              <a:t>Barriers to entry</a:t>
            </a:r>
            <a:r>
              <a:rPr lang="en-IN" sz="1800" dirty="0">
                <a:effectLst/>
                <a:latin typeface="Calibri" panose="020F0502020204030204" pitchFamily="34" charset="0"/>
              </a:rPr>
              <a:t>, in turn, </a:t>
            </a:r>
            <a:r>
              <a:rPr lang="en-IN" sz="1800" b="1" dirty="0">
                <a:effectLst/>
                <a:latin typeface="Calibri" panose="020F0502020204030204" pitchFamily="34" charset="0"/>
              </a:rPr>
              <a:t>have three main sources</a:t>
            </a:r>
            <a:r>
              <a:rPr lang="en-IN" sz="1800" dirty="0">
                <a:effectLst/>
                <a:latin typeface="Calibri" panose="020F0502020204030204" pitchFamily="34" charset="0"/>
              </a:rPr>
              <a:t>:</a:t>
            </a:r>
          </a:p>
          <a:p>
            <a:pPr marL="0" marR="0">
              <a:spcBef>
                <a:spcPts val="0"/>
              </a:spcBef>
              <a:spcAft>
                <a:spcPts val="0"/>
              </a:spcAft>
            </a:pPr>
            <a:endParaRPr lang="en-IN" sz="1800" dirty="0">
              <a:effectLst/>
              <a:latin typeface="Calibri" panose="020F0502020204030204" pitchFamily="34" charset="0"/>
            </a:endParaRPr>
          </a:p>
          <a:p>
            <a:pPr marL="342900" marR="0" indent="-342900">
              <a:spcBef>
                <a:spcPts val="0"/>
              </a:spcBef>
              <a:spcAft>
                <a:spcPts val="0"/>
              </a:spcAft>
              <a:buAutoNum type="arabicParenR"/>
            </a:pPr>
            <a:r>
              <a:rPr lang="en-IN" sz="1800" b="1" dirty="0">
                <a:effectLst/>
                <a:latin typeface="Calibri" panose="020F0502020204030204" pitchFamily="34" charset="0"/>
              </a:rPr>
              <a:t>Monopoly resources</a:t>
            </a:r>
            <a:r>
              <a:rPr lang="en-IN" sz="1800" dirty="0">
                <a:effectLst/>
                <a:latin typeface="Calibri" panose="020F0502020204030204" pitchFamily="34" charset="0"/>
              </a:rPr>
              <a:t>: A key resource required for production is owned by a single firm.</a:t>
            </a:r>
          </a:p>
          <a:p>
            <a:pPr marL="342900" marR="0" indent="-342900">
              <a:spcBef>
                <a:spcPts val="0"/>
              </a:spcBef>
              <a:spcAft>
                <a:spcPts val="0"/>
              </a:spcAft>
              <a:buAutoNum type="arabicParenR"/>
            </a:pPr>
            <a:endParaRPr lang="en-IN" sz="1800" dirty="0">
              <a:effectLst/>
              <a:latin typeface="Calibri" panose="020F0502020204030204" pitchFamily="34" charset="0"/>
            </a:endParaRPr>
          </a:p>
          <a:p>
            <a:pPr marL="342900" marR="0" indent="-342900">
              <a:spcBef>
                <a:spcPts val="0"/>
              </a:spcBef>
              <a:spcAft>
                <a:spcPts val="0"/>
              </a:spcAft>
              <a:buAutoNum type="arabicParenR"/>
            </a:pPr>
            <a:r>
              <a:rPr lang="en-IN" sz="1800" b="1" dirty="0">
                <a:effectLst/>
                <a:latin typeface="Calibri" panose="020F0502020204030204" pitchFamily="34" charset="0"/>
              </a:rPr>
              <a:t>Government regulation</a:t>
            </a:r>
            <a:r>
              <a:rPr lang="en-IN" sz="1800" dirty="0">
                <a:effectLst/>
                <a:latin typeface="Calibri" panose="020F0502020204030204" pitchFamily="34" charset="0"/>
              </a:rPr>
              <a:t>: The government gives a single firm the exclusive right to produce some good or service. </a:t>
            </a:r>
          </a:p>
          <a:p>
            <a:pPr marL="342900" marR="0" indent="-342900">
              <a:spcBef>
                <a:spcPts val="0"/>
              </a:spcBef>
              <a:spcAft>
                <a:spcPts val="0"/>
              </a:spcAft>
              <a:buAutoNum type="arabicParenR"/>
            </a:pPr>
            <a:endParaRPr lang="en-IN" sz="1800" dirty="0">
              <a:effectLst/>
              <a:latin typeface="Calibri" panose="020F0502020204030204" pitchFamily="34" charset="0"/>
            </a:endParaRPr>
          </a:p>
          <a:p>
            <a:pPr marL="342900" marR="0" indent="-342900">
              <a:spcBef>
                <a:spcPts val="0"/>
              </a:spcBef>
              <a:spcAft>
                <a:spcPts val="0"/>
              </a:spcAft>
              <a:buAutoNum type="arabicParenR"/>
            </a:pPr>
            <a:r>
              <a:rPr lang="en-IN" sz="1800" b="1" dirty="0">
                <a:effectLst/>
                <a:latin typeface="Calibri" panose="020F0502020204030204" pitchFamily="34" charset="0"/>
              </a:rPr>
              <a:t>The production process</a:t>
            </a:r>
            <a:r>
              <a:rPr lang="en-IN" sz="1800" dirty="0">
                <a:effectLst/>
                <a:latin typeface="Calibri" panose="020F0502020204030204" pitchFamily="34" charset="0"/>
              </a:rPr>
              <a:t>: A single firm can produce output at a lower cost than can a larger number of firms.</a:t>
            </a:r>
          </a:p>
          <a:p>
            <a:pPr>
              <a:spcBef>
                <a:spcPts val="0"/>
              </a:spcBef>
            </a:pPr>
            <a:endParaRPr lang="en-IN" sz="1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55701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90B6-37C1-BC3E-F452-BC0A25C8B6EC}"/>
              </a:ext>
            </a:extLst>
          </p:cNvPr>
          <p:cNvSpPr>
            <a:spLocks noGrp="1"/>
          </p:cNvSpPr>
          <p:nvPr>
            <p:ph type="title"/>
          </p:nvPr>
        </p:nvSpPr>
        <p:spPr/>
        <p:txBody>
          <a:bodyPr/>
          <a:lstStyle/>
          <a:p>
            <a:r>
              <a:rPr lang="en-IN" dirty="0"/>
              <a:t>Monopoly Resources</a:t>
            </a:r>
          </a:p>
        </p:txBody>
      </p:sp>
      <p:sp>
        <p:nvSpPr>
          <p:cNvPr id="3" name="Content Placeholder 2">
            <a:extLst>
              <a:ext uri="{FF2B5EF4-FFF2-40B4-BE49-F238E27FC236}">
                <a16:creationId xmlns:a16="http://schemas.microsoft.com/office/drawing/2014/main" id="{D1638432-F569-B0F1-5D16-C288C8ED7029}"/>
              </a:ext>
            </a:extLst>
          </p:cNvPr>
          <p:cNvSpPr>
            <a:spLocks noGrp="1"/>
          </p:cNvSpPr>
          <p:nvPr>
            <p:ph idx="1"/>
          </p:nvPr>
        </p:nvSpPr>
        <p:spPr/>
        <p:txBody>
          <a:bodyPr/>
          <a:lstStyle/>
          <a:p>
            <a:pPr>
              <a:spcBef>
                <a:spcPts val="0"/>
              </a:spcBef>
            </a:pPr>
            <a:r>
              <a:rPr lang="en-IN" sz="1800" dirty="0">
                <a:effectLst/>
                <a:latin typeface="Calibri" panose="020F0502020204030204" pitchFamily="34" charset="0"/>
              </a:rPr>
              <a:t>The simplest way for a monopoly to arise is for </a:t>
            </a:r>
            <a:r>
              <a:rPr lang="en-IN" sz="1800" b="1" dirty="0">
                <a:effectLst/>
                <a:latin typeface="Calibri" panose="020F0502020204030204" pitchFamily="34" charset="0"/>
              </a:rPr>
              <a:t>a single firm to own a key resource</a:t>
            </a:r>
            <a:r>
              <a:rPr lang="en-IN" sz="1800" dirty="0">
                <a:effectLst/>
                <a:latin typeface="Calibri" panose="020F0502020204030204" pitchFamily="34" charset="0"/>
              </a:rPr>
              <a:t>. </a:t>
            </a:r>
          </a:p>
          <a:p>
            <a:pPr>
              <a:spcBef>
                <a:spcPts val="0"/>
              </a:spcBef>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Not surprisingly, the </a:t>
            </a:r>
            <a:r>
              <a:rPr lang="en-IN" sz="1800" b="1" dirty="0">
                <a:effectLst/>
                <a:latin typeface="Calibri" panose="020F0502020204030204" pitchFamily="34" charset="0"/>
              </a:rPr>
              <a:t>monopolist has much greater market power </a:t>
            </a:r>
            <a:r>
              <a:rPr lang="en-IN" sz="1800" dirty="0">
                <a:effectLst/>
                <a:latin typeface="Calibri" panose="020F0502020204030204" pitchFamily="34" charset="0"/>
              </a:rPr>
              <a:t>than any single firm in a competitive market.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A </a:t>
            </a:r>
            <a:r>
              <a:rPr lang="en-IN" sz="1800" b="1" dirty="0">
                <a:effectLst/>
                <a:latin typeface="Calibri" panose="020F0502020204030204" pitchFamily="34" charset="0"/>
              </a:rPr>
              <a:t>classic example of market power arising from the ownership of a key resource </a:t>
            </a:r>
            <a:r>
              <a:rPr lang="en-IN" sz="1800" dirty="0">
                <a:effectLst/>
                <a:latin typeface="Calibri" panose="020F0502020204030204" pitchFamily="34" charset="0"/>
              </a:rPr>
              <a:t>is DeBeers, the South African diamond company. Founded in 1888 by Cecil Rhodes, an English businessman (</a:t>
            </a:r>
            <a:r>
              <a:rPr lang="en-IN" sz="1800" i="1" dirty="0">
                <a:effectLst/>
                <a:latin typeface="Calibri" panose="020F0502020204030204" pitchFamily="34" charset="0"/>
              </a:rPr>
              <a:t>and benefactor for the Rhodes scholarship</a:t>
            </a:r>
            <a:r>
              <a:rPr lang="en-IN" sz="1800" dirty="0">
                <a:effectLst/>
                <a:latin typeface="Calibri" panose="020F0502020204030204" pitchFamily="34" charset="0"/>
              </a:rPr>
              <a:t>), DeBeers has at times controlled up to 80 percent of the production from the world’s diamond mines. Because its market share is less than 100 percent, DeBeers is not exactly a monopoly, but the company has nonetheless exerted substantial influence over the market price of diamonds.</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Although exclusive ownership of a key resource is a potential cause of monopoly, </a:t>
            </a:r>
            <a:r>
              <a:rPr lang="en-IN" sz="1800" b="1" dirty="0">
                <a:effectLst/>
                <a:latin typeface="Calibri" panose="020F0502020204030204" pitchFamily="34" charset="0"/>
              </a:rPr>
              <a:t>in practice monopolies rarely arise for this reason</a:t>
            </a:r>
            <a:r>
              <a:rPr lang="en-IN" sz="1800" dirty="0">
                <a:effectLst/>
                <a:latin typeface="Calibri" panose="020F0502020204030204" pitchFamily="34" charset="0"/>
              </a:rPr>
              <a:t>. </a:t>
            </a:r>
          </a:p>
          <a:p>
            <a:pPr>
              <a:spcBef>
                <a:spcPts val="0"/>
              </a:spcBef>
            </a:pPr>
            <a:endParaRPr lang="en-IN" sz="1800" dirty="0">
              <a:effectLs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70622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287C-BFBB-8A76-4AAA-F44EA30850FD}"/>
              </a:ext>
            </a:extLst>
          </p:cNvPr>
          <p:cNvSpPr>
            <a:spLocks noGrp="1"/>
          </p:cNvSpPr>
          <p:nvPr>
            <p:ph type="title"/>
          </p:nvPr>
        </p:nvSpPr>
        <p:spPr>
          <a:xfrm>
            <a:off x="838200" y="0"/>
            <a:ext cx="10515600" cy="1325563"/>
          </a:xfrm>
        </p:spPr>
        <p:txBody>
          <a:bodyPr/>
          <a:lstStyle/>
          <a:p>
            <a:r>
              <a:rPr lang="en-IN" dirty="0"/>
              <a:t>Government-Created Monopolies</a:t>
            </a:r>
          </a:p>
        </p:txBody>
      </p:sp>
      <p:sp>
        <p:nvSpPr>
          <p:cNvPr id="3" name="Content Placeholder 2">
            <a:extLst>
              <a:ext uri="{FF2B5EF4-FFF2-40B4-BE49-F238E27FC236}">
                <a16:creationId xmlns:a16="http://schemas.microsoft.com/office/drawing/2014/main" id="{858BF173-A989-AA7C-5B7F-1247840EACEF}"/>
              </a:ext>
            </a:extLst>
          </p:cNvPr>
          <p:cNvSpPr>
            <a:spLocks noGrp="1"/>
          </p:cNvSpPr>
          <p:nvPr>
            <p:ph idx="1"/>
          </p:nvPr>
        </p:nvSpPr>
        <p:spPr>
          <a:xfrm>
            <a:off x="838200" y="1035170"/>
            <a:ext cx="10515600" cy="5141793"/>
          </a:xfrm>
        </p:spPr>
        <p:txBody>
          <a:bodyPr>
            <a:normAutofit fontScale="92500" lnSpcReduction="10000"/>
          </a:bodyPr>
          <a:lstStyle/>
          <a:p>
            <a:pPr>
              <a:spcBef>
                <a:spcPts val="0"/>
              </a:spcBef>
            </a:pPr>
            <a:r>
              <a:rPr lang="en-IN" sz="1800" dirty="0">
                <a:effectLst/>
                <a:latin typeface="Calibri" panose="020F0502020204030204" pitchFamily="34" charset="0"/>
              </a:rPr>
              <a:t>In many cases, monopolies arise because the </a:t>
            </a:r>
            <a:r>
              <a:rPr lang="en-IN" sz="1800" b="1" dirty="0">
                <a:effectLst/>
                <a:latin typeface="Calibri" panose="020F0502020204030204" pitchFamily="34" charset="0"/>
              </a:rPr>
              <a:t>government has given one person or firm the exclusive right to sell some good or service</a:t>
            </a:r>
            <a:r>
              <a:rPr lang="en-IN" sz="1800" dirty="0">
                <a:effectLst/>
                <a:latin typeface="Calibri" panose="020F0502020204030204" pitchFamily="34" charset="0"/>
              </a:rPr>
              <a:t>.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The </a:t>
            </a:r>
            <a:r>
              <a:rPr lang="en-IN" sz="1800" b="1" dirty="0">
                <a:effectLst/>
                <a:latin typeface="Calibri" panose="020F0502020204030204" pitchFamily="34" charset="0"/>
              </a:rPr>
              <a:t>patent</a:t>
            </a:r>
            <a:r>
              <a:rPr lang="en-IN" sz="1800" dirty="0">
                <a:effectLst/>
                <a:latin typeface="Calibri" panose="020F0502020204030204" pitchFamily="34" charset="0"/>
              </a:rPr>
              <a:t> and </a:t>
            </a:r>
            <a:r>
              <a:rPr lang="en-IN" sz="1800" b="1" dirty="0">
                <a:effectLst/>
                <a:latin typeface="Calibri" panose="020F0502020204030204" pitchFamily="34" charset="0"/>
              </a:rPr>
              <a:t>copyright laws </a:t>
            </a:r>
            <a:r>
              <a:rPr lang="en-IN" sz="1800" dirty="0">
                <a:effectLst/>
                <a:latin typeface="Calibri" panose="020F0502020204030204" pitchFamily="34" charset="0"/>
              </a:rPr>
              <a:t>are two important examples. </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When a </a:t>
            </a:r>
            <a:r>
              <a:rPr lang="en-IN" sz="1800" b="1" dirty="0">
                <a:effectLst/>
                <a:latin typeface="Calibri" panose="020F0502020204030204" pitchFamily="34" charset="0"/>
              </a:rPr>
              <a:t>pharmaceutical company discovers a new drug</a:t>
            </a:r>
            <a:r>
              <a:rPr lang="en-IN" sz="1800" dirty="0">
                <a:effectLst/>
                <a:latin typeface="Calibri" panose="020F0502020204030204" pitchFamily="34" charset="0"/>
              </a:rPr>
              <a:t>, it can apply to the government for </a:t>
            </a:r>
            <a:r>
              <a:rPr lang="en-IN" sz="1800" b="1" dirty="0">
                <a:effectLst/>
                <a:latin typeface="Calibri" panose="020F0502020204030204" pitchFamily="34" charset="0"/>
              </a:rPr>
              <a:t>a patent</a:t>
            </a:r>
            <a:r>
              <a:rPr lang="en-IN" sz="1800" dirty="0">
                <a:effectLst/>
                <a:latin typeface="Calibri" panose="020F0502020204030204" pitchFamily="34" charset="0"/>
              </a:rPr>
              <a:t>. If the government deems the drug to be truly original, it approves the patent, which </a:t>
            </a:r>
            <a:r>
              <a:rPr lang="en-IN" sz="1800" b="1" dirty="0">
                <a:effectLst/>
                <a:latin typeface="Calibri" panose="020F0502020204030204" pitchFamily="34" charset="0"/>
              </a:rPr>
              <a:t>gives the company the exclusive right to manufacture and sell the drug for 20 years</a:t>
            </a:r>
            <a:r>
              <a:rPr lang="en-IN" sz="1800" dirty="0">
                <a:effectLst/>
                <a:latin typeface="Calibri" panose="020F0502020204030204" pitchFamily="34" charset="0"/>
              </a:rPr>
              <a:t>.</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Similarly, </a:t>
            </a:r>
            <a:r>
              <a:rPr lang="en-IN" sz="1800" b="1" dirty="0">
                <a:effectLst/>
                <a:latin typeface="Calibri" panose="020F0502020204030204" pitchFamily="34" charset="0"/>
              </a:rPr>
              <a:t>when a novelist finishes a book, she can copyright it</a:t>
            </a:r>
            <a:r>
              <a:rPr lang="en-IN" sz="1800" dirty="0">
                <a:effectLst/>
                <a:latin typeface="Calibri" panose="020F0502020204030204" pitchFamily="34" charset="0"/>
              </a:rPr>
              <a:t>. The copyright is a government guarantee that no one can print and sell the work without the author’s permission. The </a:t>
            </a:r>
            <a:r>
              <a:rPr lang="en-IN" sz="1800" b="1" dirty="0">
                <a:effectLst/>
                <a:latin typeface="Calibri" panose="020F0502020204030204" pitchFamily="34" charset="0"/>
              </a:rPr>
              <a:t>copyright makes the novelist a monopolist in the sale of her novel</a:t>
            </a:r>
            <a:r>
              <a:rPr lang="en-IN" sz="1800" dirty="0">
                <a:effectLst/>
                <a:latin typeface="Calibri" panose="020F0502020204030204" pitchFamily="34" charset="0"/>
              </a:rPr>
              <a:t>.</a:t>
            </a:r>
          </a:p>
          <a:p>
            <a:pPr>
              <a:spcBef>
                <a:spcPts val="0"/>
              </a:spcBef>
            </a:pPr>
            <a:endParaRPr lang="en-IN" sz="1800" dirty="0">
              <a:latin typeface="Calibri" panose="020F0502020204030204" pitchFamily="34" charset="0"/>
            </a:endParaRPr>
          </a:p>
          <a:p>
            <a:pPr>
              <a:spcBef>
                <a:spcPts val="0"/>
              </a:spcBef>
            </a:pPr>
            <a:r>
              <a:rPr lang="en-IN" sz="1800" dirty="0">
                <a:effectLst/>
                <a:latin typeface="Calibri" panose="020F0502020204030204" pitchFamily="34" charset="0"/>
              </a:rPr>
              <a:t>Because these laws give one producer a monopoly, they </a:t>
            </a:r>
            <a:r>
              <a:rPr lang="en-IN" sz="1800" b="1" dirty="0">
                <a:effectLst/>
                <a:latin typeface="Calibri" panose="020F0502020204030204" pitchFamily="34" charset="0"/>
              </a:rPr>
              <a:t>lead to higher prices</a:t>
            </a:r>
            <a:r>
              <a:rPr lang="en-IN" sz="1800" dirty="0">
                <a:effectLst/>
                <a:latin typeface="Calibri" panose="020F0502020204030204" pitchFamily="34" charset="0"/>
              </a:rPr>
              <a:t> than would occur under competition. </a:t>
            </a:r>
          </a:p>
          <a:p>
            <a:pPr>
              <a:spcBef>
                <a:spcPts val="0"/>
              </a:spcBef>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But by allowing these monopoly producers to charge higher prices and earn higher profits, </a:t>
            </a:r>
            <a:r>
              <a:rPr lang="en-IN" sz="1800" b="1" dirty="0">
                <a:effectLst/>
                <a:latin typeface="Calibri" panose="020F0502020204030204" pitchFamily="34" charset="0"/>
              </a:rPr>
              <a:t>the laws also encourage some desirable behaviour</a:t>
            </a:r>
            <a:r>
              <a:rPr lang="en-IN" sz="1800" dirty="0">
                <a:effectLst/>
                <a:latin typeface="Calibri" panose="020F0502020204030204" pitchFamily="34" charset="0"/>
              </a:rPr>
              <a:t>. Drug companies are allowed to be monopolists in the drugs they discover </a:t>
            </a:r>
            <a:r>
              <a:rPr lang="en-IN" sz="1800" b="1" dirty="0">
                <a:effectLst/>
                <a:latin typeface="Calibri" panose="020F0502020204030204" pitchFamily="34" charset="0"/>
              </a:rPr>
              <a:t>to encourage research</a:t>
            </a:r>
            <a:r>
              <a:rPr lang="en-IN" sz="1800" dirty="0">
                <a:effectLst/>
                <a:latin typeface="Calibri" panose="020F0502020204030204" pitchFamily="34" charset="0"/>
              </a:rPr>
              <a:t>. Authors are allowed to be monopolists in the sale of their books </a:t>
            </a:r>
            <a:r>
              <a:rPr lang="en-IN" sz="1800" b="1" dirty="0">
                <a:effectLst/>
                <a:latin typeface="Calibri" panose="020F0502020204030204" pitchFamily="34" charset="0"/>
              </a:rPr>
              <a:t>to encourage them to write more and better books</a:t>
            </a:r>
            <a:r>
              <a:rPr lang="en-IN" sz="1800" dirty="0">
                <a:effectLst/>
                <a:latin typeface="Calibri" panose="020F0502020204030204" pitchFamily="34" charset="0"/>
              </a:rPr>
              <a:t>.</a:t>
            </a:r>
          </a:p>
          <a:p>
            <a:pPr>
              <a:spcBef>
                <a:spcPts val="0"/>
              </a:spcBef>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Thus, the laws governing patents and copyrights </a:t>
            </a:r>
            <a:r>
              <a:rPr lang="en-IN" sz="1800" b="1" dirty="0">
                <a:effectLst/>
                <a:latin typeface="Calibri" panose="020F0502020204030204" pitchFamily="34" charset="0"/>
              </a:rPr>
              <a:t>have benefits and costs</a:t>
            </a:r>
            <a:r>
              <a:rPr lang="en-IN" sz="1800" dirty="0">
                <a:effectLst/>
                <a:latin typeface="Calibri" panose="020F0502020204030204" pitchFamily="34" charset="0"/>
              </a:rPr>
              <a:t>. The </a:t>
            </a:r>
            <a:r>
              <a:rPr lang="en-IN" sz="1800" b="1" dirty="0">
                <a:effectLst/>
                <a:latin typeface="Calibri" panose="020F0502020204030204" pitchFamily="34" charset="0"/>
              </a:rPr>
              <a:t>benefits</a:t>
            </a:r>
            <a:r>
              <a:rPr lang="en-IN" sz="1800" dirty="0">
                <a:effectLst/>
                <a:latin typeface="Calibri" panose="020F0502020204030204" pitchFamily="34" charset="0"/>
              </a:rPr>
              <a:t> of the patent and copyright laws </a:t>
            </a:r>
            <a:r>
              <a:rPr lang="en-IN" sz="1800" b="1" dirty="0">
                <a:effectLst/>
                <a:latin typeface="Calibri" panose="020F0502020204030204" pitchFamily="34" charset="0"/>
              </a:rPr>
              <a:t>are the increased incentives for creative activity</a:t>
            </a:r>
            <a:r>
              <a:rPr lang="en-IN" sz="1800" dirty="0">
                <a:effectLst/>
                <a:latin typeface="Calibri" panose="020F0502020204030204" pitchFamily="34" charset="0"/>
              </a:rPr>
              <a:t>. These benefits are offset, to some extent, by the </a:t>
            </a:r>
            <a:r>
              <a:rPr lang="en-IN" sz="1800" b="1" dirty="0">
                <a:effectLst/>
                <a:latin typeface="Calibri" panose="020F0502020204030204" pitchFamily="34" charset="0"/>
              </a:rPr>
              <a:t>costs</a:t>
            </a:r>
            <a:r>
              <a:rPr lang="en-IN" sz="1800" dirty="0">
                <a:effectLst/>
                <a:latin typeface="Calibri" panose="020F0502020204030204" pitchFamily="34" charset="0"/>
              </a:rPr>
              <a:t> of </a:t>
            </a:r>
            <a:r>
              <a:rPr lang="en-IN" sz="1800" b="1" dirty="0">
                <a:effectLst/>
                <a:latin typeface="Calibri" panose="020F0502020204030204" pitchFamily="34" charset="0"/>
              </a:rPr>
              <a:t>monopoly pricing</a:t>
            </a:r>
            <a:r>
              <a:rPr lang="en-IN" sz="1800" dirty="0">
                <a:effectLst/>
                <a:latin typeface="Calibri" panose="020F0502020204030204" pitchFamily="34" charset="0"/>
              </a:rPr>
              <a:t>.</a:t>
            </a:r>
          </a:p>
          <a:p>
            <a:pPr>
              <a:spcBef>
                <a:spcPts val="0"/>
              </a:spcBef>
            </a:pPr>
            <a:endParaRPr lang="en-IN" sz="1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281849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41F6-A2ED-1DAD-B4F4-0F845924BD29}"/>
              </a:ext>
            </a:extLst>
          </p:cNvPr>
          <p:cNvSpPr>
            <a:spLocks noGrp="1"/>
          </p:cNvSpPr>
          <p:nvPr>
            <p:ph type="title"/>
          </p:nvPr>
        </p:nvSpPr>
        <p:spPr/>
        <p:txBody>
          <a:bodyPr/>
          <a:lstStyle/>
          <a:p>
            <a:r>
              <a:rPr lang="en-IN" dirty="0"/>
              <a:t>Natural Monopolies</a:t>
            </a:r>
          </a:p>
        </p:txBody>
      </p:sp>
      <p:sp>
        <p:nvSpPr>
          <p:cNvPr id="3" name="Content Placeholder 2">
            <a:extLst>
              <a:ext uri="{FF2B5EF4-FFF2-40B4-BE49-F238E27FC236}">
                <a16:creationId xmlns:a16="http://schemas.microsoft.com/office/drawing/2014/main" id="{4EAA5260-4023-F958-4A48-5BB7A7670A25}"/>
              </a:ext>
            </a:extLst>
          </p:cNvPr>
          <p:cNvSpPr>
            <a:spLocks noGrp="1"/>
          </p:cNvSpPr>
          <p:nvPr>
            <p:ph idx="1"/>
          </p:nvPr>
        </p:nvSpPr>
        <p:spPr/>
        <p:txBody>
          <a:bodyPr/>
          <a:lstStyle/>
          <a:p>
            <a:r>
              <a:rPr lang="en-IN" sz="1800" b="1" dirty="0">
                <a:effectLst/>
                <a:latin typeface="Calibri" panose="020F0502020204030204" pitchFamily="34" charset="0"/>
              </a:rPr>
              <a:t>natural monopoly </a:t>
            </a:r>
            <a:r>
              <a:rPr lang="en-IN" sz="1800" dirty="0">
                <a:effectLst/>
                <a:latin typeface="Calibri" panose="020F0502020204030204" pitchFamily="34" charset="0"/>
              </a:rPr>
              <a:t>- a monopoly that arises because a single firm can supply a good or service to an entire market at a smaller cost than could two or more firms</a:t>
            </a:r>
          </a:p>
          <a:p>
            <a:r>
              <a:rPr lang="en-IN" sz="1800" dirty="0">
                <a:effectLst/>
                <a:latin typeface="Calibri" panose="020F0502020204030204" pitchFamily="34" charset="0"/>
              </a:rPr>
              <a:t>An industry is a natural monopoly when a </a:t>
            </a:r>
            <a:r>
              <a:rPr lang="en-IN" sz="1800" b="1" dirty="0">
                <a:effectLst/>
                <a:latin typeface="Calibri" panose="020F0502020204030204" pitchFamily="34" charset="0"/>
              </a:rPr>
              <a:t>single firm can supply a good or service to an entire market </a:t>
            </a:r>
            <a:r>
              <a:rPr lang="en-IN" sz="1800" dirty="0">
                <a:effectLst/>
                <a:latin typeface="Calibri" panose="020F0502020204030204" pitchFamily="34" charset="0"/>
              </a:rPr>
              <a:t>at a </a:t>
            </a:r>
            <a:r>
              <a:rPr lang="en-IN" sz="1800" b="1" dirty="0">
                <a:effectLst/>
                <a:latin typeface="Calibri" panose="020F0502020204030204" pitchFamily="34" charset="0"/>
              </a:rPr>
              <a:t>lower cost </a:t>
            </a:r>
            <a:r>
              <a:rPr lang="en-IN" sz="1800" dirty="0">
                <a:effectLst/>
                <a:latin typeface="Calibri" panose="020F0502020204030204" pitchFamily="34" charset="0"/>
              </a:rPr>
              <a:t>than could two or more firms. A natural monopoly </a:t>
            </a:r>
            <a:r>
              <a:rPr lang="en-IN" sz="1800" b="1" dirty="0">
                <a:effectLst/>
                <a:latin typeface="Calibri" panose="020F0502020204030204" pitchFamily="34" charset="0"/>
              </a:rPr>
              <a:t>arises when there are economies of scale </a:t>
            </a:r>
            <a:r>
              <a:rPr lang="en-IN" sz="1800" dirty="0">
                <a:effectLst/>
                <a:latin typeface="Calibri" panose="020F0502020204030204" pitchFamily="34" charset="0"/>
              </a:rPr>
              <a:t>over the relevant range of output. </a:t>
            </a:r>
          </a:p>
          <a:p>
            <a:r>
              <a:rPr lang="en-IN" sz="1800" dirty="0">
                <a:effectLst/>
                <a:latin typeface="Calibri" panose="020F0502020204030204" pitchFamily="34" charset="0"/>
              </a:rPr>
              <a:t>Another example of a natural monopoly is the </a:t>
            </a:r>
            <a:r>
              <a:rPr lang="en-IN" sz="1800" b="1" dirty="0">
                <a:effectLst/>
                <a:latin typeface="Calibri" panose="020F0502020204030204" pitchFamily="34" charset="0"/>
              </a:rPr>
              <a:t>distribution of water</a:t>
            </a:r>
            <a:r>
              <a:rPr lang="en-IN" sz="1800" dirty="0">
                <a:effectLst/>
                <a:latin typeface="Calibri" panose="020F0502020204030204" pitchFamily="34" charset="0"/>
              </a:rPr>
              <a:t>. To provide water to residents of a town, a firm must build a network of pipes throughout the town. If two or more firms were to compete in the provision of this service, each firm would have to pay the fixed cost of building a network. Thus, the average total cost of water is lowest if a single firm serves the entire market.</a:t>
            </a:r>
          </a:p>
          <a:p>
            <a:r>
              <a:rPr lang="en-IN" sz="1800" dirty="0">
                <a:effectLst/>
                <a:latin typeface="Calibri" panose="020F0502020204030204" pitchFamily="34" charset="0"/>
              </a:rPr>
              <a:t>Normally, </a:t>
            </a:r>
            <a:r>
              <a:rPr lang="en-IN" sz="1800" b="1" dirty="0">
                <a:effectLst/>
                <a:latin typeface="Calibri" panose="020F0502020204030204" pitchFamily="34" charset="0"/>
              </a:rPr>
              <a:t>a firm has trouble maintaining a monopoly position without ownership of a key resource or protection from the government</a:t>
            </a:r>
            <a:r>
              <a:rPr lang="en-IN" sz="1800" dirty="0">
                <a:effectLst/>
                <a:latin typeface="Calibri" panose="020F0502020204030204" pitchFamily="34" charset="0"/>
              </a:rPr>
              <a:t>. The monopolist’s profit </a:t>
            </a:r>
            <a:r>
              <a:rPr lang="en-IN" sz="1800" b="1" dirty="0">
                <a:effectLst/>
                <a:latin typeface="Calibri" panose="020F0502020204030204" pitchFamily="34" charset="0"/>
              </a:rPr>
              <a:t>attracts entrants into the market</a:t>
            </a:r>
            <a:r>
              <a:rPr lang="en-IN" sz="1800" dirty="0">
                <a:effectLst/>
                <a:latin typeface="Calibri" panose="020F0502020204030204" pitchFamily="34" charset="0"/>
              </a:rPr>
              <a:t>, and these entrants </a:t>
            </a:r>
            <a:r>
              <a:rPr lang="en-IN" sz="1800" b="1" dirty="0">
                <a:effectLst/>
                <a:latin typeface="Calibri" panose="020F0502020204030204" pitchFamily="34" charset="0"/>
              </a:rPr>
              <a:t>make the market more competitive</a:t>
            </a:r>
            <a:r>
              <a:rPr lang="en-IN" sz="1800" dirty="0">
                <a:effectLst/>
                <a:latin typeface="Calibri" panose="020F0502020204030204" pitchFamily="34" charset="0"/>
              </a:rPr>
              <a:t>. </a:t>
            </a:r>
          </a:p>
          <a:p>
            <a:pPr marL="0" indent="0">
              <a:buNone/>
            </a:pPr>
            <a:endParaRPr lang="en-IN" dirty="0"/>
          </a:p>
        </p:txBody>
      </p:sp>
    </p:spTree>
    <p:extLst>
      <p:ext uri="{BB962C8B-B14F-4D97-AF65-F5344CB8AC3E}">
        <p14:creationId xmlns:p14="http://schemas.microsoft.com/office/powerpoint/2010/main" val="203303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BBBCA-B247-F72F-F4D8-B2737A8BC2D5}"/>
              </a:ext>
            </a:extLst>
          </p:cNvPr>
          <p:cNvSpPr>
            <a:spLocks noGrp="1"/>
          </p:cNvSpPr>
          <p:nvPr>
            <p:ph idx="1"/>
          </p:nvPr>
        </p:nvSpPr>
        <p:spPr>
          <a:xfrm>
            <a:off x="838200" y="563592"/>
            <a:ext cx="10515600" cy="5613371"/>
          </a:xfrm>
        </p:spPr>
        <p:txBody>
          <a:bodyPr/>
          <a:lstStyle/>
          <a:p>
            <a:r>
              <a:rPr lang="en-IN" sz="1800" dirty="0">
                <a:effectLst/>
                <a:latin typeface="Calibri" panose="020F0502020204030204" pitchFamily="34" charset="0"/>
              </a:rPr>
              <a:t>Figure 1 shows the </a:t>
            </a:r>
            <a:r>
              <a:rPr lang="en-IN" sz="1800" b="1" dirty="0">
                <a:effectLst/>
                <a:latin typeface="Calibri" panose="020F0502020204030204" pitchFamily="34" charset="0"/>
              </a:rPr>
              <a:t>average total costs of a firm with economies of scale</a:t>
            </a:r>
            <a:r>
              <a:rPr lang="en-IN" sz="1800" dirty="0">
                <a:effectLst/>
                <a:latin typeface="Calibri" panose="020F0502020204030204" pitchFamily="34" charset="0"/>
              </a:rPr>
              <a:t>. In this case, </a:t>
            </a:r>
            <a:r>
              <a:rPr lang="en-IN" sz="1800" b="1" dirty="0">
                <a:effectLst/>
                <a:latin typeface="Calibri" panose="020F0502020204030204" pitchFamily="34" charset="0"/>
              </a:rPr>
              <a:t>a single firm can produce any amount of output at the least cost</a:t>
            </a:r>
            <a:r>
              <a:rPr lang="en-IN" sz="1800" dirty="0">
                <a:effectLst/>
                <a:latin typeface="Calibri" panose="020F0502020204030204" pitchFamily="34" charset="0"/>
              </a:rPr>
              <a:t>. That is, for any given amount of output, </a:t>
            </a:r>
            <a:r>
              <a:rPr lang="en-IN" sz="1800" b="1" dirty="0">
                <a:effectLst/>
                <a:latin typeface="Calibri" panose="020F0502020204030204" pitchFamily="34" charset="0"/>
              </a:rPr>
              <a:t>a larger number of firms leads to less output per firm and higher average total cost</a:t>
            </a:r>
            <a:r>
              <a:rPr lang="en-IN" sz="1800" dirty="0">
                <a:effectLst/>
                <a:latin typeface="Calibri" panose="020F0502020204030204" pitchFamily="34" charset="0"/>
              </a:rPr>
              <a:t>.</a:t>
            </a:r>
          </a:p>
          <a:p>
            <a:endParaRPr lang="en-IN" sz="1800" dirty="0">
              <a:effectLst/>
              <a:latin typeface="Calibri" panose="020F0502020204030204" pitchFamily="34" charset="0"/>
            </a:endParaRPr>
          </a:p>
        </p:txBody>
      </p:sp>
      <p:pic>
        <p:nvPicPr>
          <p:cNvPr id="5" name="Picture 4">
            <a:extLst>
              <a:ext uri="{FF2B5EF4-FFF2-40B4-BE49-F238E27FC236}">
                <a16:creationId xmlns:a16="http://schemas.microsoft.com/office/drawing/2014/main" id="{D14AF1D1-9079-2E70-AD0A-1EA8895D6BDC}"/>
              </a:ext>
            </a:extLst>
          </p:cNvPr>
          <p:cNvPicPr>
            <a:picLocks noChangeAspect="1"/>
          </p:cNvPicPr>
          <p:nvPr/>
        </p:nvPicPr>
        <p:blipFill>
          <a:blip r:embed="rId2"/>
          <a:stretch>
            <a:fillRect/>
          </a:stretch>
        </p:blipFill>
        <p:spPr>
          <a:xfrm>
            <a:off x="1288211" y="1886309"/>
            <a:ext cx="9696091" cy="4543246"/>
          </a:xfrm>
          <a:prstGeom prst="rect">
            <a:avLst/>
          </a:prstGeom>
        </p:spPr>
      </p:pic>
    </p:spTree>
    <p:extLst>
      <p:ext uri="{BB962C8B-B14F-4D97-AF65-F5344CB8AC3E}">
        <p14:creationId xmlns:p14="http://schemas.microsoft.com/office/powerpoint/2010/main" val="3267059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5557</Words>
  <Application>Microsoft Office PowerPoint</Application>
  <PresentationFormat>Widescreen</PresentationFormat>
  <Paragraphs>288</Paragraphs>
  <Slides>36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Courier New</vt:lpstr>
      <vt:lpstr>Google Sans</vt:lpstr>
      <vt:lpstr>Times New Roman</vt:lpstr>
      <vt:lpstr>Office Theme</vt:lpstr>
      <vt:lpstr>Industrial Economics  PPT - 11</vt:lpstr>
      <vt:lpstr>What is Monopoly…?</vt:lpstr>
      <vt:lpstr>PowerPoint Presentation</vt:lpstr>
      <vt:lpstr>PowerPoint Presentation</vt:lpstr>
      <vt:lpstr>Why Monopolies Arise?</vt:lpstr>
      <vt:lpstr>Monopoly Resources</vt:lpstr>
      <vt:lpstr>Government-Created Monopolies</vt:lpstr>
      <vt:lpstr>Natural Monopolies</vt:lpstr>
      <vt:lpstr>PowerPoint Presentation</vt:lpstr>
      <vt:lpstr>How Monopolies Make Production and Pricing Decisions..?</vt:lpstr>
      <vt:lpstr>PowerPoint Presentation</vt:lpstr>
      <vt:lpstr>A Monopoly’s Revenue</vt:lpstr>
      <vt:lpstr>PowerPoint Presentation</vt:lpstr>
      <vt:lpstr>PowerPoint Presentation</vt:lpstr>
      <vt:lpstr>Profit Maximization</vt:lpstr>
      <vt:lpstr>PowerPoint Presentation</vt:lpstr>
      <vt:lpstr>A Monopoly’s Profit</vt:lpstr>
      <vt:lpstr>Case Study: Monopoly Drugs versus Generic Drugs </vt:lpstr>
      <vt:lpstr>PowerPoint Presentation</vt:lpstr>
      <vt:lpstr>The Welfare Cost of Monopolies</vt:lpstr>
      <vt:lpstr>PowerPoint Presentation</vt:lpstr>
      <vt:lpstr>PowerPoint Presentation</vt:lpstr>
      <vt:lpstr>Deadweight Loss</vt:lpstr>
      <vt:lpstr>Price Discrimination</vt:lpstr>
      <vt:lpstr>Analysing Price Discrimination</vt:lpstr>
      <vt:lpstr>PowerPoint Presentation</vt:lpstr>
      <vt:lpstr>Examples of Price Discrimination</vt:lpstr>
      <vt:lpstr>Public Policy toward Monopolies</vt:lpstr>
      <vt:lpstr>Features of Monopoly </vt:lpstr>
      <vt:lpstr> TYPES OF MONOPOLY </vt:lpstr>
      <vt:lpstr>Natural Monopolies</vt:lpstr>
      <vt:lpstr>Protected Monopolies</vt:lpstr>
      <vt:lpstr> The Degree of Monopoly Power </vt:lpstr>
      <vt:lpstr>2) Lerner’s Index  of Monopoly Power  </vt:lpstr>
      <vt:lpstr>3) Cross Elasticity of Demand as a Measure of Monopoly Power</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 Nair</dc:creator>
  <cp:lastModifiedBy>Rahul A Nair</cp:lastModifiedBy>
  <cp:revision>11</cp:revision>
  <dcterms:created xsi:type="dcterms:W3CDTF">2023-10-09T05:33:04Z</dcterms:created>
  <dcterms:modified xsi:type="dcterms:W3CDTF">2023-10-16T16:44:44Z</dcterms:modified>
</cp:coreProperties>
</file>