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308" r:id="rId2"/>
    <p:sldId id="297" r:id="rId3"/>
    <p:sldId id="298" r:id="rId4"/>
    <p:sldId id="299" r:id="rId5"/>
    <p:sldId id="301" r:id="rId6"/>
    <p:sldId id="302" r:id="rId7"/>
    <p:sldId id="303" r:id="rId8"/>
    <p:sldId id="304" r:id="rId9"/>
    <p:sldId id="305" r:id="rId10"/>
    <p:sldId id="306" r:id="rId11"/>
    <p:sldId id="307" r:id="rId12"/>
    <p:sldId id="300" r:id="rId13"/>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82" autoAdjust="0"/>
    <p:restoredTop sz="94660"/>
  </p:normalViewPr>
  <p:slideViewPr>
    <p:cSldViewPr snapToGrid="0">
      <p:cViewPr varScale="1">
        <p:scale>
          <a:sx n="83" d="100"/>
          <a:sy n="83" d="100"/>
        </p:scale>
        <p:origin x="621" y="54"/>
      </p:cViewPr>
      <p:guideLst/>
    </p:cSldViewPr>
  </p:slideViewPr>
  <p:notesTextViewPr>
    <p:cViewPr>
      <p:scale>
        <a:sx n="1" d="1"/>
        <a:sy n="1" d="1"/>
      </p:scale>
      <p:origin x="0" y="0"/>
    </p:cViewPr>
  </p:notesTextViewPr>
  <p:sorterViewPr>
    <p:cViewPr>
      <p:scale>
        <a:sx n="33" d="100"/>
        <a:sy n="33" d="100"/>
      </p:scale>
      <p:origin x="0" y="-2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D3E5A-FC5C-4C46-BDED-B24041329DE6}" type="datetimeFigureOut">
              <a:rPr lang="en-IN" smtClean="0"/>
              <a:t>29-10-2023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C4521-4A37-4D37-9964-0109E972F6DE}" type="slidenum">
              <a:rPr lang="en-IN" smtClean="0"/>
              <a:t>‹#›</a:t>
            </a:fld>
            <a:endParaRPr lang="en-IN"/>
          </a:p>
        </p:txBody>
      </p:sp>
    </p:spTree>
    <p:extLst>
      <p:ext uri="{BB962C8B-B14F-4D97-AF65-F5344CB8AC3E}">
        <p14:creationId xmlns:p14="http://schemas.microsoft.com/office/powerpoint/2010/main" val="2147050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9C4521-4A37-4D37-9964-0109E972F6DE}" type="slidenum">
              <a:rPr lang="en-IN" smtClean="0"/>
              <a:t>1</a:t>
            </a:fld>
            <a:endParaRPr lang="en-IN"/>
          </a:p>
        </p:txBody>
      </p:sp>
    </p:spTree>
    <p:extLst>
      <p:ext uri="{BB962C8B-B14F-4D97-AF65-F5344CB8AC3E}">
        <p14:creationId xmlns:p14="http://schemas.microsoft.com/office/powerpoint/2010/main" val="177204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9C4521-4A37-4D37-9964-0109E972F6DE}" type="slidenum">
              <a:rPr lang="en-IN" smtClean="0"/>
              <a:t>11</a:t>
            </a:fld>
            <a:endParaRPr lang="en-IN"/>
          </a:p>
        </p:txBody>
      </p:sp>
    </p:spTree>
    <p:extLst>
      <p:ext uri="{BB962C8B-B14F-4D97-AF65-F5344CB8AC3E}">
        <p14:creationId xmlns:p14="http://schemas.microsoft.com/office/powerpoint/2010/main" val="325277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9C4521-4A37-4D37-9964-0109E972F6DE}" type="slidenum">
              <a:rPr lang="en-IN" smtClean="0"/>
              <a:t>41</a:t>
            </a:fld>
            <a:endParaRPr lang="en-IN"/>
          </a:p>
        </p:txBody>
      </p:sp>
    </p:spTree>
    <p:extLst>
      <p:ext uri="{BB962C8B-B14F-4D97-AF65-F5344CB8AC3E}">
        <p14:creationId xmlns:p14="http://schemas.microsoft.com/office/powerpoint/2010/main" val="26757462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414BE7-0763-49D2-BD28-8F1B5748A36F}"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00B2E5B-3FCA-4938-BA51-22348E04BE7F}" type="slidenum">
              <a:rPr lang="en-IN" smtClean="0"/>
              <a:t>‹#›</a:t>
            </a:fld>
            <a:endParaRPr lang="en-IN"/>
          </a:p>
        </p:txBody>
      </p:sp>
    </p:spTree>
    <p:extLst>
      <p:ext uri="{BB962C8B-B14F-4D97-AF65-F5344CB8AC3E}">
        <p14:creationId xmlns:p14="http://schemas.microsoft.com/office/powerpoint/2010/main" val="119437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414BE7-0763-49D2-BD28-8F1B5748A36F}"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B2E5B-3FCA-4938-BA51-22348E04BE7F}" type="slidenum">
              <a:rPr lang="en-IN" smtClean="0"/>
              <a:t>‹#›</a:t>
            </a:fld>
            <a:endParaRPr lang="en-IN"/>
          </a:p>
        </p:txBody>
      </p:sp>
    </p:spTree>
    <p:extLst>
      <p:ext uri="{BB962C8B-B14F-4D97-AF65-F5344CB8AC3E}">
        <p14:creationId xmlns:p14="http://schemas.microsoft.com/office/powerpoint/2010/main" val="426399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414BE7-0763-49D2-BD28-8F1B5748A36F}"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B2E5B-3FCA-4938-BA51-22348E04BE7F}" type="slidenum">
              <a:rPr lang="en-IN" smtClean="0"/>
              <a:t>‹#›</a:t>
            </a:fld>
            <a:endParaRPr lang="en-IN"/>
          </a:p>
        </p:txBody>
      </p:sp>
    </p:spTree>
    <p:extLst>
      <p:ext uri="{BB962C8B-B14F-4D97-AF65-F5344CB8AC3E}">
        <p14:creationId xmlns:p14="http://schemas.microsoft.com/office/powerpoint/2010/main" val="407490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414BE7-0763-49D2-BD28-8F1B5748A36F}"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B2E5B-3FCA-4938-BA51-22348E04BE7F}" type="slidenum">
              <a:rPr lang="en-IN" smtClean="0"/>
              <a:t>‹#›</a:t>
            </a:fld>
            <a:endParaRPr lang="en-IN"/>
          </a:p>
        </p:txBody>
      </p:sp>
    </p:spTree>
    <p:extLst>
      <p:ext uri="{BB962C8B-B14F-4D97-AF65-F5344CB8AC3E}">
        <p14:creationId xmlns:p14="http://schemas.microsoft.com/office/powerpoint/2010/main" val="18242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7414BE7-0763-49D2-BD28-8F1B5748A36F}" type="datetimeFigureOut">
              <a:rPr lang="en-IN" smtClean="0"/>
              <a:t>29-10-2023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00B2E5B-3FCA-4938-BA51-22348E04BE7F}" type="slidenum">
              <a:rPr lang="en-IN" smtClean="0"/>
              <a:t>‹#›</a:t>
            </a:fld>
            <a:endParaRPr lang="en-IN"/>
          </a:p>
        </p:txBody>
      </p:sp>
    </p:spTree>
    <p:extLst>
      <p:ext uri="{BB962C8B-B14F-4D97-AF65-F5344CB8AC3E}">
        <p14:creationId xmlns:p14="http://schemas.microsoft.com/office/powerpoint/2010/main" val="96529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414BE7-0763-49D2-BD28-8F1B5748A36F}"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0B2E5B-3FCA-4938-BA51-22348E04BE7F}" type="slidenum">
              <a:rPr lang="en-IN" smtClean="0"/>
              <a:t>‹#›</a:t>
            </a:fld>
            <a:endParaRPr lang="en-IN"/>
          </a:p>
        </p:txBody>
      </p:sp>
    </p:spTree>
    <p:extLst>
      <p:ext uri="{BB962C8B-B14F-4D97-AF65-F5344CB8AC3E}">
        <p14:creationId xmlns:p14="http://schemas.microsoft.com/office/powerpoint/2010/main" val="4129788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414BE7-0763-49D2-BD28-8F1B5748A36F}"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0B2E5B-3FCA-4938-BA51-22348E04BE7F}" type="slidenum">
              <a:rPr lang="en-IN" smtClean="0"/>
              <a:t>‹#›</a:t>
            </a:fld>
            <a:endParaRPr lang="en-IN"/>
          </a:p>
        </p:txBody>
      </p:sp>
    </p:spTree>
    <p:extLst>
      <p:ext uri="{BB962C8B-B14F-4D97-AF65-F5344CB8AC3E}">
        <p14:creationId xmlns:p14="http://schemas.microsoft.com/office/powerpoint/2010/main" val="107909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414BE7-0763-49D2-BD28-8F1B5748A36F}"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0B2E5B-3FCA-4938-BA51-22348E04BE7F}" type="slidenum">
              <a:rPr lang="en-IN" smtClean="0"/>
              <a:t>‹#›</a:t>
            </a:fld>
            <a:endParaRPr lang="en-IN"/>
          </a:p>
        </p:txBody>
      </p:sp>
    </p:spTree>
    <p:extLst>
      <p:ext uri="{BB962C8B-B14F-4D97-AF65-F5344CB8AC3E}">
        <p14:creationId xmlns:p14="http://schemas.microsoft.com/office/powerpoint/2010/main" val="18025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14BE7-0763-49D2-BD28-8F1B5748A36F}"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0B2E5B-3FCA-4938-BA51-22348E04BE7F}" type="slidenum">
              <a:rPr lang="en-IN" smtClean="0"/>
              <a:t>‹#›</a:t>
            </a:fld>
            <a:endParaRPr lang="en-IN"/>
          </a:p>
        </p:txBody>
      </p:sp>
    </p:spTree>
    <p:extLst>
      <p:ext uri="{BB962C8B-B14F-4D97-AF65-F5344CB8AC3E}">
        <p14:creationId xmlns:p14="http://schemas.microsoft.com/office/powerpoint/2010/main" val="63982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414BE7-0763-49D2-BD28-8F1B5748A36F}"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0B2E5B-3FCA-4938-BA51-22348E04BE7F}" type="slidenum">
              <a:rPr lang="en-IN" smtClean="0"/>
              <a:t>‹#›</a:t>
            </a:fld>
            <a:endParaRPr lang="en-IN"/>
          </a:p>
        </p:txBody>
      </p:sp>
    </p:spTree>
    <p:extLst>
      <p:ext uri="{BB962C8B-B14F-4D97-AF65-F5344CB8AC3E}">
        <p14:creationId xmlns:p14="http://schemas.microsoft.com/office/powerpoint/2010/main" val="52299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414BE7-0763-49D2-BD28-8F1B5748A36F}" type="datetimeFigureOut">
              <a:rPr lang="en-IN" smtClean="0"/>
              <a:t>29-10-2023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0B2E5B-3FCA-4938-BA51-22348E04BE7F}" type="slidenum">
              <a:rPr lang="en-IN" smtClean="0"/>
              <a:t>‹#›</a:t>
            </a:fld>
            <a:endParaRPr lang="en-IN"/>
          </a:p>
        </p:txBody>
      </p:sp>
    </p:spTree>
    <p:extLst>
      <p:ext uri="{BB962C8B-B14F-4D97-AF65-F5344CB8AC3E}">
        <p14:creationId xmlns:p14="http://schemas.microsoft.com/office/powerpoint/2010/main" val="69330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7414BE7-0763-49D2-BD28-8F1B5748A36F}" type="datetimeFigureOut">
              <a:rPr lang="en-IN" smtClean="0"/>
              <a:t>29-10-2023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00B2E5B-3FCA-4938-BA51-22348E04BE7F}" type="slidenum">
              <a:rPr lang="en-IN" smtClean="0"/>
              <a:t>‹#›</a:t>
            </a:fld>
            <a:endParaRPr lang="en-IN"/>
          </a:p>
        </p:txBody>
      </p:sp>
    </p:spTree>
    <p:extLst>
      <p:ext uri="{BB962C8B-B14F-4D97-AF65-F5344CB8AC3E}">
        <p14:creationId xmlns:p14="http://schemas.microsoft.com/office/powerpoint/2010/main" val="4496390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F7FB-8D28-6B7E-7C8C-7517452BA179}"/>
              </a:ext>
            </a:extLst>
          </p:cNvPr>
          <p:cNvSpPr>
            <a:spLocks noGrp="1"/>
          </p:cNvSpPr>
          <p:nvPr>
            <p:ph type="ctrTitle"/>
          </p:nvPr>
        </p:nvSpPr>
        <p:spPr/>
        <p:txBody>
          <a:bodyPr/>
          <a:lstStyle/>
          <a:p>
            <a:br>
              <a:rPr lang="en-IN" b="1" dirty="0">
                <a:solidFill>
                  <a:srgbClr val="C00000"/>
                </a:solidFill>
              </a:rPr>
            </a:br>
            <a:br>
              <a:rPr lang="en-IN" b="1" dirty="0">
                <a:solidFill>
                  <a:srgbClr val="C00000"/>
                </a:solidFill>
              </a:rPr>
            </a:br>
            <a:r>
              <a:rPr lang="en-IN" sz="4800" dirty="0">
                <a:solidFill>
                  <a:srgbClr val="C00000"/>
                </a:solidFill>
              </a:rPr>
              <a:t>Oligopoly</a:t>
            </a:r>
            <a:br>
              <a:rPr lang="en-IN" sz="5400" b="1" dirty="0">
                <a:solidFill>
                  <a:srgbClr val="C00000"/>
                </a:solidFill>
              </a:rPr>
            </a:br>
            <a:r>
              <a:rPr lang="en-IN" sz="5400" dirty="0">
                <a:solidFill>
                  <a:srgbClr val="C00000"/>
                </a:solidFill>
              </a:rPr>
              <a:t>&amp; </a:t>
            </a:r>
            <a:r>
              <a:rPr lang="en-IN" sz="4800" b="1" dirty="0">
                <a:solidFill>
                  <a:srgbClr val="C00000"/>
                </a:solidFill>
              </a:rPr>
              <a:t>An Introduction to Game Theory</a:t>
            </a:r>
            <a:br>
              <a:rPr lang="en-IN" sz="8800" dirty="0">
                <a:solidFill>
                  <a:srgbClr val="C00000"/>
                </a:solidFill>
              </a:rPr>
            </a:br>
            <a:endParaRPr lang="en-IN" dirty="0"/>
          </a:p>
        </p:txBody>
      </p:sp>
      <p:sp>
        <p:nvSpPr>
          <p:cNvPr id="3" name="Subtitle 2">
            <a:extLst>
              <a:ext uri="{FF2B5EF4-FFF2-40B4-BE49-F238E27FC236}">
                <a16:creationId xmlns:a16="http://schemas.microsoft.com/office/drawing/2014/main" id="{E141098D-7707-569D-C049-6BA95F203515}"/>
              </a:ext>
            </a:extLst>
          </p:cNvPr>
          <p:cNvSpPr>
            <a:spLocks noGrp="1"/>
          </p:cNvSpPr>
          <p:nvPr>
            <p:ph type="subTitle" idx="1"/>
          </p:nvPr>
        </p:nvSpPr>
        <p:spPr/>
        <p:txBody>
          <a:bodyPr>
            <a:normAutofit fontScale="92500" lnSpcReduction="20000"/>
          </a:bodyPr>
          <a:lstStyle/>
          <a:p>
            <a:r>
              <a:rPr lang="en-IN" dirty="0">
                <a:solidFill>
                  <a:srgbClr val="C00000"/>
                </a:solidFill>
              </a:rPr>
              <a:t>PPT – 15</a:t>
            </a:r>
          </a:p>
          <a:p>
            <a:r>
              <a:rPr lang="en-IN" dirty="0">
                <a:solidFill>
                  <a:srgbClr val="C00000"/>
                </a:solidFill>
              </a:rPr>
              <a:t>Industrial Economics </a:t>
            </a:r>
          </a:p>
          <a:p>
            <a:r>
              <a:rPr lang="en-IN" dirty="0">
                <a:solidFill>
                  <a:srgbClr val="C00000"/>
                </a:solidFill>
              </a:rPr>
              <a:t>(</a:t>
            </a:r>
            <a:r>
              <a:rPr lang="en-IN" i="1" dirty="0">
                <a:solidFill>
                  <a:srgbClr val="C00000"/>
                </a:solidFill>
              </a:rPr>
              <a:t>Prepared as a Self – Study Topic</a:t>
            </a:r>
            <a:r>
              <a:rPr lang="en-IN" dirty="0">
                <a:solidFill>
                  <a:srgbClr val="C00000"/>
                </a:solidFill>
              </a:rPr>
              <a:t>)</a:t>
            </a:r>
          </a:p>
        </p:txBody>
      </p:sp>
    </p:spTree>
    <p:extLst>
      <p:ext uri="{BB962C8B-B14F-4D97-AF65-F5344CB8AC3E}">
        <p14:creationId xmlns:p14="http://schemas.microsoft.com/office/powerpoint/2010/main" val="1657171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62C1-DB3A-90A1-38EF-511F6AB33F2F}"/>
              </a:ext>
            </a:extLst>
          </p:cNvPr>
          <p:cNvSpPr>
            <a:spLocks noGrp="1"/>
          </p:cNvSpPr>
          <p:nvPr>
            <p:ph type="title"/>
          </p:nvPr>
        </p:nvSpPr>
        <p:spPr>
          <a:xfrm>
            <a:off x="1069848" y="484632"/>
            <a:ext cx="10058400" cy="947353"/>
          </a:xfrm>
        </p:spPr>
        <p:txBody>
          <a:bodyPr>
            <a:normAutofit fontScale="90000"/>
          </a:bodyPr>
          <a:lstStyle/>
          <a:p>
            <a:r>
              <a:rPr lang="en-US" sz="6000" b="0" i="0" cap="none" dirty="0">
                <a:solidFill>
                  <a:srgbClr val="111111"/>
                </a:solidFill>
                <a:effectLst/>
                <a:latin typeface="Cabin-semi-bold"/>
              </a:rPr>
              <a:t>Concentration Ratio</a:t>
            </a:r>
            <a:br>
              <a:rPr lang="en-US" b="0" i="0" cap="none" dirty="0">
                <a:solidFill>
                  <a:srgbClr val="111111"/>
                </a:solidFill>
                <a:effectLst/>
                <a:latin typeface="Cabin-semi-bold"/>
              </a:rPr>
            </a:br>
            <a:endParaRPr lang="en-IN" cap="none" dirty="0"/>
          </a:p>
        </p:txBody>
      </p:sp>
      <p:sp>
        <p:nvSpPr>
          <p:cNvPr id="3" name="Content Placeholder 2">
            <a:extLst>
              <a:ext uri="{FF2B5EF4-FFF2-40B4-BE49-F238E27FC236}">
                <a16:creationId xmlns:a16="http://schemas.microsoft.com/office/drawing/2014/main" id="{C6A89336-D77B-F6BF-8736-D2BDAC4ED7EB}"/>
              </a:ext>
            </a:extLst>
          </p:cNvPr>
          <p:cNvSpPr>
            <a:spLocks noGrp="1"/>
          </p:cNvSpPr>
          <p:nvPr>
            <p:ph idx="1"/>
          </p:nvPr>
        </p:nvSpPr>
        <p:spPr>
          <a:xfrm>
            <a:off x="1069848" y="1167442"/>
            <a:ext cx="10058400" cy="5004758"/>
          </a:xfrm>
        </p:spPr>
        <p:txBody>
          <a:bodyPr>
            <a:normAutofit/>
          </a:bodyPr>
          <a:lstStyle/>
          <a:p>
            <a:pPr>
              <a:lnSpc>
                <a:spcPct val="100000"/>
              </a:lnSpc>
            </a:pPr>
            <a:r>
              <a:rPr lang="en-US" sz="2400" b="1" i="0" dirty="0">
                <a:solidFill>
                  <a:srgbClr val="111111"/>
                </a:solidFill>
                <a:effectLst/>
                <a:latin typeface="SourceSansPro"/>
              </a:rPr>
              <a:t>One measure that shows if an oligopoly is present is the concentration ratio</a:t>
            </a:r>
            <a:r>
              <a:rPr lang="en-US" sz="2400" b="0" i="0" dirty="0">
                <a:solidFill>
                  <a:srgbClr val="111111"/>
                </a:solidFill>
                <a:effectLst/>
                <a:latin typeface="SourceSansPro"/>
              </a:rPr>
              <a:t>, which calculates the size of companies in comparison to their industry.</a:t>
            </a:r>
          </a:p>
          <a:p>
            <a:pPr>
              <a:lnSpc>
                <a:spcPct val="100000"/>
              </a:lnSpc>
            </a:pPr>
            <a:r>
              <a:rPr lang="en-US" sz="2400" b="0" i="0" dirty="0">
                <a:solidFill>
                  <a:srgbClr val="111111"/>
                </a:solidFill>
                <a:effectLst/>
                <a:latin typeface="SourceSansPro"/>
              </a:rPr>
              <a:t>Instances where a high concentration ratio is present include </a:t>
            </a:r>
            <a:r>
              <a:rPr lang="en-US" sz="2400" b="1" i="0" dirty="0">
                <a:solidFill>
                  <a:srgbClr val="111111"/>
                </a:solidFill>
                <a:effectLst/>
                <a:latin typeface="SourceSansPro"/>
              </a:rPr>
              <a:t>mass media</a:t>
            </a:r>
            <a:r>
              <a:rPr lang="en-US" sz="2400" b="0" i="0" dirty="0">
                <a:solidFill>
                  <a:srgbClr val="111111"/>
                </a:solidFill>
                <a:effectLst/>
                <a:latin typeface="SourceSansPro"/>
              </a:rPr>
              <a:t>. In the U.S., for example, the sector is dominated by just five companies: NBC Universal; Walt Disney; Time Warner; Viacom CBS; and News Corporation—even as streaming services like Netflix and Amazon Prime begin to encroach on this market. </a:t>
            </a:r>
          </a:p>
          <a:p>
            <a:pPr>
              <a:lnSpc>
                <a:spcPct val="100000"/>
              </a:lnSpc>
            </a:pPr>
            <a:r>
              <a:rPr lang="en-US" sz="2400" b="0" i="0" dirty="0">
                <a:solidFill>
                  <a:srgbClr val="111111"/>
                </a:solidFill>
                <a:effectLst/>
                <a:latin typeface="SourceSansPro"/>
              </a:rPr>
              <a:t>Meanwhile, within </a:t>
            </a:r>
            <a:r>
              <a:rPr lang="en-US" sz="2400" b="1" i="0" dirty="0">
                <a:solidFill>
                  <a:srgbClr val="111111"/>
                </a:solidFill>
                <a:effectLst/>
                <a:latin typeface="SourceSansPro"/>
              </a:rPr>
              <a:t>big tech</a:t>
            </a:r>
            <a:r>
              <a:rPr lang="en-US" sz="2400" b="0" i="0" dirty="0">
                <a:solidFill>
                  <a:srgbClr val="111111"/>
                </a:solidFill>
                <a:effectLst/>
                <a:latin typeface="SourceSansPro"/>
              </a:rPr>
              <a:t>, two companies control smartphone operating systems: Google Android and Apple iOS.</a:t>
            </a:r>
          </a:p>
          <a:p>
            <a:pPr>
              <a:lnSpc>
                <a:spcPct val="100000"/>
              </a:lnSpc>
            </a:pPr>
            <a:r>
              <a:rPr lang="en-US" sz="2400" b="1" dirty="0">
                <a:solidFill>
                  <a:srgbClr val="C00000"/>
                </a:solidFill>
                <a:latin typeface="SourceSansPro"/>
              </a:rPr>
              <a:t>Concentration Ratio </a:t>
            </a:r>
            <a:r>
              <a:rPr lang="en-US" sz="2400" dirty="0">
                <a:solidFill>
                  <a:srgbClr val="111111"/>
                </a:solidFill>
                <a:latin typeface="SourceSansPro"/>
              </a:rPr>
              <a:t>– The combined percentage of total industry output accounted for by the largest producers in the industry.</a:t>
            </a:r>
            <a:endParaRPr lang="en-IN" sz="2400" dirty="0"/>
          </a:p>
        </p:txBody>
      </p:sp>
    </p:spTree>
    <p:extLst>
      <p:ext uri="{BB962C8B-B14F-4D97-AF65-F5344CB8AC3E}">
        <p14:creationId xmlns:p14="http://schemas.microsoft.com/office/powerpoint/2010/main" val="220187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5387-ECFD-369F-1BE4-2E97B9857D27}"/>
              </a:ext>
            </a:extLst>
          </p:cNvPr>
          <p:cNvSpPr>
            <a:spLocks noGrp="1"/>
          </p:cNvSpPr>
          <p:nvPr>
            <p:ph type="title"/>
          </p:nvPr>
        </p:nvSpPr>
        <p:spPr>
          <a:xfrm>
            <a:off x="1069848" y="995082"/>
            <a:ext cx="10233212" cy="659747"/>
          </a:xfrm>
        </p:spPr>
        <p:txBody>
          <a:bodyPr>
            <a:normAutofit/>
          </a:bodyPr>
          <a:lstStyle/>
          <a:p>
            <a:r>
              <a:rPr lang="en-US" sz="4000" cap="none" dirty="0">
                <a:solidFill>
                  <a:srgbClr val="FF0000"/>
                </a:solidFill>
              </a:rPr>
              <a:t>Collusive Oligopoly</a:t>
            </a:r>
            <a:endParaRPr lang="en-IN" sz="4000" cap="none" dirty="0">
              <a:solidFill>
                <a:srgbClr val="FF0000"/>
              </a:solidFill>
            </a:endParaRPr>
          </a:p>
        </p:txBody>
      </p:sp>
      <p:sp>
        <p:nvSpPr>
          <p:cNvPr id="3" name="Content Placeholder 2">
            <a:extLst>
              <a:ext uri="{FF2B5EF4-FFF2-40B4-BE49-F238E27FC236}">
                <a16:creationId xmlns:a16="http://schemas.microsoft.com/office/drawing/2014/main" id="{320ACA1C-6700-DE0D-CA63-0DA829D0B277}"/>
              </a:ext>
            </a:extLst>
          </p:cNvPr>
          <p:cNvSpPr>
            <a:spLocks noGrp="1"/>
          </p:cNvSpPr>
          <p:nvPr>
            <p:ph idx="1"/>
          </p:nvPr>
        </p:nvSpPr>
        <p:spPr>
          <a:xfrm>
            <a:off x="1069848" y="1805796"/>
            <a:ext cx="10058400" cy="4366404"/>
          </a:xfrm>
        </p:spPr>
        <p:txBody>
          <a:bodyPr>
            <a:normAutofit lnSpcReduction="10000"/>
          </a:bodyPr>
          <a:lstStyle/>
          <a:p>
            <a:pPr marL="0" indent="0">
              <a:buNone/>
            </a:pPr>
            <a:r>
              <a:rPr lang="en-US" dirty="0"/>
              <a:t>Group of producers come together to collectively increase profit.</a:t>
            </a:r>
          </a:p>
          <a:p>
            <a:pPr marL="514350" indent="-514350">
              <a:buAutoNum type="alphaUcParenR"/>
            </a:pPr>
            <a:r>
              <a:rPr lang="en-US" dirty="0"/>
              <a:t>Cartels aiming at joint profit maximization.</a:t>
            </a:r>
          </a:p>
          <a:p>
            <a:pPr marL="514350" indent="-514350">
              <a:buAutoNum type="alphaUcParenR"/>
            </a:pPr>
            <a:r>
              <a:rPr lang="en-US" dirty="0"/>
              <a:t> Market sharing cartels </a:t>
            </a:r>
          </a:p>
          <a:p>
            <a:r>
              <a:rPr lang="en-US" dirty="0"/>
              <a:t> This is most common and popular. </a:t>
            </a:r>
            <a:r>
              <a:rPr lang="en-US" dirty="0" err="1"/>
              <a:t>Eg.</a:t>
            </a:r>
            <a:r>
              <a:rPr lang="en-US" dirty="0"/>
              <a:t>: OPEC</a:t>
            </a:r>
          </a:p>
          <a:p>
            <a:r>
              <a:rPr lang="en-US" dirty="0"/>
              <a:t> More freedom on the style of their output, their selling activities .</a:t>
            </a:r>
          </a:p>
          <a:p>
            <a:r>
              <a:rPr lang="en-US" dirty="0"/>
              <a:t> Non-competitive agreements.</a:t>
            </a:r>
          </a:p>
          <a:p>
            <a:pPr marL="0" indent="0">
              <a:buNone/>
            </a:pPr>
            <a:r>
              <a:rPr lang="en-US" dirty="0"/>
              <a:t> </a:t>
            </a:r>
            <a:endParaRPr lang="en-US" dirty="0">
              <a:solidFill>
                <a:schemeClr val="accent5">
                  <a:lumMod val="75000"/>
                </a:schemeClr>
              </a:solidFill>
            </a:endParaRPr>
          </a:p>
          <a:p>
            <a:pPr marL="0" indent="0">
              <a:buNone/>
            </a:pPr>
            <a:r>
              <a:rPr lang="en-US" sz="3200" dirty="0">
                <a:solidFill>
                  <a:srgbClr val="FF0000"/>
                </a:solidFill>
              </a:rPr>
              <a:t>Non–Collusive Oligopoly </a:t>
            </a:r>
            <a:r>
              <a:rPr lang="en-US" dirty="0"/>
              <a:t>– situation where the firms compete with each other rather than  cooperating.</a:t>
            </a:r>
          </a:p>
          <a:p>
            <a:r>
              <a:rPr lang="en-IN" dirty="0"/>
              <a:t>Indian telecom market – the fierce competition among the four telecom firms: Jio, Airtel, Vodafone-Idea, and BSNL.</a:t>
            </a:r>
          </a:p>
        </p:txBody>
      </p:sp>
      <p:sp>
        <p:nvSpPr>
          <p:cNvPr id="4" name="TextBox 3">
            <a:extLst>
              <a:ext uri="{FF2B5EF4-FFF2-40B4-BE49-F238E27FC236}">
                <a16:creationId xmlns:a16="http://schemas.microsoft.com/office/drawing/2014/main" id="{5A32899C-A02D-2CDF-BAFD-5B0241FAED40}"/>
              </a:ext>
            </a:extLst>
          </p:cNvPr>
          <p:cNvSpPr txBox="1"/>
          <p:nvPr/>
        </p:nvSpPr>
        <p:spPr>
          <a:xfrm>
            <a:off x="2363638" y="320895"/>
            <a:ext cx="7208384" cy="523220"/>
          </a:xfrm>
          <a:prstGeom prst="rect">
            <a:avLst/>
          </a:prstGeom>
          <a:noFill/>
        </p:spPr>
        <p:txBody>
          <a:bodyPr wrap="none" rtlCol="0">
            <a:spAutoFit/>
          </a:bodyPr>
          <a:lstStyle/>
          <a:p>
            <a:r>
              <a:rPr lang="en-IN" sz="2800" b="1" dirty="0"/>
              <a:t>Oligopoly: Competition vs. Co-operation</a:t>
            </a:r>
          </a:p>
        </p:txBody>
      </p:sp>
    </p:spTree>
    <p:extLst>
      <p:ext uri="{BB962C8B-B14F-4D97-AF65-F5344CB8AC3E}">
        <p14:creationId xmlns:p14="http://schemas.microsoft.com/office/powerpoint/2010/main" val="571513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B70237-30C3-2A9F-1529-CE997AC40095}"/>
              </a:ext>
            </a:extLst>
          </p:cNvPr>
          <p:cNvPicPr>
            <a:picLocks noGrp="1" noChangeAspect="1"/>
          </p:cNvPicPr>
          <p:nvPr>
            <p:ph idx="1"/>
          </p:nvPr>
        </p:nvPicPr>
        <p:blipFill>
          <a:blip r:embed="rId2"/>
          <a:stretch>
            <a:fillRect/>
          </a:stretch>
        </p:blipFill>
        <p:spPr>
          <a:xfrm>
            <a:off x="1246095" y="519953"/>
            <a:ext cx="9457764" cy="5710518"/>
          </a:xfrm>
        </p:spPr>
      </p:pic>
    </p:spTree>
    <p:extLst>
      <p:ext uri="{BB962C8B-B14F-4D97-AF65-F5344CB8AC3E}">
        <p14:creationId xmlns:p14="http://schemas.microsoft.com/office/powerpoint/2010/main" val="135885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F7FB-8D28-6B7E-7C8C-7517452BA179}"/>
              </a:ext>
            </a:extLst>
          </p:cNvPr>
          <p:cNvSpPr>
            <a:spLocks noGrp="1"/>
          </p:cNvSpPr>
          <p:nvPr>
            <p:ph type="ctrTitle"/>
          </p:nvPr>
        </p:nvSpPr>
        <p:spPr/>
        <p:txBody>
          <a:bodyPr/>
          <a:lstStyle/>
          <a:p>
            <a:br>
              <a:rPr lang="en-IN" b="1" dirty="0">
                <a:solidFill>
                  <a:srgbClr val="C00000"/>
                </a:solidFill>
              </a:rPr>
            </a:br>
            <a:br>
              <a:rPr lang="en-IN" b="1" dirty="0">
                <a:solidFill>
                  <a:srgbClr val="C00000"/>
                </a:solidFill>
              </a:rPr>
            </a:br>
            <a:r>
              <a:rPr lang="en-IN" sz="5400" dirty="0">
                <a:solidFill>
                  <a:srgbClr val="C00000"/>
                </a:solidFill>
              </a:rPr>
              <a:t>An Introduction to Game Theory</a:t>
            </a:r>
            <a:br>
              <a:rPr lang="en-IN" dirty="0">
                <a:solidFill>
                  <a:srgbClr val="C00000"/>
                </a:solidFill>
              </a:rPr>
            </a:br>
            <a:endParaRPr lang="en-IN" dirty="0"/>
          </a:p>
        </p:txBody>
      </p:sp>
    </p:spTree>
    <p:extLst>
      <p:ext uri="{BB962C8B-B14F-4D97-AF65-F5344CB8AC3E}">
        <p14:creationId xmlns:p14="http://schemas.microsoft.com/office/powerpoint/2010/main" val="363391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7713-CAB3-9328-ECFD-0BD1B78876D1}"/>
              </a:ext>
            </a:extLst>
          </p:cNvPr>
          <p:cNvSpPr>
            <a:spLocks noGrp="1"/>
          </p:cNvSpPr>
          <p:nvPr>
            <p:ph type="title"/>
          </p:nvPr>
        </p:nvSpPr>
        <p:spPr/>
        <p:txBody>
          <a:bodyPr/>
          <a:lstStyle/>
          <a:p>
            <a:r>
              <a:rPr lang="en-IN" b="1" dirty="0">
                <a:solidFill>
                  <a:srgbClr val="C00000"/>
                </a:solidFill>
              </a:rPr>
              <a:t>Link with Oligopoly</a:t>
            </a:r>
          </a:p>
        </p:txBody>
      </p:sp>
      <p:sp>
        <p:nvSpPr>
          <p:cNvPr id="3" name="Content Placeholder 2">
            <a:extLst>
              <a:ext uri="{FF2B5EF4-FFF2-40B4-BE49-F238E27FC236}">
                <a16:creationId xmlns:a16="http://schemas.microsoft.com/office/drawing/2014/main" id="{3D945D44-B546-BCAF-A5F7-9A70FC16173E}"/>
              </a:ext>
            </a:extLst>
          </p:cNvPr>
          <p:cNvSpPr>
            <a:spLocks noGrp="1"/>
          </p:cNvSpPr>
          <p:nvPr>
            <p:ph idx="1"/>
          </p:nvPr>
        </p:nvSpPr>
        <p:spPr/>
        <p:txBody>
          <a:bodyPr>
            <a:normAutofit/>
          </a:bodyPr>
          <a:lstStyle/>
          <a:p>
            <a:r>
              <a:rPr lang="en-IN" dirty="0"/>
              <a:t>Oligopoly - </a:t>
            </a:r>
            <a:r>
              <a:rPr lang="en-US" dirty="0"/>
              <a:t>a market structure in which only a few sellers offer similar or identical products</a:t>
            </a:r>
          </a:p>
          <a:p>
            <a:r>
              <a:rPr lang="en-US" dirty="0"/>
              <a:t>The essence of an oligopolistic market is that there are only a few sellers. </a:t>
            </a:r>
          </a:p>
          <a:p>
            <a:r>
              <a:rPr lang="en-US" dirty="0"/>
              <a:t>As a result, the </a:t>
            </a:r>
            <a:r>
              <a:rPr lang="en-US" b="1" i="1" dirty="0"/>
              <a:t>actions of any one seller in the market can have a large impact on the profits of all the other sellers</a:t>
            </a:r>
            <a:r>
              <a:rPr lang="en-US" dirty="0"/>
              <a:t>. </a:t>
            </a:r>
          </a:p>
          <a:p>
            <a:r>
              <a:rPr lang="en-US" dirty="0"/>
              <a:t>Oligopolistic firms </a:t>
            </a:r>
            <a:r>
              <a:rPr lang="en-US" b="1" dirty="0"/>
              <a:t>are interdependent </a:t>
            </a:r>
            <a:r>
              <a:rPr lang="en-US" dirty="0"/>
              <a:t>in a way that competitive firms are not. </a:t>
            </a:r>
          </a:p>
          <a:p>
            <a:r>
              <a:rPr lang="en-US" b="1" dirty="0"/>
              <a:t>Our goal </a:t>
            </a:r>
            <a:r>
              <a:rPr lang="en-US" dirty="0"/>
              <a:t>is to see </a:t>
            </a:r>
            <a:r>
              <a:rPr lang="en-US" b="1" dirty="0"/>
              <a:t>how this interdependence shapes the firms’ behavior</a:t>
            </a:r>
            <a:r>
              <a:rPr lang="en-US" dirty="0"/>
              <a:t> and </a:t>
            </a:r>
            <a:r>
              <a:rPr lang="en-US" b="1" dirty="0"/>
              <a:t>what problems it raises for public policy</a:t>
            </a:r>
            <a:r>
              <a:rPr lang="en-US" dirty="0"/>
              <a:t>.</a:t>
            </a:r>
            <a:endParaRPr lang="en-IN" dirty="0"/>
          </a:p>
        </p:txBody>
      </p:sp>
    </p:spTree>
    <p:extLst>
      <p:ext uri="{BB962C8B-B14F-4D97-AF65-F5344CB8AC3E}">
        <p14:creationId xmlns:p14="http://schemas.microsoft.com/office/powerpoint/2010/main" val="3732583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B7EE-B678-90ED-1A8C-8528410D5A84}"/>
              </a:ext>
            </a:extLst>
          </p:cNvPr>
          <p:cNvSpPr>
            <a:spLocks noGrp="1"/>
          </p:cNvSpPr>
          <p:nvPr>
            <p:ph type="title"/>
          </p:nvPr>
        </p:nvSpPr>
        <p:spPr/>
        <p:txBody>
          <a:bodyPr/>
          <a:lstStyle/>
          <a:p>
            <a:r>
              <a:rPr lang="en-IN" b="1" dirty="0">
                <a:solidFill>
                  <a:srgbClr val="C00000"/>
                </a:solidFill>
              </a:rPr>
              <a:t>Game Theory</a:t>
            </a:r>
          </a:p>
        </p:txBody>
      </p:sp>
      <p:sp>
        <p:nvSpPr>
          <p:cNvPr id="3" name="Content Placeholder 2">
            <a:extLst>
              <a:ext uri="{FF2B5EF4-FFF2-40B4-BE49-F238E27FC236}">
                <a16:creationId xmlns:a16="http://schemas.microsoft.com/office/drawing/2014/main" id="{5BD8BB0E-50F0-9F08-F10F-C3AA9BB979DD}"/>
              </a:ext>
            </a:extLst>
          </p:cNvPr>
          <p:cNvSpPr>
            <a:spLocks noGrp="1"/>
          </p:cNvSpPr>
          <p:nvPr>
            <p:ph idx="1"/>
          </p:nvPr>
        </p:nvSpPr>
        <p:spPr>
          <a:xfrm>
            <a:off x="1069848" y="1765540"/>
            <a:ext cx="10058400" cy="4406660"/>
          </a:xfrm>
        </p:spPr>
        <p:txBody>
          <a:bodyPr>
            <a:normAutofit/>
          </a:bodyPr>
          <a:lstStyle/>
          <a:p>
            <a:r>
              <a:rPr lang="en-IN" dirty="0"/>
              <a:t>Game Theory - </a:t>
            </a:r>
            <a:r>
              <a:rPr lang="en-US" b="1" dirty="0"/>
              <a:t>the study of how people behave in strategic situations</a:t>
            </a:r>
          </a:p>
          <a:p>
            <a:r>
              <a:rPr lang="en-US" dirty="0"/>
              <a:t>The analysis of oligopoly offers an opportunity to introduce game theory, the study of how people behave in strategic situations. </a:t>
            </a:r>
            <a:r>
              <a:rPr lang="en-US" b="1" dirty="0"/>
              <a:t>By “strategic” </a:t>
            </a:r>
            <a:r>
              <a:rPr lang="en-US" dirty="0"/>
              <a:t>we mean </a:t>
            </a:r>
            <a:r>
              <a:rPr lang="en-US" b="1" dirty="0"/>
              <a:t>a situation </a:t>
            </a:r>
            <a:r>
              <a:rPr lang="en-US" dirty="0"/>
              <a:t>in which a person, </a:t>
            </a:r>
            <a:r>
              <a:rPr lang="en-US" b="1" dirty="0"/>
              <a:t>when choosing among alternative courses of action</a:t>
            </a:r>
            <a:r>
              <a:rPr lang="en-US" dirty="0"/>
              <a:t>, must consider </a:t>
            </a:r>
            <a:r>
              <a:rPr lang="en-US" b="1" dirty="0"/>
              <a:t>how others might respond </a:t>
            </a:r>
            <a:r>
              <a:rPr lang="en-US" dirty="0"/>
              <a:t>to the action she takes. </a:t>
            </a:r>
          </a:p>
          <a:p>
            <a:r>
              <a:rPr lang="en-US" b="1" dirty="0"/>
              <a:t>Strategic thinking </a:t>
            </a:r>
            <a:r>
              <a:rPr lang="en-US" dirty="0"/>
              <a:t>is crucial in many </a:t>
            </a:r>
            <a:r>
              <a:rPr lang="en-US" b="1" dirty="0"/>
              <a:t>business decisions</a:t>
            </a:r>
            <a:r>
              <a:rPr lang="en-US" dirty="0"/>
              <a:t>. Because oligopolistic markets have only a small number of firms, </a:t>
            </a:r>
            <a:r>
              <a:rPr lang="en-US" b="1" dirty="0"/>
              <a:t>each firm must act strategically</a:t>
            </a:r>
            <a:r>
              <a:rPr lang="en-US" dirty="0"/>
              <a:t>.</a:t>
            </a:r>
          </a:p>
          <a:p>
            <a:r>
              <a:rPr lang="en-US" b="1" dirty="0"/>
              <a:t>Each firm knows </a:t>
            </a:r>
            <a:r>
              <a:rPr lang="en-US" dirty="0"/>
              <a:t>that </a:t>
            </a:r>
            <a:r>
              <a:rPr lang="en-US" b="1" dirty="0"/>
              <a:t>its profit depends not only on how much it produces </a:t>
            </a:r>
            <a:r>
              <a:rPr lang="en-US" dirty="0"/>
              <a:t>but </a:t>
            </a:r>
            <a:r>
              <a:rPr lang="en-US" b="1" dirty="0"/>
              <a:t>also on how much the other firms produce</a:t>
            </a:r>
            <a:r>
              <a:rPr lang="en-US" dirty="0"/>
              <a:t>. In making its production decision, each firm in an oligopoly should consider how its decision might affect the production decisions of all the other firms in the market.</a:t>
            </a:r>
            <a:endParaRPr lang="en-IN" dirty="0"/>
          </a:p>
        </p:txBody>
      </p:sp>
    </p:spTree>
    <p:extLst>
      <p:ext uri="{BB962C8B-B14F-4D97-AF65-F5344CB8AC3E}">
        <p14:creationId xmlns:p14="http://schemas.microsoft.com/office/powerpoint/2010/main" val="1012037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1E4A-5357-7A4D-EA14-91AB8A0629A4}"/>
              </a:ext>
            </a:extLst>
          </p:cNvPr>
          <p:cNvSpPr>
            <a:spLocks noGrp="1"/>
          </p:cNvSpPr>
          <p:nvPr>
            <p:ph type="title"/>
          </p:nvPr>
        </p:nvSpPr>
        <p:spPr/>
        <p:txBody>
          <a:bodyPr/>
          <a:lstStyle/>
          <a:p>
            <a:r>
              <a:rPr lang="en-US" b="1" dirty="0">
                <a:solidFill>
                  <a:srgbClr val="C00000"/>
                </a:solidFill>
              </a:rPr>
              <a:t>Markets with Only a Few Sellers</a:t>
            </a:r>
            <a:endParaRPr lang="en-IN" b="1" dirty="0">
              <a:solidFill>
                <a:srgbClr val="C00000"/>
              </a:solidFill>
            </a:endParaRPr>
          </a:p>
        </p:txBody>
      </p:sp>
      <p:sp>
        <p:nvSpPr>
          <p:cNvPr id="3" name="Content Placeholder 2">
            <a:extLst>
              <a:ext uri="{FF2B5EF4-FFF2-40B4-BE49-F238E27FC236}">
                <a16:creationId xmlns:a16="http://schemas.microsoft.com/office/drawing/2014/main" id="{9C86C64E-3368-CA5E-4CC1-8CEAC54668FE}"/>
              </a:ext>
            </a:extLst>
          </p:cNvPr>
          <p:cNvSpPr>
            <a:spLocks noGrp="1"/>
          </p:cNvSpPr>
          <p:nvPr>
            <p:ph idx="1"/>
          </p:nvPr>
        </p:nvSpPr>
        <p:spPr/>
        <p:txBody>
          <a:bodyPr/>
          <a:lstStyle/>
          <a:p>
            <a:r>
              <a:rPr lang="en-US" dirty="0"/>
              <a:t>Because an oligopolistic market has only a small group of sellers, </a:t>
            </a:r>
            <a:r>
              <a:rPr lang="en-US" b="1" dirty="0"/>
              <a:t>a key feature of oligopoly </a:t>
            </a:r>
            <a:r>
              <a:rPr lang="en-US" dirty="0"/>
              <a:t>is the </a:t>
            </a:r>
            <a:r>
              <a:rPr lang="en-US" b="1" i="1" dirty="0"/>
              <a:t>tension between cooperation and self-interest</a:t>
            </a:r>
            <a:r>
              <a:rPr lang="en-US" dirty="0"/>
              <a:t>. </a:t>
            </a:r>
          </a:p>
          <a:p>
            <a:r>
              <a:rPr lang="en-US" dirty="0"/>
              <a:t>The oligopolists </a:t>
            </a:r>
            <a:r>
              <a:rPr lang="en-US" b="1" dirty="0"/>
              <a:t>are best off when they cooperate and act like a monopolist</a:t>
            </a:r>
            <a:r>
              <a:rPr lang="en-US" dirty="0"/>
              <a:t>—producing a small quantity of output and charging a price above marginal cost. </a:t>
            </a:r>
          </a:p>
          <a:p>
            <a:r>
              <a:rPr lang="en-US" dirty="0"/>
              <a:t>Yet because </a:t>
            </a:r>
            <a:r>
              <a:rPr lang="en-US" b="1" dirty="0"/>
              <a:t>each oligopolist cares only about its own profit</a:t>
            </a:r>
            <a:r>
              <a:rPr lang="en-US" dirty="0"/>
              <a:t>, there are powerful incentives at work that </a:t>
            </a:r>
            <a:r>
              <a:rPr lang="en-US" b="1" dirty="0"/>
              <a:t>hinder a group of firms from maintaining the cooperative outcome</a:t>
            </a:r>
            <a:r>
              <a:rPr lang="en-US" dirty="0"/>
              <a:t>.</a:t>
            </a:r>
            <a:endParaRPr lang="en-IN" dirty="0"/>
          </a:p>
        </p:txBody>
      </p:sp>
    </p:spTree>
    <p:extLst>
      <p:ext uri="{BB962C8B-B14F-4D97-AF65-F5344CB8AC3E}">
        <p14:creationId xmlns:p14="http://schemas.microsoft.com/office/powerpoint/2010/main" val="3061722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8634-9A51-D92A-B102-8F2851347679}"/>
              </a:ext>
            </a:extLst>
          </p:cNvPr>
          <p:cNvSpPr>
            <a:spLocks noGrp="1"/>
          </p:cNvSpPr>
          <p:nvPr>
            <p:ph type="title"/>
          </p:nvPr>
        </p:nvSpPr>
        <p:spPr/>
        <p:txBody>
          <a:bodyPr/>
          <a:lstStyle/>
          <a:p>
            <a:r>
              <a:rPr lang="en-IN" b="1" dirty="0">
                <a:solidFill>
                  <a:srgbClr val="C00000"/>
                </a:solidFill>
              </a:rPr>
              <a:t>A Duopoly Example</a:t>
            </a:r>
          </a:p>
        </p:txBody>
      </p:sp>
      <p:sp>
        <p:nvSpPr>
          <p:cNvPr id="3" name="Content Placeholder 2">
            <a:extLst>
              <a:ext uri="{FF2B5EF4-FFF2-40B4-BE49-F238E27FC236}">
                <a16:creationId xmlns:a16="http://schemas.microsoft.com/office/drawing/2014/main" id="{B84F2B14-2BC3-AC90-9996-111ABE163C80}"/>
              </a:ext>
            </a:extLst>
          </p:cNvPr>
          <p:cNvSpPr>
            <a:spLocks noGrp="1"/>
          </p:cNvSpPr>
          <p:nvPr>
            <p:ph idx="1"/>
          </p:nvPr>
        </p:nvSpPr>
        <p:spPr/>
        <p:txBody>
          <a:bodyPr>
            <a:normAutofit/>
          </a:bodyPr>
          <a:lstStyle/>
          <a:p>
            <a:r>
              <a:rPr lang="en-US" dirty="0"/>
              <a:t>To understand the behavior of oligopolies, let’s consider </a:t>
            </a:r>
            <a:r>
              <a:rPr lang="en-US" b="1" dirty="0"/>
              <a:t>an oligopoly with only two members</a:t>
            </a:r>
            <a:r>
              <a:rPr lang="en-US" dirty="0"/>
              <a:t>, called a </a:t>
            </a:r>
            <a:r>
              <a:rPr lang="en-US" b="1" i="1" dirty="0"/>
              <a:t>duopoly</a:t>
            </a:r>
            <a:r>
              <a:rPr lang="en-US" dirty="0"/>
              <a:t>. Duopoly is </a:t>
            </a:r>
            <a:r>
              <a:rPr lang="en-US" b="1" dirty="0"/>
              <a:t>the simplest type of oligopoly</a:t>
            </a:r>
            <a:r>
              <a:rPr lang="en-US" dirty="0"/>
              <a:t>. </a:t>
            </a:r>
          </a:p>
          <a:p>
            <a:r>
              <a:rPr lang="en-US" dirty="0"/>
              <a:t>Oligopolies with three or more members face the same problems as duopolies, so we do not lose much by starting with the simpler case.</a:t>
            </a:r>
          </a:p>
          <a:p>
            <a:r>
              <a:rPr lang="en-US" dirty="0"/>
              <a:t>Imagine </a:t>
            </a:r>
            <a:r>
              <a:rPr lang="en-US" b="1" dirty="0"/>
              <a:t>a town </a:t>
            </a:r>
            <a:r>
              <a:rPr lang="en-US" dirty="0"/>
              <a:t>in which </a:t>
            </a:r>
            <a:r>
              <a:rPr lang="en-US" b="1" dirty="0"/>
              <a:t>only</a:t>
            </a:r>
            <a:r>
              <a:rPr lang="en-US" dirty="0"/>
              <a:t> two residents—</a:t>
            </a:r>
            <a:r>
              <a:rPr lang="en-US" b="1" dirty="0"/>
              <a:t>Jack</a:t>
            </a:r>
            <a:r>
              <a:rPr lang="en-US" dirty="0"/>
              <a:t> and </a:t>
            </a:r>
            <a:r>
              <a:rPr lang="en-US" b="1" dirty="0"/>
              <a:t>Jill</a:t>
            </a:r>
            <a:r>
              <a:rPr lang="en-US" dirty="0"/>
              <a:t>—</a:t>
            </a:r>
            <a:r>
              <a:rPr lang="en-US" b="1" dirty="0"/>
              <a:t>own wells that produce water safe for drinking</a:t>
            </a:r>
            <a:r>
              <a:rPr lang="en-US" dirty="0"/>
              <a:t>. Each Saturday, Jack and Jill decide how many gallons of water to pump, bring the water to town, and sell it for whatever price the market will bear. To keep things simple, suppose that Jack and Jill can pump as much water as they want without cost. That is, the marginal cost of water equals zero.</a:t>
            </a:r>
            <a:endParaRPr lang="en-IN" dirty="0"/>
          </a:p>
        </p:txBody>
      </p:sp>
    </p:spTree>
    <p:extLst>
      <p:ext uri="{BB962C8B-B14F-4D97-AF65-F5344CB8AC3E}">
        <p14:creationId xmlns:p14="http://schemas.microsoft.com/office/powerpoint/2010/main" val="1242985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CF485-AECF-CDE0-8D19-B24692A69BE3}"/>
              </a:ext>
            </a:extLst>
          </p:cNvPr>
          <p:cNvSpPr>
            <a:spLocks noGrp="1"/>
          </p:cNvSpPr>
          <p:nvPr>
            <p:ph idx="1"/>
          </p:nvPr>
        </p:nvSpPr>
        <p:spPr/>
        <p:txBody>
          <a:bodyPr/>
          <a:lstStyle/>
          <a:p>
            <a:r>
              <a:rPr lang="en-US" b="1" dirty="0"/>
              <a:t>Table 1</a:t>
            </a:r>
            <a:r>
              <a:rPr lang="en-US" dirty="0"/>
              <a:t> shows the </a:t>
            </a:r>
            <a:r>
              <a:rPr lang="en-US" b="1" dirty="0"/>
              <a:t>town’s demand schedule for water</a:t>
            </a:r>
            <a:r>
              <a:rPr lang="en-US" dirty="0"/>
              <a:t>. The first column shows the </a:t>
            </a:r>
            <a:r>
              <a:rPr lang="en-US" b="1" dirty="0"/>
              <a:t>total quantity demanded</a:t>
            </a:r>
            <a:r>
              <a:rPr lang="en-US" dirty="0"/>
              <a:t>, and the second column shows the </a:t>
            </a:r>
            <a:r>
              <a:rPr lang="en-US" b="1" dirty="0"/>
              <a:t>price</a:t>
            </a:r>
            <a:r>
              <a:rPr lang="en-US" dirty="0"/>
              <a:t>.</a:t>
            </a:r>
          </a:p>
          <a:p>
            <a:r>
              <a:rPr lang="en-US" dirty="0"/>
              <a:t>The last column in Table 1 shows the </a:t>
            </a:r>
            <a:r>
              <a:rPr lang="en-US" b="1" dirty="0"/>
              <a:t>total revenue from the sale of water</a:t>
            </a:r>
            <a:r>
              <a:rPr lang="en-US" dirty="0"/>
              <a:t>. It equals the quantity sold times the price. </a:t>
            </a:r>
            <a:r>
              <a:rPr lang="en-US" b="1" dirty="0"/>
              <a:t>Since we assumed there is no cost to pumping water</a:t>
            </a:r>
            <a:r>
              <a:rPr lang="en-US" dirty="0"/>
              <a:t>, the </a:t>
            </a:r>
            <a:r>
              <a:rPr lang="en-US" b="1" dirty="0"/>
              <a:t>total revenue of the two producers equals their total profit</a:t>
            </a:r>
            <a:r>
              <a:rPr lang="en-US" dirty="0"/>
              <a:t>.</a:t>
            </a:r>
          </a:p>
          <a:p>
            <a:r>
              <a:rPr lang="en-US" dirty="0"/>
              <a:t>Let’s now consider </a:t>
            </a:r>
            <a:r>
              <a:rPr lang="en-US" b="1" dirty="0"/>
              <a:t>how the organization of the town’s water industry affects</a:t>
            </a:r>
            <a:r>
              <a:rPr lang="en-US" dirty="0"/>
              <a:t> the </a:t>
            </a:r>
            <a:r>
              <a:rPr lang="en-US" b="1" dirty="0"/>
              <a:t>price of water</a:t>
            </a:r>
            <a:r>
              <a:rPr lang="en-US" dirty="0"/>
              <a:t> and the </a:t>
            </a:r>
            <a:r>
              <a:rPr lang="en-US" b="1" dirty="0"/>
              <a:t>quantity of water sold</a:t>
            </a:r>
            <a:r>
              <a:rPr lang="en-US" dirty="0"/>
              <a:t>.</a:t>
            </a:r>
            <a:endParaRPr lang="en-IN" dirty="0"/>
          </a:p>
        </p:txBody>
      </p:sp>
    </p:spTree>
    <p:extLst>
      <p:ext uri="{BB962C8B-B14F-4D97-AF65-F5344CB8AC3E}">
        <p14:creationId xmlns:p14="http://schemas.microsoft.com/office/powerpoint/2010/main" val="1056885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1EF8-F128-B82B-E931-87154209CD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09C3F8-C610-BB76-8455-3DB4FDA212D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F367C07-FCEA-DFED-FD51-789D748DE5EE}"/>
              </a:ext>
            </a:extLst>
          </p:cNvPr>
          <p:cNvPicPr>
            <a:picLocks noChangeAspect="1"/>
          </p:cNvPicPr>
          <p:nvPr/>
        </p:nvPicPr>
        <p:blipFill>
          <a:blip r:embed="rId2"/>
          <a:stretch>
            <a:fillRect/>
          </a:stretch>
        </p:blipFill>
        <p:spPr>
          <a:xfrm>
            <a:off x="500332" y="395406"/>
            <a:ext cx="10978551" cy="6097469"/>
          </a:xfrm>
          <a:prstGeom prst="rect">
            <a:avLst/>
          </a:prstGeom>
        </p:spPr>
      </p:pic>
    </p:spTree>
    <p:extLst>
      <p:ext uri="{BB962C8B-B14F-4D97-AF65-F5344CB8AC3E}">
        <p14:creationId xmlns:p14="http://schemas.microsoft.com/office/powerpoint/2010/main" val="233047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87EA-31B3-C396-6049-B6BCBA647F5B}"/>
              </a:ext>
            </a:extLst>
          </p:cNvPr>
          <p:cNvSpPr>
            <a:spLocks noGrp="1"/>
          </p:cNvSpPr>
          <p:nvPr>
            <p:ph type="ctrTitle"/>
          </p:nvPr>
        </p:nvSpPr>
        <p:spPr>
          <a:xfrm>
            <a:off x="1524000" y="1122363"/>
            <a:ext cx="9144000" cy="1100884"/>
          </a:xfrm>
        </p:spPr>
        <p:txBody>
          <a:bodyPr>
            <a:normAutofit/>
          </a:bodyPr>
          <a:lstStyle/>
          <a:p>
            <a:r>
              <a:rPr lang="en-US" sz="4800" b="1"/>
              <a:t>                 </a:t>
            </a:r>
            <a:endParaRPr lang="en-IN" sz="4800" b="1" dirty="0"/>
          </a:p>
        </p:txBody>
      </p:sp>
      <p:sp>
        <p:nvSpPr>
          <p:cNvPr id="3" name="Subtitle 2">
            <a:extLst>
              <a:ext uri="{FF2B5EF4-FFF2-40B4-BE49-F238E27FC236}">
                <a16:creationId xmlns:a16="http://schemas.microsoft.com/office/drawing/2014/main" id="{6342E3C6-F8DB-3BAC-7F8B-6038FC7E14A8}"/>
              </a:ext>
            </a:extLst>
          </p:cNvPr>
          <p:cNvSpPr>
            <a:spLocks noGrp="1"/>
          </p:cNvSpPr>
          <p:nvPr>
            <p:ph type="subTitle" idx="1"/>
          </p:nvPr>
        </p:nvSpPr>
        <p:spPr>
          <a:xfrm>
            <a:off x="1577788" y="2725271"/>
            <a:ext cx="9144000" cy="2752164"/>
          </a:xfrm>
        </p:spPr>
        <p:txBody>
          <a:bodyPr>
            <a:normAutofit/>
          </a:bodyPr>
          <a:lstStyle/>
          <a:p>
            <a:r>
              <a:rPr lang="en-US" sz="5400" dirty="0"/>
              <a:t>            OLIGOPOLY</a:t>
            </a:r>
          </a:p>
          <a:p>
            <a:endParaRPr lang="en-IN" sz="6000" dirty="0"/>
          </a:p>
        </p:txBody>
      </p:sp>
      <p:pic>
        <p:nvPicPr>
          <p:cNvPr id="5" name="Picture 4">
            <a:extLst>
              <a:ext uri="{FF2B5EF4-FFF2-40B4-BE49-F238E27FC236}">
                <a16:creationId xmlns:a16="http://schemas.microsoft.com/office/drawing/2014/main" id="{71F6253B-7C24-6BF3-AA9B-673B48DBF3A6}"/>
              </a:ext>
            </a:extLst>
          </p:cNvPr>
          <p:cNvPicPr>
            <a:picLocks noChangeAspect="1"/>
          </p:cNvPicPr>
          <p:nvPr/>
        </p:nvPicPr>
        <p:blipFill>
          <a:blip r:embed="rId2"/>
          <a:stretch>
            <a:fillRect/>
          </a:stretch>
        </p:blipFill>
        <p:spPr>
          <a:xfrm>
            <a:off x="3281082" y="3899647"/>
            <a:ext cx="5844989" cy="1308847"/>
          </a:xfrm>
          <a:prstGeom prst="rect">
            <a:avLst/>
          </a:prstGeom>
        </p:spPr>
      </p:pic>
    </p:spTree>
    <p:extLst>
      <p:ext uri="{BB962C8B-B14F-4D97-AF65-F5344CB8AC3E}">
        <p14:creationId xmlns:p14="http://schemas.microsoft.com/office/powerpoint/2010/main" val="448540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D4B2-1074-E5C2-B45A-DC7B8F1F07B8}"/>
              </a:ext>
            </a:extLst>
          </p:cNvPr>
          <p:cNvSpPr>
            <a:spLocks noGrp="1"/>
          </p:cNvSpPr>
          <p:nvPr>
            <p:ph type="title"/>
          </p:nvPr>
        </p:nvSpPr>
        <p:spPr/>
        <p:txBody>
          <a:bodyPr/>
          <a:lstStyle/>
          <a:p>
            <a:r>
              <a:rPr lang="en-IN" b="1" dirty="0">
                <a:solidFill>
                  <a:srgbClr val="C00000"/>
                </a:solidFill>
              </a:rPr>
              <a:t>Cartels</a:t>
            </a:r>
          </a:p>
        </p:txBody>
      </p:sp>
      <p:sp>
        <p:nvSpPr>
          <p:cNvPr id="3" name="Content Placeholder 2">
            <a:extLst>
              <a:ext uri="{FF2B5EF4-FFF2-40B4-BE49-F238E27FC236}">
                <a16:creationId xmlns:a16="http://schemas.microsoft.com/office/drawing/2014/main" id="{B5087463-BF8C-D2EB-43BD-12E943F8F001}"/>
              </a:ext>
            </a:extLst>
          </p:cNvPr>
          <p:cNvSpPr>
            <a:spLocks noGrp="1"/>
          </p:cNvSpPr>
          <p:nvPr>
            <p:ph idx="1"/>
          </p:nvPr>
        </p:nvSpPr>
        <p:spPr/>
        <p:txBody>
          <a:bodyPr>
            <a:normAutofit/>
          </a:bodyPr>
          <a:lstStyle/>
          <a:p>
            <a:r>
              <a:rPr lang="en-US" b="1" dirty="0"/>
              <a:t>What would be the price and quantity of water </a:t>
            </a:r>
            <a:r>
              <a:rPr lang="en-US" dirty="0"/>
              <a:t>that would result from the </a:t>
            </a:r>
            <a:r>
              <a:rPr lang="en-US" b="1" dirty="0"/>
              <a:t>duopoly of Jack and Jill</a:t>
            </a:r>
            <a:r>
              <a:rPr lang="en-US" dirty="0"/>
              <a:t>..?</a:t>
            </a:r>
          </a:p>
          <a:p>
            <a:r>
              <a:rPr lang="en-US" b="1" dirty="0"/>
              <a:t>One possibility </a:t>
            </a:r>
            <a:r>
              <a:rPr lang="en-US" dirty="0"/>
              <a:t>is that Jack and Jill get together and agree on the quantity of water to produce and the price to charge for it. Such an agreement among firms over production and price is called </a:t>
            </a:r>
            <a:r>
              <a:rPr lang="en-US" b="1" dirty="0"/>
              <a:t>collusion</a:t>
            </a:r>
            <a:r>
              <a:rPr lang="en-US" dirty="0"/>
              <a:t>, and the group of firms acting in unison is called a </a:t>
            </a:r>
            <a:r>
              <a:rPr lang="en-US" b="1" dirty="0"/>
              <a:t>cartel</a:t>
            </a:r>
            <a:r>
              <a:rPr lang="en-US" dirty="0"/>
              <a:t>. </a:t>
            </a:r>
          </a:p>
          <a:p>
            <a:r>
              <a:rPr lang="en-US" b="1" dirty="0"/>
              <a:t>Once a cartel is formed</a:t>
            </a:r>
            <a:r>
              <a:rPr lang="en-US" dirty="0"/>
              <a:t>, the </a:t>
            </a:r>
            <a:r>
              <a:rPr lang="en-US" b="1" dirty="0"/>
              <a:t>market is in effect served by a monopoly</a:t>
            </a:r>
            <a:r>
              <a:rPr lang="en-US" dirty="0"/>
              <a:t>.</a:t>
            </a:r>
          </a:p>
          <a:p>
            <a:r>
              <a:rPr lang="en-US" dirty="0"/>
              <a:t>That is, if Jack and Jill were to collude, our two producers would </a:t>
            </a:r>
            <a:r>
              <a:rPr lang="en-US" b="1" dirty="0"/>
              <a:t>produce</a:t>
            </a:r>
            <a:r>
              <a:rPr lang="en-US" dirty="0"/>
              <a:t> a total of </a:t>
            </a:r>
            <a:r>
              <a:rPr lang="en-US" b="1" dirty="0"/>
              <a:t>60 gallons</a:t>
            </a:r>
            <a:r>
              <a:rPr lang="en-US" dirty="0"/>
              <a:t>, which would be sold at a </a:t>
            </a:r>
            <a:r>
              <a:rPr lang="en-US" b="1" dirty="0"/>
              <a:t>price of $60 a gallon</a:t>
            </a:r>
            <a:r>
              <a:rPr lang="en-US" dirty="0"/>
              <a:t>. Once again, </a:t>
            </a:r>
            <a:r>
              <a:rPr lang="en-US" b="1" dirty="0"/>
              <a:t>price exceeds marginal cost</a:t>
            </a:r>
            <a:r>
              <a:rPr lang="en-US" dirty="0"/>
              <a:t>, and the outcome is </a:t>
            </a:r>
            <a:r>
              <a:rPr lang="en-US" b="1" dirty="0"/>
              <a:t>socially inefficient</a:t>
            </a:r>
            <a:r>
              <a:rPr lang="en-US" dirty="0"/>
              <a:t>.</a:t>
            </a:r>
            <a:endParaRPr lang="en-IN" dirty="0"/>
          </a:p>
        </p:txBody>
      </p:sp>
    </p:spTree>
    <p:extLst>
      <p:ext uri="{BB962C8B-B14F-4D97-AF65-F5344CB8AC3E}">
        <p14:creationId xmlns:p14="http://schemas.microsoft.com/office/powerpoint/2010/main" val="754947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EFC43C-C231-A16F-8FE3-BAF6CCA6DB58}"/>
              </a:ext>
            </a:extLst>
          </p:cNvPr>
          <p:cNvSpPr>
            <a:spLocks noGrp="1"/>
          </p:cNvSpPr>
          <p:nvPr>
            <p:ph idx="1"/>
          </p:nvPr>
        </p:nvSpPr>
        <p:spPr>
          <a:xfrm>
            <a:off x="838200" y="787879"/>
            <a:ext cx="6827808" cy="5389084"/>
          </a:xfrm>
        </p:spPr>
        <p:txBody>
          <a:bodyPr>
            <a:normAutofit/>
          </a:bodyPr>
          <a:lstStyle/>
          <a:p>
            <a:pPr algn="just"/>
            <a:r>
              <a:rPr lang="en-US" dirty="0"/>
              <a:t>A </a:t>
            </a:r>
            <a:r>
              <a:rPr lang="en-US" b="1" dirty="0"/>
              <a:t>cartel must agree </a:t>
            </a:r>
            <a:r>
              <a:rPr lang="en-US" dirty="0"/>
              <a:t>not only on the total level of production but also on the </a:t>
            </a:r>
            <a:r>
              <a:rPr lang="en-US" b="1" dirty="0"/>
              <a:t>amount produced by each member</a:t>
            </a:r>
            <a:r>
              <a:rPr lang="en-US" dirty="0"/>
              <a:t>. </a:t>
            </a:r>
          </a:p>
          <a:p>
            <a:pPr algn="just"/>
            <a:r>
              <a:rPr lang="en-US" dirty="0"/>
              <a:t>In our case, Jack and Jill must </a:t>
            </a:r>
            <a:r>
              <a:rPr lang="en-US" b="1" dirty="0"/>
              <a:t>agree on how to split the monopoly production </a:t>
            </a:r>
            <a:r>
              <a:rPr lang="en-US" dirty="0"/>
              <a:t>of 60 gallons. </a:t>
            </a:r>
          </a:p>
          <a:p>
            <a:pPr algn="just"/>
            <a:r>
              <a:rPr lang="en-US" b="1" dirty="0"/>
              <a:t>Each member of the cartel will want a larger share of the market</a:t>
            </a:r>
            <a:r>
              <a:rPr lang="en-US" dirty="0"/>
              <a:t> because a larger market share </a:t>
            </a:r>
            <a:r>
              <a:rPr lang="en-US" b="1" dirty="0"/>
              <a:t>means larger profit</a:t>
            </a:r>
            <a:r>
              <a:rPr lang="en-US" dirty="0"/>
              <a:t>. </a:t>
            </a:r>
          </a:p>
          <a:p>
            <a:pPr algn="just"/>
            <a:r>
              <a:rPr lang="en-US" dirty="0"/>
              <a:t>If Jack and Jill agreed to split the market equally, each would produce 30 gallons, the price would be $60 a gallon, and </a:t>
            </a:r>
            <a:r>
              <a:rPr lang="en-US" b="1" dirty="0"/>
              <a:t>each</a:t>
            </a:r>
            <a:r>
              <a:rPr lang="en-US" dirty="0"/>
              <a:t> would get </a:t>
            </a:r>
            <a:r>
              <a:rPr lang="en-US" b="1" dirty="0"/>
              <a:t>a profit of $1,800</a:t>
            </a:r>
            <a:r>
              <a:rPr lang="en-US" dirty="0"/>
              <a:t>.</a:t>
            </a:r>
            <a:endParaRPr lang="en-IN" dirty="0"/>
          </a:p>
        </p:txBody>
      </p:sp>
      <p:pic>
        <p:nvPicPr>
          <p:cNvPr id="5" name="Picture 4">
            <a:extLst>
              <a:ext uri="{FF2B5EF4-FFF2-40B4-BE49-F238E27FC236}">
                <a16:creationId xmlns:a16="http://schemas.microsoft.com/office/drawing/2014/main" id="{05C21119-B152-3520-E642-EBC379C45326}"/>
              </a:ext>
            </a:extLst>
          </p:cNvPr>
          <p:cNvPicPr>
            <a:picLocks noChangeAspect="1"/>
          </p:cNvPicPr>
          <p:nvPr/>
        </p:nvPicPr>
        <p:blipFill>
          <a:blip r:embed="rId2"/>
          <a:stretch>
            <a:fillRect/>
          </a:stretch>
        </p:blipFill>
        <p:spPr>
          <a:xfrm>
            <a:off x="8065788" y="1825625"/>
            <a:ext cx="3686175" cy="4038600"/>
          </a:xfrm>
          <a:prstGeom prst="rect">
            <a:avLst/>
          </a:prstGeom>
        </p:spPr>
      </p:pic>
    </p:spTree>
    <p:extLst>
      <p:ext uri="{BB962C8B-B14F-4D97-AF65-F5344CB8AC3E}">
        <p14:creationId xmlns:p14="http://schemas.microsoft.com/office/powerpoint/2010/main" val="2592299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69BC-AFDE-7972-68AA-169ACF4FB498}"/>
              </a:ext>
            </a:extLst>
          </p:cNvPr>
          <p:cNvSpPr>
            <a:spLocks noGrp="1"/>
          </p:cNvSpPr>
          <p:nvPr>
            <p:ph type="title"/>
          </p:nvPr>
        </p:nvSpPr>
        <p:spPr/>
        <p:txBody>
          <a:bodyPr/>
          <a:lstStyle/>
          <a:p>
            <a:r>
              <a:rPr lang="en-US" b="1" dirty="0">
                <a:solidFill>
                  <a:srgbClr val="C00000"/>
                </a:solidFill>
              </a:rPr>
              <a:t>The Equilibrium for an Oligopoly</a:t>
            </a:r>
            <a:endParaRPr lang="en-IN" b="1" dirty="0">
              <a:solidFill>
                <a:srgbClr val="C00000"/>
              </a:solidFill>
            </a:endParaRPr>
          </a:p>
        </p:txBody>
      </p:sp>
      <p:sp>
        <p:nvSpPr>
          <p:cNvPr id="3" name="Content Placeholder 2">
            <a:extLst>
              <a:ext uri="{FF2B5EF4-FFF2-40B4-BE49-F238E27FC236}">
                <a16:creationId xmlns:a16="http://schemas.microsoft.com/office/drawing/2014/main" id="{8427B0B7-2484-3BAD-D365-3C1ADEE33870}"/>
              </a:ext>
            </a:extLst>
          </p:cNvPr>
          <p:cNvSpPr>
            <a:spLocks noGrp="1"/>
          </p:cNvSpPr>
          <p:nvPr>
            <p:ph idx="1"/>
          </p:nvPr>
        </p:nvSpPr>
        <p:spPr/>
        <p:txBody>
          <a:bodyPr>
            <a:normAutofit/>
          </a:bodyPr>
          <a:lstStyle/>
          <a:p>
            <a:r>
              <a:rPr lang="en-US" dirty="0"/>
              <a:t>Oligopolists would like to form cartels and earn monopoly profits, but that is often impossible. </a:t>
            </a:r>
            <a:r>
              <a:rPr lang="en-US" b="1" dirty="0"/>
              <a:t>Squabbling among cartel members </a:t>
            </a:r>
            <a:r>
              <a:rPr lang="en-US" dirty="0"/>
              <a:t>over </a:t>
            </a:r>
            <a:r>
              <a:rPr lang="en-US" b="1" dirty="0"/>
              <a:t>how to divide the profit</a:t>
            </a:r>
            <a:r>
              <a:rPr lang="en-US" dirty="0"/>
              <a:t> in the market </a:t>
            </a:r>
            <a:r>
              <a:rPr lang="en-US" b="1" dirty="0"/>
              <a:t>can make agreement among members difficult</a:t>
            </a:r>
            <a:r>
              <a:rPr lang="en-US" dirty="0"/>
              <a:t>. </a:t>
            </a:r>
          </a:p>
          <a:p>
            <a:r>
              <a:rPr lang="en-US" dirty="0"/>
              <a:t>In addition, </a:t>
            </a:r>
            <a:r>
              <a:rPr lang="en-US" b="1" dirty="0"/>
              <a:t>antitrust laws prohibit explicit agreements among oligopolists </a:t>
            </a:r>
            <a:r>
              <a:rPr lang="en-US" dirty="0"/>
              <a:t>as a matter of public policy. Even talking about pricing and production restrictions with competitors </a:t>
            </a:r>
            <a:r>
              <a:rPr lang="en-US" b="1" dirty="0"/>
              <a:t>can be a criminal offense</a:t>
            </a:r>
            <a:r>
              <a:rPr lang="en-US" dirty="0"/>
              <a:t>.</a:t>
            </a:r>
          </a:p>
          <a:p>
            <a:r>
              <a:rPr lang="en-US" dirty="0"/>
              <a:t>So, let’s consider </a:t>
            </a:r>
            <a:r>
              <a:rPr lang="en-US" b="1" dirty="0"/>
              <a:t>what happens if Jack and Jill decide separately </a:t>
            </a:r>
            <a:r>
              <a:rPr lang="en-US" dirty="0"/>
              <a:t>how much water to produce.</a:t>
            </a:r>
          </a:p>
          <a:p>
            <a:r>
              <a:rPr lang="en-US" b="1" dirty="0"/>
              <a:t>If</a:t>
            </a:r>
            <a:r>
              <a:rPr lang="en-US" dirty="0"/>
              <a:t> the </a:t>
            </a:r>
            <a:r>
              <a:rPr lang="en-US" b="1" dirty="0" err="1"/>
              <a:t>duopolists</a:t>
            </a:r>
            <a:r>
              <a:rPr lang="en-US" b="1" dirty="0"/>
              <a:t> individually pursue their own self-interest </a:t>
            </a:r>
            <a:r>
              <a:rPr lang="en-US" dirty="0"/>
              <a:t>when deciding how much to produce, </a:t>
            </a:r>
            <a:r>
              <a:rPr lang="en-US" b="1" dirty="0"/>
              <a:t>they produce a total quantity greater than the monopoly quantity</a:t>
            </a:r>
            <a:r>
              <a:rPr lang="en-US" dirty="0"/>
              <a:t>, </a:t>
            </a:r>
            <a:r>
              <a:rPr lang="en-US" b="1" dirty="0"/>
              <a:t>charge a price lower than the monopoly price</a:t>
            </a:r>
            <a:r>
              <a:rPr lang="en-US" dirty="0"/>
              <a:t>, and </a:t>
            </a:r>
            <a:r>
              <a:rPr lang="en-US" b="1" dirty="0"/>
              <a:t>earn total profit less than the monopoly profit</a:t>
            </a:r>
            <a:r>
              <a:rPr lang="en-US" dirty="0"/>
              <a:t>.</a:t>
            </a:r>
            <a:endParaRPr lang="en-IN" dirty="0"/>
          </a:p>
        </p:txBody>
      </p:sp>
    </p:spTree>
    <p:extLst>
      <p:ext uri="{BB962C8B-B14F-4D97-AF65-F5344CB8AC3E}">
        <p14:creationId xmlns:p14="http://schemas.microsoft.com/office/powerpoint/2010/main" val="1144989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133FD-CB4A-55D1-95B2-BD9597743D56}"/>
              </a:ext>
            </a:extLst>
          </p:cNvPr>
          <p:cNvSpPr>
            <a:spLocks noGrp="1"/>
          </p:cNvSpPr>
          <p:nvPr>
            <p:ph idx="1"/>
          </p:nvPr>
        </p:nvSpPr>
        <p:spPr>
          <a:xfrm>
            <a:off x="838200" y="523336"/>
            <a:ext cx="10515600" cy="5653627"/>
          </a:xfrm>
        </p:spPr>
        <p:txBody>
          <a:bodyPr>
            <a:normAutofit fontScale="92500" lnSpcReduction="10000"/>
          </a:bodyPr>
          <a:lstStyle/>
          <a:p>
            <a:r>
              <a:rPr lang="en-US" dirty="0"/>
              <a:t>At first, one might expect Jack and Jill to reach the monopoly outcome on their own, because this outcome maximizes their joint profit. </a:t>
            </a:r>
            <a:r>
              <a:rPr lang="en-US" b="1" dirty="0"/>
              <a:t>In the absence of a binding agreement</a:t>
            </a:r>
            <a:r>
              <a:rPr lang="en-US" dirty="0"/>
              <a:t>, however, the </a:t>
            </a:r>
            <a:r>
              <a:rPr lang="en-US" b="1" dirty="0"/>
              <a:t>monopoly outcome is unlikely</a:t>
            </a:r>
            <a:r>
              <a:rPr lang="en-US" dirty="0"/>
              <a:t>. </a:t>
            </a:r>
          </a:p>
          <a:p>
            <a:r>
              <a:rPr lang="en-US" b="1" dirty="0"/>
              <a:t>To see why</a:t>
            </a:r>
            <a:r>
              <a:rPr lang="en-US" dirty="0"/>
              <a:t>, imagine that </a:t>
            </a:r>
            <a:r>
              <a:rPr lang="en-US" b="1" dirty="0"/>
              <a:t>Jack expects Jill to produce only 30 gallons </a:t>
            </a:r>
            <a:r>
              <a:rPr lang="en-US" dirty="0"/>
              <a:t>(half of the monopoly quantity). </a:t>
            </a:r>
            <a:r>
              <a:rPr lang="en-US" b="1" dirty="0"/>
              <a:t>Jack would reason as follows: </a:t>
            </a:r>
            <a:r>
              <a:rPr lang="en-US" dirty="0"/>
              <a:t>“I could produce 30 gallons as well. In this case, a total of 60 gallons of water would be sold at a price of $60 a gallon. My profit would be $1,800 (30 gallons × $60 a gallon). </a:t>
            </a:r>
            <a:r>
              <a:rPr lang="en-US" b="1" dirty="0"/>
              <a:t>Alternatively, I could produce 40 gallons</a:t>
            </a:r>
            <a:r>
              <a:rPr lang="en-US" dirty="0"/>
              <a:t>. In this case, a total of 70 gallons of water would be sold at a price of $50 a gallon. My profit would be $2,000 (40 gallons × $50 a gallon). </a:t>
            </a:r>
            <a:r>
              <a:rPr lang="en-US" b="1" dirty="0"/>
              <a:t>Even though total profit in the market would fall, my profit would be higher</a:t>
            </a:r>
            <a:r>
              <a:rPr lang="en-US" dirty="0"/>
              <a:t>, because I would have a larger share of the market.” </a:t>
            </a:r>
          </a:p>
          <a:p>
            <a:r>
              <a:rPr lang="en-US" dirty="0"/>
              <a:t>Of course, </a:t>
            </a:r>
            <a:r>
              <a:rPr lang="en-US" b="1" dirty="0"/>
              <a:t>Jill might reason the same way</a:t>
            </a:r>
            <a:r>
              <a:rPr lang="en-US" dirty="0"/>
              <a:t>. If so, </a:t>
            </a:r>
            <a:r>
              <a:rPr lang="en-US" b="1" dirty="0"/>
              <a:t>Jack and Jill would each bring 40 gallons </a:t>
            </a:r>
            <a:r>
              <a:rPr lang="en-US" dirty="0"/>
              <a:t>to town. Total sales would be </a:t>
            </a:r>
            <a:r>
              <a:rPr lang="en-US" b="1" dirty="0"/>
              <a:t>80 gallons</a:t>
            </a:r>
            <a:r>
              <a:rPr lang="en-US" dirty="0"/>
              <a:t>, and the </a:t>
            </a:r>
            <a:r>
              <a:rPr lang="en-US" b="1" dirty="0"/>
              <a:t>price would fall to $40</a:t>
            </a:r>
            <a:r>
              <a:rPr lang="en-US" dirty="0"/>
              <a:t>.</a:t>
            </a:r>
          </a:p>
          <a:p>
            <a:r>
              <a:rPr lang="en-US" dirty="0"/>
              <a:t>Although </a:t>
            </a:r>
            <a:r>
              <a:rPr lang="en-US" b="1" dirty="0"/>
              <a:t>the logic of self-interest </a:t>
            </a:r>
            <a:r>
              <a:rPr lang="en-US" dirty="0"/>
              <a:t>increases the duopoly’s output above the monopoly level, it </a:t>
            </a:r>
            <a:r>
              <a:rPr lang="en-US" b="1" dirty="0"/>
              <a:t>does not push the </a:t>
            </a:r>
            <a:r>
              <a:rPr lang="en-US" b="1" dirty="0" err="1"/>
              <a:t>duopolists</a:t>
            </a:r>
            <a:r>
              <a:rPr lang="en-US" b="1" dirty="0"/>
              <a:t> all the way to the competitive allocation</a:t>
            </a:r>
            <a:r>
              <a:rPr lang="en-US" dirty="0"/>
              <a:t>. </a:t>
            </a:r>
          </a:p>
          <a:p>
            <a:r>
              <a:rPr lang="en-US" dirty="0"/>
              <a:t>Consider </a:t>
            </a:r>
            <a:r>
              <a:rPr lang="en-US" b="1" dirty="0"/>
              <a:t>what happens when each </a:t>
            </a:r>
            <a:r>
              <a:rPr lang="en-US" b="1" dirty="0" err="1"/>
              <a:t>duopolist</a:t>
            </a:r>
            <a:r>
              <a:rPr lang="en-US" b="1" dirty="0"/>
              <a:t> produces 40 gallons</a:t>
            </a:r>
            <a:r>
              <a:rPr lang="en-US" dirty="0"/>
              <a:t>. The </a:t>
            </a:r>
            <a:r>
              <a:rPr lang="en-US" b="1" dirty="0"/>
              <a:t>price is $40</a:t>
            </a:r>
            <a:r>
              <a:rPr lang="en-US" dirty="0"/>
              <a:t>, and </a:t>
            </a:r>
            <a:r>
              <a:rPr lang="en-US" b="1" dirty="0"/>
              <a:t>each </a:t>
            </a:r>
            <a:r>
              <a:rPr lang="en-US" b="1" dirty="0" err="1"/>
              <a:t>duopolist</a:t>
            </a:r>
            <a:r>
              <a:rPr lang="en-US" b="1" dirty="0"/>
              <a:t> </a:t>
            </a:r>
            <a:r>
              <a:rPr lang="en-US" dirty="0"/>
              <a:t>makes a </a:t>
            </a:r>
            <a:r>
              <a:rPr lang="en-US" b="1" dirty="0"/>
              <a:t>profit of $1,600</a:t>
            </a:r>
            <a:r>
              <a:rPr lang="en-US" dirty="0"/>
              <a:t>. In this case, Jack’s self-interested logic leads to a different conclusion: “Right now, my profit is $1,600. </a:t>
            </a:r>
            <a:r>
              <a:rPr lang="en-US" b="1" dirty="0"/>
              <a:t>Suppose I increase my production to 50 gallons</a:t>
            </a:r>
            <a:r>
              <a:rPr lang="en-US" dirty="0"/>
              <a:t>. In this case, a </a:t>
            </a:r>
            <a:r>
              <a:rPr lang="en-US" b="1" dirty="0"/>
              <a:t>total of 90 gallons of water </a:t>
            </a:r>
            <a:r>
              <a:rPr lang="en-US" dirty="0"/>
              <a:t>would be sold, and the </a:t>
            </a:r>
            <a:r>
              <a:rPr lang="en-US" b="1" dirty="0"/>
              <a:t>price would be $30 </a:t>
            </a:r>
            <a:r>
              <a:rPr lang="en-US" dirty="0"/>
              <a:t>a gallon. Then my profit would be only $1,500. </a:t>
            </a:r>
            <a:r>
              <a:rPr lang="en-US" b="1" dirty="0"/>
              <a:t>Rather than increasing production and driving down the price, I am better off keeping my production at 40 gallons</a:t>
            </a:r>
            <a:r>
              <a:rPr lang="en-US" dirty="0"/>
              <a:t>.”</a:t>
            </a:r>
            <a:endParaRPr lang="en-IN" dirty="0"/>
          </a:p>
        </p:txBody>
      </p:sp>
    </p:spTree>
    <p:extLst>
      <p:ext uri="{BB962C8B-B14F-4D97-AF65-F5344CB8AC3E}">
        <p14:creationId xmlns:p14="http://schemas.microsoft.com/office/powerpoint/2010/main" val="204342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8010-781E-5087-D810-E12912087198}"/>
              </a:ext>
            </a:extLst>
          </p:cNvPr>
          <p:cNvSpPr>
            <a:spLocks noGrp="1"/>
          </p:cNvSpPr>
          <p:nvPr>
            <p:ph type="title"/>
          </p:nvPr>
        </p:nvSpPr>
        <p:spPr/>
        <p:txBody>
          <a:bodyPr/>
          <a:lstStyle/>
          <a:p>
            <a:r>
              <a:rPr lang="en-US" b="1" dirty="0">
                <a:solidFill>
                  <a:srgbClr val="C00000"/>
                </a:solidFill>
              </a:rPr>
              <a:t>Nash Equilibrium</a:t>
            </a:r>
            <a:endParaRPr lang="en-IN" b="1" dirty="0">
              <a:solidFill>
                <a:srgbClr val="C00000"/>
              </a:solidFill>
            </a:endParaRPr>
          </a:p>
        </p:txBody>
      </p:sp>
      <p:sp>
        <p:nvSpPr>
          <p:cNvPr id="3" name="Content Placeholder 2">
            <a:extLst>
              <a:ext uri="{FF2B5EF4-FFF2-40B4-BE49-F238E27FC236}">
                <a16:creationId xmlns:a16="http://schemas.microsoft.com/office/drawing/2014/main" id="{7B7FC64B-C2C6-F5A3-DF2E-B386E9F1A57C}"/>
              </a:ext>
            </a:extLst>
          </p:cNvPr>
          <p:cNvSpPr>
            <a:spLocks noGrp="1"/>
          </p:cNvSpPr>
          <p:nvPr>
            <p:ph idx="1"/>
          </p:nvPr>
        </p:nvSpPr>
        <p:spPr/>
        <p:txBody>
          <a:bodyPr>
            <a:normAutofit/>
          </a:bodyPr>
          <a:lstStyle/>
          <a:p>
            <a:r>
              <a:rPr lang="en-US" dirty="0"/>
              <a:t>The outcome in which Jack and Jill each produce 40 gallons looks like some sort of equilibrium. In fact, this outcome is called a </a:t>
            </a:r>
            <a:r>
              <a:rPr lang="en-US" b="1" i="1" dirty="0"/>
              <a:t>Nash equilibrium</a:t>
            </a:r>
            <a:r>
              <a:rPr lang="en-US" dirty="0"/>
              <a:t>. (It is named after economic theorist </a:t>
            </a:r>
            <a:r>
              <a:rPr lang="en-US" b="1" dirty="0"/>
              <a:t>John Nash</a:t>
            </a:r>
            <a:r>
              <a:rPr lang="en-US" dirty="0"/>
              <a:t>, whose life was portrayed in the book and movie </a:t>
            </a:r>
            <a:r>
              <a:rPr lang="en-US" i="1" dirty="0"/>
              <a:t>A Beautiful Mind</a:t>
            </a:r>
            <a:r>
              <a:rPr lang="en-US" dirty="0"/>
              <a:t>.) </a:t>
            </a:r>
          </a:p>
          <a:p>
            <a:r>
              <a:rPr lang="en-US" dirty="0"/>
              <a:t>A </a:t>
            </a:r>
            <a:r>
              <a:rPr lang="en-US" b="1" dirty="0"/>
              <a:t>Nash equilibrium </a:t>
            </a:r>
            <a:r>
              <a:rPr lang="en-US" dirty="0"/>
              <a:t>is a situation in which economic actors interacting with one another </a:t>
            </a:r>
            <a:r>
              <a:rPr lang="en-US" b="1" i="1" dirty="0"/>
              <a:t>each choose their best strategy given the strategies the others have chosen</a:t>
            </a:r>
            <a:r>
              <a:rPr lang="en-US" dirty="0"/>
              <a:t>. </a:t>
            </a:r>
          </a:p>
          <a:p>
            <a:r>
              <a:rPr lang="en-US" dirty="0"/>
              <a:t>In this case, </a:t>
            </a:r>
            <a:r>
              <a:rPr lang="en-US" b="1" dirty="0"/>
              <a:t>given that Jill is producing 40 gallons, the best strategy for Jack is to produce 40 gallons</a:t>
            </a:r>
            <a:r>
              <a:rPr lang="en-US" dirty="0"/>
              <a:t>. Similarly, given that Jack is producing 40 gallons, the best strategy for Jill is to produce 40 gallons. </a:t>
            </a:r>
            <a:r>
              <a:rPr lang="en-US" b="1" dirty="0"/>
              <a:t>Once they reach this Nash equilibrium, neither Jack nor Jill has an incentive to make a different decision</a:t>
            </a:r>
            <a:r>
              <a:rPr lang="en-US" dirty="0"/>
              <a:t>.</a:t>
            </a:r>
            <a:endParaRPr lang="en-IN" dirty="0"/>
          </a:p>
        </p:txBody>
      </p:sp>
    </p:spTree>
    <p:extLst>
      <p:ext uri="{BB962C8B-B14F-4D97-AF65-F5344CB8AC3E}">
        <p14:creationId xmlns:p14="http://schemas.microsoft.com/office/powerpoint/2010/main" val="149001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64E2534-7866-661F-DF34-144B698A536A}"/>
              </a:ext>
            </a:extLst>
          </p:cNvPr>
          <p:cNvSpPr>
            <a:spLocks noGrp="1"/>
          </p:cNvSpPr>
          <p:nvPr>
            <p:ph idx="1"/>
          </p:nvPr>
        </p:nvSpPr>
        <p:spPr>
          <a:xfrm>
            <a:off x="838200" y="1092679"/>
            <a:ext cx="7368396" cy="5084284"/>
          </a:xfrm>
        </p:spPr>
        <p:txBody>
          <a:bodyPr>
            <a:normAutofit/>
          </a:bodyPr>
          <a:lstStyle/>
          <a:p>
            <a:pPr algn="just"/>
            <a:r>
              <a:rPr lang="en-US" dirty="0"/>
              <a:t>This example illustrates </a:t>
            </a:r>
            <a:r>
              <a:rPr lang="en-US" b="1" dirty="0"/>
              <a:t>the tension between cooperation and self-interest</a:t>
            </a:r>
            <a:r>
              <a:rPr lang="en-US" dirty="0"/>
              <a:t>. </a:t>
            </a:r>
            <a:endParaRPr lang="en-IN" dirty="0"/>
          </a:p>
          <a:p>
            <a:pPr algn="just"/>
            <a:r>
              <a:rPr lang="en-US" b="1" dirty="0"/>
              <a:t>Oligopolists would be better off cooperating and reaching the monopoly outcome</a:t>
            </a:r>
            <a:r>
              <a:rPr lang="en-US" dirty="0"/>
              <a:t>. </a:t>
            </a:r>
            <a:r>
              <a:rPr lang="en-US" b="1" dirty="0"/>
              <a:t>Yet</a:t>
            </a:r>
            <a:r>
              <a:rPr lang="en-US" dirty="0"/>
              <a:t> because they pursue their </a:t>
            </a:r>
            <a:r>
              <a:rPr lang="en-US" b="1" dirty="0"/>
              <a:t>own self-interest</a:t>
            </a:r>
            <a:r>
              <a:rPr lang="en-US" dirty="0"/>
              <a:t>, they </a:t>
            </a:r>
            <a:r>
              <a:rPr lang="en-US" b="1" dirty="0"/>
              <a:t>do not end up reaching the monopoly outcome </a:t>
            </a:r>
            <a:r>
              <a:rPr lang="en-US" dirty="0"/>
              <a:t>and maximizing their joint profit. </a:t>
            </a:r>
          </a:p>
          <a:p>
            <a:pPr algn="just"/>
            <a:r>
              <a:rPr lang="en-US" b="1" dirty="0"/>
              <a:t>Each oligopolist is tempted to raise production and capture a larger share of the market</a:t>
            </a:r>
            <a:r>
              <a:rPr lang="en-US" dirty="0"/>
              <a:t>. As each of them tries to do this, </a:t>
            </a:r>
            <a:r>
              <a:rPr lang="en-US" b="1" dirty="0"/>
              <a:t>total production rises</a:t>
            </a:r>
            <a:r>
              <a:rPr lang="en-US" dirty="0"/>
              <a:t>, and the </a:t>
            </a:r>
            <a:r>
              <a:rPr lang="en-US" b="1" dirty="0"/>
              <a:t>price falls</a:t>
            </a:r>
            <a:r>
              <a:rPr lang="en-US" dirty="0"/>
              <a:t>.</a:t>
            </a:r>
            <a:endParaRPr lang="en-IN" dirty="0"/>
          </a:p>
          <a:p>
            <a:endParaRPr lang="en-IN" dirty="0"/>
          </a:p>
        </p:txBody>
      </p:sp>
      <p:pic>
        <p:nvPicPr>
          <p:cNvPr id="8" name="Content Placeholder 4">
            <a:extLst>
              <a:ext uri="{FF2B5EF4-FFF2-40B4-BE49-F238E27FC236}">
                <a16:creationId xmlns:a16="http://schemas.microsoft.com/office/drawing/2014/main" id="{635267CE-BD6E-A2EF-8466-FF11398D8B9D}"/>
              </a:ext>
            </a:extLst>
          </p:cNvPr>
          <p:cNvPicPr>
            <a:picLocks noChangeAspect="1"/>
          </p:cNvPicPr>
          <p:nvPr/>
        </p:nvPicPr>
        <p:blipFill>
          <a:blip r:embed="rId2"/>
          <a:stretch>
            <a:fillRect/>
          </a:stretch>
        </p:blipFill>
        <p:spPr>
          <a:xfrm>
            <a:off x="9126746" y="2191020"/>
            <a:ext cx="2610929" cy="3438525"/>
          </a:xfrm>
          <a:prstGeom prst="rect">
            <a:avLst/>
          </a:prstGeom>
        </p:spPr>
      </p:pic>
    </p:spTree>
    <p:extLst>
      <p:ext uri="{BB962C8B-B14F-4D97-AF65-F5344CB8AC3E}">
        <p14:creationId xmlns:p14="http://schemas.microsoft.com/office/powerpoint/2010/main" val="2838023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D1BD4-314C-86D0-B1B8-E81262DFA953}"/>
              </a:ext>
            </a:extLst>
          </p:cNvPr>
          <p:cNvSpPr>
            <a:spLocks noGrp="1"/>
          </p:cNvSpPr>
          <p:nvPr>
            <p:ph idx="1"/>
          </p:nvPr>
        </p:nvSpPr>
        <p:spPr/>
        <p:txBody>
          <a:bodyPr>
            <a:normAutofit/>
          </a:bodyPr>
          <a:lstStyle/>
          <a:p>
            <a:r>
              <a:rPr lang="en-US" dirty="0"/>
              <a:t>At the same time, </a:t>
            </a:r>
            <a:r>
              <a:rPr lang="en-US" b="1" dirty="0"/>
              <a:t>self-interest does not drive the market all the way to the competitive outcome</a:t>
            </a:r>
            <a:r>
              <a:rPr lang="en-US" dirty="0"/>
              <a:t>. </a:t>
            </a:r>
          </a:p>
          <a:p>
            <a:r>
              <a:rPr lang="en-US" dirty="0"/>
              <a:t>Like monopolists, </a:t>
            </a:r>
            <a:r>
              <a:rPr lang="en-US" b="1" dirty="0"/>
              <a:t>oligopolists are aware that increasing the amount they produce reduces the price of their product</a:t>
            </a:r>
            <a:r>
              <a:rPr lang="en-US" dirty="0"/>
              <a:t>, which in turn affects profits. Therefore, </a:t>
            </a:r>
            <a:r>
              <a:rPr lang="en-US" b="1" dirty="0"/>
              <a:t>they stop short of following the competitive firm’s rule </a:t>
            </a:r>
            <a:r>
              <a:rPr lang="en-US" dirty="0"/>
              <a:t>of producing up to the point where </a:t>
            </a:r>
            <a:r>
              <a:rPr lang="en-US" b="1" dirty="0"/>
              <a:t>price equals marginal cost</a:t>
            </a:r>
            <a:r>
              <a:rPr lang="en-US" dirty="0"/>
              <a:t>.</a:t>
            </a:r>
          </a:p>
          <a:p>
            <a:r>
              <a:rPr lang="en-US" b="1" dirty="0"/>
              <a:t>In summary</a:t>
            </a:r>
            <a:r>
              <a:rPr lang="en-US" dirty="0"/>
              <a:t>, </a:t>
            </a:r>
            <a:r>
              <a:rPr lang="en-US" i="1" dirty="0"/>
              <a:t>when firms in an oligopoly individually choose production to maximize profit, they </a:t>
            </a:r>
            <a:r>
              <a:rPr lang="en-US" b="1" i="1" dirty="0"/>
              <a:t>produce a quantity of output greater than </a:t>
            </a:r>
            <a:r>
              <a:rPr lang="en-US" i="1" dirty="0"/>
              <a:t>the level produced </a:t>
            </a:r>
            <a:r>
              <a:rPr lang="en-US" b="1" i="1" dirty="0"/>
              <a:t>by</a:t>
            </a:r>
            <a:r>
              <a:rPr lang="en-US" i="1" dirty="0"/>
              <a:t> </a:t>
            </a:r>
            <a:r>
              <a:rPr lang="en-US" b="1" i="1" dirty="0"/>
              <a:t>monopoly</a:t>
            </a:r>
            <a:r>
              <a:rPr lang="en-US" i="1" dirty="0"/>
              <a:t> and </a:t>
            </a:r>
            <a:r>
              <a:rPr lang="en-US" b="1" i="1" dirty="0"/>
              <a:t>less than </a:t>
            </a:r>
            <a:r>
              <a:rPr lang="en-US" i="1" dirty="0"/>
              <a:t>the level produced </a:t>
            </a:r>
            <a:r>
              <a:rPr lang="en-US" b="1" i="1" dirty="0"/>
              <a:t>by perfect competition</a:t>
            </a:r>
            <a:r>
              <a:rPr lang="en-US" i="1" dirty="0"/>
              <a:t>. The </a:t>
            </a:r>
            <a:r>
              <a:rPr lang="en-US" b="1" i="1" dirty="0"/>
              <a:t>oligopoly price</a:t>
            </a:r>
            <a:r>
              <a:rPr lang="en-US" i="1" dirty="0"/>
              <a:t> is </a:t>
            </a:r>
            <a:r>
              <a:rPr lang="en-US" b="1" i="1" dirty="0"/>
              <a:t>less than the monopoly price </a:t>
            </a:r>
            <a:r>
              <a:rPr lang="en-US" i="1" dirty="0"/>
              <a:t>but </a:t>
            </a:r>
            <a:r>
              <a:rPr lang="en-US" b="1" i="1" dirty="0"/>
              <a:t>greater than the competitive price </a:t>
            </a:r>
            <a:r>
              <a:rPr lang="en-US" i="1" dirty="0"/>
              <a:t>(price would be greater than marginal cost, but not as high as in a monopoly).</a:t>
            </a:r>
            <a:endParaRPr lang="en-IN" i="1" dirty="0"/>
          </a:p>
        </p:txBody>
      </p:sp>
    </p:spTree>
    <p:extLst>
      <p:ext uri="{BB962C8B-B14F-4D97-AF65-F5344CB8AC3E}">
        <p14:creationId xmlns:p14="http://schemas.microsoft.com/office/powerpoint/2010/main" val="3304074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6088-DAC4-FB4A-FEE1-63CEAE4D4FF4}"/>
              </a:ext>
            </a:extLst>
          </p:cNvPr>
          <p:cNvSpPr>
            <a:spLocks noGrp="1"/>
          </p:cNvSpPr>
          <p:nvPr>
            <p:ph type="title"/>
          </p:nvPr>
        </p:nvSpPr>
        <p:spPr/>
        <p:txBody>
          <a:bodyPr/>
          <a:lstStyle/>
          <a:p>
            <a:r>
              <a:rPr lang="en-US" dirty="0">
                <a:solidFill>
                  <a:srgbClr val="C00000"/>
                </a:solidFill>
              </a:rPr>
              <a:t>How the Size of an Oligopoly Affects the Market Outcome…?</a:t>
            </a:r>
            <a:endParaRPr lang="en-IN" dirty="0">
              <a:solidFill>
                <a:srgbClr val="C00000"/>
              </a:solidFill>
            </a:endParaRPr>
          </a:p>
        </p:txBody>
      </p:sp>
      <p:sp>
        <p:nvSpPr>
          <p:cNvPr id="3" name="Content Placeholder 2">
            <a:extLst>
              <a:ext uri="{FF2B5EF4-FFF2-40B4-BE49-F238E27FC236}">
                <a16:creationId xmlns:a16="http://schemas.microsoft.com/office/drawing/2014/main" id="{340496F7-646B-6320-9882-8310DCF230B6}"/>
              </a:ext>
            </a:extLst>
          </p:cNvPr>
          <p:cNvSpPr>
            <a:spLocks noGrp="1"/>
          </p:cNvSpPr>
          <p:nvPr>
            <p:ph idx="1"/>
          </p:nvPr>
        </p:nvSpPr>
        <p:spPr/>
        <p:txBody>
          <a:bodyPr>
            <a:normAutofit fontScale="92500" lnSpcReduction="10000"/>
          </a:bodyPr>
          <a:lstStyle/>
          <a:p>
            <a:r>
              <a:rPr lang="en-US" dirty="0"/>
              <a:t>How would an </a:t>
            </a:r>
            <a:r>
              <a:rPr lang="en-US" b="1" dirty="0"/>
              <a:t>increase in the number of sellers </a:t>
            </a:r>
            <a:r>
              <a:rPr lang="en-US" dirty="0"/>
              <a:t>from two to four </a:t>
            </a:r>
            <a:r>
              <a:rPr lang="en-US" b="1" dirty="0"/>
              <a:t>affect the price and quantity </a:t>
            </a:r>
            <a:r>
              <a:rPr lang="en-US" dirty="0"/>
              <a:t>of water in the town?</a:t>
            </a:r>
          </a:p>
          <a:p>
            <a:r>
              <a:rPr lang="en-US" dirty="0"/>
              <a:t>The demand schedule in Table 1 remains the same, but now more producers are available to satisfy this demand.</a:t>
            </a:r>
          </a:p>
          <a:p>
            <a:r>
              <a:rPr lang="en-US" b="1" dirty="0"/>
              <a:t>If the sellers </a:t>
            </a:r>
            <a:r>
              <a:rPr lang="en-US" dirty="0"/>
              <a:t>of water </a:t>
            </a:r>
            <a:r>
              <a:rPr lang="en-US" b="1" dirty="0"/>
              <a:t>could form a cartel</a:t>
            </a:r>
            <a:r>
              <a:rPr lang="en-US" dirty="0"/>
              <a:t>, they would once again </a:t>
            </a:r>
            <a:r>
              <a:rPr lang="en-US" b="1" dirty="0"/>
              <a:t>try to maximize total profit by producing the monopoly quantity </a:t>
            </a:r>
            <a:r>
              <a:rPr lang="en-US" dirty="0"/>
              <a:t>and </a:t>
            </a:r>
            <a:r>
              <a:rPr lang="en-US" b="1" dirty="0"/>
              <a:t>charging the monopoly price</a:t>
            </a:r>
            <a:r>
              <a:rPr lang="en-US" dirty="0"/>
              <a:t>. Just as when there were only two sellers, the members of the cartel would </a:t>
            </a:r>
            <a:r>
              <a:rPr lang="en-US" b="1" dirty="0"/>
              <a:t>need to agree on production levels for each member </a:t>
            </a:r>
            <a:r>
              <a:rPr lang="en-US" dirty="0"/>
              <a:t>and find some way to </a:t>
            </a:r>
            <a:r>
              <a:rPr lang="en-US" b="1" dirty="0"/>
              <a:t>enforce the agreement</a:t>
            </a:r>
            <a:r>
              <a:rPr lang="en-US" dirty="0"/>
              <a:t>.</a:t>
            </a:r>
          </a:p>
          <a:p>
            <a:r>
              <a:rPr lang="en-US" b="1" dirty="0"/>
              <a:t>As the cartel grows larger</a:t>
            </a:r>
            <a:r>
              <a:rPr lang="en-US" dirty="0"/>
              <a:t>, however, </a:t>
            </a:r>
            <a:r>
              <a:rPr lang="en-US" b="1" dirty="0"/>
              <a:t>this outcome is less likely</a:t>
            </a:r>
            <a:r>
              <a:rPr lang="en-US" dirty="0"/>
              <a:t>. Reaching and </a:t>
            </a:r>
            <a:r>
              <a:rPr lang="en-US" b="1" dirty="0"/>
              <a:t>enforcing an agreement becomes more difficult </a:t>
            </a:r>
            <a:r>
              <a:rPr lang="en-US" dirty="0"/>
              <a:t>as the size of the group increases.</a:t>
            </a:r>
          </a:p>
          <a:p>
            <a:r>
              <a:rPr lang="en-US" dirty="0"/>
              <a:t>If the oligopolists do not form a cartel—perhaps because the antitrust laws prohibit it—they must each decide on their own how much water to produce. </a:t>
            </a:r>
            <a:endParaRPr lang="en-IN" dirty="0"/>
          </a:p>
        </p:txBody>
      </p:sp>
    </p:spTree>
    <p:extLst>
      <p:ext uri="{BB962C8B-B14F-4D97-AF65-F5344CB8AC3E}">
        <p14:creationId xmlns:p14="http://schemas.microsoft.com/office/powerpoint/2010/main" val="2097332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628C35-BA5A-7712-0D8D-38FE232A62F2}"/>
              </a:ext>
            </a:extLst>
          </p:cNvPr>
          <p:cNvSpPr>
            <a:spLocks noGrp="1"/>
          </p:cNvSpPr>
          <p:nvPr>
            <p:ph idx="1"/>
          </p:nvPr>
        </p:nvSpPr>
        <p:spPr>
          <a:xfrm>
            <a:off x="838200" y="805132"/>
            <a:ext cx="10515600" cy="5371831"/>
          </a:xfrm>
        </p:spPr>
        <p:txBody>
          <a:bodyPr>
            <a:normAutofit/>
          </a:bodyPr>
          <a:lstStyle/>
          <a:p>
            <a:r>
              <a:rPr lang="en-US" dirty="0"/>
              <a:t>To see how the increase in the number of sellers affects the outcome, consider the decision facing each seller. At any time, each well owner has the option to raise production by one gallon. </a:t>
            </a:r>
            <a:r>
              <a:rPr lang="en-US" b="1" dirty="0"/>
              <a:t>In making this decision</a:t>
            </a:r>
            <a:r>
              <a:rPr lang="en-US" dirty="0"/>
              <a:t>, the well owner </a:t>
            </a:r>
            <a:r>
              <a:rPr lang="en-US" b="1" dirty="0"/>
              <a:t>weighs the following two effects</a:t>
            </a:r>
            <a:r>
              <a:rPr lang="en-US" dirty="0"/>
              <a:t>:</a:t>
            </a:r>
          </a:p>
          <a:p>
            <a:pPr marL="514350" indent="-514350">
              <a:buFont typeface="+mj-lt"/>
              <a:buAutoNum type="arabicParenR"/>
            </a:pPr>
            <a:r>
              <a:rPr lang="en-US" b="1" i="1" dirty="0"/>
              <a:t>The output effect: </a:t>
            </a:r>
            <a:r>
              <a:rPr lang="en-US" dirty="0"/>
              <a:t>Because price is above marginal cost, selling one more gallon of water at the going price will raise profit. </a:t>
            </a:r>
          </a:p>
          <a:p>
            <a:pPr marL="514350" indent="-514350">
              <a:buFont typeface="+mj-lt"/>
              <a:buAutoNum type="arabicParenR"/>
            </a:pPr>
            <a:r>
              <a:rPr lang="en-US" b="1" i="1" dirty="0"/>
              <a:t>The price effect: </a:t>
            </a:r>
            <a:r>
              <a:rPr lang="en-US" dirty="0"/>
              <a:t>Raising production will increase the total amount sold, which will lower the price of water and lower the profit on all the other gallons sold.</a:t>
            </a:r>
          </a:p>
          <a:p>
            <a:r>
              <a:rPr lang="en-US" b="1" dirty="0"/>
              <a:t>If</a:t>
            </a:r>
            <a:r>
              <a:rPr lang="en-US" dirty="0"/>
              <a:t> the </a:t>
            </a:r>
            <a:r>
              <a:rPr lang="en-US" b="1" dirty="0"/>
              <a:t>output effect is larger than the price effect</a:t>
            </a:r>
            <a:r>
              <a:rPr lang="en-US" dirty="0"/>
              <a:t>, the well owner will </a:t>
            </a:r>
            <a:r>
              <a:rPr lang="en-US" b="1" dirty="0"/>
              <a:t>increase production</a:t>
            </a:r>
            <a:r>
              <a:rPr lang="en-US" dirty="0"/>
              <a:t>. </a:t>
            </a:r>
            <a:r>
              <a:rPr lang="en-US" b="1" dirty="0"/>
              <a:t>If</a:t>
            </a:r>
            <a:r>
              <a:rPr lang="en-US" dirty="0"/>
              <a:t> the </a:t>
            </a:r>
            <a:r>
              <a:rPr lang="en-US" b="1" dirty="0"/>
              <a:t>price effect is larger than the output effect</a:t>
            </a:r>
            <a:r>
              <a:rPr lang="en-US" dirty="0"/>
              <a:t>, the owner </a:t>
            </a:r>
            <a:r>
              <a:rPr lang="en-US" b="1" dirty="0"/>
              <a:t>will not raise production</a:t>
            </a:r>
            <a:r>
              <a:rPr lang="en-US" dirty="0"/>
              <a:t>. (In fact, in this case, it is profitable to </a:t>
            </a:r>
            <a:r>
              <a:rPr lang="en-US" b="1" dirty="0"/>
              <a:t>reduce production</a:t>
            </a:r>
            <a:r>
              <a:rPr lang="en-US" dirty="0"/>
              <a:t>.) </a:t>
            </a:r>
          </a:p>
          <a:p>
            <a:r>
              <a:rPr lang="en-US" b="1" dirty="0"/>
              <a:t>Each oligopolist continues to increase production until these two marginal effects exactly balance</a:t>
            </a:r>
            <a:r>
              <a:rPr lang="en-US" dirty="0"/>
              <a:t>, taking the other firms’ production as given.</a:t>
            </a:r>
            <a:endParaRPr lang="en-IN" dirty="0"/>
          </a:p>
        </p:txBody>
      </p:sp>
    </p:spTree>
    <p:extLst>
      <p:ext uri="{BB962C8B-B14F-4D97-AF65-F5344CB8AC3E}">
        <p14:creationId xmlns:p14="http://schemas.microsoft.com/office/powerpoint/2010/main" val="1573688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1AD93-6D22-3B3F-9287-D2F805F54D4A}"/>
              </a:ext>
            </a:extLst>
          </p:cNvPr>
          <p:cNvSpPr>
            <a:spLocks noGrp="1"/>
          </p:cNvSpPr>
          <p:nvPr>
            <p:ph idx="1"/>
          </p:nvPr>
        </p:nvSpPr>
        <p:spPr>
          <a:xfrm>
            <a:off x="1069848" y="1541253"/>
            <a:ext cx="10058400" cy="4630947"/>
          </a:xfrm>
        </p:spPr>
        <p:txBody>
          <a:bodyPr>
            <a:normAutofit/>
          </a:bodyPr>
          <a:lstStyle/>
          <a:p>
            <a:r>
              <a:rPr lang="en-US" dirty="0"/>
              <a:t>The larger the number of sellers, the less each seller is concerned about her own impact on the market price. That is, </a:t>
            </a:r>
            <a:r>
              <a:rPr lang="en-US" b="1" dirty="0"/>
              <a:t>as the oligopoly grows in size</a:t>
            </a:r>
            <a:r>
              <a:rPr lang="en-US" dirty="0"/>
              <a:t>, the </a:t>
            </a:r>
            <a:r>
              <a:rPr lang="en-US" b="1" dirty="0"/>
              <a:t>magnitude of the price effect falls</a:t>
            </a:r>
            <a:r>
              <a:rPr lang="en-US" dirty="0"/>
              <a:t>. When the </a:t>
            </a:r>
            <a:r>
              <a:rPr lang="en-US" b="1" dirty="0"/>
              <a:t>oligopoly grows very large</a:t>
            </a:r>
            <a:r>
              <a:rPr lang="en-US" dirty="0"/>
              <a:t>, the </a:t>
            </a:r>
            <a:r>
              <a:rPr lang="en-US" b="1" dirty="0"/>
              <a:t>price effect disappears altogether</a:t>
            </a:r>
            <a:r>
              <a:rPr lang="en-US" dirty="0"/>
              <a:t>. </a:t>
            </a:r>
          </a:p>
          <a:p>
            <a:r>
              <a:rPr lang="en-US" dirty="0"/>
              <a:t>That is, the </a:t>
            </a:r>
            <a:r>
              <a:rPr lang="en-US" b="1" dirty="0"/>
              <a:t>production decision of an individual firm no longer affects the market price</a:t>
            </a:r>
            <a:r>
              <a:rPr lang="en-US" dirty="0"/>
              <a:t>. </a:t>
            </a:r>
          </a:p>
          <a:p>
            <a:r>
              <a:rPr lang="en-US" dirty="0"/>
              <a:t>In this extreme case, </a:t>
            </a:r>
            <a:r>
              <a:rPr lang="en-US" b="1" dirty="0"/>
              <a:t>each firm takes the market price as given</a:t>
            </a:r>
            <a:r>
              <a:rPr lang="en-US" dirty="0"/>
              <a:t> when deciding how much to produce. </a:t>
            </a:r>
            <a:r>
              <a:rPr lang="en-US" b="1" dirty="0"/>
              <a:t>It increases production as long as price is above marginal cost</a:t>
            </a:r>
            <a:r>
              <a:rPr lang="en-US" dirty="0"/>
              <a:t>.</a:t>
            </a:r>
          </a:p>
          <a:p>
            <a:r>
              <a:rPr lang="en-US" i="1" dirty="0"/>
              <a:t>As the number of sellers in an oligopoly grows larger, an oligopolistic market looks more and more like a competitive market. The price approaches marginal cost, and the quantity produced approaches the socially efficient level.</a:t>
            </a:r>
          </a:p>
          <a:p>
            <a:pPr marL="0" indent="0">
              <a:buNone/>
            </a:pPr>
            <a:endParaRPr lang="en-IN" i="1" dirty="0"/>
          </a:p>
        </p:txBody>
      </p:sp>
    </p:spTree>
    <p:extLst>
      <p:ext uri="{BB962C8B-B14F-4D97-AF65-F5344CB8AC3E}">
        <p14:creationId xmlns:p14="http://schemas.microsoft.com/office/powerpoint/2010/main" val="249998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F400-C224-FE5F-46F3-44C36391C4A7}"/>
              </a:ext>
            </a:extLst>
          </p:cNvPr>
          <p:cNvSpPr>
            <a:spLocks noGrp="1"/>
          </p:cNvSpPr>
          <p:nvPr>
            <p:ph type="title"/>
          </p:nvPr>
        </p:nvSpPr>
        <p:spPr/>
        <p:txBody>
          <a:bodyPr/>
          <a:lstStyle/>
          <a:p>
            <a:r>
              <a:rPr lang="en-IN" b="1" i="0" cap="none" dirty="0">
                <a:solidFill>
                  <a:srgbClr val="111111"/>
                </a:solidFill>
                <a:effectLst/>
                <a:latin typeface="Cabin-semi-bold"/>
              </a:rPr>
              <a:t>What Is An Oligopoly?</a:t>
            </a:r>
            <a:br>
              <a:rPr lang="en-IN" b="1" i="0" cap="none" dirty="0">
                <a:solidFill>
                  <a:srgbClr val="111111"/>
                </a:solidFill>
                <a:effectLst/>
                <a:latin typeface="Cabin-semi-bold"/>
              </a:rPr>
            </a:br>
            <a:endParaRPr lang="en-IN" cap="none" dirty="0"/>
          </a:p>
        </p:txBody>
      </p:sp>
      <p:sp>
        <p:nvSpPr>
          <p:cNvPr id="3" name="Content Placeholder 2">
            <a:extLst>
              <a:ext uri="{FF2B5EF4-FFF2-40B4-BE49-F238E27FC236}">
                <a16:creationId xmlns:a16="http://schemas.microsoft.com/office/drawing/2014/main" id="{D75A1E62-7E38-49B2-EEEA-FB89EAEE5DDD}"/>
              </a:ext>
            </a:extLst>
          </p:cNvPr>
          <p:cNvSpPr>
            <a:spLocks noGrp="1"/>
          </p:cNvSpPr>
          <p:nvPr>
            <p:ph idx="1"/>
          </p:nvPr>
        </p:nvSpPr>
        <p:spPr>
          <a:xfrm>
            <a:off x="681318" y="1317812"/>
            <a:ext cx="10672482" cy="4859151"/>
          </a:xfrm>
        </p:spPr>
        <p:txBody>
          <a:bodyPr>
            <a:normAutofit fontScale="92500"/>
          </a:bodyPr>
          <a:lstStyle/>
          <a:p>
            <a:pPr>
              <a:lnSpc>
                <a:spcPct val="100000"/>
              </a:lnSpc>
            </a:pPr>
            <a:r>
              <a:rPr lang="en-US" sz="2800" b="0" i="0" dirty="0">
                <a:solidFill>
                  <a:srgbClr val="111111"/>
                </a:solidFill>
                <a:effectLst/>
                <a:latin typeface="SourceSansPro"/>
              </a:rPr>
              <a:t>4</a:t>
            </a:r>
            <a:r>
              <a:rPr lang="en-US" sz="2800" b="0" i="0" baseline="30000" dirty="0">
                <a:solidFill>
                  <a:srgbClr val="111111"/>
                </a:solidFill>
                <a:effectLst/>
                <a:latin typeface="SourceSansPro"/>
              </a:rPr>
              <a:t>th</a:t>
            </a:r>
            <a:r>
              <a:rPr lang="en-US" sz="2800" b="0" i="0" dirty="0">
                <a:solidFill>
                  <a:srgbClr val="111111"/>
                </a:solidFill>
                <a:effectLst/>
                <a:latin typeface="SourceSansPro"/>
              </a:rPr>
              <a:t> type of </a:t>
            </a:r>
            <a:r>
              <a:rPr lang="en-US" sz="2800" dirty="0">
                <a:latin typeface="SourceSansPro"/>
              </a:rPr>
              <a:t>market</a:t>
            </a:r>
            <a:r>
              <a:rPr lang="en-US" sz="2800" b="0" i="0" dirty="0">
                <a:solidFill>
                  <a:srgbClr val="111111"/>
                </a:solidFill>
                <a:effectLst/>
                <a:latin typeface="SourceSansPro"/>
              </a:rPr>
              <a:t> structure that exists within an economy </a:t>
            </a:r>
          </a:p>
          <a:p>
            <a:pPr>
              <a:lnSpc>
                <a:spcPct val="100000"/>
              </a:lnSpc>
            </a:pPr>
            <a:r>
              <a:rPr lang="en-US" sz="2800" b="0" i="0" dirty="0">
                <a:solidFill>
                  <a:srgbClr val="111111"/>
                </a:solidFill>
                <a:effectLst/>
                <a:latin typeface="SourceSansPro"/>
              </a:rPr>
              <a:t>In an oligopoly, there is a </a:t>
            </a:r>
            <a:r>
              <a:rPr lang="en-US" sz="2800" b="1" i="0" dirty="0">
                <a:effectLst/>
                <a:latin typeface="SourceSansPro"/>
              </a:rPr>
              <a:t>small number of firms </a:t>
            </a:r>
            <a:r>
              <a:rPr lang="en-US" sz="2800" b="0" i="0" dirty="0">
                <a:solidFill>
                  <a:srgbClr val="111111"/>
                </a:solidFill>
                <a:effectLst/>
                <a:latin typeface="SourceSansPro"/>
              </a:rPr>
              <a:t>that control the market. </a:t>
            </a:r>
          </a:p>
          <a:p>
            <a:pPr>
              <a:lnSpc>
                <a:spcPct val="100000"/>
              </a:lnSpc>
            </a:pPr>
            <a:r>
              <a:rPr lang="en-US" sz="2800" b="0" i="0" dirty="0">
                <a:solidFill>
                  <a:srgbClr val="111111"/>
                </a:solidFill>
                <a:effectLst/>
                <a:latin typeface="SourceSansPro"/>
              </a:rPr>
              <a:t>A </a:t>
            </a:r>
            <a:r>
              <a:rPr lang="en-US" sz="2800" b="1" i="0" dirty="0">
                <a:solidFill>
                  <a:srgbClr val="111111"/>
                </a:solidFill>
                <a:effectLst/>
                <a:latin typeface="SourceSansPro"/>
              </a:rPr>
              <a:t>key characteristic </a:t>
            </a:r>
            <a:r>
              <a:rPr lang="en-US" sz="2800" b="0" i="0" dirty="0">
                <a:solidFill>
                  <a:srgbClr val="111111"/>
                </a:solidFill>
                <a:effectLst/>
                <a:latin typeface="SourceSansPro"/>
              </a:rPr>
              <a:t>of an oligopoly is that none of these firms can keep the others from having significant influence over the market. </a:t>
            </a:r>
          </a:p>
          <a:p>
            <a:pPr>
              <a:lnSpc>
                <a:spcPct val="100000"/>
              </a:lnSpc>
            </a:pPr>
            <a:r>
              <a:rPr lang="en-US" sz="2800" b="0" i="0" dirty="0">
                <a:solidFill>
                  <a:srgbClr val="111111"/>
                </a:solidFill>
                <a:effectLst/>
                <a:latin typeface="SourceSansPro"/>
              </a:rPr>
              <a:t>The </a:t>
            </a:r>
            <a:r>
              <a:rPr lang="en-US" sz="2800" b="1" i="0" dirty="0">
                <a:solidFill>
                  <a:srgbClr val="111111"/>
                </a:solidFill>
                <a:effectLst/>
                <a:latin typeface="SourceSansPro"/>
              </a:rPr>
              <a:t>concentration ratio </a:t>
            </a:r>
            <a:r>
              <a:rPr lang="en-US" sz="2800" b="0" i="0" dirty="0">
                <a:solidFill>
                  <a:srgbClr val="111111"/>
                </a:solidFill>
                <a:effectLst/>
                <a:latin typeface="SourceSansPro"/>
              </a:rPr>
              <a:t>measures the </a:t>
            </a:r>
            <a:r>
              <a:rPr lang="en-US" sz="2800" dirty="0">
                <a:latin typeface="SourceSansPro"/>
              </a:rPr>
              <a:t>market share</a:t>
            </a:r>
            <a:r>
              <a:rPr lang="en-US" sz="2800" b="0" i="0" dirty="0">
                <a:effectLst/>
                <a:latin typeface="SourceSansPro"/>
              </a:rPr>
              <a:t> </a:t>
            </a:r>
            <a:r>
              <a:rPr lang="en-US" sz="2800" b="0" i="0" dirty="0">
                <a:solidFill>
                  <a:srgbClr val="111111"/>
                </a:solidFill>
                <a:effectLst/>
                <a:latin typeface="SourceSansPro"/>
              </a:rPr>
              <a:t>of the largest firms. </a:t>
            </a:r>
          </a:p>
          <a:p>
            <a:pPr>
              <a:lnSpc>
                <a:spcPct val="100000"/>
              </a:lnSpc>
            </a:pPr>
            <a:r>
              <a:rPr lang="en-US" sz="2800" b="0" i="0" dirty="0">
                <a:solidFill>
                  <a:srgbClr val="111111"/>
                </a:solidFill>
                <a:effectLst/>
                <a:latin typeface="SourceSansPro"/>
              </a:rPr>
              <a:t>There is </a:t>
            </a:r>
            <a:r>
              <a:rPr lang="en-US" sz="2800" b="1" i="0" dirty="0">
                <a:solidFill>
                  <a:srgbClr val="111111"/>
                </a:solidFill>
                <a:effectLst/>
                <a:latin typeface="SourceSansPro"/>
              </a:rPr>
              <a:t>no precise upper limit </a:t>
            </a:r>
            <a:r>
              <a:rPr lang="en-US" sz="2800" b="0" i="0" dirty="0">
                <a:solidFill>
                  <a:srgbClr val="111111"/>
                </a:solidFill>
                <a:effectLst/>
                <a:latin typeface="SourceSansPro"/>
              </a:rPr>
              <a:t>to the number of firms in an oligopoly, but the </a:t>
            </a:r>
            <a:r>
              <a:rPr lang="en-US" sz="2800" b="1" i="0" dirty="0">
                <a:solidFill>
                  <a:srgbClr val="111111"/>
                </a:solidFill>
                <a:effectLst/>
                <a:latin typeface="SourceSansPro"/>
              </a:rPr>
              <a:t>number must be low enough</a:t>
            </a:r>
            <a:r>
              <a:rPr lang="en-US" sz="2800" b="0" i="0" dirty="0">
                <a:solidFill>
                  <a:srgbClr val="111111"/>
                </a:solidFill>
                <a:effectLst/>
                <a:latin typeface="SourceSansPro"/>
              </a:rPr>
              <a:t> that the actions of one firm significantly influence the others. </a:t>
            </a:r>
          </a:p>
          <a:p>
            <a:pPr>
              <a:lnSpc>
                <a:spcPct val="100000"/>
              </a:lnSpc>
            </a:pPr>
            <a:r>
              <a:rPr lang="en-US" sz="2800" b="0" i="0" dirty="0">
                <a:solidFill>
                  <a:srgbClr val="111111"/>
                </a:solidFill>
                <a:effectLst/>
                <a:latin typeface="SourceSansPro"/>
              </a:rPr>
              <a:t>An oligopoly </a:t>
            </a:r>
            <a:r>
              <a:rPr lang="en-US" sz="2800" b="1" i="0" dirty="0">
                <a:solidFill>
                  <a:srgbClr val="111111"/>
                </a:solidFill>
                <a:effectLst/>
                <a:latin typeface="SourceSansPro"/>
              </a:rPr>
              <a:t>is different from a monopoly</a:t>
            </a:r>
            <a:r>
              <a:rPr lang="en-US" sz="2800" b="0" i="0" dirty="0">
                <a:solidFill>
                  <a:srgbClr val="111111"/>
                </a:solidFill>
                <a:effectLst/>
                <a:latin typeface="SourceSansPro"/>
              </a:rPr>
              <a:t>, which is a market with only one producer.</a:t>
            </a:r>
            <a:endParaRPr lang="en-IN" sz="2800" dirty="0"/>
          </a:p>
        </p:txBody>
      </p:sp>
    </p:spTree>
    <p:extLst>
      <p:ext uri="{BB962C8B-B14F-4D97-AF65-F5344CB8AC3E}">
        <p14:creationId xmlns:p14="http://schemas.microsoft.com/office/powerpoint/2010/main" val="1787681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DEA00-FAD3-C276-7A98-2A5DF6BD687A}"/>
              </a:ext>
            </a:extLst>
          </p:cNvPr>
          <p:cNvSpPr>
            <a:spLocks noGrp="1"/>
          </p:cNvSpPr>
          <p:nvPr>
            <p:ph idx="1"/>
          </p:nvPr>
        </p:nvSpPr>
        <p:spPr>
          <a:xfrm>
            <a:off x="838200" y="966158"/>
            <a:ext cx="10515600" cy="5210805"/>
          </a:xfrm>
        </p:spPr>
        <p:txBody>
          <a:bodyPr>
            <a:normAutofit/>
          </a:bodyPr>
          <a:lstStyle/>
          <a:p>
            <a:r>
              <a:rPr lang="en-US" dirty="0"/>
              <a:t>This analysis of oligopoly offers </a:t>
            </a:r>
            <a:r>
              <a:rPr lang="en-US" b="1" dirty="0"/>
              <a:t>a new perspective </a:t>
            </a:r>
            <a:r>
              <a:rPr lang="en-US" dirty="0"/>
              <a:t>on the </a:t>
            </a:r>
            <a:r>
              <a:rPr lang="en-US" b="1" dirty="0"/>
              <a:t>effects of international trade</a:t>
            </a:r>
            <a:r>
              <a:rPr lang="en-US" dirty="0"/>
              <a:t>. </a:t>
            </a:r>
          </a:p>
          <a:p>
            <a:r>
              <a:rPr lang="en-US" dirty="0"/>
              <a:t>Imagine that Toyota and Honda are the only automakers in Japan, Volkswagen and BMW are the only automakers in Germany, and Ford and General Motors are the only automakers in the United States. </a:t>
            </a:r>
          </a:p>
          <a:p>
            <a:r>
              <a:rPr lang="en-US" dirty="0"/>
              <a:t>If these nations prohibited international trade in autos, each would have an auto oligopoly with only two members, and the market outcome would likely depart substantially from the competitive ideal. </a:t>
            </a:r>
          </a:p>
          <a:p>
            <a:r>
              <a:rPr lang="en-US" dirty="0"/>
              <a:t>With international trade, however, the car market is a world market, and the oligopoly in this example has six members. </a:t>
            </a:r>
          </a:p>
          <a:p>
            <a:r>
              <a:rPr lang="en-US" b="1" dirty="0"/>
              <a:t>Allowing free trade increases the number of producers from which each consumer can choose</a:t>
            </a:r>
            <a:r>
              <a:rPr lang="en-US" dirty="0"/>
              <a:t>, and this </a:t>
            </a:r>
            <a:r>
              <a:rPr lang="en-US" b="1" dirty="0"/>
              <a:t>increased competition keeps prices closer to marginal cost</a:t>
            </a:r>
            <a:r>
              <a:rPr lang="en-US" dirty="0"/>
              <a:t>. </a:t>
            </a:r>
          </a:p>
          <a:p>
            <a:r>
              <a:rPr lang="en-US" dirty="0"/>
              <a:t>Thus, the </a:t>
            </a:r>
            <a:r>
              <a:rPr lang="en-US" b="1" dirty="0"/>
              <a:t>theory of oligopoly provides a reason </a:t>
            </a:r>
            <a:r>
              <a:rPr lang="en-US" dirty="0"/>
              <a:t>to </a:t>
            </a:r>
            <a:r>
              <a:rPr lang="en-US" b="1" dirty="0"/>
              <a:t>why all countries can benefit from free trade</a:t>
            </a:r>
            <a:r>
              <a:rPr lang="en-US" dirty="0"/>
              <a:t>.</a:t>
            </a:r>
            <a:endParaRPr lang="en-IN" dirty="0"/>
          </a:p>
        </p:txBody>
      </p:sp>
    </p:spTree>
    <p:extLst>
      <p:ext uri="{BB962C8B-B14F-4D97-AF65-F5344CB8AC3E}">
        <p14:creationId xmlns:p14="http://schemas.microsoft.com/office/powerpoint/2010/main" val="552341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64E7-680C-3267-CFA3-CE78FAFA52F3}"/>
              </a:ext>
            </a:extLst>
          </p:cNvPr>
          <p:cNvSpPr>
            <a:spLocks noGrp="1"/>
          </p:cNvSpPr>
          <p:nvPr>
            <p:ph type="title"/>
          </p:nvPr>
        </p:nvSpPr>
        <p:spPr/>
        <p:txBody>
          <a:bodyPr/>
          <a:lstStyle/>
          <a:p>
            <a:r>
              <a:rPr lang="en-IN" b="1" dirty="0">
                <a:solidFill>
                  <a:srgbClr val="C00000"/>
                </a:solidFill>
              </a:rPr>
              <a:t>The Economics of Cooperation</a:t>
            </a:r>
          </a:p>
        </p:txBody>
      </p:sp>
      <p:sp>
        <p:nvSpPr>
          <p:cNvPr id="3" name="Content Placeholder 2">
            <a:extLst>
              <a:ext uri="{FF2B5EF4-FFF2-40B4-BE49-F238E27FC236}">
                <a16:creationId xmlns:a16="http://schemas.microsoft.com/office/drawing/2014/main" id="{10DD1F63-CFFF-FE60-142D-AE0A117BADB6}"/>
              </a:ext>
            </a:extLst>
          </p:cNvPr>
          <p:cNvSpPr>
            <a:spLocks noGrp="1"/>
          </p:cNvSpPr>
          <p:nvPr>
            <p:ph idx="1"/>
          </p:nvPr>
        </p:nvSpPr>
        <p:spPr/>
        <p:txBody>
          <a:bodyPr>
            <a:normAutofit/>
          </a:bodyPr>
          <a:lstStyle/>
          <a:p>
            <a:r>
              <a:rPr lang="en-US" dirty="0"/>
              <a:t>As we have seen, </a:t>
            </a:r>
            <a:r>
              <a:rPr lang="en-US" b="1" dirty="0"/>
              <a:t>oligopolies would like to reach the monopoly outcome</a:t>
            </a:r>
            <a:r>
              <a:rPr lang="en-US" dirty="0"/>
              <a:t>. </a:t>
            </a:r>
            <a:r>
              <a:rPr lang="en-US" b="1" dirty="0"/>
              <a:t>Doing so, however, requires cooperation</a:t>
            </a:r>
            <a:r>
              <a:rPr lang="en-US" dirty="0"/>
              <a:t>, which at times </a:t>
            </a:r>
            <a:r>
              <a:rPr lang="en-US" b="1" dirty="0"/>
              <a:t>is difficult to establish </a:t>
            </a:r>
            <a:r>
              <a:rPr lang="en-US" dirty="0"/>
              <a:t>and </a:t>
            </a:r>
            <a:r>
              <a:rPr lang="en-US" b="1" dirty="0"/>
              <a:t>maintain</a:t>
            </a:r>
            <a:r>
              <a:rPr lang="en-US" dirty="0"/>
              <a:t>. </a:t>
            </a:r>
          </a:p>
          <a:p>
            <a:r>
              <a:rPr lang="en-US" dirty="0"/>
              <a:t>In this section we look more closely at </a:t>
            </a:r>
            <a:r>
              <a:rPr lang="en-US" b="1" dirty="0"/>
              <a:t>the problems that arise when cooperation among actors is desirable but difficult</a:t>
            </a:r>
            <a:r>
              <a:rPr lang="en-US" dirty="0"/>
              <a:t>. To analyze the economics of cooperation, </a:t>
            </a:r>
            <a:r>
              <a:rPr lang="en-US" b="1" dirty="0"/>
              <a:t>we need to learn a little about game theory</a:t>
            </a:r>
            <a:r>
              <a:rPr lang="en-US" dirty="0"/>
              <a:t>.</a:t>
            </a:r>
          </a:p>
          <a:p>
            <a:r>
              <a:rPr lang="en-US" dirty="0"/>
              <a:t>In particular, we focus on a “game” called </a:t>
            </a:r>
            <a:r>
              <a:rPr lang="en-US" b="1" i="1" dirty="0"/>
              <a:t>the prisoners’ dilemma</a:t>
            </a:r>
            <a:r>
              <a:rPr lang="en-US" dirty="0"/>
              <a:t>, which </a:t>
            </a:r>
            <a:r>
              <a:rPr lang="en-US" b="1" dirty="0"/>
              <a:t>provides insight into why cooperation is difficult</a:t>
            </a:r>
            <a:r>
              <a:rPr lang="en-US" dirty="0"/>
              <a:t>. Many times in life, people fail to cooperate with one another even when cooperation would make them all better off. An oligopoly is just one example. The story of the prisoners’ dilemma contains a general lesson that applies to any group trying to maintain cooperation among its members.</a:t>
            </a:r>
            <a:endParaRPr lang="en-IN" dirty="0"/>
          </a:p>
        </p:txBody>
      </p:sp>
    </p:spTree>
    <p:extLst>
      <p:ext uri="{BB962C8B-B14F-4D97-AF65-F5344CB8AC3E}">
        <p14:creationId xmlns:p14="http://schemas.microsoft.com/office/powerpoint/2010/main" val="2374441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A282-B9CE-60A6-7295-04B26F16521B}"/>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340B0391-B23C-14AD-062B-DE8C420CE847}"/>
              </a:ext>
            </a:extLst>
          </p:cNvPr>
          <p:cNvPicPr>
            <a:picLocks noGrp="1" noChangeAspect="1"/>
          </p:cNvPicPr>
          <p:nvPr>
            <p:ph idx="1"/>
          </p:nvPr>
        </p:nvPicPr>
        <p:blipFill>
          <a:blip r:embed="rId2"/>
          <a:stretch>
            <a:fillRect/>
          </a:stretch>
        </p:blipFill>
        <p:spPr>
          <a:xfrm>
            <a:off x="6958461" y="2187231"/>
            <a:ext cx="3600450" cy="3057525"/>
          </a:xfrm>
        </p:spPr>
      </p:pic>
      <p:pic>
        <p:nvPicPr>
          <p:cNvPr id="5" name="Picture 4">
            <a:extLst>
              <a:ext uri="{FF2B5EF4-FFF2-40B4-BE49-F238E27FC236}">
                <a16:creationId xmlns:a16="http://schemas.microsoft.com/office/drawing/2014/main" id="{A3E1BF0B-2C3D-ABD2-E50A-71B942C6C2AD}"/>
              </a:ext>
            </a:extLst>
          </p:cNvPr>
          <p:cNvPicPr>
            <a:picLocks noChangeAspect="1"/>
          </p:cNvPicPr>
          <p:nvPr/>
        </p:nvPicPr>
        <p:blipFill>
          <a:blip r:embed="rId3"/>
          <a:stretch>
            <a:fillRect/>
          </a:stretch>
        </p:blipFill>
        <p:spPr>
          <a:xfrm>
            <a:off x="1562369" y="2267744"/>
            <a:ext cx="3362325" cy="3467100"/>
          </a:xfrm>
          <a:prstGeom prst="rect">
            <a:avLst/>
          </a:prstGeom>
        </p:spPr>
      </p:pic>
    </p:spTree>
    <p:extLst>
      <p:ext uri="{BB962C8B-B14F-4D97-AF65-F5344CB8AC3E}">
        <p14:creationId xmlns:p14="http://schemas.microsoft.com/office/powerpoint/2010/main" val="2907233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31AC-0620-B50A-96C4-65A645311CC2}"/>
              </a:ext>
            </a:extLst>
          </p:cNvPr>
          <p:cNvSpPr>
            <a:spLocks noGrp="1"/>
          </p:cNvSpPr>
          <p:nvPr>
            <p:ph type="title"/>
          </p:nvPr>
        </p:nvSpPr>
        <p:spPr>
          <a:xfrm>
            <a:off x="884207" y="77578"/>
            <a:ext cx="10515600" cy="1325563"/>
          </a:xfrm>
        </p:spPr>
        <p:txBody>
          <a:bodyPr/>
          <a:lstStyle/>
          <a:p>
            <a:r>
              <a:rPr lang="en-IN" b="1" dirty="0">
                <a:solidFill>
                  <a:srgbClr val="C00000"/>
                </a:solidFill>
              </a:rPr>
              <a:t>The Prisoners’ Dilemma</a:t>
            </a:r>
          </a:p>
        </p:txBody>
      </p:sp>
      <p:sp>
        <p:nvSpPr>
          <p:cNvPr id="3" name="Content Placeholder 2">
            <a:extLst>
              <a:ext uri="{FF2B5EF4-FFF2-40B4-BE49-F238E27FC236}">
                <a16:creationId xmlns:a16="http://schemas.microsoft.com/office/drawing/2014/main" id="{81C675A3-BAA9-28A6-3D06-553E45ADD140}"/>
              </a:ext>
            </a:extLst>
          </p:cNvPr>
          <p:cNvSpPr>
            <a:spLocks noGrp="1"/>
          </p:cNvSpPr>
          <p:nvPr>
            <p:ph idx="1"/>
          </p:nvPr>
        </p:nvSpPr>
        <p:spPr>
          <a:xfrm>
            <a:off x="838200" y="1230702"/>
            <a:ext cx="10515600" cy="4946261"/>
          </a:xfrm>
        </p:spPr>
        <p:txBody>
          <a:bodyPr>
            <a:normAutofit lnSpcReduction="10000"/>
          </a:bodyPr>
          <a:lstStyle/>
          <a:p>
            <a:r>
              <a:rPr lang="en-US" dirty="0"/>
              <a:t>The prisoners’ dilemma </a:t>
            </a:r>
            <a:r>
              <a:rPr lang="en-US" b="1" dirty="0"/>
              <a:t>is a story about two criminals </a:t>
            </a:r>
            <a:r>
              <a:rPr lang="en-US" dirty="0"/>
              <a:t>who have been </a:t>
            </a:r>
            <a:r>
              <a:rPr lang="en-US" b="1" dirty="0"/>
              <a:t>captured by the police</a:t>
            </a:r>
            <a:r>
              <a:rPr lang="en-US" dirty="0"/>
              <a:t>. Let’s call them </a:t>
            </a:r>
            <a:r>
              <a:rPr lang="en-US" b="1" dirty="0"/>
              <a:t>Bonnie</a:t>
            </a:r>
            <a:r>
              <a:rPr lang="en-US" dirty="0"/>
              <a:t> and </a:t>
            </a:r>
            <a:r>
              <a:rPr lang="en-US" b="1" dirty="0"/>
              <a:t>Clyde</a:t>
            </a:r>
            <a:r>
              <a:rPr lang="en-US" dirty="0"/>
              <a:t>. The police have enough evidence to convict Bonnie and Clyde of the </a:t>
            </a:r>
            <a:r>
              <a:rPr lang="en-US" b="1" dirty="0"/>
              <a:t>minor crime of carrying an unregistered gun</a:t>
            </a:r>
            <a:r>
              <a:rPr lang="en-US" dirty="0"/>
              <a:t>, so that </a:t>
            </a:r>
            <a:r>
              <a:rPr lang="en-US" b="1" dirty="0"/>
              <a:t>each would spend a year in jail</a:t>
            </a:r>
            <a:r>
              <a:rPr lang="en-US" dirty="0"/>
              <a:t>. </a:t>
            </a:r>
          </a:p>
          <a:p>
            <a:r>
              <a:rPr lang="en-US" dirty="0"/>
              <a:t>The </a:t>
            </a:r>
            <a:r>
              <a:rPr lang="en-US" b="1" dirty="0"/>
              <a:t>police</a:t>
            </a:r>
            <a:r>
              <a:rPr lang="en-US" dirty="0"/>
              <a:t> </a:t>
            </a:r>
            <a:r>
              <a:rPr lang="en-US" b="1" dirty="0"/>
              <a:t>also suspect </a:t>
            </a:r>
            <a:r>
              <a:rPr lang="en-US" dirty="0"/>
              <a:t>that the two criminals have </a:t>
            </a:r>
            <a:r>
              <a:rPr lang="en-US" b="1" dirty="0"/>
              <a:t>committed a bank robbery together</a:t>
            </a:r>
            <a:r>
              <a:rPr lang="en-US" dirty="0"/>
              <a:t>, but </a:t>
            </a:r>
            <a:r>
              <a:rPr lang="en-US" b="1" dirty="0"/>
              <a:t>they lack hard evidence </a:t>
            </a:r>
            <a:r>
              <a:rPr lang="en-US" dirty="0"/>
              <a:t>to convict them of </a:t>
            </a:r>
            <a:r>
              <a:rPr lang="en-US" b="1" dirty="0"/>
              <a:t>this major crime</a:t>
            </a:r>
            <a:r>
              <a:rPr lang="en-US" dirty="0"/>
              <a:t>. The </a:t>
            </a:r>
            <a:r>
              <a:rPr lang="en-US" b="1" dirty="0"/>
              <a:t>police question Bonnie and Clyde in separate rooms </a:t>
            </a:r>
            <a:r>
              <a:rPr lang="en-US" dirty="0"/>
              <a:t>and </a:t>
            </a:r>
            <a:r>
              <a:rPr lang="en-US" b="1" dirty="0"/>
              <a:t>offer each</a:t>
            </a:r>
            <a:r>
              <a:rPr lang="en-US" dirty="0"/>
              <a:t> of them the following </a:t>
            </a:r>
            <a:r>
              <a:rPr lang="en-US" b="1" dirty="0"/>
              <a:t>deal</a:t>
            </a:r>
            <a:r>
              <a:rPr lang="en-US" dirty="0"/>
              <a:t>:</a:t>
            </a:r>
          </a:p>
          <a:p>
            <a:r>
              <a:rPr lang="en-US" dirty="0"/>
              <a:t>“Right now, we can lock you up for 1 year. </a:t>
            </a:r>
            <a:r>
              <a:rPr lang="en-US" b="1" dirty="0"/>
              <a:t>If you confess to the bank robbery and</a:t>
            </a:r>
            <a:r>
              <a:rPr lang="en-US" dirty="0"/>
              <a:t> </a:t>
            </a:r>
            <a:r>
              <a:rPr lang="en-US" b="1" dirty="0"/>
              <a:t>implicate your partner</a:t>
            </a:r>
            <a:r>
              <a:rPr lang="en-US" dirty="0"/>
              <a:t>, however, </a:t>
            </a:r>
            <a:r>
              <a:rPr lang="en-US" b="1" dirty="0"/>
              <a:t>we’ll give you immunity and you can go free</a:t>
            </a:r>
            <a:r>
              <a:rPr lang="en-US" dirty="0"/>
              <a:t>. </a:t>
            </a:r>
            <a:r>
              <a:rPr lang="en-US" b="1" dirty="0"/>
              <a:t>Your partner will get 20 years in jail</a:t>
            </a:r>
            <a:r>
              <a:rPr lang="en-US" dirty="0"/>
              <a:t>. But </a:t>
            </a:r>
            <a:r>
              <a:rPr lang="en-US" b="1" dirty="0"/>
              <a:t>if you both confess </a:t>
            </a:r>
            <a:r>
              <a:rPr lang="en-US" dirty="0"/>
              <a:t>to the crime, we </a:t>
            </a:r>
            <a:r>
              <a:rPr lang="en-US" b="1" dirty="0"/>
              <a:t>won’t need your testimony </a:t>
            </a:r>
            <a:r>
              <a:rPr lang="en-US" dirty="0"/>
              <a:t>and we can avoid the cost of a trial, so </a:t>
            </a:r>
            <a:r>
              <a:rPr lang="en-US" b="1" dirty="0"/>
              <a:t>you will each get an intermediate sentence of 8 years</a:t>
            </a:r>
            <a:r>
              <a:rPr lang="en-US" dirty="0"/>
              <a:t>.”</a:t>
            </a:r>
          </a:p>
          <a:p>
            <a:r>
              <a:rPr lang="en-US" b="1" dirty="0"/>
              <a:t>If Bonnie and Clyde, heartless bank robbers that they are, care only about their own sentences, what would you expect them to do?</a:t>
            </a:r>
            <a:r>
              <a:rPr lang="en-US" dirty="0"/>
              <a:t> Figure 1 shows their choices. </a:t>
            </a:r>
            <a:r>
              <a:rPr lang="en-US" b="1" dirty="0"/>
              <a:t>Each prisoner has two strategies: </a:t>
            </a:r>
            <a:r>
              <a:rPr lang="en-US" b="1" i="1" dirty="0"/>
              <a:t>confess</a:t>
            </a:r>
            <a:r>
              <a:rPr lang="en-US" dirty="0"/>
              <a:t> or </a:t>
            </a:r>
            <a:r>
              <a:rPr lang="en-US" b="1" i="1" dirty="0"/>
              <a:t>remain silent</a:t>
            </a:r>
            <a:r>
              <a:rPr lang="en-US" dirty="0"/>
              <a:t>. The sentence each prisoner gets depends on the strategy he or she chooses and the strategy chosen by his or her partner in crime.</a:t>
            </a:r>
            <a:endParaRPr lang="en-IN" dirty="0"/>
          </a:p>
        </p:txBody>
      </p:sp>
    </p:spTree>
    <p:extLst>
      <p:ext uri="{BB962C8B-B14F-4D97-AF65-F5344CB8AC3E}">
        <p14:creationId xmlns:p14="http://schemas.microsoft.com/office/powerpoint/2010/main" val="2128391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5364-F3AB-2A18-38D1-C50DFDF8804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56A187F-C2A5-D4BF-65F4-2EC4B6222866}"/>
              </a:ext>
            </a:extLst>
          </p:cNvPr>
          <p:cNvPicPr>
            <a:picLocks noGrp="1" noChangeAspect="1"/>
          </p:cNvPicPr>
          <p:nvPr>
            <p:ph idx="1"/>
          </p:nvPr>
        </p:nvPicPr>
        <p:blipFill>
          <a:blip r:embed="rId2"/>
          <a:stretch>
            <a:fillRect/>
          </a:stretch>
        </p:blipFill>
        <p:spPr>
          <a:xfrm>
            <a:off x="724619" y="713118"/>
            <a:ext cx="10829025" cy="5589916"/>
          </a:xfrm>
        </p:spPr>
      </p:pic>
    </p:spTree>
    <p:extLst>
      <p:ext uri="{BB962C8B-B14F-4D97-AF65-F5344CB8AC3E}">
        <p14:creationId xmlns:p14="http://schemas.microsoft.com/office/powerpoint/2010/main" val="3027730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209157-D23A-32D3-9161-056600311B9A}"/>
              </a:ext>
            </a:extLst>
          </p:cNvPr>
          <p:cNvSpPr>
            <a:spLocks noGrp="1"/>
          </p:cNvSpPr>
          <p:nvPr>
            <p:ph idx="1"/>
          </p:nvPr>
        </p:nvSpPr>
        <p:spPr>
          <a:xfrm>
            <a:off x="1069848" y="1178943"/>
            <a:ext cx="10058400" cy="4993257"/>
          </a:xfrm>
        </p:spPr>
        <p:txBody>
          <a:bodyPr>
            <a:normAutofit/>
          </a:bodyPr>
          <a:lstStyle/>
          <a:p>
            <a:r>
              <a:rPr lang="en-US" dirty="0"/>
              <a:t>Consider first </a:t>
            </a:r>
            <a:r>
              <a:rPr lang="en-US" b="1" dirty="0"/>
              <a:t>Bonnie’s decision</a:t>
            </a:r>
            <a:r>
              <a:rPr lang="en-US" dirty="0"/>
              <a:t>. She reasons as follows: “I don’t know what Clyde is going to do. </a:t>
            </a:r>
            <a:r>
              <a:rPr lang="en-US" b="1" dirty="0"/>
              <a:t>If he remains silent, my best strategy is to confess, </a:t>
            </a:r>
            <a:r>
              <a:rPr lang="en-US" dirty="0"/>
              <a:t>since then I’ll go free rather than spending a year in jail. </a:t>
            </a:r>
            <a:r>
              <a:rPr lang="en-US" b="1" dirty="0"/>
              <a:t>If he confesses, my best strategy is still to confess</a:t>
            </a:r>
            <a:r>
              <a:rPr lang="en-US" dirty="0"/>
              <a:t>, since then I’ll spend 8 years in jail rather than 20. </a:t>
            </a:r>
            <a:r>
              <a:rPr lang="en-US" b="1" dirty="0"/>
              <a:t>So, regardless of what Clyde does, I am better off confessing</a:t>
            </a:r>
            <a:r>
              <a:rPr lang="en-US" dirty="0"/>
              <a:t>.”</a:t>
            </a:r>
          </a:p>
          <a:p>
            <a:r>
              <a:rPr lang="en-US" dirty="0"/>
              <a:t>In the language of game theory, a strategy is called </a:t>
            </a:r>
            <a:r>
              <a:rPr lang="en-US" b="1" dirty="0">
                <a:solidFill>
                  <a:srgbClr val="C00000"/>
                </a:solidFill>
              </a:rPr>
              <a:t>a dominant strategy</a:t>
            </a:r>
            <a:r>
              <a:rPr lang="en-US" dirty="0">
                <a:solidFill>
                  <a:srgbClr val="C00000"/>
                </a:solidFill>
              </a:rPr>
              <a:t> </a:t>
            </a:r>
            <a:r>
              <a:rPr lang="en-US" dirty="0"/>
              <a:t>if it is </a:t>
            </a:r>
            <a:r>
              <a:rPr lang="en-US" b="1" dirty="0"/>
              <a:t>the best strategy for a player to follow regardless of the strategies pursued by other players</a:t>
            </a:r>
            <a:r>
              <a:rPr lang="en-US" dirty="0"/>
              <a:t>. In this case, </a:t>
            </a:r>
            <a:r>
              <a:rPr lang="en-US" b="1" dirty="0"/>
              <a:t>confessing is a dominant strategy for Bonnie</a:t>
            </a:r>
            <a:r>
              <a:rPr lang="en-US" dirty="0"/>
              <a:t>. She spends less time in jail if she confesses, regardless of whether Clyde confesses or remains silent.</a:t>
            </a:r>
          </a:p>
          <a:p>
            <a:r>
              <a:rPr lang="en-US" dirty="0"/>
              <a:t>Now consider </a:t>
            </a:r>
            <a:r>
              <a:rPr lang="en-US" b="1" dirty="0"/>
              <a:t>Clyde’s decision</a:t>
            </a:r>
            <a:r>
              <a:rPr lang="en-US" dirty="0"/>
              <a:t>. He </a:t>
            </a:r>
            <a:r>
              <a:rPr lang="en-US" b="1" dirty="0"/>
              <a:t>faces the same choices as Bonnie</a:t>
            </a:r>
            <a:r>
              <a:rPr lang="en-US" dirty="0"/>
              <a:t>, and </a:t>
            </a:r>
            <a:r>
              <a:rPr lang="en-US" b="1" dirty="0"/>
              <a:t>he reasons in much the same way</a:t>
            </a:r>
            <a:r>
              <a:rPr lang="en-US" dirty="0"/>
              <a:t>. </a:t>
            </a:r>
            <a:r>
              <a:rPr lang="en-US" b="1" dirty="0"/>
              <a:t>Regardless of what Bonnie does, Clyde can reduce his jail time by confessing</a:t>
            </a:r>
            <a:r>
              <a:rPr lang="en-US" dirty="0"/>
              <a:t>. In other words, </a:t>
            </a:r>
            <a:r>
              <a:rPr lang="en-US" b="1" dirty="0"/>
              <a:t>confessing is also a dominant strategy for Clyde</a:t>
            </a:r>
            <a:r>
              <a:rPr lang="en-US" dirty="0"/>
              <a:t>.</a:t>
            </a:r>
            <a:endParaRPr lang="en-IN" dirty="0"/>
          </a:p>
        </p:txBody>
      </p:sp>
    </p:spTree>
    <p:extLst>
      <p:ext uri="{BB962C8B-B14F-4D97-AF65-F5344CB8AC3E}">
        <p14:creationId xmlns:p14="http://schemas.microsoft.com/office/powerpoint/2010/main" val="4043387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8D9D5-F214-F020-11AA-F9FED0AD40C9}"/>
              </a:ext>
            </a:extLst>
          </p:cNvPr>
          <p:cNvSpPr>
            <a:spLocks noGrp="1"/>
          </p:cNvSpPr>
          <p:nvPr>
            <p:ph idx="1"/>
          </p:nvPr>
        </p:nvSpPr>
        <p:spPr>
          <a:xfrm>
            <a:off x="838200" y="851140"/>
            <a:ext cx="10515600" cy="5325823"/>
          </a:xfrm>
        </p:spPr>
        <p:txBody>
          <a:bodyPr>
            <a:normAutofit/>
          </a:bodyPr>
          <a:lstStyle/>
          <a:p>
            <a:r>
              <a:rPr lang="en-US" b="1" dirty="0"/>
              <a:t>In the end, both Bonnie and Clyde confess</a:t>
            </a:r>
            <a:r>
              <a:rPr lang="en-US" dirty="0"/>
              <a:t>, and </a:t>
            </a:r>
            <a:r>
              <a:rPr lang="en-US" b="1" dirty="0"/>
              <a:t>both spend 8 years in jail</a:t>
            </a:r>
            <a:r>
              <a:rPr lang="en-US" dirty="0"/>
              <a:t>. This outcome </a:t>
            </a:r>
            <a:r>
              <a:rPr lang="en-US" b="1" dirty="0"/>
              <a:t>is a </a:t>
            </a:r>
            <a:r>
              <a:rPr lang="en-US" b="1" dirty="0">
                <a:solidFill>
                  <a:srgbClr val="C00000"/>
                </a:solidFill>
              </a:rPr>
              <a:t>Nash equilibrium</a:t>
            </a:r>
            <a:r>
              <a:rPr lang="en-US" dirty="0"/>
              <a:t>: </a:t>
            </a:r>
            <a:r>
              <a:rPr lang="en-US" b="1" dirty="0"/>
              <a:t>Each criminal is choosing the best strategy available, given the strategy the other is following</a:t>
            </a:r>
            <a:r>
              <a:rPr lang="en-US" dirty="0"/>
              <a:t>. </a:t>
            </a:r>
          </a:p>
          <a:p>
            <a:r>
              <a:rPr lang="en-US" b="1" dirty="0"/>
              <a:t>Yet</a:t>
            </a:r>
            <a:r>
              <a:rPr lang="en-US" dirty="0"/>
              <a:t>, from their standpoint, </a:t>
            </a:r>
            <a:r>
              <a:rPr lang="en-US" b="1" dirty="0"/>
              <a:t>the outcome is terrible</a:t>
            </a:r>
            <a:r>
              <a:rPr lang="en-US" dirty="0"/>
              <a:t>. If they had </a:t>
            </a:r>
            <a:r>
              <a:rPr lang="en-US" b="1" i="1" dirty="0"/>
              <a:t>both</a:t>
            </a:r>
            <a:r>
              <a:rPr lang="en-US" b="1" dirty="0"/>
              <a:t> remained silent</a:t>
            </a:r>
            <a:r>
              <a:rPr lang="en-US" dirty="0"/>
              <a:t>, both of them would have been </a:t>
            </a:r>
            <a:r>
              <a:rPr lang="en-US" b="1" dirty="0"/>
              <a:t>better off, spending only 1 year in jail </a:t>
            </a:r>
            <a:r>
              <a:rPr lang="en-US" dirty="0"/>
              <a:t>on the gun charge. </a:t>
            </a:r>
            <a:r>
              <a:rPr lang="en-US" b="1" dirty="0"/>
              <a:t>Because each pursues his or her own interests</a:t>
            </a:r>
            <a:r>
              <a:rPr lang="en-US" dirty="0"/>
              <a:t>, the two prisoners </a:t>
            </a:r>
            <a:r>
              <a:rPr lang="en-US" b="1" dirty="0"/>
              <a:t>together reach an outcome that is worse for each of them</a:t>
            </a:r>
            <a:r>
              <a:rPr lang="en-US" dirty="0"/>
              <a:t>.</a:t>
            </a:r>
          </a:p>
          <a:p>
            <a:r>
              <a:rPr lang="en-US" dirty="0"/>
              <a:t>You might have thought that Bonnie and Clyde would have foreseen this situation and planned ahead. But even with advanced planning, they would still run into problems. Imagine that, before the police captured Bonnie and Clyde, the two criminals had made a pact not to confess. Clearly, this agreement would make them both better off </a:t>
            </a:r>
            <a:r>
              <a:rPr lang="en-US" i="1" dirty="0"/>
              <a:t>if</a:t>
            </a:r>
            <a:r>
              <a:rPr lang="en-US" dirty="0"/>
              <a:t> they both lived up to it, because they would each spend only 1 year in jail. But would the two criminals in fact remain silent, simply because they had agreed to? Once they are being questioned separately, </a:t>
            </a:r>
            <a:r>
              <a:rPr lang="en-US" b="1" dirty="0"/>
              <a:t>the logic of self-interest takes over and leads them to confess</a:t>
            </a:r>
            <a:r>
              <a:rPr lang="en-US" dirty="0"/>
              <a:t>. </a:t>
            </a:r>
            <a:r>
              <a:rPr lang="en-US" b="1" dirty="0"/>
              <a:t>Cooperation </a:t>
            </a:r>
            <a:r>
              <a:rPr lang="en-US" dirty="0"/>
              <a:t>between the two prisoners </a:t>
            </a:r>
            <a:r>
              <a:rPr lang="en-US" b="1" dirty="0"/>
              <a:t>is difficult to maintain, because cooperation is individually irrational</a:t>
            </a:r>
            <a:r>
              <a:rPr lang="en-US" dirty="0"/>
              <a:t>.</a:t>
            </a:r>
            <a:endParaRPr lang="en-IN" dirty="0"/>
          </a:p>
        </p:txBody>
      </p:sp>
    </p:spTree>
    <p:extLst>
      <p:ext uri="{BB962C8B-B14F-4D97-AF65-F5344CB8AC3E}">
        <p14:creationId xmlns:p14="http://schemas.microsoft.com/office/powerpoint/2010/main" val="2731806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DAA5-B14C-5E50-3986-D10D9E005B43}"/>
              </a:ext>
            </a:extLst>
          </p:cNvPr>
          <p:cNvSpPr>
            <a:spLocks noGrp="1"/>
          </p:cNvSpPr>
          <p:nvPr>
            <p:ph type="title"/>
          </p:nvPr>
        </p:nvSpPr>
        <p:spPr/>
        <p:txBody>
          <a:bodyPr/>
          <a:lstStyle/>
          <a:p>
            <a:r>
              <a:rPr lang="en-IN" b="1" dirty="0">
                <a:solidFill>
                  <a:srgbClr val="C00000"/>
                </a:solidFill>
              </a:rPr>
              <a:t>Oligopolies as a Prisoners’ Dilemma</a:t>
            </a:r>
          </a:p>
        </p:txBody>
      </p:sp>
      <p:sp>
        <p:nvSpPr>
          <p:cNvPr id="3" name="Content Placeholder 2">
            <a:extLst>
              <a:ext uri="{FF2B5EF4-FFF2-40B4-BE49-F238E27FC236}">
                <a16:creationId xmlns:a16="http://schemas.microsoft.com/office/drawing/2014/main" id="{37FB9F29-1AAE-8C8B-68AD-A394FF23CEE3}"/>
              </a:ext>
            </a:extLst>
          </p:cNvPr>
          <p:cNvSpPr>
            <a:spLocks noGrp="1"/>
          </p:cNvSpPr>
          <p:nvPr>
            <p:ph idx="1"/>
          </p:nvPr>
        </p:nvSpPr>
        <p:spPr/>
        <p:txBody>
          <a:bodyPr>
            <a:normAutofit/>
          </a:bodyPr>
          <a:lstStyle/>
          <a:p>
            <a:r>
              <a:rPr lang="en-US" dirty="0"/>
              <a:t>The </a:t>
            </a:r>
            <a:r>
              <a:rPr lang="en-US" b="1" dirty="0"/>
              <a:t>game oligopolists play in trying to reach the monopoly outcome </a:t>
            </a:r>
            <a:r>
              <a:rPr lang="en-US" dirty="0"/>
              <a:t>is </a:t>
            </a:r>
            <a:r>
              <a:rPr lang="en-US" b="1" dirty="0"/>
              <a:t>similar to </a:t>
            </a:r>
            <a:r>
              <a:rPr lang="en-US" dirty="0"/>
              <a:t>the game that the two prisoners play in </a:t>
            </a:r>
            <a:r>
              <a:rPr lang="en-US" b="1" dirty="0"/>
              <a:t>the prisoners’ dilemma</a:t>
            </a:r>
            <a:r>
              <a:rPr lang="en-US" dirty="0"/>
              <a:t>.</a:t>
            </a:r>
          </a:p>
          <a:p>
            <a:r>
              <a:rPr lang="en-US" b="1" dirty="0"/>
              <a:t>Consider again </a:t>
            </a:r>
            <a:r>
              <a:rPr lang="en-US" dirty="0"/>
              <a:t>the choices facing </a:t>
            </a:r>
            <a:r>
              <a:rPr lang="en-US" b="1" dirty="0"/>
              <a:t>Jack</a:t>
            </a:r>
            <a:r>
              <a:rPr lang="en-US" dirty="0"/>
              <a:t> and </a:t>
            </a:r>
            <a:r>
              <a:rPr lang="en-US" b="1" dirty="0"/>
              <a:t>Jill</a:t>
            </a:r>
            <a:r>
              <a:rPr lang="en-US" dirty="0"/>
              <a:t>. After prolonged negotiation, the </a:t>
            </a:r>
            <a:r>
              <a:rPr lang="en-US" b="1" dirty="0"/>
              <a:t>two</a:t>
            </a:r>
            <a:r>
              <a:rPr lang="en-US" dirty="0"/>
              <a:t> suppliers of water </a:t>
            </a:r>
            <a:r>
              <a:rPr lang="en-US" b="1" dirty="0"/>
              <a:t>agree to keep production at 30 gallons</a:t>
            </a:r>
            <a:r>
              <a:rPr lang="en-US" dirty="0"/>
              <a:t> so that the </a:t>
            </a:r>
            <a:r>
              <a:rPr lang="en-US" b="1" dirty="0"/>
              <a:t>price will be kept high</a:t>
            </a:r>
            <a:r>
              <a:rPr lang="en-US" dirty="0"/>
              <a:t> and </a:t>
            </a:r>
            <a:r>
              <a:rPr lang="en-US" b="1" dirty="0"/>
              <a:t>together</a:t>
            </a:r>
            <a:r>
              <a:rPr lang="en-US" dirty="0"/>
              <a:t> they will </a:t>
            </a:r>
            <a:r>
              <a:rPr lang="en-US" b="1" dirty="0"/>
              <a:t>earn the maximum profit</a:t>
            </a:r>
            <a:r>
              <a:rPr lang="en-US" dirty="0"/>
              <a:t>. </a:t>
            </a:r>
          </a:p>
          <a:p>
            <a:r>
              <a:rPr lang="en-US" dirty="0"/>
              <a:t>After they agree on production levels, however, </a:t>
            </a:r>
            <a:r>
              <a:rPr lang="en-US" b="1" dirty="0"/>
              <a:t>each of them must decide whether to cooperate</a:t>
            </a:r>
            <a:r>
              <a:rPr lang="en-US" dirty="0"/>
              <a:t> and live up to this agreement </a:t>
            </a:r>
            <a:r>
              <a:rPr lang="en-US" b="1" dirty="0"/>
              <a:t>or to ignore it and produce at a higher level</a:t>
            </a:r>
            <a:r>
              <a:rPr lang="en-US" dirty="0"/>
              <a:t>. </a:t>
            </a:r>
          </a:p>
          <a:p>
            <a:r>
              <a:rPr lang="en-US" dirty="0"/>
              <a:t>Figure 2 shows how the profits of the two producers depend on the strategies they choose.</a:t>
            </a:r>
          </a:p>
          <a:p>
            <a:pPr marL="0" indent="0">
              <a:buNone/>
            </a:pPr>
            <a:endParaRPr lang="en-IN" dirty="0"/>
          </a:p>
        </p:txBody>
      </p:sp>
    </p:spTree>
    <p:extLst>
      <p:ext uri="{BB962C8B-B14F-4D97-AF65-F5344CB8AC3E}">
        <p14:creationId xmlns:p14="http://schemas.microsoft.com/office/powerpoint/2010/main" val="724272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F941F7-75A5-ECC1-9A22-F0402A761175}"/>
              </a:ext>
            </a:extLst>
          </p:cNvPr>
          <p:cNvSpPr>
            <a:spLocks noGrp="1"/>
          </p:cNvSpPr>
          <p:nvPr>
            <p:ph idx="1"/>
          </p:nvPr>
        </p:nvSpPr>
        <p:spPr/>
        <p:txBody>
          <a:bodyPr>
            <a:normAutofit/>
          </a:bodyPr>
          <a:lstStyle/>
          <a:p>
            <a:r>
              <a:rPr lang="en-US" dirty="0"/>
              <a:t>Suppose you are </a:t>
            </a:r>
            <a:r>
              <a:rPr lang="en-US" b="1" dirty="0"/>
              <a:t>Jack</a:t>
            </a:r>
            <a:r>
              <a:rPr lang="en-US" dirty="0"/>
              <a:t>. You </a:t>
            </a:r>
            <a:r>
              <a:rPr lang="en-US" b="1" dirty="0"/>
              <a:t>might reason as follows</a:t>
            </a:r>
            <a:r>
              <a:rPr lang="en-US" dirty="0"/>
              <a:t>: “I could keep production at 30 gallons as we agreed, or I could raise my production and sell 40 gallons. </a:t>
            </a:r>
            <a:r>
              <a:rPr lang="en-US" b="1" dirty="0"/>
              <a:t>If Jill lives up to the agreement </a:t>
            </a:r>
            <a:r>
              <a:rPr lang="en-US" dirty="0"/>
              <a:t>and keeps her production </a:t>
            </a:r>
            <a:r>
              <a:rPr lang="en-US" b="1" dirty="0"/>
              <a:t>at 30 gallons</a:t>
            </a:r>
            <a:r>
              <a:rPr lang="en-US" dirty="0"/>
              <a:t>, then I earn profit of $2,000 by selling 40 gallons and $1,800 by selling 30 gallons. In this case, </a:t>
            </a:r>
            <a:r>
              <a:rPr lang="en-US" b="1" dirty="0"/>
              <a:t>I am better off with the higher-level production</a:t>
            </a:r>
            <a:r>
              <a:rPr lang="en-US" dirty="0"/>
              <a:t>. </a:t>
            </a:r>
            <a:r>
              <a:rPr lang="en-US" b="1" dirty="0"/>
              <a:t>If Jill fails to live up to </a:t>
            </a:r>
            <a:r>
              <a:rPr lang="en-US" dirty="0"/>
              <a:t>the agreement and </a:t>
            </a:r>
            <a:r>
              <a:rPr lang="en-US" b="1" dirty="0"/>
              <a:t>produces 40 gallons</a:t>
            </a:r>
            <a:r>
              <a:rPr lang="en-US" dirty="0"/>
              <a:t>, then I earn $1,600 by selling 40 gallons and $1,500 by selling 30 gallons. </a:t>
            </a:r>
            <a:r>
              <a:rPr lang="en-US" b="1" dirty="0"/>
              <a:t>Once again, I am better off with higher production</a:t>
            </a:r>
            <a:r>
              <a:rPr lang="en-US" dirty="0"/>
              <a:t>. So, </a:t>
            </a:r>
            <a:r>
              <a:rPr lang="en-US" b="1" dirty="0"/>
              <a:t>regardless of what Jill chooses to do, I am better off reneging on our agreement </a:t>
            </a:r>
            <a:r>
              <a:rPr lang="en-US" dirty="0"/>
              <a:t>and </a:t>
            </a:r>
            <a:r>
              <a:rPr lang="en-US" b="1" dirty="0"/>
              <a:t>producing at the higher level</a:t>
            </a:r>
            <a:r>
              <a:rPr lang="en-US" dirty="0"/>
              <a:t>.”</a:t>
            </a:r>
          </a:p>
          <a:p>
            <a:pPr marL="0" indent="0">
              <a:buNone/>
            </a:pPr>
            <a:endParaRPr lang="en-IN" dirty="0"/>
          </a:p>
        </p:txBody>
      </p:sp>
    </p:spTree>
    <p:extLst>
      <p:ext uri="{BB962C8B-B14F-4D97-AF65-F5344CB8AC3E}">
        <p14:creationId xmlns:p14="http://schemas.microsoft.com/office/powerpoint/2010/main" val="576211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4681D5-5005-06EF-E22B-5636088839C2}"/>
              </a:ext>
            </a:extLst>
          </p:cNvPr>
          <p:cNvSpPr>
            <a:spLocks noGrp="1"/>
          </p:cNvSpPr>
          <p:nvPr>
            <p:ph idx="1"/>
          </p:nvPr>
        </p:nvSpPr>
        <p:spPr>
          <a:xfrm>
            <a:off x="1069848" y="1385977"/>
            <a:ext cx="10058400" cy="4786223"/>
          </a:xfrm>
        </p:spPr>
        <p:txBody>
          <a:bodyPr>
            <a:normAutofit/>
          </a:bodyPr>
          <a:lstStyle/>
          <a:p>
            <a:r>
              <a:rPr lang="en-US" b="1" dirty="0"/>
              <a:t>Producing 40 gallons is a dominant strategy for Jack</a:t>
            </a:r>
            <a:r>
              <a:rPr lang="en-US" dirty="0"/>
              <a:t>. </a:t>
            </a:r>
          </a:p>
          <a:p>
            <a:r>
              <a:rPr lang="en-US" dirty="0"/>
              <a:t>Of course, </a:t>
            </a:r>
            <a:r>
              <a:rPr lang="en-US" b="1" dirty="0"/>
              <a:t>Jill reasons in exactly the same way</a:t>
            </a:r>
            <a:r>
              <a:rPr lang="en-US" dirty="0"/>
              <a:t>, and so </a:t>
            </a:r>
            <a:r>
              <a:rPr lang="en-US" b="1" dirty="0"/>
              <a:t>both produce at the higher level of 40 gallons</a:t>
            </a:r>
            <a:r>
              <a:rPr lang="en-US" dirty="0"/>
              <a:t>. </a:t>
            </a:r>
          </a:p>
          <a:p>
            <a:r>
              <a:rPr lang="en-US" b="1" dirty="0"/>
              <a:t>The result is the </a:t>
            </a:r>
            <a:r>
              <a:rPr lang="en-US" b="1" i="1" dirty="0"/>
              <a:t>inferior outcome </a:t>
            </a:r>
            <a:r>
              <a:rPr lang="en-US" b="1" dirty="0"/>
              <a:t>(from Jack and Jill’s standpoint) with low profits for each of the two producers.</a:t>
            </a:r>
          </a:p>
          <a:p>
            <a:r>
              <a:rPr lang="en-US" dirty="0"/>
              <a:t>This example illustrates why oligopolies have trouble maintaining monopoly profits. </a:t>
            </a:r>
          </a:p>
          <a:p>
            <a:r>
              <a:rPr lang="en-US" b="1" dirty="0"/>
              <a:t>The monopoly outcome is jointly rational, but each oligopolist has an incentive to cheat. </a:t>
            </a:r>
            <a:r>
              <a:rPr lang="en-US" dirty="0"/>
              <a:t>Just as self-interest drives the prisoners in the prisoners’ dilemma to confess, </a:t>
            </a:r>
            <a:r>
              <a:rPr lang="en-US" b="1" dirty="0"/>
              <a:t>self-interest makes it difficult for the oligopolists to maintain the cooperative outcome </a:t>
            </a:r>
            <a:r>
              <a:rPr lang="en-US" dirty="0"/>
              <a:t>with low production, high prices, and monopoly profits.</a:t>
            </a:r>
            <a:endParaRPr lang="en-IN" dirty="0"/>
          </a:p>
        </p:txBody>
      </p:sp>
    </p:spTree>
    <p:extLst>
      <p:ext uri="{BB962C8B-B14F-4D97-AF65-F5344CB8AC3E}">
        <p14:creationId xmlns:p14="http://schemas.microsoft.com/office/powerpoint/2010/main" val="249239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6AA1B-AF2E-176A-2002-B5B4F10E0759}"/>
              </a:ext>
            </a:extLst>
          </p:cNvPr>
          <p:cNvSpPr>
            <a:spLocks noGrp="1"/>
          </p:cNvSpPr>
          <p:nvPr>
            <p:ph idx="1"/>
          </p:nvPr>
        </p:nvSpPr>
        <p:spPr>
          <a:xfrm>
            <a:off x="717176" y="331694"/>
            <a:ext cx="10717306" cy="5827339"/>
          </a:xfrm>
        </p:spPr>
        <p:txBody>
          <a:bodyPr>
            <a:normAutofit fontScale="85000" lnSpcReduction="20000"/>
          </a:bodyPr>
          <a:lstStyle/>
          <a:p>
            <a:pPr>
              <a:lnSpc>
                <a:spcPct val="110000"/>
              </a:lnSpc>
            </a:pPr>
            <a:r>
              <a:rPr lang="en-US" sz="3200" b="0" i="0" dirty="0">
                <a:solidFill>
                  <a:srgbClr val="111111"/>
                </a:solidFill>
                <a:effectLst/>
                <a:latin typeface="SourceSansPro"/>
              </a:rPr>
              <a:t>Firms in an oligopoly </a:t>
            </a:r>
            <a:r>
              <a:rPr lang="en-US" sz="3200" b="1" dirty="0">
                <a:latin typeface="SourceSansPro"/>
              </a:rPr>
              <a:t>set prices</a:t>
            </a:r>
            <a:r>
              <a:rPr lang="en-US" sz="3200" b="0" i="0" dirty="0">
                <a:solidFill>
                  <a:srgbClr val="111111"/>
                </a:solidFill>
                <a:effectLst/>
                <a:latin typeface="SourceSansPro"/>
              </a:rPr>
              <a:t>, whether collectively—in a </a:t>
            </a:r>
            <a:r>
              <a:rPr lang="en-US" sz="3200" b="1" dirty="0">
                <a:latin typeface="SourceSansPro"/>
              </a:rPr>
              <a:t>cartel</a:t>
            </a:r>
            <a:r>
              <a:rPr lang="en-US" sz="3200" b="0" i="0" dirty="0">
                <a:solidFill>
                  <a:srgbClr val="111111"/>
                </a:solidFill>
                <a:effectLst/>
                <a:latin typeface="SourceSansPro"/>
              </a:rPr>
              <a:t>—</a:t>
            </a:r>
            <a:r>
              <a:rPr lang="en-US" sz="3200" b="1" i="0" dirty="0">
                <a:solidFill>
                  <a:srgbClr val="111111"/>
                </a:solidFill>
                <a:effectLst/>
                <a:latin typeface="SourceSansPro"/>
              </a:rPr>
              <a:t>or</a:t>
            </a:r>
            <a:r>
              <a:rPr lang="en-US" sz="3200" b="0" i="0" dirty="0">
                <a:solidFill>
                  <a:srgbClr val="111111"/>
                </a:solidFill>
                <a:effectLst/>
                <a:latin typeface="SourceSansPro"/>
              </a:rPr>
              <a:t> under the </a:t>
            </a:r>
            <a:r>
              <a:rPr lang="en-US" sz="3200" b="1" i="0" dirty="0">
                <a:solidFill>
                  <a:srgbClr val="111111"/>
                </a:solidFill>
                <a:effectLst/>
                <a:latin typeface="SourceSansPro"/>
              </a:rPr>
              <a:t>leadership of one firm</a:t>
            </a:r>
            <a:r>
              <a:rPr lang="en-US" sz="3200" b="0" i="0" dirty="0">
                <a:solidFill>
                  <a:srgbClr val="111111"/>
                </a:solidFill>
                <a:effectLst/>
                <a:latin typeface="SourceSansPro"/>
              </a:rPr>
              <a:t>, rather than </a:t>
            </a:r>
            <a:r>
              <a:rPr lang="en-US" sz="3200" dirty="0">
                <a:latin typeface="SourceSansPro"/>
              </a:rPr>
              <a:t>taking prices</a:t>
            </a:r>
            <a:r>
              <a:rPr lang="en-US" sz="3200" b="0" i="0" dirty="0">
                <a:effectLst/>
                <a:latin typeface="SourceSansPro"/>
              </a:rPr>
              <a:t> </a:t>
            </a:r>
            <a:r>
              <a:rPr lang="en-US" sz="3200" b="0" i="0" dirty="0">
                <a:solidFill>
                  <a:srgbClr val="111111"/>
                </a:solidFill>
                <a:effectLst/>
                <a:latin typeface="SourceSansPro"/>
              </a:rPr>
              <a:t>from the market. </a:t>
            </a:r>
            <a:r>
              <a:rPr lang="en-US" sz="3200" b="1" i="0" dirty="0">
                <a:solidFill>
                  <a:srgbClr val="111111"/>
                </a:solidFill>
                <a:effectLst/>
                <a:latin typeface="SourceSansPro"/>
              </a:rPr>
              <a:t>Profit margins are thus higher </a:t>
            </a:r>
            <a:r>
              <a:rPr lang="en-US" sz="3200" b="0" i="0" dirty="0">
                <a:solidFill>
                  <a:srgbClr val="111111"/>
                </a:solidFill>
                <a:effectLst/>
                <a:latin typeface="SourceSansPro"/>
              </a:rPr>
              <a:t>than they would be in a more competitive market. </a:t>
            </a:r>
          </a:p>
          <a:p>
            <a:pPr algn="l">
              <a:lnSpc>
                <a:spcPct val="110000"/>
              </a:lnSpc>
            </a:pPr>
            <a:r>
              <a:rPr lang="en-US" sz="3200" b="0" i="0" dirty="0">
                <a:solidFill>
                  <a:srgbClr val="111111"/>
                </a:solidFill>
                <a:effectLst/>
                <a:latin typeface="SourceSansPro"/>
              </a:rPr>
              <a:t>Some of the </a:t>
            </a:r>
            <a:r>
              <a:rPr lang="en-US" sz="3200" b="1" dirty="0">
                <a:latin typeface="SourceSansPro"/>
              </a:rPr>
              <a:t>barriers to entry</a:t>
            </a:r>
            <a:r>
              <a:rPr lang="en-US" sz="3200" b="1" i="0" dirty="0">
                <a:effectLst/>
                <a:latin typeface="SourceSansPro"/>
              </a:rPr>
              <a:t> </a:t>
            </a:r>
            <a:r>
              <a:rPr lang="en-US" sz="3200" b="0" i="0" dirty="0">
                <a:solidFill>
                  <a:srgbClr val="111111"/>
                </a:solidFill>
                <a:effectLst/>
                <a:latin typeface="SourceSansPro"/>
              </a:rPr>
              <a:t>(that prevent new players from entering the market) in an oligopoly include </a:t>
            </a:r>
            <a:r>
              <a:rPr lang="en-US" sz="3200" dirty="0">
                <a:latin typeface="SourceSansPro"/>
              </a:rPr>
              <a:t>economies of scale</a:t>
            </a:r>
            <a:r>
              <a:rPr lang="en-US" sz="3200" b="0" i="0" dirty="0">
                <a:solidFill>
                  <a:srgbClr val="111111"/>
                </a:solidFill>
                <a:effectLst/>
                <a:latin typeface="SourceSansPro"/>
              </a:rPr>
              <a:t>, regulatory barriers, accessing supply and distribution channels, capital requirements, and brand loyalty.</a:t>
            </a:r>
          </a:p>
          <a:p>
            <a:pPr algn="l">
              <a:lnSpc>
                <a:spcPct val="110000"/>
              </a:lnSpc>
            </a:pPr>
            <a:r>
              <a:rPr lang="en-US" sz="3200" b="0" i="0" dirty="0">
                <a:solidFill>
                  <a:srgbClr val="111111"/>
                </a:solidFill>
                <a:effectLst/>
                <a:latin typeface="SourceSansPro"/>
              </a:rPr>
              <a:t>Oligopolies in history </a:t>
            </a:r>
            <a:r>
              <a:rPr lang="en-US" sz="3200" b="1" i="0" dirty="0">
                <a:solidFill>
                  <a:srgbClr val="111111"/>
                </a:solidFill>
                <a:effectLst/>
                <a:latin typeface="SourceSansPro"/>
              </a:rPr>
              <a:t>include</a:t>
            </a:r>
            <a:r>
              <a:rPr lang="en-US" sz="3200" b="0" i="0" dirty="0">
                <a:solidFill>
                  <a:srgbClr val="111111"/>
                </a:solidFill>
                <a:effectLst/>
                <a:latin typeface="SourceSansPro"/>
              </a:rPr>
              <a:t> steel manufacturers, oil companies, railroads, tire manufacturing, grocery store chains, and wireless carriers. </a:t>
            </a:r>
          </a:p>
          <a:p>
            <a:pPr algn="l">
              <a:lnSpc>
                <a:spcPct val="110000"/>
              </a:lnSpc>
            </a:pPr>
            <a:r>
              <a:rPr lang="en-US" sz="3200" b="0" i="0" dirty="0">
                <a:solidFill>
                  <a:srgbClr val="111111"/>
                </a:solidFill>
                <a:effectLst/>
                <a:latin typeface="SourceSansPro"/>
              </a:rPr>
              <a:t>The </a:t>
            </a:r>
            <a:r>
              <a:rPr lang="en-US" sz="3200" b="1" i="0" dirty="0">
                <a:solidFill>
                  <a:srgbClr val="111111"/>
                </a:solidFill>
                <a:effectLst/>
                <a:latin typeface="SourceSansPro"/>
              </a:rPr>
              <a:t>economic and legal concern </a:t>
            </a:r>
            <a:r>
              <a:rPr lang="en-US" sz="3200" b="0" i="0" dirty="0">
                <a:solidFill>
                  <a:srgbClr val="111111"/>
                </a:solidFill>
                <a:effectLst/>
                <a:latin typeface="SourceSansPro"/>
              </a:rPr>
              <a:t>is that an oligopoly can block new entrants, slow innovation, and increase prices, all of which can harm consumers.</a:t>
            </a:r>
            <a:endParaRPr lang="en-US" b="0" i="0" dirty="0">
              <a:solidFill>
                <a:srgbClr val="111111"/>
              </a:solidFill>
              <a:effectLst/>
              <a:latin typeface="SourceSansPro"/>
            </a:endParaRPr>
          </a:p>
        </p:txBody>
      </p:sp>
    </p:spTree>
    <p:extLst>
      <p:ext uri="{BB962C8B-B14F-4D97-AF65-F5344CB8AC3E}">
        <p14:creationId xmlns:p14="http://schemas.microsoft.com/office/powerpoint/2010/main" val="1731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453D4C-78DB-7BB1-68AF-686545667E88}"/>
              </a:ext>
            </a:extLst>
          </p:cNvPr>
          <p:cNvPicPr>
            <a:picLocks noGrp="1" noChangeAspect="1"/>
          </p:cNvPicPr>
          <p:nvPr>
            <p:ph idx="1"/>
          </p:nvPr>
        </p:nvPicPr>
        <p:blipFill>
          <a:blip r:embed="rId2"/>
          <a:stretch>
            <a:fillRect/>
          </a:stretch>
        </p:blipFill>
        <p:spPr>
          <a:xfrm>
            <a:off x="838200" y="690113"/>
            <a:ext cx="10657936" cy="5641675"/>
          </a:xfrm>
        </p:spPr>
      </p:pic>
    </p:spTree>
    <p:extLst>
      <p:ext uri="{BB962C8B-B14F-4D97-AF65-F5344CB8AC3E}">
        <p14:creationId xmlns:p14="http://schemas.microsoft.com/office/powerpoint/2010/main" val="2214265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827E-BEF4-FD2B-88A5-27BDC02BED06}"/>
              </a:ext>
            </a:extLst>
          </p:cNvPr>
          <p:cNvSpPr>
            <a:spLocks noGrp="1"/>
          </p:cNvSpPr>
          <p:nvPr>
            <p:ph type="title"/>
          </p:nvPr>
        </p:nvSpPr>
        <p:spPr/>
        <p:txBody>
          <a:bodyPr/>
          <a:lstStyle/>
          <a:p>
            <a:r>
              <a:rPr lang="en-IN" b="1" i="1" dirty="0"/>
              <a:t>Case Study: </a:t>
            </a:r>
            <a:r>
              <a:rPr lang="en-US" b="1" dirty="0">
                <a:solidFill>
                  <a:srgbClr val="C00000"/>
                </a:solidFill>
              </a:rPr>
              <a:t>OPEC and the World Oil Market</a:t>
            </a:r>
            <a:endParaRPr lang="en-IN" b="1" dirty="0">
              <a:solidFill>
                <a:srgbClr val="C00000"/>
              </a:solidFill>
            </a:endParaRPr>
          </a:p>
        </p:txBody>
      </p:sp>
      <p:sp>
        <p:nvSpPr>
          <p:cNvPr id="3" name="Content Placeholder 2">
            <a:extLst>
              <a:ext uri="{FF2B5EF4-FFF2-40B4-BE49-F238E27FC236}">
                <a16:creationId xmlns:a16="http://schemas.microsoft.com/office/drawing/2014/main" id="{43F1379C-8BBE-560E-23A4-EF8E8DB6A03C}"/>
              </a:ext>
            </a:extLst>
          </p:cNvPr>
          <p:cNvSpPr>
            <a:spLocks noGrp="1"/>
          </p:cNvSpPr>
          <p:nvPr>
            <p:ph idx="1"/>
          </p:nvPr>
        </p:nvSpPr>
        <p:spPr/>
        <p:txBody>
          <a:bodyPr>
            <a:normAutofit lnSpcReduction="10000"/>
          </a:bodyPr>
          <a:lstStyle/>
          <a:p>
            <a:r>
              <a:rPr lang="en-US" dirty="0"/>
              <a:t>Our story about the town’s market for water is fictional, but if we change water to </a:t>
            </a:r>
            <a:r>
              <a:rPr lang="en-US" b="1" dirty="0"/>
              <a:t>crude oil</a:t>
            </a:r>
            <a:r>
              <a:rPr lang="en-US" dirty="0"/>
              <a:t>, and Jack and Jill to </a:t>
            </a:r>
            <a:r>
              <a:rPr lang="en-US" b="1" dirty="0"/>
              <a:t>Iran</a:t>
            </a:r>
            <a:r>
              <a:rPr lang="en-US" dirty="0"/>
              <a:t> and </a:t>
            </a:r>
            <a:r>
              <a:rPr lang="en-US" b="1" dirty="0"/>
              <a:t>Iraq</a:t>
            </a:r>
            <a:r>
              <a:rPr lang="en-US" dirty="0"/>
              <a:t>, </a:t>
            </a:r>
            <a:r>
              <a:rPr lang="en-US" b="1" dirty="0"/>
              <a:t>the story is close to being true</a:t>
            </a:r>
            <a:r>
              <a:rPr lang="en-US" dirty="0"/>
              <a:t>. </a:t>
            </a:r>
          </a:p>
          <a:p>
            <a:r>
              <a:rPr lang="en-US" dirty="0"/>
              <a:t>Much of the world’s oil is produced by a few countries, mostly in the Middle East. </a:t>
            </a:r>
            <a:r>
              <a:rPr lang="en-US" b="1" dirty="0"/>
              <a:t>These countries together make up an oligopoly</a:t>
            </a:r>
            <a:r>
              <a:rPr lang="en-US" dirty="0"/>
              <a:t>. Their </a:t>
            </a:r>
            <a:r>
              <a:rPr lang="en-US" b="1" dirty="0"/>
              <a:t>decisions about how much oil to pump</a:t>
            </a:r>
            <a:r>
              <a:rPr lang="en-US" dirty="0"/>
              <a:t> are much the same as Jack and Jill’s decisions about how much water to pump. </a:t>
            </a:r>
          </a:p>
          <a:p>
            <a:r>
              <a:rPr lang="en-US" dirty="0"/>
              <a:t>The countries that produce most of the world’s oil </a:t>
            </a:r>
            <a:r>
              <a:rPr lang="en-US" b="1" dirty="0"/>
              <a:t>have formed a cartel</a:t>
            </a:r>
            <a:r>
              <a:rPr lang="en-US" dirty="0"/>
              <a:t>, called the </a:t>
            </a:r>
            <a:r>
              <a:rPr lang="en-US" b="1" dirty="0"/>
              <a:t>Organization of Petroleum Exporting Countries (OPEC)</a:t>
            </a:r>
            <a:r>
              <a:rPr lang="en-US" dirty="0"/>
              <a:t>. As originally formed in 1960, OPEC included Iran, Iraq, Kuwait, Saudi Arabia, and Venezuela. By 1973, eight other nations had joined: Qatar, Indonesia, Libya, the United Arab Emirates, Algeria, Nigeria, Ecuador, and Gabon. </a:t>
            </a:r>
            <a:r>
              <a:rPr lang="en-US" b="1" dirty="0"/>
              <a:t>These countries control about three-fourths of the world’s oil reserves</a:t>
            </a:r>
            <a:r>
              <a:rPr lang="en-US" dirty="0"/>
              <a:t>. Like any cartel, </a:t>
            </a:r>
            <a:r>
              <a:rPr lang="en-US" b="1" dirty="0"/>
              <a:t>OPEC tries to raise the price of its product through a coordinated reduction in quantity produced</a:t>
            </a:r>
            <a:r>
              <a:rPr lang="en-US" dirty="0"/>
              <a:t>. OPEC </a:t>
            </a:r>
            <a:r>
              <a:rPr lang="en-US" b="1" dirty="0"/>
              <a:t>tries to set production levels for each of the member countries</a:t>
            </a:r>
            <a:r>
              <a:rPr lang="en-US" dirty="0"/>
              <a:t>.</a:t>
            </a:r>
            <a:endParaRPr lang="en-IN" dirty="0"/>
          </a:p>
        </p:txBody>
      </p:sp>
    </p:spTree>
    <p:extLst>
      <p:ext uri="{BB962C8B-B14F-4D97-AF65-F5344CB8AC3E}">
        <p14:creationId xmlns:p14="http://schemas.microsoft.com/office/powerpoint/2010/main" val="1121934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B25D1-C070-3FA4-CEE5-844A0EAC7860}"/>
              </a:ext>
            </a:extLst>
          </p:cNvPr>
          <p:cNvSpPr>
            <a:spLocks noGrp="1"/>
          </p:cNvSpPr>
          <p:nvPr>
            <p:ph idx="1"/>
          </p:nvPr>
        </p:nvSpPr>
        <p:spPr>
          <a:xfrm>
            <a:off x="838200" y="1023668"/>
            <a:ext cx="10515600" cy="5153295"/>
          </a:xfrm>
        </p:spPr>
        <p:txBody>
          <a:bodyPr>
            <a:normAutofit/>
          </a:bodyPr>
          <a:lstStyle/>
          <a:p>
            <a:r>
              <a:rPr lang="en-US" dirty="0"/>
              <a:t>The </a:t>
            </a:r>
            <a:r>
              <a:rPr lang="en-US" b="1" dirty="0"/>
              <a:t>problem that OPEC faces is much the same as the problem that Jack and Jill face </a:t>
            </a:r>
            <a:r>
              <a:rPr lang="en-US" dirty="0"/>
              <a:t>in our story. The OPEC countries would like to maintain a high price for oil. But </a:t>
            </a:r>
            <a:r>
              <a:rPr lang="en-US" b="1" dirty="0"/>
              <a:t>each member of the cartel is tempted to increase its production to get a larger share of the total profit</a:t>
            </a:r>
            <a:r>
              <a:rPr lang="en-US" dirty="0"/>
              <a:t>. OPEC members frequently agree to reduce production but then </a:t>
            </a:r>
            <a:r>
              <a:rPr lang="en-US" b="1" dirty="0"/>
              <a:t>cheat on their agreements</a:t>
            </a:r>
            <a:r>
              <a:rPr lang="en-US" dirty="0"/>
              <a:t>. </a:t>
            </a:r>
          </a:p>
          <a:p>
            <a:r>
              <a:rPr lang="en-US" b="1" dirty="0"/>
              <a:t>OPEC was most successful at maintaining cooperation and high prices in the period from 1973 to 1985</a:t>
            </a:r>
            <a:r>
              <a:rPr lang="en-US" dirty="0"/>
              <a:t>. The price of crude oil rose from $3 a barrel in 1972 to $11 in 1974 and then to $35 in 1981. But in the mid-1980s, member countries began arguing about production levels, and OPEC became ineffective at maintaining cooperation. By 1986 the price of crude oil had fallen back to $13 a barrel.</a:t>
            </a:r>
          </a:p>
          <a:p>
            <a:r>
              <a:rPr lang="en-US" b="1" dirty="0"/>
              <a:t>In recent years</a:t>
            </a:r>
            <a:r>
              <a:rPr lang="en-US" dirty="0"/>
              <a:t>, the members of OPEC have continued to meet regularly, but they have been less successful at reaching and enforcing agreements. As a result, </a:t>
            </a:r>
            <a:r>
              <a:rPr lang="en-US" b="1" dirty="0"/>
              <a:t>fluctuations in oil prices have been driven more by the natural forces of supply and demand than by the cartel’s artificial restrictions on production</a:t>
            </a:r>
            <a:r>
              <a:rPr lang="en-US" dirty="0"/>
              <a:t>. While this lack of cooperation among OPEC nations has reduced the profits of the oil producing nations below what they might have been, </a:t>
            </a:r>
            <a:r>
              <a:rPr lang="en-US" b="1" dirty="0"/>
              <a:t>it has benefited consumers around the world</a:t>
            </a:r>
            <a:r>
              <a:rPr lang="en-US" dirty="0"/>
              <a:t>. </a:t>
            </a:r>
            <a:endParaRPr lang="en-IN" dirty="0"/>
          </a:p>
        </p:txBody>
      </p:sp>
    </p:spTree>
    <p:extLst>
      <p:ext uri="{BB962C8B-B14F-4D97-AF65-F5344CB8AC3E}">
        <p14:creationId xmlns:p14="http://schemas.microsoft.com/office/powerpoint/2010/main" val="2200852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7419-B6A9-8450-E44A-A6E9387B97FF}"/>
              </a:ext>
            </a:extLst>
          </p:cNvPr>
          <p:cNvSpPr>
            <a:spLocks noGrp="1"/>
          </p:cNvSpPr>
          <p:nvPr>
            <p:ph type="title"/>
          </p:nvPr>
        </p:nvSpPr>
        <p:spPr>
          <a:xfrm>
            <a:off x="838200" y="250195"/>
            <a:ext cx="10515600" cy="1325563"/>
          </a:xfrm>
        </p:spPr>
        <p:txBody>
          <a:bodyPr>
            <a:normAutofit fontScale="90000"/>
          </a:bodyPr>
          <a:lstStyle/>
          <a:p>
            <a:r>
              <a:rPr lang="en-US" dirty="0">
                <a:solidFill>
                  <a:srgbClr val="C00000"/>
                </a:solidFill>
              </a:rPr>
              <a:t>Other Examples of the Prisoners’ Dilemma</a:t>
            </a:r>
            <a:endParaRPr lang="en-IN" dirty="0">
              <a:solidFill>
                <a:srgbClr val="C00000"/>
              </a:solidFill>
            </a:endParaRPr>
          </a:p>
        </p:txBody>
      </p:sp>
      <p:sp>
        <p:nvSpPr>
          <p:cNvPr id="3" name="Content Placeholder 2">
            <a:extLst>
              <a:ext uri="{FF2B5EF4-FFF2-40B4-BE49-F238E27FC236}">
                <a16:creationId xmlns:a16="http://schemas.microsoft.com/office/drawing/2014/main" id="{E2662D90-E3A1-4249-2E09-92B14EAC477E}"/>
              </a:ext>
            </a:extLst>
          </p:cNvPr>
          <p:cNvSpPr>
            <a:spLocks noGrp="1"/>
          </p:cNvSpPr>
          <p:nvPr>
            <p:ph idx="1"/>
          </p:nvPr>
        </p:nvSpPr>
        <p:spPr>
          <a:xfrm>
            <a:off x="838200" y="1380226"/>
            <a:ext cx="10515600" cy="4796737"/>
          </a:xfrm>
        </p:spPr>
        <p:txBody>
          <a:bodyPr>
            <a:normAutofit/>
          </a:bodyPr>
          <a:lstStyle/>
          <a:p>
            <a:pPr>
              <a:buFont typeface="Wingdings" panose="05000000000000000000" pitchFamily="2" charset="2"/>
              <a:buChar char="Ø"/>
            </a:pPr>
            <a:r>
              <a:rPr lang="en-IN" b="1" dirty="0">
                <a:solidFill>
                  <a:srgbClr val="C00000"/>
                </a:solidFill>
              </a:rPr>
              <a:t>Arms Races:</a:t>
            </a:r>
          </a:p>
          <a:p>
            <a:r>
              <a:rPr lang="en-US" dirty="0"/>
              <a:t>In the decades </a:t>
            </a:r>
            <a:r>
              <a:rPr lang="en-US" b="1" dirty="0"/>
              <a:t>after World War II,</a:t>
            </a:r>
            <a:r>
              <a:rPr lang="en-US" dirty="0"/>
              <a:t> the </a:t>
            </a:r>
            <a:r>
              <a:rPr lang="en-US" b="1" dirty="0"/>
              <a:t>world’s two superpowers</a:t>
            </a:r>
            <a:r>
              <a:rPr lang="en-US" dirty="0"/>
              <a:t>— </a:t>
            </a:r>
            <a:r>
              <a:rPr lang="en-US" b="1" dirty="0"/>
              <a:t>the United States and the Soviet Union</a:t>
            </a:r>
            <a:r>
              <a:rPr lang="en-US" dirty="0"/>
              <a:t>—were engaged in a prolonged competition over military power. </a:t>
            </a:r>
            <a:r>
              <a:rPr lang="en-US" b="1" dirty="0"/>
              <a:t>This topic motivated some of the early work on game theory</a:t>
            </a:r>
            <a:r>
              <a:rPr lang="en-US" dirty="0"/>
              <a:t>. The game theorists pointed out that an arms race is much like the prisoners’ dilemma. </a:t>
            </a:r>
          </a:p>
          <a:p>
            <a:r>
              <a:rPr lang="en-US" dirty="0"/>
              <a:t>To see why, consider </a:t>
            </a:r>
            <a:r>
              <a:rPr lang="en-US" b="1" dirty="0"/>
              <a:t>the decisions </a:t>
            </a:r>
            <a:r>
              <a:rPr lang="en-US" dirty="0"/>
              <a:t>of the United States and the Soviet Union </a:t>
            </a:r>
            <a:r>
              <a:rPr lang="en-US" b="1" dirty="0"/>
              <a:t>about whether to build new weapons or to disarm</a:t>
            </a:r>
            <a:r>
              <a:rPr lang="en-US" dirty="0"/>
              <a:t>. Each country prefers to have more arms than the other because a larger arsenal would give it more influence in world affairs. But each country also prefers to live in a world safe from the other country’s weapons.</a:t>
            </a:r>
          </a:p>
          <a:p>
            <a:r>
              <a:rPr lang="en-US" b="1" dirty="0"/>
              <a:t>Figure 3 shows the deadly game</a:t>
            </a:r>
            <a:r>
              <a:rPr lang="en-US" dirty="0"/>
              <a:t>. If the Soviet Union chooses to arm, the United States is better off doing the same to prevent the loss of power. If the Soviet Union chooses to disarm, the United States is better off arming because doing so would make it more powerful. </a:t>
            </a:r>
            <a:r>
              <a:rPr lang="en-US" b="1" dirty="0"/>
              <a:t>For each country, arming is a dominant strategy</a:t>
            </a:r>
            <a:r>
              <a:rPr lang="en-US" dirty="0"/>
              <a:t>. Thus, </a:t>
            </a:r>
            <a:r>
              <a:rPr lang="en-US" b="1" dirty="0"/>
              <a:t>each country chooses to continue the arms race, resulting in the inferior outcome with both countries at risk</a:t>
            </a:r>
            <a:r>
              <a:rPr lang="en-US" dirty="0"/>
              <a:t>.</a:t>
            </a:r>
          </a:p>
        </p:txBody>
      </p:sp>
    </p:spTree>
    <p:extLst>
      <p:ext uri="{BB962C8B-B14F-4D97-AF65-F5344CB8AC3E}">
        <p14:creationId xmlns:p14="http://schemas.microsoft.com/office/powerpoint/2010/main" val="2068718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8B3CE-7BB3-96BF-222B-B2A0C62B26EA}"/>
              </a:ext>
            </a:extLst>
          </p:cNvPr>
          <p:cNvSpPr>
            <a:spLocks noGrp="1"/>
          </p:cNvSpPr>
          <p:nvPr>
            <p:ph idx="1"/>
          </p:nvPr>
        </p:nvSpPr>
        <p:spPr>
          <a:xfrm>
            <a:off x="838200" y="649857"/>
            <a:ext cx="10515600" cy="5527106"/>
          </a:xfrm>
        </p:spPr>
        <p:txBody>
          <a:bodyPr/>
          <a:lstStyle/>
          <a:p>
            <a:pPr marL="0" indent="0">
              <a:buNone/>
            </a:pPr>
            <a:r>
              <a:rPr lang="en-US" dirty="0"/>
              <a:t>And just as cartels have trouble enforcing production levels, the United States and the Soviet Union each feared that the other country would cheat on any agreement. </a:t>
            </a:r>
            <a:r>
              <a:rPr lang="en-US" b="1" dirty="0"/>
              <a:t>In both arms races and oligopolies</a:t>
            </a:r>
            <a:r>
              <a:rPr lang="en-US" dirty="0"/>
              <a:t>, the </a:t>
            </a:r>
            <a:r>
              <a:rPr lang="en-US" b="1" dirty="0"/>
              <a:t>relentless logic of self-interest drives the participants toward the noncooperative outcome</a:t>
            </a:r>
            <a:r>
              <a:rPr lang="en-US" dirty="0"/>
              <a:t>, which is </a:t>
            </a:r>
            <a:r>
              <a:rPr lang="en-US" b="1" dirty="0"/>
              <a:t>worse for both parties</a:t>
            </a:r>
            <a:r>
              <a:rPr lang="en-US" dirty="0"/>
              <a:t>.</a:t>
            </a:r>
          </a:p>
          <a:p>
            <a:pPr marL="0" indent="0">
              <a:buNone/>
            </a:pPr>
            <a:endParaRPr lang="en-IN" sz="2000" dirty="0"/>
          </a:p>
          <a:p>
            <a:endParaRPr lang="en-IN" dirty="0"/>
          </a:p>
        </p:txBody>
      </p:sp>
      <p:pic>
        <p:nvPicPr>
          <p:cNvPr id="7" name="Picture 6">
            <a:extLst>
              <a:ext uri="{FF2B5EF4-FFF2-40B4-BE49-F238E27FC236}">
                <a16:creationId xmlns:a16="http://schemas.microsoft.com/office/drawing/2014/main" id="{634847B0-B07F-5752-A181-C2294870672F}"/>
              </a:ext>
            </a:extLst>
          </p:cNvPr>
          <p:cNvPicPr>
            <a:picLocks noChangeAspect="1"/>
          </p:cNvPicPr>
          <p:nvPr/>
        </p:nvPicPr>
        <p:blipFill>
          <a:blip r:embed="rId2"/>
          <a:stretch>
            <a:fillRect/>
          </a:stretch>
        </p:blipFill>
        <p:spPr>
          <a:xfrm>
            <a:off x="838200" y="1961072"/>
            <a:ext cx="10755702" cy="4663265"/>
          </a:xfrm>
          <a:prstGeom prst="rect">
            <a:avLst/>
          </a:prstGeom>
        </p:spPr>
      </p:pic>
    </p:spTree>
    <p:extLst>
      <p:ext uri="{BB962C8B-B14F-4D97-AF65-F5344CB8AC3E}">
        <p14:creationId xmlns:p14="http://schemas.microsoft.com/office/powerpoint/2010/main" val="26988686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3F52D-FBE3-905D-4165-7B95B078FF94}"/>
              </a:ext>
            </a:extLst>
          </p:cNvPr>
          <p:cNvSpPr>
            <a:spLocks noGrp="1"/>
          </p:cNvSpPr>
          <p:nvPr>
            <p:ph idx="1"/>
          </p:nvPr>
        </p:nvSpPr>
        <p:spPr>
          <a:xfrm>
            <a:off x="838200" y="701615"/>
            <a:ext cx="10515600" cy="5475348"/>
          </a:xfrm>
        </p:spPr>
        <p:txBody>
          <a:bodyPr>
            <a:normAutofit/>
          </a:bodyPr>
          <a:lstStyle/>
          <a:p>
            <a:pPr>
              <a:buFont typeface="Wingdings" panose="05000000000000000000" pitchFamily="2" charset="2"/>
              <a:buChar char="Ø"/>
            </a:pPr>
            <a:r>
              <a:rPr lang="en-IN" b="1" dirty="0">
                <a:solidFill>
                  <a:srgbClr val="C00000"/>
                </a:solidFill>
              </a:rPr>
              <a:t>Common Resources:</a:t>
            </a:r>
          </a:p>
          <a:p>
            <a:r>
              <a:rPr lang="en-US" b="1" dirty="0"/>
              <a:t>People tend to overuse common resources</a:t>
            </a:r>
            <a:r>
              <a:rPr lang="en-US" dirty="0"/>
              <a:t>. One can view this problem </a:t>
            </a:r>
            <a:r>
              <a:rPr lang="en-US" b="1" dirty="0"/>
              <a:t>as an example of the prisoners’ dilemma</a:t>
            </a:r>
            <a:r>
              <a:rPr lang="en-US" dirty="0"/>
              <a:t>.</a:t>
            </a:r>
          </a:p>
          <a:p>
            <a:r>
              <a:rPr lang="en-US" dirty="0"/>
              <a:t>Imagine that </a:t>
            </a:r>
            <a:r>
              <a:rPr lang="en-US" b="1" dirty="0"/>
              <a:t>two oil companies</a:t>
            </a:r>
            <a:r>
              <a:rPr lang="en-US" dirty="0"/>
              <a:t>—</a:t>
            </a:r>
            <a:r>
              <a:rPr lang="en-US" b="1" dirty="0"/>
              <a:t>Exxon and Texaco</a:t>
            </a:r>
            <a:r>
              <a:rPr lang="en-US" dirty="0"/>
              <a:t>—own adjacent oil fields. Under the fields is a common pool of oil worth $12 million. Drilling a well to recover the oil costs $1 million. If each company drills one well, each will get half of the oil and earn a $5 million profit ($6 million in revenue minus $1 million in costs).</a:t>
            </a:r>
          </a:p>
          <a:p>
            <a:r>
              <a:rPr lang="en-US" dirty="0"/>
              <a:t>Because the pool of oil is a common resource, the companies will not use it efficiently. Suppose that either company could drill a second well. If one company has two of the three wells, that company gets two-thirds of the oil, which yields a profit of $6 million. The other company gets one-third of the oil, for a profit of $3 million. Yet if each company drills a second well, the two companies again split the oil. In this case, each bears the cost of a second well, so profit is only $4 million for each company.</a:t>
            </a:r>
          </a:p>
        </p:txBody>
      </p:sp>
    </p:spTree>
    <p:extLst>
      <p:ext uri="{BB962C8B-B14F-4D97-AF65-F5344CB8AC3E}">
        <p14:creationId xmlns:p14="http://schemas.microsoft.com/office/powerpoint/2010/main" val="2442883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7C452-A18E-3F84-8FA4-46085DD9FBC4}"/>
              </a:ext>
            </a:extLst>
          </p:cNvPr>
          <p:cNvSpPr>
            <a:spLocks noGrp="1"/>
          </p:cNvSpPr>
          <p:nvPr>
            <p:ph idx="1"/>
          </p:nvPr>
        </p:nvSpPr>
        <p:spPr>
          <a:xfrm>
            <a:off x="838200" y="615351"/>
            <a:ext cx="10515600" cy="5561612"/>
          </a:xfrm>
        </p:spPr>
        <p:txBody>
          <a:bodyPr/>
          <a:lstStyle/>
          <a:p>
            <a:r>
              <a:rPr lang="en-US" sz="2400" dirty="0"/>
              <a:t>Figure 4 shows the game. </a:t>
            </a:r>
            <a:r>
              <a:rPr lang="en-US" sz="2400" b="1" dirty="0"/>
              <a:t>Drilling two wells is a dominant strategy for each company.</a:t>
            </a:r>
            <a:r>
              <a:rPr lang="en-US" sz="2400" dirty="0"/>
              <a:t> Once again, the </a:t>
            </a:r>
            <a:r>
              <a:rPr lang="en-US" sz="2400" b="1" dirty="0"/>
              <a:t>self-interest of the two players leads them to an inferior outcome</a:t>
            </a:r>
            <a:r>
              <a:rPr lang="en-US" sz="2400" dirty="0"/>
              <a:t>.</a:t>
            </a:r>
            <a:endParaRPr lang="en-IN" sz="2400" dirty="0"/>
          </a:p>
          <a:p>
            <a:endParaRPr lang="en-IN" dirty="0"/>
          </a:p>
        </p:txBody>
      </p:sp>
      <p:pic>
        <p:nvPicPr>
          <p:cNvPr id="5" name="Picture 4">
            <a:extLst>
              <a:ext uri="{FF2B5EF4-FFF2-40B4-BE49-F238E27FC236}">
                <a16:creationId xmlns:a16="http://schemas.microsoft.com/office/drawing/2014/main" id="{5AF45CF6-0EDF-31F7-7A12-49AA5E234A41}"/>
              </a:ext>
            </a:extLst>
          </p:cNvPr>
          <p:cNvPicPr>
            <a:picLocks noChangeAspect="1"/>
          </p:cNvPicPr>
          <p:nvPr/>
        </p:nvPicPr>
        <p:blipFill>
          <a:blip r:embed="rId2"/>
          <a:stretch>
            <a:fillRect/>
          </a:stretch>
        </p:blipFill>
        <p:spPr>
          <a:xfrm>
            <a:off x="557842" y="1685026"/>
            <a:ext cx="11076316" cy="4825042"/>
          </a:xfrm>
          <a:prstGeom prst="rect">
            <a:avLst/>
          </a:prstGeom>
        </p:spPr>
      </p:pic>
    </p:spTree>
    <p:extLst>
      <p:ext uri="{BB962C8B-B14F-4D97-AF65-F5344CB8AC3E}">
        <p14:creationId xmlns:p14="http://schemas.microsoft.com/office/powerpoint/2010/main" val="1558738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A68-E2CF-68A8-A922-A4BD9A36E53B}"/>
              </a:ext>
            </a:extLst>
          </p:cNvPr>
          <p:cNvSpPr>
            <a:spLocks noGrp="1"/>
          </p:cNvSpPr>
          <p:nvPr>
            <p:ph type="title"/>
          </p:nvPr>
        </p:nvSpPr>
        <p:spPr>
          <a:xfrm>
            <a:off x="838200" y="89081"/>
            <a:ext cx="10515600" cy="836822"/>
          </a:xfrm>
        </p:spPr>
        <p:txBody>
          <a:bodyPr>
            <a:normAutofit fontScale="90000"/>
          </a:bodyPr>
          <a:lstStyle/>
          <a:p>
            <a:r>
              <a:rPr lang="en-US" sz="3600" b="1" dirty="0">
                <a:solidFill>
                  <a:srgbClr val="C00000"/>
                </a:solidFill>
              </a:rPr>
              <a:t>The Prisoners’ Dilemma and the Welfare of Society</a:t>
            </a:r>
            <a:endParaRPr lang="en-IN" sz="3600" b="1" dirty="0">
              <a:solidFill>
                <a:srgbClr val="C00000"/>
              </a:solidFill>
            </a:endParaRPr>
          </a:p>
        </p:txBody>
      </p:sp>
      <p:sp>
        <p:nvSpPr>
          <p:cNvPr id="3" name="Content Placeholder 2">
            <a:extLst>
              <a:ext uri="{FF2B5EF4-FFF2-40B4-BE49-F238E27FC236}">
                <a16:creationId xmlns:a16="http://schemas.microsoft.com/office/drawing/2014/main" id="{97C371ED-0480-1DAC-9B60-B5A8FADEA69E}"/>
              </a:ext>
            </a:extLst>
          </p:cNvPr>
          <p:cNvSpPr>
            <a:spLocks noGrp="1"/>
          </p:cNvSpPr>
          <p:nvPr>
            <p:ph idx="1"/>
          </p:nvPr>
        </p:nvSpPr>
        <p:spPr>
          <a:xfrm>
            <a:off x="838200" y="839638"/>
            <a:ext cx="10515600" cy="5566913"/>
          </a:xfrm>
        </p:spPr>
        <p:txBody>
          <a:bodyPr>
            <a:normAutofit fontScale="92500" lnSpcReduction="20000"/>
          </a:bodyPr>
          <a:lstStyle/>
          <a:p>
            <a:r>
              <a:rPr lang="en-US" dirty="0"/>
              <a:t>The </a:t>
            </a:r>
            <a:r>
              <a:rPr lang="en-US" b="1" dirty="0"/>
              <a:t>prisoners’ dilemma describes many of life’s situations</a:t>
            </a:r>
            <a:r>
              <a:rPr lang="en-US" dirty="0"/>
              <a:t>, and it </a:t>
            </a:r>
            <a:r>
              <a:rPr lang="en-US" b="1" dirty="0"/>
              <a:t>shows that cooperation can be difficult to maintain</a:t>
            </a:r>
            <a:r>
              <a:rPr lang="en-US" dirty="0"/>
              <a:t>, </a:t>
            </a:r>
            <a:r>
              <a:rPr lang="en-US" b="1" dirty="0"/>
              <a:t>even when cooperation would make both players in the game better off</a:t>
            </a:r>
            <a:r>
              <a:rPr lang="en-US" dirty="0"/>
              <a:t>.</a:t>
            </a:r>
          </a:p>
          <a:p>
            <a:r>
              <a:rPr lang="en-US" dirty="0"/>
              <a:t>But is lack of cooperation a problem from the standpoint of society as a whole? The answer depends on the circumstances.</a:t>
            </a:r>
          </a:p>
          <a:p>
            <a:r>
              <a:rPr lang="en-US" dirty="0"/>
              <a:t>In some cases, the noncooperative equilibrium is bad for society as well as the players, as in the arms-race game in Figure 3, &amp; in the common-resources game in Figure 4. In both cases, society would be better off if the two players could reach the cooperative outcome.</a:t>
            </a:r>
          </a:p>
          <a:p>
            <a:r>
              <a:rPr lang="en-IN" dirty="0"/>
              <a:t>By contrast, </a:t>
            </a:r>
            <a:r>
              <a:rPr lang="en-US" b="1" dirty="0"/>
              <a:t>in the case of oligopolists trying to maintain monopoly profits</a:t>
            </a:r>
            <a:r>
              <a:rPr lang="en-US" dirty="0"/>
              <a:t>, </a:t>
            </a:r>
            <a:r>
              <a:rPr lang="en-US" b="1" dirty="0"/>
              <a:t>lack of cooperation is desirable from the standpoint of society as a whole</a:t>
            </a:r>
            <a:r>
              <a:rPr lang="en-US" dirty="0"/>
              <a:t>. The </a:t>
            </a:r>
            <a:r>
              <a:rPr lang="en-US" b="1" dirty="0"/>
              <a:t>monopoly outcome is good for the oligopolists</a:t>
            </a:r>
            <a:r>
              <a:rPr lang="en-US" dirty="0"/>
              <a:t>, but it is </a:t>
            </a:r>
            <a:r>
              <a:rPr lang="en-US" b="1" dirty="0"/>
              <a:t>bad for the consumers</a:t>
            </a:r>
            <a:r>
              <a:rPr lang="en-US" dirty="0"/>
              <a:t> of the product. </a:t>
            </a:r>
          </a:p>
          <a:p>
            <a:r>
              <a:rPr lang="en-US" dirty="0"/>
              <a:t>The </a:t>
            </a:r>
            <a:r>
              <a:rPr lang="en-US" b="1" dirty="0"/>
              <a:t>competitive outcome is best for society </a:t>
            </a:r>
            <a:r>
              <a:rPr lang="en-US" dirty="0"/>
              <a:t>because it maximizes total surplus. </a:t>
            </a:r>
            <a:r>
              <a:rPr lang="en-US" b="1" dirty="0"/>
              <a:t>When oligopolists fail to cooperate, the quantity they produce is closer to this optimal level</a:t>
            </a:r>
            <a:r>
              <a:rPr lang="en-US" dirty="0"/>
              <a:t>. </a:t>
            </a:r>
          </a:p>
          <a:p>
            <a:r>
              <a:rPr lang="en-US" dirty="0"/>
              <a:t>Put differently, the </a:t>
            </a:r>
            <a:r>
              <a:rPr lang="en-US" b="1" dirty="0"/>
              <a:t>invisible hand guides markets to allocate resources efficiently only when markets are competitive</a:t>
            </a:r>
            <a:r>
              <a:rPr lang="en-US" dirty="0"/>
              <a:t>, and </a:t>
            </a:r>
            <a:r>
              <a:rPr lang="en-US" b="1" dirty="0"/>
              <a:t>markets are competitive only when firms in the market fail to cooperate with one another</a:t>
            </a:r>
            <a:r>
              <a:rPr lang="en-US" dirty="0"/>
              <a:t>.</a:t>
            </a:r>
          </a:p>
          <a:p>
            <a:r>
              <a:rPr lang="en-US" dirty="0"/>
              <a:t>Similarly, consider the case of the police questioning two suspects. </a:t>
            </a:r>
            <a:r>
              <a:rPr lang="en-US" b="1" dirty="0"/>
              <a:t>Lack of cooperation between the suspects is desirable</a:t>
            </a:r>
            <a:r>
              <a:rPr lang="en-US" dirty="0"/>
              <a:t>, for </a:t>
            </a:r>
            <a:r>
              <a:rPr lang="en-US" b="1" dirty="0"/>
              <a:t>it allows the police to convict more criminals</a:t>
            </a:r>
            <a:r>
              <a:rPr lang="en-US" dirty="0"/>
              <a:t>. The </a:t>
            </a:r>
            <a:r>
              <a:rPr lang="en-US" b="1" dirty="0"/>
              <a:t>prisoners’ dilemma is a dilemma for the prisoners</a:t>
            </a:r>
            <a:r>
              <a:rPr lang="en-US" dirty="0"/>
              <a:t>, but it can be </a:t>
            </a:r>
            <a:r>
              <a:rPr lang="en-US" b="1" dirty="0"/>
              <a:t>a boon to everyone else</a:t>
            </a:r>
            <a:r>
              <a:rPr lang="en-US" dirty="0"/>
              <a:t>.</a:t>
            </a:r>
            <a:endParaRPr lang="en-IN" dirty="0"/>
          </a:p>
        </p:txBody>
      </p:sp>
    </p:spTree>
    <p:extLst>
      <p:ext uri="{BB962C8B-B14F-4D97-AF65-F5344CB8AC3E}">
        <p14:creationId xmlns:p14="http://schemas.microsoft.com/office/powerpoint/2010/main" val="3460554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D632-EB81-7470-C2BC-5A90798A4304}"/>
              </a:ext>
            </a:extLst>
          </p:cNvPr>
          <p:cNvSpPr>
            <a:spLocks noGrp="1"/>
          </p:cNvSpPr>
          <p:nvPr>
            <p:ph type="title"/>
          </p:nvPr>
        </p:nvSpPr>
        <p:spPr>
          <a:xfrm>
            <a:off x="838200" y="158092"/>
            <a:ext cx="10515600" cy="762060"/>
          </a:xfrm>
        </p:spPr>
        <p:txBody>
          <a:bodyPr>
            <a:normAutofit/>
          </a:bodyPr>
          <a:lstStyle/>
          <a:p>
            <a:r>
              <a:rPr lang="en-IN" sz="4000" b="1" dirty="0">
                <a:solidFill>
                  <a:srgbClr val="C00000"/>
                </a:solidFill>
              </a:rPr>
              <a:t>Why People Sometimes Cooperate?</a:t>
            </a:r>
          </a:p>
        </p:txBody>
      </p:sp>
      <p:sp>
        <p:nvSpPr>
          <p:cNvPr id="3" name="Content Placeholder 2">
            <a:extLst>
              <a:ext uri="{FF2B5EF4-FFF2-40B4-BE49-F238E27FC236}">
                <a16:creationId xmlns:a16="http://schemas.microsoft.com/office/drawing/2014/main" id="{F590EB13-C7AC-2C34-BBD9-D159BE2B5A87}"/>
              </a:ext>
            </a:extLst>
          </p:cNvPr>
          <p:cNvSpPr>
            <a:spLocks noGrp="1"/>
          </p:cNvSpPr>
          <p:nvPr>
            <p:ph idx="1"/>
          </p:nvPr>
        </p:nvSpPr>
        <p:spPr>
          <a:xfrm>
            <a:off x="838200" y="868392"/>
            <a:ext cx="10515600" cy="5486400"/>
          </a:xfrm>
        </p:spPr>
        <p:txBody>
          <a:bodyPr>
            <a:normAutofit fontScale="92500" lnSpcReduction="20000"/>
          </a:bodyPr>
          <a:lstStyle/>
          <a:p>
            <a:r>
              <a:rPr lang="en-US" dirty="0"/>
              <a:t>The prisoners’ dilemma shows that </a:t>
            </a:r>
            <a:r>
              <a:rPr lang="en-US" b="1" dirty="0"/>
              <a:t>cooperation is difficult. But is it impossible? </a:t>
            </a:r>
            <a:r>
              <a:rPr lang="en-US" dirty="0"/>
              <a:t>Not all prisoners, when questioned by the police, decide to turn in their partners in crime.</a:t>
            </a:r>
          </a:p>
          <a:p>
            <a:r>
              <a:rPr lang="en-IN" dirty="0"/>
              <a:t>Cartels sometimes manage to maintain collusive arrangements, despite </a:t>
            </a:r>
            <a:r>
              <a:rPr lang="en-US" dirty="0"/>
              <a:t>the incentive for individual members to defect. </a:t>
            </a:r>
            <a:r>
              <a:rPr lang="en-US" b="1" dirty="0"/>
              <a:t>Very often, players can solve the prisoners’ dilemma because they play the game not once but many times.</a:t>
            </a:r>
          </a:p>
          <a:p>
            <a:r>
              <a:rPr lang="en-US" dirty="0"/>
              <a:t>To see why </a:t>
            </a:r>
            <a:r>
              <a:rPr lang="en-US" b="1" dirty="0"/>
              <a:t>cooperation is easier to enforce in repeated games</a:t>
            </a:r>
            <a:r>
              <a:rPr lang="en-US" dirty="0"/>
              <a:t>, let’s return to our </a:t>
            </a:r>
            <a:r>
              <a:rPr lang="en-US" dirty="0" err="1"/>
              <a:t>duopolists</a:t>
            </a:r>
            <a:r>
              <a:rPr lang="en-US" dirty="0"/>
              <a:t>, Jack and Jill, whose choices were given in Figure 2. Jack and Jill would like to agree to maintain the monopoly outcome in which each produces 30 gallons. Yet, if Jack and Jill are to play this game only once, neither has any incentive to live up to this agreement. Self-interest drives each of them to renege and choose the dominant strategy of 40 gallons.</a:t>
            </a:r>
          </a:p>
          <a:p>
            <a:r>
              <a:rPr lang="en-US" b="1" dirty="0"/>
              <a:t>Now suppose that Jack and Jill know that they will play the same game every week</a:t>
            </a:r>
            <a:r>
              <a:rPr lang="en-US" dirty="0"/>
              <a:t>. When they make their initial agreement to keep production low, they can also specify what happens if one party reneges. They might agree, for instance, that once one of them reneges and produces 40 gallons, both of them will produce 40 gallons forever after. This penalty is easy to enforce, for if one party is producing at a high level, the other has every reason to do the same.</a:t>
            </a:r>
          </a:p>
          <a:p>
            <a:r>
              <a:rPr lang="en-US" b="1" dirty="0"/>
              <a:t>The threat of this penalty may be all that is needed to maintain cooperation.</a:t>
            </a:r>
            <a:r>
              <a:rPr lang="en-US" dirty="0"/>
              <a:t> Each person knows that defecting would raise his or her profit from $1,800 to $2,000. But this benefit would last for only one week. Thereafter, profit would fall to $1,600 and stay there. As long as the players care enough about future profits, they will choose to forgo the one-time gain from defection. </a:t>
            </a:r>
            <a:r>
              <a:rPr lang="en-US" b="1" dirty="0"/>
              <a:t>Thus, in a game of repeated prisoners’ dilemma, the two players may well be able to reach the cooperative outcome.</a:t>
            </a:r>
            <a:endParaRPr lang="en-IN" b="1" dirty="0"/>
          </a:p>
        </p:txBody>
      </p:sp>
    </p:spTree>
    <p:extLst>
      <p:ext uri="{BB962C8B-B14F-4D97-AF65-F5344CB8AC3E}">
        <p14:creationId xmlns:p14="http://schemas.microsoft.com/office/powerpoint/2010/main" val="1080454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D5EC-E714-69B3-BA66-B052B5FB911E}"/>
              </a:ext>
            </a:extLst>
          </p:cNvPr>
          <p:cNvSpPr>
            <a:spLocks noGrp="1"/>
          </p:cNvSpPr>
          <p:nvPr>
            <p:ph type="title"/>
          </p:nvPr>
        </p:nvSpPr>
        <p:spPr>
          <a:xfrm>
            <a:off x="838200" y="365125"/>
            <a:ext cx="10515600" cy="721803"/>
          </a:xfrm>
        </p:spPr>
        <p:txBody>
          <a:bodyPr>
            <a:normAutofit/>
          </a:bodyPr>
          <a:lstStyle/>
          <a:p>
            <a:r>
              <a:rPr lang="en-IN" sz="4000" b="1" dirty="0">
                <a:solidFill>
                  <a:srgbClr val="C00000"/>
                </a:solidFill>
              </a:rPr>
              <a:t>Public Policy toward Oligopolies</a:t>
            </a:r>
          </a:p>
        </p:txBody>
      </p:sp>
      <p:sp>
        <p:nvSpPr>
          <p:cNvPr id="3" name="Content Placeholder 2">
            <a:extLst>
              <a:ext uri="{FF2B5EF4-FFF2-40B4-BE49-F238E27FC236}">
                <a16:creationId xmlns:a16="http://schemas.microsoft.com/office/drawing/2014/main" id="{FBE5A17F-CF27-D49B-A210-10D115E4A72C}"/>
              </a:ext>
            </a:extLst>
          </p:cNvPr>
          <p:cNvSpPr>
            <a:spLocks noGrp="1"/>
          </p:cNvSpPr>
          <p:nvPr>
            <p:ph idx="1"/>
          </p:nvPr>
        </p:nvSpPr>
        <p:spPr>
          <a:xfrm>
            <a:off x="838200" y="1086928"/>
            <a:ext cx="10515600" cy="5090035"/>
          </a:xfrm>
        </p:spPr>
        <p:txBody>
          <a:bodyPr>
            <a:normAutofit lnSpcReduction="10000"/>
          </a:bodyPr>
          <a:lstStyle/>
          <a:p>
            <a:pPr marL="0" indent="0">
              <a:buNone/>
            </a:pPr>
            <a:r>
              <a:rPr lang="en-US" b="1" dirty="0"/>
              <a:t>Cooperation among oligopolists </a:t>
            </a:r>
            <a:r>
              <a:rPr lang="en-US" dirty="0"/>
              <a:t>is </a:t>
            </a:r>
            <a:r>
              <a:rPr lang="en-US" b="1" dirty="0"/>
              <a:t>undesirable from the standpoint of society </a:t>
            </a:r>
            <a:r>
              <a:rPr lang="en-US" dirty="0"/>
              <a:t>as a whole because </a:t>
            </a:r>
            <a:r>
              <a:rPr lang="en-US" b="1" dirty="0"/>
              <a:t>it leads to production that is too low and prices that are too high</a:t>
            </a:r>
            <a:r>
              <a:rPr lang="en-US" dirty="0"/>
              <a:t>. To move the allocation of resources closer to the social optimum, </a:t>
            </a:r>
            <a:r>
              <a:rPr lang="en-US" b="1" dirty="0"/>
              <a:t>policymakers</a:t>
            </a:r>
            <a:r>
              <a:rPr lang="en-US" dirty="0"/>
              <a:t> should try to </a:t>
            </a:r>
            <a:r>
              <a:rPr lang="en-US" b="1" dirty="0"/>
              <a:t>induce firms in an oligopoly to compete rather than cooperate</a:t>
            </a:r>
            <a:r>
              <a:rPr lang="en-US" dirty="0"/>
              <a:t>.</a:t>
            </a:r>
          </a:p>
          <a:p>
            <a:pPr marL="0" indent="0">
              <a:buNone/>
            </a:pPr>
            <a:endParaRPr lang="en-US" dirty="0"/>
          </a:p>
          <a:p>
            <a:pPr marL="0" indent="0">
              <a:buNone/>
            </a:pPr>
            <a:r>
              <a:rPr lang="en-US" b="1" dirty="0">
                <a:solidFill>
                  <a:srgbClr val="C00000"/>
                </a:solidFill>
              </a:rPr>
              <a:t>Restraint of Trade and the Antitrust Laws</a:t>
            </a:r>
          </a:p>
          <a:p>
            <a:r>
              <a:rPr lang="en-US" dirty="0"/>
              <a:t>One way that policy discourages cooperation is through the common law. Normally, freedom of contract is an essential part of a market economy. Businesses and households use contracts to arrange mutually advantageous trades. In doing this, they rely on the court system to enforce contracts. </a:t>
            </a:r>
          </a:p>
          <a:p>
            <a:r>
              <a:rPr lang="en-US" dirty="0"/>
              <a:t>Yet, for many centuries, judges in England and the United States have deemed agreements among competitors to reduce quantities and raise prices to be contrary to the public good. They have therefore refused to enforce such agreements.</a:t>
            </a:r>
          </a:p>
          <a:p>
            <a:r>
              <a:rPr lang="en-US" dirty="0"/>
              <a:t>The Sherman Antitrust Act of 1890</a:t>
            </a:r>
          </a:p>
          <a:p>
            <a:r>
              <a:rPr lang="en-US" dirty="0"/>
              <a:t>The Clayton Act of 1914 </a:t>
            </a:r>
            <a:endParaRPr lang="en-IN" dirty="0"/>
          </a:p>
        </p:txBody>
      </p:sp>
    </p:spTree>
    <p:extLst>
      <p:ext uri="{BB962C8B-B14F-4D97-AF65-F5344CB8AC3E}">
        <p14:creationId xmlns:p14="http://schemas.microsoft.com/office/powerpoint/2010/main" val="14229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5D94-8935-DD70-8C7C-1308A25B3F6E}"/>
              </a:ext>
            </a:extLst>
          </p:cNvPr>
          <p:cNvSpPr>
            <a:spLocks noGrp="1"/>
          </p:cNvSpPr>
          <p:nvPr>
            <p:ph type="title"/>
          </p:nvPr>
        </p:nvSpPr>
        <p:spPr/>
        <p:txBody>
          <a:bodyPr/>
          <a:lstStyle/>
          <a:p>
            <a:r>
              <a:rPr lang="en-IN" b="1" i="0" cap="none" dirty="0">
                <a:solidFill>
                  <a:srgbClr val="111111"/>
                </a:solidFill>
                <a:effectLst/>
                <a:latin typeface="Cabin-semi-bold"/>
              </a:rPr>
              <a:t>Oligopoly Characteristics</a:t>
            </a:r>
            <a:br>
              <a:rPr lang="en-IN" b="1" i="0" dirty="0">
                <a:solidFill>
                  <a:srgbClr val="111111"/>
                </a:solidFill>
                <a:effectLst/>
                <a:latin typeface="Cabin-semi-bold"/>
              </a:rPr>
            </a:br>
            <a:endParaRPr lang="en-IN" dirty="0"/>
          </a:p>
        </p:txBody>
      </p:sp>
      <p:sp>
        <p:nvSpPr>
          <p:cNvPr id="3" name="Content Placeholder 2">
            <a:extLst>
              <a:ext uri="{FF2B5EF4-FFF2-40B4-BE49-F238E27FC236}">
                <a16:creationId xmlns:a16="http://schemas.microsoft.com/office/drawing/2014/main" id="{9A5721A3-2A65-5D0C-9269-5D555C046F87}"/>
              </a:ext>
            </a:extLst>
          </p:cNvPr>
          <p:cNvSpPr>
            <a:spLocks noGrp="1"/>
          </p:cNvSpPr>
          <p:nvPr>
            <p:ph idx="1"/>
          </p:nvPr>
        </p:nvSpPr>
        <p:spPr>
          <a:xfrm>
            <a:off x="1069848" y="1639019"/>
            <a:ext cx="10058400" cy="4533181"/>
          </a:xfrm>
        </p:spPr>
        <p:txBody>
          <a:bodyPr>
            <a:normAutofit/>
          </a:bodyPr>
          <a:lstStyle/>
          <a:p>
            <a:pPr>
              <a:lnSpc>
                <a:spcPct val="100000"/>
              </a:lnSpc>
            </a:pPr>
            <a:r>
              <a:rPr lang="en-US" sz="2800" b="1" dirty="0">
                <a:latin typeface="SourceSansPro"/>
              </a:rPr>
              <a:t>Price-fixing </a:t>
            </a:r>
            <a:r>
              <a:rPr lang="en-US" sz="2800" dirty="0">
                <a:solidFill>
                  <a:srgbClr val="111111"/>
                </a:solidFill>
                <a:latin typeface="SourceSansPro"/>
              </a:rPr>
              <a:t>- </a:t>
            </a:r>
            <a:r>
              <a:rPr lang="en-US" sz="2800" b="0" i="0" dirty="0">
                <a:solidFill>
                  <a:srgbClr val="111111"/>
                </a:solidFill>
                <a:effectLst/>
                <a:latin typeface="SourceSansPro"/>
              </a:rPr>
              <a:t>Price-fixing is the act of setting prices, rather than letting them be determined by the free-market forces.</a:t>
            </a:r>
          </a:p>
          <a:p>
            <a:pPr>
              <a:lnSpc>
                <a:spcPct val="100000"/>
              </a:lnSpc>
            </a:pPr>
            <a:r>
              <a:rPr lang="en-US" sz="2800" b="0" i="0" dirty="0">
                <a:solidFill>
                  <a:srgbClr val="111111"/>
                </a:solidFill>
                <a:effectLst/>
                <a:latin typeface="SourceSansPro"/>
              </a:rPr>
              <a:t>Another approach is for firms to follow a recognized </a:t>
            </a:r>
            <a:r>
              <a:rPr lang="en-US" sz="2800" b="1" dirty="0">
                <a:latin typeface="SourceSansPro"/>
              </a:rPr>
              <a:t>price leader</a:t>
            </a:r>
            <a:r>
              <a:rPr lang="en-US" sz="2800" b="0" i="0" dirty="0">
                <a:solidFill>
                  <a:srgbClr val="111111"/>
                </a:solidFill>
                <a:effectLst/>
                <a:latin typeface="SourceSansPro"/>
              </a:rPr>
              <a:t> so that </a:t>
            </a:r>
            <a:r>
              <a:rPr lang="en-US" sz="2800" b="1" i="0" dirty="0">
                <a:solidFill>
                  <a:srgbClr val="111111"/>
                </a:solidFill>
                <a:effectLst/>
                <a:latin typeface="SourceSansPro"/>
              </a:rPr>
              <a:t>when the leader raises prices, </a:t>
            </a:r>
            <a:r>
              <a:rPr lang="en-US" sz="2800" b="1" dirty="0">
                <a:latin typeface="SourceSansPro"/>
              </a:rPr>
              <a:t>the others will follow</a:t>
            </a:r>
            <a:r>
              <a:rPr lang="en-US" sz="2800" b="0" i="0" dirty="0">
                <a:solidFill>
                  <a:srgbClr val="111111"/>
                </a:solidFill>
                <a:effectLst/>
                <a:latin typeface="SourceSansPro"/>
              </a:rPr>
              <a:t>.</a:t>
            </a:r>
          </a:p>
          <a:p>
            <a:pPr>
              <a:lnSpc>
                <a:spcPct val="100000"/>
              </a:lnSpc>
            </a:pPr>
            <a:r>
              <a:rPr lang="en-US" sz="2800" b="0" i="0" dirty="0">
                <a:solidFill>
                  <a:srgbClr val="111111"/>
                </a:solidFill>
                <a:effectLst/>
                <a:latin typeface="SourceSansPro"/>
              </a:rPr>
              <a:t>The </a:t>
            </a:r>
            <a:r>
              <a:rPr lang="en-US" sz="2800" b="1" i="0" dirty="0">
                <a:solidFill>
                  <a:srgbClr val="111111"/>
                </a:solidFill>
                <a:effectLst/>
                <a:latin typeface="SourceSansPro"/>
              </a:rPr>
              <a:t>conditions that enable oligopolies to exist include</a:t>
            </a:r>
            <a:r>
              <a:rPr lang="en-US" sz="2800" b="0" i="0" dirty="0">
                <a:solidFill>
                  <a:srgbClr val="111111"/>
                </a:solidFill>
                <a:effectLst/>
                <a:latin typeface="SourceSansPro"/>
              </a:rPr>
              <a:t> high entry costs in </a:t>
            </a:r>
            <a:r>
              <a:rPr lang="en-US" sz="2800" dirty="0">
                <a:latin typeface="SourceSansPro"/>
              </a:rPr>
              <a:t>capital expenditures</a:t>
            </a:r>
            <a:r>
              <a:rPr lang="en-US" sz="2800" b="0" i="0" dirty="0">
                <a:solidFill>
                  <a:srgbClr val="111111"/>
                </a:solidFill>
                <a:effectLst/>
                <a:latin typeface="SourceSansPro"/>
              </a:rPr>
              <a:t>, legal privilege (license to use wireless spectrum or land for railroads), and a platform that gains value with more customers, such as social media.</a:t>
            </a:r>
            <a:endParaRPr lang="en-IN" sz="2800" dirty="0"/>
          </a:p>
        </p:txBody>
      </p:sp>
    </p:spTree>
    <p:extLst>
      <p:ext uri="{BB962C8B-B14F-4D97-AF65-F5344CB8AC3E}">
        <p14:creationId xmlns:p14="http://schemas.microsoft.com/office/powerpoint/2010/main" val="20583051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8456F-2E61-7F50-EC9F-AC82B5CF6A2F}"/>
              </a:ext>
            </a:extLst>
          </p:cNvPr>
          <p:cNvSpPr>
            <a:spLocks noGrp="1"/>
          </p:cNvSpPr>
          <p:nvPr>
            <p:ph idx="1"/>
          </p:nvPr>
        </p:nvSpPr>
        <p:spPr/>
        <p:txBody>
          <a:bodyPr/>
          <a:lstStyle/>
          <a:p>
            <a:r>
              <a:rPr lang="en-US" dirty="0"/>
              <a:t>Today, both the U.S. Justice Department and private parties have the authority to bring legal suits to enforce the antitrust laws. </a:t>
            </a:r>
          </a:p>
          <a:p>
            <a:r>
              <a:rPr lang="en-US" b="1" dirty="0"/>
              <a:t>These laws are used to prevent mergers that would lead to excessive market power in any single firm</a:t>
            </a:r>
            <a:r>
              <a:rPr lang="en-US" dirty="0"/>
              <a:t>. </a:t>
            </a:r>
          </a:p>
          <a:p>
            <a:r>
              <a:rPr lang="en-US" dirty="0"/>
              <a:t>In addition, these laws are used to prevent oligopolists from acting together in ways that would make their markets less competitive.</a:t>
            </a:r>
          </a:p>
          <a:p>
            <a:pPr marL="0" indent="0">
              <a:buNone/>
            </a:pPr>
            <a:endParaRPr lang="en-IN" dirty="0"/>
          </a:p>
        </p:txBody>
      </p:sp>
    </p:spTree>
    <p:extLst>
      <p:ext uri="{BB962C8B-B14F-4D97-AF65-F5344CB8AC3E}">
        <p14:creationId xmlns:p14="http://schemas.microsoft.com/office/powerpoint/2010/main" val="2384513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F47F-58CA-5B2F-43B7-4DBAD7134702}"/>
              </a:ext>
            </a:extLst>
          </p:cNvPr>
          <p:cNvSpPr>
            <a:spLocks noGrp="1"/>
          </p:cNvSpPr>
          <p:nvPr>
            <p:ph type="title"/>
          </p:nvPr>
        </p:nvSpPr>
        <p:spPr/>
        <p:txBody>
          <a:bodyPr/>
          <a:lstStyle/>
          <a:p>
            <a:r>
              <a:rPr lang="en-IN" b="1" dirty="0">
                <a:solidFill>
                  <a:srgbClr val="C00000"/>
                </a:solidFill>
              </a:rPr>
              <a:t>Predatory Pricing </a:t>
            </a:r>
          </a:p>
        </p:txBody>
      </p:sp>
      <p:sp>
        <p:nvSpPr>
          <p:cNvPr id="3" name="Content Placeholder 2">
            <a:extLst>
              <a:ext uri="{FF2B5EF4-FFF2-40B4-BE49-F238E27FC236}">
                <a16:creationId xmlns:a16="http://schemas.microsoft.com/office/drawing/2014/main" id="{D2AF12B3-E7CB-7EDA-4529-72F83D4EE80F}"/>
              </a:ext>
            </a:extLst>
          </p:cNvPr>
          <p:cNvSpPr>
            <a:spLocks noGrp="1"/>
          </p:cNvSpPr>
          <p:nvPr>
            <p:ph idx="1"/>
          </p:nvPr>
        </p:nvSpPr>
        <p:spPr/>
        <p:txBody>
          <a:bodyPr>
            <a:normAutofit/>
          </a:bodyPr>
          <a:lstStyle/>
          <a:p>
            <a:r>
              <a:rPr lang="en-US" dirty="0"/>
              <a:t>Firms with market power normally use that power to raise prices above the competitive level. </a:t>
            </a:r>
          </a:p>
          <a:p>
            <a:r>
              <a:rPr lang="en-US" dirty="0"/>
              <a:t>But should policymakers ever be concerned that </a:t>
            </a:r>
            <a:r>
              <a:rPr lang="en-US" b="1" dirty="0"/>
              <a:t>firms with market power might charge prices that are too low</a:t>
            </a:r>
            <a:r>
              <a:rPr lang="en-US" dirty="0"/>
              <a:t>? </a:t>
            </a:r>
          </a:p>
          <a:p>
            <a:r>
              <a:rPr lang="en-US" dirty="0"/>
              <a:t>Imagine that a large airline, call it </a:t>
            </a:r>
            <a:r>
              <a:rPr lang="en-US" b="1" dirty="0"/>
              <a:t>Indigo Air</a:t>
            </a:r>
            <a:r>
              <a:rPr lang="en-US" dirty="0"/>
              <a:t>, has a monopoly on some route. Then </a:t>
            </a:r>
            <a:r>
              <a:rPr lang="en-US" b="1" dirty="0"/>
              <a:t>SpiceJet Express </a:t>
            </a:r>
            <a:r>
              <a:rPr lang="en-US" dirty="0"/>
              <a:t>enters and takes 20 percent of the market, leaving Indigo Air with 80 percent. In response to this competition, Indigo Air starts slashing its fares. Some antitrust analysts argue that Indigo Air’s move could be anticompetitive: The price cuts may be intended to drive SpiceJet Express out of the market so Indigo Air can recapture its monopoly and raise prices again. Such behavior is called </a:t>
            </a:r>
            <a:r>
              <a:rPr lang="en-US" b="1" i="1" dirty="0"/>
              <a:t>predatory pricing.</a:t>
            </a:r>
            <a:endParaRPr lang="en-IN" b="1" i="1" dirty="0"/>
          </a:p>
        </p:txBody>
      </p:sp>
    </p:spTree>
    <p:extLst>
      <p:ext uri="{BB962C8B-B14F-4D97-AF65-F5344CB8AC3E}">
        <p14:creationId xmlns:p14="http://schemas.microsoft.com/office/powerpoint/2010/main" val="3543957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75E5-5FB3-8704-7A9C-51D8DF931CC6}"/>
              </a:ext>
            </a:extLst>
          </p:cNvPr>
          <p:cNvSpPr>
            <a:spLocks noGrp="1"/>
          </p:cNvSpPr>
          <p:nvPr>
            <p:ph type="title"/>
          </p:nvPr>
        </p:nvSpPr>
        <p:spPr/>
        <p:txBody>
          <a:bodyPr/>
          <a:lstStyle/>
          <a:p>
            <a:r>
              <a:rPr lang="en-IN" b="1" dirty="0">
                <a:solidFill>
                  <a:srgbClr val="C00000"/>
                </a:solidFill>
              </a:rPr>
              <a:t>Conclusion</a:t>
            </a:r>
          </a:p>
        </p:txBody>
      </p:sp>
      <p:sp>
        <p:nvSpPr>
          <p:cNvPr id="3" name="Content Placeholder 2">
            <a:extLst>
              <a:ext uri="{FF2B5EF4-FFF2-40B4-BE49-F238E27FC236}">
                <a16:creationId xmlns:a16="http://schemas.microsoft.com/office/drawing/2014/main" id="{77356548-912B-816A-9061-A5FD4041725A}"/>
              </a:ext>
            </a:extLst>
          </p:cNvPr>
          <p:cNvSpPr>
            <a:spLocks noGrp="1"/>
          </p:cNvSpPr>
          <p:nvPr>
            <p:ph idx="1"/>
          </p:nvPr>
        </p:nvSpPr>
        <p:spPr/>
        <p:txBody>
          <a:bodyPr>
            <a:normAutofit/>
          </a:bodyPr>
          <a:lstStyle/>
          <a:p>
            <a:r>
              <a:rPr lang="en-US" dirty="0"/>
              <a:t>Oligopolies would like to act like monopolies, but self-interest drives them toward competition. Where oligopolies end up on this spectrum depends on the number of firms in the oligopoly and how cooperative the firms are. The story of the prisoners’ dilemma shows why oligopolies can fail to maintain cooperation, even when cooperation is in their best interest.</a:t>
            </a:r>
            <a:endParaRPr lang="en-IN" dirty="0"/>
          </a:p>
          <a:p>
            <a:r>
              <a:rPr lang="en-US" dirty="0"/>
              <a:t>Policymakers regulate the behavior of oligopolists through the antitrust laws. The proper scope of these laws is the subject of ongoing controversy. Although price fixing among competing firms clearly reduces economic welfare and should be illegal, some business practices that appear to reduce competition may have legitimate if subtle purposes. As a result, policymakers need to be careful when they use the substantial powers of the antitrust laws to place limits on firm behavior.</a:t>
            </a:r>
            <a:endParaRPr lang="en-IN" dirty="0"/>
          </a:p>
        </p:txBody>
      </p:sp>
    </p:spTree>
    <p:extLst>
      <p:ext uri="{BB962C8B-B14F-4D97-AF65-F5344CB8AC3E}">
        <p14:creationId xmlns:p14="http://schemas.microsoft.com/office/powerpoint/2010/main" val="21597782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EC6325-7875-DC52-01CC-93BC68DAEF93}"/>
              </a:ext>
            </a:extLst>
          </p:cNvPr>
          <p:cNvPicPr>
            <a:picLocks noChangeAspect="1"/>
          </p:cNvPicPr>
          <p:nvPr/>
        </p:nvPicPr>
        <p:blipFill>
          <a:blip r:embed="rId2"/>
          <a:stretch>
            <a:fillRect/>
          </a:stretch>
        </p:blipFill>
        <p:spPr>
          <a:xfrm>
            <a:off x="598098" y="1460740"/>
            <a:ext cx="10811774" cy="4157932"/>
          </a:xfrm>
          <a:prstGeom prst="rect">
            <a:avLst/>
          </a:prstGeom>
        </p:spPr>
      </p:pic>
    </p:spTree>
    <p:extLst>
      <p:ext uri="{BB962C8B-B14F-4D97-AF65-F5344CB8AC3E}">
        <p14:creationId xmlns:p14="http://schemas.microsoft.com/office/powerpoint/2010/main" val="149766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559C-942E-142F-276D-9BF0A2DB4684}"/>
              </a:ext>
            </a:extLst>
          </p:cNvPr>
          <p:cNvSpPr>
            <a:spLocks noGrp="1"/>
          </p:cNvSpPr>
          <p:nvPr>
            <p:ph type="title"/>
          </p:nvPr>
        </p:nvSpPr>
        <p:spPr>
          <a:xfrm>
            <a:off x="838200" y="941294"/>
            <a:ext cx="10515600" cy="537882"/>
          </a:xfrm>
        </p:spPr>
        <p:txBody>
          <a:bodyPr>
            <a:normAutofit fontScale="90000"/>
          </a:bodyPr>
          <a:lstStyle/>
          <a:p>
            <a:r>
              <a:rPr lang="en-US" sz="4900" b="1" i="0" cap="none" dirty="0">
                <a:solidFill>
                  <a:srgbClr val="111111"/>
                </a:solidFill>
                <a:effectLst/>
                <a:latin typeface="Cabin-semi-bold"/>
              </a:rPr>
              <a:t>Advantages And Disadvantages Of An Oligopoly</a:t>
            </a:r>
            <a:br>
              <a:rPr lang="en-US" b="1" i="0" dirty="0">
                <a:solidFill>
                  <a:srgbClr val="111111"/>
                </a:solidFill>
                <a:effectLst/>
                <a:latin typeface="Cabin-semi-bold"/>
              </a:rPr>
            </a:br>
            <a:br>
              <a:rPr lang="en-US" b="0" i="0" dirty="0">
                <a:solidFill>
                  <a:srgbClr val="111111"/>
                </a:solidFill>
                <a:effectLst/>
                <a:latin typeface="Cabin-semi-bold"/>
              </a:rPr>
            </a:br>
            <a:endParaRPr lang="en-IN" dirty="0"/>
          </a:p>
        </p:txBody>
      </p:sp>
      <p:sp>
        <p:nvSpPr>
          <p:cNvPr id="3" name="Content Placeholder 2">
            <a:extLst>
              <a:ext uri="{FF2B5EF4-FFF2-40B4-BE49-F238E27FC236}">
                <a16:creationId xmlns:a16="http://schemas.microsoft.com/office/drawing/2014/main" id="{556BD22C-4617-3BF0-9E82-C0E796F70B64}"/>
              </a:ext>
            </a:extLst>
          </p:cNvPr>
          <p:cNvSpPr>
            <a:spLocks noGrp="1"/>
          </p:cNvSpPr>
          <p:nvPr>
            <p:ph idx="1"/>
          </p:nvPr>
        </p:nvSpPr>
        <p:spPr>
          <a:xfrm>
            <a:off x="833718" y="1111624"/>
            <a:ext cx="10520082" cy="5065339"/>
          </a:xfrm>
        </p:spPr>
        <p:txBody>
          <a:bodyPr>
            <a:normAutofit lnSpcReduction="10000"/>
          </a:bodyPr>
          <a:lstStyle/>
          <a:p>
            <a:pPr marL="0" indent="0">
              <a:buNone/>
            </a:pPr>
            <a:endParaRPr lang="en-IN" b="0" i="0" dirty="0">
              <a:solidFill>
                <a:srgbClr val="111111"/>
              </a:solidFill>
              <a:effectLst/>
              <a:latin typeface="Cabin-semi-bold"/>
            </a:endParaRPr>
          </a:p>
          <a:p>
            <a:pPr marL="0" indent="0">
              <a:buNone/>
            </a:pPr>
            <a:r>
              <a:rPr lang="en-IN" sz="2400" b="1" i="0" dirty="0">
                <a:solidFill>
                  <a:srgbClr val="111111"/>
                </a:solidFill>
                <a:effectLst/>
                <a:latin typeface="Cabin-semi-bold"/>
              </a:rPr>
              <a:t>Advantages:</a:t>
            </a:r>
          </a:p>
          <a:p>
            <a:pPr>
              <a:lnSpc>
                <a:spcPct val="100000"/>
              </a:lnSpc>
              <a:buFont typeface="Wingdings" panose="05000000000000000000" pitchFamily="2" charset="2"/>
              <a:buChar char="§"/>
            </a:pPr>
            <a:r>
              <a:rPr lang="en-US" sz="2400" b="0" i="0" dirty="0">
                <a:solidFill>
                  <a:srgbClr val="111111"/>
                </a:solidFill>
                <a:effectLst/>
                <a:latin typeface="SourceSansPro"/>
              </a:rPr>
              <a:t>One of the main benefits of having an oligopoly is that </a:t>
            </a:r>
            <a:r>
              <a:rPr lang="en-US" sz="2400" b="1" i="0" dirty="0">
                <a:solidFill>
                  <a:srgbClr val="111111"/>
                </a:solidFill>
                <a:effectLst/>
                <a:latin typeface="SourceSansPro"/>
              </a:rPr>
              <a:t>competition is very limited</a:t>
            </a:r>
            <a:r>
              <a:rPr lang="en-US" sz="2400" b="0" i="0" dirty="0">
                <a:solidFill>
                  <a:srgbClr val="111111"/>
                </a:solidFill>
                <a:effectLst/>
                <a:latin typeface="SourceSansPro"/>
              </a:rPr>
              <a:t>. That's because there are very few players in the market. Since there are few competitors, an oligopoly </a:t>
            </a:r>
            <a:r>
              <a:rPr lang="en-US" sz="2400" b="1" i="0" dirty="0">
                <a:solidFill>
                  <a:srgbClr val="111111"/>
                </a:solidFill>
                <a:effectLst/>
                <a:latin typeface="SourceSansPro"/>
              </a:rPr>
              <a:t>allows</a:t>
            </a:r>
            <a:r>
              <a:rPr lang="en-US" sz="2400" b="0" i="0" dirty="0">
                <a:solidFill>
                  <a:srgbClr val="111111"/>
                </a:solidFill>
                <a:effectLst/>
                <a:latin typeface="SourceSansPro"/>
              </a:rPr>
              <a:t> those who participate </a:t>
            </a:r>
            <a:r>
              <a:rPr lang="en-US" sz="2400" b="1" i="0" dirty="0">
                <a:solidFill>
                  <a:srgbClr val="111111"/>
                </a:solidFill>
                <a:effectLst/>
                <a:latin typeface="SourceSansPro"/>
              </a:rPr>
              <a:t>to net a higher amount of </a:t>
            </a:r>
            <a:r>
              <a:rPr lang="en-US" sz="2400" b="1" dirty="0">
                <a:latin typeface="SourceSansPro"/>
              </a:rPr>
              <a:t>profits</a:t>
            </a:r>
            <a:r>
              <a:rPr lang="en-US" sz="2400" b="0" i="0" dirty="0">
                <a:solidFill>
                  <a:srgbClr val="111111"/>
                </a:solidFill>
                <a:effectLst/>
                <a:latin typeface="SourceSansPro"/>
              </a:rPr>
              <a:t>.</a:t>
            </a:r>
          </a:p>
          <a:p>
            <a:pPr>
              <a:lnSpc>
                <a:spcPct val="100000"/>
              </a:lnSpc>
              <a:buFont typeface="Wingdings" panose="05000000000000000000" pitchFamily="2" charset="2"/>
              <a:buChar char="§"/>
            </a:pPr>
            <a:r>
              <a:rPr lang="en-US" sz="2400" b="1" i="0" dirty="0">
                <a:solidFill>
                  <a:srgbClr val="111111"/>
                </a:solidFill>
                <a:effectLst/>
                <a:latin typeface="SourceSansPro"/>
              </a:rPr>
              <a:t>Customer </a:t>
            </a:r>
            <a:r>
              <a:rPr lang="en-US" sz="2400" b="1" dirty="0">
                <a:latin typeface="SourceSansPro"/>
              </a:rPr>
              <a:t>demand</a:t>
            </a:r>
            <a:r>
              <a:rPr lang="en-US" sz="2400" b="1" i="0" dirty="0">
                <a:effectLst/>
                <a:latin typeface="SourceSansPro"/>
              </a:rPr>
              <a:t> i</a:t>
            </a:r>
            <a:r>
              <a:rPr lang="en-US" sz="2400" b="1" i="0" dirty="0">
                <a:solidFill>
                  <a:srgbClr val="111111"/>
                </a:solidFill>
                <a:effectLst/>
                <a:latin typeface="SourceSansPro"/>
              </a:rPr>
              <a:t>s often greater </a:t>
            </a:r>
            <a:r>
              <a:rPr lang="en-US" sz="2400" b="0" i="0" dirty="0">
                <a:solidFill>
                  <a:srgbClr val="111111"/>
                </a:solidFill>
                <a:effectLst/>
                <a:latin typeface="SourceSansPro"/>
              </a:rPr>
              <a:t>in this type of market structure. This is commonly due to the fact that there are better products and services that are on the market. As such, </a:t>
            </a:r>
            <a:r>
              <a:rPr lang="en-US" sz="2400" b="1" i="0" dirty="0">
                <a:solidFill>
                  <a:srgbClr val="111111"/>
                </a:solidFill>
                <a:effectLst/>
                <a:latin typeface="SourceSansPro"/>
              </a:rPr>
              <a:t>firms don't skimp on quality </a:t>
            </a:r>
            <a:r>
              <a:rPr lang="en-US" sz="2400" b="0" i="0" dirty="0">
                <a:solidFill>
                  <a:srgbClr val="111111"/>
                </a:solidFill>
                <a:effectLst/>
                <a:latin typeface="SourceSansPro"/>
              </a:rPr>
              <a:t>as they want to retain or increase </a:t>
            </a:r>
            <a:r>
              <a:rPr lang="en-US" sz="2400" b="1" dirty="0">
                <a:latin typeface="SourceSansPro"/>
              </a:rPr>
              <a:t>brand loyalty</a:t>
            </a:r>
            <a:r>
              <a:rPr lang="en-US" sz="2400" b="0" i="0" dirty="0">
                <a:solidFill>
                  <a:srgbClr val="111111"/>
                </a:solidFill>
                <a:effectLst/>
                <a:latin typeface="SourceSansPro"/>
              </a:rPr>
              <a:t>.</a:t>
            </a:r>
          </a:p>
          <a:p>
            <a:pPr>
              <a:lnSpc>
                <a:spcPct val="100000"/>
              </a:lnSpc>
              <a:buFont typeface="Wingdings" panose="05000000000000000000" pitchFamily="2" charset="2"/>
              <a:buChar char="§"/>
            </a:pPr>
            <a:r>
              <a:rPr lang="en-US" sz="2400" b="0" i="0" dirty="0">
                <a:solidFill>
                  <a:srgbClr val="111111"/>
                </a:solidFill>
                <a:effectLst/>
                <a:latin typeface="SourceSansPro"/>
              </a:rPr>
              <a:t>Customers </a:t>
            </a:r>
            <a:r>
              <a:rPr lang="en-US" sz="2400" b="1" i="0" dirty="0">
                <a:solidFill>
                  <a:srgbClr val="111111"/>
                </a:solidFill>
                <a:effectLst/>
                <a:latin typeface="SourceSansPro"/>
              </a:rPr>
              <a:t>can expect better customer service </a:t>
            </a:r>
            <a:r>
              <a:rPr lang="en-US" sz="2400" b="0" i="0" dirty="0">
                <a:solidFill>
                  <a:srgbClr val="111111"/>
                </a:solidFill>
                <a:effectLst/>
                <a:latin typeface="SourceSansPro"/>
              </a:rPr>
              <a:t>and </a:t>
            </a:r>
            <a:r>
              <a:rPr lang="en-US" sz="2400" b="1" i="0" dirty="0">
                <a:solidFill>
                  <a:srgbClr val="111111"/>
                </a:solidFill>
                <a:effectLst/>
                <a:latin typeface="SourceSansPro"/>
              </a:rPr>
              <a:t>better pricing for products and services </a:t>
            </a:r>
            <a:r>
              <a:rPr lang="en-US" sz="2400" b="0" i="0" dirty="0">
                <a:solidFill>
                  <a:srgbClr val="111111"/>
                </a:solidFill>
                <a:effectLst/>
                <a:latin typeface="SourceSansPro"/>
              </a:rPr>
              <a:t>from the firms in an oligopoly because of the small number of participants.</a:t>
            </a:r>
          </a:p>
          <a:p>
            <a:pPr marL="0" indent="0">
              <a:buNone/>
            </a:pPr>
            <a:endParaRPr lang="en-IN" dirty="0"/>
          </a:p>
        </p:txBody>
      </p:sp>
    </p:spTree>
    <p:extLst>
      <p:ext uri="{BB962C8B-B14F-4D97-AF65-F5344CB8AC3E}">
        <p14:creationId xmlns:p14="http://schemas.microsoft.com/office/powerpoint/2010/main" val="165825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F5CA-0A0F-C4B2-99B2-67AB930ED5AA}"/>
              </a:ext>
            </a:extLst>
          </p:cNvPr>
          <p:cNvSpPr>
            <a:spLocks noGrp="1"/>
          </p:cNvSpPr>
          <p:nvPr>
            <p:ph type="title"/>
          </p:nvPr>
        </p:nvSpPr>
        <p:spPr/>
        <p:txBody>
          <a:bodyPr/>
          <a:lstStyle/>
          <a:p>
            <a:r>
              <a:rPr lang="en-IN" sz="4800" b="0" i="0" cap="none" dirty="0">
                <a:solidFill>
                  <a:srgbClr val="111111"/>
                </a:solidFill>
                <a:effectLst/>
                <a:latin typeface="Cabin-semi-bold"/>
              </a:rPr>
              <a:t>Disadvantages:</a:t>
            </a:r>
            <a:br>
              <a:rPr lang="en-IN" b="0" i="0" dirty="0">
                <a:solidFill>
                  <a:srgbClr val="111111"/>
                </a:solidFill>
                <a:effectLst/>
                <a:latin typeface="Cabin-semi-bold"/>
              </a:rPr>
            </a:br>
            <a:endParaRPr lang="en-IN" dirty="0"/>
          </a:p>
        </p:txBody>
      </p:sp>
      <p:sp>
        <p:nvSpPr>
          <p:cNvPr id="3" name="Content Placeholder 2">
            <a:extLst>
              <a:ext uri="{FF2B5EF4-FFF2-40B4-BE49-F238E27FC236}">
                <a16:creationId xmlns:a16="http://schemas.microsoft.com/office/drawing/2014/main" id="{FBAB7590-D138-AA01-D8BC-94BE839031F5}"/>
              </a:ext>
            </a:extLst>
          </p:cNvPr>
          <p:cNvSpPr>
            <a:spLocks noGrp="1"/>
          </p:cNvSpPr>
          <p:nvPr>
            <p:ph idx="1"/>
          </p:nvPr>
        </p:nvSpPr>
        <p:spPr>
          <a:xfrm>
            <a:off x="1069848" y="1551214"/>
            <a:ext cx="10058400" cy="4620986"/>
          </a:xfrm>
        </p:spPr>
        <p:txBody>
          <a:bodyPr>
            <a:normAutofit/>
          </a:bodyPr>
          <a:lstStyle/>
          <a:p>
            <a:pPr>
              <a:lnSpc>
                <a:spcPct val="100000"/>
              </a:lnSpc>
            </a:pPr>
            <a:r>
              <a:rPr lang="en-US" sz="2400" b="0" i="0" dirty="0">
                <a:solidFill>
                  <a:srgbClr val="111111"/>
                </a:solidFill>
                <a:effectLst/>
                <a:latin typeface="SourceSansPro"/>
              </a:rPr>
              <a:t>Oligopolies come with </a:t>
            </a:r>
            <a:r>
              <a:rPr lang="en-US" sz="2400" b="1" i="0" dirty="0">
                <a:solidFill>
                  <a:srgbClr val="111111"/>
                </a:solidFill>
                <a:effectLst/>
                <a:latin typeface="SourceSansPro"/>
              </a:rPr>
              <a:t>higher barriers to entry for new participants</a:t>
            </a:r>
            <a:r>
              <a:rPr lang="en-US" sz="2400" b="0" i="0" dirty="0">
                <a:solidFill>
                  <a:srgbClr val="111111"/>
                </a:solidFill>
                <a:effectLst/>
                <a:latin typeface="SourceSansPro"/>
              </a:rPr>
              <a:t>. This means that it can be difficult to enter the market because of the high costs associated with doing business, the regulatory environment, and the problems that arise when it comes to accessing supply and </a:t>
            </a:r>
            <a:r>
              <a:rPr lang="en-US" sz="2400" dirty="0">
                <a:latin typeface="SourceSansPro"/>
              </a:rPr>
              <a:t>distribution channels</a:t>
            </a:r>
            <a:r>
              <a:rPr lang="en-US" sz="2400" b="0" i="0" dirty="0">
                <a:solidFill>
                  <a:srgbClr val="111111"/>
                </a:solidFill>
                <a:effectLst/>
                <a:latin typeface="SourceSansPro"/>
              </a:rPr>
              <a:t>.</a:t>
            </a:r>
          </a:p>
          <a:p>
            <a:pPr>
              <a:lnSpc>
                <a:spcPct val="100000"/>
              </a:lnSpc>
            </a:pPr>
            <a:r>
              <a:rPr lang="en-US" sz="2400" b="1" i="0" dirty="0">
                <a:solidFill>
                  <a:srgbClr val="111111"/>
                </a:solidFill>
                <a:effectLst/>
                <a:latin typeface="SourceSansPro"/>
              </a:rPr>
              <a:t>Because of the lack of competition</a:t>
            </a:r>
            <a:r>
              <a:rPr lang="en-US" sz="2400" b="0" i="0" dirty="0">
                <a:solidFill>
                  <a:srgbClr val="111111"/>
                </a:solidFill>
                <a:effectLst/>
                <a:latin typeface="SourceSansPro"/>
              </a:rPr>
              <a:t>, there may be </a:t>
            </a:r>
            <a:r>
              <a:rPr lang="en-US" sz="2400" b="1" i="0" dirty="0">
                <a:solidFill>
                  <a:srgbClr val="111111"/>
                </a:solidFill>
                <a:effectLst/>
                <a:latin typeface="SourceSansPro"/>
              </a:rPr>
              <a:t>very little incentive to innovate product and service offerings</a:t>
            </a:r>
            <a:r>
              <a:rPr lang="en-US" sz="2400" b="0" i="0" dirty="0">
                <a:solidFill>
                  <a:srgbClr val="111111"/>
                </a:solidFill>
                <a:effectLst/>
                <a:latin typeface="SourceSansPro"/>
              </a:rPr>
              <a:t>. </a:t>
            </a:r>
            <a:r>
              <a:rPr lang="en-US" sz="2400" b="1" i="1" dirty="0">
                <a:solidFill>
                  <a:srgbClr val="111111"/>
                </a:solidFill>
                <a:effectLst/>
                <a:latin typeface="SourceSansPro"/>
              </a:rPr>
              <a:t>With no diversity in offerings</a:t>
            </a:r>
            <a:r>
              <a:rPr lang="en-US" sz="2400" b="0" i="0" dirty="0">
                <a:solidFill>
                  <a:srgbClr val="111111"/>
                </a:solidFill>
                <a:effectLst/>
                <a:latin typeface="SourceSansPro"/>
              </a:rPr>
              <a:t>, </a:t>
            </a:r>
            <a:r>
              <a:rPr lang="en-US" sz="2400" b="1" i="1" dirty="0">
                <a:solidFill>
                  <a:srgbClr val="111111"/>
                </a:solidFill>
                <a:effectLst/>
                <a:latin typeface="SourceSansPro"/>
              </a:rPr>
              <a:t>consumers remain loyal to what they know best</a:t>
            </a:r>
            <a:r>
              <a:rPr lang="en-US" sz="2400" b="0" i="1" dirty="0">
                <a:solidFill>
                  <a:srgbClr val="111111"/>
                </a:solidFill>
                <a:effectLst/>
                <a:latin typeface="SourceSansPro"/>
              </a:rPr>
              <a:t>.</a:t>
            </a:r>
          </a:p>
          <a:p>
            <a:pPr>
              <a:lnSpc>
                <a:spcPct val="100000"/>
              </a:lnSpc>
            </a:pPr>
            <a:r>
              <a:rPr lang="en-US" sz="2400" b="0" i="0" dirty="0">
                <a:solidFill>
                  <a:srgbClr val="111111"/>
                </a:solidFill>
                <a:effectLst/>
                <a:latin typeface="SourceSansPro"/>
              </a:rPr>
              <a:t>Although there may be more quality products on the market, consumers often have little choice available to them. This means they </a:t>
            </a:r>
            <a:r>
              <a:rPr lang="en-US" sz="2400" b="1" i="0" dirty="0">
                <a:solidFill>
                  <a:srgbClr val="111111"/>
                </a:solidFill>
                <a:effectLst/>
                <a:latin typeface="SourceSansPro"/>
              </a:rPr>
              <a:t>can only rely on a small pool of goods and services </a:t>
            </a:r>
            <a:r>
              <a:rPr lang="en-US" sz="2400" b="0" i="0" dirty="0">
                <a:solidFill>
                  <a:srgbClr val="111111"/>
                </a:solidFill>
                <a:effectLst/>
                <a:latin typeface="SourceSansPro"/>
              </a:rPr>
              <a:t>on which to spend their money.</a:t>
            </a:r>
            <a:endParaRPr lang="en-IN" sz="2400" dirty="0"/>
          </a:p>
        </p:txBody>
      </p:sp>
    </p:spTree>
    <p:extLst>
      <p:ext uri="{BB962C8B-B14F-4D97-AF65-F5344CB8AC3E}">
        <p14:creationId xmlns:p14="http://schemas.microsoft.com/office/powerpoint/2010/main" val="371257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9ACD7D-A5EE-F74D-B46C-5E514BF0D8F9}"/>
              </a:ext>
            </a:extLst>
          </p:cNvPr>
          <p:cNvPicPr>
            <a:picLocks noGrp="1" noChangeAspect="1"/>
          </p:cNvPicPr>
          <p:nvPr>
            <p:ph idx="1"/>
          </p:nvPr>
        </p:nvPicPr>
        <p:blipFill>
          <a:blip r:embed="rId2"/>
          <a:stretch>
            <a:fillRect/>
          </a:stretch>
        </p:blipFill>
        <p:spPr>
          <a:xfrm>
            <a:off x="1398494" y="860612"/>
            <a:ext cx="9439835" cy="5253317"/>
          </a:xfrm>
        </p:spPr>
      </p:pic>
    </p:spTree>
    <p:extLst>
      <p:ext uri="{BB962C8B-B14F-4D97-AF65-F5344CB8AC3E}">
        <p14:creationId xmlns:p14="http://schemas.microsoft.com/office/powerpoint/2010/main" val="344304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3E42-9895-2E43-94AB-AF0617A0B571}"/>
              </a:ext>
            </a:extLst>
          </p:cNvPr>
          <p:cNvSpPr>
            <a:spLocks noGrp="1"/>
          </p:cNvSpPr>
          <p:nvPr>
            <p:ph type="title"/>
          </p:nvPr>
        </p:nvSpPr>
        <p:spPr/>
        <p:txBody>
          <a:bodyPr>
            <a:normAutofit fontScale="90000"/>
          </a:bodyPr>
          <a:lstStyle/>
          <a:p>
            <a:r>
              <a:rPr lang="en-IN" b="1" i="0" cap="none" dirty="0">
                <a:solidFill>
                  <a:srgbClr val="111111"/>
                </a:solidFill>
                <a:effectLst/>
                <a:latin typeface="Cabin-semi-bold"/>
              </a:rPr>
              <a:t>Example for a Global Oligopoly: </a:t>
            </a:r>
            <a:r>
              <a:rPr lang="en-IN" b="1" i="1" cap="none" dirty="0">
                <a:solidFill>
                  <a:srgbClr val="111111"/>
                </a:solidFill>
                <a:effectLst/>
                <a:latin typeface="Cabin-semi-bold"/>
              </a:rPr>
              <a:t>OPEC</a:t>
            </a:r>
            <a:br>
              <a:rPr lang="en-IN" b="1" i="0" dirty="0">
                <a:solidFill>
                  <a:srgbClr val="111111"/>
                </a:solidFill>
                <a:effectLst/>
                <a:latin typeface="Cabin-semi-bold"/>
              </a:rPr>
            </a:br>
            <a:endParaRPr lang="en-IN" dirty="0"/>
          </a:p>
        </p:txBody>
      </p:sp>
      <p:sp>
        <p:nvSpPr>
          <p:cNvPr id="3" name="Content Placeholder 2">
            <a:extLst>
              <a:ext uri="{FF2B5EF4-FFF2-40B4-BE49-F238E27FC236}">
                <a16:creationId xmlns:a16="http://schemas.microsoft.com/office/drawing/2014/main" id="{27243A85-FF1D-71B2-002B-79D84D5FAD2D}"/>
              </a:ext>
            </a:extLst>
          </p:cNvPr>
          <p:cNvSpPr>
            <a:spLocks noGrp="1"/>
          </p:cNvSpPr>
          <p:nvPr>
            <p:ph idx="1"/>
          </p:nvPr>
        </p:nvSpPr>
        <p:spPr>
          <a:xfrm>
            <a:off x="838200" y="1308848"/>
            <a:ext cx="10515600" cy="5136776"/>
          </a:xfrm>
        </p:spPr>
        <p:txBody>
          <a:bodyPr>
            <a:normAutofit/>
          </a:bodyPr>
          <a:lstStyle/>
          <a:p>
            <a:pPr algn="l">
              <a:lnSpc>
                <a:spcPct val="100000"/>
              </a:lnSpc>
            </a:pPr>
            <a:r>
              <a:rPr lang="en-US" sz="2400" b="0" i="0" dirty="0">
                <a:solidFill>
                  <a:srgbClr val="111111"/>
                </a:solidFill>
                <a:effectLst/>
                <a:latin typeface="SourceSansPro"/>
              </a:rPr>
              <a:t>There are many examples of oligopolies in the market. But one of the major examples of a global oligopoly is the </a:t>
            </a:r>
            <a:r>
              <a:rPr lang="en-US" sz="2400" b="1" dirty="0">
                <a:solidFill>
                  <a:srgbClr val="2C40D0"/>
                </a:solidFill>
                <a:latin typeface="SourceSansPro"/>
              </a:rPr>
              <a:t>Organization of the Petroleum Exporting Countries (OPEC)</a:t>
            </a:r>
            <a:r>
              <a:rPr lang="en-US" sz="2400" b="0" i="0" dirty="0">
                <a:solidFill>
                  <a:srgbClr val="111111"/>
                </a:solidFill>
                <a:effectLst/>
                <a:latin typeface="SourceSansPro"/>
              </a:rPr>
              <a:t>. </a:t>
            </a:r>
          </a:p>
          <a:p>
            <a:pPr algn="l">
              <a:lnSpc>
                <a:spcPct val="100000"/>
              </a:lnSpc>
            </a:pPr>
            <a:r>
              <a:rPr lang="en-US" sz="2400" b="0" i="0" dirty="0">
                <a:solidFill>
                  <a:srgbClr val="111111"/>
                </a:solidFill>
                <a:effectLst/>
                <a:latin typeface="SourceSansPro"/>
              </a:rPr>
              <a:t>The organization was founded in Baghdad in 1960 with five countries but expanded to 13 oil-producing countries in 1975.</a:t>
            </a:r>
          </a:p>
          <a:p>
            <a:pPr algn="l">
              <a:lnSpc>
                <a:spcPct val="100000"/>
              </a:lnSpc>
            </a:pPr>
            <a:r>
              <a:rPr lang="en-US" sz="2400" b="0" i="0" dirty="0">
                <a:solidFill>
                  <a:srgbClr val="111111"/>
                </a:solidFill>
                <a:effectLst/>
                <a:latin typeface="SourceSansPro"/>
              </a:rPr>
              <a:t>One of the main reasons why OPEC is considered an oligopoly is because it has no overarching authority. Every member nation within the group also has a substantial portion of the group's market share. </a:t>
            </a:r>
          </a:p>
          <a:p>
            <a:pPr algn="l">
              <a:lnSpc>
                <a:spcPct val="100000"/>
              </a:lnSpc>
            </a:pPr>
            <a:r>
              <a:rPr lang="en-US" sz="2400" b="0" i="0" dirty="0">
                <a:solidFill>
                  <a:srgbClr val="111111"/>
                </a:solidFill>
                <a:effectLst/>
                <a:latin typeface="SourceSansPro"/>
              </a:rPr>
              <a:t>These countries also have a great deal of power together (not separately) when it comes to </a:t>
            </a:r>
            <a:r>
              <a:rPr lang="en-US" sz="2400" dirty="0">
                <a:latin typeface="SourceSansPro"/>
              </a:rPr>
              <a:t>supply and demand</a:t>
            </a:r>
            <a:r>
              <a:rPr lang="en-US" sz="2400" b="0" i="0" dirty="0">
                <a:solidFill>
                  <a:srgbClr val="111111"/>
                </a:solidFill>
                <a:effectLst/>
                <a:latin typeface="SourceSansPro"/>
              </a:rPr>
              <a:t> issues and pricing. So </a:t>
            </a:r>
            <a:r>
              <a:rPr lang="en-US" sz="2400" b="1" i="0" dirty="0">
                <a:solidFill>
                  <a:srgbClr val="111111"/>
                </a:solidFill>
                <a:effectLst/>
                <a:latin typeface="SourceSansPro"/>
              </a:rPr>
              <a:t>when the group lowers its supply as demand drops, prices rise</a:t>
            </a:r>
            <a:r>
              <a:rPr lang="en-US" sz="2400" b="0" i="0" dirty="0">
                <a:solidFill>
                  <a:srgbClr val="111111"/>
                </a:solidFill>
                <a:effectLst/>
                <a:latin typeface="SourceSansPro"/>
              </a:rPr>
              <a:t>. The opposite is true when demand rises.</a:t>
            </a:r>
          </a:p>
          <a:p>
            <a:pPr marL="0" indent="0">
              <a:buNone/>
            </a:pPr>
            <a:endParaRPr lang="en-IN" dirty="0"/>
          </a:p>
        </p:txBody>
      </p:sp>
    </p:spTree>
    <p:extLst>
      <p:ext uri="{BB962C8B-B14F-4D97-AF65-F5344CB8AC3E}">
        <p14:creationId xmlns:p14="http://schemas.microsoft.com/office/powerpoint/2010/main" val="3781936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862</TotalTime>
  <Words>6729</Words>
  <Application>Microsoft Office PowerPoint</Application>
  <PresentationFormat>Widescreen</PresentationFormat>
  <Paragraphs>204</Paragraphs>
  <Slides>53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Cabin-semi-bold</vt:lpstr>
      <vt:lpstr>Calibri</vt:lpstr>
      <vt:lpstr>Rockwell</vt:lpstr>
      <vt:lpstr>Rockwell Condensed</vt:lpstr>
      <vt:lpstr>SourceSansPro</vt:lpstr>
      <vt:lpstr>Wingdings</vt:lpstr>
      <vt:lpstr>Wood Type</vt:lpstr>
      <vt:lpstr>  Oligopoly &amp; An Introduction to Game Theory </vt:lpstr>
      <vt:lpstr>                 </vt:lpstr>
      <vt:lpstr>What Is An Oligopoly? </vt:lpstr>
      <vt:lpstr>PowerPoint Presentation</vt:lpstr>
      <vt:lpstr>Oligopoly Characteristics </vt:lpstr>
      <vt:lpstr>Advantages And Disadvantages Of An Oligopoly  </vt:lpstr>
      <vt:lpstr>Disadvantages: </vt:lpstr>
      <vt:lpstr>PowerPoint Presentation</vt:lpstr>
      <vt:lpstr>Example for a Global Oligopoly: OPEC </vt:lpstr>
      <vt:lpstr>Concentration Ratio </vt:lpstr>
      <vt:lpstr>Collusive Oligopoly</vt:lpstr>
      <vt:lpstr>PowerPoint Presentation</vt:lpstr>
      <vt:lpstr>  An Introduction to Game Theory </vt:lpstr>
      <vt:lpstr>Link with Oligopoly</vt:lpstr>
      <vt:lpstr>Game Theory</vt:lpstr>
      <vt:lpstr>Markets with Only a Few Sellers</vt:lpstr>
      <vt:lpstr>A Duopoly Example</vt:lpstr>
      <vt:lpstr>PowerPoint Presentation</vt:lpstr>
      <vt:lpstr>PowerPoint Presentation</vt:lpstr>
      <vt:lpstr>Cartels</vt:lpstr>
      <vt:lpstr>PowerPoint Presentation</vt:lpstr>
      <vt:lpstr>The Equilibrium for an Oligopoly</vt:lpstr>
      <vt:lpstr>PowerPoint Presentation</vt:lpstr>
      <vt:lpstr>Nash Equilibrium</vt:lpstr>
      <vt:lpstr>PowerPoint Presentation</vt:lpstr>
      <vt:lpstr>PowerPoint Presentation</vt:lpstr>
      <vt:lpstr>How the Size of an Oligopoly Affects the Market Outcome…?</vt:lpstr>
      <vt:lpstr>PowerPoint Presentation</vt:lpstr>
      <vt:lpstr>PowerPoint Presentation</vt:lpstr>
      <vt:lpstr>PowerPoint Presentation</vt:lpstr>
      <vt:lpstr>The Economics of Cooperation</vt:lpstr>
      <vt:lpstr>PowerPoint Presentation</vt:lpstr>
      <vt:lpstr>The Prisoners’ Dilemma</vt:lpstr>
      <vt:lpstr>PowerPoint Presentation</vt:lpstr>
      <vt:lpstr>PowerPoint Presentation</vt:lpstr>
      <vt:lpstr>PowerPoint Presentation</vt:lpstr>
      <vt:lpstr>Oligopolies as a Prisoners’ Dilemma</vt:lpstr>
      <vt:lpstr>PowerPoint Presentation</vt:lpstr>
      <vt:lpstr>PowerPoint Presentation</vt:lpstr>
      <vt:lpstr>PowerPoint Presentation</vt:lpstr>
      <vt:lpstr>Case Study: OPEC and the World Oil Market</vt:lpstr>
      <vt:lpstr>PowerPoint Presentation</vt:lpstr>
      <vt:lpstr>Other Examples of the Prisoners’ Dilemma</vt:lpstr>
      <vt:lpstr>PowerPoint Presentation</vt:lpstr>
      <vt:lpstr>PowerPoint Presentation</vt:lpstr>
      <vt:lpstr>PowerPoint Presentation</vt:lpstr>
      <vt:lpstr>The Prisoners’ Dilemma and the Welfare of Society</vt:lpstr>
      <vt:lpstr>Why People Sometimes Cooperate?</vt:lpstr>
      <vt:lpstr>Public Policy toward Oligopolies</vt:lpstr>
      <vt:lpstr>PowerPoint Presentation</vt:lpstr>
      <vt:lpstr>Predatory Pricing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A Nair</dc:creator>
  <cp:lastModifiedBy>Rahul A Nair</cp:lastModifiedBy>
  <cp:revision>26</cp:revision>
  <dcterms:created xsi:type="dcterms:W3CDTF">2023-10-22T12:07:32Z</dcterms:created>
  <dcterms:modified xsi:type="dcterms:W3CDTF">2023-10-29T11:46:29Z</dcterms:modified>
</cp:coreProperties>
</file>