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0A7D6-B618-43DD-8B0B-D3DFC92CCA74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29F3-B2C3-4AF2-847A-95A81A88B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9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E29F3-B2C3-4AF2-847A-95A81A88B43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0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E29F3-B2C3-4AF2-847A-95A81A88B4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8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E29F3-B2C3-4AF2-847A-95A81A88B43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7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E29F3-B2C3-4AF2-847A-95A81A88B43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6864-F735-8EAA-8BCC-7C6E5C2D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2E98-92DD-9456-E04C-194ABE5E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3F43-E492-3A61-C907-37DC3160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29D6-D5B3-4803-981C-8696052FFF6D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EE0A-F130-A882-7F1D-A58AFD32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3BE-2A3C-D282-04F0-5EF4CB1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305A-034E-45F4-B723-DD2A2AA51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291" y="242392"/>
            <a:ext cx="10217708" cy="13209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666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460449"/>
            <a:ext cx="5719445" cy="352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oGhW5Ha15O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nomist.com/briefing/2016/04/30/the-trouble-with-gd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GDP_(nominal)_" TargetMode="External"/><Relationship Id="rId2" Type="http://schemas.openxmlformats.org/officeDocument/2006/relationships/hyperlink" Target="https://en.wikipedia.org/wiki/List_of_countries_by_GDP_(nominal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countries_by_GDP_(PPP)" TargetMode="External"/><Relationship Id="rId4" Type="http://schemas.openxmlformats.org/officeDocument/2006/relationships/hyperlink" Target="https://en.wikipedia.org/wiki/List_of_countries_by_GDP_(nominal)_per_capi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spi.gov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today.in/latest/economy/story/raghuram-rajan-says-india-needs-to-grow-at-8-to-create-enough-jobs-to-meet-demand-report-405444-2023-11-11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BF52-FF45-97EC-57B0-BC310C68B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0"/>
            <a:ext cx="9144000" cy="3693319"/>
          </a:xfrm>
        </p:spPr>
        <p:txBody>
          <a:bodyPr/>
          <a:lstStyle/>
          <a:p>
            <a:br>
              <a:rPr lang="en-IN" sz="4400" b="1" dirty="0">
                <a:solidFill>
                  <a:srgbClr val="C00000"/>
                </a:solidFill>
              </a:rPr>
            </a:br>
            <a:r>
              <a:rPr lang="en-IN" sz="4800" b="1" dirty="0">
                <a:solidFill>
                  <a:schemeClr val="tx1"/>
                </a:solidFill>
              </a:rPr>
              <a:t>Industrial Economics</a:t>
            </a:r>
            <a:br>
              <a:rPr lang="en-IN" sz="4400" b="1" dirty="0">
                <a:solidFill>
                  <a:schemeClr val="tx1"/>
                </a:solidFill>
              </a:rPr>
            </a:br>
            <a:br>
              <a:rPr lang="en-IN" sz="4400" b="1" dirty="0">
                <a:solidFill>
                  <a:schemeClr val="tx1"/>
                </a:solidFill>
              </a:rPr>
            </a:br>
            <a:r>
              <a:rPr lang="en-IN" sz="4400" b="1" dirty="0">
                <a:solidFill>
                  <a:schemeClr val="tx1"/>
                </a:solidFill>
              </a:rPr>
              <a:t>PPT – 17</a:t>
            </a:r>
            <a:br>
              <a:rPr lang="en-IN" sz="4400" b="1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17B9-3AEC-563E-FF43-407F6DD99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9144000" cy="1477328"/>
          </a:xfrm>
        </p:spPr>
        <p:txBody>
          <a:bodyPr/>
          <a:lstStyle/>
          <a:p>
            <a:r>
              <a:rPr lang="en-IN" sz="2400" b="1" dirty="0">
                <a:solidFill>
                  <a:srgbClr val="C00000"/>
                </a:solidFill>
              </a:rPr>
              <a:t>Macroeconomic Aggregates: GDP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Concepts, Economic Indicators: GDP, GNP, NNP, NDP</a:t>
            </a:r>
          </a:p>
          <a:p>
            <a:r>
              <a:rPr lang="en-IN" dirty="0">
                <a:solidFill>
                  <a:srgbClr val="C00000"/>
                </a:solidFill>
              </a:rPr>
              <a:t>Methods of GDP Calculation, Problems in measuring national income, Alternative measures of Well-being</a:t>
            </a:r>
          </a:p>
        </p:txBody>
      </p:sp>
    </p:spTree>
    <p:extLst>
      <p:ext uri="{BB962C8B-B14F-4D97-AF65-F5344CB8AC3E}">
        <p14:creationId xmlns:p14="http://schemas.microsoft.com/office/powerpoint/2010/main" val="119142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1037848"/>
          </a:xfrm>
          <a:prstGeom prst="rect">
            <a:avLst/>
          </a:prstGeom>
        </p:spPr>
        <p:txBody>
          <a:bodyPr vert="horz" wrap="square" lIns="0" tIns="418211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10"/>
              </a:spcBef>
            </a:pPr>
            <a:r>
              <a:rPr sz="4000" b="1" spc="-30" dirty="0">
                <a:solidFill>
                  <a:srgbClr val="C00000"/>
                </a:solidFill>
              </a:rPr>
              <a:t>Measuring</a:t>
            </a:r>
            <a:r>
              <a:rPr sz="4000" b="1" spc="-15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GDP</a:t>
            </a:r>
            <a:r>
              <a:rPr sz="4000" b="1" spc="-165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from</a:t>
            </a:r>
            <a:r>
              <a:rPr sz="4000" b="1" spc="-190" dirty="0">
                <a:solidFill>
                  <a:srgbClr val="C00000"/>
                </a:solidFill>
              </a:rPr>
              <a:t> </a:t>
            </a:r>
            <a:r>
              <a:rPr sz="4000" b="1" spc="-10" dirty="0">
                <a:solidFill>
                  <a:srgbClr val="C00000"/>
                </a:solidFill>
              </a:rPr>
              <a:t>Income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577613"/>
            <a:ext cx="6260465" cy="9867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50215" indent="-437515">
              <a:lnSpc>
                <a:spcPct val="100000"/>
              </a:lnSpc>
              <a:spcBef>
                <a:spcPts val="670"/>
              </a:spcBef>
              <a:buAutoNum type="arabicPeriod" startAt="3"/>
              <a:tabLst>
                <a:tab pos="450215" algn="l"/>
              </a:tabLst>
            </a:pPr>
            <a:r>
              <a:rPr sz="2800" b="1" dirty="0">
                <a:latin typeface="Calibri"/>
                <a:cs typeface="Calibri"/>
              </a:rPr>
              <a:t>GDP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 the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sum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incomes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"/>
              <a:tabLst>
                <a:tab pos="697865" algn="l"/>
              </a:tabLst>
            </a:pPr>
            <a:r>
              <a:rPr sz="2600" dirty="0">
                <a:latin typeface="Calibri"/>
                <a:cs typeface="Calibri"/>
              </a:rPr>
              <a:t>Sum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labour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income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capital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income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3363"/>
              </p:ext>
            </p:extLst>
          </p:nvPr>
        </p:nvGraphicFramePr>
        <p:xfrm>
          <a:off x="2041525" y="3053333"/>
          <a:ext cx="6592570" cy="1328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760"/>
                        </a:lnSpc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Steel</a:t>
                      </a:r>
                      <a:r>
                        <a:rPr sz="29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ts val="2760"/>
                        </a:lnSpc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Car</a:t>
                      </a:r>
                      <a:r>
                        <a:rPr sz="2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9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Revenue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3204"/>
                        </a:lnSpc>
                      </a:pPr>
                      <a:r>
                        <a:rPr sz="2900" spc="-25" dirty="0">
                          <a:latin typeface="Calibri"/>
                          <a:cs typeface="Calibri"/>
                        </a:rPr>
                        <a:t>100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0085" algn="ctr">
                        <a:lnSpc>
                          <a:spcPts val="3204"/>
                        </a:lnSpc>
                      </a:pPr>
                      <a:r>
                        <a:rPr sz="2900" spc="-25" dirty="0">
                          <a:latin typeface="Calibri"/>
                          <a:cs typeface="Calibri"/>
                        </a:rPr>
                        <a:t>200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Wages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733425">
                        <a:lnSpc>
                          <a:spcPts val="3190"/>
                        </a:lnSpc>
                      </a:pPr>
                      <a:r>
                        <a:rPr sz="2900" u="sng" spc="-25" dirty="0">
                          <a:latin typeface="Calibri"/>
                          <a:cs typeface="Calibri"/>
                        </a:rPr>
                        <a:t>80</a:t>
                      </a:r>
                      <a:endParaRPr sz="2900" u="sng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9455" algn="ctr">
                        <a:lnSpc>
                          <a:spcPts val="3190"/>
                        </a:lnSpc>
                      </a:pPr>
                      <a:r>
                        <a:rPr sz="2900" u="sng" spc="-25" dirty="0">
                          <a:latin typeface="Calibri"/>
                          <a:cs typeface="Calibri"/>
                        </a:rPr>
                        <a:t>70</a:t>
                      </a:r>
                      <a:endParaRPr sz="2900" u="sng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60575" y="4390771"/>
            <a:ext cx="2388870" cy="4685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800"/>
              </a:spcBef>
              <a:tabLst>
                <a:tab pos="2188845" algn="l"/>
              </a:tabLst>
            </a:pPr>
            <a:r>
              <a:rPr sz="2500" dirty="0">
                <a:latin typeface="Calibri"/>
                <a:cs typeface="Calibri"/>
              </a:rPr>
              <a:t>Other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expense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900" spc="-50" dirty="0">
                <a:latin typeface="Calibri"/>
                <a:cs typeface="Calibri"/>
              </a:rPr>
              <a:t>0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5204" y="4390771"/>
            <a:ext cx="2586996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Calibri"/>
                <a:cs typeface="Calibri"/>
              </a:rPr>
              <a:t>100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(steel</a:t>
            </a:r>
            <a:r>
              <a:rPr lang="en-IN" sz="2400" spc="-10" dirty="0">
                <a:latin typeface="Calibri"/>
                <a:cs typeface="Calibri"/>
              </a:rPr>
              <a:t> purchases)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575" y="5250281"/>
            <a:ext cx="796290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10" dirty="0">
                <a:latin typeface="Calibri"/>
                <a:cs typeface="Calibri"/>
              </a:rPr>
              <a:t>Profit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7372" y="5225897"/>
            <a:ext cx="390906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22345" algn="l"/>
              </a:tabLst>
            </a:pPr>
            <a:r>
              <a:rPr sz="2900" u="sng" spc="-25" dirty="0">
                <a:latin typeface="Calibri"/>
                <a:cs typeface="Calibri"/>
              </a:rPr>
              <a:t>20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u="sng" spc="-25" dirty="0">
                <a:latin typeface="Calibri"/>
                <a:cs typeface="Calibri"/>
              </a:rPr>
              <a:t>30</a:t>
            </a:r>
            <a:endParaRPr sz="2900" u="sng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475" y="5607467"/>
            <a:ext cx="7200900" cy="9797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30835" indent="-282575">
              <a:lnSpc>
                <a:spcPct val="100000"/>
              </a:lnSpc>
              <a:spcBef>
                <a:spcPts val="900"/>
              </a:spcBef>
              <a:buSzPct val="96428"/>
              <a:buFont typeface="Wingdings"/>
              <a:buChar char=""/>
              <a:tabLst>
                <a:tab pos="330835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10" dirty="0">
                <a:latin typeface="Calibri"/>
                <a:cs typeface="Calibri"/>
              </a:rPr>
              <a:t> two-</a:t>
            </a:r>
            <a:r>
              <a:rPr sz="2800" dirty="0">
                <a:latin typeface="Calibri"/>
                <a:cs typeface="Calibri"/>
              </a:rPr>
              <a:t>firm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economy?</a:t>
            </a:r>
            <a:r>
              <a:rPr lang="en-IN" sz="2800" spc="-10" dirty="0">
                <a:latin typeface="Calibri"/>
                <a:cs typeface="Calibri"/>
              </a:rPr>
              <a:t> </a:t>
            </a:r>
            <a:r>
              <a:rPr sz="4200" b="1" spc="-15" baseline="-8928" dirty="0">
                <a:latin typeface="Calibri"/>
                <a:cs typeface="Calibri"/>
              </a:rPr>
              <a:t>200</a:t>
            </a:r>
            <a:endParaRPr sz="4200" b="1" baseline="-8928" dirty="0">
              <a:latin typeface="Calibri"/>
              <a:cs typeface="Calibri"/>
            </a:endParaRPr>
          </a:p>
          <a:p>
            <a:pPr marR="45720" algn="r">
              <a:lnSpc>
                <a:spcPct val="100000"/>
              </a:lnSpc>
              <a:spcBef>
                <a:spcPts val="505"/>
              </a:spcBef>
              <a:tabLst>
                <a:tab pos="1345565" algn="l"/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(note: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80+20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+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70+30)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10817556" cy="51616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25"/>
              </a:spcBef>
            </a:pPr>
            <a:r>
              <a:rPr sz="3200" dirty="0">
                <a:solidFill>
                  <a:srgbClr val="C00000"/>
                </a:solidFill>
              </a:rPr>
              <a:t>A</a:t>
            </a:r>
            <a:r>
              <a:rPr sz="3200" spc="-14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simple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example</a:t>
            </a:r>
            <a:r>
              <a:rPr sz="3200" spc="-8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for</a:t>
            </a:r>
            <a:r>
              <a:rPr sz="3200" spc="-105" dirty="0">
                <a:solidFill>
                  <a:srgbClr val="C00000"/>
                </a:solidFill>
              </a:rPr>
              <a:t> </a:t>
            </a:r>
            <a:r>
              <a:rPr lang="en-IN" sz="3200" spc="-10" dirty="0">
                <a:solidFill>
                  <a:srgbClr val="C00000"/>
                </a:solidFill>
              </a:rPr>
              <a:t>P</a:t>
            </a:r>
            <a:r>
              <a:rPr sz="3200" spc="-10" dirty="0" err="1">
                <a:solidFill>
                  <a:srgbClr val="C00000"/>
                </a:solidFill>
              </a:rPr>
              <a:t>roduction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approach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and</a:t>
            </a:r>
            <a:r>
              <a:rPr sz="3200" spc="-100" dirty="0">
                <a:solidFill>
                  <a:srgbClr val="C00000"/>
                </a:solidFill>
              </a:rPr>
              <a:t> </a:t>
            </a:r>
            <a:r>
              <a:rPr lang="en-IN" sz="3200" spc="-10" dirty="0">
                <a:solidFill>
                  <a:srgbClr val="C00000"/>
                </a:solidFill>
              </a:rPr>
              <a:t>I</a:t>
            </a:r>
            <a:r>
              <a:rPr sz="3200" spc="-10" dirty="0" err="1">
                <a:solidFill>
                  <a:srgbClr val="C00000"/>
                </a:solidFill>
              </a:rPr>
              <a:t>ncome</a:t>
            </a:r>
            <a:r>
              <a:rPr sz="3200" spc="-10" dirty="0">
                <a:solidFill>
                  <a:srgbClr val="C00000"/>
                </a:solidFill>
              </a:rPr>
              <a:t> approach</a:t>
            </a:r>
            <a:endParaRPr sz="3200" dirty="0">
              <a:solidFill>
                <a:srgbClr val="C00000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244" y="1403350"/>
          <a:ext cx="12010388" cy="5169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3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Country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Kerala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Flour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Ltd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Modern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factor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Sales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3700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2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5400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Intermediate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consumption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3700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Wages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700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Rent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Interest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600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1300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Profit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300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5" dirty="0">
                          <a:solidFill>
                            <a:srgbClr val="006FC0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1200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Expenditure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firm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1800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3700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5400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400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4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5400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Intermediate</a:t>
                      </a:r>
                      <a:r>
                        <a:rPr sz="2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goods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50" dirty="0">
                          <a:solidFill>
                            <a:srgbClr val="6FAC4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3700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4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Added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0" dirty="0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1800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0" dirty="0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1900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0" dirty="0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1700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0" dirty="0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=5400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039" y="378212"/>
            <a:ext cx="67551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30" dirty="0">
                <a:solidFill>
                  <a:srgbClr val="C00000"/>
                </a:solidFill>
              </a:rPr>
              <a:t>Measuring</a:t>
            </a:r>
            <a:r>
              <a:rPr sz="4000" b="1" spc="-15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GDP</a:t>
            </a:r>
            <a:r>
              <a:rPr sz="4000" b="1" spc="-165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from</a:t>
            </a:r>
            <a:r>
              <a:rPr sz="4000" b="1" spc="-190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Expenditure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291114"/>
            <a:ext cx="7898765" cy="132461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945"/>
              </a:spcBef>
              <a:buAutoNum type="arabicPeriod" startAt="4"/>
              <a:tabLst>
                <a:tab pos="416559" algn="l"/>
              </a:tabLst>
            </a:pPr>
            <a:r>
              <a:rPr sz="2600" b="1" dirty="0">
                <a:latin typeface="Calibri"/>
                <a:cs typeface="Calibri"/>
              </a:rPr>
              <a:t>GDP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sum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spending on</a:t>
            </a:r>
            <a:r>
              <a:rPr sz="2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goods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services</a:t>
            </a:r>
            <a:r>
              <a:rPr sz="2600" b="1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527685" lvl="1" indent="-338455">
              <a:lnSpc>
                <a:spcPct val="100000"/>
              </a:lnSpc>
              <a:spcBef>
                <a:spcPts val="735"/>
              </a:spcBef>
              <a:buClr>
                <a:srgbClr val="FF0066"/>
              </a:buClr>
              <a:buFont typeface="Wingdings"/>
              <a:buChar char=""/>
              <a:tabLst>
                <a:tab pos="52768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final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good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destined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consumption.</a:t>
            </a:r>
            <a:endParaRPr sz="2200">
              <a:latin typeface="Calibri"/>
              <a:cs typeface="Calibri"/>
            </a:endParaRPr>
          </a:p>
          <a:p>
            <a:pPr marL="527685" lvl="1" indent="-338455">
              <a:lnSpc>
                <a:spcPct val="100000"/>
              </a:lnSpc>
              <a:spcBef>
                <a:spcPts val="240"/>
              </a:spcBef>
              <a:buClr>
                <a:srgbClr val="FF0066"/>
              </a:buClr>
              <a:buFont typeface="Wingdings"/>
              <a:buChar char=""/>
              <a:tabLst>
                <a:tab pos="527685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intermediate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good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production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good.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54627"/>
              </p:ext>
            </p:extLst>
          </p:nvPr>
        </p:nvGraphicFramePr>
        <p:xfrm>
          <a:off x="2041525" y="2769387"/>
          <a:ext cx="6454140" cy="133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2575"/>
                        </a:lnSpc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Steel</a:t>
                      </a:r>
                      <a:r>
                        <a:rPr sz="27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ts val="2575"/>
                        </a:lnSpc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Car</a:t>
                      </a:r>
                      <a:r>
                        <a:rPr sz="27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300" spc="-10" dirty="0">
                          <a:latin typeface="Calibri"/>
                          <a:cs typeface="Calibri"/>
                        </a:rPr>
                        <a:t>Revenue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42545" marB="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31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ts val="3175"/>
                        </a:lnSpc>
                      </a:pPr>
                      <a:r>
                        <a:rPr sz="2700" u="sng" spc="-25" dirty="0">
                          <a:latin typeface="Calibri"/>
                          <a:cs typeface="Calibri"/>
                        </a:rPr>
                        <a:t>200</a:t>
                      </a:r>
                      <a:endParaRPr sz="2700" u="sng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300" spc="-10" dirty="0">
                          <a:latin typeface="Calibri"/>
                          <a:cs typeface="Calibri"/>
                        </a:rPr>
                        <a:t>Wages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ts val="31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80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 algn="ctr">
                        <a:lnSpc>
                          <a:spcPts val="31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70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60575" y="4162171"/>
            <a:ext cx="220916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21205" algn="l"/>
              </a:tabLst>
            </a:pP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expense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700" spc="-50" dirty="0">
                <a:latin typeface="Calibri"/>
                <a:cs typeface="Calibri"/>
              </a:rPr>
              <a:t>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6329" y="4079034"/>
            <a:ext cx="2967355" cy="10191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700" dirty="0">
                <a:latin typeface="Calibri"/>
                <a:cs typeface="Calibri"/>
              </a:rPr>
              <a:t>100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(steel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purchases)</a:t>
            </a:r>
            <a:endParaRPr sz="27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670"/>
              </a:spcBef>
            </a:pPr>
            <a:r>
              <a:rPr sz="2700" spc="-25" dirty="0">
                <a:latin typeface="Calibri"/>
                <a:cs typeface="Calibri"/>
              </a:rPr>
              <a:t>30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575" y="4710506"/>
            <a:ext cx="68135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Calibri"/>
                <a:cs typeface="Calibri"/>
              </a:rPr>
              <a:t>Profit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0589" y="4658690"/>
            <a:ext cx="37401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spc="-25" dirty="0">
                <a:latin typeface="Calibri"/>
                <a:cs typeface="Calibri"/>
              </a:rPr>
              <a:t>20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575" y="5162169"/>
            <a:ext cx="8380730" cy="1485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145" indent="-262255">
              <a:lnSpc>
                <a:spcPct val="100000"/>
              </a:lnSpc>
              <a:spcBef>
                <a:spcPts val="90"/>
              </a:spcBef>
              <a:buSzPct val="96153"/>
              <a:buFont typeface="Wingdings"/>
              <a:buChar char=""/>
              <a:tabLst>
                <a:tab pos="271145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GDP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two-</a:t>
            </a:r>
            <a:r>
              <a:rPr sz="2600" dirty="0">
                <a:latin typeface="Calibri"/>
                <a:cs typeface="Calibri"/>
              </a:rPr>
              <a:t>firm</a:t>
            </a:r>
            <a:r>
              <a:rPr sz="2600" spc="-10" dirty="0">
                <a:latin typeface="Calibri"/>
                <a:cs typeface="Calibri"/>
              </a:rPr>
              <a:t> economy?</a:t>
            </a:r>
            <a:endParaRPr sz="2600" dirty="0">
              <a:latin typeface="Calibri"/>
              <a:cs typeface="Calibri"/>
            </a:endParaRPr>
          </a:p>
          <a:p>
            <a:pPr marL="6158230">
              <a:lnSpc>
                <a:spcPct val="100000"/>
              </a:lnSpc>
              <a:spcBef>
                <a:spcPts val="170"/>
              </a:spcBef>
            </a:pPr>
            <a:r>
              <a:rPr sz="2800" b="1" spc="-25" dirty="0">
                <a:latin typeface="Calibri"/>
                <a:cs typeface="Calibri"/>
              </a:rPr>
              <a:t>200</a:t>
            </a:r>
            <a:endParaRPr sz="2800" b="1" dirty="0">
              <a:latin typeface="Calibri"/>
              <a:cs typeface="Calibri"/>
            </a:endParaRPr>
          </a:p>
          <a:p>
            <a:pPr marL="5347335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(Note: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Spending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buyer</a:t>
            </a:r>
            <a:endParaRPr sz="2000" dirty="0">
              <a:latin typeface="Calibri"/>
              <a:cs typeface="Calibri"/>
            </a:endParaRPr>
          </a:p>
          <a:p>
            <a:pPr marL="540575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 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good)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1063625"/>
          </a:xfrm>
          <a:prstGeom prst="rect">
            <a:avLst/>
          </a:prstGeom>
        </p:spPr>
        <p:txBody>
          <a:bodyPr vert="horz" wrap="square" lIns="0" tIns="382778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z="4400" b="1" spc="-40" dirty="0">
                <a:solidFill>
                  <a:srgbClr val="C00000"/>
                </a:solidFill>
              </a:rPr>
              <a:t>Measuring</a:t>
            </a:r>
            <a:r>
              <a:rPr sz="4400" b="1" spc="-210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GDP</a:t>
            </a:r>
            <a:r>
              <a:rPr sz="4400" b="1" spc="-195" dirty="0">
                <a:solidFill>
                  <a:srgbClr val="C00000"/>
                </a:solidFill>
              </a:rPr>
              <a:t> </a:t>
            </a:r>
            <a:r>
              <a:rPr sz="4400" b="1" spc="-25" dirty="0">
                <a:solidFill>
                  <a:srgbClr val="C00000"/>
                </a:solidFill>
              </a:rPr>
              <a:t>from</a:t>
            </a:r>
            <a:r>
              <a:rPr sz="4400" b="1" spc="-225" dirty="0">
                <a:solidFill>
                  <a:srgbClr val="C00000"/>
                </a:solidFill>
              </a:rPr>
              <a:t> </a:t>
            </a:r>
            <a:r>
              <a:rPr sz="4400" b="1" spc="-10" dirty="0">
                <a:solidFill>
                  <a:srgbClr val="C00000"/>
                </a:solidFill>
              </a:rPr>
              <a:t>Expenditure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400" y="5739384"/>
            <a:ext cx="3276600" cy="146685"/>
          </a:xfrm>
          <a:custGeom>
            <a:avLst/>
            <a:gdLst/>
            <a:ahLst/>
            <a:cxnLst/>
            <a:rect l="l" t="t" r="r" b="b"/>
            <a:pathLst>
              <a:path w="3276600" h="146685">
                <a:moveTo>
                  <a:pt x="3276600" y="0"/>
                </a:moveTo>
                <a:lnTo>
                  <a:pt x="3270202" y="28473"/>
                </a:lnTo>
                <a:lnTo>
                  <a:pt x="3252755" y="51725"/>
                </a:lnTo>
                <a:lnTo>
                  <a:pt x="3226879" y="67403"/>
                </a:lnTo>
                <a:lnTo>
                  <a:pt x="3195193" y="73151"/>
                </a:lnTo>
                <a:lnTo>
                  <a:pt x="1719707" y="73151"/>
                </a:lnTo>
                <a:lnTo>
                  <a:pt x="1688020" y="78900"/>
                </a:lnTo>
                <a:lnTo>
                  <a:pt x="1662144" y="94578"/>
                </a:lnTo>
                <a:lnTo>
                  <a:pt x="1644697" y="117830"/>
                </a:lnTo>
                <a:lnTo>
                  <a:pt x="1638300" y="146303"/>
                </a:lnTo>
                <a:lnTo>
                  <a:pt x="1631902" y="117830"/>
                </a:lnTo>
                <a:lnTo>
                  <a:pt x="1614455" y="94578"/>
                </a:lnTo>
                <a:lnTo>
                  <a:pt x="1588579" y="78900"/>
                </a:lnTo>
                <a:lnTo>
                  <a:pt x="1556892" y="73151"/>
                </a:lnTo>
                <a:lnTo>
                  <a:pt x="81407" y="73151"/>
                </a:lnTo>
                <a:lnTo>
                  <a:pt x="49720" y="67403"/>
                </a:lnTo>
                <a:lnTo>
                  <a:pt x="23844" y="51725"/>
                </a:lnTo>
                <a:lnTo>
                  <a:pt x="6397" y="28473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1219200"/>
            <a:ext cx="6781800" cy="5464958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Types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expenditure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economy:</a:t>
            </a:r>
            <a:endParaRPr sz="28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Consumption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expenditure,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i="1" spc="-5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96595" algn="l"/>
              </a:tabLst>
            </a:pPr>
            <a:r>
              <a:rPr sz="2400" spc="-10" dirty="0">
                <a:latin typeface="Calibri"/>
                <a:cs typeface="Calibri"/>
              </a:rPr>
              <a:t>Investment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expenditure,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500" b="1" i="1" spc="-60" dirty="0">
                <a:solidFill>
                  <a:srgbClr val="C00000"/>
                </a:solidFill>
                <a:latin typeface="Tahoma"/>
                <a:cs typeface="Tahoma"/>
              </a:rPr>
              <a:t>I</a:t>
            </a:r>
            <a:endParaRPr sz="2500" dirty="0">
              <a:solidFill>
                <a:srgbClr val="C00000"/>
              </a:solidFill>
              <a:latin typeface="Tahoma"/>
              <a:cs typeface="Tahoma"/>
            </a:endParaRPr>
          </a:p>
          <a:p>
            <a:pPr marL="696595" lvl="1" indent="-227329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Government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expenditure,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i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exports,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NX</a:t>
            </a:r>
            <a:r>
              <a:rPr sz="24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e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i="1" dirty="0">
                <a:latin typeface="Calibri"/>
                <a:cs typeface="Calibri"/>
              </a:rPr>
              <a:t>ports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-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i="1" spc="-10" dirty="0">
                <a:latin typeface="Calibri"/>
                <a:cs typeface="Calibri"/>
              </a:rPr>
              <a:t>ports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identity</a:t>
            </a:r>
            <a:r>
              <a:rPr lang="en-IN" sz="2800" spc="-10" dirty="0">
                <a:latin typeface="Calibri"/>
                <a:cs typeface="Calibri"/>
              </a:rPr>
              <a:t> for calculation of National Income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  <a:tabLst>
                <a:tab pos="749300" algn="l"/>
                <a:tab pos="1249680" algn="l"/>
                <a:tab pos="1675764" algn="l"/>
                <a:tab pos="2096135" algn="l"/>
                <a:tab pos="2433955" algn="l"/>
                <a:tab pos="2853690" algn="l"/>
                <a:tab pos="3325495" algn="l"/>
                <a:tab pos="3745229" algn="l"/>
              </a:tabLst>
            </a:pPr>
            <a:r>
              <a:rPr lang="en-IN"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              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IN" sz="2800" b="1" i="1" dirty="0">
                <a:solidFill>
                  <a:srgbClr val="C00000"/>
                </a:solidFill>
                <a:latin typeface="Calibri"/>
                <a:cs typeface="Calibri"/>
              </a:rPr>
              <a:t>  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IN" sz="2800" b="1" i="1" dirty="0">
                <a:solidFill>
                  <a:srgbClr val="C00000"/>
                </a:solidFill>
                <a:latin typeface="Calibri"/>
                <a:cs typeface="Calibri"/>
              </a:rPr>
              <a:t>   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IN"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IN"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lang="en-IN" sz="28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lang="en-IN"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  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lang="en-IN"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  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lang="en-IN"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  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NX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lang="en-IN" sz="2800" dirty="0">
              <a:latin typeface="Calibri"/>
              <a:cs typeface="Calibri"/>
            </a:endParaRPr>
          </a:p>
          <a:p>
            <a:pPr marL="3533140" marR="552450" indent="109220">
              <a:lnSpc>
                <a:spcPct val="100000"/>
              </a:lnSpc>
            </a:pPr>
            <a:r>
              <a:rPr sz="2400" i="1" spc="-10" dirty="0">
                <a:latin typeface="Arial"/>
                <a:cs typeface="Arial"/>
              </a:rPr>
              <a:t>aggregate expenditure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448" y="175640"/>
            <a:ext cx="37249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50" dirty="0">
                <a:solidFill>
                  <a:srgbClr val="C00000"/>
                </a:solidFill>
              </a:rPr>
              <a:t>Consumption</a:t>
            </a:r>
            <a:r>
              <a:rPr sz="4400" b="1" spc="-170" dirty="0">
                <a:solidFill>
                  <a:srgbClr val="C00000"/>
                </a:solidFill>
              </a:rPr>
              <a:t> </a:t>
            </a:r>
            <a:r>
              <a:rPr sz="4400" b="1" spc="-25" dirty="0">
                <a:solidFill>
                  <a:srgbClr val="C00000"/>
                </a:solidFill>
              </a:rPr>
              <a:t>(C)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8448" y="824560"/>
            <a:ext cx="5094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or</a:t>
            </a:r>
            <a:r>
              <a:rPr sz="2400" b="0" spc="-55" dirty="0">
                <a:latin typeface="Calibri Light"/>
                <a:cs typeface="Calibri Light"/>
              </a:rPr>
              <a:t> </a:t>
            </a:r>
            <a:r>
              <a:rPr sz="2400" b="1" spc="-10" dirty="0">
                <a:latin typeface="Calibri Light"/>
                <a:cs typeface="Calibri Light"/>
              </a:rPr>
              <a:t>Private</a:t>
            </a:r>
            <a:r>
              <a:rPr sz="2400" b="1" spc="-65" dirty="0">
                <a:latin typeface="Calibri Light"/>
                <a:cs typeface="Calibri Light"/>
              </a:rPr>
              <a:t> </a:t>
            </a:r>
            <a:r>
              <a:rPr sz="2400" b="1" dirty="0">
                <a:latin typeface="Calibri Light"/>
                <a:cs typeface="Calibri Light"/>
              </a:rPr>
              <a:t>Final</a:t>
            </a:r>
            <a:r>
              <a:rPr sz="2400" b="1" spc="-60" dirty="0">
                <a:latin typeface="Calibri Light"/>
                <a:cs typeface="Calibri Light"/>
              </a:rPr>
              <a:t> </a:t>
            </a:r>
            <a:r>
              <a:rPr sz="2400" b="1" dirty="0">
                <a:latin typeface="Calibri Light"/>
                <a:cs typeface="Calibri Light"/>
              </a:rPr>
              <a:t>Consumption</a:t>
            </a:r>
            <a:r>
              <a:rPr sz="2400" b="1" spc="-75" dirty="0">
                <a:latin typeface="Calibri Light"/>
                <a:cs typeface="Calibri Light"/>
              </a:rPr>
              <a:t> </a:t>
            </a:r>
            <a:r>
              <a:rPr sz="2400" b="1" spc="-10" dirty="0">
                <a:latin typeface="Calibri Light"/>
                <a:cs typeface="Calibri Light"/>
              </a:rPr>
              <a:t>Expenditure</a:t>
            </a:r>
            <a:endParaRPr sz="2400" b="1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5714" y="1285189"/>
            <a:ext cx="3310890" cy="4731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indent="-289560">
              <a:lnSpc>
                <a:spcPts val="2855"/>
              </a:lnSpc>
              <a:spcBef>
                <a:spcPts val="95"/>
              </a:spcBef>
              <a:buClr>
                <a:srgbClr val="CC6600"/>
              </a:buClr>
              <a:buFont typeface="Arial"/>
              <a:buChar char="•"/>
              <a:tabLst>
                <a:tab pos="302260" algn="l"/>
              </a:tabLst>
            </a:pPr>
            <a:r>
              <a:rPr sz="2500" b="1" i="1" dirty="0">
                <a:solidFill>
                  <a:srgbClr val="FF0000"/>
                </a:solidFill>
                <a:latin typeface="Calibri"/>
                <a:cs typeface="Calibri"/>
              </a:rPr>
              <a:t>durable</a:t>
            </a:r>
            <a:r>
              <a:rPr sz="25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goods</a:t>
            </a:r>
            <a:endParaRPr sz="2500" dirty="0">
              <a:latin typeface="Calibri"/>
              <a:cs typeface="Calibri"/>
            </a:endParaRPr>
          </a:p>
          <a:p>
            <a:pPr marL="302260" marR="123825">
              <a:lnSpc>
                <a:spcPct val="90000"/>
              </a:lnSpc>
              <a:spcBef>
                <a:spcPts val="160"/>
              </a:spcBef>
            </a:pPr>
            <a:r>
              <a:rPr sz="2500" dirty="0">
                <a:latin typeface="Calibri"/>
                <a:cs typeface="Calibri"/>
              </a:rPr>
              <a:t>last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long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(&gt;1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yr) </a:t>
            </a:r>
            <a:r>
              <a:rPr sz="2500" i="1" dirty="0">
                <a:latin typeface="Calibri"/>
                <a:cs typeface="Calibri"/>
              </a:rPr>
              <a:t>e.g</a:t>
            </a:r>
            <a:r>
              <a:rPr sz="2500" dirty="0">
                <a:latin typeface="Calibri"/>
                <a:cs typeface="Calibri"/>
              </a:rPr>
              <a:t>.,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furniture,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home </a:t>
            </a:r>
            <a:r>
              <a:rPr sz="2500" spc="-10" dirty="0">
                <a:latin typeface="Calibri"/>
                <a:cs typeface="Calibri"/>
              </a:rPr>
              <a:t>appliances</a:t>
            </a:r>
            <a:endParaRPr sz="2500" dirty="0">
              <a:latin typeface="Calibri"/>
              <a:cs typeface="Calibri"/>
            </a:endParaRPr>
          </a:p>
          <a:p>
            <a:pPr marL="302260" indent="-289560">
              <a:lnSpc>
                <a:spcPts val="2855"/>
              </a:lnSpc>
              <a:spcBef>
                <a:spcPts val="285"/>
              </a:spcBef>
              <a:buClr>
                <a:srgbClr val="CC6600"/>
              </a:buClr>
              <a:buFont typeface="Arial"/>
              <a:buChar char="•"/>
              <a:tabLst>
                <a:tab pos="302260" algn="l"/>
              </a:tabLst>
            </a:pPr>
            <a:r>
              <a:rPr lang="en-IN" sz="2500" b="1" i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b="1" i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lang="en-IN" sz="2500" b="1" i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2500" b="1" i="1" dirty="0">
                <a:solidFill>
                  <a:srgbClr val="FF0000"/>
                </a:solidFill>
                <a:latin typeface="Calibri"/>
                <a:cs typeface="Calibri"/>
              </a:rPr>
              <a:t>durable</a:t>
            </a:r>
            <a:r>
              <a:rPr sz="2500" b="1" i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i="1" spc="-20" dirty="0">
                <a:solidFill>
                  <a:srgbClr val="FF0000"/>
                </a:solidFill>
                <a:latin typeface="Calibri"/>
                <a:cs typeface="Calibri"/>
              </a:rPr>
              <a:t>goods</a:t>
            </a:r>
            <a:endParaRPr sz="2500" dirty="0">
              <a:latin typeface="Calibri"/>
              <a:cs typeface="Calibri"/>
            </a:endParaRPr>
          </a:p>
          <a:p>
            <a:pPr marL="302260">
              <a:lnSpc>
                <a:spcPts val="2700"/>
              </a:lnSpc>
            </a:pPr>
            <a:r>
              <a:rPr sz="2500" dirty="0">
                <a:latin typeface="Calibri"/>
                <a:cs typeface="Calibri"/>
              </a:rPr>
              <a:t>last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short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(&lt;1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yr)</a:t>
            </a:r>
            <a:endParaRPr sz="2500" dirty="0">
              <a:latin typeface="Calibri"/>
              <a:cs typeface="Calibri"/>
            </a:endParaRPr>
          </a:p>
          <a:p>
            <a:pPr marL="302260">
              <a:lnSpc>
                <a:spcPts val="2845"/>
              </a:lnSpc>
            </a:pPr>
            <a:r>
              <a:rPr sz="2500" i="1" dirty="0">
                <a:latin typeface="Calibri"/>
                <a:cs typeface="Calibri"/>
              </a:rPr>
              <a:t>e.g.</a:t>
            </a:r>
            <a:r>
              <a:rPr sz="2500" dirty="0">
                <a:latin typeface="Calibri"/>
                <a:cs typeface="Calibri"/>
              </a:rPr>
              <a:t>,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food,</a:t>
            </a:r>
            <a:r>
              <a:rPr sz="2500" spc="-1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clothing</a:t>
            </a:r>
            <a:endParaRPr sz="2500" dirty="0">
              <a:latin typeface="Calibri"/>
              <a:cs typeface="Calibri"/>
            </a:endParaRPr>
          </a:p>
          <a:p>
            <a:pPr marL="302260" marR="939165" indent="-290195">
              <a:lnSpc>
                <a:spcPct val="89900"/>
              </a:lnSpc>
              <a:spcBef>
                <a:spcPts val="620"/>
              </a:spcBef>
              <a:buClr>
                <a:srgbClr val="CC6600"/>
              </a:buClr>
              <a:buFont typeface="Arial"/>
              <a:buChar char="•"/>
              <a:tabLst>
                <a:tab pos="302260" algn="l"/>
              </a:tabLst>
            </a:pPr>
            <a:r>
              <a:rPr sz="2500" b="1" i="1" spc="-10" dirty="0">
                <a:solidFill>
                  <a:srgbClr val="FF0000"/>
                </a:solidFill>
                <a:latin typeface="Calibri"/>
                <a:cs typeface="Calibri"/>
              </a:rPr>
              <a:t>services </a:t>
            </a:r>
            <a:r>
              <a:rPr sz="2500" spc="-10" dirty="0">
                <a:latin typeface="Calibri"/>
                <a:cs typeface="Calibri"/>
              </a:rPr>
              <a:t>intangible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items purchased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by </a:t>
            </a:r>
            <a:r>
              <a:rPr sz="2500" spc="-10" dirty="0">
                <a:latin typeface="Calibri"/>
                <a:cs typeface="Calibri"/>
              </a:rPr>
              <a:t>consumers</a:t>
            </a:r>
            <a:endParaRPr sz="2500" dirty="0">
              <a:latin typeface="Calibri"/>
              <a:cs typeface="Calibri"/>
            </a:endParaRPr>
          </a:p>
          <a:p>
            <a:pPr marL="302260" marR="722630">
              <a:lnSpc>
                <a:spcPts val="2690"/>
              </a:lnSpc>
              <a:spcBef>
                <a:spcPts val="60"/>
              </a:spcBef>
            </a:pPr>
            <a:r>
              <a:rPr sz="2500" i="1" dirty="0">
                <a:latin typeface="Calibri"/>
                <a:cs typeface="Calibri"/>
              </a:rPr>
              <a:t>e.g.</a:t>
            </a:r>
            <a:r>
              <a:rPr sz="2500" dirty="0">
                <a:latin typeface="Calibri"/>
                <a:cs typeface="Calibri"/>
              </a:rPr>
              <a:t>,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dry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cleaning, </a:t>
            </a:r>
            <a:r>
              <a:rPr sz="2500" dirty="0">
                <a:latin typeface="Calibri"/>
                <a:cs typeface="Calibri"/>
              </a:rPr>
              <a:t>air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travel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1075" y="1328166"/>
            <a:ext cx="3783329" cy="1262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2050414" algn="l"/>
              </a:tabLst>
            </a:pPr>
            <a:r>
              <a:rPr sz="2700" dirty="0">
                <a:latin typeface="Arial"/>
                <a:cs typeface="Arial"/>
              </a:rPr>
              <a:t>Purchases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final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goods </a:t>
            </a:r>
            <a:r>
              <a:rPr sz="2700" dirty="0">
                <a:latin typeface="Arial"/>
                <a:cs typeface="Arial"/>
              </a:rPr>
              <a:t>and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services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25" dirty="0">
                <a:latin typeface="Arial"/>
                <a:cs typeface="Arial"/>
              </a:rPr>
              <a:t>by </a:t>
            </a:r>
            <a:r>
              <a:rPr sz="2700" spc="-10" dirty="0">
                <a:latin typeface="Arial"/>
                <a:cs typeface="Arial"/>
              </a:rPr>
              <a:t>households.</a:t>
            </a:r>
            <a:r>
              <a:rPr lang="en-IN" sz="2700" spc="-1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Includes: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694432"/>
            <a:ext cx="3810000" cy="1676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495800"/>
            <a:ext cx="3810000" cy="20238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82041"/>
            <a:ext cx="28079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50" dirty="0">
                <a:solidFill>
                  <a:srgbClr val="C00000"/>
                </a:solidFill>
              </a:rPr>
              <a:t>Investment</a:t>
            </a:r>
            <a:r>
              <a:rPr sz="4000" b="1" spc="-135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(I)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070305"/>
            <a:ext cx="8949690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65"/>
              </a:lnSpc>
              <a:spcBef>
                <a:spcPts val="100"/>
              </a:spcBef>
            </a:pPr>
            <a:r>
              <a:rPr sz="2400" b="0" dirty="0">
                <a:latin typeface="Calibri Light"/>
                <a:cs typeface="Calibri Light"/>
              </a:rPr>
              <a:t>or</a:t>
            </a:r>
            <a:r>
              <a:rPr sz="2400" b="0" spc="-70" dirty="0">
                <a:latin typeface="Calibri Light"/>
                <a:cs typeface="Calibri Light"/>
              </a:rPr>
              <a:t> </a:t>
            </a:r>
            <a:r>
              <a:rPr sz="2400" b="1" dirty="0">
                <a:latin typeface="Calibri Light"/>
                <a:cs typeface="Calibri Light"/>
              </a:rPr>
              <a:t>Gross</a:t>
            </a:r>
            <a:r>
              <a:rPr sz="2400" b="1" spc="-85" dirty="0">
                <a:latin typeface="Calibri Light"/>
                <a:cs typeface="Calibri Light"/>
              </a:rPr>
              <a:t> </a:t>
            </a:r>
            <a:r>
              <a:rPr sz="2400" b="1" dirty="0">
                <a:latin typeface="Calibri Light"/>
                <a:cs typeface="Calibri Light"/>
              </a:rPr>
              <a:t>Fixed</a:t>
            </a:r>
            <a:r>
              <a:rPr sz="2400" b="1" spc="-55" dirty="0">
                <a:latin typeface="Calibri Light"/>
                <a:cs typeface="Calibri Light"/>
              </a:rPr>
              <a:t> </a:t>
            </a:r>
            <a:r>
              <a:rPr sz="2400" b="1" dirty="0">
                <a:latin typeface="Calibri Light"/>
                <a:cs typeface="Calibri Light"/>
              </a:rPr>
              <a:t>Capital</a:t>
            </a:r>
            <a:r>
              <a:rPr sz="2400" b="1" spc="-95" dirty="0">
                <a:latin typeface="Calibri Light"/>
                <a:cs typeface="Calibri Light"/>
              </a:rPr>
              <a:t> </a:t>
            </a:r>
            <a:r>
              <a:rPr sz="2400" b="1" spc="-10" dirty="0">
                <a:latin typeface="Calibri Light"/>
                <a:cs typeface="Calibri Light"/>
              </a:rPr>
              <a:t>Formation</a:t>
            </a:r>
            <a:endParaRPr sz="2400" b="1" dirty="0">
              <a:latin typeface="Calibri Light"/>
              <a:cs typeface="Calibri Light"/>
            </a:endParaRPr>
          </a:p>
          <a:p>
            <a:pPr marL="1402080" marR="5080" indent="-227329">
              <a:lnSpc>
                <a:spcPts val="3030"/>
              </a:lnSpc>
              <a:spcBef>
                <a:spcPts val="165"/>
              </a:spcBef>
              <a:buFont typeface="Arial"/>
              <a:buChar char="•"/>
              <a:tabLst>
                <a:tab pos="1403350" algn="l"/>
              </a:tabLst>
            </a:pPr>
            <a:r>
              <a:rPr sz="2800" dirty="0">
                <a:latin typeface="Calibri"/>
                <a:cs typeface="Calibri"/>
              </a:rPr>
              <a:t>Spending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capital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additions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inventories</a:t>
            </a:r>
            <a:endParaRPr sz="2800" dirty="0">
              <a:latin typeface="Calibri"/>
              <a:cs typeface="Calibri"/>
            </a:endParaRPr>
          </a:p>
          <a:p>
            <a:pPr marL="1402080" indent="-22732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402080" algn="l"/>
              </a:tabLst>
            </a:pPr>
            <a:r>
              <a:rPr sz="2800" spc="-10" dirty="0">
                <a:latin typeface="Calibri"/>
                <a:cs typeface="Calibri"/>
              </a:rPr>
              <a:t>Includes:</a:t>
            </a:r>
            <a:endParaRPr sz="2800" dirty="0">
              <a:latin typeface="Calibri"/>
              <a:cs typeface="Calibri"/>
            </a:endParaRPr>
          </a:p>
          <a:p>
            <a:pPr marL="1859914" lvl="1" indent="-227965">
              <a:lnSpc>
                <a:spcPts val="2735"/>
              </a:lnSpc>
              <a:spcBef>
                <a:spcPts val="235"/>
              </a:spcBef>
              <a:buFont typeface="Arial"/>
              <a:buChar char="•"/>
              <a:tabLst>
                <a:tab pos="1859914" algn="l"/>
              </a:tabLst>
            </a:pP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Business</a:t>
            </a:r>
            <a:r>
              <a:rPr sz="2400" b="1" i="1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investment</a:t>
            </a:r>
            <a:r>
              <a:rPr sz="2400" b="1" i="1" spc="-7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r>
              <a:rPr sz="2400" b="1" i="1" spc="-5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physical</a:t>
            </a:r>
            <a:r>
              <a:rPr sz="2400" b="1" i="1" spc="-6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capital</a:t>
            </a:r>
            <a:endParaRPr sz="2400" dirty="0">
              <a:latin typeface="Calibri"/>
              <a:cs typeface="Calibri"/>
            </a:endParaRPr>
          </a:p>
          <a:p>
            <a:pPr marL="186055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Spending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equipment</a:t>
            </a:r>
            <a:endParaRPr sz="2400" dirty="0">
              <a:latin typeface="Calibri"/>
              <a:cs typeface="Calibri"/>
            </a:endParaRPr>
          </a:p>
          <a:p>
            <a:pPr marL="227329" marR="4053840" lvl="1" indent="-227329" algn="r">
              <a:lnSpc>
                <a:spcPts val="2740"/>
              </a:lnSpc>
              <a:spcBef>
                <a:spcPts val="219"/>
              </a:spcBef>
              <a:buFont typeface="Arial"/>
              <a:buChar char="•"/>
              <a:tabLst>
                <a:tab pos="227329" algn="l"/>
              </a:tabLst>
            </a:pP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Residential</a:t>
            </a:r>
            <a:r>
              <a:rPr sz="2400" b="1" i="1" spc="-3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construction</a:t>
            </a:r>
            <a:endParaRPr sz="2400" dirty="0">
              <a:latin typeface="Calibri"/>
              <a:cs typeface="Calibri"/>
            </a:endParaRPr>
          </a:p>
          <a:p>
            <a:pPr marR="4008120" algn="r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Spending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houses</a:t>
            </a:r>
            <a:endParaRPr sz="2400" dirty="0">
              <a:latin typeface="Calibri"/>
              <a:cs typeface="Calibri"/>
            </a:endParaRPr>
          </a:p>
          <a:p>
            <a:pPr marL="1859280" lvl="1" indent="-227329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1859280" algn="l"/>
              </a:tabLst>
            </a:pPr>
            <a:r>
              <a:rPr sz="2400" b="1" i="1" spc="-10" dirty="0">
                <a:solidFill>
                  <a:srgbClr val="CC0000"/>
                </a:solidFill>
                <a:latin typeface="Calibri"/>
                <a:cs typeface="Calibri"/>
              </a:rPr>
              <a:t>Inventories</a:t>
            </a:r>
            <a:endParaRPr sz="2400" dirty="0">
              <a:latin typeface="Calibri"/>
              <a:cs typeface="Calibri"/>
            </a:endParaRPr>
          </a:p>
          <a:p>
            <a:pPr marL="186055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firms’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inventories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923" y="5999988"/>
            <a:ext cx="7391400" cy="707390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Note: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Investment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‘financial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investments’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stocks,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bonds,</a:t>
            </a:r>
            <a:endParaRPr sz="20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FDs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saving.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1037848"/>
          </a:xfrm>
          <a:prstGeom prst="rect">
            <a:avLst/>
          </a:prstGeom>
        </p:spPr>
        <p:txBody>
          <a:bodyPr vert="horz" wrap="square" lIns="0" tIns="418211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10"/>
              </a:spcBef>
            </a:pPr>
            <a:r>
              <a:rPr sz="4000" b="1" spc="-45" dirty="0">
                <a:solidFill>
                  <a:srgbClr val="C00000"/>
                </a:solidFill>
              </a:rPr>
              <a:t>Government</a:t>
            </a:r>
            <a:r>
              <a:rPr sz="4000" b="1" spc="-150" dirty="0">
                <a:solidFill>
                  <a:srgbClr val="C00000"/>
                </a:solidFill>
              </a:rPr>
              <a:t> </a:t>
            </a:r>
            <a:r>
              <a:rPr sz="4000" b="1" spc="-30" dirty="0">
                <a:solidFill>
                  <a:srgbClr val="C00000"/>
                </a:solidFill>
              </a:rPr>
              <a:t>purchases</a:t>
            </a:r>
            <a:r>
              <a:rPr sz="4000" b="1" spc="-155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(G)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9953625" cy="2246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government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consumption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investment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G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excludes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payments</a:t>
            </a:r>
            <a:endParaRPr sz="2800" dirty="0">
              <a:latin typeface="Calibri"/>
              <a:cs typeface="Calibri"/>
            </a:endParaRPr>
          </a:p>
          <a:p>
            <a:pPr marL="241300" marR="185420">
              <a:lnSpc>
                <a:spcPts val="3020"/>
              </a:lnSpc>
              <a:spcBef>
                <a:spcPts val="219"/>
              </a:spcBef>
            </a:pPr>
            <a:r>
              <a:rPr sz="2800" dirty="0">
                <a:latin typeface="Calibri"/>
                <a:cs typeface="Calibri"/>
              </a:rPr>
              <a:t>(e.g.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subsidies</a:t>
            </a:r>
            <a:r>
              <a:rPr lang="en-IN" sz="2800" dirty="0">
                <a:latin typeface="Calibri"/>
                <a:cs typeface="Calibri"/>
              </a:rPr>
              <a:t>, pensions, scholarships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1037848"/>
          </a:xfrm>
          <a:prstGeom prst="rect">
            <a:avLst/>
          </a:prstGeom>
        </p:spPr>
        <p:txBody>
          <a:bodyPr vert="horz" wrap="square" lIns="0" tIns="418211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C00000"/>
                </a:solidFill>
              </a:rPr>
              <a:t>Net</a:t>
            </a:r>
            <a:r>
              <a:rPr sz="4000" b="1" spc="-170" dirty="0">
                <a:solidFill>
                  <a:srgbClr val="C00000"/>
                </a:solidFill>
              </a:rPr>
              <a:t> </a:t>
            </a:r>
            <a:r>
              <a:rPr lang="en-IN" sz="4000" b="1" spc="-30" dirty="0">
                <a:solidFill>
                  <a:srgbClr val="C00000"/>
                </a:solidFill>
              </a:rPr>
              <a:t>E</a:t>
            </a:r>
            <a:r>
              <a:rPr sz="4000" b="1" spc="-30" dirty="0" err="1">
                <a:solidFill>
                  <a:srgbClr val="C00000"/>
                </a:solidFill>
              </a:rPr>
              <a:t>xports</a:t>
            </a:r>
            <a:r>
              <a:rPr sz="4000" b="1" spc="-160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(NX)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58760"/>
            <a:ext cx="10147935" cy="22955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NX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eXports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(X)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(M)</a:t>
            </a:r>
            <a:endParaRPr sz="28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6595" algn="l"/>
                <a:tab pos="1868805" algn="l"/>
              </a:tabLst>
            </a:pPr>
            <a:r>
              <a:rPr sz="2400" b="1" spc="-10" dirty="0">
                <a:latin typeface="Calibri"/>
                <a:cs typeface="Calibri"/>
              </a:rPr>
              <a:t>exports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countries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6595" algn="l"/>
                <a:tab pos="1901825" algn="l"/>
              </a:tabLst>
            </a:pPr>
            <a:r>
              <a:rPr sz="2400" b="1" spc="-10" dirty="0">
                <a:latin typeface="Calibri"/>
                <a:cs typeface="Calibri"/>
              </a:rPr>
              <a:t>imports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purchased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countries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Hence,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equals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abroad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Also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b="1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Balance</a:t>
            </a:r>
            <a:r>
              <a:rPr sz="2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(CAB).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264" y="325069"/>
            <a:ext cx="80448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25" dirty="0">
                <a:solidFill>
                  <a:srgbClr val="C00000"/>
                </a:solidFill>
              </a:rPr>
              <a:t>Circular</a:t>
            </a:r>
            <a:r>
              <a:rPr sz="4000" b="1" spc="-16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flow</a:t>
            </a:r>
            <a:r>
              <a:rPr sz="4000" b="1" spc="-16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of</a:t>
            </a:r>
            <a:r>
              <a:rPr sz="4000" b="1" spc="-130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income</a:t>
            </a:r>
            <a:r>
              <a:rPr sz="4000" b="1" spc="-18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and</a:t>
            </a:r>
            <a:r>
              <a:rPr sz="4000" b="1" spc="-145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expenditure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1470786"/>
            <a:ext cx="22961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1: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GDP=aggregate</a:t>
            </a:r>
            <a:r>
              <a:rPr sz="1500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income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9418" y="1775996"/>
            <a:ext cx="111125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2:</a:t>
            </a:r>
            <a:r>
              <a:rPr sz="1500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Taxes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leak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9418" y="2050570"/>
            <a:ext cx="2790825" cy="154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3:</a:t>
            </a:r>
            <a:r>
              <a:rPr sz="1500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Transfer</a:t>
            </a:r>
            <a:r>
              <a:rPr sz="1500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payments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10100"/>
              </a:lnSpc>
              <a:spcBef>
                <a:spcPts val="175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Net</a:t>
            </a:r>
            <a:r>
              <a:rPr sz="1500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taxes:</a:t>
            </a:r>
            <a:r>
              <a:rPr sz="1500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taxes</a:t>
            </a:r>
            <a:r>
              <a:rPr sz="1500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–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 transfers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4:</a:t>
            </a:r>
            <a:r>
              <a:rPr sz="1500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Disposable</a:t>
            </a:r>
            <a:r>
              <a:rPr sz="1500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income</a:t>
            </a:r>
            <a:r>
              <a:rPr sz="1500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flows</a:t>
            </a:r>
            <a:r>
              <a:rPr sz="1500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to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households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500">
              <a:latin typeface="Arial"/>
              <a:cs typeface="Arial"/>
            </a:endParaRPr>
          </a:p>
          <a:p>
            <a:pPr marR="69215" algn="r">
              <a:lnSpc>
                <a:spcPct val="100000"/>
              </a:lnSpc>
            </a:pPr>
            <a:r>
              <a:rPr sz="1500" spc="-50" dirty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9418" y="3102511"/>
            <a:ext cx="2661920" cy="103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DI =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aggregate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income</a:t>
            </a:r>
            <a:r>
              <a:rPr sz="1500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–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5: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Households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spend</a:t>
            </a:r>
            <a:r>
              <a:rPr sz="1500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or</a:t>
            </a:r>
            <a:r>
              <a:rPr sz="1500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save</a:t>
            </a:r>
            <a:r>
              <a:rPr sz="1500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660066"/>
                </a:solidFill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Consumption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enters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Savings</a:t>
            </a:r>
            <a:r>
              <a:rPr sz="1500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leak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9418" y="4200299"/>
            <a:ext cx="163322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6:</a:t>
            </a:r>
            <a:r>
              <a:rPr sz="1500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Investment</a:t>
            </a:r>
            <a:r>
              <a:rPr sz="1500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9418" y="4474619"/>
            <a:ext cx="268414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7: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Government</a:t>
            </a:r>
            <a:r>
              <a:rPr sz="1500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purchases</a:t>
            </a:r>
            <a:r>
              <a:rPr sz="1500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9418" y="4748664"/>
            <a:ext cx="134683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8: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Imports</a:t>
            </a:r>
            <a:r>
              <a:rPr sz="1500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leak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9: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Exports</a:t>
            </a:r>
            <a:r>
              <a:rPr sz="1500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9418" y="5297960"/>
            <a:ext cx="2753360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10: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Consumption</a:t>
            </a:r>
            <a:r>
              <a:rPr sz="1500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+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Investment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660066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  <a:p>
            <a:pPr marR="71755">
              <a:lnSpc>
                <a:spcPct val="100000"/>
              </a:lnSpc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Government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purchases</a:t>
            </a:r>
            <a:r>
              <a:rPr sz="1500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+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Net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export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500" spc="-10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Aggregate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expenditure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4994" y="938783"/>
            <a:ext cx="8352155" cy="5697220"/>
            <a:chOff x="2364994" y="938783"/>
            <a:chExt cx="8352155" cy="56972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938783"/>
              <a:ext cx="5276088" cy="55382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17391" y="947927"/>
              <a:ext cx="1359535" cy="2792095"/>
            </a:xfrm>
            <a:custGeom>
              <a:avLst/>
              <a:gdLst/>
              <a:ahLst/>
              <a:cxnLst/>
              <a:rect l="l" t="t" r="r" b="b"/>
              <a:pathLst>
                <a:path w="1359535" h="2792095">
                  <a:moveTo>
                    <a:pt x="1359408" y="0"/>
                  </a:moveTo>
                  <a:lnTo>
                    <a:pt x="0" y="0"/>
                  </a:lnTo>
                  <a:lnTo>
                    <a:pt x="0" y="2791968"/>
                  </a:lnTo>
                  <a:lnTo>
                    <a:pt x="1359408" y="2791968"/>
                  </a:lnTo>
                  <a:lnTo>
                    <a:pt x="1359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391" y="947927"/>
              <a:ext cx="1359535" cy="2792095"/>
            </a:xfrm>
            <a:custGeom>
              <a:avLst/>
              <a:gdLst/>
              <a:ahLst/>
              <a:cxnLst/>
              <a:rect l="l" t="t" r="r" b="b"/>
              <a:pathLst>
                <a:path w="1359535" h="2792095">
                  <a:moveTo>
                    <a:pt x="0" y="2791968"/>
                  </a:moveTo>
                  <a:lnTo>
                    <a:pt x="1359408" y="2791968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27919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3200" y="3343655"/>
              <a:ext cx="2743200" cy="3133725"/>
            </a:xfrm>
            <a:custGeom>
              <a:avLst/>
              <a:gdLst/>
              <a:ahLst/>
              <a:cxnLst/>
              <a:rect l="l" t="t" r="r" b="b"/>
              <a:pathLst>
                <a:path w="2743200" h="3133725">
                  <a:moveTo>
                    <a:pt x="2743200" y="0"/>
                  </a:moveTo>
                  <a:lnTo>
                    <a:pt x="0" y="0"/>
                  </a:lnTo>
                  <a:lnTo>
                    <a:pt x="0" y="3133344"/>
                  </a:lnTo>
                  <a:lnTo>
                    <a:pt x="2743200" y="3133344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3200" y="3343655"/>
              <a:ext cx="2743200" cy="3133725"/>
            </a:xfrm>
            <a:custGeom>
              <a:avLst/>
              <a:gdLst/>
              <a:ahLst/>
              <a:cxnLst/>
              <a:rect l="l" t="t" r="r" b="b"/>
              <a:pathLst>
                <a:path w="2743200" h="3133725">
                  <a:moveTo>
                    <a:pt x="0" y="3133344"/>
                  </a:moveTo>
                  <a:lnTo>
                    <a:pt x="2743200" y="3133344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1333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7800" y="947927"/>
              <a:ext cx="2362200" cy="4959350"/>
            </a:xfrm>
            <a:custGeom>
              <a:avLst/>
              <a:gdLst/>
              <a:ahLst/>
              <a:cxnLst/>
              <a:rect l="l" t="t" r="r" b="b"/>
              <a:pathLst>
                <a:path w="2362200" h="4959350">
                  <a:moveTo>
                    <a:pt x="1447800" y="4291584"/>
                  </a:moveTo>
                  <a:lnTo>
                    <a:pt x="1446123" y="4245889"/>
                  </a:lnTo>
                  <a:lnTo>
                    <a:pt x="1441183" y="4201007"/>
                  </a:lnTo>
                  <a:lnTo>
                    <a:pt x="1433080" y="4157053"/>
                  </a:lnTo>
                  <a:lnTo>
                    <a:pt x="1421930" y="4114127"/>
                  </a:lnTo>
                  <a:lnTo>
                    <a:pt x="1407833" y="4072331"/>
                  </a:lnTo>
                  <a:lnTo>
                    <a:pt x="1390904" y="4031754"/>
                  </a:lnTo>
                  <a:lnTo>
                    <a:pt x="1371244" y="3992499"/>
                  </a:lnTo>
                  <a:lnTo>
                    <a:pt x="1348955" y="3954678"/>
                  </a:lnTo>
                  <a:lnTo>
                    <a:pt x="1324165" y="3918369"/>
                  </a:lnTo>
                  <a:lnTo>
                    <a:pt x="1296962" y="3883685"/>
                  </a:lnTo>
                  <a:lnTo>
                    <a:pt x="1267460" y="3850716"/>
                  </a:lnTo>
                  <a:lnTo>
                    <a:pt x="1235760" y="3819575"/>
                  </a:lnTo>
                  <a:lnTo>
                    <a:pt x="1201991" y="3790353"/>
                  </a:lnTo>
                  <a:lnTo>
                    <a:pt x="1166241" y="3763149"/>
                  </a:lnTo>
                  <a:lnTo>
                    <a:pt x="1128636" y="3738067"/>
                  </a:lnTo>
                  <a:lnTo>
                    <a:pt x="1089253" y="3715207"/>
                  </a:lnTo>
                  <a:lnTo>
                    <a:pt x="1048232" y="3694658"/>
                  </a:lnTo>
                  <a:lnTo>
                    <a:pt x="1005662" y="3676535"/>
                  </a:lnTo>
                  <a:lnTo>
                    <a:pt x="961669" y="3660914"/>
                  </a:lnTo>
                  <a:lnTo>
                    <a:pt x="916330" y="3647922"/>
                  </a:lnTo>
                  <a:lnTo>
                    <a:pt x="869784" y="3637635"/>
                  </a:lnTo>
                  <a:lnTo>
                    <a:pt x="822121" y="3630168"/>
                  </a:lnTo>
                  <a:lnTo>
                    <a:pt x="773455" y="3625621"/>
                  </a:lnTo>
                  <a:lnTo>
                    <a:pt x="723900" y="3624072"/>
                  </a:lnTo>
                  <a:lnTo>
                    <a:pt x="674331" y="3625621"/>
                  </a:lnTo>
                  <a:lnTo>
                    <a:pt x="625665" y="3630168"/>
                  </a:lnTo>
                  <a:lnTo>
                    <a:pt x="578002" y="3637635"/>
                  </a:lnTo>
                  <a:lnTo>
                    <a:pt x="531456" y="3647922"/>
                  </a:lnTo>
                  <a:lnTo>
                    <a:pt x="486117" y="3660914"/>
                  </a:lnTo>
                  <a:lnTo>
                    <a:pt x="442125" y="3676535"/>
                  </a:lnTo>
                  <a:lnTo>
                    <a:pt x="399554" y="3694658"/>
                  </a:lnTo>
                  <a:lnTo>
                    <a:pt x="358533" y="3715207"/>
                  </a:lnTo>
                  <a:lnTo>
                    <a:pt x="319151" y="3738067"/>
                  </a:lnTo>
                  <a:lnTo>
                    <a:pt x="281546" y="3763149"/>
                  </a:lnTo>
                  <a:lnTo>
                    <a:pt x="245795" y="3790353"/>
                  </a:lnTo>
                  <a:lnTo>
                    <a:pt x="212026" y="3819575"/>
                  </a:lnTo>
                  <a:lnTo>
                    <a:pt x="180327" y="3850716"/>
                  </a:lnTo>
                  <a:lnTo>
                    <a:pt x="150825" y="3883685"/>
                  </a:lnTo>
                  <a:lnTo>
                    <a:pt x="123621" y="3918369"/>
                  </a:lnTo>
                  <a:lnTo>
                    <a:pt x="98831" y="3954678"/>
                  </a:lnTo>
                  <a:lnTo>
                    <a:pt x="76542" y="3992499"/>
                  </a:lnTo>
                  <a:lnTo>
                    <a:pt x="56883" y="4031754"/>
                  </a:lnTo>
                  <a:lnTo>
                    <a:pt x="39954" y="4072331"/>
                  </a:lnTo>
                  <a:lnTo>
                    <a:pt x="25857" y="4114127"/>
                  </a:lnTo>
                  <a:lnTo>
                    <a:pt x="14706" y="4157053"/>
                  </a:lnTo>
                  <a:lnTo>
                    <a:pt x="6604" y="4201007"/>
                  </a:lnTo>
                  <a:lnTo>
                    <a:pt x="1663" y="4245889"/>
                  </a:lnTo>
                  <a:lnTo>
                    <a:pt x="0" y="4291584"/>
                  </a:lnTo>
                  <a:lnTo>
                    <a:pt x="1663" y="4337291"/>
                  </a:lnTo>
                  <a:lnTo>
                    <a:pt x="6604" y="4382173"/>
                  </a:lnTo>
                  <a:lnTo>
                    <a:pt x="14706" y="4426115"/>
                  </a:lnTo>
                  <a:lnTo>
                    <a:pt x="25857" y="4469041"/>
                  </a:lnTo>
                  <a:lnTo>
                    <a:pt x="39954" y="4510837"/>
                  </a:lnTo>
                  <a:lnTo>
                    <a:pt x="56883" y="4551413"/>
                  </a:lnTo>
                  <a:lnTo>
                    <a:pt x="76542" y="4590669"/>
                  </a:lnTo>
                  <a:lnTo>
                    <a:pt x="98831" y="4628489"/>
                  </a:lnTo>
                  <a:lnTo>
                    <a:pt x="123621" y="4664799"/>
                  </a:lnTo>
                  <a:lnTo>
                    <a:pt x="150825" y="4699482"/>
                  </a:lnTo>
                  <a:lnTo>
                    <a:pt x="180327" y="4732452"/>
                  </a:lnTo>
                  <a:lnTo>
                    <a:pt x="212026" y="4763592"/>
                  </a:lnTo>
                  <a:lnTo>
                    <a:pt x="245795" y="4792815"/>
                  </a:lnTo>
                  <a:lnTo>
                    <a:pt x="281546" y="4820018"/>
                  </a:lnTo>
                  <a:lnTo>
                    <a:pt x="319151" y="4845101"/>
                  </a:lnTo>
                  <a:lnTo>
                    <a:pt x="358533" y="4867961"/>
                  </a:lnTo>
                  <a:lnTo>
                    <a:pt x="399554" y="4888509"/>
                  </a:lnTo>
                  <a:lnTo>
                    <a:pt x="442125" y="4906645"/>
                  </a:lnTo>
                  <a:lnTo>
                    <a:pt x="486117" y="4922266"/>
                  </a:lnTo>
                  <a:lnTo>
                    <a:pt x="531456" y="4935258"/>
                  </a:lnTo>
                  <a:lnTo>
                    <a:pt x="578002" y="4945545"/>
                  </a:lnTo>
                  <a:lnTo>
                    <a:pt x="625665" y="4953012"/>
                  </a:lnTo>
                  <a:lnTo>
                    <a:pt x="674331" y="4957559"/>
                  </a:lnTo>
                  <a:lnTo>
                    <a:pt x="723900" y="4959096"/>
                  </a:lnTo>
                  <a:lnTo>
                    <a:pt x="773455" y="4957559"/>
                  </a:lnTo>
                  <a:lnTo>
                    <a:pt x="822121" y="4953012"/>
                  </a:lnTo>
                  <a:lnTo>
                    <a:pt x="869784" y="4945545"/>
                  </a:lnTo>
                  <a:lnTo>
                    <a:pt x="916330" y="4935258"/>
                  </a:lnTo>
                  <a:lnTo>
                    <a:pt x="961669" y="4922266"/>
                  </a:lnTo>
                  <a:lnTo>
                    <a:pt x="1005662" y="4906645"/>
                  </a:lnTo>
                  <a:lnTo>
                    <a:pt x="1048232" y="4888509"/>
                  </a:lnTo>
                  <a:lnTo>
                    <a:pt x="1089253" y="4867973"/>
                  </a:lnTo>
                  <a:lnTo>
                    <a:pt x="1128636" y="4845101"/>
                  </a:lnTo>
                  <a:lnTo>
                    <a:pt x="1166241" y="4820018"/>
                  </a:lnTo>
                  <a:lnTo>
                    <a:pt x="1201991" y="4792815"/>
                  </a:lnTo>
                  <a:lnTo>
                    <a:pt x="1235773" y="4763592"/>
                  </a:lnTo>
                  <a:lnTo>
                    <a:pt x="1267460" y="4732452"/>
                  </a:lnTo>
                  <a:lnTo>
                    <a:pt x="1296962" y="4699482"/>
                  </a:lnTo>
                  <a:lnTo>
                    <a:pt x="1324165" y="4664799"/>
                  </a:lnTo>
                  <a:lnTo>
                    <a:pt x="1348955" y="4628489"/>
                  </a:lnTo>
                  <a:lnTo>
                    <a:pt x="1371244" y="4590669"/>
                  </a:lnTo>
                  <a:lnTo>
                    <a:pt x="1390904" y="4551413"/>
                  </a:lnTo>
                  <a:lnTo>
                    <a:pt x="1407833" y="4510837"/>
                  </a:lnTo>
                  <a:lnTo>
                    <a:pt x="1421930" y="4469041"/>
                  </a:lnTo>
                  <a:lnTo>
                    <a:pt x="1433080" y="4426115"/>
                  </a:lnTo>
                  <a:lnTo>
                    <a:pt x="1441183" y="4382173"/>
                  </a:lnTo>
                  <a:lnTo>
                    <a:pt x="1446123" y="4337291"/>
                  </a:lnTo>
                  <a:lnTo>
                    <a:pt x="1447800" y="4291584"/>
                  </a:lnTo>
                  <a:close/>
                </a:path>
                <a:path w="2362200" h="4959350">
                  <a:moveTo>
                    <a:pt x="2362200" y="0"/>
                  </a:moveTo>
                  <a:lnTo>
                    <a:pt x="533400" y="0"/>
                  </a:lnTo>
                  <a:lnTo>
                    <a:pt x="533400" y="2791968"/>
                  </a:lnTo>
                  <a:lnTo>
                    <a:pt x="2362200" y="2791968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200" y="947927"/>
              <a:ext cx="1828800" cy="2792095"/>
            </a:xfrm>
            <a:custGeom>
              <a:avLst/>
              <a:gdLst/>
              <a:ahLst/>
              <a:cxnLst/>
              <a:rect l="l" t="t" r="r" b="b"/>
              <a:pathLst>
                <a:path w="1828800" h="2792095">
                  <a:moveTo>
                    <a:pt x="0" y="2791968"/>
                  </a:moveTo>
                  <a:lnTo>
                    <a:pt x="1828800" y="2791968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7919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71344" y="3496055"/>
              <a:ext cx="1362710" cy="3133725"/>
            </a:xfrm>
            <a:custGeom>
              <a:avLst/>
              <a:gdLst/>
              <a:ahLst/>
              <a:cxnLst/>
              <a:rect l="l" t="t" r="r" b="b"/>
              <a:pathLst>
                <a:path w="1362710" h="3133725">
                  <a:moveTo>
                    <a:pt x="1362456" y="0"/>
                  </a:moveTo>
                  <a:lnTo>
                    <a:pt x="0" y="0"/>
                  </a:lnTo>
                  <a:lnTo>
                    <a:pt x="0" y="3133344"/>
                  </a:lnTo>
                  <a:lnTo>
                    <a:pt x="1362456" y="3133344"/>
                  </a:lnTo>
                  <a:lnTo>
                    <a:pt x="1362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71344" y="3496055"/>
              <a:ext cx="1362710" cy="3133725"/>
            </a:xfrm>
            <a:custGeom>
              <a:avLst/>
              <a:gdLst/>
              <a:ahLst/>
              <a:cxnLst/>
              <a:rect l="l" t="t" r="r" b="b"/>
              <a:pathLst>
                <a:path w="1362710" h="3133725">
                  <a:moveTo>
                    <a:pt x="0" y="3133344"/>
                  </a:moveTo>
                  <a:lnTo>
                    <a:pt x="1362456" y="3133344"/>
                  </a:lnTo>
                  <a:lnTo>
                    <a:pt x="1362456" y="0"/>
                  </a:lnTo>
                  <a:lnTo>
                    <a:pt x="0" y="0"/>
                  </a:lnTo>
                  <a:lnTo>
                    <a:pt x="0" y="31333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6584" y="1060703"/>
              <a:ext cx="1118870" cy="2795270"/>
            </a:xfrm>
            <a:custGeom>
              <a:avLst/>
              <a:gdLst/>
              <a:ahLst/>
              <a:cxnLst/>
              <a:rect l="l" t="t" r="r" b="b"/>
              <a:pathLst>
                <a:path w="1118870" h="2795270">
                  <a:moveTo>
                    <a:pt x="1118616" y="0"/>
                  </a:moveTo>
                  <a:lnTo>
                    <a:pt x="0" y="0"/>
                  </a:lnTo>
                  <a:lnTo>
                    <a:pt x="0" y="2795016"/>
                  </a:lnTo>
                  <a:lnTo>
                    <a:pt x="1118616" y="2795016"/>
                  </a:lnTo>
                  <a:lnTo>
                    <a:pt x="1118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6584" y="1060703"/>
              <a:ext cx="1118870" cy="2795270"/>
            </a:xfrm>
            <a:custGeom>
              <a:avLst/>
              <a:gdLst/>
              <a:ahLst/>
              <a:cxnLst/>
              <a:rect l="l" t="t" r="r" b="b"/>
              <a:pathLst>
                <a:path w="1118870" h="2795270">
                  <a:moveTo>
                    <a:pt x="0" y="2795016"/>
                  </a:moveTo>
                  <a:lnTo>
                    <a:pt x="1118616" y="2795016"/>
                  </a:lnTo>
                  <a:lnTo>
                    <a:pt x="1118616" y="0"/>
                  </a:lnTo>
                  <a:lnTo>
                    <a:pt x="0" y="0"/>
                  </a:lnTo>
                  <a:lnTo>
                    <a:pt x="0" y="279501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8992" y="1100327"/>
              <a:ext cx="1125220" cy="2792095"/>
            </a:xfrm>
            <a:custGeom>
              <a:avLst/>
              <a:gdLst/>
              <a:ahLst/>
              <a:cxnLst/>
              <a:rect l="l" t="t" r="r" b="b"/>
              <a:pathLst>
                <a:path w="1125220" h="2792095">
                  <a:moveTo>
                    <a:pt x="1124712" y="0"/>
                  </a:moveTo>
                  <a:lnTo>
                    <a:pt x="0" y="0"/>
                  </a:lnTo>
                  <a:lnTo>
                    <a:pt x="0" y="2791968"/>
                  </a:lnTo>
                  <a:lnTo>
                    <a:pt x="1124712" y="2791968"/>
                  </a:lnTo>
                  <a:lnTo>
                    <a:pt x="1124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88992" y="1100327"/>
              <a:ext cx="1125220" cy="2792095"/>
            </a:xfrm>
            <a:custGeom>
              <a:avLst/>
              <a:gdLst/>
              <a:ahLst/>
              <a:cxnLst/>
              <a:rect l="l" t="t" r="r" b="b"/>
              <a:pathLst>
                <a:path w="1125220" h="2792095">
                  <a:moveTo>
                    <a:pt x="0" y="2791968"/>
                  </a:moveTo>
                  <a:lnTo>
                    <a:pt x="1124712" y="2791968"/>
                  </a:lnTo>
                  <a:lnTo>
                    <a:pt x="1124712" y="0"/>
                  </a:lnTo>
                  <a:lnTo>
                    <a:pt x="0" y="0"/>
                  </a:lnTo>
                  <a:lnTo>
                    <a:pt x="0" y="27919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20000" y="3124199"/>
              <a:ext cx="2971800" cy="2209800"/>
            </a:xfrm>
            <a:custGeom>
              <a:avLst/>
              <a:gdLst/>
              <a:ahLst/>
              <a:cxnLst/>
              <a:rect l="l" t="t" r="r" b="b"/>
              <a:pathLst>
                <a:path w="2971800" h="2209800">
                  <a:moveTo>
                    <a:pt x="2837688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837688" y="1066800"/>
                  </a:lnTo>
                  <a:lnTo>
                    <a:pt x="2837688" y="0"/>
                  </a:lnTo>
                  <a:close/>
                </a:path>
                <a:path w="2971800" h="2209800">
                  <a:moveTo>
                    <a:pt x="2971800" y="1600200"/>
                  </a:moveTo>
                  <a:lnTo>
                    <a:pt x="134112" y="1600200"/>
                  </a:lnTo>
                  <a:lnTo>
                    <a:pt x="134112" y="2209800"/>
                  </a:lnTo>
                  <a:lnTo>
                    <a:pt x="2971800" y="2209800"/>
                  </a:lnTo>
                  <a:lnTo>
                    <a:pt x="2971800" y="1600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0" y="3124200"/>
              <a:ext cx="2837815" cy="1066800"/>
            </a:xfrm>
            <a:custGeom>
              <a:avLst/>
              <a:gdLst/>
              <a:ahLst/>
              <a:cxnLst/>
              <a:rect l="l" t="t" r="r" b="b"/>
              <a:pathLst>
                <a:path w="2837815" h="1066800">
                  <a:moveTo>
                    <a:pt x="0" y="1066800"/>
                  </a:moveTo>
                  <a:lnTo>
                    <a:pt x="2837688" y="1066800"/>
                  </a:lnTo>
                  <a:lnTo>
                    <a:pt x="2837688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0000" y="1792223"/>
              <a:ext cx="2971800" cy="189230"/>
            </a:xfrm>
            <a:custGeom>
              <a:avLst/>
              <a:gdLst/>
              <a:ahLst/>
              <a:cxnLst/>
              <a:rect l="l" t="t" r="r" b="b"/>
              <a:pathLst>
                <a:path w="2971800" h="189230">
                  <a:moveTo>
                    <a:pt x="2971800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2971800" y="188975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0" y="1792223"/>
              <a:ext cx="2971800" cy="189230"/>
            </a:xfrm>
            <a:custGeom>
              <a:avLst/>
              <a:gdLst/>
              <a:ahLst/>
              <a:cxnLst/>
              <a:rect l="l" t="t" r="r" b="b"/>
              <a:pathLst>
                <a:path w="2971800" h="189230">
                  <a:moveTo>
                    <a:pt x="0" y="188975"/>
                  </a:moveTo>
                  <a:lnTo>
                    <a:pt x="2971800" y="188975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38872" y="1981200"/>
              <a:ext cx="2971800" cy="1560830"/>
            </a:xfrm>
            <a:custGeom>
              <a:avLst/>
              <a:gdLst/>
              <a:ahLst/>
              <a:cxnLst/>
              <a:rect l="l" t="t" r="r" b="b"/>
              <a:pathLst>
                <a:path w="2971800" h="1560829">
                  <a:moveTo>
                    <a:pt x="2971800" y="0"/>
                  </a:moveTo>
                  <a:lnTo>
                    <a:pt x="0" y="0"/>
                  </a:lnTo>
                  <a:lnTo>
                    <a:pt x="0" y="1560576"/>
                  </a:lnTo>
                  <a:lnTo>
                    <a:pt x="2971800" y="1560576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8872" y="1981200"/>
              <a:ext cx="2971800" cy="1560830"/>
            </a:xfrm>
            <a:custGeom>
              <a:avLst/>
              <a:gdLst/>
              <a:ahLst/>
              <a:cxnLst/>
              <a:rect l="l" t="t" r="r" b="b"/>
              <a:pathLst>
                <a:path w="2971800" h="1560829">
                  <a:moveTo>
                    <a:pt x="0" y="1560576"/>
                  </a:moveTo>
                  <a:lnTo>
                    <a:pt x="2971800" y="1560576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15605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72400" y="4395216"/>
              <a:ext cx="2837815" cy="481965"/>
            </a:xfrm>
            <a:custGeom>
              <a:avLst/>
              <a:gdLst/>
              <a:ahLst/>
              <a:cxnLst/>
              <a:rect l="l" t="t" r="r" b="b"/>
              <a:pathLst>
                <a:path w="2837815" h="481964">
                  <a:moveTo>
                    <a:pt x="2837688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2837688" y="481584"/>
                  </a:lnTo>
                  <a:lnTo>
                    <a:pt x="2837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2400" y="4395216"/>
              <a:ext cx="2837815" cy="481965"/>
            </a:xfrm>
            <a:custGeom>
              <a:avLst/>
              <a:gdLst/>
              <a:ahLst/>
              <a:cxnLst/>
              <a:rect l="l" t="t" r="r" b="b"/>
              <a:pathLst>
                <a:path w="2837815" h="481964">
                  <a:moveTo>
                    <a:pt x="0" y="481584"/>
                  </a:moveTo>
                  <a:lnTo>
                    <a:pt x="2837688" y="481584"/>
                  </a:lnTo>
                  <a:lnTo>
                    <a:pt x="2837688" y="0"/>
                  </a:lnTo>
                  <a:lnTo>
                    <a:pt x="0" y="0"/>
                  </a:lnTo>
                  <a:lnTo>
                    <a:pt x="0" y="4815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72400" y="4166616"/>
              <a:ext cx="2837815" cy="228600"/>
            </a:xfrm>
            <a:custGeom>
              <a:avLst/>
              <a:gdLst/>
              <a:ahLst/>
              <a:cxnLst/>
              <a:rect l="l" t="t" r="r" b="b"/>
              <a:pathLst>
                <a:path w="2837815" h="228600">
                  <a:moveTo>
                    <a:pt x="2837688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837688" y="228599"/>
                  </a:lnTo>
                  <a:lnTo>
                    <a:pt x="2837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72400" y="4166616"/>
              <a:ext cx="2837815" cy="228600"/>
            </a:xfrm>
            <a:custGeom>
              <a:avLst/>
              <a:gdLst/>
              <a:ahLst/>
              <a:cxnLst/>
              <a:rect l="l" t="t" r="r" b="b"/>
              <a:pathLst>
                <a:path w="2837815" h="228600">
                  <a:moveTo>
                    <a:pt x="0" y="228599"/>
                  </a:moveTo>
                  <a:lnTo>
                    <a:pt x="2837688" y="228599"/>
                  </a:lnTo>
                  <a:lnTo>
                    <a:pt x="2837688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96200" y="5333999"/>
              <a:ext cx="2837815" cy="1066800"/>
            </a:xfrm>
            <a:custGeom>
              <a:avLst/>
              <a:gdLst/>
              <a:ahLst/>
              <a:cxnLst/>
              <a:rect l="l" t="t" r="r" b="b"/>
              <a:pathLst>
                <a:path w="2837815" h="1066800">
                  <a:moveTo>
                    <a:pt x="2837688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837688" y="1066800"/>
                  </a:lnTo>
                  <a:lnTo>
                    <a:pt x="2837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96200" y="5333999"/>
              <a:ext cx="2837815" cy="1066800"/>
            </a:xfrm>
            <a:custGeom>
              <a:avLst/>
              <a:gdLst/>
              <a:ahLst/>
              <a:cxnLst/>
              <a:rect l="l" t="t" r="r" b="b"/>
              <a:pathLst>
                <a:path w="2837815" h="1066800">
                  <a:moveTo>
                    <a:pt x="0" y="1066800"/>
                  </a:moveTo>
                  <a:lnTo>
                    <a:pt x="2837688" y="1066800"/>
                  </a:lnTo>
                  <a:lnTo>
                    <a:pt x="2837688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264" y="325069"/>
            <a:ext cx="80448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25" dirty="0">
                <a:solidFill>
                  <a:srgbClr val="C00000"/>
                </a:solidFill>
              </a:rPr>
              <a:t>Circular</a:t>
            </a:r>
            <a:r>
              <a:rPr sz="4000" b="1" spc="-16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flow</a:t>
            </a:r>
            <a:r>
              <a:rPr sz="4000" b="1" spc="-16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of</a:t>
            </a:r>
            <a:r>
              <a:rPr sz="4000" b="1" spc="-130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income</a:t>
            </a:r>
            <a:r>
              <a:rPr sz="4000" b="1" spc="-18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and</a:t>
            </a:r>
            <a:r>
              <a:rPr sz="4000" b="1" spc="-145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expenditure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1426895"/>
            <a:ext cx="2816225" cy="46416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1: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GDP=aggregate</a:t>
            </a:r>
            <a:r>
              <a:rPr sz="1500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income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2:</a:t>
            </a:r>
            <a:r>
              <a:rPr sz="1500" spc="-8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Taxes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leak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3:</a:t>
            </a:r>
            <a:r>
              <a:rPr sz="1500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Transfer</a:t>
            </a:r>
            <a:r>
              <a:rPr sz="1500" spc="-7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payments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0100"/>
              </a:lnSpc>
              <a:spcBef>
                <a:spcPts val="175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Net</a:t>
            </a:r>
            <a:r>
              <a:rPr sz="1500" spc="-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taxes:</a:t>
            </a:r>
            <a:r>
              <a:rPr sz="1500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taxes</a:t>
            </a:r>
            <a:r>
              <a:rPr sz="1500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–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 transfers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4:</a:t>
            </a:r>
            <a:r>
              <a:rPr sz="1500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Disposable</a:t>
            </a:r>
            <a:r>
              <a:rPr sz="1500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lang="en-IN" sz="1500" spc="-55" dirty="0">
                <a:solidFill>
                  <a:srgbClr val="660066"/>
                </a:solidFill>
                <a:latin typeface="Arial"/>
                <a:cs typeface="Arial"/>
              </a:rPr>
              <a:t>Inc</a:t>
            </a:r>
            <a:r>
              <a:rPr lang="en-IN" sz="1500" dirty="0">
                <a:solidFill>
                  <a:srgbClr val="660066"/>
                </a:solidFill>
                <a:latin typeface="Arial"/>
                <a:cs typeface="Arial"/>
              </a:rPr>
              <a:t>ome (DI)</a:t>
            </a:r>
            <a:r>
              <a:rPr sz="1500" spc="-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flows</a:t>
            </a:r>
            <a:r>
              <a:rPr sz="1500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to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households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DI =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aggregate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income</a:t>
            </a:r>
            <a:r>
              <a:rPr sz="1500" spc="-4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–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NT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5:</a:t>
            </a:r>
            <a:r>
              <a:rPr sz="1500" spc="-3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Households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spend</a:t>
            </a:r>
            <a:r>
              <a:rPr sz="1500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or</a:t>
            </a:r>
            <a:r>
              <a:rPr sz="1500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save</a:t>
            </a:r>
            <a:r>
              <a:rPr sz="1500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DI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Consumption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enters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Savings</a:t>
            </a:r>
            <a:r>
              <a:rPr sz="1500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leak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6:</a:t>
            </a:r>
            <a:r>
              <a:rPr sz="1500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Investment</a:t>
            </a:r>
            <a:r>
              <a:rPr sz="1500" spc="-8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7: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Government</a:t>
            </a:r>
            <a:r>
              <a:rPr sz="1500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purchases</a:t>
            </a:r>
            <a:r>
              <a:rPr sz="1500" spc="-6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8: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Imports</a:t>
            </a:r>
            <a:r>
              <a:rPr sz="1500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leak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9: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Exports</a:t>
            </a:r>
            <a:r>
              <a:rPr sz="1500" spc="-5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enter</a:t>
            </a:r>
            <a:endParaRPr sz="1500" dirty="0">
              <a:latin typeface="Arial"/>
              <a:cs typeface="Arial"/>
            </a:endParaRPr>
          </a:p>
          <a:p>
            <a:pPr marL="12700" marR="41910"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10: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Consumption</a:t>
            </a:r>
            <a:r>
              <a:rPr sz="1500" spc="-5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+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Investment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660066"/>
                </a:solidFill>
                <a:latin typeface="Arial"/>
                <a:cs typeface="Arial"/>
              </a:rPr>
              <a:t>+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Government</a:t>
            </a:r>
            <a:r>
              <a:rPr sz="1500" spc="-9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purchases</a:t>
            </a:r>
            <a:r>
              <a:rPr sz="1500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+</a:t>
            </a:r>
            <a:r>
              <a:rPr sz="1500" spc="-2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660066"/>
                </a:solidFill>
                <a:latin typeface="Arial"/>
                <a:cs typeface="Arial"/>
              </a:rPr>
              <a:t>Net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export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=</a:t>
            </a:r>
            <a:r>
              <a:rPr sz="1500" spc="-10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660066"/>
                </a:solidFill>
                <a:latin typeface="Arial"/>
                <a:cs typeface="Arial"/>
              </a:rPr>
              <a:t>Aggregate</a:t>
            </a:r>
            <a:r>
              <a:rPr sz="1500" spc="-3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660066"/>
                </a:solidFill>
                <a:latin typeface="Arial"/>
                <a:cs typeface="Arial"/>
              </a:rPr>
              <a:t>expenditure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938783"/>
            <a:ext cx="5276088" cy="55382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8098" y="336880"/>
            <a:ext cx="4110102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03705" algn="l"/>
              </a:tabLst>
            </a:pPr>
            <a:r>
              <a:rPr b="0" spc="150" dirty="0">
                <a:solidFill>
                  <a:srgbClr val="D42B6C"/>
                </a:solidFill>
                <a:latin typeface="Tahoma"/>
                <a:cs typeface="Tahoma"/>
              </a:rPr>
              <a:t>Learning</a:t>
            </a:r>
            <a:r>
              <a:rPr b="0" dirty="0">
                <a:solidFill>
                  <a:srgbClr val="D42B6C"/>
                </a:solidFill>
                <a:latin typeface="Tahoma"/>
                <a:cs typeface="Tahoma"/>
              </a:rPr>
              <a:t>	</a:t>
            </a:r>
            <a:r>
              <a:rPr lang="en-IN" dirty="0">
                <a:solidFill>
                  <a:srgbClr val="D42B6C"/>
                </a:solidFill>
                <a:latin typeface="Tahoma"/>
                <a:cs typeface="Tahoma"/>
              </a:rPr>
              <a:t>O</a:t>
            </a:r>
            <a:r>
              <a:rPr lang="en-IN" spc="155" dirty="0">
                <a:solidFill>
                  <a:srgbClr val="D42B6C"/>
                </a:solidFill>
                <a:latin typeface="Tahoma"/>
                <a:cs typeface="Tahoma"/>
              </a:rPr>
              <a:t>bjectives</a:t>
            </a:r>
            <a:endParaRPr b="0" spc="155" dirty="0">
              <a:solidFill>
                <a:srgbClr val="D42B6C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9498" y="1058621"/>
            <a:ext cx="7682230" cy="48077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economic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nation: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GDP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4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0029" marR="422909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behind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Circular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flow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of 	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income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expenditure</a:t>
            </a:r>
            <a:endParaRPr sz="28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90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0029" marR="103505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GVA, 	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GNP,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NNP,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NDP</a:t>
            </a:r>
            <a:endParaRPr lang="en-IN" sz="2800" spc="-2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0029" marR="103505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endParaRPr lang="en-IN" sz="2800" spc="-25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0029" marR="103505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lang="en-IN" sz="2800" spc="-25" dirty="0">
                <a:solidFill>
                  <a:schemeClr val="tx1"/>
                </a:solidFill>
                <a:latin typeface="Calibri"/>
                <a:cs typeface="Calibri"/>
              </a:rPr>
              <a:t>Alternative measures of Well-being: </a:t>
            </a:r>
            <a:r>
              <a:rPr lang="en-IN" sz="2800" spc="-25" dirty="0">
                <a:solidFill>
                  <a:srgbClr val="C00000"/>
                </a:solidFill>
                <a:latin typeface="Calibri"/>
                <a:cs typeface="Calibri"/>
              </a:rPr>
              <a:t>Human Development Index, Gross National Happiness, Green GDP</a:t>
            </a:r>
            <a:endParaRPr sz="2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2055" y="929639"/>
            <a:ext cx="8196580" cy="45720"/>
          </a:xfrm>
          <a:custGeom>
            <a:avLst/>
            <a:gdLst/>
            <a:ahLst/>
            <a:cxnLst/>
            <a:rect l="l" t="t" r="r" b="b"/>
            <a:pathLst>
              <a:path w="8196580" h="45719">
                <a:moveTo>
                  <a:pt x="8196072" y="0"/>
                </a:moveTo>
                <a:lnTo>
                  <a:pt x="0" y="0"/>
                </a:lnTo>
                <a:lnTo>
                  <a:pt x="0" y="45720"/>
                </a:lnTo>
                <a:lnTo>
                  <a:pt x="8196072" y="45720"/>
                </a:lnTo>
                <a:lnTo>
                  <a:pt x="8196072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63327" y="6381699"/>
            <a:ext cx="12953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006666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6786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5" dirty="0">
                <a:solidFill>
                  <a:srgbClr val="C00000"/>
                </a:solidFill>
              </a:rPr>
              <a:t>Leakages</a:t>
            </a:r>
            <a:r>
              <a:rPr sz="4400" b="1" spc="-160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=</a:t>
            </a:r>
            <a:r>
              <a:rPr sz="4400" b="1" spc="-75" dirty="0">
                <a:solidFill>
                  <a:srgbClr val="C00000"/>
                </a:solidFill>
              </a:rPr>
              <a:t> </a:t>
            </a:r>
            <a:r>
              <a:rPr sz="4400" b="1" spc="-10" dirty="0">
                <a:solidFill>
                  <a:srgbClr val="C00000"/>
                </a:solidFill>
              </a:rPr>
              <a:t>Injections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17964"/>
            <a:ext cx="8074356" cy="42409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dirty="0">
                <a:latin typeface="Calibri"/>
                <a:cs typeface="Calibri"/>
              </a:rPr>
              <a:t>Equate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upper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lower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halves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circular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flow: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rewritten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M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relation: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0029" algn="l"/>
                <a:tab pos="2665095" algn="l"/>
                <a:tab pos="3005455" algn="l"/>
              </a:tabLst>
            </a:pPr>
            <a:r>
              <a:rPr sz="2800" dirty="0">
                <a:latin typeface="Calibri"/>
                <a:cs typeface="Calibri"/>
              </a:rPr>
              <a:t>(S -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	(X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M)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800" b="1" dirty="0">
                <a:latin typeface="Calibri"/>
                <a:cs typeface="Calibri"/>
              </a:rPr>
              <a:t>National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saving-</a:t>
            </a:r>
            <a:r>
              <a:rPr sz="2800" b="1" spc="-20" dirty="0">
                <a:latin typeface="Calibri"/>
                <a:cs typeface="Calibri"/>
              </a:rPr>
              <a:t>investment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gap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equals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trade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gap</a:t>
            </a:r>
            <a:endParaRPr sz="2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352425"/>
            <a:ext cx="273062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GDP</a:t>
            </a:r>
            <a:r>
              <a:rPr sz="3600" b="1" spc="-18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vs.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25" dirty="0">
                <a:solidFill>
                  <a:srgbClr val="C00000"/>
                </a:solidFill>
              </a:rPr>
              <a:t>GNP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920" y="1038224"/>
            <a:ext cx="8698865" cy="459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ts val="3190"/>
              </a:lnSpc>
              <a:spcBef>
                <a:spcPts val="1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Gross</a:t>
            </a:r>
            <a:r>
              <a:rPr sz="2800" spc="-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FF"/>
                </a:solidFill>
                <a:latin typeface="Calibri"/>
                <a:cs typeface="Calibri"/>
              </a:rPr>
              <a:t>domestic</a:t>
            </a:r>
            <a:r>
              <a:rPr sz="2800" b="1" spc="-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product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GDP</a:t>
            </a:r>
            <a:r>
              <a:rPr sz="2800" spc="-10" dirty="0">
                <a:latin typeface="Calibri"/>
                <a:cs typeface="Calibri"/>
              </a:rPr>
              <a:t>):</a:t>
            </a:r>
            <a:endParaRPr sz="2800" dirty="0">
              <a:latin typeface="Calibri"/>
              <a:cs typeface="Calibri"/>
            </a:endParaRPr>
          </a:p>
          <a:p>
            <a:pPr marL="241300" marR="577215">
              <a:lnSpc>
                <a:spcPts val="3030"/>
              </a:lnSpc>
              <a:spcBef>
                <a:spcPts val="210"/>
              </a:spcBef>
            </a:pPr>
            <a:r>
              <a:rPr sz="2800" spc="-50" dirty="0">
                <a:latin typeface="Calibri"/>
                <a:cs typeface="Calibri"/>
              </a:rPr>
              <a:t>Total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earned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domestically-located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factors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production,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regardless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nationality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90"/>
              </a:lnSpc>
              <a:spcBef>
                <a:spcPts val="141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Gross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national</a:t>
            </a:r>
            <a:r>
              <a:rPr sz="28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GNP</a:t>
            </a:r>
            <a:r>
              <a:rPr sz="2800" spc="-10" dirty="0">
                <a:latin typeface="Calibri"/>
                <a:cs typeface="Calibri"/>
              </a:rPr>
              <a:t>):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50" dirty="0">
                <a:latin typeface="Calibri"/>
                <a:cs typeface="Calibri"/>
              </a:rPr>
              <a:t>Total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earned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nation’s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factors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production,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regardless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lang="en-IN" sz="2800" spc="-60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located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  <a:spcBef>
                <a:spcPts val="1470"/>
              </a:spcBef>
            </a:pPr>
            <a:r>
              <a:rPr sz="2800" b="1" dirty="0">
                <a:latin typeface="Calibri"/>
                <a:cs typeface="Calibri"/>
              </a:rPr>
              <a:t>GNP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GDP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=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factor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income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abroad</a:t>
            </a:r>
            <a:endParaRPr sz="2800" b="1" dirty="0">
              <a:latin typeface="Calibri"/>
              <a:cs typeface="Calibri"/>
            </a:endParaRPr>
          </a:p>
          <a:p>
            <a:pPr marL="2570480">
              <a:lnSpc>
                <a:spcPts val="3190"/>
              </a:lnSpc>
            </a:pPr>
            <a:r>
              <a:rPr sz="2800" b="1" i="1" dirty="0">
                <a:latin typeface="Calibri"/>
                <a:cs typeface="Calibri"/>
              </a:rPr>
              <a:t>minus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factor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income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abroad</a:t>
            </a:r>
            <a:endParaRPr sz="2800" b="1" dirty="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1839"/>
              </a:spcBef>
              <a:buFont typeface="Arial"/>
              <a:buChar char="•"/>
              <a:tabLst>
                <a:tab pos="241300" algn="l"/>
                <a:tab pos="4305935" algn="l"/>
              </a:tabLst>
            </a:pP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income:</a:t>
            </a:r>
            <a:r>
              <a:rPr sz="2800" dirty="0">
                <a:latin typeface="Calibri"/>
                <a:cs typeface="Calibri"/>
              </a:rPr>
              <a:t>	wages,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profits,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rent,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interest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&amp; 	</a:t>
            </a:r>
            <a:r>
              <a:rPr sz="2800" spc="-10" dirty="0">
                <a:latin typeface="Calibri"/>
                <a:cs typeface="Calibri"/>
              </a:rPr>
              <a:t>dividends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1354455"/>
            <a:chOff x="1524000" y="0"/>
            <a:chExt cx="9144000" cy="1354455"/>
          </a:xfrm>
        </p:grpSpPr>
        <p:sp>
          <p:nvSpPr>
            <p:cNvPr id="3" name="object 3"/>
            <p:cNvSpPr/>
            <p:nvPr/>
          </p:nvSpPr>
          <p:spPr>
            <a:xfrm>
              <a:off x="1524000" y="0"/>
              <a:ext cx="9144000" cy="1247140"/>
            </a:xfrm>
            <a:custGeom>
              <a:avLst/>
              <a:gdLst/>
              <a:ahLst/>
              <a:cxnLst/>
              <a:rect l="l" t="t" r="r" b="b"/>
              <a:pathLst>
                <a:path w="9144000" h="1247140">
                  <a:moveTo>
                    <a:pt x="0" y="1246632"/>
                  </a:moveTo>
                  <a:lnTo>
                    <a:pt x="9144000" y="124663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46632"/>
                  </a:lnTo>
                  <a:close/>
                </a:path>
              </a:pathLst>
            </a:custGeom>
            <a:solidFill>
              <a:srgbClr val="B3C2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311" y="121920"/>
              <a:ext cx="5231130" cy="123215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1314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FFFFFF"/>
                </a:solidFill>
              </a:rPr>
              <a:t>Discussion</a:t>
            </a:r>
            <a:r>
              <a:rPr sz="4400" spc="-16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Question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3048000" y="2496647"/>
            <a:ext cx="5715000" cy="16056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10000"/>
              </a:lnSpc>
              <a:spcBef>
                <a:spcPts val="85"/>
              </a:spcBef>
            </a:pPr>
            <a:r>
              <a:rPr sz="2900" i="1" dirty="0">
                <a:latin typeface="Calibri"/>
                <a:cs typeface="Calibri"/>
              </a:rPr>
              <a:t>Which</a:t>
            </a:r>
            <a:r>
              <a:rPr sz="2900" i="1" spc="-45" dirty="0">
                <a:latin typeface="Calibri"/>
                <a:cs typeface="Calibri"/>
              </a:rPr>
              <a:t> </a:t>
            </a:r>
            <a:r>
              <a:rPr sz="2900" i="1" dirty="0">
                <a:latin typeface="Calibri"/>
                <a:cs typeface="Calibri"/>
              </a:rPr>
              <a:t>would</a:t>
            </a:r>
            <a:r>
              <a:rPr sz="2900" i="1" spc="-65" dirty="0">
                <a:latin typeface="Calibri"/>
                <a:cs typeface="Calibri"/>
              </a:rPr>
              <a:t> </a:t>
            </a:r>
            <a:r>
              <a:rPr sz="2900" i="1" spc="-25" dirty="0">
                <a:latin typeface="Calibri"/>
                <a:cs typeface="Calibri"/>
              </a:rPr>
              <a:t>you </a:t>
            </a:r>
            <a:r>
              <a:rPr sz="2900" i="1" dirty="0">
                <a:latin typeface="Calibri"/>
                <a:cs typeface="Calibri"/>
              </a:rPr>
              <a:t>want</a:t>
            </a:r>
            <a:r>
              <a:rPr sz="2900" i="1" spc="-50" dirty="0">
                <a:latin typeface="Calibri"/>
                <a:cs typeface="Calibri"/>
              </a:rPr>
              <a:t> </a:t>
            </a:r>
            <a:r>
              <a:rPr sz="2900" i="1" dirty="0">
                <a:latin typeface="Calibri"/>
                <a:cs typeface="Calibri"/>
              </a:rPr>
              <a:t>to</a:t>
            </a:r>
            <a:r>
              <a:rPr sz="2900" i="1" spc="-60" dirty="0">
                <a:latin typeface="Calibri"/>
                <a:cs typeface="Calibri"/>
              </a:rPr>
              <a:t> </a:t>
            </a:r>
            <a:r>
              <a:rPr sz="2900" i="1" dirty="0">
                <a:latin typeface="Calibri"/>
                <a:cs typeface="Calibri"/>
              </a:rPr>
              <a:t>be</a:t>
            </a:r>
            <a:r>
              <a:rPr sz="2900" i="1" spc="-35" dirty="0">
                <a:latin typeface="Calibri"/>
                <a:cs typeface="Calibri"/>
              </a:rPr>
              <a:t> bigger, </a:t>
            </a:r>
            <a:r>
              <a:rPr sz="2900" i="1" dirty="0">
                <a:latin typeface="Calibri"/>
                <a:cs typeface="Calibri"/>
              </a:rPr>
              <a:t>GDP</a:t>
            </a:r>
            <a:r>
              <a:rPr sz="2900" i="1" spc="-15" dirty="0">
                <a:latin typeface="Calibri"/>
                <a:cs typeface="Calibri"/>
              </a:rPr>
              <a:t> </a:t>
            </a:r>
            <a:r>
              <a:rPr sz="2900" i="1" dirty="0">
                <a:latin typeface="Calibri"/>
                <a:cs typeface="Calibri"/>
              </a:rPr>
              <a:t>or</a:t>
            </a:r>
            <a:r>
              <a:rPr sz="2900" i="1" spc="-20" dirty="0">
                <a:latin typeface="Calibri"/>
                <a:cs typeface="Calibri"/>
              </a:rPr>
              <a:t> GNP?</a:t>
            </a:r>
            <a:endParaRPr sz="29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345"/>
              </a:spcBef>
            </a:pPr>
            <a:r>
              <a:rPr sz="2900" i="1" spc="-20" dirty="0">
                <a:latin typeface="Calibri"/>
                <a:cs typeface="Calibri"/>
              </a:rPr>
              <a:t>Why?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1246632"/>
            <a:ext cx="9144000" cy="52069"/>
          </a:xfrm>
          <a:custGeom>
            <a:avLst/>
            <a:gdLst/>
            <a:ahLst/>
            <a:cxnLst/>
            <a:rect l="l" t="t" r="r" b="b"/>
            <a:pathLst>
              <a:path w="9144000" h="52069">
                <a:moveTo>
                  <a:pt x="9144000" y="0"/>
                </a:moveTo>
                <a:lnTo>
                  <a:pt x="0" y="0"/>
                </a:lnTo>
                <a:lnTo>
                  <a:pt x="0" y="51815"/>
                </a:lnTo>
                <a:lnTo>
                  <a:pt x="9144000" y="5181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59694" y="6381699"/>
            <a:ext cx="2330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5" dirty="0">
                <a:solidFill>
                  <a:srgbClr val="006666"/>
                </a:solidFill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2" y="172288"/>
            <a:ext cx="8138921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C00000"/>
                </a:solidFill>
                <a:latin typeface="Tahoma"/>
                <a:cs typeface="Tahoma"/>
              </a:rPr>
              <a:t>GNP</a:t>
            </a:r>
            <a:r>
              <a:rPr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C00000"/>
                </a:solidFill>
                <a:latin typeface="Tahoma"/>
                <a:cs typeface="Tahoma"/>
              </a:rPr>
              <a:t>vs.</a:t>
            </a:r>
            <a:r>
              <a:rPr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C00000"/>
                </a:solidFill>
                <a:latin typeface="Tahoma"/>
                <a:cs typeface="Tahoma"/>
              </a:rPr>
              <a:t>GDP</a:t>
            </a:r>
            <a:r>
              <a:rPr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C00000"/>
                </a:solidFill>
                <a:latin typeface="Tahoma"/>
                <a:cs typeface="Tahoma"/>
              </a:rPr>
              <a:t>in</a:t>
            </a:r>
            <a:r>
              <a:rPr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C00000"/>
                </a:solidFill>
                <a:latin typeface="Tahoma"/>
                <a:cs typeface="Tahoma"/>
              </a:rPr>
              <a:t>select</a:t>
            </a:r>
            <a:r>
              <a:rPr b="1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C00000"/>
                </a:solidFill>
                <a:latin typeface="Tahoma"/>
                <a:cs typeface="Tahoma"/>
              </a:rPr>
              <a:t>countries,</a:t>
            </a:r>
            <a:r>
              <a:rPr b="1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spc="-20" dirty="0">
                <a:solidFill>
                  <a:srgbClr val="C00000"/>
                </a:solidFill>
                <a:latin typeface="Tahoma"/>
                <a:cs typeface="Tahoma"/>
              </a:rPr>
              <a:t>2010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97075" y="779906"/>
          <a:ext cx="8211819" cy="5478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6765"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200" b="1" i="1" spc="-10" dirty="0">
                          <a:latin typeface="Calibri"/>
                          <a:cs typeface="Calibri"/>
                        </a:rPr>
                        <a:t>Country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200" b="1" i="1" spc="-25" dirty="0">
                          <a:latin typeface="Calibri"/>
                          <a:cs typeface="Calibri"/>
                        </a:rPr>
                        <a:t>GNP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2200" b="1" i="1" spc="-25" dirty="0">
                          <a:latin typeface="Calibri"/>
                          <a:cs typeface="Calibri"/>
                        </a:rPr>
                        <a:t>GDP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08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200" b="1" i="1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GNP –</a:t>
                      </a:r>
                      <a:r>
                        <a:rPr sz="2200" b="1" i="1" spc="-20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i="1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GDP</a:t>
                      </a:r>
                      <a:r>
                        <a:rPr sz="2200" b="1" i="1" spc="-20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i="1" spc="-35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(%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2200" b="1" i="1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b="1" i="1" spc="-20" dirty="0">
                          <a:solidFill>
                            <a:srgbClr val="336699"/>
                          </a:solidFill>
                          <a:latin typeface="Calibri"/>
                          <a:cs typeface="Calibri"/>
                        </a:rPr>
                        <a:t> GDP)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Bangladesh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109,695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100,357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9.3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Japan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5,601,557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5,458,837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2.6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China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5,957,012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5,926,612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0.5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United</a:t>
                      </a:r>
                      <a:r>
                        <a:rPr sz="2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States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14,635,600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14,586,736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200" spc="-25" dirty="0">
                          <a:latin typeface="Calibri"/>
                          <a:cs typeface="Calibri"/>
                        </a:rPr>
                        <a:t>0.3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India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1,712,645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1,727,111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0.8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Canada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1,549,652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1,577,040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1.7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Greece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292,874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301,083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2.7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Iraq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77,842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82,150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5.2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Ireland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171,260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206,612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2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17.1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95500" y="6457406"/>
            <a:ext cx="534860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05"/>
              </a:lnSpc>
            </a:pP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GNP</a:t>
            </a:r>
            <a:r>
              <a:rPr sz="2000" i="1" spc="-1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and</a:t>
            </a:r>
            <a:r>
              <a:rPr sz="2000" i="1" spc="-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GDP</a:t>
            </a:r>
            <a:r>
              <a:rPr sz="2000" i="1" spc="-12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r>
              <a:rPr sz="2000" i="1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millions</a:t>
            </a:r>
            <a:r>
              <a:rPr sz="2000" i="1" spc="3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of</a:t>
            </a:r>
            <a:r>
              <a:rPr sz="2000" i="1" spc="-6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current</a:t>
            </a:r>
            <a:r>
              <a:rPr sz="2000" i="1" spc="-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808080"/>
                </a:solidFill>
                <a:latin typeface="Arial"/>
                <a:cs typeface="Arial"/>
              </a:rPr>
              <a:t>U.S.</a:t>
            </a:r>
            <a:r>
              <a:rPr sz="2000" i="1" spc="-4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808080"/>
                </a:solidFill>
                <a:latin typeface="Arial"/>
                <a:cs typeface="Arial"/>
              </a:rPr>
              <a:t>dollars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0888" y="6333742"/>
            <a:ext cx="5852160" cy="485140"/>
          </a:xfrm>
          <a:custGeom>
            <a:avLst/>
            <a:gdLst/>
            <a:ahLst/>
            <a:cxnLst/>
            <a:rect l="l" t="t" r="r" b="b"/>
            <a:pathLst>
              <a:path w="5852159" h="485140">
                <a:moveTo>
                  <a:pt x="5852160" y="0"/>
                </a:moveTo>
                <a:lnTo>
                  <a:pt x="0" y="0"/>
                </a:lnTo>
                <a:lnTo>
                  <a:pt x="0" y="484632"/>
                </a:lnTo>
                <a:lnTo>
                  <a:pt x="5852160" y="484632"/>
                </a:lnTo>
                <a:lnTo>
                  <a:pt x="5852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1011944"/>
          </a:xfrm>
          <a:prstGeom prst="rect">
            <a:avLst/>
          </a:prstGeom>
        </p:spPr>
        <p:txBody>
          <a:bodyPr vert="horz" wrap="square" lIns="0" tIns="453517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C00000"/>
                </a:solidFill>
              </a:rPr>
              <a:t>Market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Prices</a:t>
            </a:r>
            <a:r>
              <a:rPr sz="3600" b="1" spc="-15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vs.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Basic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spc="-10" dirty="0">
                <a:solidFill>
                  <a:srgbClr val="C00000"/>
                </a:solidFill>
              </a:rPr>
              <a:t>Prices</a:t>
            </a:r>
            <a:r>
              <a:rPr sz="3600" b="1" spc="-15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vs.</a:t>
            </a:r>
            <a:r>
              <a:rPr sz="3600" b="1" spc="-120" dirty="0">
                <a:solidFill>
                  <a:srgbClr val="C00000"/>
                </a:solidFill>
              </a:rPr>
              <a:t> </a:t>
            </a:r>
            <a:r>
              <a:rPr sz="3600" b="1" spc="-50" dirty="0">
                <a:solidFill>
                  <a:srgbClr val="C00000"/>
                </a:solidFill>
              </a:rPr>
              <a:t>Factor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sz="3600" b="1" spc="-20" dirty="0">
                <a:solidFill>
                  <a:srgbClr val="C00000"/>
                </a:solidFill>
              </a:rPr>
              <a:t>Cost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46884"/>
            <a:ext cx="1024445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ts val="2645"/>
              </a:lnSpc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Previously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cost</a:t>
            </a:r>
            <a:endParaRPr sz="2400" dirty="0">
              <a:latin typeface="Calibri"/>
              <a:cs typeface="Calibri"/>
            </a:endParaRPr>
          </a:p>
          <a:p>
            <a:pPr marL="697865" marR="320040" lvl="1" indent="-229870">
              <a:lnSpc>
                <a:spcPct val="69600"/>
              </a:lnSpc>
              <a:spcBef>
                <a:spcPts val="750"/>
              </a:spcBef>
              <a:buSzPct val="96296"/>
              <a:buFont typeface="Wingdings"/>
              <a:buChar char=""/>
              <a:tabLst>
                <a:tab pos="697865" algn="l"/>
                <a:tab pos="742950" algn="l"/>
              </a:tabLst>
            </a:pPr>
            <a:r>
              <a:rPr sz="2700" dirty="0">
                <a:latin typeface="Calibri"/>
                <a:cs typeface="Calibri"/>
              </a:rPr>
              <a:t>	GDP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factor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(Indirect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taxes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less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subsidies)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GDP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market prices</a:t>
            </a:r>
            <a:endParaRPr sz="2700" dirty="0">
              <a:latin typeface="Calibri"/>
              <a:cs typeface="Calibri"/>
            </a:endParaRPr>
          </a:p>
          <a:p>
            <a:pPr marL="240029" marR="603250" indent="-227329">
              <a:lnSpc>
                <a:spcPct val="7000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2014-15</a:t>
            </a:r>
            <a:r>
              <a:rPr lang="en-IN" sz="2400" dirty="0">
                <a:latin typeface="Calibri"/>
                <a:cs typeface="Calibri"/>
              </a:rPr>
              <a:t>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measured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lang="en-IN" sz="2400" spc="-7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GVA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GDP</a:t>
            </a:r>
            <a:endParaRPr sz="2400" dirty="0">
              <a:latin typeface="Calibri"/>
              <a:cs typeface="Calibri"/>
            </a:endParaRPr>
          </a:p>
          <a:p>
            <a:pPr marL="697865" marR="268605" lvl="1" indent="-229235">
              <a:lnSpc>
                <a:spcPct val="70400"/>
              </a:lnSpc>
              <a:spcBef>
                <a:spcPts val="470"/>
              </a:spcBef>
              <a:buSzPct val="96296"/>
              <a:buFont typeface="Wingdings"/>
              <a:buChar char=""/>
              <a:tabLst>
                <a:tab pos="697865" algn="l"/>
                <a:tab pos="742950" algn="l"/>
                <a:tab pos="1505585" algn="l"/>
                <a:tab pos="2578735" algn="l"/>
              </a:tabLst>
            </a:pPr>
            <a:r>
              <a:rPr sz="2700" spc="-25" dirty="0">
                <a:latin typeface="Calibri"/>
                <a:cs typeface="Calibri"/>
              </a:rPr>
              <a:t>	GDP</a:t>
            </a:r>
            <a:r>
              <a:rPr lang="en-IN"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factor</a:t>
            </a:r>
            <a:r>
              <a:rPr sz="27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cost</a:t>
            </a:r>
            <a:r>
              <a:rPr sz="27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dirty="0">
                <a:solidFill>
                  <a:srgbClr val="7B7B7B"/>
                </a:solidFill>
                <a:latin typeface="Calibri"/>
                <a:cs typeface="Calibri"/>
              </a:rPr>
              <a:t>Production</a:t>
            </a:r>
            <a:r>
              <a:rPr sz="2700" spc="-10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7B7B7B"/>
                </a:solidFill>
                <a:latin typeface="Calibri"/>
                <a:cs typeface="Calibri"/>
              </a:rPr>
              <a:t>taxes</a:t>
            </a:r>
            <a:r>
              <a:rPr sz="2700" spc="-8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7B7B7B"/>
                </a:solidFill>
                <a:latin typeface="Calibri"/>
                <a:cs typeface="Calibri"/>
              </a:rPr>
              <a:t>less</a:t>
            </a:r>
            <a:r>
              <a:rPr sz="2700" spc="-55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7B7B7B"/>
                </a:solidFill>
                <a:latin typeface="Calibri"/>
                <a:cs typeface="Calibri"/>
              </a:rPr>
              <a:t>Production</a:t>
            </a:r>
            <a:r>
              <a:rPr sz="2700" spc="-100" dirty="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7B7B7B"/>
                </a:solidFill>
                <a:latin typeface="Calibri"/>
                <a:cs typeface="Calibri"/>
              </a:rPr>
              <a:t>subsidies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= </a:t>
            </a:r>
            <a:r>
              <a:rPr sz="2700" spc="-10" dirty="0">
                <a:latin typeface="Calibri"/>
                <a:cs typeface="Calibri"/>
              </a:rPr>
              <a:t>GVA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AF50"/>
                </a:solidFill>
                <a:latin typeface="Calibri"/>
                <a:cs typeface="Calibri"/>
              </a:rPr>
              <a:t>basic</a:t>
            </a:r>
            <a:r>
              <a:rPr lang="en-IN" sz="27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AF50"/>
                </a:solidFill>
                <a:latin typeface="Calibri"/>
                <a:cs typeface="Calibri"/>
              </a:rPr>
              <a:t>prices</a:t>
            </a:r>
            <a:endParaRPr sz="2700" dirty="0">
              <a:latin typeface="Calibri"/>
              <a:cs typeface="Calibri"/>
            </a:endParaRPr>
          </a:p>
          <a:p>
            <a:pPr marL="697865" marR="469265" lvl="1" indent="-229235">
              <a:lnSpc>
                <a:spcPct val="70400"/>
              </a:lnSpc>
              <a:spcBef>
                <a:spcPts val="484"/>
              </a:spcBef>
              <a:buSzPct val="96296"/>
              <a:buFont typeface="Wingdings"/>
              <a:buChar char=""/>
              <a:tabLst>
                <a:tab pos="697865" algn="l"/>
                <a:tab pos="742950" algn="l"/>
                <a:tab pos="9489440" algn="l"/>
              </a:tabLst>
            </a:pPr>
            <a:r>
              <a:rPr sz="2700" spc="-10" dirty="0">
                <a:latin typeface="Calibri"/>
                <a:cs typeface="Calibri"/>
              </a:rPr>
              <a:t>	GVA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basic</a:t>
            </a:r>
            <a:r>
              <a:rPr sz="27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AF50"/>
                </a:solidFill>
                <a:latin typeface="Calibri"/>
                <a:cs typeface="Calibri"/>
              </a:rPr>
              <a:t>prices</a:t>
            </a:r>
            <a:r>
              <a:rPr sz="27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dirty="0">
                <a:solidFill>
                  <a:srgbClr val="1F3863"/>
                </a:solidFill>
                <a:latin typeface="Calibri"/>
                <a:cs typeface="Calibri"/>
              </a:rPr>
              <a:t>Product</a:t>
            </a:r>
            <a:r>
              <a:rPr sz="2700" spc="-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1F3863"/>
                </a:solidFill>
                <a:latin typeface="Calibri"/>
                <a:cs typeface="Calibri"/>
              </a:rPr>
              <a:t>taxes-</a:t>
            </a:r>
            <a:r>
              <a:rPr sz="2700" spc="-1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3863"/>
                </a:solidFill>
                <a:latin typeface="Calibri"/>
                <a:cs typeface="Calibri"/>
              </a:rPr>
              <a:t>Product</a:t>
            </a:r>
            <a:r>
              <a:rPr lang="en-IN" sz="2700" dirty="0">
                <a:solidFill>
                  <a:srgbClr val="1F3863"/>
                </a:solidFill>
                <a:latin typeface="Calibri"/>
                <a:cs typeface="Calibri"/>
              </a:rPr>
              <a:t>ion</a:t>
            </a:r>
            <a:r>
              <a:rPr sz="2700" spc="-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1F3863"/>
                </a:solidFill>
                <a:latin typeface="Calibri"/>
                <a:cs typeface="Calibri"/>
              </a:rPr>
              <a:t>subsidies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GDP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5" dirty="0">
                <a:latin typeface="Calibri"/>
                <a:cs typeface="Calibri"/>
              </a:rPr>
              <a:t>at </a:t>
            </a:r>
            <a:r>
              <a:rPr sz="2700" spc="-10" dirty="0">
                <a:solidFill>
                  <a:srgbClr val="C55A11"/>
                </a:solidFill>
                <a:latin typeface="Calibri"/>
                <a:cs typeface="Calibri"/>
              </a:rPr>
              <a:t>market</a:t>
            </a:r>
            <a:r>
              <a:rPr sz="2700" spc="-114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C55A11"/>
                </a:solidFill>
                <a:latin typeface="Calibri"/>
                <a:cs typeface="Calibri"/>
              </a:rPr>
              <a:t>prices</a:t>
            </a:r>
            <a:endParaRPr sz="2700" dirty="0">
              <a:latin typeface="Calibri"/>
              <a:cs typeface="Calibri"/>
            </a:endParaRPr>
          </a:p>
          <a:p>
            <a:pPr marL="697865" marR="1475105" lvl="1" indent="-229235">
              <a:lnSpc>
                <a:spcPct val="69600"/>
              </a:lnSpc>
              <a:spcBef>
                <a:spcPts val="505"/>
              </a:spcBef>
              <a:buSzPct val="96296"/>
              <a:buFont typeface="Wingdings"/>
              <a:buChar char=""/>
              <a:tabLst>
                <a:tab pos="697865" algn="l"/>
                <a:tab pos="742950" algn="l"/>
              </a:tabLst>
            </a:pPr>
            <a:r>
              <a:rPr sz="2700" spc="-10" dirty="0">
                <a:latin typeface="Calibri"/>
                <a:cs typeface="Calibri"/>
              </a:rPr>
              <a:t>	Production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taxes/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subsidies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independent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volume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production</a:t>
            </a:r>
            <a:endParaRPr sz="2700" dirty="0">
              <a:latin typeface="Calibri"/>
              <a:cs typeface="Calibri"/>
            </a:endParaRPr>
          </a:p>
          <a:p>
            <a:pPr marL="742950" lvl="1" indent="-274320">
              <a:lnSpc>
                <a:spcPts val="2295"/>
              </a:lnSpc>
              <a:buSzPct val="96296"/>
              <a:buFont typeface="Wingdings"/>
              <a:buChar char=""/>
              <a:tabLst>
                <a:tab pos="74295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new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methodology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follows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UN’s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System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National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Accounts</a:t>
            </a:r>
            <a:endParaRPr sz="2700" dirty="0">
              <a:latin typeface="Calibri"/>
              <a:cs typeface="Calibri"/>
            </a:endParaRPr>
          </a:p>
          <a:p>
            <a:pPr marL="697865">
              <a:lnSpc>
                <a:spcPts val="2750"/>
              </a:lnSpc>
            </a:pPr>
            <a:r>
              <a:rPr sz="2700" dirty="0">
                <a:latin typeface="Calibri"/>
                <a:cs typeface="Calibri"/>
              </a:rPr>
              <a:t>(SNA,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2008)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65131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5" dirty="0">
                <a:solidFill>
                  <a:srgbClr val="C00000"/>
                </a:solidFill>
              </a:rPr>
              <a:t>Revision</a:t>
            </a:r>
            <a:r>
              <a:rPr sz="4400" b="1" spc="-204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in</a:t>
            </a:r>
            <a:r>
              <a:rPr sz="4400" b="1" spc="-145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GDP</a:t>
            </a:r>
            <a:r>
              <a:rPr sz="4400" b="1" spc="-175" dirty="0">
                <a:solidFill>
                  <a:srgbClr val="C00000"/>
                </a:solidFill>
              </a:rPr>
              <a:t> </a:t>
            </a:r>
            <a:r>
              <a:rPr sz="4400" b="1" spc="-20" dirty="0">
                <a:solidFill>
                  <a:srgbClr val="C00000"/>
                </a:solidFill>
              </a:rPr>
              <a:t>methodology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533524"/>
            <a:ext cx="3458845" cy="47266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029" marR="201930" indent="-227329">
              <a:lnSpc>
                <a:spcPts val="269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</a:t>
            </a:r>
            <a:r>
              <a:rPr lang="en-IN"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Wider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coverage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ts val="255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</a:t>
            </a:r>
            <a:r>
              <a:rPr lang="en-IN" sz="2400" dirty="0">
                <a:latin typeface="Calibri"/>
                <a:cs typeface="Calibri"/>
              </a:rPr>
              <a:t>4-0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20</a:t>
            </a:r>
            <a:r>
              <a:rPr lang="en-IN" sz="2400" spc="-2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lang="en-IN" sz="2400" spc="-20" dirty="0">
                <a:latin typeface="Calibri"/>
                <a:cs typeface="Calibri"/>
              </a:rPr>
              <a:t>-1</a:t>
            </a:r>
            <a:r>
              <a:rPr sz="2400" spc="-20" dirty="0"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400" dirty="0">
              <a:latin typeface="Calibri"/>
              <a:cs typeface="Calibri"/>
            </a:endParaRPr>
          </a:p>
          <a:p>
            <a:pPr marL="240029" marR="178435" indent="-227329" algn="just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Chief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Statistician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TCA 	</a:t>
            </a:r>
            <a:r>
              <a:rPr sz="2800" dirty="0">
                <a:latin typeface="Calibri"/>
                <a:cs typeface="Calibri"/>
              </a:rPr>
              <a:t>Anant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 	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calculation</a:t>
            </a:r>
            <a:r>
              <a:rPr lang="en-IN"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469900" marR="5080" algn="just">
              <a:lnSpc>
                <a:spcPts val="2300"/>
              </a:lnSpc>
              <a:spcBef>
                <a:spcPts val="505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</a:t>
            </a:r>
            <a:r>
              <a:rPr sz="24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om/watch?v=oGhW5Ha</a:t>
            </a:r>
            <a:r>
              <a:rPr sz="24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15OE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3184" y="1627632"/>
            <a:ext cx="4824984" cy="28205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713144"/>
          </a:xfrm>
          <a:prstGeom prst="rect">
            <a:avLst/>
          </a:prstGeom>
        </p:spPr>
        <p:txBody>
          <a:bodyPr vert="horz" wrap="square" lIns="0" tIns="96647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10"/>
              </a:spcBef>
            </a:pPr>
            <a:r>
              <a:rPr sz="4000" b="1" spc="-10" dirty="0">
                <a:solidFill>
                  <a:srgbClr val="C00000"/>
                </a:solidFill>
              </a:rPr>
              <a:t>Macroeconomic</a:t>
            </a:r>
            <a:r>
              <a:rPr sz="4000" b="1" spc="-125" dirty="0">
                <a:solidFill>
                  <a:srgbClr val="C00000"/>
                </a:solidFill>
              </a:rPr>
              <a:t> </a:t>
            </a:r>
            <a:r>
              <a:rPr lang="en-IN" sz="4000" b="1" spc="-10" dirty="0">
                <a:solidFill>
                  <a:srgbClr val="C00000"/>
                </a:solidFill>
              </a:rPr>
              <a:t>A</a:t>
            </a:r>
            <a:r>
              <a:rPr sz="4000" b="1" spc="-10" dirty="0" err="1">
                <a:solidFill>
                  <a:srgbClr val="C00000"/>
                </a:solidFill>
              </a:rPr>
              <a:t>ggregates</a:t>
            </a:r>
            <a:r>
              <a:rPr lang="en-IN" sz="4000" b="1" spc="-10" dirty="0">
                <a:solidFill>
                  <a:srgbClr val="C00000"/>
                </a:solidFill>
              </a:rPr>
              <a:t> </a:t>
            </a:r>
            <a:r>
              <a:rPr sz="4000" b="1" spc="-10" dirty="0">
                <a:solidFill>
                  <a:srgbClr val="C00000"/>
                </a:solidFill>
              </a:rPr>
              <a:t>-</a:t>
            </a:r>
            <a:r>
              <a:rPr sz="4000" b="1" spc="-114" dirty="0">
                <a:solidFill>
                  <a:srgbClr val="C00000"/>
                </a:solidFill>
              </a:rPr>
              <a:t> </a:t>
            </a:r>
            <a:r>
              <a:rPr lang="en-IN" sz="4000" b="1" spc="-10" dirty="0">
                <a:solidFill>
                  <a:srgbClr val="C00000"/>
                </a:solidFill>
              </a:rPr>
              <a:t>Concepts</a:t>
            </a:r>
            <a:endParaRPr sz="4000" b="1" dirty="0">
              <a:solidFill>
                <a:srgbClr val="C0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786" y="1115567"/>
            <a:ext cx="10542199" cy="5337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D9B200-1299-959D-6721-F210CD6B3B56}"/>
              </a:ext>
            </a:extLst>
          </p:cNvPr>
          <p:cNvSpPr/>
          <p:nvPr/>
        </p:nvSpPr>
        <p:spPr>
          <a:xfrm>
            <a:off x="3429000" y="4953000"/>
            <a:ext cx="21336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401" y="1666189"/>
            <a:ext cx="8046084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65555" marR="5080" indent="-1253490">
              <a:lnSpc>
                <a:spcPts val="6480"/>
              </a:lnSpc>
              <a:spcBef>
                <a:spcPts val="915"/>
              </a:spcBef>
            </a:pPr>
            <a:r>
              <a:rPr sz="6000" b="1" dirty="0">
                <a:solidFill>
                  <a:srgbClr val="C00000"/>
                </a:solidFill>
              </a:rPr>
              <a:t>Is</a:t>
            </a:r>
            <a:r>
              <a:rPr sz="6000" b="1" spc="-35" dirty="0">
                <a:solidFill>
                  <a:srgbClr val="C00000"/>
                </a:solidFill>
              </a:rPr>
              <a:t> </a:t>
            </a:r>
            <a:r>
              <a:rPr sz="6000" b="1" dirty="0">
                <a:solidFill>
                  <a:srgbClr val="C00000"/>
                </a:solidFill>
              </a:rPr>
              <a:t>GDP</a:t>
            </a:r>
            <a:r>
              <a:rPr sz="6000" b="1" spc="-30" dirty="0">
                <a:solidFill>
                  <a:srgbClr val="C00000"/>
                </a:solidFill>
              </a:rPr>
              <a:t> </a:t>
            </a:r>
            <a:r>
              <a:rPr sz="6000" b="1" dirty="0">
                <a:solidFill>
                  <a:srgbClr val="C00000"/>
                </a:solidFill>
              </a:rPr>
              <a:t>a</a:t>
            </a:r>
            <a:r>
              <a:rPr sz="6000" b="1" spc="-30" dirty="0">
                <a:solidFill>
                  <a:srgbClr val="C00000"/>
                </a:solidFill>
              </a:rPr>
              <a:t> </a:t>
            </a:r>
            <a:r>
              <a:rPr sz="6000" b="1" dirty="0">
                <a:solidFill>
                  <a:srgbClr val="C00000"/>
                </a:solidFill>
              </a:rPr>
              <a:t>Good</a:t>
            </a:r>
            <a:r>
              <a:rPr sz="6000" b="1" spc="-30" dirty="0">
                <a:solidFill>
                  <a:srgbClr val="C00000"/>
                </a:solidFill>
              </a:rPr>
              <a:t> </a:t>
            </a:r>
            <a:r>
              <a:rPr sz="6000" b="1" dirty="0">
                <a:solidFill>
                  <a:srgbClr val="C00000"/>
                </a:solidFill>
              </a:rPr>
              <a:t>Measure</a:t>
            </a:r>
            <a:r>
              <a:rPr sz="6000" b="1" spc="-55" dirty="0">
                <a:solidFill>
                  <a:srgbClr val="C00000"/>
                </a:solidFill>
              </a:rPr>
              <a:t> </a:t>
            </a:r>
            <a:r>
              <a:rPr sz="6000" b="1" spc="-25" dirty="0">
                <a:solidFill>
                  <a:srgbClr val="C00000"/>
                </a:solidFill>
              </a:rPr>
              <a:t>of </a:t>
            </a:r>
            <a:r>
              <a:rPr sz="6000" b="1" dirty="0">
                <a:solidFill>
                  <a:srgbClr val="C00000"/>
                </a:solidFill>
              </a:rPr>
              <a:t>Economic</a:t>
            </a:r>
            <a:r>
              <a:rPr sz="6000" b="1" spc="-195" dirty="0">
                <a:solidFill>
                  <a:srgbClr val="C00000"/>
                </a:solidFill>
              </a:rPr>
              <a:t> </a:t>
            </a:r>
            <a:r>
              <a:rPr sz="6000" b="1" spc="-10" dirty="0">
                <a:solidFill>
                  <a:srgbClr val="C00000"/>
                </a:solidFill>
              </a:rPr>
              <a:t>Health?</a:t>
            </a:r>
            <a:endParaRPr sz="6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1063625"/>
          </a:xfrm>
          <a:prstGeom prst="rect">
            <a:avLst/>
          </a:prstGeom>
        </p:spPr>
        <p:txBody>
          <a:bodyPr vert="horz" wrap="square" lIns="0" tIns="382778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C00000"/>
                </a:solidFill>
              </a:rPr>
              <a:t>What</a:t>
            </a:r>
            <a:r>
              <a:rPr sz="4400" b="1" spc="-50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is</a:t>
            </a:r>
            <a:r>
              <a:rPr sz="4400" b="1" spc="-95" dirty="0">
                <a:solidFill>
                  <a:srgbClr val="C00000"/>
                </a:solidFill>
              </a:rPr>
              <a:t> </a:t>
            </a:r>
            <a:r>
              <a:rPr sz="4400" b="1" spc="-20" dirty="0">
                <a:solidFill>
                  <a:srgbClr val="C00000"/>
                </a:solidFill>
              </a:rPr>
              <a:t>GDP?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3200" cy="42926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9870" algn="just">
              <a:lnSpc>
                <a:spcPts val="3020"/>
              </a:lnSpc>
              <a:spcBef>
                <a:spcPts val="490"/>
              </a:spcBef>
              <a:buSzPct val="96428"/>
              <a:buFont typeface="Wingdings"/>
              <a:buChar char=""/>
              <a:tabLst>
                <a:tab pos="241300" algn="l"/>
                <a:tab pos="328930" algn="l"/>
              </a:tabLst>
            </a:pPr>
            <a:r>
              <a:rPr sz="2800" dirty="0">
                <a:latin typeface="Calibri"/>
                <a:cs typeface="Calibri"/>
              </a:rPr>
              <a:t>	Gross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domestic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(GDP)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monetary,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market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all </a:t>
            </a:r>
            <a:r>
              <a:rPr sz="2800" dirty="0">
                <a:latin typeface="Calibri"/>
                <a:cs typeface="Calibri"/>
              </a:rPr>
              <a:t>final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produced 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period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year.</a:t>
            </a:r>
            <a:endParaRPr sz="2800" dirty="0">
              <a:latin typeface="Calibri"/>
              <a:cs typeface="Calibri"/>
            </a:endParaRPr>
          </a:p>
          <a:p>
            <a:pPr marL="241300" marR="8255" indent="-229870" algn="just">
              <a:lnSpc>
                <a:spcPts val="3030"/>
              </a:lnSpc>
              <a:spcBef>
                <a:spcPts val="1010"/>
              </a:spcBef>
              <a:buSzPct val="96428"/>
              <a:buFont typeface="Wingdings"/>
              <a:buChar char=""/>
              <a:tabLst>
                <a:tab pos="241300" algn="l"/>
                <a:tab pos="328930" algn="l"/>
              </a:tabLst>
            </a:pPr>
            <a:r>
              <a:rPr sz="2800" dirty="0">
                <a:latin typeface="Calibri"/>
                <a:cs typeface="Calibri"/>
              </a:rPr>
              <a:t>	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capita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(corrected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inflation)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generally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core indicator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judging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economy 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country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countries.</a:t>
            </a:r>
            <a:endParaRPr sz="2800" dirty="0">
              <a:latin typeface="Calibri"/>
              <a:cs typeface="Calibri"/>
            </a:endParaRPr>
          </a:p>
          <a:p>
            <a:pPr marL="241300" marR="8890" indent="-229870" algn="just">
              <a:lnSpc>
                <a:spcPts val="3020"/>
              </a:lnSpc>
              <a:spcBef>
                <a:spcPts val="1005"/>
              </a:spcBef>
              <a:buSzPct val="96428"/>
              <a:buFont typeface="Wingdings"/>
              <a:buChar char=""/>
              <a:tabLst>
                <a:tab pos="241300" algn="l"/>
                <a:tab pos="328930" algn="l"/>
              </a:tabLst>
            </a:pPr>
            <a:r>
              <a:rPr sz="2800" dirty="0">
                <a:latin typeface="Calibri"/>
                <a:cs typeface="Calibri"/>
              </a:rPr>
              <a:t>	The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thus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implicitly,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explicitly,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identified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</a:t>
            </a: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25" dirty="0">
                <a:latin typeface="Calibri"/>
                <a:cs typeface="Calibri"/>
              </a:rPr>
              <a:t> welfare</a:t>
            </a:r>
            <a:r>
              <a:rPr lang="en-IN" sz="2800" spc="-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-</a:t>
            </a:r>
            <a:r>
              <a:rPr lang="en-IN"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‘standard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living’.</a:t>
            </a:r>
            <a:endParaRPr sz="2800" dirty="0">
              <a:latin typeface="Calibri"/>
              <a:cs typeface="Calibri"/>
            </a:endParaRPr>
          </a:p>
          <a:p>
            <a:pPr marL="241300" marR="6985" indent="-229870" algn="just">
              <a:lnSpc>
                <a:spcPct val="90000"/>
              </a:lnSpc>
              <a:spcBef>
                <a:spcPts val="944"/>
              </a:spcBef>
              <a:buSzPct val="96428"/>
              <a:buFont typeface="Wingdings"/>
              <a:buChar char=""/>
              <a:tabLst>
                <a:tab pos="241300" algn="l"/>
                <a:tab pos="328930" algn="l"/>
              </a:tabLst>
            </a:pPr>
            <a:r>
              <a:rPr sz="2800" dirty="0">
                <a:latin typeface="Calibri"/>
                <a:cs typeface="Calibri"/>
              </a:rPr>
              <a:t>	This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6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theory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welfare,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grown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become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course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1" y="304800"/>
            <a:ext cx="4724400" cy="1063625"/>
          </a:xfrm>
          <a:prstGeom prst="rect">
            <a:avLst/>
          </a:prstGeom>
        </p:spPr>
        <p:txBody>
          <a:bodyPr vert="horz" wrap="square" lIns="0" tIns="382778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z="4400" b="1" spc="-10" dirty="0">
                <a:solidFill>
                  <a:srgbClr val="C00000"/>
                </a:solidFill>
              </a:rPr>
              <a:t>Limitations</a:t>
            </a:r>
            <a:r>
              <a:rPr sz="4400" b="1" spc="-55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of</a:t>
            </a:r>
            <a:r>
              <a:rPr sz="4400" b="1" spc="-150" dirty="0">
                <a:solidFill>
                  <a:srgbClr val="C00000"/>
                </a:solidFill>
              </a:rPr>
              <a:t> </a:t>
            </a:r>
            <a:r>
              <a:rPr sz="4400" b="1" spc="-25" dirty="0">
                <a:solidFill>
                  <a:srgbClr val="C00000"/>
                </a:solidFill>
              </a:rPr>
              <a:t>GDP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687674"/>
            <a:ext cx="10260965" cy="24066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74650" indent="-363220">
              <a:lnSpc>
                <a:spcPct val="100000"/>
              </a:lnSpc>
              <a:spcBef>
                <a:spcPts val="869"/>
              </a:spcBef>
              <a:buSzPct val="96875"/>
              <a:buFont typeface="Wingdings"/>
              <a:buChar char=""/>
              <a:tabLst>
                <a:tab pos="374650" algn="l"/>
              </a:tabLst>
            </a:pP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Formal</a:t>
            </a:r>
            <a:r>
              <a:rPr sz="3200" b="1" u="sng" spc="-10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</a:t>
            </a:r>
            <a:r>
              <a:rPr sz="3200" b="1" u="sng" spc="-114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Informal</a:t>
            </a:r>
            <a:r>
              <a:rPr sz="3200" b="1" u="sng" spc="-7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Economy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459740" indent="-228600">
              <a:lnSpc>
                <a:spcPts val="3020"/>
              </a:lnSpc>
              <a:spcBef>
                <a:spcPts val="107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GDP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 </a:t>
            </a:r>
            <a:r>
              <a:rPr sz="2800" dirty="0">
                <a:latin typeface="Calibri"/>
                <a:cs typeface="Calibri"/>
              </a:rPr>
              <a:t>leading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</a:t>
            </a:r>
            <a:r>
              <a:rPr lang="en-IN" sz="2800" spc="-1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estimation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chunk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growth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informal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market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65" rIns="0" bIns="0" rtlCol="0">
            <a:spAutoFit/>
          </a:bodyPr>
          <a:lstStyle/>
          <a:p>
            <a:pPr marL="1247775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Economic</a:t>
            </a:r>
            <a:r>
              <a:rPr sz="3200" b="1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Environment</a:t>
            </a:r>
            <a:r>
              <a:rPr sz="3200" b="1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IN" sz="3200" b="1" spc="-130" dirty="0">
                <a:solidFill>
                  <a:srgbClr val="C00000"/>
                </a:solidFill>
                <a:latin typeface="Calibri"/>
                <a:cs typeface="Calibri"/>
              </a:rPr>
              <a:t>-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nutshell</a:t>
            </a:r>
            <a:r>
              <a:rPr sz="3200" b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graph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7777" y="1999488"/>
            <a:ext cx="6897624" cy="3105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76254" y="642863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0EE93-50C6-6714-F6BB-40ADB21289EE}"/>
              </a:ext>
            </a:extLst>
          </p:cNvPr>
          <p:cNvSpPr txBox="1"/>
          <p:nvPr/>
        </p:nvSpPr>
        <p:spPr>
          <a:xfrm>
            <a:off x="2389046" y="563880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graph also represents how a </a:t>
            </a:r>
            <a:r>
              <a:rPr lang="en-IN" b="1" dirty="0"/>
              <a:t>Business Cycle </a:t>
            </a:r>
            <a:r>
              <a:rPr lang="en-IN" dirty="0"/>
              <a:t>looks like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687674"/>
            <a:ext cx="10360025" cy="15100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74650" indent="-363220">
              <a:lnSpc>
                <a:spcPct val="100000"/>
              </a:lnSpc>
              <a:spcBef>
                <a:spcPts val="869"/>
              </a:spcBef>
              <a:buSzPct val="96875"/>
              <a:buFont typeface="Wingdings"/>
              <a:buChar char=""/>
              <a:tabLst>
                <a:tab pos="374650" algn="l"/>
              </a:tabLst>
            </a:pP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Underground</a:t>
            </a:r>
            <a:r>
              <a:rPr sz="3200" b="1" u="sng" spc="-10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Economic</a:t>
            </a:r>
            <a:r>
              <a:rPr sz="3200" b="1" u="sng" spc="-16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Activity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75"/>
              </a:spcBef>
              <a:buFont typeface="Arial"/>
              <a:buChar char="•"/>
              <a:tabLst>
                <a:tab pos="241300" algn="l"/>
                <a:tab pos="1003300" algn="l"/>
                <a:tab pos="1341755" algn="l"/>
                <a:tab pos="1823085" algn="l"/>
                <a:tab pos="2280920" algn="l"/>
                <a:tab pos="3012440" algn="l"/>
                <a:tab pos="3954145" algn="l"/>
                <a:tab pos="4323080" algn="l"/>
                <a:tab pos="4902835" algn="l"/>
                <a:tab pos="5542915" algn="l"/>
                <a:tab pos="5841365" algn="l"/>
                <a:tab pos="7509509" algn="l"/>
                <a:tab pos="7582534" algn="l"/>
                <a:tab pos="8823325" algn="l"/>
                <a:tab pos="9118600" algn="l"/>
                <a:tab pos="9676765" algn="l"/>
                <a:tab pos="10121900" algn="l"/>
              </a:tabLst>
            </a:pPr>
            <a:r>
              <a:rPr sz="2800" spc="-20" dirty="0">
                <a:latin typeface="Calibri"/>
                <a:cs typeface="Calibri"/>
              </a:rPr>
              <a:t>Real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GDP,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measured,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omits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	</a:t>
            </a:r>
            <a:r>
              <a:rPr sz="2800" spc="-10" dirty="0">
                <a:latin typeface="Calibri"/>
                <a:cs typeface="Calibri"/>
              </a:rPr>
              <a:t>underground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economy,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which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spc="-10" dirty="0">
                <a:latin typeface="Calibri"/>
                <a:cs typeface="Calibri"/>
              </a:rPr>
              <a:t>illegal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economic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activity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legal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economic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activity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goes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3044515"/>
            <a:ext cx="6995795" cy="22282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765"/>
              </a:spcBef>
            </a:pPr>
            <a:r>
              <a:rPr sz="2800" dirty="0">
                <a:latin typeface="Calibri"/>
                <a:cs typeface="Calibri"/>
              </a:rPr>
              <a:t>unreported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tax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avoidance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reasons.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endParaRPr sz="28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lang="en-IN" sz="2400" spc="-10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illegal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drugs,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illegal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labor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jobs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taxes.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879215"/>
          </a:xfrm>
          <a:prstGeom prst="rect">
            <a:avLst/>
          </a:prstGeom>
        </p:spPr>
        <p:txBody>
          <a:bodyPr vert="horz" wrap="square" lIns="0" tIns="200152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chemeClr val="tx1"/>
                </a:solidFill>
              </a:rPr>
              <a:t>Limitations</a:t>
            </a:r>
            <a:r>
              <a:rPr sz="4400" spc="-55" dirty="0">
                <a:solidFill>
                  <a:schemeClr val="tx1"/>
                </a:solidFill>
              </a:rPr>
              <a:t> </a:t>
            </a:r>
            <a:r>
              <a:rPr sz="4400" dirty="0">
                <a:solidFill>
                  <a:schemeClr val="tx1"/>
                </a:solidFill>
              </a:rPr>
              <a:t>of</a:t>
            </a:r>
            <a:r>
              <a:rPr sz="4400" spc="-150" dirty="0">
                <a:solidFill>
                  <a:schemeClr val="tx1"/>
                </a:solidFill>
              </a:rPr>
              <a:t> </a:t>
            </a:r>
            <a:r>
              <a:rPr sz="4400" spc="-25" dirty="0">
                <a:solidFill>
                  <a:schemeClr val="tx1"/>
                </a:solidFill>
              </a:rPr>
              <a:t>GDP</a:t>
            </a:r>
            <a:endParaRPr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778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000000"/>
                </a:solidFill>
              </a:rPr>
              <a:t>Limitations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15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GDP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687674"/>
            <a:ext cx="10210165" cy="20224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74650" indent="-363220">
              <a:lnSpc>
                <a:spcPct val="100000"/>
              </a:lnSpc>
              <a:spcBef>
                <a:spcPts val="869"/>
              </a:spcBef>
              <a:buSzPct val="96875"/>
              <a:buFont typeface="Wingdings"/>
              <a:buChar char=""/>
              <a:tabLst>
                <a:tab pos="374650" algn="l"/>
              </a:tabLst>
            </a:pP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Environmental</a:t>
            </a:r>
            <a:r>
              <a:rPr sz="3200" b="1" u="sng" spc="-6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externalities</a:t>
            </a:r>
            <a:r>
              <a:rPr sz="3200" b="1" u="sng" spc="-6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3200" b="1" u="sng" spc="-114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depletion</a:t>
            </a:r>
            <a:r>
              <a:rPr sz="3200" b="1" u="sng" spc="-7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u="sng" spc="-10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resources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75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GDP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incurred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production,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pollution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depletion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</a:t>
            </a:r>
            <a:r>
              <a:rPr lang="en-IN" sz="2800" spc="-1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estimation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wealth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GDP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778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000000"/>
                </a:solidFill>
              </a:rPr>
              <a:t>Limitations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150" dirty="0">
                <a:solidFill>
                  <a:srgbClr val="000000"/>
                </a:solidFill>
              </a:rPr>
              <a:t> </a:t>
            </a:r>
            <a:r>
              <a:rPr sz="4400" spc="-25" dirty="0">
                <a:solidFill>
                  <a:srgbClr val="000000"/>
                </a:solidFill>
              </a:rPr>
              <a:t>GDP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1687674"/>
            <a:ext cx="10066655" cy="268663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74650" indent="-363220">
              <a:lnSpc>
                <a:spcPct val="100000"/>
              </a:lnSpc>
              <a:spcBef>
                <a:spcPts val="869"/>
              </a:spcBef>
              <a:buSzPct val="96875"/>
              <a:buFont typeface="Wingdings"/>
              <a:buChar char=""/>
              <a:tabLst>
                <a:tab pos="374650" algn="l"/>
              </a:tabLst>
            </a:pP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Income</a:t>
            </a:r>
            <a:r>
              <a:rPr sz="3200" b="1" u="sng" spc="-9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distribution,</a:t>
            </a:r>
            <a:r>
              <a:rPr sz="3200" b="1" u="sng" spc="-4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relative</a:t>
            </a:r>
            <a:r>
              <a:rPr sz="3200" b="1" u="sng" spc="-1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income</a:t>
            </a:r>
            <a:r>
              <a:rPr sz="3200" b="1" u="sng" spc="-9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3200" b="1" u="sng" spc="-10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rivalry</a:t>
            </a:r>
            <a:r>
              <a:rPr sz="3200" b="1" u="sng" spc="-13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3200" b="1" u="sng" spc="-10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status</a:t>
            </a:r>
            <a:endParaRPr sz="32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Wingdings"/>
              <a:buChar char="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Neglects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Diminishing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marginal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utility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Omits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aspect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welfare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Does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talk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status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41881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C00000"/>
                </a:solidFill>
              </a:rPr>
              <a:t>Other</a:t>
            </a:r>
            <a:r>
              <a:rPr sz="4400" b="1" spc="-95" dirty="0">
                <a:solidFill>
                  <a:srgbClr val="C00000"/>
                </a:solidFill>
              </a:rPr>
              <a:t> </a:t>
            </a:r>
            <a:r>
              <a:rPr sz="4400" b="1" spc="-10" dirty="0">
                <a:solidFill>
                  <a:srgbClr val="C00000"/>
                </a:solidFill>
              </a:rPr>
              <a:t>issues</a:t>
            </a:r>
            <a:r>
              <a:rPr lang="en-IN" sz="4400" b="1" spc="-10" dirty="0">
                <a:solidFill>
                  <a:srgbClr val="C00000"/>
                </a:solidFill>
              </a:rPr>
              <a:t>…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029" marR="10160" indent="-227329">
              <a:lnSpc>
                <a:spcPts val="303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  <a:tab pos="2329180" algn="l"/>
                <a:tab pos="4454525" algn="l"/>
                <a:tab pos="5207635" algn="l"/>
              </a:tabLst>
            </a:pPr>
            <a:r>
              <a:rPr spc="-10" dirty="0"/>
              <a:t>Household</a:t>
            </a:r>
            <a:r>
              <a:rPr dirty="0"/>
              <a:t>	</a:t>
            </a:r>
            <a:r>
              <a:rPr spc="-10" dirty="0"/>
              <a:t>production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25" dirty="0"/>
              <a:t>not 	</a:t>
            </a:r>
            <a:r>
              <a:rPr dirty="0"/>
              <a:t>accounted</a:t>
            </a:r>
            <a:r>
              <a:rPr spc="-80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lang="en-IN" spc="-135" dirty="0"/>
              <a:t>in </a:t>
            </a:r>
            <a:r>
              <a:rPr spc="-25" dirty="0"/>
              <a:t>GDP</a:t>
            </a:r>
          </a:p>
          <a:p>
            <a:pPr marL="240029" marR="6985" indent="-227329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1384300" algn="l"/>
                <a:tab pos="2115820" algn="l"/>
                <a:tab pos="2743835" algn="l"/>
                <a:tab pos="4554855" algn="l"/>
                <a:tab pos="5210175" algn="l"/>
              </a:tabLst>
            </a:pPr>
            <a:r>
              <a:rPr spc="-10" dirty="0"/>
              <a:t>Health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20" dirty="0"/>
              <a:t>life</a:t>
            </a:r>
            <a:r>
              <a:rPr dirty="0"/>
              <a:t>	</a:t>
            </a:r>
            <a:r>
              <a:rPr spc="-10" dirty="0"/>
              <a:t>expectancy</a:t>
            </a:r>
            <a:r>
              <a:rPr dirty="0"/>
              <a:t>	</a:t>
            </a:r>
            <a:r>
              <a:rPr spc="-25" dirty="0"/>
              <a:t>are</a:t>
            </a:r>
            <a:r>
              <a:rPr dirty="0"/>
              <a:t>	</a:t>
            </a:r>
            <a:r>
              <a:rPr spc="-25" dirty="0"/>
              <a:t>not 	</a:t>
            </a:r>
            <a:r>
              <a:rPr dirty="0"/>
              <a:t>directly</a:t>
            </a:r>
            <a:r>
              <a:rPr spc="-65" dirty="0"/>
              <a:t> </a:t>
            </a:r>
            <a:r>
              <a:rPr dirty="0"/>
              <a:t>included</a:t>
            </a:r>
            <a:r>
              <a:rPr spc="-2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25" dirty="0"/>
              <a:t>GDP</a:t>
            </a:r>
          </a:p>
          <a:p>
            <a:pPr marL="240029" marR="5715" indent="-227329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1570355" algn="l"/>
                <a:tab pos="3012440" algn="l"/>
                <a:tab pos="3753485" algn="l"/>
                <a:tab pos="4768215" algn="l"/>
              </a:tabLst>
            </a:pPr>
            <a:r>
              <a:rPr spc="-10" dirty="0"/>
              <a:t>Political</a:t>
            </a:r>
            <a:r>
              <a:rPr dirty="0"/>
              <a:t>	</a:t>
            </a:r>
            <a:r>
              <a:rPr spc="-10" dirty="0"/>
              <a:t>freedom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social</a:t>
            </a:r>
            <a:r>
              <a:rPr dirty="0"/>
              <a:t>	</a:t>
            </a:r>
            <a:r>
              <a:rPr spc="-10" dirty="0"/>
              <a:t>justice 	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included</a:t>
            </a:r>
            <a:r>
              <a:rPr spc="-1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GDP</a:t>
            </a:r>
          </a:p>
          <a:p>
            <a:pPr marL="240029" marR="5080" indent="-227329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1070610" algn="l"/>
                <a:tab pos="2667635" algn="l"/>
                <a:tab pos="3551554" algn="l"/>
                <a:tab pos="3923665" algn="l"/>
                <a:tab pos="4545965" algn="l"/>
                <a:tab pos="5499735" algn="l"/>
              </a:tabLst>
            </a:pPr>
            <a:r>
              <a:rPr spc="-25" dirty="0"/>
              <a:t>GDP</a:t>
            </a:r>
            <a:r>
              <a:rPr dirty="0"/>
              <a:t>	</a:t>
            </a:r>
            <a:r>
              <a:rPr spc="-10" dirty="0"/>
              <a:t>estimates</a:t>
            </a:r>
            <a:r>
              <a:rPr dirty="0"/>
              <a:t>	</a:t>
            </a:r>
            <a:r>
              <a:rPr spc="-20" dirty="0"/>
              <a:t>have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25" dirty="0"/>
              <a:t>lag</a:t>
            </a:r>
            <a:r>
              <a:rPr dirty="0"/>
              <a:t>	</a:t>
            </a:r>
            <a:r>
              <a:rPr spc="-10" dirty="0"/>
              <a:t>time.</a:t>
            </a:r>
            <a:r>
              <a:rPr dirty="0"/>
              <a:t>	</a:t>
            </a:r>
            <a:r>
              <a:rPr spc="-25" dirty="0"/>
              <a:t>It 	</a:t>
            </a:r>
            <a:r>
              <a:rPr dirty="0"/>
              <a:t>does</a:t>
            </a:r>
            <a:r>
              <a:rPr spc="-50" dirty="0"/>
              <a:t> </a:t>
            </a:r>
            <a:r>
              <a:rPr dirty="0"/>
              <a:t>reflect</a:t>
            </a:r>
            <a:r>
              <a:rPr spc="-55" dirty="0"/>
              <a:t> </a:t>
            </a:r>
            <a:r>
              <a:rPr dirty="0"/>
              <a:t>real</a:t>
            </a:r>
            <a:r>
              <a:rPr spc="-50" dirty="0"/>
              <a:t> </a:t>
            </a:r>
            <a:r>
              <a:rPr dirty="0"/>
              <a:t>time</a:t>
            </a:r>
            <a:r>
              <a:rPr spc="-60" dirty="0"/>
              <a:t> </a:t>
            </a:r>
            <a:r>
              <a:rPr spc="-10" dirty="0"/>
              <a:t>decisions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27977" y="1490344"/>
            <a:ext cx="4429125" cy="3563620"/>
            <a:chOff x="6927977" y="1490344"/>
            <a:chExt cx="4429125" cy="3563620"/>
          </a:xfrm>
        </p:grpSpPr>
        <p:sp>
          <p:nvSpPr>
            <p:cNvPr id="5" name="object 5"/>
            <p:cNvSpPr/>
            <p:nvPr/>
          </p:nvSpPr>
          <p:spPr>
            <a:xfrm>
              <a:off x="6931152" y="1493519"/>
              <a:ext cx="4422775" cy="3557270"/>
            </a:xfrm>
            <a:custGeom>
              <a:avLst/>
              <a:gdLst/>
              <a:ahLst/>
              <a:cxnLst/>
              <a:rect l="l" t="t" r="r" b="b"/>
              <a:pathLst>
                <a:path w="4422775" h="3557270">
                  <a:moveTo>
                    <a:pt x="4422648" y="0"/>
                  </a:moveTo>
                  <a:lnTo>
                    <a:pt x="0" y="0"/>
                  </a:lnTo>
                  <a:lnTo>
                    <a:pt x="0" y="3557016"/>
                  </a:lnTo>
                  <a:lnTo>
                    <a:pt x="3829812" y="3557016"/>
                  </a:lnTo>
                  <a:lnTo>
                    <a:pt x="4422648" y="2964179"/>
                  </a:lnTo>
                  <a:lnTo>
                    <a:pt x="4422648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60964" y="4457699"/>
              <a:ext cx="593090" cy="593090"/>
            </a:xfrm>
            <a:custGeom>
              <a:avLst/>
              <a:gdLst/>
              <a:ahLst/>
              <a:cxnLst/>
              <a:rect l="l" t="t" r="r" b="b"/>
              <a:pathLst>
                <a:path w="593090" h="593089">
                  <a:moveTo>
                    <a:pt x="592835" y="0"/>
                  </a:moveTo>
                  <a:lnTo>
                    <a:pt x="118617" y="118618"/>
                  </a:lnTo>
                  <a:lnTo>
                    <a:pt x="0" y="592836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6A2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1152" y="1493519"/>
              <a:ext cx="4422775" cy="3557270"/>
            </a:xfrm>
            <a:custGeom>
              <a:avLst/>
              <a:gdLst/>
              <a:ahLst/>
              <a:cxnLst/>
              <a:rect l="l" t="t" r="r" b="b"/>
              <a:pathLst>
                <a:path w="4422775" h="3557270">
                  <a:moveTo>
                    <a:pt x="3829812" y="3557016"/>
                  </a:moveTo>
                  <a:lnTo>
                    <a:pt x="3948429" y="3082797"/>
                  </a:lnTo>
                  <a:lnTo>
                    <a:pt x="4422648" y="2964179"/>
                  </a:lnTo>
                  <a:lnTo>
                    <a:pt x="3829812" y="3557016"/>
                  </a:lnTo>
                  <a:lnTo>
                    <a:pt x="0" y="3557016"/>
                  </a:lnTo>
                  <a:lnTo>
                    <a:pt x="0" y="0"/>
                  </a:lnTo>
                  <a:lnTo>
                    <a:pt x="4422648" y="0"/>
                  </a:lnTo>
                  <a:lnTo>
                    <a:pt x="4422648" y="2964179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16622" y="1501267"/>
            <a:ext cx="4248150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" algn="ctr">
              <a:lnSpc>
                <a:spcPct val="100000"/>
              </a:lnSpc>
              <a:spcBef>
                <a:spcPts val="95"/>
              </a:spcBef>
            </a:pP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“Our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gross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national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product…counts</a:t>
            </a:r>
            <a:r>
              <a:rPr sz="19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air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pollution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cigarette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advertising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ambulances</a:t>
            </a:r>
            <a:r>
              <a:rPr sz="19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9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9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highways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carnage.</a:t>
            </a:r>
            <a:r>
              <a:rPr sz="19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counts</a:t>
            </a:r>
            <a:r>
              <a:rPr sz="19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special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19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doors</a:t>
            </a:r>
            <a:r>
              <a:rPr sz="19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jails</a:t>
            </a:r>
            <a:r>
              <a:rPr sz="19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19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 break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them.</a:t>
            </a:r>
            <a:r>
              <a:rPr sz="19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9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counts</a:t>
            </a:r>
            <a:r>
              <a:rPr sz="19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destruction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redwood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loss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9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natural</a:t>
            </a:r>
            <a:endParaRPr sz="1900">
              <a:latin typeface="Calibri"/>
              <a:cs typeface="Calibri"/>
            </a:endParaRPr>
          </a:p>
          <a:p>
            <a:pPr marL="119380" marR="101600" indent="-4445" algn="ctr">
              <a:lnSpc>
                <a:spcPct val="100000"/>
              </a:lnSpc>
              <a:spcBef>
                <a:spcPts val="5"/>
              </a:spcBef>
            </a:pP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wonder</a:t>
            </a:r>
            <a:r>
              <a:rPr sz="19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chaotic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0" dirty="0">
                <a:solidFill>
                  <a:srgbClr val="FFFFFF"/>
                </a:solidFill>
                <a:latin typeface="Calibri"/>
                <a:cs typeface="Calibri"/>
              </a:rPr>
              <a:t>sprawl.…Yet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 gross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national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9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9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9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health</a:t>
            </a:r>
            <a:r>
              <a:rPr sz="19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19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19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their education,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9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joy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9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9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play”</a:t>
            </a:r>
            <a:endParaRPr sz="1900">
              <a:latin typeface="Calibri"/>
              <a:cs typeface="Calibri"/>
            </a:endParaRPr>
          </a:p>
          <a:p>
            <a:pPr marL="7620" algn="ctr">
              <a:lnSpc>
                <a:spcPct val="100000"/>
              </a:lnSpc>
              <a:spcBef>
                <a:spcPts val="5"/>
              </a:spcBef>
            </a:pP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Robert</a:t>
            </a:r>
            <a:r>
              <a:rPr sz="19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Kennedy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737" y="264109"/>
            <a:ext cx="5328920" cy="132023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4400" b="1" spc="-45" dirty="0">
                <a:solidFill>
                  <a:srgbClr val="C00000"/>
                </a:solidFill>
              </a:rPr>
              <a:t>Alternatives</a:t>
            </a:r>
            <a:r>
              <a:rPr sz="4400" b="1" spc="-185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to</a:t>
            </a:r>
            <a:r>
              <a:rPr sz="4400" b="1" spc="-145" dirty="0">
                <a:solidFill>
                  <a:srgbClr val="C00000"/>
                </a:solidFill>
              </a:rPr>
              <a:t> </a:t>
            </a:r>
            <a:r>
              <a:rPr sz="4400" b="1" spc="-25" dirty="0">
                <a:solidFill>
                  <a:srgbClr val="C00000"/>
                </a:solidFill>
              </a:rPr>
              <a:t>GDP</a:t>
            </a:r>
            <a:r>
              <a:rPr lang="en-IN" sz="4400" b="1" spc="-25" dirty="0">
                <a:solidFill>
                  <a:srgbClr val="C00000"/>
                </a:solidFill>
              </a:rPr>
              <a:t>:</a:t>
            </a:r>
            <a:r>
              <a:rPr sz="4400" b="1" spc="-25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Measures</a:t>
            </a:r>
            <a:r>
              <a:rPr sz="4400" b="1" spc="-105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of</a:t>
            </a:r>
            <a:r>
              <a:rPr sz="4400" b="1" spc="-100" dirty="0">
                <a:solidFill>
                  <a:srgbClr val="C00000"/>
                </a:solidFill>
              </a:rPr>
              <a:t> </a:t>
            </a:r>
            <a:r>
              <a:rPr sz="4400" b="1" spc="-70" dirty="0">
                <a:solidFill>
                  <a:srgbClr val="C00000"/>
                </a:solidFill>
              </a:rPr>
              <a:t>Well-</a:t>
            </a:r>
            <a:r>
              <a:rPr sz="4400" b="1" spc="-10" dirty="0">
                <a:solidFill>
                  <a:srgbClr val="C00000"/>
                </a:solidFill>
              </a:rPr>
              <a:t>being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737" y="1869770"/>
            <a:ext cx="10194290" cy="3608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3050">
              <a:lnSpc>
                <a:spcPts val="2735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3845" algn="l"/>
              </a:tabLst>
            </a:pP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 dirty="0">
                <a:latin typeface="Calibri"/>
                <a:cs typeface="Calibri"/>
              </a:rPr>
              <a:t>desirable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</a:t>
            </a:r>
            <a:r>
              <a:rPr lang="en-IN" sz="2400" spc="-10" dirty="0">
                <a:latin typeface="Calibri"/>
                <a:cs typeface="Calibri"/>
              </a:rPr>
              <a:t>ology:</a:t>
            </a:r>
            <a:endParaRPr sz="2400" dirty="0">
              <a:latin typeface="Calibri"/>
              <a:cs typeface="Calibri"/>
            </a:endParaRPr>
          </a:p>
          <a:p>
            <a:pPr marL="241300" marR="375285">
              <a:lnSpc>
                <a:spcPts val="2590"/>
              </a:lnSpc>
              <a:spcBef>
                <a:spcPts val="185"/>
              </a:spcBef>
            </a:pPr>
            <a:r>
              <a:rPr sz="2400" spc="-10" dirty="0">
                <a:latin typeface="Calibri"/>
                <a:cs typeface="Calibri"/>
              </a:rPr>
              <a:t>-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factors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occupied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housing,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healthcare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education,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unpaid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parents</a:t>
            </a:r>
            <a:endParaRPr sz="2400" dirty="0">
              <a:latin typeface="Calibri"/>
              <a:cs typeface="Calibri"/>
            </a:endParaRPr>
          </a:p>
          <a:p>
            <a:pPr marL="241300" marR="5080">
              <a:lnSpc>
                <a:spcPts val="2590"/>
              </a:lnSpc>
              <a:spcBef>
                <a:spcPts val="10"/>
              </a:spcBef>
            </a:pPr>
            <a:r>
              <a:rPr sz="2400" spc="-10" dirty="0">
                <a:latin typeface="Calibri"/>
                <a:cs typeface="Calibri"/>
              </a:rPr>
              <a:t>-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concentrate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households'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consumption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wealth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rather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total production</a:t>
            </a:r>
            <a:endParaRPr sz="2400" dirty="0">
              <a:latin typeface="Calibri"/>
              <a:cs typeface="Calibri"/>
            </a:endParaRPr>
          </a:p>
          <a:p>
            <a:pPr marL="283210" indent="-273050">
              <a:lnSpc>
                <a:spcPts val="2735"/>
              </a:lnSpc>
              <a:spcBef>
                <a:spcPts val="660"/>
              </a:spcBef>
              <a:buSzPct val="95833"/>
              <a:buFont typeface="Wingdings"/>
              <a:buChar char=""/>
              <a:tabLst>
                <a:tab pos="283210" algn="l"/>
              </a:tabLst>
            </a:pPr>
            <a:r>
              <a:rPr sz="2400" dirty="0">
                <a:latin typeface="Calibri"/>
                <a:cs typeface="Calibri"/>
              </a:rPr>
              <a:t>Sizing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“Quality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Life”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-</a:t>
            </a:r>
            <a:r>
              <a:rPr lang="en-IN" sz="2400" spc="-10" dirty="0">
                <a:latin typeface="Calibri"/>
                <a:cs typeface="Calibri"/>
              </a:rPr>
              <a:t> '</a:t>
            </a:r>
            <a:r>
              <a:rPr sz="2400" dirty="0">
                <a:latin typeface="Calibri"/>
                <a:cs typeface="Calibri"/>
              </a:rPr>
              <a:t>Ladder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Life’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Scores</a:t>
            </a:r>
            <a:endParaRPr sz="2400" dirty="0">
              <a:latin typeface="Calibri"/>
              <a:cs typeface="Calibri"/>
            </a:endParaRPr>
          </a:p>
          <a:p>
            <a:pPr marL="283210" indent="-273050">
              <a:lnSpc>
                <a:spcPts val="2735"/>
              </a:lnSpc>
              <a:spcBef>
                <a:spcPts val="720"/>
              </a:spcBef>
              <a:buSzPct val="95833"/>
              <a:buFont typeface="Wingdings"/>
              <a:buChar char=""/>
              <a:tabLst>
                <a:tab pos="283210" algn="l"/>
              </a:tabLst>
            </a:pPr>
            <a:r>
              <a:rPr sz="2400" spc="-35" dirty="0">
                <a:latin typeface="Calibri"/>
                <a:cs typeface="Calibri"/>
              </a:rPr>
              <a:t>Well-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Generations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-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gen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-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skills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investment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today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09101" y="1456835"/>
            <a:ext cx="4173220" cy="4029710"/>
            <a:chOff x="6809101" y="1456835"/>
            <a:chExt cx="4173220" cy="4029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9101" y="1456835"/>
              <a:ext cx="4172973" cy="4029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70776" y="1618487"/>
              <a:ext cx="3663696" cy="35204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86383" y="1645666"/>
            <a:ext cx="24009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  <a:tab pos="908685" algn="l"/>
                <a:tab pos="1572895" algn="l"/>
              </a:tabLst>
            </a:pP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HDI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consists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7921" y="1645666"/>
            <a:ext cx="26435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9270" algn="l"/>
                <a:tab pos="1353820" algn="l"/>
                <a:tab pos="2417445" algn="l"/>
              </a:tabLst>
            </a:pP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three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aspects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6383" y="1823611"/>
            <a:ext cx="4759325" cy="1386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70"/>
              </a:spcBef>
            </a:pPr>
            <a:r>
              <a:rPr sz="2000" spc="-10" dirty="0">
                <a:latin typeface="Calibri"/>
                <a:cs typeface="Calibri"/>
              </a:rPr>
              <a:t>development: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240665" algn="l"/>
              </a:tabLst>
            </a:pPr>
            <a:r>
              <a:rPr lang="en-IN" sz="2000" spc="-80" dirty="0">
                <a:solidFill>
                  <a:srgbClr val="FF0000"/>
                </a:solidFill>
                <a:latin typeface="Calibri"/>
                <a:cs typeface="Calibri"/>
              </a:rPr>
              <a:t>1) 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“A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long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healthy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life”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(Health)</a:t>
            </a:r>
            <a:endParaRPr sz="2000" b="1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Calibri"/>
                <a:cs typeface="Calibri"/>
              </a:rPr>
              <a:t>Measured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life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expectancy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birth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40665" algn="l"/>
              </a:tabLst>
            </a:pPr>
            <a:r>
              <a:rPr lang="en-IN" sz="2000" spc="-10" dirty="0">
                <a:solidFill>
                  <a:srgbClr val="FF0000"/>
                </a:solidFill>
                <a:latin typeface="Calibri"/>
                <a:cs typeface="Calibri"/>
              </a:rPr>
              <a:t>2)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“Knowledge”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(Education)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6383" y="3218764"/>
            <a:ext cx="4576445" cy="109645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 marR="5080" indent="914400" algn="just">
              <a:lnSpc>
                <a:spcPct val="70100"/>
              </a:lnSpc>
              <a:spcBef>
                <a:spcPts val="810"/>
              </a:spcBef>
            </a:pPr>
            <a:r>
              <a:rPr sz="2000" dirty="0">
                <a:latin typeface="Calibri"/>
                <a:cs typeface="Calibri"/>
              </a:rPr>
              <a:t>Measured</a:t>
            </a:r>
            <a:r>
              <a:rPr sz="2000" spc="2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29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combination</a:t>
            </a:r>
            <a:r>
              <a:rPr sz="2000" spc="24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b="1" dirty="0">
                <a:latin typeface="Calibri"/>
                <a:cs typeface="Calibri"/>
              </a:rPr>
              <a:t>literacy</a:t>
            </a:r>
            <a:r>
              <a:rPr sz="2000" b="1" spc="43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(with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two-</a:t>
            </a:r>
            <a:r>
              <a:rPr sz="2000" dirty="0">
                <a:latin typeface="Calibri"/>
                <a:cs typeface="Calibri"/>
              </a:rPr>
              <a:t>thirds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lang="en-IN"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weight)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lang="en-IN" sz="2000" spc="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enrollment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(with</a:t>
            </a:r>
            <a:r>
              <a:rPr sz="2000" spc="-10" dirty="0">
                <a:latin typeface="Calibri"/>
                <a:cs typeface="Calibri"/>
              </a:rPr>
              <a:t> one-</a:t>
            </a:r>
            <a:r>
              <a:rPr sz="2000" dirty="0">
                <a:latin typeface="Calibri"/>
                <a:cs typeface="Calibri"/>
              </a:rPr>
              <a:t>third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weight)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90"/>
              </a:spcBef>
              <a:tabLst>
                <a:tab pos="296545" algn="l"/>
              </a:tabLst>
            </a:pPr>
            <a:r>
              <a:rPr lang="en-IN" sz="2000" spc="-80" dirty="0">
                <a:solidFill>
                  <a:srgbClr val="FF0000"/>
                </a:solidFill>
                <a:latin typeface="Calibri"/>
                <a:cs typeface="Calibri"/>
              </a:rPr>
              <a:t>3) 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“A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decent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standard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living”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(Wealth)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3515" y="3260812"/>
            <a:ext cx="5734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95"/>
              </a:spcBef>
            </a:pPr>
            <a:r>
              <a:rPr sz="2000" b="1" spc="-10" dirty="0">
                <a:latin typeface="Calibri"/>
                <a:cs typeface="Calibri"/>
              </a:rPr>
              <a:t>adult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</a:pPr>
            <a:r>
              <a:rPr sz="2000" b="1" spc="-10" dirty="0">
                <a:latin typeface="Calibri"/>
                <a:cs typeface="Calibri"/>
              </a:rPr>
              <a:t>gross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6161" y="4382642"/>
            <a:ext cx="5303520" cy="9801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815"/>
              </a:spcBef>
            </a:pPr>
            <a:r>
              <a:rPr lang="en-IN" sz="2000" dirty="0">
                <a:latin typeface="Calibri"/>
                <a:cs typeface="Calibri"/>
              </a:rPr>
              <a:t>               </a:t>
            </a:r>
            <a:r>
              <a:rPr sz="2000" dirty="0">
                <a:latin typeface="Calibri"/>
                <a:cs typeface="Calibri"/>
              </a:rPr>
              <a:t>HDI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expressed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closer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human development. </a:t>
            </a:r>
            <a:r>
              <a:rPr sz="2000" dirty="0">
                <a:latin typeface="Calibri"/>
                <a:cs typeface="Calibri"/>
              </a:rPr>
              <a:t>HDI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covers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188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countries.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74507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C00000"/>
                </a:solidFill>
              </a:rPr>
              <a:t>Human</a:t>
            </a:r>
            <a:r>
              <a:rPr sz="4400" b="1" spc="-200" dirty="0">
                <a:solidFill>
                  <a:srgbClr val="C00000"/>
                </a:solidFill>
              </a:rPr>
              <a:t> </a:t>
            </a:r>
            <a:r>
              <a:rPr sz="4400" b="1" spc="-10" dirty="0">
                <a:solidFill>
                  <a:srgbClr val="C00000"/>
                </a:solidFill>
              </a:rPr>
              <a:t>Development</a:t>
            </a:r>
            <a:r>
              <a:rPr sz="4400" b="1" spc="-120" dirty="0">
                <a:solidFill>
                  <a:srgbClr val="C00000"/>
                </a:solidFill>
              </a:rPr>
              <a:t> </a:t>
            </a:r>
            <a:r>
              <a:rPr sz="4400" b="1" spc="-10" dirty="0">
                <a:solidFill>
                  <a:srgbClr val="C00000"/>
                </a:solidFill>
              </a:rPr>
              <a:t>Index</a:t>
            </a:r>
            <a:endParaRPr sz="4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7071" y="1041857"/>
            <a:ext cx="5733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C00000"/>
                </a:solidFill>
              </a:rPr>
              <a:t>Gross</a:t>
            </a:r>
            <a:r>
              <a:rPr sz="4400" b="1" spc="-185" dirty="0">
                <a:solidFill>
                  <a:srgbClr val="C00000"/>
                </a:solidFill>
              </a:rPr>
              <a:t> </a:t>
            </a:r>
            <a:r>
              <a:rPr sz="4400" b="1" dirty="0">
                <a:solidFill>
                  <a:srgbClr val="C00000"/>
                </a:solidFill>
              </a:rPr>
              <a:t>National</a:t>
            </a:r>
            <a:r>
              <a:rPr sz="4400" b="1" spc="-135" dirty="0">
                <a:solidFill>
                  <a:srgbClr val="C00000"/>
                </a:solidFill>
              </a:rPr>
              <a:t> </a:t>
            </a:r>
            <a:r>
              <a:rPr sz="4400" b="1" spc="-10" dirty="0">
                <a:solidFill>
                  <a:srgbClr val="C00000"/>
                </a:solidFill>
              </a:rPr>
              <a:t>Happiness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99741"/>
            <a:ext cx="567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</a:tabLst>
            </a:pPr>
            <a:r>
              <a:rPr sz="2000" spc="-25" dirty="0">
                <a:latin typeface="Calibri"/>
                <a:cs typeface="Calibri"/>
              </a:rPr>
              <a:t>In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958" y="2499741"/>
            <a:ext cx="88995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6285" algn="l"/>
                <a:tab pos="1268095" algn="l"/>
                <a:tab pos="2124710" algn="l"/>
                <a:tab pos="3039745" algn="l"/>
                <a:tab pos="3649345" algn="l"/>
                <a:tab pos="4027170" algn="l"/>
                <a:tab pos="5003165" algn="l"/>
                <a:tab pos="5758815" algn="l"/>
                <a:tab pos="6591300" algn="l"/>
                <a:tab pos="8011795" algn="l"/>
                <a:tab pos="8764905" algn="l"/>
              </a:tabLst>
            </a:pPr>
            <a:r>
              <a:rPr sz="2000" spc="-10" dirty="0">
                <a:latin typeface="Calibri"/>
                <a:cs typeface="Calibri"/>
              </a:rPr>
              <a:t>1972,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Fourth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Dragon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King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Bhutan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Jigme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Singye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Wangchuck,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made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2712796"/>
            <a:ext cx="9611360" cy="274472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marR="6985">
              <a:lnSpc>
                <a:spcPct val="70000"/>
              </a:lnSpc>
              <a:spcBef>
                <a:spcPts val="815"/>
              </a:spcBef>
              <a:tabLst>
                <a:tab pos="1887220" algn="l"/>
                <a:tab pos="3159125" algn="l"/>
                <a:tab pos="3982085" algn="l"/>
                <a:tab pos="5003165" algn="l"/>
                <a:tab pos="6216650" algn="l"/>
                <a:tab pos="6521450" algn="l"/>
                <a:tab pos="7213600" algn="l"/>
                <a:tab pos="8399780" algn="l"/>
                <a:tab pos="9021445" algn="l"/>
              </a:tabLst>
            </a:pPr>
            <a:r>
              <a:rPr sz="2000" spc="-10" dirty="0">
                <a:latin typeface="Calibri"/>
                <a:cs typeface="Calibri"/>
              </a:rPr>
              <a:t>revolutionary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statement: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“Gross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National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Happiness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Gross </a:t>
            </a:r>
            <a:r>
              <a:rPr sz="2000" dirty="0">
                <a:latin typeface="Calibri"/>
                <a:cs typeface="Calibri"/>
              </a:rPr>
              <a:t>National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Product.”</a:t>
            </a:r>
            <a:endParaRPr sz="2000" dirty="0">
              <a:latin typeface="Calibri"/>
              <a:cs typeface="Calibri"/>
            </a:endParaRPr>
          </a:p>
          <a:p>
            <a:pPr marL="353060" marR="5080" indent="-340995" algn="just">
              <a:lnSpc>
                <a:spcPct val="70000"/>
              </a:lnSpc>
              <a:spcBef>
                <a:spcPts val="985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3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relies</a:t>
            </a:r>
            <a:r>
              <a:rPr sz="2000" spc="3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3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four</a:t>
            </a:r>
            <a:r>
              <a:rPr sz="2000" spc="3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pillars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3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good</a:t>
            </a:r>
            <a:r>
              <a:rPr sz="2000" spc="3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governance,</a:t>
            </a:r>
            <a:r>
              <a:rPr sz="2000" spc="3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sustainable</a:t>
            </a:r>
            <a:r>
              <a:rPr sz="2000" spc="34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socio</a:t>
            </a:r>
            <a:r>
              <a:rPr lang="en-IN" sz="2000" spc="-1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economic </a:t>
            </a:r>
            <a:r>
              <a:rPr sz="2000" dirty="0">
                <a:latin typeface="Calibri"/>
                <a:cs typeface="Calibri"/>
              </a:rPr>
              <a:t>development,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cultural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preservation,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economic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conservation.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recently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expanded</a:t>
            </a:r>
            <a:r>
              <a:rPr sz="2000" spc="4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nine</a:t>
            </a:r>
            <a:r>
              <a:rPr sz="2000" b="1" spc="4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domains</a:t>
            </a:r>
            <a:r>
              <a:rPr sz="2000" b="1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contribute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aggregation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happiness: </a:t>
            </a:r>
            <a:r>
              <a:rPr sz="2000" b="1" dirty="0">
                <a:latin typeface="Calibri"/>
                <a:cs typeface="Calibri"/>
              </a:rPr>
              <a:t>psychological</a:t>
            </a:r>
            <a:r>
              <a:rPr sz="2000" b="1" spc="32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well-</a:t>
            </a:r>
            <a:r>
              <a:rPr sz="2000" b="1" dirty="0">
                <a:latin typeface="Calibri"/>
                <a:cs typeface="Calibri"/>
              </a:rPr>
              <a:t>being,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health,</a:t>
            </a:r>
            <a:r>
              <a:rPr sz="2000" b="1" spc="2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education,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2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use,</a:t>
            </a:r>
            <a:r>
              <a:rPr sz="2000" b="1" spc="2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cultural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diversity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resilience, </a:t>
            </a:r>
            <a:r>
              <a:rPr sz="2000" b="1" dirty="0">
                <a:latin typeface="Calibri"/>
                <a:cs typeface="Calibri"/>
              </a:rPr>
              <a:t>good</a:t>
            </a:r>
            <a:r>
              <a:rPr sz="2000" b="1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governance,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community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vitality,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lang="en-IN"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ecological</a:t>
            </a:r>
            <a:r>
              <a:rPr sz="2000" b="1" spc="6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diversity</a:t>
            </a:r>
            <a:r>
              <a:rPr sz="2000" b="1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resilience,</a:t>
            </a:r>
            <a:r>
              <a:rPr sz="2000" b="1" spc="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living standards</a:t>
            </a:r>
            <a:endParaRPr sz="2000" b="1" dirty="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70100"/>
              </a:lnSpc>
              <a:spcBef>
                <a:spcPts val="1005"/>
              </a:spcBef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declaration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sparked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change—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Bhutan,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globally.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Bhutanese 	</a:t>
            </a:r>
            <a:r>
              <a:rPr sz="2000" dirty="0">
                <a:latin typeface="Calibri"/>
                <a:cs typeface="Calibri"/>
              </a:rPr>
              <a:t>government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believes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Gross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National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Happiness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(“GNH”)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accurately 	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profoundly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reports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25038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C00000"/>
                </a:solidFill>
              </a:rPr>
              <a:t>Green</a:t>
            </a:r>
            <a:r>
              <a:rPr sz="4400" b="1" spc="-160" dirty="0">
                <a:solidFill>
                  <a:srgbClr val="C00000"/>
                </a:solidFill>
              </a:rPr>
              <a:t> </a:t>
            </a:r>
            <a:r>
              <a:rPr sz="4400" b="1" spc="-25" dirty="0">
                <a:solidFill>
                  <a:srgbClr val="C00000"/>
                </a:solidFill>
              </a:rPr>
              <a:t>GDP</a:t>
            </a: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1411605"/>
            <a:ext cx="9201785" cy="11525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green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gross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domestic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green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GDP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GGDP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economic </a:t>
            </a:r>
            <a:r>
              <a:rPr sz="2000" dirty="0">
                <a:latin typeface="Calibri"/>
                <a:cs typeface="Calibri"/>
              </a:rPr>
              <a:t>growth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consequences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country's conventional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GDP.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GDP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monetizes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biodiversity,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accounts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 </a:t>
            </a:r>
            <a:r>
              <a:rPr sz="2000" dirty="0">
                <a:latin typeface="Calibri"/>
                <a:cs typeface="Calibri"/>
              </a:rPr>
              <a:t>caused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climate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3896" y="2916935"/>
            <a:ext cx="4069079" cy="1201420"/>
          </a:xfrm>
          <a:custGeom>
            <a:avLst/>
            <a:gdLst/>
            <a:ahLst/>
            <a:cxnLst/>
            <a:rect l="l" t="t" r="r" b="b"/>
            <a:pathLst>
              <a:path w="4069079" h="1201420">
                <a:moveTo>
                  <a:pt x="4069079" y="0"/>
                </a:moveTo>
                <a:lnTo>
                  <a:pt x="200152" y="0"/>
                </a:lnTo>
                <a:lnTo>
                  <a:pt x="154275" y="5288"/>
                </a:lnTo>
                <a:lnTo>
                  <a:pt x="112152" y="20352"/>
                </a:lnTo>
                <a:lnTo>
                  <a:pt x="74988" y="43987"/>
                </a:lnTo>
                <a:lnTo>
                  <a:pt x="43987" y="74988"/>
                </a:lnTo>
                <a:lnTo>
                  <a:pt x="20352" y="112152"/>
                </a:lnTo>
                <a:lnTo>
                  <a:pt x="5288" y="154275"/>
                </a:lnTo>
                <a:lnTo>
                  <a:pt x="0" y="200151"/>
                </a:lnTo>
                <a:lnTo>
                  <a:pt x="0" y="1200912"/>
                </a:lnTo>
                <a:lnTo>
                  <a:pt x="4069079" y="1200912"/>
                </a:lnTo>
                <a:lnTo>
                  <a:pt x="40690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2111" y="3207512"/>
            <a:ext cx="31540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Indicative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sustainable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6626" y="2910585"/>
            <a:ext cx="4081779" cy="1214120"/>
            <a:chOff x="5516626" y="2910585"/>
            <a:chExt cx="4081779" cy="1214120"/>
          </a:xfrm>
        </p:grpSpPr>
        <p:sp>
          <p:nvSpPr>
            <p:cNvPr id="7" name="object 7"/>
            <p:cNvSpPr/>
            <p:nvPr/>
          </p:nvSpPr>
          <p:spPr>
            <a:xfrm>
              <a:off x="5522976" y="2916935"/>
              <a:ext cx="4069079" cy="1201420"/>
            </a:xfrm>
            <a:custGeom>
              <a:avLst/>
              <a:gdLst/>
              <a:ahLst/>
              <a:cxnLst/>
              <a:rect l="l" t="t" r="r" b="b"/>
              <a:pathLst>
                <a:path w="4069079" h="1201420">
                  <a:moveTo>
                    <a:pt x="3868928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4069079" y="1200912"/>
                  </a:lnTo>
                  <a:lnTo>
                    <a:pt x="4069079" y="200151"/>
                  </a:lnTo>
                  <a:lnTo>
                    <a:pt x="4063791" y="154275"/>
                  </a:lnTo>
                  <a:lnTo>
                    <a:pt x="4048727" y="112152"/>
                  </a:lnTo>
                  <a:lnTo>
                    <a:pt x="4025092" y="74988"/>
                  </a:lnTo>
                  <a:lnTo>
                    <a:pt x="3994091" y="43987"/>
                  </a:lnTo>
                  <a:lnTo>
                    <a:pt x="3956927" y="20352"/>
                  </a:lnTo>
                  <a:lnTo>
                    <a:pt x="3914804" y="5288"/>
                  </a:lnTo>
                  <a:lnTo>
                    <a:pt x="386892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2976" y="2916935"/>
              <a:ext cx="4069079" cy="1201420"/>
            </a:xfrm>
            <a:custGeom>
              <a:avLst/>
              <a:gdLst/>
              <a:ahLst/>
              <a:cxnLst/>
              <a:rect l="l" t="t" r="r" b="b"/>
              <a:pathLst>
                <a:path w="4069079" h="1201420">
                  <a:moveTo>
                    <a:pt x="0" y="0"/>
                  </a:moveTo>
                  <a:lnTo>
                    <a:pt x="3868928" y="0"/>
                  </a:lnTo>
                  <a:lnTo>
                    <a:pt x="3914804" y="5288"/>
                  </a:lnTo>
                  <a:lnTo>
                    <a:pt x="3956927" y="20352"/>
                  </a:lnTo>
                  <a:lnTo>
                    <a:pt x="3994091" y="43987"/>
                  </a:lnTo>
                  <a:lnTo>
                    <a:pt x="4025092" y="74988"/>
                  </a:lnTo>
                  <a:lnTo>
                    <a:pt x="4048727" y="112152"/>
                  </a:lnTo>
                  <a:lnTo>
                    <a:pt x="4063791" y="154275"/>
                  </a:lnTo>
                  <a:lnTo>
                    <a:pt x="4069079" y="200151"/>
                  </a:lnTo>
                  <a:lnTo>
                    <a:pt x="4069079" y="1200912"/>
                  </a:lnTo>
                  <a:lnTo>
                    <a:pt x="0" y="120091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87059" y="3095319"/>
            <a:ext cx="3748404" cy="497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850"/>
              </a:lnSpc>
              <a:spcBef>
                <a:spcPts val="1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wealth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underlie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5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7546" y="4111497"/>
            <a:ext cx="4081779" cy="1214120"/>
            <a:chOff x="1447546" y="4111497"/>
            <a:chExt cx="4081779" cy="1214120"/>
          </a:xfrm>
        </p:grpSpPr>
        <p:sp>
          <p:nvSpPr>
            <p:cNvPr id="11" name="object 11"/>
            <p:cNvSpPr/>
            <p:nvPr/>
          </p:nvSpPr>
          <p:spPr>
            <a:xfrm>
              <a:off x="1453896" y="4117847"/>
              <a:ext cx="4069079" cy="1201420"/>
            </a:xfrm>
            <a:custGeom>
              <a:avLst/>
              <a:gdLst/>
              <a:ahLst/>
              <a:cxnLst/>
              <a:rect l="l" t="t" r="r" b="b"/>
              <a:pathLst>
                <a:path w="4069079" h="1201420">
                  <a:moveTo>
                    <a:pt x="4069079" y="0"/>
                  </a:moveTo>
                  <a:lnTo>
                    <a:pt x="0" y="0"/>
                  </a:lnTo>
                  <a:lnTo>
                    <a:pt x="0" y="1000759"/>
                  </a:lnTo>
                  <a:lnTo>
                    <a:pt x="5288" y="1046636"/>
                  </a:lnTo>
                  <a:lnTo>
                    <a:pt x="20352" y="1088759"/>
                  </a:lnTo>
                  <a:lnTo>
                    <a:pt x="43987" y="1125923"/>
                  </a:lnTo>
                  <a:lnTo>
                    <a:pt x="74988" y="1156924"/>
                  </a:lnTo>
                  <a:lnTo>
                    <a:pt x="112152" y="1180559"/>
                  </a:lnTo>
                  <a:lnTo>
                    <a:pt x="154275" y="1195623"/>
                  </a:lnTo>
                  <a:lnTo>
                    <a:pt x="200152" y="1200911"/>
                  </a:lnTo>
                  <a:lnTo>
                    <a:pt x="4069079" y="1200911"/>
                  </a:lnTo>
                  <a:lnTo>
                    <a:pt x="40690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3896" y="4117847"/>
              <a:ext cx="4069079" cy="1201420"/>
            </a:xfrm>
            <a:custGeom>
              <a:avLst/>
              <a:gdLst/>
              <a:ahLst/>
              <a:cxnLst/>
              <a:rect l="l" t="t" r="r" b="b"/>
              <a:pathLst>
                <a:path w="4069079" h="1201420">
                  <a:moveTo>
                    <a:pt x="4069079" y="1200911"/>
                  </a:moveTo>
                  <a:lnTo>
                    <a:pt x="200152" y="1200911"/>
                  </a:lnTo>
                  <a:lnTo>
                    <a:pt x="154275" y="1195623"/>
                  </a:lnTo>
                  <a:lnTo>
                    <a:pt x="112152" y="1180559"/>
                  </a:lnTo>
                  <a:lnTo>
                    <a:pt x="74988" y="1156924"/>
                  </a:lnTo>
                  <a:lnTo>
                    <a:pt x="43987" y="1125923"/>
                  </a:lnTo>
                  <a:lnTo>
                    <a:pt x="20352" y="1088759"/>
                  </a:lnTo>
                  <a:lnTo>
                    <a:pt x="5288" y="1046636"/>
                  </a:lnTo>
                  <a:lnTo>
                    <a:pt x="0" y="1000759"/>
                  </a:lnTo>
                  <a:lnTo>
                    <a:pt x="0" y="0"/>
                  </a:lnTo>
                  <a:lnTo>
                    <a:pt x="4069079" y="0"/>
                  </a:lnTo>
                  <a:lnTo>
                    <a:pt x="4069079" y="120091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13992" y="4598923"/>
            <a:ext cx="3552825" cy="49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850"/>
              </a:lnSpc>
              <a:spcBef>
                <a:spcPts val="10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Accounts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permanent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5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depletion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replenishment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16626" y="4111497"/>
            <a:ext cx="4081779" cy="1214120"/>
            <a:chOff x="5516626" y="4111497"/>
            <a:chExt cx="4081779" cy="1214120"/>
          </a:xfrm>
        </p:grpSpPr>
        <p:sp>
          <p:nvSpPr>
            <p:cNvPr id="15" name="object 15"/>
            <p:cNvSpPr/>
            <p:nvPr/>
          </p:nvSpPr>
          <p:spPr>
            <a:xfrm>
              <a:off x="5522976" y="4117847"/>
              <a:ext cx="4069079" cy="1201420"/>
            </a:xfrm>
            <a:custGeom>
              <a:avLst/>
              <a:gdLst/>
              <a:ahLst/>
              <a:cxnLst/>
              <a:rect l="l" t="t" r="r" b="b"/>
              <a:pathLst>
                <a:path w="4069079" h="1201420">
                  <a:moveTo>
                    <a:pt x="4069079" y="0"/>
                  </a:moveTo>
                  <a:lnTo>
                    <a:pt x="0" y="0"/>
                  </a:lnTo>
                  <a:lnTo>
                    <a:pt x="0" y="1200911"/>
                  </a:lnTo>
                  <a:lnTo>
                    <a:pt x="3868928" y="1200911"/>
                  </a:lnTo>
                  <a:lnTo>
                    <a:pt x="3914804" y="1195623"/>
                  </a:lnTo>
                  <a:lnTo>
                    <a:pt x="3956927" y="1180559"/>
                  </a:lnTo>
                  <a:lnTo>
                    <a:pt x="3994091" y="1156924"/>
                  </a:lnTo>
                  <a:lnTo>
                    <a:pt x="4025092" y="1125923"/>
                  </a:lnTo>
                  <a:lnTo>
                    <a:pt x="4048727" y="1088759"/>
                  </a:lnTo>
                  <a:lnTo>
                    <a:pt x="4063791" y="1046636"/>
                  </a:lnTo>
                  <a:lnTo>
                    <a:pt x="4069079" y="1000759"/>
                  </a:lnTo>
                  <a:lnTo>
                    <a:pt x="40690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2976" y="4117847"/>
              <a:ext cx="4069079" cy="1201420"/>
            </a:xfrm>
            <a:custGeom>
              <a:avLst/>
              <a:gdLst/>
              <a:ahLst/>
              <a:cxnLst/>
              <a:rect l="l" t="t" r="r" b="b"/>
              <a:pathLst>
                <a:path w="4069079" h="1201420">
                  <a:moveTo>
                    <a:pt x="4069079" y="0"/>
                  </a:moveTo>
                  <a:lnTo>
                    <a:pt x="4069079" y="1000759"/>
                  </a:lnTo>
                  <a:lnTo>
                    <a:pt x="4063791" y="1046636"/>
                  </a:lnTo>
                  <a:lnTo>
                    <a:pt x="4048727" y="1088759"/>
                  </a:lnTo>
                  <a:lnTo>
                    <a:pt x="4025092" y="1125923"/>
                  </a:lnTo>
                  <a:lnTo>
                    <a:pt x="3994091" y="1156924"/>
                  </a:lnTo>
                  <a:lnTo>
                    <a:pt x="3956927" y="1180559"/>
                  </a:lnTo>
                  <a:lnTo>
                    <a:pt x="3914804" y="1195623"/>
                  </a:lnTo>
                  <a:lnTo>
                    <a:pt x="3868928" y="1200911"/>
                  </a:lnTo>
                  <a:lnTo>
                    <a:pt x="0" y="1200911"/>
                  </a:lnTo>
                  <a:lnTo>
                    <a:pt x="0" y="0"/>
                  </a:lnTo>
                  <a:lnTo>
                    <a:pt x="4069079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29732" y="4598923"/>
            <a:ext cx="3659504" cy="49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50"/>
              </a:lnSpc>
              <a:spcBef>
                <a:spcPts val="105"/>
              </a:spcBef>
            </a:pP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endParaRPr sz="1600">
              <a:latin typeface="Calibri"/>
              <a:cs typeface="Calibri"/>
            </a:endParaRPr>
          </a:p>
          <a:p>
            <a:pPr marL="55244">
              <a:lnSpc>
                <a:spcPts val="185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externalities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environmental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97426" y="3809746"/>
            <a:ext cx="2454275" cy="616585"/>
            <a:chOff x="4297426" y="3809746"/>
            <a:chExt cx="2454275" cy="616585"/>
          </a:xfrm>
        </p:grpSpPr>
        <p:sp>
          <p:nvSpPr>
            <p:cNvPr id="19" name="object 19"/>
            <p:cNvSpPr/>
            <p:nvPr/>
          </p:nvSpPr>
          <p:spPr>
            <a:xfrm>
              <a:off x="4303776" y="3816096"/>
              <a:ext cx="2441575" cy="603885"/>
            </a:xfrm>
            <a:custGeom>
              <a:avLst/>
              <a:gdLst/>
              <a:ahLst/>
              <a:cxnLst/>
              <a:rect l="l" t="t" r="r" b="b"/>
              <a:pathLst>
                <a:path w="2441575" h="603885">
                  <a:moveTo>
                    <a:pt x="2340864" y="0"/>
                  </a:moveTo>
                  <a:lnTo>
                    <a:pt x="100584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11" y="542049"/>
                  </a:lnTo>
                  <a:lnTo>
                    <a:pt x="29479" y="574024"/>
                  </a:lnTo>
                  <a:lnTo>
                    <a:pt x="61454" y="595592"/>
                  </a:lnTo>
                  <a:lnTo>
                    <a:pt x="100584" y="603503"/>
                  </a:lnTo>
                  <a:lnTo>
                    <a:pt x="2340864" y="603503"/>
                  </a:lnTo>
                  <a:lnTo>
                    <a:pt x="2379993" y="595592"/>
                  </a:lnTo>
                  <a:lnTo>
                    <a:pt x="2411968" y="574024"/>
                  </a:lnTo>
                  <a:lnTo>
                    <a:pt x="2433536" y="542049"/>
                  </a:lnTo>
                  <a:lnTo>
                    <a:pt x="2441448" y="502919"/>
                  </a:lnTo>
                  <a:lnTo>
                    <a:pt x="2441448" y="100583"/>
                  </a:lnTo>
                  <a:lnTo>
                    <a:pt x="2433536" y="61454"/>
                  </a:lnTo>
                  <a:lnTo>
                    <a:pt x="2411968" y="29479"/>
                  </a:lnTo>
                  <a:lnTo>
                    <a:pt x="2379993" y="7911"/>
                  </a:lnTo>
                  <a:lnTo>
                    <a:pt x="2340864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03776" y="3816096"/>
              <a:ext cx="2441575" cy="603885"/>
            </a:xfrm>
            <a:custGeom>
              <a:avLst/>
              <a:gdLst/>
              <a:ahLst/>
              <a:cxnLst/>
              <a:rect l="l" t="t" r="r" b="b"/>
              <a:pathLst>
                <a:path w="2441575" h="60388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4" y="0"/>
                  </a:lnTo>
                  <a:lnTo>
                    <a:pt x="2340864" y="0"/>
                  </a:lnTo>
                  <a:lnTo>
                    <a:pt x="2379993" y="7911"/>
                  </a:lnTo>
                  <a:lnTo>
                    <a:pt x="2411968" y="29479"/>
                  </a:lnTo>
                  <a:lnTo>
                    <a:pt x="2433536" y="61454"/>
                  </a:lnTo>
                  <a:lnTo>
                    <a:pt x="2441448" y="100583"/>
                  </a:lnTo>
                  <a:lnTo>
                    <a:pt x="2441448" y="502919"/>
                  </a:lnTo>
                  <a:lnTo>
                    <a:pt x="2433536" y="542049"/>
                  </a:lnTo>
                  <a:lnTo>
                    <a:pt x="2411968" y="574024"/>
                  </a:lnTo>
                  <a:lnTo>
                    <a:pt x="2379993" y="595592"/>
                  </a:lnTo>
                  <a:lnTo>
                    <a:pt x="2340864" y="603503"/>
                  </a:lnTo>
                  <a:lnTo>
                    <a:pt x="100584" y="603503"/>
                  </a:lnTo>
                  <a:lnTo>
                    <a:pt x="61454" y="595592"/>
                  </a:lnTo>
                  <a:lnTo>
                    <a:pt x="29479" y="574024"/>
                  </a:lnTo>
                  <a:lnTo>
                    <a:pt x="7911" y="542049"/>
                  </a:lnTo>
                  <a:lnTo>
                    <a:pt x="0" y="502919"/>
                  </a:lnTo>
                  <a:lnTo>
                    <a:pt x="0" y="1005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58283" y="3958539"/>
            <a:ext cx="1113917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Calibri"/>
                <a:cs typeface="Calibri"/>
              </a:rPr>
              <a:t>Why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GGDP</a:t>
            </a:r>
            <a:r>
              <a:rPr lang="en-IN" sz="1600" spc="-20" dirty="0">
                <a:latin typeface="Calibri"/>
                <a:cs typeface="Calibri"/>
              </a:rPr>
              <a:t> ?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0049"/>
            <a:ext cx="43345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C00000"/>
                </a:solidFill>
              </a:rPr>
              <a:t>The</a:t>
            </a:r>
            <a:r>
              <a:rPr sz="4000" b="1" spc="-145" dirty="0">
                <a:solidFill>
                  <a:srgbClr val="C00000"/>
                </a:solidFill>
              </a:rPr>
              <a:t> </a:t>
            </a:r>
            <a:r>
              <a:rPr sz="4000" b="1" spc="-30" dirty="0">
                <a:solidFill>
                  <a:srgbClr val="C00000"/>
                </a:solidFill>
              </a:rPr>
              <a:t>trouble</a:t>
            </a:r>
            <a:r>
              <a:rPr sz="4000" b="1" spc="-18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with</a:t>
            </a:r>
            <a:r>
              <a:rPr sz="4000" b="1" spc="-170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GDP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123" y="1379336"/>
            <a:ext cx="10144760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dirty="0">
                <a:latin typeface="Calibri Light"/>
                <a:cs typeface="Calibri Light"/>
              </a:rPr>
              <a:t>Source:</a:t>
            </a:r>
            <a:r>
              <a:rPr sz="1800" b="0" spc="110" dirty="0">
                <a:latin typeface="Calibri Light"/>
                <a:cs typeface="Calibri Light"/>
              </a:rPr>
              <a:t> </a:t>
            </a:r>
            <a:r>
              <a:rPr lang="en-IN" sz="1800" b="0" spc="110" dirty="0">
                <a:latin typeface="Calibri Light"/>
                <a:cs typeface="Calibri Light"/>
                <a:hlinkClick r:id="rId2"/>
              </a:rPr>
              <a:t>https://www.economist.com/briefing/2016/04/30/the-trouble-with-gdp</a:t>
            </a:r>
            <a:endParaRPr lang="en-IN" sz="1800" b="0" spc="110" dirty="0">
              <a:latin typeface="Calibri Light"/>
              <a:cs typeface="Calibri Light"/>
            </a:endParaRPr>
          </a:p>
          <a:p>
            <a:pPr marL="12700">
              <a:lnSpc>
                <a:spcPts val="2055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2269724"/>
            <a:ext cx="5992495" cy="214674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i="1" dirty="0">
                <a:latin typeface="Calibri"/>
                <a:cs typeface="Calibri"/>
              </a:rPr>
              <a:t>Discussion</a:t>
            </a:r>
            <a:r>
              <a:rPr sz="2800" i="1" spc="-9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questions</a:t>
            </a:r>
            <a:r>
              <a:rPr lang="en-IN" sz="2800" i="1" spc="-10" dirty="0">
                <a:latin typeface="Calibri"/>
                <a:cs typeface="Calibri"/>
              </a:rPr>
              <a:t>:</a:t>
            </a:r>
          </a:p>
          <a:p>
            <a:pPr marL="240029" indent="-227329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029" algn="l"/>
              </a:tabLst>
            </a:pPr>
            <a:endParaRPr sz="28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Does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supposed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to?</a:t>
            </a:r>
            <a:endParaRPr lang="en-IN" sz="2400" spc="-25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6595" algn="l"/>
              </a:tabLst>
            </a:pP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improve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GDP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21" y="685800"/>
            <a:ext cx="59677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solidFill>
                  <a:srgbClr val="C00000"/>
                </a:solidFill>
              </a:rPr>
              <a:t>GDP</a:t>
            </a:r>
            <a:r>
              <a:rPr sz="3200" b="1" spc="-145" dirty="0">
                <a:solidFill>
                  <a:srgbClr val="C00000"/>
                </a:solidFill>
              </a:rPr>
              <a:t> </a:t>
            </a:r>
            <a:r>
              <a:rPr sz="3200" b="1" dirty="0">
                <a:solidFill>
                  <a:srgbClr val="C00000"/>
                </a:solidFill>
              </a:rPr>
              <a:t>vs.</a:t>
            </a:r>
            <a:r>
              <a:rPr sz="3200" b="1" spc="-120" dirty="0">
                <a:solidFill>
                  <a:srgbClr val="C00000"/>
                </a:solidFill>
              </a:rPr>
              <a:t> </a:t>
            </a:r>
            <a:r>
              <a:rPr sz="3200" b="1" dirty="0">
                <a:solidFill>
                  <a:srgbClr val="C00000"/>
                </a:solidFill>
              </a:rPr>
              <a:t>GDP</a:t>
            </a:r>
            <a:r>
              <a:rPr sz="3200" b="1" spc="-140" dirty="0">
                <a:solidFill>
                  <a:srgbClr val="C00000"/>
                </a:solidFill>
              </a:rPr>
              <a:t> </a:t>
            </a:r>
            <a:r>
              <a:rPr sz="3200" b="1" dirty="0">
                <a:solidFill>
                  <a:srgbClr val="C00000"/>
                </a:solidFill>
              </a:rPr>
              <a:t>per</a:t>
            </a:r>
            <a:r>
              <a:rPr sz="3200" b="1" spc="-120" dirty="0">
                <a:solidFill>
                  <a:srgbClr val="C00000"/>
                </a:solidFill>
              </a:rPr>
              <a:t> </a:t>
            </a:r>
            <a:r>
              <a:rPr sz="3200" b="1" spc="-25" dirty="0">
                <a:solidFill>
                  <a:srgbClr val="C00000"/>
                </a:solidFill>
              </a:rPr>
              <a:t>capita</a:t>
            </a:r>
            <a:r>
              <a:rPr sz="3200" b="1" spc="-140" dirty="0">
                <a:solidFill>
                  <a:srgbClr val="C00000"/>
                </a:solidFill>
              </a:rPr>
              <a:t> </a:t>
            </a:r>
            <a:r>
              <a:rPr sz="3200" b="1" dirty="0">
                <a:solidFill>
                  <a:srgbClr val="C00000"/>
                </a:solidFill>
              </a:rPr>
              <a:t>vs.</a:t>
            </a:r>
            <a:r>
              <a:rPr sz="3200" b="1" spc="-120" dirty="0">
                <a:solidFill>
                  <a:srgbClr val="C00000"/>
                </a:solidFill>
              </a:rPr>
              <a:t> </a:t>
            </a:r>
            <a:r>
              <a:rPr sz="3200" b="1" dirty="0">
                <a:solidFill>
                  <a:srgbClr val="C00000"/>
                </a:solidFill>
              </a:rPr>
              <a:t>GDP</a:t>
            </a:r>
            <a:r>
              <a:rPr sz="3200" b="1" spc="-140" dirty="0">
                <a:solidFill>
                  <a:srgbClr val="C00000"/>
                </a:solidFill>
              </a:rPr>
              <a:t> </a:t>
            </a:r>
            <a:r>
              <a:rPr sz="3200" b="1" spc="-10" dirty="0">
                <a:solidFill>
                  <a:srgbClr val="C00000"/>
                </a:solidFill>
              </a:rPr>
              <a:t>(PPP)</a:t>
            </a:r>
            <a:endParaRPr sz="32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621" y="1828800"/>
            <a:ext cx="10170795" cy="30078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lang="it-IT" sz="2800" dirty="0">
                <a:latin typeface="Calibri"/>
                <a:cs typeface="Calibri"/>
                <a:hlinkClick r:id="rId2"/>
              </a:rPr>
              <a:t>https://en.wikipedia.org/wiki/List_of_countries_by_GDP_(nominal)</a:t>
            </a:r>
            <a:endParaRPr lang="it-IT"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endParaRPr lang="it-IT" sz="2800" dirty="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5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lang="it-IT"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https://en.wikipedia.org/wiki/List_of_countries_by_GDP_(nominal)_</a:t>
            </a:r>
            <a:r>
              <a:rPr lang="it-IT" sz="2800" spc="-1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lang="it-IT"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per_capita</a:t>
            </a:r>
            <a:endParaRPr lang="it-IT" sz="2800" u="sng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5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https://en.wikipedia.org/wiki/List_of_countries_by_GDP_(PPP)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471297"/>
            <a:ext cx="9518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45665" algn="l"/>
                <a:tab pos="2691130" algn="l"/>
                <a:tab pos="3909695" algn="l"/>
                <a:tab pos="4406265" algn="l"/>
                <a:tab pos="5721985" algn="l"/>
                <a:tab pos="7851775" algn="l"/>
              </a:tabLst>
            </a:pPr>
            <a:r>
              <a:rPr sz="3200" b="1" spc="175" dirty="0">
                <a:solidFill>
                  <a:srgbClr val="C00000"/>
                </a:solidFill>
                <a:latin typeface="Cambria"/>
                <a:cs typeface="Cambria"/>
              </a:rPr>
              <a:t>Objective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70" dirty="0">
                <a:solidFill>
                  <a:srgbClr val="C00000"/>
                </a:solidFill>
                <a:latin typeface="Cambria"/>
                <a:cs typeface="Cambria"/>
              </a:rPr>
              <a:t>1: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05" dirty="0">
                <a:solidFill>
                  <a:srgbClr val="C00000"/>
                </a:solidFill>
                <a:latin typeface="Cambria"/>
                <a:cs typeface="Cambria"/>
              </a:rPr>
              <a:t>What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20" dirty="0">
                <a:solidFill>
                  <a:srgbClr val="C00000"/>
                </a:solidFill>
                <a:latin typeface="Cambria"/>
                <a:cs typeface="Cambria"/>
              </a:rPr>
              <a:t>is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45" dirty="0">
                <a:solidFill>
                  <a:srgbClr val="C00000"/>
                </a:solidFill>
                <a:latin typeface="Cambria"/>
                <a:cs typeface="Cambria"/>
              </a:rPr>
              <a:t>Gross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204" dirty="0">
                <a:solidFill>
                  <a:srgbClr val="C00000"/>
                </a:solidFill>
                <a:latin typeface="Cambria"/>
                <a:cs typeface="Cambria"/>
              </a:rPr>
              <a:t>Domestic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sz="3200" b="1" spc="150" dirty="0">
                <a:solidFill>
                  <a:srgbClr val="C00000"/>
                </a:solidFill>
                <a:latin typeface="Cambria"/>
                <a:cs typeface="Cambria"/>
              </a:rPr>
              <a:t>Product</a:t>
            </a:r>
            <a:endParaRPr sz="3200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18641"/>
            <a:ext cx="10212070" cy="448122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0029" marR="5080" indent="-227329">
              <a:lnSpc>
                <a:spcPct val="8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Gross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domestic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(GDP)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market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all 	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goods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2D050"/>
                </a:solidFill>
                <a:latin typeface="Calibri"/>
                <a:cs typeface="Calibri"/>
              </a:rPr>
              <a:t>within</a:t>
            </a:r>
            <a:r>
              <a:rPr sz="2800" b="1" spc="-75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2D050"/>
                </a:solidFill>
                <a:latin typeface="Calibri"/>
                <a:cs typeface="Calibri"/>
              </a:rPr>
              <a:t>country</a:t>
            </a:r>
            <a:r>
              <a:rPr sz="2800" b="1" spc="-7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given</a:t>
            </a:r>
            <a:r>
              <a:rPr sz="28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period 	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time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696595" marR="264160" lvl="1" indent="-227329">
              <a:lnSpc>
                <a:spcPts val="2690"/>
              </a:lnSpc>
              <a:spcBef>
                <a:spcPts val="484"/>
              </a:spcBef>
              <a:buFont typeface="Arial"/>
              <a:buChar char="•"/>
              <a:tabLst>
                <a:tab pos="697865" algn="l"/>
              </a:tabLst>
            </a:pPr>
            <a:r>
              <a:rPr sz="2800" b="1" dirty="0">
                <a:latin typeface="Calibri"/>
                <a:cs typeface="Calibri"/>
              </a:rPr>
              <a:t>Market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lang="en-IN" sz="2800" spc="-4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dollar)</a:t>
            </a:r>
            <a:endParaRPr sz="2800" dirty="0">
              <a:latin typeface="Calibri"/>
              <a:cs typeface="Calibri"/>
            </a:endParaRPr>
          </a:p>
          <a:p>
            <a:pPr marL="696595" marR="208915" lvl="1" indent="-227329">
              <a:lnSpc>
                <a:spcPts val="269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</a:tabLst>
            </a:pP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goods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services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expenditures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consumer.</a:t>
            </a:r>
            <a:endParaRPr sz="2800" dirty="0">
              <a:latin typeface="Calibri"/>
              <a:cs typeface="Calibri"/>
            </a:endParaRPr>
          </a:p>
          <a:p>
            <a:pPr marL="1521460">
              <a:lnSpc>
                <a:spcPts val="3120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goods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vs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800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 err="1">
                <a:solidFill>
                  <a:srgbClr val="FF0000"/>
                </a:solidFill>
                <a:latin typeface="Calibri"/>
                <a:cs typeface="Calibri"/>
              </a:rPr>
              <a:t>ntermediate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goods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counting</a:t>
            </a:r>
            <a:endParaRPr sz="2800" dirty="0">
              <a:latin typeface="Calibri"/>
              <a:cs typeface="Calibri"/>
            </a:endParaRPr>
          </a:p>
          <a:p>
            <a:pPr marL="696595" marR="831850" lvl="1" indent="-227329">
              <a:lnSpc>
                <a:spcPts val="2690"/>
              </a:lnSpc>
              <a:spcBef>
                <a:spcPts val="555"/>
              </a:spcBef>
              <a:buFont typeface="Arial"/>
              <a:buChar char="•"/>
              <a:tabLst>
                <a:tab pos="697865" algn="l"/>
              </a:tabLst>
            </a:pPr>
            <a:r>
              <a:rPr sz="2800" b="1" dirty="0">
                <a:latin typeface="Calibri"/>
                <a:cs typeface="Calibri"/>
              </a:rPr>
              <a:t>Produced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within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country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counted 	</a:t>
            </a:r>
            <a:r>
              <a:rPr sz="2800" dirty="0">
                <a:latin typeface="Calibri"/>
                <a:cs typeface="Calibri"/>
              </a:rPr>
              <a:t>towards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GDP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production.</a:t>
            </a:r>
            <a:endParaRPr sz="2800" dirty="0">
              <a:latin typeface="Calibri"/>
              <a:cs typeface="Calibri"/>
            </a:endParaRPr>
          </a:p>
          <a:p>
            <a:pPr marL="696595" lvl="1" indent="-227329">
              <a:lnSpc>
                <a:spcPts val="2990"/>
              </a:lnSpc>
              <a:buFont typeface="Arial"/>
              <a:buChar char="•"/>
              <a:tabLst>
                <a:tab pos="696595" algn="l"/>
              </a:tabLst>
            </a:pPr>
            <a:r>
              <a:rPr sz="2800" b="1" dirty="0">
                <a:latin typeface="Calibri"/>
                <a:cs typeface="Calibri"/>
              </a:rPr>
              <a:t>Given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period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annual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estimate.</a:t>
            </a:r>
            <a:endParaRPr sz="2800" dirty="0">
              <a:latin typeface="Calibri"/>
              <a:cs typeface="Calibri"/>
            </a:endParaRPr>
          </a:p>
          <a:p>
            <a:pPr marL="926465">
              <a:lnSpc>
                <a:spcPts val="2175"/>
              </a:lnSpc>
            </a:pPr>
            <a:r>
              <a:rPr sz="2000" dirty="0">
                <a:latin typeface="Calibri"/>
                <a:cs typeface="Calibri"/>
              </a:rPr>
              <a:t>Annual/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Quarter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(seasonally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adjusted)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5968085"/>
            <a:ext cx="11201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National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Accounts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Statistics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produced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lang="en-IN" sz="1800" dirty="0">
                <a:latin typeface="Arial"/>
                <a:cs typeface="Arial"/>
              </a:rPr>
              <a:t>National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Statistic</a:t>
            </a:r>
            <a:r>
              <a:rPr lang="en-IN" sz="1800" dirty="0">
                <a:latin typeface="Arial"/>
                <a:cs typeface="Arial"/>
              </a:rPr>
              <a:t>al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Office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lang="en-IN" sz="1800" spc="-20" dirty="0">
                <a:latin typeface="Arial"/>
                <a:cs typeface="Arial"/>
              </a:rPr>
              <a:t>(NSO)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lang="en-US" dirty="0">
                <a:hlinkClick r:id="rId3"/>
              </a:rPr>
              <a:t>Ministry of Statistics and Program Implementation | Government Of India (mospi.gov.in)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945" y="609600"/>
            <a:ext cx="11132109" cy="1125360"/>
          </a:xfrm>
          <a:prstGeom prst="rect">
            <a:avLst/>
          </a:prstGeom>
        </p:spPr>
        <p:txBody>
          <a:bodyPr vert="horz" wrap="square" lIns="0" tIns="261036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Raghuram Rajan says India needs to grow at 8% to create enough jobs to meet demand: 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69724"/>
            <a:ext cx="9203690" cy="155170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69266" lvl="1">
              <a:lnSpc>
                <a:spcPct val="100000"/>
              </a:lnSpc>
              <a:spcBef>
                <a:spcPts val="220"/>
              </a:spcBef>
              <a:tabLst>
                <a:tab pos="696595" algn="l"/>
              </a:tabLst>
            </a:pPr>
            <a:endParaRPr lang="en-IN" sz="2400" spc="-1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6595" algn="l"/>
              </a:tabLst>
            </a:pPr>
            <a:r>
              <a:rPr lang="en-IN" sz="2400" dirty="0">
                <a:latin typeface="Calibri"/>
                <a:cs typeface="Calibri"/>
                <a:hlinkClick r:id="rId2"/>
              </a:rPr>
              <a:t>https://www.businesstoday.in/latest/economy/story/raghuram-rajan-says-india-needs-to-grow-at-8-to-create-enough-jobs-to-meet-demand-report-405444-2023-11-11</a:t>
            </a:r>
            <a:endParaRPr lang="en-IN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83209"/>
            <a:ext cx="1184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C00000"/>
                </a:solidFill>
              </a:rPr>
              <a:t>Next…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758760"/>
            <a:ext cx="7236156" cy="205889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Unemployment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Inflation</a:t>
            </a:r>
            <a:endParaRPr sz="2800" b="1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9"/>
              </a:spcBef>
              <a:buClr>
                <a:srgbClr val="7E7E7E"/>
              </a:buClr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measured</a:t>
            </a:r>
            <a:r>
              <a:rPr lang="en-IN"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20"/>
              </a:spcBef>
              <a:buClr>
                <a:srgbClr val="7E7E7E"/>
              </a:buClr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inflation</a:t>
            </a:r>
            <a:r>
              <a:rPr lang="en-IN"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Clr>
                <a:srgbClr val="7E7E7E"/>
              </a:buClr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unemployment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measured</a:t>
            </a:r>
            <a:r>
              <a:rPr lang="en-IN"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9"/>
              </a:spcBef>
              <a:buClr>
                <a:srgbClr val="7E7E7E"/>
              </a:buClr>
              <a:buFont typeface="Arial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unemployment</a:t>
            </a:r>
            <a:r>
              <a:rPr lang="en-IN"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</a:rPr>
              <a:t>GDP</a:t>
            </a:r>
            <a:r>
              <a:rPr sz="3600" b="1" spc="-155" dirty="0">
                <a:solidFill>
                  <a:srgbClr val="C00000"/>
                </a:solidFill>
              </a:rPr>
              <a:t> </a:t>
            </a:r>
            <a:r>
              <a:rPr sz="3600" b="1" spc="-35" dirty="0">
                <a:solidFill>
                  <a:srgbClr val="C00000"/>
                </a:solidFill>
              </a:rPr>
              <a:t>growth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25" dirty="0">
                <a:solidFill>
                  <a:srgbClr val="C00000"/>
                </a:solidFill>
              </a:rPr>
              <a:t>comparison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923" y="6155435"/>
            <a:ext cx="8686800" cy="337913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Note: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growth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GDP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adjusted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inflation</a:t>
            </a:r>
            <a:r>
              <a:rPr lang="en-IN" sz="2000" spc="-10" dirty="0">
                <a:latin typeface="Calibri"/>
                <a:cs typeface="Calibri"/>
              </a:rPr>
              <a:t> (known as Real GDP)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176" y="990957"/>
            <a:ext cx="10482646" cy="4670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42392"/>
            <a:ext cx="10217708" cy="679211"/>
          </a:xfrm>
          <a:prstGeom prst="rect">
            <a:avLst/>
          </a:prstGeom>
        </p:spPr>
        <p:txBody>
          <a:bodyPr vert="horz" wrap="square" lIns="0" tIns="63042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C00000"/>
                </a:solidFill>
              </a:rPr>
              <a:t>Indian</a:t>
            </a:r>
            <a:r>
              <a:rPr sz="4000" b="1" spc="-50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GDP</a:t>
            </a:r>
            <a:r>
              <a:rPr sz="4000" b="1" spc="-10" dirty="0">
                <a:solidFill>
                  <a:srgbClr val="C00000"/>
                </a:solidFill>
              </a:rPr>
              <a:t> story</a:t>
            </a:r>
            <a:endParaRPr sz="4000" b="1" dirty="0">
              <a:solidFill>
                <a:srgbClr val="C0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4087" y="1286135"/>
            <a:ext cx="8384403" cy="4830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13969"/>
            <a:ext cx="7473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solidFill>
                  <a:srgbClr val="C00000"/>
                </a:solidFill>
              </a:rPr>
              <a:t>Objective</a:t>
            </a:r>
            <a:r>
              <a:rPr sz="3600" b="1" spc="-145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2:</a:t>
            </a:r>
            <a:r>
              <a:rPr sz="3600" b="1" spc="-75" dirty="0">
                <a:solidFill>
                  <a:srgbClr val="C00000"/>
                </a:solidFill>
              </a:rPr>
              <a:t> </a:t>
            </a:r>
            <a:r>
              <a:rPr sz="3600" b="1" spc="-40" dirty="0">
                <a:solidFill>
                  <a:srgbClr val="C00000"/>
                </a:solidFill>
              </a:rPr>
              <a:t>Approaches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dirty="0">
                <a:solidFill>
                  <a:srgbClr val="C00000"/>
                </a:solidFill>
              </a:rPr>
              <a:t>to</a:t>
            </a:r>
            <a:r>
              <a:rPr sz="3600" b="1" spc="-125" dirty="0">
                <a:solidFill>
                  <a:srgbClr val="C00000"/>
                </a:solidFill>
              </a:rPr>
              <a:t> </a:t>
            </a:r>
            <a:r>
              <a:rPr sz="3600" b="1" spc="-35" dirty="0">
                <a:solidFill>
                  <a:srgbClr val="C00000"/>
                </a:solidFill>
              </a:rPr>
              <a:t>calculate</a:t>
            </a:r>
            <a:r>
              <a:rPr sz="3600" b="1" spc="-140" dirty="0">
                <a:solidFill>
                  <a:srgbClr val="C00000"/>
                </a:solidFill>
              </a:rPr>
              <a:t> </a:t>
            </a:r>
            <a:r>
              <a:rPr sz="3600" b="1" spc="-25" dirty="0">
                <a:solidFill>
                  <a:srgbClr val="C00000"/>
                </a:solidFill>
              </a:rPr>
              <a:t>GDP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1234897"/>
            <a:ext cx="10111105" cy="453996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Output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method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</a:t>
            </a:r>
            <a:r>
              <a:rPr lang="en-IN"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Producers</a:t>
            </a:r>
            <a:r>
              <a:rPr lang="en-IN" sz="2800" b="1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12700" marR="490220">
              <a:lnSpc>
                <a:spcPct val="90000"/>
              </a:lnSpc>
              <a:spcBef>
                <a:spcPts val="1010"/>
              </a:spcBef>
            </a:pP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focuses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nation. </a:t>
            </a:r>
            <a:r>
              <a:rPr sz="2800" dirty="0">
                <a:latin typeface="Calibri"/>
                <a:cs typeface="Calibri"/>
              </a:rPr>
              <a:t>(output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figures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firms/services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economy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total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nation’s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output)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Income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method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</a:t>
            </a:r>
            <a:r>
              <a:rPr lang="en-IN"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Workers</a:t>
            </a:r>
            <a:r>
              <a:rPr lang="en-IN" sz="2800" b="1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1025"/>
              </a:spcBef>
            </a:pPr>
            <a:r>
              <a:rPr sz="2800" dirty="0">
                <a:latin typeface="Calibri"/>
                <a:cs typeface="Calibri"/>
              </a:rPr>
              <a:t>GDP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together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added.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Expenditure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method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lang="en-IN" sz="2800" b="1" spc="-10" dirty="0">
                <a:latin typeface="Calibri"/>
                <a:cs typeface="Calibri"/>
              </a:rPr>
              <a:t>C</a:t>
            </a:r>
            <a:r>
              <a:rPr sz="2800" b="1" spc="-10" dirty="0" err="1">
                <a:latin typeface="Calibri"/>
                <a:cs typeface="Calibri"/>
              </a:rPr>
              <a:t>onsumers</a:t>
            </a:r>
            <a:r>
              <a:rPr lang="en-IN" sz="2800" b="1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)</a:t>
            </a:r>
            <a:endParaRPr lang="en-IN" sz="28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income</a:t>
            </a:r>
            <a:r>
              <a:rPr sz="2400" spc="-20" dirty="0">
                <a:latin typeface="Calibri"/>
                <a:cs typeface="Calibri"/>
              </a:rPr>
              <a:t> generated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bought</a:t>
            </a:r>
            <a:r>
              <a:rPr lang="en-IN" sz="2400" spc="-10" dirty="0">
                <a:latin typeface="Calibri"/>
                <a:cs typeface="Calibri"/>
              </a:rPr>
              <a:t>,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lang="en-IN" sz="2400" dirty="0">
                <a:latin typeface="Calibri"/>
                <a:cs typeface="Calibri"/>
              </a:rPr>
              <a:t> total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expenditure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lang="en-IN" sz="2400" spc="-7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accounted?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266141"/>
            <a:ext cx="6428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30" dirty="0">
                <a:solidFill>
                  <a:srgbClr val="C00000"/>
                </a:solidFill>
              </a:rPr>
              <a:t>Measuring</a:t>
            </a:r>
            <a:r>
              <a:rPr sz="4000" b="1" spc="-15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GDP</a:t>
            </a:r>
            <a:r>
              <a:rPr sz="4000" b="1" spc="-175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from</a:t>
            </a:r>
            <a:r>
              <a:rPr sz="4000" b="1" spc="-200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Output</a:t>
            </a:r>
            <a:r>
              <a:rPr sz="4000" b="1" spc="-140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(1)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6398" y="1322243"/>
            <a:ext cx="7783195" cy="12992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59410" algn="l"/>
              </a:tabLst>
            </a:pPr>
            <a:r>
              <a:rPr sz="3200" b="1" dirty="0">
                <a:latin typeface="Calibri"/>
                <a:cs typeface="Calibri"/>
              </a:rPr>
              <a:t>GDP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value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3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goods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services.</a:t>
            </a:r>
            <a:endParaRPr sz="3200">
              <a:latin typeface="Calibri"/>
              <a:cs typeface="Calibri"/>
            </a:endParaRPr>
          </a:p>
          <a:p>
            <a:pPr marL="411480" lvl="1" indent="-338455">
              <a:lnSpc>
                <a:spcPct val="100000"/>
              </a:lnSpc>
              <a:spcBef>
                <a:spcPts val="280"/>
              </a:spcBef>
              <a:buClr>
                <a:srgbClr val="FF0066"/>
              </a:buClr>
              <a:buFont typeface="Wingdings"/>
              <a:buChar char=""/>
              <a:tabLst>
                <a:tab pos="411480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final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good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destined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consumption.</a:t>
            </a:r>
            <a:endParaRPr sz="2200">
              <a:latin typeface="Calibri"/>
              <a:cs typeface="Calibri"/>
            </a:endParaRPr>
          </a:p>
          <a:p>
            <a:pPr marL="411480" lvl="1" indent="-338455">
              <a:lnSpc>
                <a:spcPct val="100000"/>
              </a:lnSpc>
              <a:spcBef>
                <a:spcPts val="245"/>
              </a:spcBef>
              <a:buClr>
                <a:srgbClr val="FF0066"/>
              </a:buClr>
              <a:buFont typeface="Wingdings"/>
              <a:buChar char=""/>
              <a:tabLst>
                <a:tab pos="411480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intermediate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good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production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good.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75962"/>
              </p:ext>
            </p:extLst>
          </p:nvPr>
        </p:nvGraphicFramePr>
        <p:xfrm>
          <a:off x="2041525" y="3101339"/>
          <a:ext cx="6381115" cy="1294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46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Steel</a:t>
                      </a:r>
                      <a:r>
                        <a:rPr sz="2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0">
                        <a:lnSpc>
                          <a:spcPts val="2465"/>
                        </a:lnSpc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Car</a:t>
                      </a:r>
                      <a:r>
                        <a:rPr sz="2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Revenue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ts val="3075"/>
                        </a:lnSpc>
                      </a:pPr>
                      <a:r>
                        <a:rPr lang="en-IN" sz="2600" spc="-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100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 algn="ctr">
                        <a:lnSpc>
                          <a:spcPts val="3075"/>
                        </a:lnSpc>
                      </a:pPr>
                      <a:r>
                        <a:rPr sz="2600" u="sng" spc="-25" dirty="0">
                          <a:latin typeface="Calibri"/>
                          <a:cs typeface="Calibri"/>
                        </a:rPr>
                        <a:t>200</a:t>
                      </a:r>
                      <a:endParaRPr sz="2600" u="sng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Wages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09295">
                        <a:lnSpc>
                          <a:spcPts val="3065"/>
                        </a:lnSpc>
                      </a:pPr>
                      <a:r>
                        <a:rPr lang="en-IN" sz="2600" spc="-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2600" spc="-25" dirty="0">
                          <a:latin typeface="Calibri"/>
                          <a:cs typeface="Calibri"/>
                        </a:rPr>
                        <a:t>80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0660" algn="ctr">
                        <a:lnSpc>
                          <a:spcPts val="3065"/>
                        </a:lnSpc>
                      </a:pPr>
                      <a:r>
                        <a:rPr sz="2600" spc="-25" dirty="0">
                          <a:latin typeface="Calibri"/>
                          <a:cs typeface="Calibri"/>
                        </a:rPr>
                        <a:t>70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60575" y="4457826"/>
            <a:ext cx="238125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0910" algn="l"/>
              </a:tabLst>
            </a:pPr>
            <a:r>
              <a:rPr sz="2500" dirty="0">
                <a:latin typeface="Calibri"/>
                <a:cs typeface="Calibri"/>
              </a:rPr>
              <a:t>Other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expense</a:t>
            </a:r>
            <a:r>
              <a:rPr lang="en-IN" sz="2500" spc="-10" dirty="0">
                <a:latin typeface="Calibri"/>
                <a:cs typeface="Calibri"/>
              </a:rPr>
              <a:t>   </a:t>
            </a:r>
            <a:r>
              <a:rPr sz="2600" spc="-50" dirty="0">
                <a:latin typeface="Calibri"/>
                <a:cs typeface="Calibri"/>
              </a:rPr>
              <a:t>0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2784" y="4367961"/>
            <a:ext cx="2860675" cy="9956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600" dirty="0">
                <a:latin typeface="Calibri"/>
                <a:cs typeface="Calibri"/>
              </a:rPr>
              <a:t>100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(steel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purchases)</a:t>
            </a:r>
            <a:endParaRPr sz="26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695"/>
              </a:spcBef>
            </a:pPr>
            <a:r>
              <a:rPr sz="2600" spc="-25" dirty="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575" y="4954904"/>
            <a:ext cx="7378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Profit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2415" y="4915241"/>
            <a:ext cx="35941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25" dirty="0">
                <a:latin typeface="Calibri"/>
                <a:cs typeface="Calibri"/>
              </a:rPr>
              <a:t>20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5175" y="5396585"/>
            <a:ext cx="67627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6545" indent="-261620">
              <a:lnSpc>
                <a:spcPct val="100000"/>
              </a:lnSpc>
              <a:spcBef>
                <a:spcPts val="110"/>
              </a:spcBef>
              <a:buSzPct val="96153"/>
              <a:buFont typeface="Wingdings"/>
              <a:buChar char=""/>
              <a:tabLst>
                <a:tab pos="296545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GDP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two-</a:t>
            </a:r>
            <a:r>
              <a:rPr sz="2600" dirty="0">
                <a:latin typeface="Calibri"/>
                <a:cs typeface="Calibri"/>
              </a:rPr>
              <a:t>firm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economy?</a:t>
            </a:r>
            <a:r>
              <a:rPr lang="en-IN" sz="2600" spc="-45" dirty="0">
                <a:latin typeface="Calibri"/>
                <a:cs typeface="Calibri"/>
              </a:rPr>
              <a:t>  </a:t>
            </a:r>
            <a:r>
              <a:rPr sz="4200" b="1" spc="-37" baseline="-28769" dirty="0">
                <a:latin typeface="Calibri"/>
                <a:cs typeface="Calibri"/>
              </a:rPr>
              <a:t>200</a:t>
            </a:r>
            <a:endParaRPr sz="4200" b="1" baseline="-28769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5718" y="6014110"/>
            <a:ext cx="298958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(Note: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steel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intermediate </a:t>
            </a:r>
            <a:r>
              <a:rPr sz="2000" spc="-20" dirty="0">
                <a:latin typeface="Calibri"/>
                <a:cs typeface="Calibri"/>
              </a:rPr>
              <a:t>good)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923" y="6097523"/>
            <a:ext cx="5123815" cy="707390"/>
          </a:xfrm>
          <a:prstGeom prst="rect">
            <a:avLst/>
          </a:prstGeom>
          <a:ln w="9525">
            <a:solidFill>
              <a:srgbClr val="00AF5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Note: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count;</a:t>
            </a:r>
            <a:endParaRPr sz="2000">
              <a:latin typeface="Calibri"/>
              <a:cs typeface="Calibri"/>
            </a:endParaRPr>
          </a:p>
          <a:p>
            <a:pPr marL="7181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goods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688" y="441243"/>
            <a:ext cx="6428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30" dirty="0">
                <a:solidFill>
                  <a:srgbClr val="C00000"/>
                </a:solidFill>
              </a:rPr>
              <a:t>Measuring</a:t>
            </a:r>
            <a:r>
              <a:rPr sz="4000" b="1" spc="-155" dirty="0">
                <a:solidFill>
                  <a:srgbClr val="C00000"/>
                </a:solidFill>
              </a:rPr>
              <a:t> </a:t>
            </a:r>
            <a:r>
              <a:rPr sz="4000" b="1" dirty="0">
                <a:solidFill>
                  <a:srgbClr val="C00000"/>
                </a:solidFill>
              </a:rPr>
              <a:t>GDP</a:t>
            </a:r>
            <a:r>
              <a:rPr sz="4000" b="1" spc="-175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from</a:t>
            </a:r>
            <a:r>
              <a:rPr sz="4000" b="1" spc="-200" dirty="0">
                <a:solidFill>
                  <a:srgbClr val="C00000"/>
                </a:solidFill>
              </a:rPr>
              <a:t> </a:t>
            </a:r>
            <a:r>
              <a:rPr sz="4000" b="1" spc="-20" dirty="0">
                <a:solidFill>
                  <a:srgbClr val="C00000"/>
                </a:solidFill>
              </a:rPr>
              <a:t>Output</a:t>
            </a:r>
            <a:r>
              <a:rPr sz="4000" b="1" spc="-140" dirty="0">
                <a:solidFill>
                  <a:srgbClr val="C00000"/>
                </a:solidFill>
              </a:rPr>
              <a:t> </a:t>
            </a:r>
            <a:r>
              <a:rPr sz="4000" b="1" spc="-25" dirty="0">
                <a:solidFill>
                  <a:srgbClr val="C00000"/>
                </a:solidFill>
              </a:rPr>
              <a:t>(2)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575" y="1188258"/>
            <a:ext cx="7695565" cy="1340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67335" indent="-257175">
              <a:lnSpc>
                <a:spcPct val="100000"/>
              </a:lnSpc>
              <a:spcBef>
                <a:spcPts val="935"/>
              </a:spcBef>
              <a:buSzPct val="96153"/>
              <a:buAutoNum type="arabicPeriod" startAt="2"/>
              <a:tabLst>
                <a:tab pos="267335" algn="l"/>
              </a:tabLst>
            </a:pPr>
            <a:r>
              <a:rPr sz="2600" b="1" dirty="0">
                <a:latin typeface="Calibri"/>
                <a:cs typeface="Calibri"/>
              </a:rPr>
              <a:t>GDP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is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sum</a:t>
            </a:r>
            <a:r>
              <a:rPr sz="26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gross</a:t>
            </a:r>
            <a:r>
              <a:rPr sz="2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added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(GVA)</a:t>
            </a:r>
            <a:r>
              <a:rPr sz="2600" b="1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475615" lvl="1" indent="-347345">
              <a:lnSpc>
                <a:spcPts val="2810"/>
              </a:lnSpc>
              <a:spcBef>
                <a:spcPts val="780"/>
              </a:spcBef>
              <a:buClr>
                <a:srgbClr val="FF0066"/>
              </a:buClr>
              <a:buFont typeface="Wingdings"/>
              <a:buChar char=""/>
              <a:tabLst>
                <a:tab pos="475615" algn="l"/>
              </a:tabLst>
            </a:pPr>
            <a:r>
              <a:rPr sz="2400" b="1" spc="-20" dirty="0">
                <a:latin typeface="Calibri"/>
                <a:cs typeface="Calibri"/>
              </a:rPr>
              <a:t>Value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firm’s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minus</a:t>
            </a:r>
            <a:endParaRPr sz="2400">
              <a:latin typeface="Calibri"/>
              <a:cs typeface="Calibri"/>
            </a:endParaRPr>
          </a:p>
          <a:p>
            <a:pPr marL="475615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production.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41525" y="3062477"/>
          <a:ext cx="6452234" cy="1340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575"/>
                        </a:lnSpc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Steel</a:t>
                      </a:r>
                      <a:r>
                        <a:rPr sz="27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ts val="2575"/>
                        </a:lnSpc>
                      </a:pPr>
                      <a:r>
                        <a:rPr sz="2700" dirty="0">
                          <a:latin typeface="Calibri"/>
                          <a:cs typeface="Calibri"/>
                        </a:rPr>
                        <a:t>Car</a:t>
                      </a:r>
                      <a:r>
                        <a:rPr sz="2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0" dirty="0">
                          <a:latin typeface="Calibri"/>
                          <a:cs typeface="Calibri"/>
                        </a:rPr>
                        <a:t>company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300" spc="-10" dirty="0">
                          <a:latin typeface="Calibri"/>
                          <a:cs typeface="Calibri"/>
                        </a:rPr>
                        <a:t>Revenue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582295">
                        <a:lnSpc>
                          <a:spcPts val="31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100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 algn="ctr">
                        <a:lnSpc>
                          <a:spcPts val="317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200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300" spc="-10" dirty="0">
                          <a:latin typeface="Calibri"/>
                          <a:cs typeface="Calibri"/>
                        </a:rPr>
                        <a:t>Wages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719455">
                        <a:lnSpc>
                          <a:spcPts val="318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80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 algn="ctr">
                        <a:lnSpc>
                          <a:spcPts val="3185"/>
                        </a:lnSpc>
                      </a:pPr>
                      <a:r>
                        <a:rPr sz="2700" spc="-25" dirty="0">
                          <a:latin typeface="Calibri"/>
                          <a:cs typeface="Calibri"/>
                        </a:rPr>
                        <a:t>70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60575" y="4457827"/>
            <a:ext cx="225488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66925" algn="l"/>
              </a:tabLst>
            </a:pP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expense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700" spc="-50" dirty="0">
                <a:latin typeface="Calibri"/>
                <a:cs typeface="Calibri"/>
              </a:rPr>
              <a:t>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1704" y="4374057"/>
            <a:ext cx="2966720" cy="10198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700" dirty="0">
                <a:latin typeface="Calibri"/>
                <a:cs typeface="Calibri"/>
              </a:rPr>
              <a:t>100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(steel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purchases)</a:t>
            </a:r>
            <a:endParaRPr sz="270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  <a:spcBef>
                <a:spcPts val="675"/>
              </a:spcBef>
            </a:pPr>
            <a:r>
              <a:rPr sz="2700" spc="-25" dirty="0">
                <a:latin typeface="Calibri"/>
                <a:cs typeface="Calibri"/>
              </a:rPr>
              <a:t>30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575" y="5006721"/>
            <a:ext cx="6813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Calibri"/>
                <a:cs typeface="Calibri"/>
              </a:rPr>
              <a:t>Profit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9733" y="4954904"/>
            <a:ext cx="37465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25" dirty="0">
                <a:latin typeface="Calibri"/>
                <a:cs typeface="Calibri"/>
              </a:rPr>
              <a:t>20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575" y="5457545"/>
            <a:ext cx="60953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 indent="-261620">
              <a:lnSpc>
                <a:spcPct val="100000"/>
              </a:lnSpc>
              <a:spcBef>
                <a:spcPts val="95"/>
              </a:spcBef>
              <a:buSzPct val="96153"/>
              <a:buFont typeface="Wingdings"/>
              <a:buChar char=""/>
              <a:tabLst>
                <a:tab pos="271145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GDP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two-</a:t>
            </a:r>
            <a:r>
              <a:rPr sz="2600" dirty="0">
                <a:latin typeface="Calibri"/>
                <a:cs typeface="Calibri"/>
              </a:rPr>
              <a:t>firm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economy?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6306" y="5726379"/>
            <a:ext cx="3390265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latin typeface="Calibri"/>
                <a:cs typeface="Calibri"/>
              </a:rPr>
              <a:t>200</a:t>
            </a:r>
            <a:endParaRPr sz="2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latin typeface="Calibri"/>
                <a:cs typeface="Calibri"/>
              </a:rPr>
              <a:t>(note: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V.A.1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V.A.2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100)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2857</Words>
  <Application>Microsoft Office PowerPoint</Application>
  <PresentationFormat>Widescreen</PresentationFormat>
  <Paragraphs>420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Poppins</vt:lpstr>
      <vt:lpstr>Tahoma</vt:lpstr>
      <vt:lpstr>Times New Roman</vt:lpstr>
      <vt:lpstr>Wingdings</vt:lpstr>
      <vt:lpstr>Office Theme</vt:lpstr>
      <vt:lpstr> Industrial Economics  PPT – 17 </vt:lpstr>
      <vt:lpstr>Learning Objectives</vt:lpstr>
      <vt:lpstr>Economic Environment - nutshell graph</vt:lpstr>
      <vt:lpstr>Objective 1: What is Gross Domestic Product</vt:lpstr>
      <vt:lpstr>GDP growth comparison</vt:lpstr>
      <vt:lpstr>Indian GDP story</vt:lpstr>
      <vt:lpstr>Objective 2: Approaches to calculate GDP</vt:lpstr>
      <vt:lpstr>Measuring GDP from Output (1)</vt:lpstr>
      <vt:lpstr>Measuring GDP from Output (2)</vt:lpstr>
      <vt:lpstr>Measuring GDP from Income</vt:lpstr>
      <vt:lpstr>A simple example for Production approach and Income approach</vt:lpstr>
      <vt:lpstr>Measuring GDP from Expenditure</vt:lpstr>
      <vt:lpstr>Measuring GDP from Expenditure</vt:lpstr>
      <vt:lpstr>Consumption (C)</vt:lpstr>
      <vt:lpstr>Investment (I)</vt:lpstr>
      <vt:lpstr>Government purchases (G)</vt:lpstr>
      <vt:lpstr>Net Exports (NX)</vt:lpstr>
      <vt:lpstr>Circular flow of income and expenditure</vt:lpstr>
      <vt:lpstr>Circular flow of income and expenditure</vt:lpstr>
      <vt:lpstr>Leakages = Injections</vt:lpstr>
      <vt:lpstr>GDP vs. GNP</vt:lpstr>
      <vt:lpstr>Discussion Question</vt:lpstr>
      <vt:lpstr>GNP vs. GDP in select countries, 2010</vt:lpstr>
      <vt:lpstr>Market Prices vs. Basic Prices vs. Factor Cost</vt:lpstr>
      <vt:lpstr>Revision in GDP methodology</vt:lpstr>
      <vt:lpstr>Macroeconomic Aggregates - Concepts</vt:lpstr>
      <vt:lpstr>Is GDP a Good Measure of Economic Health?</vt:lpstr>
      <vt:lpstr>What is GDP?</vt:lpstr>
      <vt:lpstr>Limitations of GDP</vt:lpstr>
      <vt:lpstr>Limitations of GDP</vt:lpstr>
      <vt:lpstr>Limitations of GDP</vt:lpstr>
      <vt:lpstr>Limitations of GDP</vt:lpstr>
      <vt:lpstr>Other issues…</vt:lpstr>
      <vt:lpstr>Alternatives to GDP: Measures of Well-being</vt:lpstr>
      <vt:lpstr>Human Development Index</vt:lpstr>
      <vt:lpstr>Gross National Happiness</vt:lpstr>
      <vt:lpstr>Green GDP</vt:lpstr>
      <vt:lpstr>The trouble with GDP</vt:lpstr>
      <vt:lpstr>GDP vs. GDP per capita vs. GDP (PPP)</vt:lpstr>
      <vt:lpstr>Raghuram Rajan says India needs to grow at 8% to create enough jobs to meet demand: Report</vt:lpstr>
      <vt:lpstr>Next…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Lecture 28-30  Macroeconomic Aggregates: GDP</dc:title>
  <dc:creator>sivadasan T M</dc:creator>
  <cp:lastModifiedBy>Rahul A Nair</cp:lastModifiedBy>
  <cp:revision>16</cp:revision>
  <dcterms:created xsi:type="dcterms:W3CDTF">2023-11-11T16:56:49Z</dcterms:created>
  <dcterms:modified xsi:type="dcterms:W3CDTF">2023-11-14T00:41:47Z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2023-11-11T00:00:00Z</vt:filetime>
  </property>
  <property fmtid="{D5CDD505-2E9C-101B-9397-08002B2CF9AE}" pid="5" name="Producer">
    <vt:lpwstr>Microsoft® PowerPoint® 2016</vt:lpwstr>
  </property>
</Properties>
</file>