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A70EF-3A16-4258-A801-FD7854D805C1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5B4C-1386-45A5-AE12-14A47F24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9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5B4C-1386-45A5-AE12-14A47F24557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7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Q effect </a:t>
            </a:r>
            <a:r>
              <a:rPr lang="en-IN" dirty="0"/>
              <a:t>= Quantity 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/>
              <a:t>P effect </a:t>
            </a:r>
            <a:r>
              <a:rPr lang="en-IN" dirty="0"/>
              <a:t>= Price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5B4C-1386-45A5-AE12-14A47F2455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baseline="35185" dirty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5B4C-1386-45A5-AE12-14A47F24557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6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When Inflation occurs, the value of a currency falls continuously – </a:t>
            </a:r>
            <a:r>
              <a:rPr lang="en-IN" b="1" i="1" dirty="0"/>
              <a:t>fall in the money value of currency</a:t>
            </a:r>
            <a:r>
              <a:rPr lang="en-IN" dirty="0"/>
              <a:t>. Because too much money is chasing too few goods.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5B4C-1386-45A5-AE12-14A47F24557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2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Menu Costs – continuous changes in prices results in creating new menus showing current prices every now &amp; then.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5B4C-1386-45A5-AE12-14A47F24557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27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AD = Aggregate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5B4C-1386-45A5-AE12-14A47F24557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6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AS = Aggregate Supply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5B4C-1386-45A5-AE12-14A47F24557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93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5B4C-1386-45A5-AE12-14A47F24557B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6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613105"/>
            <a:ext cx="1035751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0407" y="1545399"/>
            <a:ext cx="8258175" cy="2970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9NBTAmta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mie.com/kommon/bin/sr.php?kall=warticle&amp;dt=20220930174813&amp;msec=056&amp;ver=p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times.indiatimes.com/markets/stocks/news/cpi-inflation-eases-to-6-58-experts-say-rbi-may-go-for-up-to-50-bps-rate-cut/articleshow/74596567.c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ancialexpress.com/economy/indias-low-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nancialexpress.com/economy/indias-low-unemployment-rate-gives-no-reason-to-cheer-workers-prefer-to-sit-out-of-job-market/2090657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pnews.com/article/india-population-women-workforce-2fa5974bab63d56c8bc2ba386d67d91e" TargetMode="External"/><Relationship Id="rId2" Type="http://schemas.openxmlformats.org/officeDocument/2006/relationships/hyperlink" Target="https://www.youtube.com/watch?v=1nBpWRr_u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743200" y="1161067"/>
            <a:ext cx="6781800" cy="173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IN" sz="4000" b="1" dirty="0">
                <a:solidFill>
                  <a:schemeClr val="tx1"/>
                </a:solidFill>
                <a:latin typeface="+mj-lt"/>
              </a:rPr>
              <a:t>Industrial Economics</a:t>
            </a:r>
            <a:br>
              <a:rPr lang="en-IN" sz="4000" b="1" dirty="0">
                <a:solidFill>
                  <a:schemeClr val="tx1"/>
                </a:solidFill>
                <a:latin typeface="+mj-lt"/>
              </a:rPr>
            </a:br>
            <a:br>
              <a:rPr lang="en-IN" sz="4000" b="1" dirty="0">
                <a:solidFill>
                  <a:schemeClr val="tx1"/>
                </a:solidFill>
                <a:latin typeface="+mj-lt"/>
              </a:rPr>
            </a:br>
            <a:r>
              <a:rPr lang="en-IN" sz="3200" b="1" dirty="0">
                <a:solidFill>
                  <a:schemeClr val="tx1"/>
                </a:solidFill>
                <a:latin typeface="+mj-lt"/>
              </a:rPr>
              <a:t>PPT - 18</a:t>
            </a:r>
            <a:endParaRPr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1ADACA-1418-2334-2B6B-70B75B15621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015663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Tahoma"/>
                <a:cs typeface="Tahoma"/>
              </a:rPr>
              <a:t>Inflation</a:t>
            </a:r>
            <a:r>
              <a:rPr lang="en-IN" sz="2400" b="1" spc="-10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Tahoma"/>
                <a:cs typeface="Tahoma"/>
              </a:rPr>
              <a:t>and</a:t>
            </a:r>
            <a:r>
              <a:rPr lang="en-IN" sz="2400" b="1" spc="-10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IN" sz="2400" b="1" spc="-10" dirty="0">
                <a:solidFill>
                  <a:srgbClr val="C00000"/>
                </a:solidFill>
                <a:latin typeface="Tahoma"/>
                <a:cs typeface="Tahoma"/>
              </a:rPr>
              <a:t>Unemployment</a:t>
            </a:r>
          </a:p>
          <a:p>
            <a:pPr algn="ctr"/>
            <a:r>
              <a:rPr lang="en-IN" sz="2400" spc="-10" dirty="0">
                <a:solidFill>
                  <a:srgbClr val="C00000"/>
                </a:solidFill>
                <a:latin typeface="Tahoma"/>
                <a:cs typeface="Tahoma"/>
              </a:rPr>
              <a:t>Features, Types and Effects</a:t>
            </a:r>
            <a:endParaRPr lang="en-IN" sz="2400" dirty="0">
              <a:solidFill>
                <a:srgbClr val="C00000"/>
              </a:solidFill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AF99E-5114-B480-BA3C-F130A840DE97}"/>
              </a:ext>
            </a:extLst>
          </p:cNvPr>
          <p:cNvSpPr txBox="1"/>
          <p:nvPr/>
        </p:nvSpPr>
        <p:spPr>
          <a:xfrm>
            <a:off x="685800" y="5815154"/>
            <a:ext cx="111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b="1" i="1" dirty="0"/>
              <a:t>Note:</a:t>
            </a:r>
            <a:r>
              <a:rPr lang="en-IN" dirty="0"/>
              <a:t> This is the PPT which I prepared for my class, I’ll be uploading additional notes for your reference)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C00000"/>
                </a:solidFill>
              </a:rPr>
              <a:t>Real</a:t>
            </a:r>
            <a:r>
              <a:rPr sz="3600" b="1" spc="-14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GDP</a:t>
            </a:r>
            <a:r>
              <a:rPr sz="3600" b="1" spc="-170" dirty="0">
                <a:solidFill>
                  <a:srgbClr val="C00000"/>
                </a:solidFill>
              </a:rPr>
              <a:t> </a:t>
            </a:r>
            <a:r>
              <a:rPr sz="3600" b="1" spc="-40" dirty="0">
                <a:solidFill>
                  <a:srgbClr val="C00000"/>
                </a:solidFill>
              </a:rPr>
              <a:t>controls</a:t>
            </a:r>
            <a:r>
              <a:rPr sz="3600" b="1" spc="-16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for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lang="en-IN" sz="3600" b="1" spc="-10" dirty="0">
                <a:solidFill>
                  <a:srgbClr val="C00000"/>
                </a:solidFill>
              </a:rPr>
              <a:t>I</a:t>
            </a:r>
            <a:r>
              <a:rPr sz="3600" b="1" spc="-10" dirty="0" err="1">
                <a:solidFill>
                  <a:srgbClr val="C00000"/>
                </a:solidFill>
              </a:rPr>
              <a:t>nflation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58760"/>
            <a:ext cx="9565640" cy="2170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nominal</a:t>
            </a:r>
            <a:r>
              <a:rPr sz="28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GDP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due</a:t>
            </a:r>
            <a:r>
              <a:rPr sz="2800" spc="-25" dirty="0">
                <a:latin typeface="Calibri"/>
                <a:cs typeface="Calibri"/>
              </a:rPr>
              <a:t> to: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prices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quantities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produced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real</a:t>
            </a:r>
            <a:r>
              <a:rPr sz="28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GDP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quantities, 	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constant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base-</a:t>
            </a:r>
            <a:r>
              <a:rPr sz="2800" dirty="0">
                <a:latin typeface="Calibri"/>
                <a:cs typeface="Calibri"/>
              </a:rPr>
              <a:t>year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462" y="4087483"/>
            <a:ext cx="4263707" cy="23510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1247140"/>
          </a:xfrm>
          <a:custGeom>
            <a:avLst/>
            <a:gdLst/>
            <a:ahLst/>
            <a:cxnLst/>
            <a:rect l="l" t="t" r="r" b="b"/>
            <a:pathLst>
              <a:path w="9144000" h="1247140">
                <a:moveTo>
                  <a:pt x="0" y="1246632"/>
                </a:moveTo>
                <a:lnTo>
                  <a:pt x="9144000" y="1246632"/>
                </a:lnTo>
                <a:lnTo>
                  <a:pt x="914400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solidFill>
            <a:srgbClr val="B3C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9973" y="171450"/>
            <a:ext cx="172338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NOW</a:t>
            </a:r>
            <a:r>
              <a:rPr sz="2300" b="0" spc="-70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YOU</a:t>
            </a:r>
            <a:r>
              <a:rPr sz="2300" b="0" spc="-65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spc="-25" dirty="0">
                <a:solidFill>
                  <a:srgbClr val="1F3E15"/>
                </a:solidFill>
                <a:latin typeface="Calibri Light"/>
                <a:cs typeface="Calibri Light"/>
              </a:rPr>
              <a:t>TRY</a:t>
            </a:r>
            <a:endParaRPr sz="23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329184"/>
            <a:ext cx="6898385" cy="1125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9973" y="448767"/>
            <a:ext cx="62541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FFFFFF"/>
                </a:solidFill>
              </a:rPr>
              <a:t>GDP</a:t>
            </a:r>
            <a:r>
              <a:rPr sz="4000" spc="-9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deflator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and</a:t>
            </a:r>
            <a:r>
              <a:rPr sz="4000" spc="-10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Inflation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rate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524000" y="1246632"/>
            <a:ext cx="9144000" cy="52069"/>
          </a:xfrm>
          <a:custGeom>
            <a:avLst/>
            <a:gdLst/>
            <a:ahLst/>
            <a:cxnLst/>
            <a:rect l="l" t="t" r="r" b="b"/>
            <a:pathLst>
              <a:path w="9144000" h="52069">
                <a:moveTo>
                  <a:pt x="9144000" y="0"/>
                </a:moveTo>
                <a:lnTo>
                  <a:pt x="0" y="0"/>
                </a:lnTo>
                <a:lnTo>
                  <a:pt x="0" y="51815"/>
                </a:lnTo>
                <a:lnTo>
                  <a:pt x="9144000" y="518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59694" y="6381699"/>
            <a:ext cx="23304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25" dirty="0">
                <a:solidFill>
                  <a:srgbClr val="006666"/>
                </a:solidFill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2873" y="4523976"/>
            <a:ext cx="7138034" cy="14338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575"/>
              </a:spcBef>
              <a:buClr>
                <a:srgbClr val="7E7E7E"/>
              </a:buClr>
              <a:buSzPct val="119230"/>
              <a:buFont typeface="Wingdings"/>
              <a:buChar char=""/>
              <a:tabLst>
                <a:tab pos="356870" algn="l"/>
              </a:tabLst>
            </a:pPr>
            <a:r>
              <a:rPr sz="2600" dirty="0">
                <a:latin typeface="Arial"/>
                <a:cs typeface="Arial"/>
              </a:rPr>
              <a:t>Compute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GDP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deflator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each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year.</a:t>
            </a:r>
            <a:endParaRPr sz="2600">
              <a:latin typeface="Arial"/>
              <a:cs typeface="Arial"/>
            </a:endParaRPr>
          </a:p>
          <a:p>
            <a:pPr marL="356870" marR="5080" indent="-344805">
              <a:lnSpc>
                <a:spcPct val="104700"/>
              </a:lnSpc>
              <a:spcBef>
                <a:spcPts val="955"/>
              </a:spcBef>
              <a:buClr>
                <a:srgbClr val="7E7E7E"/>
              </a:buClr>
              <a:buSzPct val="119230"/>
              <a:buFont typeface="Wingdings"/>
              <a:buChar char=""/>
              <a:tabLst>
                <a:tab pos="356870" algn="l"/>
              </a:tabLst>
            </a:pPr>
            <a:r>
              <a:rPr sz="2600" dirty="0">
                <a:latin typeface="Arial"/>
                <a:cs typeface="Arial"/>
              </a:rPr>
              <a:t>Use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GDP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deflator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compute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inflation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rate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2021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10" dirty="0">
                <a:latin typeface="Arial"/>
                <a:cs typeface="Arial"/>
              </a:rPr>
              <a:t>2022.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87843" y="2879979"/>
            <a:ext cx="878840" cy="1348105"/>
            <a:chOff x="7887843" y="2879979"/>
            <a:chExt cx="878840" cy="1348105"/>
          </a:xfrm>
        </p:grpSpPr>
        <p:sp>
          <p:nvSpPr>
            <p:cNvPr id="10" name="object 10"/>
            <p:cNvSpPr/>
            <p:nvPr/>
          </p:nvSpPr>
          <p:spPr>
            <a:xfrm>
              <a:off x="7897368" y="2889504"/>
              <a:ext cx="850900" cy="646430"/>
            </a:xfrm>
            <a:custGeom>
              <a:avLst/>
              <a:gdLst/>
              <a:ahLst/>
              <a:cxnLst/>
              <a:rect l="l" t="t" r="r" b="b"/>
              <a:pathLst>
                <a:path w="850900" h="646429">
                  <a:moveTo>
                    <a:pt x="0" y="0"/>
                  </a:moveTo>
                  <a:lnTo>
                    <a:pt x="850391" y="646176"/>
                  </a:lnTo>
                </a:path>
              </a:pathLst>
            </a:custGeom>
            <a:ln w="19050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06512" y="3569208"/>
              <a:ext cx="850900" cy="649605"/>
            </a:xfrm>
            <a:custGeom>
              <a:avLst/>
              <a:gdLst/>
              <a:ahLst/>
              <a:cxnLst/>
              <a:rect l="l" t="t" r="r" b="b"/>
              <a:pathLst>
                <a:path w="850900" h="649604">
                  <a:moveTo>
                    <a:pt x="0" y="0"/>
                  </a:moveTo>
                  <a:lnTo>
                    <a:pt x="850392" y="64922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55415"/>
              </p:ext>
            </p:extLst>
          </p:nvPr>
        </p:nvGraphicFramePr>
        <p:xfrm>
          <a:off x="2028507" y="1545399"/>
          <a:ext cx="8153398" cy="297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8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735" marR="307340" indent="-231775">
                        <a:lnSpc>
                          <a:spcPct val="105000"/>
                        </a:lnSpc>
                        <a:spcBef>
                          <a:spcPts val="54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Nominal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GDP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GDP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280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b="1" spc="-25" dirty="0">
                          <a:latin typeface="Arial"/>
                          <a:cs typeface="Arial"/>
                        </a:rPr>
                        <a:t>GDP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deflator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27710" marR="446405" indent="-274320">
                        <a:lnSpc>
                          <a:spcPct val="105000"/>
                        </a:lnSpc>
                        <a:spcBef>
                          <a:spcPts val="54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Inflation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rate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2020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462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462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i="1" spc="-20" dirty="0">
                          <a:latin typeface="Arial"/>
                          <a:cs typeface="Arial"/>
                        </a:rPr>
                        <a:t>n.a.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65">
                <a:tc rowSpan="2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2021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514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33CC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85">
                <a:tc rowSpan="2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2022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583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1247140"/>
          </a:xfrm>
          <a:custGeom>
            <a:avLst/>
            <a:gdLst/>
            <a:ahLst/>
            <a:cxnLst/>
            <a:rect l="l" t="t" r="r" b="b"/>
            <a:pathLst>
              <a:path w="9144000" h="1247140">
                <a:moveTo>
                  <a:pt x="0" y="1246632"/>
                </a:moveTo>
                <a:lnTo>
                  <a:pt x="9144000" y="1246632"/>
                </a:lnTo>
                <a:lnTo>
                  <a:pt x="914400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solidFill>
            <a:srgbClr val="B3C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9973" y="171450"/>
            <a:ext cx="172338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NOW</a:t>
            </a:r>
            <a:r>
              <a:rPr sz="2300" b="0" spc="-70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YOU</a:t>
            </a:r>
            <a:r>
              <a:rPr sz="2300" b="0" spc="-65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spc="-25" dirty="0">
                <a:solidFill>
                  <a:srgbClr val="1F3E15"/>
                </a:solidFill>
                <a:latin typeface="Calibri Light"/>
                <a:cs typeface="Calibri Light"/>
              </a:rPr>
              <a:t>TRY</a:t>
            </a:r>
            <a:endParaRPr sz="23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792" y="329184"/>
            <a:ext cx="2384298" cy="1125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9973" y="448767"/>
            <a:ext cx="17411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>
                <a:solidFill>
                  <a:srgbClr val="FFFFFF"/>
                </a:solidFill>
              </a:rPr>
              <a:t>Answers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524000" y="1246632"/>
            <a:ext cx="9144000" cy="52069"/>
          </a:xfrm>
          <a:custGeom>
            <a:avLst/>
            <a:gdLst/>
            <a:ahLst/>
            <a:cxnLst/>
            <a:rect l="l" t="t" r="r" b="b"/>
            <a:pathLst>
              <a:path w="9144000" h="52069">
                <a:moveTo>
                  <a:pt x="9144000" y="0"/>
                </a:moveTo>
                <a:lnTo>
                  <a:pt x="0" y="0"/>
                </a:lnTo>
                <a:lnTo>
                  <a:pt x="0" y="51815"/>
                </a:lnTo>
                <a:lnTo>
                  <a:pt x="9144000" y="518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59694" y="6381699"/>
            <a:ext cx="23304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25" dirty="0">
                <a:solidFill>
                  <a:srgbClr val="006666"/>
                </a:solidFill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2873" y="4523976"/>
            <a:ext cx="7138034" cy="14338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575"/>
              </a:spcBef>
              <a:buClr>
                <a:srgbClr val="7E7E7E"/>
              </a:buClr>
              <a:buSzPct val="119230"/>
              <a:buFont typeface="Wingdings"/>
              <a:buChar char=""/>
              <a:tabLst>
                <a:tab pos="356870" algn="l"/>
              </a:tabLst>
            </a:pPr>
            <a:r>
              <a:rPr sz="2600" dirty="0">
                <a:latin typeface="Arial"/>
                <a:cs typeface="Arial"/>
              </a:rPr>
              <a:t>Compute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GDP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deflator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each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year.</a:t>
            </a:r>
            <a:endParaRPr sz="2600">
              <a:latin typeface="Arial"/>
              <a:cs typeface="Arial"/>
            </a:endParaRPr>
          </a:p>
          <a:p>
            <a:pPr marL="356870" marR="5080" indent="-344805">
              <a:lnSpc>
                <a:spcPct val="104700"/>
              </a:lnSpc>
              <a:spcBef>
                <a:spcPts val="955"/>
              </a:spcBef>
              <a:buClr>
                <a:srgbClr val="7E7E7E"/>
              </a:buClr>
              <a:buSzPct val="119230"/>
              <a:buFont typeface="Wingdings"/>
              <a:buChar char=""/>
              <a:tabLst>
                <a:tab pos="356870" algn="l"/>
              </a:tabLst>
            </a:pPr>
            <a:r>
              <a:rPr sz="2600" dirty="0">
                <a:latin typeface="Arial"/>
                <a:cs typeface="Arial"/>
              </a:rPr>
              <a:t>Use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GDP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deflator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compute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inflation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rate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2021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10" dirty="0">
                <a:latin typeface="Arial"/>
                <a:cs typeface="Arial"/>
              </a:rPr>
              <a:t>2022.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87843" y="2879979"/>
            <a:ext cx="878840" cy="1348105"/>
            <a:chOff x="7887843" y="2879979"/>
            <a:chExt cx="878840" cy="1348105"/>
          </a:xfrm>
        </p:grpSpPr>
        <p:sp>
          <p:nvSpPr>
            <p:cNvPr id="10" name="object 10"/>
            <p:cNvSpPr/>
            <p:nvPr/>
          </p:nvSpPr>
          <p:spPr>
            <a:xfrm>
              <a:off x="7897368" y="2889504"/>
              <a:ext cx="850900" cy="646430"/>
            </a:xfrm>
            <a:custGeom>
              <a:avLst/>
              <a:gdLst/>
              <a:ahLst/>
              <a:cxnLst/>
              <a:rect l="l" t="t" r="r" b="b"/>
              <a:pathLst>
                <a:path w="850900" h="646429">
                  <a:moveTo>
                    <a:pt x="0" y="0"/>
                  </a:moveTo>
                  <a:lnTo>
                    <a:pt x="850391" y="646176"/>
                  </a:lnTo>
                </a:path>
              </a:pathLst>
            </a:custGeom>
            <a:ln w="19050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06512" y="3569208"/>
              <a:ext cx="850900" cy="649605"/>
            </a:xfrm>
            <a:custGeom>
              <a:avLst/>
              <a:gdLst/>
              <a:ahLst/>
              <a:cxnLst/>
              <a:rect l="l" t="t" r="r" b="b"/>
              <a:pathLst>
                <a:path w="850900" h="649604">
                  <a:moveTo>
                    <a:pt x="0" y="0"/>
                  </a:moveTo>
                  <a:lnTo>
                    <a:pt x="850392" y="64922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54848"/>
              </p:ext>
            </p:extLst>
          </p:nvPr>
        </p:nvGraphicFramePr>
        <p:xfrm>
          <a:off x="2028507" y="1545399"/>
          <a:ext cx="8153398" cy="297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8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735" marR="307340" indent="-231775">
                        <a:lnSpc>
                          <a:spcPct val="105000"/>
                        </a:lnSpc>
                        <a:spcBef>
                          <a:spcPts val="54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Nominal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GDP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GDP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280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b="1" spc="-25" dirty="0">
                          <a:latin typeface="Arial"/>
                          <a:cs typeface="Arial"/>
                        </a:rPr>
                        <a:t>GDP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deflator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27710" marR="446405" indent="-274320">
                        <a:lnSpc>
                          <a:spcPct val="105000"/>
                        </a:lnSpc>
                        <a:spcBef>
                          <a:spcPts val="54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Inflation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rate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2020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462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462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100.0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i="1" spc="-20" dirty="0">
                          <a:latin typeface="Arial"/>
                          <a:cs typeface="Arial"/>
                        </a:rPr>
                        <a:t>n.a.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65">
                <a:tc rowSpan="2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2021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514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102.8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400" spc="-20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2.8%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33CC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78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85">
                <a:tc rowSpan="2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2022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583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520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112.1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9.1%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605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C00000"/>
                </a:solidFill>
              </a:rPr>
              <a:t>Consumer</a:t>
            </a:r>
            <a:r>
              <a:rPr sz="3600" b="1" spc="-145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Price</a:t>
            </a:r>
            <a:r>
              <a:rPr sz="3600" b="1" spc="-155" dirty="0">
                <a:solidFill>
                  <a:srgbClr val="C00000"/>
                </a:solidFill>
              </a:rPr>
              <a:t> </a:t>
            </a:r>
            <a:r>
              <a:rPr sz="3600" b="1" spc="-20" dirty="0">
                <a:solidFill>
                  <a:srgbClr val="C00000"/>
                </a:solidFill>
              </a:rPr>
              <a:t>Index</a:t>
            </a:r>
            <a:r>
              <a:rPr sz="3600" b="1" spc="-14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(CPI)</a:t>
            </a:r>
            <a:r>
              <a:rPr sz="3600" b="1" spc="-14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&amp;</a:t>
            </a:r>
            <a:r>
              <a:rPr sz="3600" b="1" spc="-100" dirty="0">
                <a:solidFill>
                  <a:srgbClr val="C00000"/>
                </a:solidFill>
              </a:rPr>
              <a:t> </a:t>
            </a:r>
            <a:r>
              <a:rPr sz="3600" b="1" spc="-30" dirty="0">
                <a:solidFill>
                  <a:srgbClr val="C00000"/>
                </a:solidFill>
              </a:rPr>
              <a:t>Inflation</a:t>
            </a:r>
            <a:r>
              <a:rPr sz="3600" b="1" spc="-150" dirty="0">
                <a:solidFill>
                  <a:srgbClr val="C00000"/>
                </a:solidFill>
              </a:rPr>
              <a:t> </a:t>
            </a:r>
            <a:r>
              <a:rPr lang="en-IN" sz="3600" b="1" spc="-20" dirty="0">
                <a:solidFill>
                  <a:srgbClr val="C00000"/>
                </a:solidFill>
              </a:rPr>
              <a:t>R</a:t>
            </a:r>
            <a:r>
              <a:rPr sz="3600" b="1" spc="-20" dirty="0">
                <a:solidFill>
                  <a:srgbClr val="C00000"/>
                </a:solidFill>
              </a:rPr>
              <a:t>ate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436877"/>
            <a:ext cx="9445625" cy="439274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0029" marR="107950" indent="-227329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CPI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measure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level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prices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faced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by 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consumers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Uses: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ts val="365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</a:tabLst>
            </a:pPr>
            <a:r>
              <a:rPr sz="3200" spc="-40" dirty="0">
                <a:latin typeface="Calibri"/>
                <a:cs typeface="Calibri"/>
              </a:rPr>
              <a:t>Tracks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changes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typical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household’s</a:t>
            </a:r>
            <a:endParaRPr sz="3200" dirty="0">
              <a:latin typeface="Calibri"/>
              <a:cs typeface="Calibri"/>
            </a:endParaRPr>
          </a:p>
          <a:p>
            <a:pPr marL="698500">
              <a:lnSpc>
                <a:spcPts val="3650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living</a:t>
            </a:r>
            <a:endParaRPr sz="32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697865" algn="l"/>
              </a:tabLst>
            </a:pPr>
            <a:r>
              <a:rPr sz="3200" dirty="0">
                <a:latin typeface="Calibri"/>
                <a:cs typeface="Calibri"/>
              </a:rPr>
              <a:t>Adjusts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many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contracts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inflation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e.g.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D.A</a:t>
            </a:r>
            <a:r>
              <a:rPr lang="en-IN" sz="2000" spc="-2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lang="en-IN" sz="2000" spc="-20" dirty="0">
                <a:latin typeface="Calibri"/>
                <a:cs typeface="Calibri"/>
              </a:rPr>
              <a:t>(dearness allowance)</a:t>
            </a:r>
            <a:endParaRPr sz="2000" dirty="0">
              <a:latin typeface="Calibri"/>
              <a:cs typeface="Calibri"/>
            </a:endParaRPr>
          </a:p>
          <a:p>
            <a:pPr marL="698500" marR="990600" lvl="1" indent="-228600">
              <a:lnSpc>
                <a:spcPts val="3460"/>
              </a:lnSpc>
              <a:spcBef>
                <a:spcPts val="1395"/>
              </a:spcBef>
              <a:buFont typeface="Arial"/>
              <a:buChar char="•"/>
              <a:tabLst>
                <a:tab pos="698500" algn="l"/>
              </a:tabLst>
            </a:pPr>
            <a:r>
              <a:rPr sz="3200" dirty="0">
                <a:latin typeface="Calibri"/>
                <a:cs typeface="Calibri"/>
              </a:rPr>
              <a:t>Used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RBI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decide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monetary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policy stance</a:t>
            </a:r>
            <a:r>
              <a:rPr lang="en-IN"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2800" spc="-10" dirty="0">
                <a:solidFill>
                  <a:schemeClr val="tx1"/>
                </a:solidFill>
                <a:latin typeface="Calibri"/>
                <a:cs typeface="Calibri"/>
              </a:rPr>
              <a:t>(whether to increase or decrease interest rates)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33400"/>
            <a:ext cx="4376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How</a:t>
            </a:r>
            <a:r>
              <a:rPr sz="3600" b="1" spc="-15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the</a:t>
            </a:r>
            <a:r>
              <a:rPr sz="3600" b="1" spc="-13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CPI</a:t>
            </a:r>
            <a:r>
              <a:rPr sz="3600" b="1" spc="-10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is</a:t>
            </a:r>
            <a:r>
              <a:rPr sz="3600" b="1" spc="-110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compiled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7984" y="5426140"/>
            <a:ext cx="4824730" cy="0"/>
          </a:xfrm>
          <a:custGeom>
            <a:avLst/>
            <a:gdLst/>
            <a:ahLst/>
            <a:cxnLst/>
            <a:rect l="l" t="t" r="r" b="b"/>
            <a:pathLst>
              <a:path w="4824730">
                <a:moveTo>
                  <a:pt x="0" y="0"/>
                </a:moveTo>
                <a:lnTo>
                  <a:pt x="4824121" y="0"/>
                </a:lnTo>
              </a:path>
            </a:pathLst>
          </a:custGeom>
          <a:ln w="14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5175" y="1185494"/>
            <a:ext cx="7802245" cy="47002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53085" marR="30480" indent="-515620">
              <a:lnSpc>
                <a:spcPts val="3030"/>
              </a:lnSpc>
              <a:spcBef>
                <a:spcPts val="484"/>
              </a:spcBef>
              <a:buClr>
                <a:srgbClr val="CC6600"/>
              </a:buClr>
              <a:buSzPct val="92857"/>
              <a:buFont typeface="Calibri"/>
              <a:buAutoNum type="arabicPeriod"/>
              <a:tabLst>
                <a:tab pos="553085" algn="l"/>
              </a:tabLst>
            </a:pPr>
            <a:r>
              <a:rPr sz="2800" dirty="0">
                <a:latin typeface="Calibri"/>
                <a:cs typeface="Calibri"/>
              </a:rPr>
              <a:t>Consumers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surveyed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composition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average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consumer’s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“basket”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around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450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items</a:t>
            </a:r>
            <a:endParaRPr sz="2800" dirty="0">
              <a:latin typeface="Calibri"/>
              <a:cs typeface="Calibri"/>
            </a:endParaRPr>
          </a:p>
          <a:p>
            <a:pPr marL="553085" marR="272415" indent="-515620">
              <a:lnSpc>
                <a:spcPct val="90000"/>
              </a:lnSpc>
              <a:spcBef>
                <a:spcPts val="955"/>
              </a:spcBef>
              <a:buClr>
                <a:srgbClr val="CC6600"/>
              </a:buClr>
              <a:buSzPct val="92857"/>
              <a:buFont typeface="Calibri"/>
              <a:buAutoNum type="arabicPeriod"/>
              <a:tabLst>
                <a:tab pos="553085" algn="l"/>
              </a:tabLst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month,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investigators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prices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basket;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lang="en-IN" sz="2800" spc="-5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cost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basket</a:t>
            </a:r>
            <a:endParaRPr sz="2800" dirty="0">
              <a:latin typeface="Calibri"/>
              <a:cs typeface="Calibri"/>
            </a:endParaRPr>
          </a:p>
          <a:p>
            <a:pPr marL="553085" indent="-514984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92857"/>
              <a:buFont typeface="Calibri"/>
              <a:buAutoNum type="arabicPeriod"/>
              <a:tabLst>
                <a:tab pos="553085" algn="l"/>
              </a:tabLst>
            </a:pPr>
            <a:r>
              <a:rPr sz="2800" b="1" dirty="0">
                <a:latin typeface="Calibri"/>
                <a:cs typeface="Calibri"/>
              </a:rPr>
              <a:t>CPI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any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month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equals</a:t>
            </a:r>
            <a:r>
              <a:rPr lang="en-IN" sz="2800" b="1" spc="-10" dirty="0">
                <a:latin typeface="Calibri"/>
                <a:cs typeface="Calibri"/>
              </a:rPr>
              <a:t> =</a:t>
            </a:r>
            <a:endParaRPr sz="28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z="2800" dirty="0">
              <a:latin typeface="Calibri"/>
              <a:cs typeface="Calibri"/>
            </a:endParaRPr>
          </a:p>
          <a:p>
            <a:pPr marL="1935480" marR="1049020" indent="-962660">
              <a:lnSpc>
                <a:spcPct val="117700"/>
              </a:lnSpc>
              <a:tabLst>
                <a:tab pos="2018664" algn="l"/>
              </a:tabLst>
            </a:pPr>
            <a:r>
              <a:rPr sz="4275" baseline="-35087" dirty="0">
                <a:latin typeface="Tahoma"/>
                <a:cs typeface="Tahoma"/>
              </a:rPr>
              <a:t>100</a:t>
            </a:r>
            <a:r>
              <a:rPr sz="4275" spc="-517" baseline="-35087" dirty="0">
                <a:latin typeface="Tahoma"/>
                <a:cs typeface="Tahoma"/>
              </a:rPr>
              <a:t> </a:t>
            </a:r>
            <a:r>
              <a:rPr sz="4275" spc="-75" baseline="-35087" dirty="0">
                <a:latin typeface="Symbol"/>
                <a:cs typeface="Symbol"/>
              </a:rPr>
              <a:t></a:t>
            </a:r>
            <a:r>
              <a:rPr sz="4275" baseline="-35087" dirty="0">
                <a:latin typeface="Times New Roman"/>
                <a:cs typeface="Times New Roman"/>
              </a:rPr>
              <a:t>		</a:t>
            </a:r>
            <a:r>
              <a:rPr sz="2850" dirty="0">
                <a:latin typeface="Arial"/>
                <a:cs typeface="Arial"/>
              </a:rPr>
              <a:t>Cost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of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basket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in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that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spc="-10" dirty="0">
                <a:latin typeface="Arial"/>
                <a:cs typeface="Arial"/>
              </a:rPr>
              <a:t>month </a:t>
            </a:r>
            <a:r>
              <a:rPr sz="2850" dirty="0">
                <a:latin typeface="Arial"/>
                <a:cs typeface="Arial"/>
              </a:rPr>
              <a:t>Cost</a:t>
            </a:r>
            <a:r>
              <a:rPr sz="2850" spc="105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of</a:t>
            </a:r>
            <a:r>
              <a:rPr sz="2850" spc="120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basket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in</a:t>
            </a:r>
            <a:r>
              <a:rPr sz="2850" spc="114" dirty="0">
                <a:latin typeface="Arial"/>
                <a:cs typeface="Arial"/>
              </a:rPr>
              <a:t> </a:t>
            </a:r>
            <a:r>
              <a:rPr sz="2850" dirty="0">
                <a:latin typeface="Arial"/>
                <a:cs typeface="Arial"/>
              </a:rPr>
              <a:t>base</a:t>
            </a:r>
            <a:r>
              <a:rPr sz="2850" spc="120" dirty="0">
                <a:latin typeface="Arial"/>
                <a:cs typeface="Arial"/>
              </a:rPr>
              <a:t> </a:t>
            </a:r>
            <a:r>
              <a:rPr sz="2850" spc="-10" dirty="0">
                <a:latin typeface="Arial"/>
                <a:cs typeface="Arial"/>
              </a:rPr>
              <a:t>period</a:t>
            </a:r>
            <a:endParaRPr sz="28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200" y="6021323"/>
            <a:ext cx="4724400" cy="398186"/>
          </a:xfrm>
          <a:prstGeom prst="rect">
            <a:avLst/>
          </a:prstGeom>
          <a:ln w="9525">
            <a:solidFill>
              <a:srgbClr val="00AF5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lang="en-IN" sz="2400" i="1" dirty="0">
                <a:latin typeface="Calibri"/>
                <a:cs typeface="Calibri"/>
              </a:rPr>
              <a:t>Current </a:t>
            </a:r>
            <a:r>
              <a:rPr sz="2400" i="1" dirty="0">
                <a:latin typeface="Calibri"/>
                <a:cs typeface="Calibri"/>
              </a:rPr>
              <a:t>Base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year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for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CPI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20</a:t>
            </a:r>
            <a:r>
              <a:rPr lang="en-IN" sz="2400" i="1" spc="-20" dirty="0">
                <a:latin typeface="Calibri"/>
                <a:cs typeface="Calibri"/>
              </a:rPr>
              <a:t>11-</a:t>
            </a:r>
            <a:r>
              <a:rPr sz="2400" i="1" spc="-20" dirty="0">
                <a:latin typeface="Calibri"/>
                <a:cs typeface="Calibri"/>
              </a:rPr>
              <a:t>12</a:t>
            </a:r>
            <a:endParaRPr sz="2400" i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The</a:t>
            </a:r>
            <a:r>
              <a:rPr sz="3600" b="1" spc="-130" dirty="0">
                <a:solidFill>
                  <a:srgbClr val="C00000"/>
                </a:solidFill>
              </a:rPr>
              <a:t> </a:t>
            </a:r>
            <a:r>
              <a:rPr sz="3600" b="1" spc="-40" dirty="0">
                <a:solidFill>
                  <a:srgbClr val="C00000"/>
                </a:solidFill>
              </a:rPr>
              <a:t>composition</a:t>
            </a:r>
            <a:r>
              <a:rPr sz="3600" b="1" spc="-12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of</a:t>
            </a:r>
            <a:r>
              <a:rPr sz="3600" b="1" spc="-8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the</a:t>
            </a:r>
            <a:r>
              <a:rPr sz="3600" b="1" spc="-100" dirty="0">
                <a:solidFill>
                  <a:srgbClr val="C00000"/>
                </a:solidFill>
              </a:rPr>
              <a:t> </a:t>
            </a:r>
            <a:r>
              <a:rPr sz="3600" b="1" spc="-55" dirty="0">
                <a:solidFill>
                  <a:srgbClr val="C00000"/>
                </a:solidFill>
              </a:rPr>
              <a:t>CPI’s</a:t>
            </a:r>
            <a:r>
              <a:rPr sz="3600" b="1" spc="-100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“basket”</a:t>
            </a:r>
            <a:endParaRPr sz="3600" b="1" dirty="0">
              <a:solidFill>
                <a:srgbClr val="C0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482" y="1673285"/>
            <a:ext cx="7931035" cy="4965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1247140"/>
          </a:xfrm>
          <a:custGeom>
            <a:avLst/>
            <a:gdLst/>
            <a:ahLst/>
            <a:cxnLst/>
            <a:rect l="l" t="t" r="r" b="b"/>
            <a:pathLst>
              <a:path w="9144000" h="1247140">
                <a:moveTo>
                  <a:pt x="0" y="1246632"/>
                </a:moveTo>
                <a:lnTo>
                  <a:pt x="9144000" y="1246632"/>
                </a:lnTo>
                <a:lnTo>
                  <a:pt x="914400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solidFill>
            <a:srgbClr val="B3C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9973" y="171450"/>
            <a:ext cx="172338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NOW</a:t>
            </a:r>
            <a:r>
              <a:rPr sz="2300" b="0" spc="-70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YOU</a:t>
            </a:r>
            <a:r>
              <a:rPr sz="2300" b="0" spc="-65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spc="-25" dirty="0">
                <a:solidFill>
                  <a:srgbClr val="1F3E15"/>
                </a:solidFill>
                <a:latin typeface="Calibri Light"/>
                <a:cs typeface="Calibri Light"/>
              </a:rPr>
              <a:t>TRY</a:t>
            </a:r>
            <a:endParaRPr sz="23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329184"/>
            <a:ext cx="4112513" cy="1125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9973" y="448767"/>
            <a:ext cx="34683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FFFFFF"/>
                </a:solidFill>
              </a:rPr>
              <a:t>Compute</a:t>
            </a:r>
            <a:r>
              <a:rPr sz="4000" spc="-8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the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CPI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524000" y="1246632"/>
            <a:ext cx="9144000" cy="52069"/>
          </a:xfrm>
          <a:custGeom>
            <a:avLst/>
            <a:gdLst/>
            <a:ahLst/>
            <a:cxnLst/>
            <a:rect l="l" t="t" r="r" b="b"/>
            <a:pathLst>
              <a:path w="9144000" h="52069">
                <a:moveTo>
                  <a:pt x="9144000" y="0"/>
                </a:moveTo>
                <a:lnTo>
                  <a:pt x="0" y="0"/>
                </a:lnTo>
                <a:lnTo>
                  <a:pt x="0" y="51815"/>
                </a:lnTo>
                <a:lnTo>
                  <a:pt x="9144000" y="518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41550" y="1573784"/>
            <a:ext cx="727011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29735" algn="l"/>
              </a:tabLst>
            </a:pPr>
            <a:r>
              <a:rPr sz="2700" dirty="0">
                <a:latin typeface="Calibri"/>
                <a:cs typeface="Calibri"/>
              </a:rPr>
              <a:t>Basket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fixed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base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year:</a:t>
            </a:r>
            <a:r>
              <a:rPr sz="2700" dirty="0">
                <a:latin typeface="Calibri"/>
                <a:cs typeface="Calibri"/>
              </a:rPr>
              <a:t>	20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oranges,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10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apples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31492" y="2421635"/>
            <a:ext cx="4297680" cy="3124200"/>
          </a:xfrm>
          <a:custGeom>
            <a:avLst/>
            <a:gdLst/>
            <a:ahLst/>
            <a:cxnLst/>
            <a:rect l="l" t="t" r="r" b="b"/>
            <a:pathLst>
              <a:path w="4297680" h="3124200">
                <a:moveTo>
                  <a:pt x="0" y="3124200"/>
                </a:moveTo>
                <a:lnTo>
                  <a:pt x="4297680" y="3124200"/>
                </a:lnTo>
                <a:lnTo>
                  <a:pt x="429768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525">
            <a:solidFill>
              <a:srgbClr val="00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08073" y="2430856"/>
            <a:ext cx="94932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2700" spc="-10" dirty="0">
                <a:latin typeface="Calibri"/>
                <a:cs typeface="Calibri"/>
              </a:rPr>
              <a:t>P</a:t>
            </a:r>
            <a:r>
              <a:rPr sz="2700" spc="-10" dirty="0" err="1">
                <a:latin typeface="Calibri"/>
                <a:cs typeface="Calibri"/>
              </a:rPr>
              <a:t>rices</a:t>
            </a:r>
            <a:r>
              <a:rPr sz="2700" spc="-10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0389" y="2925317"/>
            <a:ext cx="112966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700" spc="-1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ranges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5209" y="2925317"/>
            <a:ext cx="934719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10" dirty="0">
                <a:latin typeface="Calibri"/>
                <a:cs typeface="Calibri"/>
              </a:rPr>
              <a:t>apples</a:t>
            </a:r>
            <a:endParaRPr sz="27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89023" y="3518153"/>
          <a:ext cx="3312160" cy="182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700" spc="-2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2012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257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7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L="31750">
                        <a:lnSpc>
                          <a:spcPts val="3165"/>
                        </a:lnSpc>
                      </a:pPr>
                      <a:r>
                        <a:rPr sz="2700" spc="-20" dirty="0">
                          <a:latin typeface="Calibri"/>
                          <a:cs typeface="Calibri"/>
                        </a:rPr>
                        <a:t>2013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316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6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L="31750">
                        <a:lnSpc>
                          <a:spcPts val="3165"/>
                        </a:lnSpc>
                      </a:pPr>
                      <a:r>
                        <a:rPr sz="2700" spc="-20" dirty="0">
                          <a:latin typeface="Calibri"/>
                          <a:cs typeface="Calibri"/>
                        </a:rPr>
                        <a:t>2014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316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6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16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1750">
                        <a:lnSpc>
                          <a:spcPts val="3165"/>
                        </a:lnSpc>
                      </a:pPr>
                      <a:r>
                        <a:rPr sz="2700" spc="-20" dirty="0">
                          <a:latin typeface="Calibri"/>
                          <a:cs typeface="Calibri"/>
                        </a:rPr>
                        <a:t>2015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316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6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339585" y="2264968"/>
            <a:ext cx="3658870" cy="25171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700" dirty="0">
                <a:latin typeface="Calibri"/>
                <a:cs typeface="Calibri"/>
              </a:rPr>
              <a:t>For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year,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compute</a:t>
            </a:r>
            <a:r>
              <a:rPr lang="en-IN" sz="2700" spc="-10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spcBef>
                <a:spcPts val="819"/>
              </a:spcBef>
              <a:buClr>
                <a:srgbClr val="006699"/>
              </a:buClr>
              <a:buFont typeface="Wingdings"/>
              <a:buChar char=""/>
              <a:tabLst>
                <a:tab pos="30226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cost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basket</a:t>
            </a:r>
            <a:endParaRPr sz="2700" dirty="0">
              <a:latin typeface="Calibri"/>
              <a:cs typeface="Calibri"/>
            </a:endParaRPr>
          </a:p>
          <a:p>
            <a:pPr marL="302260" marR="5080" indent="-290195">
              <a:lnSpc>
                <a:spcPct val="105200"/>
              </a:lnSpc>
              <a:spcBef>
                <a:spcPts val="645"/>
              </a:spcBef>
              <a:buClr>
                <a:srgbClr val="006699"/>
              </a:buClr>
              <a:buFont typeface="Wingdings"/>
              <a:buChar char=""/>
              <a:tabLst>
                <a:tab pos="30226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CPI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(use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2012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25" dirty="0">
                <a:latin typeface="Calibri"/>
                <a:cs typeface="Calibri"/>
              </a:rPr>
              <a:t> the </a:t>
            </a:r>
            <a:r>
              <a:rPr sz="2700" dirty="0">
                <a:latin typeface="Calibri"/>
                <a:cs typeface="Calibri"/>
              </a:rPr>
              <a:t>base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year)</a:t>
            </a:r>
            <a:endParaRPr sz="2700" dirty="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spcBef>
                <a:spcPts val="795"/>
              </a:spcBef>
              <a:buClr>
                <a:srgbClr val="006699"/>
              </a:buClr>
              <a:buFont typeface="Wingdings"/>
              <a:buChar char=""/>
              <a:tabLst>
                <a:tab pos="30226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inflation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rate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1247140"/>
          </a:xfrm>
          <a:custGeom>
            <a:avLst/>
            <a:gdLst/>
            <a:ahLst/>
            <a:cxnLst/>
            <a:rect l="l" t="t" r="r" b="b"/>
            <a:pathLst>
              <a:path w="9144000" h="1247140">
                <a:moveTo>
                  <a:pt x="0" y="1246632"/>
                </a:moveTo>
                <a:lnTo>
                  <a:pt x="9144000" y="1246632"/>
                </a:lnTo>
                <a:lnTo>
                  <a:pt x="914400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solidFill>
            <a:srgbClr val="B3C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9973" y="171450"/>
            <a:ext cx="172338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NOW</a:t>
            </a:r>
            <a:r>
              <a:rPr sz="2300" b="0" spc="-70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YOU</a:t>
            </a:r>
            <a:r>
              <a:rPr sz="2300" b="0" spc="-65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spc="-25" dirty="0">
                <a:solidFill>
                  <a:srgbClr val="1F3E15"/>
                </a:solidFill>
                <a:latin typeface="Calibri Light"/>
                <a:cs typeface="Calibri Light"/>
              </a:rPr>
              <a:t>TRY</a:t>
            </a:r>
            <a:endParaRPr sz="23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329184"/>
            <a:ext cx="2384298" cy="1125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9973" y="448767"/>
            <a:ext cx="17411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>
                <a:solidFill>
                  <a:srgbClr val="FFFFFF"/>
                </a:solidFill>
              </a:rPr>
              <a:t>Answers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524000" y="1246632"/>
            <a:ext cx="9144000" cy="52069"/>
          </a:xfrm>
          <a:custGeom>
            <a:avLst/>
            <a:gdLst/>
            <a:ahLst/>
            <a:cxnLst/>
            <a:rect l="l" t="t" r="r" b="b"/>
            <a:pathLst>
              <a:path w="9144000" h="52069">
                <a:moveTo>
                  <a:pt x="9144000" y="0"/>
                </a:moveTo>
                <a:lnTo>
                  <a:pt x="0" y="0"/>
                </a:lnTo>
                <a:lnTo>
                  <a:pt x="0" y="51815"/>
                </a:lnTo>
                <a:lnTo>
                  <a:pt x="9144000" y="518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59694" y="6381699"/>
            <a:ext cx="23304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25" dirty="0">
                <a:solidFill>
                  <a:srgbClr val="006666"/>
                </a:solidFill>
                <a:latin typeface="Calibri"/>
                <a:cs typeface="Calibri"/>
              </a:rPr>
              <a:t>18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6673" y="1635632"/>
            <a:ext cx="1038860" cy="9017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35"/>
              </a:spcBef>
            </a:pPr>
            <a:r>
              <a:rPr sz="2800" dirty="0">
                <a:latin typeface="Calibri"/>
                <a:cs typeface="Calibri"/>
              </a:rPr>
              <a:t>Cost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basket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0972" y="2083384"/>
            <a:ext cx="4870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5" dirty="0">
                <a:latin typeface="Calibri"/>
                <a:cs typeface="Calibri"/>
              </a:rPr>
              <a:t>CPI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3202" y="1635632"/>
            <a:ext cx="1238250" cy="9017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35"/>
              </a:spcBef>
            </a:pPr>
            <a:r>
              <a:rPr sz="2800" spc="-10" dirty="0">
                <a:latin typeface="Calibri"/>
                <a:cs typeface="Calibri"/>
              </a:rPr>
              <a:t>Inflation </a:t>
            </a:r>
            <a:r>
              <a:rPr sz="2800" spc="-20" dirty="0">
                <a:latin typeface="Calibri"/>
                <a:cs typeface="Calibri"/>
              </a:rPr>
              <a:t>rate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5260" y="2511329"/>
            <a:ext cx="744855" cy="258762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20" dirty="0">
                <a:latin typeface="Calibri"/>
                <a:cs typeface="Calibri"/>
              </a:rPr>
              <a:t>2012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20" dirty="0">
                <a:latin typeface="Calibri"/>
                <a:cs typeface="Calibri"/>
              </a:rPr>
              <a:t>2013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latin typeface="Calibri"/>
                <a:cs typeface="Calibri"/>
              </a:rPr>
              <a:t>2014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20" dirty="0">
                <a:latin typeface="Calibri"/>
                <a:cs typeface="Calibri"/>
              </a:rPr>
              <a:t>2015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34986" y="3020186"/>
            <a:ext cx="882015" cy="1887855"/>
            <a:chOff x="7134986" y="3020186"/>
            <a:chExt cx="882015" cy="1887855"/>
          </a:xfrm>
        </p:grpSpPr>
        <p:sp>
          <p:nvSpPr>
            <p:cNvPr id="13" name="object 13"/>
            <p:cNvSpPr/>
            <p:nvPr/>
          </p:nvSpPr>
          <p:spPr>
            <a:xfrm>
              <a:off x="7159751" y="3029711"/>
              <a:ext cx="850900" cy="622300"/>
            </a:xfrm>
            <a:custGeom>
              <a:avLst/>
              <a:gdLst/>
              <a:ahLst/>
              <a:cxnLst/>
              <a:rect l="l" t="t" r="r" b="b"/>
              <a:pathLst>
                <a:path w="850900" h="622300">
                  <a:moveTo>
                    <a:pt x="12192" y="621792"/>
                  </a:moveTo>
                  <a:lnTo>
                    <a:pt x="850392" y="621792"/>
                  </a:lnTo>
                </a:path>
                <a:path w="850900" h="622300">
                  <a:moveTo>
                    <a:pt x="838200" y="6096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8895" y="3663695"/>
              <a:ext cx="847725" cy="619125"/>
            </a:xfrm>
            <a:custGeom>
              <a:avLst/>
              <a:gdLst/>
              <a:ahLst/>
              <a:cxnLst/>
              <a:rect l="l" t="t" r="r" b="b"/>
              <a:pathLst>
                <a:path w="847725" h="619125">
                  <a:moveTo>
                    <a:pt x="9144" y="618743"/>
                  </a:moveTo>
                  <a:lnTo>
                    <a:pt x="847344" y="618743"/>
                  </a:lnTo>
                </a:path>
                <a:path w="847725" h="619125">
                  <a:moveTo>
                    <a:pt x="838200" y="60959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4511" y="4279391"/>
              <a:ext cx="850900" cy="619125"/>
            </a:xfrm>
            <a:custGeom>
              <a:avLst/>
              <a:gdLst/>
              <a:ahLst/>
              <a:cxnLst/>
              <a:rect l="l" t="t" r="r" b="b"/>
              <a:pathLst>
                <a:path w="850900" h="619125">
                  <a:moveTo>
                    <a:pt x="12192" y="618743"/>
                  </a:moveTo>
                  <a:lnTo>
                    <a:pt x="850392" y="618743"/>
                  </a:lnTo>
                </a:path>
                <a:path w="850900" h="619125">
                  <a:moveTo>
                    <a:pt x="838200" y="60959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66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756916" y="2638044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93202" y="2513339"/>
            <a:ext cx="736600" cy="258572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2800" i="1" spc="-20" dirty="0">
                <a:latin typeface="Calibri"/>
                <a:cs typeface="Calibri"/>
              </a:rPr>
              <a:t>n.a.</a:t>
            </a:r>
            <a:endParaRPr sz="2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670"/>
              </a:spcBef>
            </a:pPr>
            <a:r>
              <a:rPr sz="2800" spc="-20" dirty="0">
                <a:solidFill>
                  <a:srgbClr val="009900"/>
                </a:solidFill>
                <a:latin typeface="Calibri"/>
                <a:cs typeface="Calibri"/>
              </a:rPr>
              <a:t>5.7%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800" spc="-20" dirty="0">
                <a:solidFill>
                  <a:srgbClr val="CC0000"/>
                </a:solidFill>
                <a:latin typeface="Calibri"/>
                <a:cs typeface="Calibri"/>
              </a:rPr>
              <a:t>8.1%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20" dirty="0">
                <a:solidFill>
                  <a:srgbClr val="6600CC"/>
                </a:solidFill>
                <a:latin typeface="Calibri"/>
                <a:cs typeface="Calibri"/>
              </a:rPr>
              <a:t>2.5%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0064" y="2502431"/>
            <a:ext cx="876300" cy="259651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850"/>
              </a:spcBef>
            </a:pPr>
            <a:r>
              <a:rPr sz="2800" spc="-10" dirty="0">
                <a:latin typeface="Calibri"/>
                <a:cs typeface="Calibri"/>
              </a:rPr>
              <a:t>100.0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800" spc="-10" dirty="0">
                <a:latin typeface="Calibri"/>
                <a:cs typeface="Calibri"/>
              </a:rPr>
              <a:t>105.7</a:t>
            </a:r>
            <a:endParaRPr sz="28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  <a:spcBef>
                <a:spcPts val="1610"/>
              </a:spcBef>
            </a:pPr>
            <a:r>
              <a:rPr sz="2800" spc="-10" dirty="0">
                <a:latin typeface="Calibri"/>
                <a:cs typeface="Calibri"/>
              </a:rPr>
              <a:t>114.3</a:t>
            </a:r>
            <a:endParaRPr sz="28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  <a:spcBef>
                <a:spcPts val="1685"/>
              </a:spcBef>
            </a:pPr>
            <a:r>
              <a:rPr sz="2800" spc="-10" dirty="0">
                <a:latin typeface="Calibri"/>
                <a:cs typeface="Calibri"/>
              </a:rPr>
              <a:t>117.1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9609" y="2513339"/>
            <a:ext cx="603885" cy="258572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764"/>
              </a:spcBef>
            </a:pPr>
            <a:r>
              <a:rPr sz="2800" spc="-25" dirty="0">
                <a:latin typeface="Calibri"/>
                <a:cs typeface="Calibri"/>
              </a:rPr>
              <a:t>350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800" spc="-25" dirty="0">
                <a:latin typeface="Calibri"/>
                <a:cs typeface="Calibri"/>
              </a:rPr>
              <a:t>370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95"/>
              </a:spcBef>
            </a:pPr>
            <a:r>
              <a:rPr sz="2800" spc="-25" dirty="0">
                <a:latin typeface="Calibri"/>
                <a:cs typeface="Calibri"/>
              </a:rPr>
              <a:t>400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Calibri"/>
                <a:cs typeface="Calibri"/>
              </a:rPr>
              <a:t>410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C00000"/>
                </a:solidFill>
              </a:rPr>
              <a:t>Wholesale</a:t>
            </a:r>
            <a:r>
              <a:rPr sz="3600" b="1" spc="-130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Price</a:t>
            </a:r>
            <a:r>
              <a:rPr sz="3600" b="1" spc="-130" dirty="0">
                <a:solidFill>
                  <a:srgbClr val="C00000"/>
                </a:solidFill>
              </a:rPr>
              <a:t> </a:t>
            </a:r>
            <a:r>
              <a:rPr sz="3600" b="1" spc="-25" dirty="0">
                <a:solidFill>
                  <a:srgbClr val="C00000"/>
                </a:solidFill>
              </a:rPr>
              <a:t>Index</a:t>
            </a:r>
            <a:r>
              <a:rPr sz="3600" b="1" spc="-17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(WPI)</a:t>
            </a:r>
            <a:r>
              <a:rPr sz="3600" b="1" spc="-12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&amp;</a:t>
            </a:r>
            <a:r>
              <a:rPr sz="3600" b="1" spc="-95" dirty="0">
                <a:solidFill>
                  <a:srgbClr val="C00000"/>
                </a:solidFill>
              </a:rPr>
              <a:t> </a:t>
            </a:r>
            <a:r>
              <a:rPr sz="3600" b="1" spc="-30" dirty="0">
                <a:solidFill>
                  <a:srgbClr val="C00000"/>
                </a:solidFill>
              </a:rPr>
              <a:t>Inflation</a:t>
            </a:r>
            <a:r>
              <a:rPr sz="3600" b="1" spc="-145" dirty="0">
                <a:solidFill>
                  <a:srgbClr val="C00000"/>
                </a:solidFill>
              </a:rPr>
              <a:t> </a:t>
            </a:r>
            <a:r>
              <a:rPr lang="en-IN" sz="3600" b="1" spc="-20" dirty="0">
                <a:solidFill>
                  <a:srgbClr val="C00000"/>
                </a:solidFill>
              </a:rPr>
              <a:t>R</a:t>
            </a:r>
            <a:r>
              <a:rPr sz="3600" b="1" spc="-20" dirty="0">
                <a:solidFill>
                  <a:srgbClr val="C00000"/>
                </a:solidFill>
              </a:rPr>
              <a:t>ate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2029" y="5421477"/>
            <a:ext cx="4194175" cy="0"/>
          </a:xfrm>
          <a:custGeom>
            <a:avLst/>
            <a:gdLst/>
            <a:ahLst/>
            <a:cxnLst/>
            <a:rect l="l" t="t" r="r" b="b"/>
            <a:pathLst>
              <a:path w="4194175">
                <a:moveTo>
                  <a:pt x="0" y="0"/>
                </a:moveTo>
                <a:lnTo>
                  <a:pt x="4193843" y="0"/>
                </a:lnTo>
              </a:path>
            </a:pathLst>
          </a:custGeom>
          <a:ln w="13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5175" y="1371234"/>
            <a:ext cx="7956550" cy="44526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6543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overall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market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prices</a:t>
            </a:r>
            <a:endParaRPr sz="2800" dirty="0">
              <a:latin typeface="Calibri"/>
              <a:cs typeface="Calibri"/>
            </a:endParaRPr>
          </a:p>
          <a:p>
            <a:pPr marL="265430" indent="-227329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65430" algn="l"/>
              </a:tabLst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racks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changes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wholesale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prices</a:t>
            </a:r>
            <a:endParaRPr sz="3200" dirty="0">
              <a:latin typeface="Calibri"/>
              <a:cs typeface="Calibri"/>
            </a:endParaRPr>
          </a:p>
          <a:p>
            <a:pPr marL="265430" indent="-227329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65430" algn="l"/>
              </a:tabLst>
            </a:pPr>
            <a:r>
              <a:rPr sz="2800" dirty="0">
                <a:latin typeface="Calibri"/>
                <a:cs typeface="Calibri"/>
              </a:rPr>
              <a:t>WPI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calculation:</a:t>
            </a:r>
            <a:endParaRPr sz="2800" dirty="0">
              <a:latin typeface="Calibri"/>
              <a:cs typeface="Calibri"/>
            </a:endParaRPr>
          </a:p>
          <a:p>
            <a:pPr marL="1278255" lvl="1" indent="-325755">
              <a:lnSpc>
                <a:spcPct val="100000"/>
              </a:lnSpc>
              <a:spcBef>
                <a:spcPts val="685"/>
              </a:spcBef>
              <a:buClr>
                <a:srgbClr val="CC6600"/>
              </a:buClr>
              <a:buSzPct val="108333"/>
              <a:buFont typeface="Calibri"/>
              <a:buAutoNum type="arabicPeriod"/>
              <a:tabLst>
                <a:tab pos="1278255" algn="l"/>
              </a:tabLst>
            </a:pPr>
            <a:r>
              <a:rPr sz="2400" dirty="0">
                <a:latin typeface="Calibri"/>
                <a:cs typeface="Calibri"/>
              </a:rPr>
              <a:t>Wholesale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676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tracked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week</a:t>
            </a:r>
            <a:endParaRPr sz="2400" dirty="0">
              <a:latin typeface="Calibri"/>
              <a:cs typeface="Calibri"/>
            </a:endParaRPr>
          </a:p>
          <a:p>
            <a:pPr marL="1250315" lvl="1" indent="-297815">
              <a:lnSpc>
                <a:spcPts val="2735"/>
              </a:lnSpc>
              <a:spcBef>
                <a:spcPts val="725"/>
              </a:spcBef>
              <a:buClr>
                <a:srgbClr val="CC6600"/>
              </a:buClr>
              <a:buFont typeface="Calibri"/>
              <a:buAutoNum type="arabicPeriod"/>
              <a:tabLst>
                <a:tab pos="1250315" algn="l"/>
              </a:tabLst>
            </a:pPr>
            <a:r>
              <a:rPr sz="2400" dirty="0">
                <a:latin typeface="Calibri"/>
                <a:cs typeface="Calibri"/>
              </a:rPr>
              <a:t>Composition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basket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9525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contribution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of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economic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output</a:t>
            </a:r>
            <a:endParaRPr sz="2400" dirty="0">
              <a:latin typeface="Calibri"/>
              <a:cs typeface="Calibri"/>
            </a:endParaRPr>
          </a:p>
          <a:p>
            <a:pPr marL="1249680" lvl="1" indent="-297180">
              <a:lnSpc>
                <a:spcPct val="100000"/>
              </a:lnSpc>
              <a:spcBef>
                <a:spcPts val="725"/>
              </a:spcBef>
              <a:buClr>
                <a:srgbClr val="CC6600"/>
              </a:buClr>
              <a:buFont typeface="Calibri"/>
              <a:buAutoNum type="arabicPeriod" startAt="3"/>
              <a:tabLst>
                <a:tab pos="1249680" algn="l"/>
              </a:tabLst>
            </a:pPr>
            <a:r>
              <a:rPr sz="2400" b="1" dirty="0">
                <a:latin typeface="Calibri"/>
                <a:cs typeface="Calibri"/>
              </a:rPr>
              <a:t>WPI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any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month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equals</a:t>
            </a:r>
            <a:r>
              <a:rPr lang="en-IN" sz="2400" b="1" spc="-10" dirty="0">
                <a:latin typeface="Calibri"/>
                <a:cs typeface="Calibri"/>
              </a:rPr>
              <a:t> =</a:t>
            </a:r>
            <a:endParaRPr sz="2400" b="1" dirty="0">
              <a:latin typeface="Calibri"/>
              <a:cs typeface="Calibri"/>
            </a:endParaRPr>
          </a:p>
          <a:p>
            <a:pPr marL="1878330" marR="1889760" indent="-836930">
              <a:lnSpc>
                <a:spcPct val="117000"/>
              </a:lnSpc>
              <a:spcBef>
                <a:spcPts val="1845"/>
              </a:spcBef>
              <a:tabLst>
                <a:tab pos="1950085" algn="l"/>
              </a:tabLst>
            </a:pPr>
            <a:r>
              <a:rPr sz="3750" baseline="-34444" dirty="0">
                <a:latin typeface="Tahoma"/>
                <a:cs typeface="Tahoma"/>
              </a:rPr>
              <a:t>100</a:t>
            </a:r>
            <a:r>
              <a:rPr sz="3750" spc="-509" baseline="-34444" dirty="0">
                <a:latin typeface="Tahoma"/>
                <a:cs typeface="Tahoma"/>
              </a:rPr>
              <a:t> </a:t>
            </a:r>
            <a:r>
              <a:rPr sz="3750" spc="-75" baseline="-34444" dirty="0">
                <a:latin typeface="Symbol"/>
                <a:cs typeface="Symbol"/>
              </a:rPr>
              <a:t></a:t>
            </a:r>
            <a:r>
              <a:rPr sz="3750" baseline="-34444" dirty="0">
                <a:latin typeface="Times New Roman"/>
                <a:cs typeface="Times New Roman"/>
              </a:rPr>
              <a:t>		</a:t>
            </a:r>
            <a:r>
              <a:rPr sz="2500" dirty="0">
                <a:latin typeface="Arial"/>
                <a:cs typeface="Arial"/>
              </a:rPr>
              <a:t>Cost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of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basket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in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that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month </a:t>
            </a:r>
            <a:r>
              <a:rPr sz="2500" dirty="0">
                <a:latin typeface="Arial"/>
                <a:cs typeface="Arial"/>
              </a:rPr>
              <a:t>Cost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of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basket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in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base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period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0922" y="6021323"/>
            <a:ext cx="4643831" cy="368048"/>
          </a:xfrm>
          <a:prstGeom prst="rect">
            <a:avLst/>
          </a:prstGeom>
          <a:ln w="9525">
            <a:solidFill>
              <a:srgbClr val="00AF5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lang="en-IN" sz="2200" i="1" dirty="0">
                <a:latin typeface="Calibri"/>
                <a:cs typeface="Calibri"/>
              </a:rPr>
              <a:t>Current </a:t>
            </a:r>
            <a:r>
              <a:rPr sz="2200" i="1" dirty="0">
                <a:latin typeface="Calibri"/>
                <a:cs typeface="Calibri"/>
              </a:rPr>
              <a:t>Base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year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for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WPI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is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201</a:t>
            </a:r>
            <a:r>
              <a:rPr lang="en-IN" sz="2200" i="1" spc="-20" dirty="0">
                <a:latin typeface="Calibri"/>
                <a:cs typeface="Calibri"/>
              </a:rPr>
              <a:t>1-1</a:t>
            </a:r>
            <a:r>
              <a:rPr sz="2200" i="1" spc="-20" dirty="0">
                <a:latin typeface="Calibri"/>
                <a:cs typeface="Calibri"/>
              </a:rPr>
              <a:t>2</a:t>
            </a:r>
            <a:endParaRPr sz="2200" i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264" y="361645"/>
            <a:ext cx="69538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The</a:t>
            </a:r>
            <a:r>
              <a:rPr sz="3600" b="1" spc="-125" dirty="0">
                <a:solidFill>
                  <a:srgbClr val="C00000"/>
                </a:solidFill>
              </a:rPr>
              <a:t> </a:t>
            </a:r>
            <a:r>
              <a:rPr sz="3600" b="1" spc="-40" dirty="0">
                <a:solidFill>
                  <a:srgbClr val="C00000"/>
                </a:solidFill>
              </a:rPr>
              <a:t>composition</a:t>
            </a:r>
            <a:r>
              <a:rPr sz="3600" b="1" spc="-12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of</a:t>
            </a:r>
            <a:r>
              <a:rPr sz="3600" b="1" spc="-7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the</a:t>
            </a:r>
            <a:r>
              <a:rPr sz="3600" b="1" spc="-95" dirty="0">
                <a:solidFill>
                  <a:srgbClr val="C00000"/>
                </a:solidFill>
              </a:rPr>
              <a:t> </a:t>
            </a:r>
            <a:r>
              <a:rPr sz="3600" b="1" spc="-65" dirty="0">
                <a:solidFill>
                  <a:srgbClr val="C00000"/>
                </a:solidFill>
              </a:rPr>
              <a:t>WPI’s</a:t>
            </a:r>
            <a:r>
              <a:rPr sz="3600" b="1" spc="-120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“basket”</a:t>
            </a:r>
            <a:endParaRPr sz="3600" b="1" dirty="0">
              <a:solidFill>
                <a:srgbClr val="C0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8162" y="1171774"/>
            <a:ext cx="7888579" cy="4740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09289"/>
            <a:ext cx="6381243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03705" algn="l"/>
              </a:tabLst>
            </a:pPr>
            <a:r>
              <a:rPr sz="2800" b="0" spc="150" dirty="0">
                <a:solidFill>
                  <a:srgbClr val="D42B6C"/>
                </a:solidFill>
                <a:latin typeface="Tahoma"/>
                <a:cs typeface="Tahoma"/>
              </a:rPr>
              <a:t>Learning</a:t>
            </a:r>
            <a:r>
              <a:rPr sz="2800" b="0" dirty="0">
                <a:solidFill>
                  <a:srgbClr val="D42B6C"/>
                </a:solidFill>
                <a:latin typeface="Tahoma"/>
                <a:cs typeface="Tahoma"/>
              </a:rPr>
              <a:t>	</a:t>
            </a:r>
            <a:r>
              <a:rPr lang="en-IN" sz="2800" b="0" spc="165" dirty="0">
                <a:solidFill>
                  <a:srgbClr val="D42B6C"/>
                </a:solidFill>
                <a:latin typeface="Tahoma"/>
                <a:cs typeface="Tahoma"/>
              </a:rPr>
              <a:t>O</a:t>
            </a:r>
            <a:r>
              <a:rPr sz="2800" b="0" spc="165" dirty="0" err="1">
                <a:solidFill>
                  <a:srgbClr val="D42B6C"/>
                </a:solidFill>
                <a:latin typeface="Tahoma"/>
                <a:cs typeface="Tahoma"/>
              </a:rPr>
              <a:t>bjectives</a:t>
            </a:r>
            <a:r>
              <a:rPr sz="2800" b="0" spc="385" dirty="0">
                <a:solidFill>
                  <a:srgbClr val="D42B6C"/>
                </a:solidFill>
                <a:latin typeface="Tahoma"/>
                <a:cs typeface="Tahoma"/>
              </a:rPr>
              <a:t> </a:t>
            </a:r>
            <a:r>
              <a:rPr sz="2800" b="0" dirty="0">
                <a:solidFill>
                  <a:srgbClr val="D42B6C"/>
                </a:solidFill>
                <a:latin typeface="Tahoma"/>
                <a:cs typeface="Tahoma"/>
              </a:rPr>
              <a:t>&amp;</a:t>
            </a:r>
            <a:r>
              <a:rPr sz="2800" b="0" spc="395" dirty="0">
                <a:solidFill>
                  <a:srgbClr val="D42B6C"/>
                </a:solidFill>
                <a:latin typeface="Tahoma"/>
                <a:cs typeface="Tahoma"/>
              </a:rPr>
              <a:t> </a:t>
            </a:r>
            <a:r>
              <a:rPr lang="en-IN" sz="2800" spc="150" dirty="0">
                <a:solidFill>
                  <a:srgbClr val="D42B6C"/>
                </a:solidFill>
                <a:latin typeface="Tahoma"/>
                <a:cs typeface="Tahoma"/>
              </a:rPr>
              <a:t>O</a:t>
            </a:r>
            <a:r>
              <a:rPr sz="2800" b="0" spc="150" dirty="0" err="1">
                <a:solidFill>
                  <a:srgbClr val="D42B6C"/>
                </a:solidFill>
                <a:latin typeface="Tahoma"/>
                <a:cs typeface="Tahoma"/>
              </a:rPr>
              <a:t>utcomes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9498" y="1571066"/>
            <a:ext cx="5031740" cy="3521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0"/>
              </a:spcBef>
              <a:buClr>
                <a:srgbClr val="7E7E7E"/>
              </a:buClr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inflation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  <a:buClr>
                <a:srgbClr val="7E7E7E"/>
              </a:buClr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Clr>
                <a:srgbClr val="7E7E7E"/>
              </a:buClr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Why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inflation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7E7E7E"/>
              </a:buClr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Clr>
                <a:srgbClr val="7E7E7E"/>
              </a:buClr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unemployment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  <a:buClr>
                <a:srgbClr val="7E7E7E"/>
              </a:buClr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Clr>
                <a:srgbClr val="7E7E7E"/>
              </a:buClr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Why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unemployment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2055" y="929639"/>
            <a:ext cx="8196580" cy="45720"/>
          </a:xfrm>
          <a:custGeom>
            <a:avLst/>
            <a:gdLst/>
            <a:ahLst/>
            <a:cxnLst/>
            <a:rect l="l" t="t" r="r" b="b"/>
            <a:pathLst>
              <a:path w="8196580" h="45719">
                <a:moveTo>
                  <a:pt x="8196072" y="0"/>
                </a:moveTo>
                <a:lnTo>
                  <a:pt x="0" y="0"/>
                </a:lnTo>
                <a:lnTo>
                  <a:pt x="0" y="45720"/>
                </a:lnTo>
                <a:lnTo>
                  <a:pt x="8196072" y="45720"/>
                </a:lnTo>
                <a:lnTo>
                  <a:pt x="8196072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63327" y="6381699"/>
            <a:ext cx="12953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solidFill>
                  <a:srgbClr val="006666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036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C00000"/>
                </a:solidFill>
              </a:rPr>
              <a:t>Which</a:t>
            </a:r>
            <a:r>
              <a:rPr sz="3600" b="1" spc="-16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is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the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spc="-25" dirty="0">
                <a:solidFill>
                  <a:srgbClr val="C00000"/>
                </a:solidFill>
              </a:rPr>
              <a:t>more</a:t>
            </a:r>
            <a:r>
              <a:rPr sz="3600" b="1" spc="-160" dirty="0">
                <a:solidFill>
                  <a:srgbClr val="C00000"/>
                </a:solidFill>
              </a:rPr>
              <a:t> </a:t>
            </a:r>
            <a:r>
              <a:rPr sz="3600" b="1" spc="-25" dirty="0">
                <a:solidFill>
                  <a:srgbClr val="C00000"/>
                </a:solidFill>
              </a:rPr>
              <a:t>reliable</a:t>
            </a:r>
            <a:r>
              <a:rPr sz="3600" b="1" spc="-16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Price</a:t>
            </a:r>
            <a:r>
              <a:rPr sz="3600" b="1" spc="-165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Index?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066800"/>
            <a:ext cx="8969502" cy="42443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‘comprehensive’?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lnSpc>
                <a:spcPts val="274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CPI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WPI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basket,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GDP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deflator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more</a:t>
            </a:r>
            <a:endParaRPr sz="2400" dirty="0">
              <a:latin typeface="Calibri"/>
              <a:cs typeface="Calibri"/>
            </a:endParaRPr>
          </a:p>
          <a:p>
            <a:pPr marL="698500">
              <a:lnSpc>
                <a:spcPts val="2740"/>
              </a:lnSpc>
            </a:pPr>
            <a:r>
              <a:rPr sz="2400" spc="-10" dirty="0">
                <a:latin typeface="Calibri"/>
                <a:cs typeface="Calibri"/>
              </a:rPr>
              <a:t>comprehensive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ignores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consumer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goods?</a:t>
            </a:r>
            <a:endParaRPr sz="2800" dirty="0">
              <a:latin typeface="Calibri"/>
              <a:cs typeface="Calibri"/>
            </a:endParaRPr>
          </a:p>
          <a:p>
            <a:pPr marL="697230" marR="5080" lvl="1" indent="-227965">
              <a:lnSpc>
                <a:spcPts val="2590"/>
              </a:lnSpc>
              <a:spcBef>
                <a:spcPts val="5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CPI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consumer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ignored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WPI</a:t>
            </a:r>
            <a:r>
              <a:rPr lang="en-IN" sz="2400" dirty="0">
                <a:latin typeface="Calibri"/>
                <a:cs typeface="Calibri"/>
              </a:rPr>
              <a:t> 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GDP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deflator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ignores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services?</a:t>
            </a:r>
            <a:endParaRPr sz="28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CPI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ignored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WPI</a:t>
            </a:r>
            <a:endParaRPr sz="2400" dirty="0">
              <a:latin typeface="Calibri"/>
              <a:cs typeface="Calibri"/>
            </a:endParaRPr>
          </a:p>
          <a:p>
            <a:pPr marL="240029" marR="285115" indent="-227329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However,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CPI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overstate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inflation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ignoring	</a:t>
            </a:r>
            <a:r>
              <a:rPr sz="2800" dirty="0">
                <a:latin typeface="Calibri"/>
                <a:cs typeface="Calibri"/>
              </a:rPr>
              <a:t>shift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households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cheaper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substitutes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15925"/>
            <a:ext cx="434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5" dirty="0">
                <a:solidFill>
                  <a:srgbClr val="C00000"/>
                </a:solidFill>
              </a:rPr>
              <a:t>Types</a:t>
            </a:r>
            <a:r>
              <a:rPr sz="4800" b="1" spc="-125" dirty="0">
                <a:solidFill>
                  <a:srgbClr val="C00000"/>
                </a:solidFill>
              </a:rPr>
              <a:t> </a:t>
            </a:r>
            <a:r>
              <a:rPr sz="4800" b="1" dirty="0">
                <a:solidFill>
                  <a:srgbClr val="C00000"/>
                </a:solidFill>
              </a:rPr>
              <a:t>of</a:t>
            </a:r>
            <a:r>
              <a:rPr sz="4800" b="1" spc="-75" dirty="0">
                <a:solidFill>
                  <a:srgbClr val="C00000"/>
                </a:solidFill>
              </a:rPr>
              <a:t> </a:t>
            </a:r>
            <a:r>
              <a:rPr sz="4800" b="1" spc="-10" dirty="0">
                <a:solidFill>
                  <a:srgbClr val="C00000"/>
                </a:solidFill>
              </a:rPr>
              <a:t>Inflation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37741"/>
            <a:ext cx="6385560" cy="4438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7965">
              <a:lnSpc>
                <a:spcPts val="2985"/>
              </a:lnSpc>
              <a:spcBef>
                <a:spcPts val="90"/>
              </a:spcBef>
              <a:buClr>
                <a:srgbClr val="6A2C1F"/>
              </a:buClr>
              <a:buFont typeface="Wingdings"/>
              <a:buChar char=""/>
              <a:tabLst>
                <a:tab pos="240665" algn="l"/>
              </a:tabLst>
            </a:pPr>
            <a:r>
              <a:rPr sz="2600" b="1" spc="-10" dirty="0">
                <a:latin typeface="Arial"/>
                <a:cs typeface="Arial"/>
              </a:rPr>
              <a:t>Hyperinflation</a:t>
            </a:r>
            <a:endParaRPr sz="2600" b="1" dirty="0">
              <a:latin typeface="Arial"/>
              <a:cs typeface="Arial"/>
            </a:endParaRPr>
          </a:p>
          <a:p>
            <a:pPr marL="697230" lvl="1" indent="-227965">
              <a:lnSpc>
                <a:spcPts val="2505"/>
              </a:lnSpc>
              <a:buClr>
                <a:srgbClr val="6A2C1F"/>
              </a:buClr>
              <a:buFont typeface="Wingdings"/>
              <a:buChar char=""/>
              <a:tabLst>
                <a:tab pos="697230" algn="l"/>
              </a:tabLst>
            </a:pPr>
            <a:r>
              <a:rPr sz="2200" dirty="0">
                <a:latin typeface="Arial"/>
                <a:cs typeface="Arial"/>
              </a:rPr>
              <a:t>Extremely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high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inflation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95"/>
              </a:spcBef>
              <a:buClr>
                <a:srgbClr val="6A2C1F"/>
              </a:buClr>
              <a:buFont typeface="Wingdings"/>
              <a:buChar char=""/>
            </a:pPr>
            <a:endParaRPr sz="2200" dirty="0">
              <a:latin typeface="Arial"/>
              <a:cs typeface="Arial"/>
            </a:endParaRPr>
          </a:p>
          <a:p>
            <a:pPr marL="240665" indent="-227965">
              <a:lnSpc>
                <a:spcPts val="2985"/>
              </a:lnSpc>
              <a:spcBef>
                <a:spcPts val="5"/>
              </a:spcBef>
              <a:buClr>
                <a:srgbClr val="6A2C1F"/>
              </a:buClr>
              <a:buFont typeface="Wingdings"/>
              <a:buChar char=""/>
              <a:tabLst>
                <a:tab pos="240665" algn="l"/>
              </a:tabLst>
            </a:pPr>
            <a:r>
              <a:rPr sz="2600" b="1" spc="-10" dirty="0">
                <a:latin typeface="Arial"/>
                <a:cs typeface="Arial"/>
              </a:rPr>
              <a:t>Deflation</a:t>
            </a:r>
            <a:endParaRPr sz="2600" b="1" dirty="0">
              <a:latin typeface="Arial"/>
              <a:cs typeface="Arial"/>
            </a:endParaRPr>
          </a:p>
          <a:p>
            <a:pPr marL="697230" lvl="1" indent="-227965">
              <a:lnSpc>
                <a:spcPts val="2505"/>
              </a:lnSpc>
              <a:buClr>
                <a:srgbClr val="6A2C1F"/>
              </a:buClr>
              <a:buFont typeface="Wingdings"/>
              <a:buChar char=""/>
              <a:tabLst>
                <a:tab pos="697230" algn="l"/>
              </a:tabLst>
            </a:pPr>
            <a:r>
              <a:rPr sz="2200" dirty="0">
                <a:latin typeface="Arial"/>
                <a:cs typeface="Arial"/>
              </a:rPr>
              <a:t>Sustained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decrease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price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level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15"/>
              </a:spcBef>
              <a:buClr>
                <a:srgbClr val="6A2C1F"/>
              </a:buClr>
              <a:buFont typeface="Wingdings"/>
              <a:buChar char=""/>
            </a:pPr>
            <a:endParaRPr sz="2200" dirty="0">
              <a:latin typeface="Arial"/>
              <a:cs typeface="Arial"/>
            </a:endParaRPr>
          </a:p>
          <a:p>
            <a:pPr marL="240665" indent="-227965">
              <a:lnSpc>
                <a:spcPts val="2970"/>
              </a:lnSpc>
              <a:spcBef>
                <a:spcPts val="5"/>
              </a:spcBef>
              <a:buClr>
                <a:srgbClr val="6A2C1F"/>
              </a:buClr>
              <a:buFont typeface="Wingdings"/>
              <a:buChar char=""/>
              <a:tabLst>
                <a:tab pos="240665" algn="l"/>
              </a:tabLst>
            </a:pPr>
            <a:r>
              <a:rPr sz="2600" b="1" spc="-10" dirty="0">
                <a:latin typeface="Arial"/>
                <a:cs typeface="Arial"/>
              </a:rPr>
              <a:t>Disinflation</a:t>
            </a:r>
            <a:endParaRPr sz="2600" b="1" dirty="0">
              <a:latin typeface="Arial"/>
              <a:cs typeface="Arial"/>
            </a:endParaRPr>
          </a:p>
          <a:p>
            <a:pPr marL="697230" lvl="1" indent="-227965">
              <a:lnSpc>
                <a:spcPts val="2490"/>
              </a:lnSpc>
              <a:buClr>
                <a:srgbClr val="6A2C1F"/>
              </a:buClr>
              <a:buFont typeface="Wingdings"/>
              <a:buChar char=""/>
              <a:tabLst>
                <a:tab pos="697230" algn="l"/>
              </a:tabLst>
            </a:pPr>
            <a:r>
              <a:rPr sz="2200" dirty="0">
                <a:latin typeface="Arial"/>
                <a:cs typeface="Arial"/>
              </a:rPr>
              <a:t>Decrease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inflation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20"/>
              </a:spcBef>
              <a:buClr>
                <a:srgbClr val="6A2C1F"/>
              </a:buClr>
              <a:buFont typeface="Wingdings"/>
              <a:buChar char=""/>
            </a:pPr>
            <a:endParaRPr sz="2200" dirty="0">
              <a:latin typeface="Arial"/>
              <a:cs typeface="Arial"/>
            </a:endParaRPr>
          </a:p>
          <a:p>
            <a:pPr marL="240665" indent="-227965">
              <a:lnSpc>
                <a:spcPts val="2975"/>
              </a:lnSpc>
              <a:buClr>
                <a:srgbClr val="6A2C1F"/>
              </a:buClr>
              <a:buFont typeface="Wingdings"/>
              <a:buChar char=""/>
              <a:tabLst>
                <a:tab pos="240665" algn="l"/>
              </a:tabLst>
            </a:pPr>
            <a:r>
              <a:rPr sz="2600" b="1" spc="-10" dirty="0">
                <a:latin typeface="Arial"/>
                <a:cs typeface="Arial"/>
              </a:rPr>
              <a:t>Stagflation</a:t>
            </a:r>
            <a:endParaRPr sz="2600" b="1" dirty="0">
              <a:latin typeface="Arial"/>
              <a:cs typeface="Arial"/>
            </a:endParaRPr>
          </a:p>
          <a:p>
            <a:pPr marL="697230" lvl="1" indent="-227965">
              <a:lnSpc>
                <a:spcPts val="2495"/>
              </a:lnSpc>
              <a:buClr>
                <a:srgbClr val="6A2C1F"/>
              </a:buClr>
              <a:buFont typeface="Wingdings"/>
              <a:buChar char=""/>
              <a:tabLst>
                <a:tab pos="697230" algn="l"/>
              </a:tabLst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combination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high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inflation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growth</a:t>
            </a:r>
            <a:r>
              <a:rPr lang="en-IN" sz="2200" spc="-10" dirty="0">
                <a:latin typeface="Arial"/>
                <a:cs typeface="Arial"/>
              </a:rPr>
              <a:t> (inflation + unemployment)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990600"/>
            <a:ext cx="2694431" cy="21061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973" y="205181"/>
            <a:ext cx="46983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C00000"/>
                </a:solidFill>
              </a:rPr>
              <a:t>A</a:t>
            </a:r>
            <a:r>
              <a:rPr sz="2800" b="1" spc="-65" dirty="0">
                <a:solidFill>
                  <a:srgbClr val="C00000"/>
                </a:solidFill>
              </a:rPr>
              <a:t> </a:t>
            </a:r>
            <a:r>
              <a:rPr sz="2800" b="1" dirty="0">
                <a:solidFill>
                  <a:srgbClr val="C00000"/>
                </a:solidFill>
              </a:rPr>
              <a:t>few</a:t>
            </a:r>
            <a:r>
              <a:rPr sz="2800" b="1" spc="-50" dirty="0">
                <a:solidFill>
                  <a:srgbClr val="C00000"/>
                </a:solidFill>
              </a:rPr>
              <a:t> </a:t>
            </a:r>
            <a:r>
              <a:rPr sz="2800" b="1" dirty="0">
                <a:solidFill>
                  <a:srgbClr val="C00000"/>
                </a:solidFill>
              </a:rPr>
              <a:t>examples</a:t>
            </a:r>
            <a:r>
              <a:rPr sz="2800" b="1" spc="-85" dirty="0">
                <a:solidFill>
                  <a:srgbClr val="C00000"/>
                </a:solidFill>
              </a:rPr>
              <a:t> </a:t>
            </a:r>
            <a:r>
              <a:rPr sz="2800" b="1" dirty="0">
                <a:solidFill>
                  <a:srgbClr val="C00000"/>
                </a:solidFill>
              </a:rPr>
              <a:t>of</a:t>
            </a:r>
            <a:r>
              <a:rPr sz="2800" b="1" spc="-60" dirty="0">
                <a:solidFill>
                  <a:srgbClr val="C00000"/>
                </a:solidFill>
              </a:rPr>
              <a:t> </a:t>
            </a:r>
            <a:r>
              <a:rPr sz="2800" b="1" spc="-10" dirty="0">
                <a:solidFill>
                  <a:srgbClr val="C00000"/>
                </a:solidFill>
              </a:rPr>
              <a:t>hyperinflation</a:t>
            </a:r>
            <a:endParaRPr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12664"/>
              </p:ext>
            </p:extLst>
          </p:nvPr>
        </p:nvGraphicFramePr>
        <p:xfrm>
          <a:off x="1993900" y="691515"/>
          <a:ext cx="8210549" cy="607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1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6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lang="en-IN" sz="2200" b="1" i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b="1" i="1" spc="-10" dirty="0" err="1">
                          <a:latin typeface="Calibri"/>
                          <a:cs typeface="Calibri"/>
                        </a:rPr>
                        <a:t>ountry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lang="en-IN" sz="2200" b="1" i="1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200" b="1" i="1" spc="-10" dirty="0" err="1">
                          <a:latin typeface="Calibri"/>
                          <a:cs typeface="Calibri"/>
                        </a:rPr>
                        <a:t>eriod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200" b="1" i="1" dirty="0">
                          <a:latin typeface="Calibri"/>
                          <a:cs typeface="Calibri"/>
                        </a:rPr>
                        <a:t>CPI</a:t>
                      </a:r>
                      <a:r>
                        <a:rPr sz="2200" b="1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i="1" spc="-10" dirty="0">
                          <a:latin typeface="Calibri"/>
                          <a:cs typeface="Calibri"/>
                        </a:rPr>
                        <a:t>Inflation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i="1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22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22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spc="-20" dirty="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6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i="1" dirty="0">
                          <a:latin typeface="Calibri"/>
                          <a:cs typeface="Calibri"/>
                        </a:rPr>
                        <a:t>Money</a:t>
                      </a:r>
                      <a:r>
                        <a:rPr sz="2200" b="1" i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i="1" spc="-10" dirty="0">
                          <a:latin typeface="Calibri"/>
                          <a:cs typeface="Calibri"/>
                        </a:rPr>
                        <a:t>Supply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2200" b="1" i="1" spc="-10" dirty="0">
                          <a:latin typeface="Calibri"/>
                          <a:cs typeface="Calibri"/>
                        </a:rPr>
                        <a:t>Growth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26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i="1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22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22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spc="-20" dirty="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Israel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1983-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85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338%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305%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Brazil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1987-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94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1,256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1,451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Bolivia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1983-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86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1,818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1,727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Ukraine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1992-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94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2,089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1,029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Argentina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1988-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90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2,671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1,583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Dem.</a:t>
                      </a:r>
                      <a:r>
                        <a:rPr sz="2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Republic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181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Congo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Zaire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1990-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96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82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3,039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82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2,373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82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Angola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1995-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96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4,145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4,106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Peru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1988-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90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5,050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3,517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Zimbabwe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2005-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07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5,316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9,914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C00000"/>
                </a:solidFill>
              </a:rPr>
              <a:t>Why</a:t>
            </a:r>
            <a:r>
              <a:rPr sz="3600" b="1" spc="-11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is</a:t>
            </a:r>
            <a:r>
              <a:rPr sz="3600" b="1" spc="-110" dirty="0">
                <a:solidFill>
                  <a:srgbClr val="C00000"/>
                </a:solidFill>
              </a:rPr>
              <a:t> </a:t>
            </a:r>
            <a:r>
              <a:rPr sz="3600" b="1" spc="-30" dirty="0">
                <a:solidFill>
                  <a:srgbClr val="C00000"/>
                </a:solidFill>
              </a:rPr>
              <a:t>Inflation</a:t>
            </a:r>
            <a:r>
              <a:rPr sz="3600" b="1" spc="-150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unpopular?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491246"/>
            <a:ext cx="5758180" cy="47589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erodes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purchasing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power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ts val="2740"/>
              </a:lnSpc>
              <a:spcBef>
                <a:spcPts val="69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But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higher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2400" spc="-10" dirty="0">
                <a:latin typeface="Calibri"/>
                <a:cs typeface="Calibri"/>
              </a:rPr>
              <a:t>income</a:t>
            </a:r>
            <a:endParaRPr sz="2400" dirty="0">
              <a:latin typeface="Calibri"/>
              <a:cs typeface="Calibri"/>
            </a:endParaRPr>
          </a:p>
          <a:p>
            <a:pPr marL="240029" marR="278130" indent="-227329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But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nominal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	</a:t>
            </a:r>
            <a:r>
              <a:rPr sz="2400" dirty="0">
                <a:latin typeface="Calibri"/>
                <a:cs typeface="Calibri"/>
              </a:rPr>
              <a:t>inflation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income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suffer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“Money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illusion”</a:t>
            </a:r>
            <a:endParaRPr sz="2400" b="1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029" algn="l"/>
              </a:tabLst>
            </a:pPr>
            <a:r>
              <a:rPr sz="2400" i="1" dirty="0">
                <a:latin typeface="Calibri"/>
                <a:cs typeface="Calibri"/>
              </a:rPr>
              <a:t>‘Dosa</a:t>
            </a:r>
            <a:r>
              <a:rPr sz="2400" i="1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Economics’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Raghuram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Rajan: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ts val="2280"/>
              </a:lnSpc>
              <a:spcBef>
                <a:spcPts val="305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</a:tabLst>
            </a:pPr>
            <a:r>
              <a:rPr sz="20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https://www.youtube.com/watch?v=N9NBTAmta</a:t>
            </a:r>
            <a:endParaRPr sz="2000" dirty="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PY</a:t>
            </a:r>
            <a:endParaRPr sz="20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inflation:</a:t>
            </a:r>
            <a:endParaRPr sz="24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Creditors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lose</a:t>
            </a:r>
            <a:r>
              <a:rPr lang="en-IN"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debtors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gain</a:t>
            </a:r>
            <a:endParaRPr sz="2000" dirty="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Uncertainty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‘menu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costs’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7743" y="1588008"/>
            <a:ext cx="2362200" cy="16154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57743" y="3581400"/>
            <a:ext cx="2374392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C00000"/>
                </a:solidFill>
              </a:rPr>
              <a:t>Sources</a:t>
            </a:r>
            <a:r>
              <a:rPr sz="3600" b="1" spc="-13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of</a:t>
            </a:r>
            <a:r>
              <a:rPr sz="3600" b="1" spc="-90" dirty="0">
                <a:solidFill>
                  <a:srgbClr val="C00000"/>
                </a:solidFill>
              </a:rPr>
              <a:t> </a:t>
            </a:r>
            <a:r>
              <a:rPr sz="3600" b="1" spc="-20" dirty="0">
                <a:solidFill>
                  <a:srgbClr val="C00000"/>
                </a:solidFill>
              </a:rPr>
              <a:t>Inflation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562512"/>
            <a:ext cx="3401060" cy="24555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89560" indent="-276860">
              <a:lnSpc>
                <a:spcPct val="100000"/>
              </a:lnSpc>
              <a:spcBef>
                <a:spcPts val="335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289560" algn="l"/>
              </a:tabLst>
            </a:pPr>
            <a:r>
              <a:rPr sz="2200" b="1" dirty="0">
                <a:latin typeface="Arial"/>
                <a:cs typeface="Arial"/>
              </a:rPr>
              <a:t>Increase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-150" dirty="0">
                <a:latin typeface="Arial"/>
                <a:cs typeface="Arial"/>
              </a:rPr>
              <a:t> </a:t>
            </a:r>
            <a:r>
              <a:rPr lang="en-IN" sz="2200" b="1" spc="-25" dirty="0">
                <a:latin typeface="Arial"/>
                <a:cs typeface="Arial"/>
              </a:rPr>
              <a:t>Demand</a:t>
            </a:r>
            <a:endParaRPr sz="2200" b="1" dirty="0">
              <a:latin typeface="Arial"/>
              <a:cs typeface="Arial"/>
            </a:endParaRPr>
          </a:p>
          <a:p>
            <a:pPr marL="746760" lvl="1" indent="-276860">
              <a:lnSpc>
                <a:spcPct val="100000"/>
              </a:lnSpc>
              <a:spcBef>
                <a:spcPts val="240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746760" algn="l"/>
              </a:tabLst>
            </a:pP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Demand-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pull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inflation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46760" lvl="1" indent="-276860">
              <a:lnSpc>
                <a:spcPts val="2510"/>
              </a:lnSpc>
              <a:spcBef>
                <a:spcPts val="240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746760" algn="l"/>
              </a:tabLst>
            </a:pPr>
            <a:r>
              <a:rPr sz="2200" dirty="0">
                <a:latin typeface="Arial"/>
                <a:cs typeface="Arial"/>
              </a:rPr>
              <a:t>Rapid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growth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endParaRPr sz="2200" dirty="0">
              <a:latin typeface="Arial"/>
              <a:cs typeface="Arial"/>
            </a:endParaRPr>
          </a:p>
          <a:p>
            <a:pPr marL="698500">
              <a:lnSpc>
                <a:spcPts val="2510"/>
              </a:lnSpc>
            </a:pPr>
            <a:r>
              <a:rPr sz="2200" dirty="0">
                <a:latin typeface="Arial"/>
                <a:cs typeface="Arial"/>
              </a:rPr>
              <a:t>money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supply</a:t>
            </a:r>
            <a:endParaRPr sz="2200" dirty="0">
              <a:latin typeface="Arial"/>
              <a:cs typeface="Arial"/>
            </a:endParaRPr>
          </a:p>
          <a:p>
            <a:pPr marL="746760" lvl="1" indent="-276860">
              <a:lnSpc>
                <a:spcPts val="2510"/>
              </a:lnSpc>
              <a:spcBef>
                <a:spcPts val="245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746760" algn="l"/>
              </a:tabLst>
            </a:pPr>
            <a:r>
              <a:rPr sz="2200" spc="-10" dirty="0">
                <a:latin typeface="Arial"/>
                <a:cs typeface="Arial"/>
              </a:rPr>
              <a:t>Increased</a:t>
            </a:r>
            <a:endParaRPr sz="2200" dirty="0">
              <a:latin typeface="Arial"/>
              <a:cs typeface="Arial"/>
            </a:endParaRPr>
          </a:p>
          <a:p>
            <a:pPr marL="698500">
              <a:lnSpc>
                <a:spcPts val="2510"/>
              </a:lnSpc>
            </a:pPr>
            <a:r>
              <a:rPr sz="2200" dirty="0">
                <a:latin typeface="Arial"/>
                <a:cs typeface="Arial"/>
              </a:rPr>
              <a:t>government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spending</a:t>
            </a:r>
            <a:endParaRPr sz="2200" dirty="0">
              <a:latin typeface="Arial"/>
              <a:cs typeface="Arial"/>
            </a:endParaRPr>
          </a:p>
          <a:p>
            <a:pPr marL="746760" lvl="1" indent="-276860">
              <a:lnSpc>
                <a:spcPct val="100000"/>
              </a:lnSpc>
              <a:spcBef>
                <a:spcPts val="215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746760" algn="l"/>
              </a:tabLst>
            </a:pPr>
            <a:r>
              <a:rPr sz="2200" dirty="0">
                <a:latin typeface="Arial"/>
                <a:cs typeface="Arial"/>
              </a:rPr>
              <a:t>Social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programs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7632" y="1414272"/>
            <a:ext cx="4773168" cy="47000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68388"/>
          </a:xfrm>
          <a:prstGeom prst="rect">
            <a:avLst/>
          </a:prstGeom>
        </p:spPr>
        <p:txBody>
          <a:bodyPr vert="horz" wrap="square" lIns="0" tIns="1132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C00000"/>
                </a:solidFill>
              </a:rPr>
              <a:t>Sources</a:t>
            </a:r>
            <a:r>
              <a:rPr sz="3600" b="1" spc="-13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of</a:t>
            </a:r>
            <a:r>
              <a:rPr sz="3600" b="1" spc="-90" dirty="0">
                <a:solidFill>
                  <a:srgbClr val="C00000"/>
                </a:solidFill>
              </a:rPr>
              <a:t> </a:t>
            </a:r>
            <a:r>
              <a:rPr sz="3600" b="1" spc="-20" dirty="0">
                <a:solidFill>
                  <a:srgbClr val="C00000"/>
                </a:solidFill>
              </a:rPr>
              <a:t>Inflation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562512"/>
            <a:ext cx="3872229" cy="24555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89560" indent="-276860">
              <a:lnSpc>
                <a:spcPct val="100000"/>
              </a:lnSpc>
              <a:spcBef>
                <a:spcPts val="335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289560" algn="l"/>
              </a:tabLst>
            </a:pPr>
            <a:r>
              <a:rPr sz="2200" b="1" dirty="0">
                <a:latin typeface="Arial"/>
                <a:cs typeface="Arial"/>
              </a:rPr>
              <a:t>Decrease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-140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S</a:t>
            </a:r>
            <a:r>
              <a:rPr lang="en-IN" sz="2200" b="1" spc="-25" dirty="0" err="1">
                <a:latin typeface="Arial"/>
                <a:cs typeface="Arial"/>
              </a:rPr>
              <a:t>upply</a:t>
            </a:r>
            <a:endParaRPr sz="2200" b="1" dirty="0">
              <a:latin typeface="Arial"/>
              <a:cs typeface="Arial"/>
            </a:endParaRPr>
          </a:p>
          <a:p>
            <a:pPr marL="746760" lvl="1" indent="-276860">
              <a:lnSpc>
                <a:spcPct val="100000"/>
              </a:lnSpc>
              <a:spcBef>
                <a:spcPts val="240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746760" algn="l"/>
              </a:tabLst>
            </a:pP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Cost-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push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inflation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46760" lvl="1" indent="-276860">
              <a:lnSpc>
                <a:spcPct val="100000"/>
              </a:lnSpc>
              <a:spcBef>
                <a:spcPts val="240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746760" algn="l"/>
              </a:tabLst>
            </a:pPr>
            <a:r>
              <a:rPr sz="2200" dirty="0">
                <a:latin typeface="Arial"/>
                <a:cs typeface="Arial"/>
              </a:rPr>
              <a:t>Higher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cost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production</a:t>
            </a:r>
            <a:endParaRPr sz="2200" dirty="0">
              <a:latin typeface="Arial"/>
              <a:cs typeface="Arial"/>
            </a:endParaRPr>
          </a:p>
          <a:p>
            <a:pPr marL="1204595" lvl="2" indent="-277495">
              <a:lnSpc>
                <a:spcPts val="2510"/>
              </a:lnSpc>
              <a:spcBef>
                <a:spcPts val="240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1204595" algn="l"/>
              </a:tabLst>
            </a:pPr>
            <a:r>
              <a:rPr sz="2200" dirty="0">
                <a:latin typeface="Arial"/>
                <a:cs typeface="Arial"/>
              </a:rPr>
              <a:t>Pushes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up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price</a:t>
            </a:r>
            <a:endParaRPr sz="2200" dirty="0">
              <a:latin typeface="Arial"/>
              <a:cs typeface="Arial"/>
            </a:endParaRPr>
          </a:p>
          <a:p>
            <a:pPr marL="1155700">
              <a:lnSpc>
                <a:spcPts val="2510"/>
              </a:lnSpc>
            </a:pPr>
            <a:r>
              <a:rPr sz="2200" spc="-10" dirty="0">
                <a:latin typeface="Arial"/>
                <a:cs typeface="Arial"/>
              </a:rPr>
              <a:t>level</a:t>
            </a:r>
            <a:endParaRPr sz="2200" dirty="0">
              <a:latin typeface="Arial"/>
              <a:cs typeface="Arial"/>
            </a:endParaRPr>
          </a:p>
          <a:p>
            <a:pPr marL="746760" lvl="1" indent="-276860">
              <a:lnSpc>
                <a:spcPts val="2510"/>
              </a:lnSpc>
              <a:spcBef>
                <a:spcPts val="219"/>
              </a:spcBef>
              <a:buClr>
                <a:srgbClr val="6A2C1F"/>
              </a:buClr>
              <a:buSzPct val="95454"/>
              <a:buFont typeface="Wingdings"/>
              <a:buChar char=""/>
              <a:tabLst>
                <a:tab pos="746760" algn="l"/>
              </a:tabLst>
            </a:pPr>
            <a:r>
              <a:rPr sz="2200" dirty="0">
                <a:latin typeface="Arial"/>
                <a:cs typeface="Arial"/>
              </a:rPr>
              <a:t>Associated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with</a:t>
            </a:r>
            <a:endParaRPr sz="2200" dirty="0">
              <a:latin typeface="Arial"/>
              <a:cs typeface="Arial"/>
            </a:endParaRPr>
          </a:p>
          <a:p>
            <a:pPr marL="698500">
              <a:lnSpc>
                <a:spcPts val="2510"/>
              </a:lnSpc>
            </a:pPr>
            <a:r>
              <a:rPr sz="2200" spc="-10" dirty="0">
                <a:latin typeface="Arial"/>
                <a:cs typeface="Arial"/>
              </a:rPr>
              <a:t>stagflation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1530096"/>
            <a:ext cx="4267200" cy="41849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292099"/>
            <a:ext cx="66567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C00000"/>
                </a:solidFill>
              </a:rPr>
              <a:t>Employment</a:t>
            </a:r>
            <a:r>
              <a:rPr sz="4000" b="1" spc="-220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rate</a:t>
            </a:r>
            <a:r>
              <a:rPr sz="4000" b="1" spc="-170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Post</a:t>
            </a:r>
            <a:r>
              <a:rPr sz="4000" b="1" spc="-155" dirty="0">
                <a:solidFill>
                  <a:srgbClr val="C00000"/>
                </a:solidFill>
              </a:rPr>
              <a:t> </a:t>
            </a:r>
            <a:r>
              <a:rPr sz="4000" b="1" spc="-10" dirty="0">
                <a:solidFill>
                  <a:srgbClr val="C00000"/>
                </a:solidFill>
              </a:rPr>
              <a:t>pandemic</a:t>
            </a:r>
            <a:endParaRPr sz="4000" b="1" dirty="0">
              <a:solidFill>
                <a:srgbClr val="C0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1261872"/>
            <a:ext cx="11143488" cy="50718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11353"/>
            <a:ext cx="10817556" cy="7046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lang="en-IN" b="1" i="1" dirty="0">
                <a:solidFill>
                  <a:srgbClr val="000000"/>
                </a:solidFill>
              </a:rPr>
              <a:t>“Labour</a:t>
            </a:r>
            <a:r>
              <a:rPr b="1" i="1" spc="-125" dirty="0">
                <a:solidFill>
                  <a:srgbClr val="000000"/>
                </a:solidFill>
              </a:rPr>
              <a:t> </a:t>
            </a:r>
            <a:r>
              <a:rPr b="1" i="1" spc="-20" dirty="0">
                <a:solidFill>
                  <a:srgbClr val="000000"/>
                </a:solidFill>
              </a:rPr>
              <a:t>Markets</a:t>
            </a:r>
            <a:r>
              <a:rPr b="1" i="1" spc="-150" dirty="0">
                <a:solidFill>
                  <a:srgbClr val="000000"/>
                </a:solidFill>
              </a:rPr>
              <a:t> </a:t>
            </a:r>
            <a:r>
              <a:rPr b="1" i="1" dirty="0">
                <a:solidFill>
                  <a:srgbClr val="000000"/>
                </a:solidFill>
              </a:rPr>
              <a:t>in</a:t>
            </a:r>
            <a:r>
              <a:rPr b="1" i="1" spc="-120" dirty="0">
                <a:solidFill>
                  <a:srgbClr val="000000"/>
                </a:solidFill>
              </a:rPr>
              <a:t> </a:t>
            </a:r>
            <a:r>
              <a:rPr b="1" i="1" spc="-10" dirty="0">
                <a:solidFill>
                  <a:srgbClr val="000000"/>
                </a:solidFill>
              </a:rPr>
              <a:t>distress</a:t>
            </a:r>
            <a:r>
              <a:rPr lang="en-IN" b="1" i="1" spc="-10" dirty="0">
                <a:solidFill>
                  <a:srgbClr val="000000"/>
                </a:solidFill>
              </a:rPr>
              <a:t>"</a:t>
            </a:r>
            <a:r>
              <a:rPr b="1" spc="-10" dirty="0">
                <a:solidFill>
                  <a:srgbClr val="000000"/>
                </a:solidFill>
              </a:rPr>
              <a:t>:</a:t>
            </a:r>
            <a:r>
              <a:rPr b="1" spc="-135" dirty="0">
                <a:solidFill>
                  <a:srgbClr val="000000"/>
                </a:solidFill>
              </a:rPr>
              <a:t> </a:t>
            </a:r>
            <a:r>
              <a:rPr sz="4000" b="1" dirty="0">
                <a:solidFill>
                  <a:srgbClr val="000000"/>
                </a:solidFill>
              </a:rPr>
              <a:t>Mahesh</a:t>
            </a:r>
            <a:r>
              <a:rPr sz="4000" b="1" spc="-120" dirty="0">
                <a:solidFill>
                  <a:srgbClr val="000000"/>
                </a:solidFill>
              </a:rPr>
              <a:t> </a:t>
            </a:r>
            <a:r>
              <a:rPr sz="4000" b="1" spc="-20" dirty="0">
                <a:solidFill>
                  <a:srgbClr val="000000"/>
                </a:solidFill>
              </a:rPr>
              <a:t>Vyas </a:t>
            </a:r>
            <a:r>
              <a:rPr b="1" spc="-10" dirty="0">
                <a:solidFill>
                  <a:srgbClr val="000000"/>
                </a:solidFill>
              </a:rPr>
              <a:t>(CMIE)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075" y="1219200"/>
            <a:ext cx="10229850" cy="52392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marR="361315" indent="-228600" algn="just"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400" dirty="0">
                <a:hlinkClick r:id="rId2"/>
              </a:rPr>
              <a:t>https://cmie.com/kommon/bin/sr.php?kall=warticle&amp;dt=20220930174813&amp;msec=056&amp;ver=pf</a:t>
            </a:r>
            <a:r>
              <a:rPr lang="en-IN" sz="2400" dirty="0"/>
              <a:t>  </a:t>
            </a:r>
            <a:r>
              <a:rPr lang="en-IN" sz="2000" i="1" dirty="0"/>
              <a:t>Date: 23 Nov 2020; Article on CMIE</a:t>
            </a:r>
            <a:endParaRPr lang="en-IN" sz="2400" i="1" dirty="0"/>
          </a:p>
          <a:p>
            <a:pPr marL="241300" marR="361315" indent="-228600" algn="just"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 err="1">
                <a:latin typeface="Calibri"/>
                <a:cs typeface="Calibri"/>
              </a:rPr>
              <a:t>Labour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markets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weakening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weeks.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labour participation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fallen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these.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unemployment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bounced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5.5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7.8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per </a:t>
            </a:r>
            <a:r>
              <a:rPr sz="2400" dirty="0">
                <a:latin typeface="Calibri"/>
                <a:cs typeface="Calibri"/>
              </a:rPr>
              <a:t>cent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average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6.8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cent.</a:t>
            </a:r>
            <a:endParaRPr sz="2400" dirty="0">
              <a:latin typeface="Calibri"/>
              <a:cs typeface="Calibri"/>
            </a:endParaRPr>
          </a:p>
          <a:p>
            <a:pPr marL="241300" marR="233679" indent="-228600"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But,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almost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inconsequential.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labour markets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unable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absorb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adequate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proportions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age </a:t>
            </a:r>
            <a:r>
              <a:rPr sz="2400" dirty="0">
                <a:latin typeface="Calibri"/>
                <a:cs typeface="Calibri"/>
              </a:rPr>
              <a:t>population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festive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season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2020.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Labour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participation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touched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41.3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week </a:t>
            </a:r>
            <a:r>
              <a:rPr sz="2400" dirty="0">
                <a:latin typeface="Calibri"/>
                <a:cs typeface="Calibri"/>
              </a:rPr>
              <a:t>ended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October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four </a:t>
            </a:r>
            <a:r>
              <a:rPr sz="2400" dirty="0">
                <a:latin typeface="Calibri"/>
                <a:cs typeface="Calibri"/>
              </a:rPr>
              <a:t>weeks.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peak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41.3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low.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Labour </a:t>
            </a:r>
            <a:r>
              <a:rPr sz="2400" dirty="0">
                <a:latin typeface="Calibri"/>
                <a:cs typeface="Calibri"/>
              </a:rPr>
              <a:t>participation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reached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42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recovery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April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dirty="0">
                <a:solidFill>
                  <a:srgbClr val="000000"/>
                </a:solidFill>
              </a:rPr>
              <a:t>Mahesh</a:t>
            </a:r>
            <a:r>
              <a:rPr i="1" spc="-180"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000000"/>
                </a:solidFill>
              </a:rPr>
              <a:t>Vyas</a:t>
            </a:r>
            <a:r>
              <a:rPr lang="en-IN" i="1" dirty="0">
                <a:solidFill>
                  <a:srgbClr val="000000"/>
                </a:solidFill>
              </a:rPr>
              <a:t>’s</a:t>
            </a:r>
            <a:r>
              <a:rPr i="1" spc="-175" dirty="0">
                <a:solidFill>
                  <a:srgbClr val="000000"/>
                </a:solidFill>
              </a:rPr>
              <a:t> </a:t>
            </a:r>
            <a:r>
              <a:rPr i="1" spc="-10" dirty="0">
                <a:solidFill>
                  <a:srgbClr val="000000"/>
                </a:solidFill>
              </a:rPr>
              <a:t>article</a:t>
            </a:r>
            <a:r>
              <a:rPr lang="en-IN" i="1" spc="-10" dirty="0">
                <a:solidFill>
                  <a:srgbClr val="000000"/>
                </a:solidFill>
              </a:rPr>
              <a:t>…</a:t>
            </a:r>
            <a:endParaRPr i="1" spc="-10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74316"/>
            <a:ext cx="10267315" cy="390812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marR="76200" indent="-227329"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falling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LPR</a:t>
            </a:r>
            <a:r>
              <a:rPr lang="en-IN" sz="2000" dirty="0">
                <a:latin typeface="Calibri"/>
                <a:cs typeface="Calibri"/>
              </a:rPr>
              <a:t> (labour force participation rate)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implies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increasingly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proportion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age </a:t>
            </a:r>
            <a:r>
              <a:rPr sz="2000" dirty="0">
                <a:latin typeface="Calibri"/>
                <a:cs typeface="Calibri"/>
              </a:rPr>
              <a:t>population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seeking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employment.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absolute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LPR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translates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 err="1">
                <a:latin typeface="Calibri"/>
                <a:cs typeface="Calibri"/>
              </a:rPr>
              <a:t>labour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force.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LPR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continues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sharply,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labour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force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shrinks.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happened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September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2020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recovery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steam.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</a:t>
            </a:r>
            <a:r>
              <a:rPr lang="en-IN" sz="2000" spc="-2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labour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stagnated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October.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could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falling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November.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worrisome.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unemployment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rate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proportion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labour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force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that </a:t>
            </a:r>
            <a:r>
              <a:rPr sz="2000" b="1" dirty="0">
                <a:latin typeface="Calibri"/>
                <a:cs typeface="Calibri"/>
              </a:rPr>
              <a:t>fails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employment.</a:t>
            </a:r>
            <a:endParaRPr sz="2000" b="1" dirty="0">
              <a:latin typeface="Calibri"/>
              <a:cs typeface="Calibri"/>
            </a:endParaRPr>
          </a:p>
          <a:p>
            <a:pPr marL="240029" marR="5080" indent="-227329"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week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November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22,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7.8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labour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could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fin</a:t>
            </a:r>
            <a:r>
              <a:rPr lang="en-IN" sz="2000" spc="-20" dirty="0">
                <a:latin typeface="Calibri"/>
                <a:cs typeface="Calibri"/>
              </a:rPr>
              <a:t>d </a:t>
            </a:r>
            <a:r>
              <a:rPr sz="2000" dirty="0">
                <a:latin typeface="Calibri"/>
                <a:cs typeface="Calibri"/>
              </a:rPr>
              <a:t>employment.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5.5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unemployment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 </a:t>
            </a:r>
            <a:r>
              <a:rPr sz="2000" dirty="0">
                <a:latin typeface="Calibri"/>
                <a:cs typeface="Calibri"/>
              </a:rPr>
              <a:t>penciled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preceding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week.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Or,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preceding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four</a:t>
            </a:r>
            <a:r>
              <a:rPr lang="en-IN" sz="2000" spc="6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weeks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unemployment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hovered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5.5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cent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7.2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per 	</a:t>
            </a:r>
            <a:r>
              <a:rPr sz="2000" dirty="0">
                <a:latin typeface="Calibri"/>
                <a:cs typeface="Calibri"/>
              </a:rPr>
              <a:t>cent.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unemployment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against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recovery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began.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falling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unemployment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rates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occasional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spike.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happened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fortnight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October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3209"/>
            <a:ext cx="4963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0425" algn="l"/>
              </a:tabLst>
            </a:pPr>
            <a:r>
              <a:rPr sz="3600" b="1" spc="-10" dirty="0">
                <a:solidFill>
                  <a:srgbClr val="C00000"/>
                </a:solidFill>
              </a:rPr>
              <a:t>Measuring</a:t>
            </a:r>
            <a:r>
              <a:rPr sz="3600" b="1" dirty="0">
                <a:solidFill>
                  <a:srgbClr val="C00000"/>
                </a:solidFill>
              </a:rPr>
              <a:t>	</a:t>
            </a:r>
            <a:r>
              <a:rPr sz="3600" b="1" spc="-35" dirty="0">
                <a:solidFill>
                  <a:srgbClr val="C00000"/>
                </a:solidFill>
              </a:rPr>
              <a:t>Unemployment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59160" y="3374212"/>
            <a:ext cx="6870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800" y="1303731"/>
            <a:ext cx="6678295" cy="4644861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0029" marR="5080" indent="-227329">
              <a:lnSpc>
                <a:spcPts val="286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7B7B7B"/>
                </a:solidFill>
                <a:latin typeface="Calibri"/>
                <a:cs typeface="Calibri"/>
              </a:rPr>
              <a:t>National</a:t>
            </a:r>
            <a:r>
              <a:rPr sz="2800" b="1" spc="-8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B7B7B"/>
                </a:solidFill>
                <a:latin typeface="Calibri"/>
                <a:cs typeface="Calibri"/>
              </a:rPr>
              <a:t>Sample</a:t>
            </a:r>
            <a:r>
              <a:rPr sz="2800" b="1" spc="-6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B7B7B"/>
                </a:solidFill>
                <a:latin typeface="Calibri"/>
                <a:cs typeface="Calibri"/>
              </a:rPr>
              <a:t>Surveys</a:t>
            </a:r>
            <a:r>
              <a:rPr sz="2800" b="1" spc="-1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estimate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categories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population: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ts val="3110"/>
              </a:lnSpc>
              <a:spcBef>
                <a:spcPts val="4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employed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10"/>
              </a:lnSpc>
            </a:pPr>
            <a:r>
              <a:rPr sz="2800" dirty="0">
                <a:latin typeface="Calibri"/>
                <a:cs typeface="Calibri"/>
              </a:rPr>
              <a:t>working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paid</a:t>
            </a:r>
            <a:r>
              <a:rPr sz="2800" spc="-25" dirty="0">
                <a:latin typeface="Calibri"/>
                <a:cs typeface="Calibri"/>
              </a:rPr>
              <a:t> job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ts val="3110"/>
              </a:lnSpc>
              <a:spcBef>
                <a:spcPts val="5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unemployed</a:t>
            </a:r>
            <a:endParaRPr sz="2800" dirty="0">
              <a:latin typeface="Calibri"/>
              <a:cs typeface="Calibri"/>
            </a:endParaRPr>
          </a:p>
          <a:p>
            <a:pPr marL="241300" marR="2710180">
              <a:lnSpc>
                <a:spcPts val="2860"/>
              </a:lnSpc>
              <a:spcBef>
                <a:spcPts val="260"/>
              </a:spcBef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employed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looking</a:t>
            </a:r>
            <a:r>
              <a:rPr lang="en-IN" sz="2800" spc="-10" dirty="0">
                <a:latin typeface="Calibri"/>
                <a:cs typeface="Calibri"/>
              </a:rPr>
              <a:t> 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job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ts val="3110"/>
              </a:lnSpc>
              <a:spcBef>
                <a:spcPts val="470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labor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force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10"/>
              </a:lnSpc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employed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plus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unemployed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persons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ts val="3110"/>
              </a:lnSpc>
              <a:spcBef>
                <a:spcPts val="5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labor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 force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10"/>
              </a:lnSpc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employed,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work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2362200"/>
            <a:ext cx="3535679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529793"/>
            <a:ext cx="84264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C00000"/>
                </a:solidFill>
              </a:rPr>
              <a:t>Newspaper</a:t>
            </a:r>
            <a:r>
              <a:rPr sz="3200" b="1" spc="-90" dirty="0">
                <a:solidFill>
                  <a:srgbClr val="C00000"/>
                </a:solidFill>
              </a:rPr>
              <a:t> </a:t>
            </a:r>
            <a:r>
              <a:rPr lang="en-IN" sz="3200" b="1" spc="-90" dirty="0">
                <a:solidFill>
                  <a:srgbClr val="C00000"/>
                </a:solidFill>
              </a:rPr>
              <a:t>A</a:t>
            </a:r>
            <a:r>
              <a:rPr sz="3200" b="1" dirty="0" err="1">
                <a:solidFill>
                  <a:srgbClr val="C00000"/>
                </a:solidFill>
              </a:rPr>
              <a:t>rticle</a:t>
            </a:r>
            <a:r>
              <a:rPr sz="3200" b="1" dirty="0">
                <a:solidFill>
                  <a:srgbClr val="C00000"/>
                </a:solidFill>
              </a:rPr>
              <a:t>: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445133"/>
            <a:ext cx="10191115" cy="5016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lang="en-US" sz="2400" dirty="0">
                <a:hlinkClick r:id="rId3"/>
              </a:rPr>
              <a:t>Core inflation: CPI inflation eases to 6.58%: Experts say RBI may go for up to 50 bps rate cut - The Economic Times (indiatimes.com)</a:t>
            </a:r>
            <a:endParaRPr lang="en-US" sz="2400" dirty="0"/>
          </a:p>
          <a:p>
            <a:pPr marL="12700">
              <a:lnSpc>
                <a:spcPts val="2820"/>
              </a:lnSpc>
              <a:spcBef>
                <a:spcPts val="100"/>
              </a:spcBef>
            </a:pPr>
            <a:endParaRPr lang="en-US" sz="2400" dirty="0"/>
          </a:p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sz="310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ndia's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retail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accelerated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6.58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February,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government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lang="en-IN"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Thursday,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6.80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400" b="1" i="1" dirty="0">
                <a:solidFill>
                  <a:srgbClr val="C00000"/>
                </a:solidFill>
                <a:latin typeface="Calibri"/>
                <a:cs typeface="Calibri"/>
              </a:rPr>
              <a:t>Different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Views</a:t>
            </a:r>
            <a:r>
              <a:rPr sz="24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Inflation</a:t>
            </a:r>
            <a:r>
              <a:rPr lang="en-IN"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</a:pPr>
            <a:endParaRPr sz="2400" i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400" b="1" dirty="0">
                <a:latin typeface="Calibri"/>
                <a:cs typeface="Calibri"/>
              </a:rPr>
              <a:t>1) </a:t>
            </a:r>
            <a:r>
              <a:rPr sz="2400" b="1" dirty="0">
                <a:latin typeface="Calibri"/>
                <a:cs typeface="Calibri"/>
              </a:rPr>
              <a:t>Garima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Kapoor,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Economist-Institutional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Equities,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Elara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Capital</a:t>
            </a:r>
            <a:endParaRPr sz="2400" b="1" dirty="0">
              <a:latin typeface="Calibri"/>
              <a:cs typeface="Calibri"/>
            </a:endParaRPr>
          </a:p>
          <a:p>
            <a:pPr marL="12700" marR="40005">
              <a:spcBef>
                <a:spcPts val="1010"/>
              </a:spcBef>
            </a:pPr>
            <a:r>
              <a:rPr sz="2000" dirty="0">
                <a:latin typeface="Calibri"/>
                <a:cs typeface="Calibri"/>
              </a:rPr>
              <a:t>Monetary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Policy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Committee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(MPC)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expected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deliver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35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bps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April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today's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6.58%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remains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marginally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Reserve </a:t>
            </a:r>
            <a:r>
              <a:rPr sz="2000" dirty="0">
                <a:latin typeface="Calibri"/>
                <a:cs typeface="Calibri"/>
              </a:rPr>
              <a:t>Bank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India's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6.5%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Q4FY20,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expected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moderation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headline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print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oil's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historic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meltdown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would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RBI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much-</a:t>
            </a:r>
            <a:r>
              <a:rPr sz="2000" dirty="0">
                <a:latin typeface="Calibri"/>
                <a:cs typeface="Calibri"/>
              </a:rPr>
              <a:t>needed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slowdown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amplified </a:t>
            </a:r>
            <a:r>
              <a:rPr sz="2000" dirty="0">
                <a:latin typeface="Calibri"/>
                <a:cs typeface="Calibri"/>
              </a:rPr>
              <a:t>amid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rising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risks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recession.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5" dirty="0">
                <a:solidFill>
                  <a:srgbClr val="C00000"/>
                </a:solidFill>
              </a:rPr>
              <a:t>Two</a:t>
            </a:r>
            <a:r>
              <a:rPr sz="3600" b="1" spc="-125" dirty="0">
                <a:solidFill>
                  <a:srgbClr val="C00000"/>
                </a:solidFill>
              </a:rPr>
              <a:t> </a:t>
            </a:r>
            <a:r>
              <a:rPr sz="3600" b="1" spc="-45" dirty="0">
                <a:solidFill>
                  <a:srgbClr val="C00000"/>
                </a:solidFill>
              </a:rPr>
              <a:t>important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spc="-20" dirty="0">
                <a:solidFill>
                  <a:srgbClr val="C00000"/>
                </a:solidFill>
              </a:rPr>
              <a:t>labor</a:t>
            </a:r>
            <a:r>
              <a:rPr sz="3600" b="1" spc="-135" dirty="0">
                <a:solidFill>
                  <a:srgbClr val="C00000"/>
                </a:solidFill>
              </a:rPr>
              <a:t> </a:t>
            </a:r>
            <a:r>
              <a:rPr sz="3600" b="1" spc="-30" dirty="0">
                <a:solidFill>
                  <a:srgbClr val="C00000"/>
                </a:solidFill>
              </a:rPr>
              <a:t>force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concepts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9930130" cy="25397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>
              <a:lnSpc>
                <a:spcPts val="3190"/>
              </a:lnSpc>
              <a:spcBef>
                <a:spcPts val="1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Unemployment</a:t>
            </a:r>
            <a:r>
              <a:rPr sz="28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percentage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force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unemployed</a:t>
            </a:r>
            <a:endParaRPr lang="en-IN" sz="2800" spc="-1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ts val="3195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Labor</a:t>
            </a:r>
            <a:r>
              <a:rPr sz="28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force</a:t>
            </a:r>
            <a:r>
              <a:rPr sz="28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participation</a:t>
            </a:r>
            <a:r>
              <a:rPr sz="2800" b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r>
              <a:rPr lang="en-IN" sz="2800" b="1" spc="-20" dirty="0">
                <a:solidFill>
                  <a:srgbClr val="FF0000"/>
                </a:solidFill>
                <a:latin typeface="Calibri"/>
                <a:cs typeface="Calibri"/>
              </a:rPr>
              <a:t> (LPR)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fraction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population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“participates”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force,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i="1" dirty="0">
                <a:latin typeface="Calibri"/>
                <a:cs typeface="Calibri"/>
              </a:rPr>
              <a:t>i.e.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1247140"/>
          </a:xfrm>
          <a:custGeom>
            <a:avLst/>
            <a:gdLst/>
            <a:ahLst/>
            <a:cxnLst/>
            <a:rect l="l" t="t" r="r" b="b"/>
            <a:pathLst>
              <a:path w="9144000" h="1247140">
                <a:moveTo>
                  <a:pt x="0" y="1246632"/>
                </a:moveTo>
                <a:lnTo>
                  <a:pt x="9144000" y="1246632"/>
                </a:lnTo>
                <a:lnTo>
                  <a:pt x="914400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solidFill>
            <a:srgbClr val="B3C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9973" y="171450"/>
            <a:ext cx="172338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NOW</a:t>
            </a:r>
            <a:r>
              <a:rPr sz="2300" b="0" spc="-70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YOU</a:t>
            </a:r>
            <a:r>
              <a:rPr sz="2300" b="0" spc="-65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spc="-25" dirty="0">
                <a:solidFill>
                  <a:srgbClr val="1F3E15"/>
                </a:solidFill>
                <a:latin typeface="Calibri Light"/>
                <a:cs typeface="Calibri Light"/>
              </a:rPr>
              <a:t>TRY</a:t>
            </a:r>
            <a:endParaRPr sz="23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329184"/>
            <a:ext cx="5953506" cy="1125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9973" y="448767"/>
            <a:ext cx="53098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FFFFFF"/>
                </a:solidFill>
              </a:rPr>
              <a:t>Computing</a:t>
            </a:r>
            <a:r>
              <a:rPr sz="4000" spc="-9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labor</a:t>
            </a:r>
            <a:r>
              <a:rPr sz="4000" spc="-4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statistics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524000" y="1246632"/>
            <a:ext cx="9144000" cy="52069"/>
          </a:xfrm>
          <a:custGeom>
            <a:avLst/>
            <a:gdLst/>
            <a:ahLst/>
            <a:cxnLst/>
            <a:rect l="l" t="t" r="r" b="b"/>
            <a:pathLst>
              <a:path w="9144000" h="52069">
                <a:moveTo>
                  <a:pt x="9144000" y="0"/>
                </a:moveTo>
                <a:lnTo>
                  <a:pt x="0" y="0"/>
                </a:lnTo>
                <a:lnTo>
                  <a:pt x="0" y="51815"/>
                </a:lnTo>
                <a:lnTo>
                  <a:pt x="9144000" y="518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7667" y="1583436"/>
            <a:ext cx="7013575" cy="2075814"/>
          </a:xfrm>
          <a:custGeom>
            <a:avLst/>
            <a:gdLst/>
            <a:ahLst/>
            <a:cxnLst/>
            <a:rect l="l" t="t" r="r" b="b"/>
            <a:pathLst>
              <a:path w="7013575" h="2075814">
                <a:moveTo>
                  <a:pt x="0" y="2075688"/>
                </a:moveTo>
                <a:lnTo>
                  <a:pt x="7013448" y="2075688"/>
                </a:lnTo>
                <a:lnTo>
                  <a:pt x="7013448" y="0"/>
                </a:lnTo>
                <a:lnTo>
                  <a:pt x="0" y="0"/>
                </a:lnTo>
                <a:lnTo>
                  <a:pt x="0" y="2075688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29759" y="1644142"/>
            <a:ext cx="35032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Calibri"/>
                <a:cs typeface="Calibri"/>
              </a:rPr>
              <a:t>Population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by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group,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spc="-20" dirty="0">
                <a:latin typeface="Calibri"/>
                <a:cs typeface="Calibri"/>
              </a:rPr>
              <a:t>2001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51820"/>
              </p:ext>
            </p:extLst>
          </p:nvPr>
        </p:nvGraphicFramePr>
        <p:xfrm>
          <a:off x="2971800" y="2250973"/>
          <a:ext cx="6172199" cy="125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lang="en-IN" sz="2400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employed</a:t>
                      </a:r>
                      <a:r>
                        <a:rPr lang="en-IN" sz="2400" spc="-10" dirty="0">
                          <a:latin typeface="Calibri"/>
                          <a:cs typeface="Calibri"/>
                        </a:rPr>
                        <a:t> (E)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ts val="2280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337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million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lang="en-IN" sz="2400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unemployed</a:t>
                      </a:r>
                      <a:r>
                        <a:rPr lang="en-IN"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2400" spc="-20" dirty="0">
                          <a:latin typeface="+mn-lt"/>
                          <a:cs typeface="Calibri"/>
                        </a:rPr>
                        <a:t>(U)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27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million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Population</a:t>
                      </a:r>
                      <a:r>
                        <a:rPr lang="en-IN" sz="2400" spc="-10" dirty="0">
                          <a:latin typeface="Calibri"/>
                          <a:cs typeface="Calibri"/>
                        </a:rPr>
                        <a:t> (POP)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1025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million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335148" y="3891788"/>
            <a:ext cx="7418452" cy="2268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latin typeface="Calibri"/>
                <a:cs typeface="Calibri"/>
              </a:rPr>
              <a:t>Use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above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</a:t>
            </a:r>
            <a:r>
              <a:rPr lang="en-IN" sz="2600" spc="-10" dirty="0"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582295" indent="-340995">
              <a:lnSpc>
                <a:spcPct val="100000"/>
              </a:lnSpc>
              <a:spcBef>
                <a:spcPts val="480"/>
              </a:spcBef>
              <a:buClr>
                <a:srgbClr val="996633"/>
              </a:buClr>
              <a:buSzPct val="119230"/>
              <a:buFont typeface="Wingdings"/>
              <a:buChar char=""/>
              <a:tabLst>
                <a:tab pos="58229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labor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force</a:t>
            </a:r>
            <a:r>
              <a:rPr lang="en-IN" sz="2600" spc="-20" dirty="0">
                <a:latin typeface="Calibri"/>
                <a:cs typeface="Calibri"/>
              </a:rPr>
              <a:t> (L)</a:t>
            </a:r>
            <a:endParaRPr sz="2600" dirty="0">
              <a:latin typeface="Calibri"/>
              <a:cs typeface="Calibri"/>
            </a:endParaRPr>
          </a:p>
          <a:p>
            <a:pPr marL="582295" indent="-340995">
              <a:lnSpc>
                <a:spcPct val="100000"/>
              </a:lnSpc>
              <a:spcBef>
                <a:spcPts val="459"/>
              </a:spcBef>
              <a:buClr>
                <a:srgbClr val="996633"/>
              </a:buClr>
              <a:buSzPct val="119230"/>
              <a:buFont typeface="Wingdings"/>
              <a:buChar char=""/>
              <a:tabLst>
                <a:tab pos="58229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people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labor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force</a:t>
            </a:r>
            <a:r>
              <a:rPr lang="en-IN" sz="2600" spc="-10" dirty="0">
                <a:latin typeface="Calibri"/>
                <a:cs typeface="Calibri"/>
              </a:rPr>
              <a:t> (NILF)</a:t>
            </a:r>
            <a:endParaRPr sz="2600" dirty="0">
              <a:latin typeface="Calibri"/>
              <a:cs typeface="Calibri"/>
            </a:endParaRPr>
          </a:p>
          <a:p>
            <a:pPr marL="582295" indent="-340995">
              <a:lnSpc>
                <a:spcPct val="100000"/>
              </a:lnSpc>
              <a:spcBef>
                <a:spcPts val="480"/>
              </a:spcBef>
              <a:buClr>
                <a:srgbClr val="996633"/>
              </a:buClr>
              <a:buSzPct val="119230"/>
              <a:buFont typeface="Wingdings"/>
              <a:buChar char=""/>
              <a:tabLst>
                <a:tab pos="58229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unemployment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rate</a:t>
            </a:r>
            <a:endParaRPr sz="2600" dirty="0">
              <a:latin typeface="Calibri"/>
              <a:cs typeface="Calibri"/>
            </a:endParaRPr>
          </a:p>
          <a:p>
            <a:pPr marL="582295" indent="-340995">
              <a:lnSpc>
                <a:spcPct val="100000"/>
              </a:lnSpc>
              <a:spcBef>
                <a:spcPts val="455"/>
              </a:spcBef>
              <a:buClr>
                <a:srgbClr val="996633"/>
              </a:buClr>
              <a:buSzPct val="119230"/>
              <a:buFont typeface="Wingdings"/>
              <a:buChar char=""/>
              <a:tabLst>
                <a:tab pos="58229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labor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participation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rate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1247140"/>
          </a:xfrm>
          <a:custGeom>
            <a:avLst/>
            <a:gdLst/>
            <a:ahLst/>
            <a:cxnLst/>
            <a:rect l="l" t="t" r="r" b="b"/>
            <a:pathLst>
              <a:path w="9144000" h="1247140">
                <a:moveTo>
                  <a:pt x="0" y="1246632"/>
                </a:moveTo>
                <a:lnTo>
                  <a:pt x="9144000" y="1246632"/>
                </a:lnTo>
                <a:lnTo>
                  <a:pt x="914400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solidFill>
            <a:srgbClr val="B3C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9973" y="171450"/>
            <a:ext cx="172338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NOW</a:t>
            </a:r>
            <a:r>
              <a:rPr sz="2300" b="0" spc="-70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YOU</a:t>
            </a:r>
            <a:r>
              <a:rPr sz="2300" b="0" spc="-65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spc="-25" dirty="0">
                <a:solidFill>
                  <a:srgbClr val="1F3E15"/>
                </a:solidFill>
                <a:latin typeface="Calibri Light"/>
                <a:cs typeface="Calibri Light"/>
              </a:rPr>
              <a:t>TRY</a:t>
            </a:r>
            <a:endParaRPr sz="23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329184"/>
            <a:ext cx="2384298" cy="1125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9973" y="448767"/>
            <a:ext cx="17411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>
                <a:solidFill>
                  <a:srgbClr val="FFFFFF"/>
                </a:solidFill>
              </a:rPr>
              <a:t>Answers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079498" y="1395617"/>
            <a:ext cx="6187440" cy="432752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844550" algn="l"/>
                <a:tab pos="2051685" algn="l"/>
                <a:tab pos="3146425" algn="l"/>
              </a:tabLst>
            </a:pPr>
            <a:r>
              <a:rPr sz="2600" spc="-10" dirty="0">
                <a:latin typeface="Calibri"/>
                <a:cs typeface="Calibri"/>
              </a:rPr>
              <a:t>data: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b="1" i="1" dirty="0">
                <a:latin typeface="Calibri"/>
                <a:cs typeface="Calibri"/>
              </a:rPr>
              <a:t>E</a:t>
            </a:r>
            <a:r>
              <a:rPr sz="2600" b="1" i="1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337,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b="1" i="1" dirty="0">
                <a:latin typeface="Calibri"/>
                <a:cs typeface="Calibri"/>
              </a:rPr>
              <a:t>U</a:t>
            </a:r>
            <a:r>
              <a:rPr sz="2600" b="1" i="1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27,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b="1" i="1" dirty="0">
                <a:latin typeface="Calibri"/>
                <a:cs typeface="Calibri"/>
              </a:rPr>
              <a:t>POP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1025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ts val="2965"/>
              </a:lnSpc>
              <a:spcBef>
                <a:spcPts val="142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labor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force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sz="2600" b="1" i="1" dirty="0">
                <a:latin typeface="Calibri"/>
                <a:cs typeface="Calibri"/>
              </a:rPr>
              <a:t>L</a:t>
            </a:r>
            <a:r>
              <a:rPr sz="2600" b="1" i="1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E</a:t>
            </a:r>
            <a:r>
              <a:rPr sz="2600" b="1" i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U</a:t>
            </a:r>
            <a:r>
              <a:rPr sz="2600" b="1" i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337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+ 27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364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spcBef>
                <a:spcPts val="13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not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labor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force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sz="2600" b="1" i="1" dirty="0">
                <a:latin typeface="Calibri"/>
                <a:cs typeface="Calibri"/>
              </a:rPr>
              <a:t>NILF</a:t>
            </a:r>
            <a:r>
              <a:rPr sz="2600" b="1" i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i="1" dirty="0">
                <a:latin typeface="Calibri"/>
                <a:cs typeface="Calibri"/>
              </a:rPr>
              <a:t>POP</a:t>
            </a:r>
            <a:r>
              <a:rPr sz="2600" b="1" i="1" spc="25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b="1" i="1" dirty="0">
                <a:latin typeface="Calibri"/>
                <a:cs typeface="Calibri"/>
              </a:rPr>
              <a:t>L</a:t>
            </a:r>
            <a:r>
              <a:rPr sz="2600" b="1" i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1025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 364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661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ts val="2965"/>
              </a:lnSpc>
              <a:spcBef>
                <a:spcPts val="1420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unemployment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rate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sz="2600" b="1" i="1" dirty="0">
                <a:latin typeface="Calibri"/>
                <a:cs typeface="Calibri"/>
              </a:rPr>
              <a:t>U/L</a:t>
            </a:r>
            <a:r>
              <a:rPr sz="2600" b="1" i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100%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(27/364)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 100%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7.4%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ts val="2965"/>
              </a:lnSpc>
              <a:spcBef>
                <a:spcPts val="139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labor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participation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rate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  <a:tabLst>
                <a:tab pos="1247140" algn="l"/>
              </a:tabLst>
            </a:pPr>
            <a:r>
              <a:rPr sz="2600" b="1" i="1" spc="-10" dirty="0">
                <a:latin typeface="Calibri"/>
                <a:cs typeface="Calibri"/>
              </a:rPr>
              <a:t>L/POP</a:t>
            </a:r>
            <a:r>
              <a:rPr sz="2600" b="1" i="1" dirty="0">
                <a:latin typeface="Calibri"/>
                <a:cs typeface="Calibri"/>
              </a:rPr>
              <a:t>	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100%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(364/1025)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 100%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35.5%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0" y="1246632"/>
            <a:ext cx="9144000" cy="52069"/>
          </a:xfrm>
          <a:custGeom>
            <a:avLst/>
            <a:gdLst/>
            <a:ahLst/>
            <a:cxnLst/>
            <a:rect l="l" t="t" r="r" b="b"/>
            <a:pathLst>
              <a:path w="9144000" h="52069">
                <a:moveTo>
                  <a:pt x="9144000" y="0"/>
                </a:moveTo>
                <a:lnTo>
                  <a:pt x="0" y="0"/>
                </a:lnTo>
                <a:lnTo>
                  <a:pt x="0" y="51815"/>
                </a:lnTo>
                <a:lnTo>
                  <a:pt x="9144000" y="518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06781"/>
            <a:ext cx="76536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C00000"/>
                </a:solidFill>
              </a:rPr>
              <a:t>Unemployment</a:t>
            </a:r>
            <a:r>
              <a:rPr sz="4000" b="1" spc="-17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rate:</a:t>
            </a:r>
            <a:r>
              <a:rPr sz="4000" b="1" spc="-130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Some</a:t>
            </a:r>
            <a:r>
              <a:rPr sz="4000" b="1" spc="-130" dirty="0">
                <a:solidFill>
                  <a:srgbClr val="C00000"/>
                </a:solidFill>
              </a:rPr>
              <a:t> </a:t>
            </a:r>
            <a:r>
              <a:rPr sz="4000" b="1" spc="-10" dirty="0">
                <a:solidFill>
                  <a:srgbClr val="C00000"/>
                </a:solidFill>
              </a:rPr>
              <a:t>omissions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091382"/>
            <a:ext cx="8392160" cy="313213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765"/>
              </a:spcBef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Under</a:t>
            </a:r>
            <a:r>
              <a:rPr lang="en-IN" sz="2800" spc="-1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employment</a:t>
            </a:r>
            <a:endParaRPr sz="2800" dirty="0">
              <a:latin typeface="Calibri"/>
              <a:cs typeface="Calibri"/>
            </a:endParaRPr>
          </a:p>
          <a:p>
            <a:pPr marL="12700" marR="702945">
              <a:lnSpc>
                <a:spcPts val="4029"/>
              </a:lnSpc>
              <a:spcBef>
                <a:spcPts val="250"/>
              </a:spcBef>
            </a:pPr>
            <a:r>
              <a:rPr sz="2800" i="1" dirty="0">
                <a:latin typeface="Calibri"/>
                <a:cs typeface="Calibri"/>
              </a:rPr>
              <a:t>Time:</a:t>
            </a:r>
            <a:r>
              <a:rPr sz="2800" i="1" spc="-7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Workers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prefer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hours </a:t>
            </a:r>
            <a:r>
              <a:rPr sz="2800" i="1" dirty="0">
                <a:latin typeface="Calibri"/>
                <a:cs typeface="Calibri"/>
              </a:rPr>
              <a:t>Skill: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Workers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Skills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mismatched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jobs</a:t>
            </a:r>
            <a:endParaRPr lang="en-IN" sz="2800" spc="-20" dirty="0">
              <a:latin typeface="Calibri"/>
              <a:cs typeface="Calibri"/>
            </a:endParaRPr>
          </a:p>
          <a:p>
            <a:pPr marL="12700" marR="702945">
              <a:lnSpc>
                <a:spcPts val="4029"/>
              </a:lnSpc>
              <a:spcBef>
                <a:spcPts val="250"/>
              </a:spcBef>
            </a:pPr>
            <a:endParaRPr sz="2800" dirty="0">
              <a:latin typeface="Calibri"/>
              <a:cs typeface="Calibri"/>
            </a:endParaRPr>
          </a:p>
          <a:p>
            <a:pPr marL="328930" indent="-317500">
              <a:lnSpc>
                <a:spcPct val="100000"/>
              </a:lnSpc>
              <a:spcBef>
                <a:spcPts val="409"/>
              </a:spcBef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Discouraged</a:t>
            </a:r>
            <a:r>
              <a:rPr sz="28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workers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job</a:t>
            </a:r>
            <a:r>
              <a:rPr lang="en-IN" sz="2800" spc="-25" dirty="0">
                <a:latin typeface="Calibri"/>
                <a:cs typeface="Calibri"/>
              </a:rPr>
              <a:t>;</a:t>
            </a:r>
            <a:endParaRPr sz="2800" dirty="0">
              <a:latin typeface="Calibri"/>
              <a:cs typeface="Calibri"/>
            </a:endParaRPr>
          </a:p>
          <a:p>
            <a:pPr marL="12700" marR="2597785" indent="81915">
              <a:lnSpc>
                <a:spcPts val="4029"/>
              </a:lnSpc>
              <a:spcBef>
                <a:spcPts val="245"/>
              </a:spcBef>
            </a:pPr>
            <a:r>
              <a:rPr sz="2800" dirty="0">
                <a:latin typeface="Calibri"/>
                <a:cs typeface="Calibri"/>
              </a:rPr>
              <a:t>Both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unemployment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LFPR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falls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C00000"/>
                </a:solidFill>
              </a:rPr>
              <a:t>Equilibrium</a:t>
            </a:r>
            <a:r>
              <a:rPr sz="3600" b="1" spc="-16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in</a:t>
            </a:r>
            <a:r>
              <a:rPr sz="3600" b="1" spc="-9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the</a:t>
            </a:r>
            <a:r>
              <a:rPr sz="3600" b="1" spc="-95" dirty="0">
                <a:solidFill>
                  <a:srgbClr val="C00000"/>
                </a:solidFill>
              </a:rPr>
              <a:t> </a:t>
            </a:r>
            <a:r>
              <a:rPr lang="en-IN" sz="3600" b="1" spc="-20" dirty="0">
                <a:solidFill>
                  <a:srgbClr val="C00000"/>
                </a:solidFill>
              </a:rPr>
              <a:t>L</a:t>
            </a:r>
            <a:r>
              <a:rPr sz="3600" b="1" spc="-20" dirty="0" err="1">
                <a:solidFill>
                  <a:srgbClr val="C00000"/>
                </a:solidFill>
              </a:rPr>
              <a:t>abor</a:t>
            </a:r>
            <a:r>
              <a:rPr sz="3600" b="1" spc="-114" dirty="0">
                <a:solidFill>
                  <a:srgbClr val="C00000"/>
                </a:solidFill>
              </a:rPr>
              <a:t> </a:t>
            </a:r>
            <a:r>
              <a:rPr lang="en-IN" sz="3600" b="1" spc="-10" dirty="0">
                <a:solidFill>
                  <a:srgbClr val="C00000"/>
                </a:solidFill>
              </a:rPr>
              <a:t>M</a:t>
            </a:r>
            <a:r>
              <a:rPr sz="3600" b="1" spc="-10" dirty="0" err="1">
                <a:solidFill>
                  <a:srgbClr val="C00000"/>
                </a:solidFill>
              </a:rPr>
              <a:t>arket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460889"/>
            <a:ext cx="10253676" cy="115159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demand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supply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curves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describe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national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labor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market.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intersection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curves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identifies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market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equilibrium.</a:t>
            </a:r>
            <a:endParaRPr sz="2200" dirty="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30"/>
              </a:spcBef>
            </a:pP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labor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market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equilibrium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232" y="2881376"/>
            <a:ext cx="37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Wage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5294" y="3350514"/>
            <a:ext cx="441959" cy="3708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75"/>
              </a:spcBef>
            </a:pPr>
            <a:r>
              <a:rPr sz="1200" b="1" spc="-20" dirty="0">
                <a:latin typeface="Calibri"/>
                <a:cs typeface="Calibri"/>
              </a:rPr>
              <a:t>Labor </a:t>
            </a:r>
            <a:r>
              <a:rPr sz="1200" b="1" spc="-10" dirty="0">
                <a:latin typeface="Calibri"/>
                <a:cs typeface="Calibri"/>
              </a:rPr>
              <a:t>supply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4117" y="5590438"/>
            <a:ext cx="548640" cy="3708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75"/>
              </a:spcBef>
            </a:pPr>
            <a:r>
              <a:rPr sz="1200" b="1" spc="-20" dirty="0">
                <a:latin typeface="Calibri"/>
                <a:cs typeface="Calibri"/>
              </a:rPr>
              <a:t>Labor </a:t>
            </a:r>
            <a:r>
              <a:rPr sz="1200" b="1" spc="-10" dirty="0">
                <a:latin typeface="Calibri"/>
                <a:cs typeface="Calibri"/>
              </a:rPr>
              <a:t>demand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70163" y="3573017"/>
            <a:ext cx="3171825" cy="2550160"/>
            <a:chOff x="2070163" y="3573017"/>
            <a:chExt cx="3171825" cy="2550160"/>
          </a:xfrm>
        </p:grpSpPr>
        <p:sp>
          <p:nvSpPr>
            <p:cNvPr id="8" name="object 8"/>
            <p:cNvSpPr/>
            <p:nvPr/>
          </p:nvSpPr>
          <p:spPr>
            <a:xfrm>
              <a:off x="2071116" y="6121907"/>
              <a:ext cx="3169920" cy="0"/>
            </a:xfrm>
            <a:custGeom>
              <a:avLst/>
              <a:gdLst/>
              <a:ahLst/>
              <a:cxnLst/>
              <a:rect l="l" t="t" r="r" b="b"/>
              <a:pathLst>
                <a:path w="3169920">
                  <a:moveTo>
                    <a:pt x="0" y="0"/>
                  </a:moveTo>
                  <a:lnTo>
                    <a:pt x="3169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6980" y="3592067"/>
              <a:ext cx="2197735" cy="2192020"/>
            </a:xfrm>
            <a:custGeom>
              <a:avLst/>
              <a:gdLst/>
              <a:ahLst/>
              <a:cxnLst/>
              <a:rect l="l" t="t" r="r" b="b"/>
              <a:pathLst>
                <a:path w="2197735" h="2192020">
                  <a:moveTo>
                    <a:pt x="0" y="2191512"/>
                  </a:moveTo>
                  <a:lnTo>
                    <a:pt x="1096391" y="1096772"/>
                  </a:lnTo>
                  <a:lnTo>
                    <a:pt x="2197608" y="0"/>
                  </a:lnTo>
                </a:path>
              </a:pathLst>
            </a:custGeom>
            <a:ln w="38100">
              <a:solidFill>
                <a:srgbClr val="1D81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6980" y="3592067"/>
              <a:ext cx="2197735" cy="2192020"/>
            </a:xfrm>
            <a:custGeom>
              <a:avLst/>
              <a:gdLst/>
              <a:ahLst/>
              <a:cxnLst/>
              <a:rect l="l" t="t" r="r" b="b"/>
              <a:pathLst>
                <a:path w="2197735" h="2192020">
                  <a:moveTo>
                    <a:pt x="0" y="0"/>
                  </a:moveTo>
                  <a:lnTo>
                    <a:pt x="1096391" y="1096772"/>
                  </a:lnTo>
                  <a:lnTo>
                    <a:pt x="2197608" y="2191512"/>
                  </a:lnTo>
                </a:path>
              </a:pathLst>
            </a:custGeom>
            <a:ln w="38100">
              <a:solidFill>
                <a:srgbClr val="D3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8832" y="4563236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7" baseline="-6944" dirty="0">
                <a:latin typeface="Calibri"/>
                <a:cs typeface="Calibri"/>
              </a:rPr>
              <a:t>W</a:t>
            </a:r>
            <a:r>
              <a:rPr sz="1200" spc="-25" dirty="0">
                <a:latin typeface="Calibri"/>
                <a:cs typeface="Calibri"/>
              </a:rPr>
              <a:t>*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0665" y="6144564"/>
            <a:ext cx="204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7" baseline="-6944" dirty="0">
                <a:latin typeface="Calibri"/>
                <a:cs typeface="Calibri"/>
              </a:rPr>
              <a:t>L</a:t>
            </a:r>
            <a:r>
              <a:rPr sz="1200" spc="-25" dirty="0">
                <a:latin typeface="Calibri"/>
                <a:cs typeface="Calibri"/>
              </a:rPr>
              <a:t>*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7308" y="5850635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070226" y="3174492"/>
            <a:ext cx="1812289" cy="2947670"/>
            <a:chOff x="2070226" y="3174492"/>
            <a:chExt cx="1812289" cy="2947670"/>
          </a:xfrm>
        </p:grpSpPr>
        <p:sp>
          <p:nvSpPr>
            <p:cNvPr id="15" name="object 15"/>
            <p:cNvSpPr/>
            <p:nvPr/>
          </p:nvSpPr>
          <p:spPr>
            <a:xfrm>
              <a:off x="3572255" y="4651248"/>
              <a:ext cx="60960" cy="70485"/>
            </a:xfrm>
            <a:custGeom>
              <a:avLst/>
              <a:gdLst/>
              <a:ahLst/>
              <a:cxnLst/>
              <a:rect l="l" t="t" r="r" b="b"/>
              <a:pathLst>
                <a:path w="60960" h="70485">
                  <a:moveTo>
                    <a:pt x="29718" y="0"/>
                  </a:moveTo>
                  <a:lnTo>
                    <a:pt x="18161" y="3809"/>
                  </a:lnTo>
                  <a:lnTo>
                    <a:pt x="11557" y="7619"/>
                  </a:lnTo>
                  <a:lnTo>
                    <a:pt x="3302" y="20827"/>
                  </a:lnTo>
                  <a:lnTo>
                    <a:pt x="0" y="35940"/>
                  </a:lnTo>
                  <a:lnTo>
                    <a:pt x="3302" y="49275"/>
                  </a:lnTo>
                  <a:lnTo>
                    <a:pt x="11557" y="62483"/>
                  </a:lnTo>
                  <a:lnTo>
                    <a:pt x="18161" y="66293"/>
                  </a:lnTo>
                  <a:lnTo>
                    <a:pt x="29718" y="70103"/>
                  </a:lnTo>
                  <a:lnTo>
                    <a:pt x="46101" y="66293"/>
                  </a:lnTo>
                  <a:lnTo>
                    <a:pt x="52705" y="62483"/>
                  </a:lnTo>
                  <a:lnTo>
                    <a:pt x="60960" y="49275"/>
                  </a:lnTo>
                  <a:lnTo>
                    <a:pt x="60960" y="20827"/>
                  </a:lnTo>
                  <a:lnTo>
                    <a:pt x="52705" y="7619"/>
                  </a:lnTo>
                  <a:lnTo>
                    <a:pt x="46101" y="3809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1115" y="4689348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8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1115" y="3174492"/>
              <a:ext cx="1536700" cy="2947670"/>
            </a:xfrm>
            <a:custGeom>
              <a:avLst/>
              <a:gdLst/>
              <a:ahLst/>
              <a:cxnLst/>
              <a:rect l="l" t="t" r="r" b="b"/>
              <a:pathLst>
                <a:path w="1536700" h="2947670">
                  <a:moveTo>
                    <a:pt x="1536192" y="1520952"/>
                  </a:moveTo>
                  <a:lnTo>
                    <a:pt x="1536192" y="1612392"/>
                  </a:lnTo>
                </a:path>
                <a:path w="1536700" h="2947670">
                  <a:moveTo>
                    <a:pt x="1536192" y="1667256"/>
                  </a:moveTo>
                  <a:lnTo>
                    <a:pt x="1536192" y="1758696"/>
                  </a:lnTo>
                </a:path>
                <a:path w="1536700" h="2947670">
                  <a:moveTo>
                    <a:pt x="1536192" y="1810512"/>
                  </a:moveTo>
                  <a:lnTo>
                    <a:pt x="1536192" y="1898904"/>
                  </a:lnTo>
                </a:path>
                <a:path w="1536700" h="2947670">
                  <a:moveTo>
                    <a:pt x="1536192" y="1953768"/>
                  </a:moveTo>
                  <a:lnTo>
                    <a:pt x="1536192" y="2045208"/>
                  </a:lnTo>
                </a:path>
                <a:path w="1536700" h="2947670">
                  <a:moveTo>
                    <a:pt x="1536192" y="2100072"/>
                  </a:moveTo>
                  <a:lnTo>
                    <a:pt x="1536192" y="2188464"/>
                  </a:lnTo>
                </a:path>
                <a:path w="1536700" h="2947670">
                  <a:moveTo>
                    <a:pt x="1536192" y="2243328"/>
                  </a:moveTo>
                  <a:lnTo>
                    <a:pt x="1536192" y="2331720"/>
                  </a:lnTo>
                </a:path>
                <a:path w="1536700" h="2947670">
                  <a:moveTo>
                    <a:pt x="1536192" y="2386584"/>
                  </a:moveTo>
                  <a:lnTo>
                    <a:pt x="1536192" y="2478024"/>
                  </a:lnTo>
                </a:path>
                <a:path w="1536700" h="2947670">
                  <a:moveTo>
                    <a:pt x="1536192" y="2529840"/>
                  </a:moveTo>
                  <a:lnTo>
                    <a:pt x="1536192" y="2621280"/>
                  </a:lnTo>
                </a:path>
                <a:path w="1536700" h="2947670">
                  <a:moveTo>
                    <a:pt x="1536192" y="2819400"/>
                  </a:moveTo>
                  <a:lnTo>
                    <a:pt x="1536192" y="2910840"/>
                  </a:lnTo>
                </a:path>
                <a:path w="1536700" h="2947670">
                  <a:moveTo>
                    <a:pt x="0" y="29474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5659" y="4497324"/>
              <a:ext cx="487680" cy="381000"/>
            </a:xfrm>
            <a:custGeom>
              <a:avLst/>
              <a:gdLst/>
              <a:ahLst/>
              <a:cxnLst/>
              <a:rect l="l" t="t" r="r" b="b"/>
              <a:pathLst>
                <a:path w="487679" h="381000">
                  <a:moveTo>
                    <a:pt x="0" y="381000"/>
                  </a:moveTo>
                  <a:lnTo>
                    <a:pt x="487679" y="381000"/>
                  </a:lnTo>
                  <a:lnTo>
                    <a:pt x="487679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00980" y="6161938"/>
            <a:ext cx="384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Labor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6264" y="2687827"/>
            <a:ext cx="3535045" cy="2106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</a:tabLst>
            </a:pPr>
            <a:r>
              <a:rPr sz="2200" b="0" dirty="0">
                <a:latin typeface="Calibri Light"/>
                <a:cs typeface="Calibri Light"/>
              </a:rPr>
              <a:t>At</a:t>
            </a:r>
            <a:r>
              <a:rPr sz="2200" b="0" spc="-45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equilibrium,</a:t>
            </a:r>
            <a:r>
              <a:rPr sz="2200" b="0" spc="-90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there</a:t>
            </a:r>
            <a:r>
              <a:rPr sz="2200" b="0" spc="-55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is</a:t>
            </a:r>
            <a:r>
              <a:rPr sz="2200" b="0" spc="-55" dirty="0">
                <a:latin typeface="Calibri Light"/>
                <a:cs typeface="Calibri Light"/>
              </a:rPr>
              <a:t> </a:t>
            </a:r>
            <a:r>
              <a:rPr sz="2200" b="0" spc="-50" dirty="0">
                <a:latin typeface="Calibri Light"/>
                <a:cs typeface="Calibri Light"/>
              </a:rPr>
              <a:t>a </a:t>
            </a:r>
            <a:r>
              <a:rPr sz="2200" b="0" dirty="0">
                <a:latin typeface="Calibri Light"/>
                <a:cs typeface="Calibri Light"/>
              </a:rPr>
              <a:t>stable</a:t>
            </a:r>
            <a:r>
              <a:rPr sz="2200" b="0" spc="-105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wage</a:t>
            </a:r>
            <a:r>
              <a:rPr sz="2200" b="0" spc="-50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(price)</a:t>
            </a:r>
            <a:r>
              <a:rPr sz="2200" b="0" spc="-75" dirty="0">
                <a:latin typeface="Calibri Light"/>
                <a:cs typeface="Calibri Light"/>
              </a:rPr>
              <a:t> </a:t>
            </a:r>
            <a:r>
              <a:rPr sz="2200" b="0" spc="-25" dirty="0">
                <a:latin typeface="Calibri Light"/>
                <a:cs typeface="Calibri Light"/>
              </a:rPr>
              <a:t>and </a:t>
            </a:r>
            <a:r>
              <a:rPr sz="2200" b="0" dirty="0">
                <a:latin typeface="Calibri Light"/>
                <a:cs typeface="Calibri Light"/>
              </a:rPr>
              <a:t>amount</a:t>
            </a:r>
            <a:r>
              <a:rPr sz="2200" b="0" spc="-70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of</a:t>
            </a:r>
            <a:r>
              <a:rPr sz="2200" b="0" spc="-15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labor</a:t>
            </a:r>
            <a:r>
              <a:rPr sz="2200" b="0" spc="-30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bought</a:t>
            </a:r>
            <a:r>
              <a:rPr sz="2200" b="0" spc="-45" dirty="0">
                <a:latin typeface="Calibri Light"/>
                <a:cs typeface="Calibri Light"/>
              </a:rPr>
              <a:t> </a:t>
            </a:r>
            <a:r>
              <a:rPr sz="2200" b="0" spc="-25" dirty="0">
                <a:latin typeface="Calibri Light"/>
                <a:cs typeface="Calibri Light"/>
              </a:rPr>
              <a:t>and </a:t>
            </a:r>
            <a:r>
              <a:rPr sz="2200" b="0" spc="-10" dirty="0">
                <a:latin typeface="Calibri Light"/>
                <a:cs typeface="Calibri Light"/>
              </a:rPr>
              <a:t>sold.</a:t>
            </a:r>
            <a:endParaRPr sz="2200">
              <a:latin typeface="Calibri Light"/>
              <a:cs typeface="Calibri Light"/>
            </a:endParaRPr>
          </a:p>
          <a:p>
            <a:pPr marL="356870" indent="-34417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56870" algn="l"/>
              </a:tabLst>
            </a:pPr>
            <a:r>
              <a:rPr sz="2200" b="0" dirty="0">
                <a:latin typeface="Calibri Light"/>
                <a:cs typeface="Calibri Light"/>
              </a:rPr>
              <a:t>The</a:t>
            </a:r>
            <a:r>
              <a:rPr sz="2200" b="0" spc="-35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equilibrium</a:t>
            </a:r>
            <a:r>
              <a:rPr sz="2200" b="0" spc="-50" dirty="0">
                <a:latin typeface="Calibri Light"/>
                <a:cs typeface="Calibri Light"/>
              </a:rPr>
              <a:t> </a:t>
            </a:r>
            <a:r>
              <a:rPr sz="2200" b="0" dirty="0">
                <a:latin typeface="Calibri Light"/>
                <a:cs typeface="Calibri Light"/>
              </a:rPr>
              <a:t>does</a:t>
            </a:r>
            <a:r>
              <a:rPr sz="2200" b="0" spc="-35" dirty="0">
                <a:latin typeface="Calibri Light"/>
                <a:cs typeface="Calibri Light"/>
              </a:rPr>
              <a:t> </a:t>
            </a:r>
            <a:r>
              <a:rPr sz="2200" b="0" spc="-25" dirty="0">
                <a:latin typeface="Calibri Light"/>
                <a:cs typeface="Calibri Light"/>
              </a:rPr>
              <a:t>not</a:t>
            </a:r>
            <a:endParaRPr sz="2200">
              <a:latin typeface="Calibri Light"/>
              <a:cs typeface="Calibri Light"/>
            </a:endParaRPr>
          </a:p>
          <a:p>
            <a:pPr marL="356870">
              <a:lnSpc>
                <a:spcPct val="100000"/>
              </a:lnSpc>
            </a:pPr>
            <a:r>
              <a:rPr sz="2200" b="0" dirty="0">
                <a:latin typeface="Calibri Light"/>
                <a:cs typeface="Calibri Light"/>
              </a:rPr>
              <a:t>explain</a:t>
            </a:r>
            <a:r>
              <a:rPr sz="2200" b="0" spc="-85" dirty="0">
                <a:latin typeface="Calibri Light"/>
                <a:cs typeface="Calibri Light"/>
              </a:rPr>
              <a:t> </a:t>
            </a:r>
            <a:r>
              <a:rPr sz="2200" b="0" spc="-10" dirty="0">
                <a:latin typeface="Calibri Light"/>
                <a:cs typeface="Calibri Light"/>
              </a:rPr>
              <a:t>unemployment.</a:t>
            </a:r>
            <a:endParaRPr sz="2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424688"/>
            <a:ext cx="6865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The</a:t>
            </a:r>
            <a:r>
              <a:rPr sz="3600" b="1" spc="-165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labor</a:t>
            </a:r>
            <a:r>
              <a:rPr sz="3600" b="1" spc="-155" dirty="0">
                <a:solidFill>
                  <a:srgbClr val="C00000"/>
                </a:solidFill>
              </a:rPr>
              <a:t> </a:t>
            </a:r>
            <a:r>
              <a:rPr sz="3600" b="1" spc="-55" dirty="0">
                <a:solidFill>
                  <a:srgbClr val="C00000"/>
                </a:solidFill>
              </a:rPr>
              <a:t>market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with</a:t>
            </a:r>
            <a:r>
              <a:rPr sz="3600" b="1" spc="-155" dirty="0">
                <a:solidFill>
                  <a:srgbClr val="C00000"/>
                </a:solidFill>
              </a:rPr>
              <a:t> </a:t>
            </a:r>
            <a:r>
              <a:rPr lang="en-IN" sz="3600" b="1" spc="-20" dirty="0">
                <a:solidFill>
                  <a:srgbClr val="C00000"/>
                </a:solidFill>
              </a:rPr>
              <a:t>U</a:t>
            </a:r>
            <a:r>
              <a:rPr sz="3600" b="1" spc="-20" dirty="0" err="1">
                <a:solidFill>
                  <a:srgbClr val="C00000"/>
                </a:solidFill>
              </a:rPr>
              <a:t>nemployment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236" y="1534126"/>
            <a:ext cx="9865360" cy="92392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400" spc="-10" dirty="0">
                <a:latin typeface="Calibri"/>
                <a:cs typeface="Calibri"/>
              </a:rPr>
              <a:t>Unemployment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equilibrium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wage.</a:t>
            </a:r>
            <a:endParaRPr sz="2400">
              <a:latin typeface="Calibri"/>
              <a:cs typeface="Calibri"/>
            </a:endParaRPr>
          </a:p>
          <a:p>
            <a:pPr marL="686435">
              <a:lnSpc>
                <a:spcPct val="100000"/>
              </a:lnSpc>
              <a:spcBef>
                <a:spcPts val="915"/>
              </a:spcBef>
            </a:pP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labor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market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with</a:t>
            </a:r>
            <a:r>
              <a:rPr sz="1400" b="1" spc="-10" dirty="0">
                <a:latin typeface="Calibri"/>
                <a:cs typeface="Calibri"/>
              </a:rPr>
              <a:t> unemployment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2866" y="3262121"/>
            <a:ext cx="2963545" cy="2785110"/>
            <a:chOff x="2102866" y="3262121"/>
            <a:chExt cx="2963545" cy="2785110"/>
          </a:xfrm>
        </p:grpSpPr>
        <p:sp>
          <p:nvSpPr>
            <p:cNvPr id="5" name="object 5"/>
            <p:cNvSpPr/>
            <p:nvPr/>
          </p:nvSpPr>
          <p:spPr>
            <a:xfrm>
              <a:off x="2109216" y="3941063"/>
              <a:ext cx="2950845" cy="0"/>
            </a:xfrm>
            <a:custGeom>
              <a:avLst/>
              <a:gdLst/>
              <a:ahLst/>
              <a:cxnLst/>
              <a:rect l="l" t="t" r="r" b="b"/>
              <a:pathLst>
                <a:path w="2950845">
                  <a:moveTo>
                    <a:pt x="0" y="0"/>
                  </a:moveTo>
                  <a:lnTo>
                    <a:pt x="295046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8420" y="3281171"/>
              <a:ext cx="2310765" cy="2438400"/>
            </a:xfrm>
            <a:custGeom>
              <a:avLst/>
              <a:gdLst/>
              <a:ahLst/>
              <a:cxnLst/>
              <a:rect l="l" t="t" r="r" b="b"/>
              <a:pathLst>
                <a:path w="2310765" h="2438400">
                  <a:moveTo>
                    <a:pt x="0" y="2438400"/>
                  </a:moveTo>
                  <a:lnTo>
                    <a:pt x="1154303" y="1218057"/>
                  </a:lnTo>
                  <a:lnTo>
                    <a:pt x="2310384" y="0"/>
                  </a:lnTo>
                </a:path>
              </a:pathLst>
            </a:custGeom>
            <a:ln w="38100">
              <a:solidFill>
                <a:srgbClr val="1D81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7084" y="3311651"/>
              <a:ext cx="2350135" cy="2380615"/>
            </a:xfrm>
            <a:custGeom>
              <a:avLst/>
              <a:gdLst/>
              <a:ahLst/>
              <a:cxnLst/>
              <a:rect l="l" t="t" r="r" b="b"/>
              <a:pathLst>
                <a:path w="2350135" h="2380615">
                  <a:moveTo>
                    <a:pt x="0" y="0"/>
                  </a:moveTo>
                  <a:lnTo>
                    <a:pt x="1175004" y="1188085"/>
                  </a:lnTo>
                  <a:lnTo>
                    <a:pt x="2350008" y="2380488"/>
                  </a:lnTo>
                </a:path>
              </a:pathLst>
            </a:custGeom>
            <a:ln w="38099">
              <a:solidFill>
                <a:srgbClr val="D3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7011" y="3942587"/>
              <a:ext cx="0" cy="2103120"/>
            </a:xfrm>
            <a:custGeom>
              <a:avLst/>
              <a:gdLst/>
              <a:ahLst/>
              <a:cxnLst/>
              <a:rect l="l" t="t" r="r" b="b"/>
              <a:pathLst>
                <a:path h="2103120">
                  <a:moveTo>
                    <a:pt x="0" y="0"/>
                  </a:moveTo>
                  <a:lnTo>
                    <a:pt x="0" y="210312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60" y="3901439"/>
              <a:ext cx="64007" cy="792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01924" y="3942587"/>
              <a:ext cx="0" cy="2100580"/>
            </a:xfrm>
            <a:custGeom>
              <a:avLst/>
              <a:gdLst/>
              <a:ahLst/>
              <a:cxnLst/>
              <a:rect l="l" t="t" r="r" b="b"/>
              <a:pathLst>
                <a:path h="2100579">
                  <a:moveTo>
                    <a:pt x="0" y="0"/>
                  </a:moveTo>
                  <a:lnTo>
                    <a:pt x="0" y="97536"/>
                  </a:lnTo>
                </a:path>
                <a:path h="2100579">
                  <a:moveTo>
                    <a:pt x="0" y="155448"/>
                  </a:moveTo>
                  <a:lnTo>
                    <a:pt x="0" y="252984"/>
                  </a:lnTo>
                </a:path>
                <a:path h="2100579">
                  <a:moveTo>
                    <a:pt x="0" y="310895"/>
                  </a:moveTo>
                  <a:lnTo>
                    <a:pt x="0" y="408431"/>
                  </a:lnTo>
                </a:path>
                <a:path h="2100579">
                  <a:moveTo>
                    <a:pt x="0" y="780288"/>
                  </a:moveTo>
                  <a:lnTo>
                    <a:pt x="0" y="877824"/>
                  </a:lnTo>
                </a:path>
                <a:path h="2100579">
                  <a:moveTo>
                    <a:pt x="0" y="935736"/>
                  </a:moveTo>
                  <a:lnTo>
                    <a:pt x="0" y="1033272"/>
                  </a:lnTo>
                </a:path>
                <a:path h="2100579">
                  <a:moveTo>
                    <a:pt x="0" y="1094232"/>
                  </a:moveTo>
                  <a:lnTo>
                    <a:pt x="0" y="1191768"/>
                  </a:lnTo>
                </a:path>
                <a:path h="2100579">
                  <a:moveTo>
                    <a:pt x="0" y="1249680"/>
                  </a:moveTo>
                  <a:lnTo>
                    <a:pt x="0" y="1347216"/>
                  </a:lnTo>
                </a:path>
                <a:path h="2100579">
                  <a:moveTo>
                    <a:pt x="0" y="1405128"/>
                  </a:moveTo>
                  <a:lnTo>
                    <a:pt x="0" y="1502664"/>
                  </a:lnTo>
                </a:path>
                <a:path h="2100579">
                  <a:moveTo>
                    <a:pt x="0" y="1560576"/>
                  </a:moveTo>
                  <a:lnTo>
                    <a:pt x="0" y="1658112"/>
                  </a:lnTo>
                </a:path>
                <a:path h="2100579">
                  <a:moveTo>
                    <a:pt x="0" y="1719072"/>
                  </a:moveTo>
                  <a:lnTo>
                    <a:pt x="0" y="1816608"/>
                  </a:lnTo>
                </a:path>
                <a:path h="2100579">
                  <a:moveTo>
                    <a:pt x="0" y="1874520"/>
                  </a:moveTo>
                  <a:lnTo>
                    <a:pt x="0" y="1972056"/>
                  </a:lnTo>
                </a:path>
                <a:path h="2100579">
                  <a:moveTo>
                    <a:pt x="0" y="2029968"/>
                  </a:moveTo>
                  <a:lnTo>
                    <a:pt x="0" y="21000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69919" y="3901439"/>
              <a:ext cx="64135" cy="79375"/>
            </a:xfrm>
            <a:custGeom>
              <a:avLst/>
              <a:gdLst/>
              <a:ahLst/>
              <a:cxnLst/>
              <a:rect l="l" t="t" r="r" b="b"/>
              <a:pathLst>
                <a:path w="64135" h="79375">
                  <a:moveTo>
                    <a:pt x="32004" y="0"/>
                  </a:moveTo>
                  <a:lnTo>
                    <a:pt x="19557" y="4445"/>
                  </a:lnTo>
                  <a:lnTo>
                    <a:pt x="7112" y="11049"/>
                  </a:lnTo>
                  <a:lnTo>
                    <a:pt x="0" y="24257"/>
                  </a:lnTo>
                  <a:lnTo>
                    <a:pt x="0" y="54991"/>
                  </a:lnTo>
                  <a:lnTo>
                    <a:pt x="7112" y="70485"/>
                  </a:lnTo>
                  <a:lnTo>
                    <a:pt x="19557" y="74803"/>
                  </a:lnTo>
                  <a:lnTo>
                    <a:pt x="32004" y="79248"/>
                  </a:lnTo>
                  <a:lnTo>
                    <a:pt x="42672" y="74803"/>
                  </a:lnTo>
                  <a:lnTo>
                    <a:pt x="51562" y="70485"/>
                  </a:lnTo>
                  <a:lnTo>
                    <a:pt x="58674" y="54991"/>
                  </a:lnTo>
                  <a:lnTo>
                    <a:pt x="64007" y="39624"/>
                  </a:lnTo>
                  <a:lnTo>
                    <a:pt x="58674" y="24257"/>
                  </a:lnTo>
                  <a:lnTo>
                    <a:pt x="51562" y="11049"/>
                  </a:lnTo>
                  <a:lnTo>
                    <a:pt x="42672" y="4445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1924" y="4408931"/>
              <a:ext cx="0" cy="256540"/>
            </a:xfrm>
            <a:custGeom>
              <a:avLst/>
              <a:gdLst/>
              <a:ahLst/>
              <a:cxnLst/>
              <a:rect l="l" t="t" r="r" b="b"/>
              <a:pathLst>
                <a:path h="256539">
                  <a:moveTo>
                    <a:pt x="0" y="0"/>
                  </a:moveTo>
                  <a:lnTo>
                    <a:pt x="0" y="100584"/>
                  </a:lnTo>
                </a:path>
                <a:path h="256539">
                  <a:moveTo>
                    <a:pt x="0" y="158496"/>
                  </a:moveTo>
                  <a:lnTo>
                    <a:pt x="0" y="2560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60" y="4459223"/>
              <a:ext cx="64007" cy="76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10740" y="4500371"/>
              <a:ext cx="1603375" cy="0"/>
            </a:xfrm>
            <a:custGeom>
              <a:avLst/>
              <a:gdLst/>
              <a:ahLst/>
              <a:cxnLst/>
              <a:rect l="l" t="t" r="r" b="b"/>
              <a:pathLst>
                <a:path w="1603375">
                  <a:moveTo>
                    <a:pt x="0" y="0"/>
                  </a:moveTo>
                  <a:lnTo>
                    <a:pt x="1603248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3611" y="4509515"/>
              <a:ext cx="0" cy="1503045"/>
            </a:xfrm>
            <a:custGeom>
              <a:avLst/>
              <a:gdLst/>
              <a:ahLst/>
              <a:cxnLst/>
              <a:rect l="l" t="t" r="r" b="b"/>
              <a:pathLst>
                <a:path h="1503045">
                  <a:moveTo>
                    <a:pt x="0" y="0"/>
                  </a:moveTo>
                  <a:lnTo>
                    <a:pt x="0" y="97535"/>
                  </a:lnTo>
                </a:path>
                <a:path h="1503045">
                  <a:moveTo>
                    <a:pt x="0" y="155447"/>
                  </a:moveTo>
                  <a:lnTo>
                    <a:pt x="0" y="252983"/>
                  </a:lnTo>
                </a:path>
                <a:path h="1503045">
                  <a:moveTo>
                    <a:pt x="0" y="310895"/>
                  </a:moveTo>
                  <a:lnTo>
                    <a:pt x="0" y="408431"/>
                  </a:lnTo>
                </a:path>
                <a:path h="1503045">
                  <a:moveTo>
                    <a:pt x="0" y="466343"/>
                  </a:moveTo>
                  <a:lnTo>
                    <a:pt x="0" y="563879"/>
                  </a:lnTo>
                </a:path>
                <a:path h="1503045">
                  <a:moveTo>
                    <a:pt x="0" y="624839"/>
                  </a:moveTo>
                  <a:lnTo>
                    <a:pt x="0" y="722375"/>
                  </a:lnTo>
                </a:path>
                <a:path h="1503045">
                  <a:moveTo>
                    <a:pt x="0" y="780287"/>
                  </a:moveTo>
                  <a:lnTo>
                    <a:pt x="0" y="877823"/>
                  </a:lnTo>
                </a:path>
                <a:path h="1503045">
                  <a:moveTo>
                    <a:pt x="0" y="935735"/>
                  </a:moveTo>
                  <a:lnTo>
                    <a:pt x="0" y="1033271"/>
                  </a:lnTo>
                </a:path>
                <a:path h="1503045">
                  <a:moveTo>
                    <a:pt x="0" y="1091183"/>
                  </a:moveTo>
                  <a:lnTo>
                    <a:pt x="0" y="1188719"/>
                  </a:lnTo>
                </a:path>
                <a:path h="1503045">
                  <a:moveTo>
                    <a:pt x="0" y="1249679"/>
                  </a:moveTo>
                  <a:lnTo>
                    <a:pt x="0" y="1347215"/>
                  </a:lnTo>
                </a:path>
                <a:path h="1503045">
                  <a:moveTo>
                    <a:pt x="0" y="1405127"/>
                  </a:moveTo>
                  <a:lnTo>
                    <a:pt x="0" y="15026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57501" y="3784854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96185" y="386308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90846" y="3073653"/>
            <a:ext cx="44259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Labor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latin typeface="Calibri"/>
                <a:cs typeface="Calibri"/>
              </a:rPr>
              <a:t>supply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4275" y="5476747"/>
            <a:ext cx="549275" cy="3841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b="1" spc="-20" dirty="0">
                <a:latin typeface="Calibri"/>
                <a:cs typeface="Calibri"/>
              </a:rPr>
              <a:t>Labor </a:t>
            </a:r>
            <a:r>
              <a:rPr sz="1200" b="1" spc="-10" dirty="0">
                <a:latin typeface="Calibri"/>
                <a:cs typeface="Calibri"/>
              </a:rPr>
              <a:t>demand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1000" y="6060135"/>
            <a:ext cx="23050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800" spc="-89" baseline="-27777" dirty="0">
                <a:latin typeface="Calibri"/>
                <a:cs typeface="Calibri"/>
              </a:rPr>
              <a:t>S</a:t>
            </a:r>
            <a:endParaRPr sz="1800" baseline="-27777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4133" y="6060135"/>
            <a:ext cx="25272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Calibri"/>
                <a:cs typeface="Calibri"/>
              </a:rPr>
              <a:t>L</a:t>
            </a:r>
            <a:r>
              <a:rPr sz="1800" spc="52" baseline="-27777" dirty="0">
                <a:latin typeface="Calibri"/>
                <a:cs typeface="Calibri"/>
              </a:rPr>
              <a:t>D</a:t>
            </a:r>
            <a:endParaRPr sz="1800" baseline="-27777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5977" y="4360545"/>
            <a:ext cx="234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W*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3441" y="6080252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7" baseline="-6944" dirty="0">
                <a:latin typeface="Calibri"/>
                <a:cs typeface="Calibri"/>
              </a:rPr>
              <a:t>L</a:t>
            </a:r>
            <a:r>
              <a:rPr sz="1200" spc="-25" dirty="0">
                <a:latin typeface="Calibri"/>
                <a:cs typeface="Calibri"/>
              </a:rPr>
              <a:t>*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2802" y="3501897"/>
            <a:ext cx="1019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Unemployment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09851" y="2851404"/>
            <a:ext cx="3524885" cy="3195320"/>
            <a:chOff x="2109851" y="2851404"/>
            <a:chExt cx="3524885" cy="3195320"/>
          </a:xfrm>
        </p:grpSpPr>
        <p:sp>
          <p:nvSpPr>
            <p:cNvPr id="26" name="object 26"/>
            <p:cNvSpPr/>
            <p:nvPr/>
          </p:nvSpPr>
          <p:spPr>
            <a:xfrm>
              <a:off x="3201924" y="3838956"/>
              <a:ext cx="1085215" cy="48895"/>
            </a:xfrm>
            <a:custGeom>
              <a:avLst/>
              <a:gdLst/>
              <a:ahLst/>
              <a:cxnLst/>
              <a:rect l="l" t="t" r="r" b="b"/>
              <a:pathLst>
                <a:path w="1085214" h="48895">
                  <a:moveTo>
                    <a:pt x="540765" y="24384"/>
                  </a:moveTo>
                  <a:lnTo>
                    <a:pt x="10540" y="24384"/>
                  </a:lnTo>
                  <a:lnTo>
                    <a:pt x="3556" y="35433"/>
                  </a:lnTo>
                  <a:lnTo>
                    <a:pt x="0" y="39878"/>
                  </a:lnTo>
                  <a:lnTo>
                    <a:pt x="0" y="48768"/>
                  </a:lnTo>
                  <a:lnTo>
                    <a:pt x="7112" y="48768"/>
                  </a:lnTo>
                  <a:lnTo>
                    <a:pt x="7112" y="44323"/>
                  </a:lnTo>
                  <a:lnTo>
                    <a:pt x="10540" y="39878"/>
                  </a:lnTo>
                  <a:lnTo>
                    <a:pt x="26543" y="35433"/>
                  </a:lnTo>
                  <a:lnTo>
                    <a:pt x="535431" y="35433"/>
                  </a:lnTo>
                  <a:lnTo>
                    <a:pt x="540765" y="24384"/>
                  </a:lnTo>
                  <a:close/>
                </a:path>
                <a:path w="1085214" h="48895">
                  <a:moveTo>
                    <a:pt x="1072768" y="24384"/>
                  </a:moveTo>
                  <a:lnTo>
                    <a:pt x="540765" y="24384"/>
                  </a:lnTo>
                  <a:lnTo>
                    <a:pt x="547877" y="35433"/>
                  </a:lnTo>
                  <a:lnTo>
                    <a:pt x="1056766" y="35433"/>
                  </a:lnTo>
                  <a:lnTo>
                    <a:pt x="1072768" y="39878"/>
                  </a:lnTo>
                  <a:lnTo>
                    <a:pt x="1076198" y="44323"/>
                  </a:lnTo>
                  <a:lnTo>
                    <a:pt x="1076198" y="48768"/>
                  </a:lnTo>
                  <a:lnTo>
                    <a:pt x="1085088" y="48768"/>
                  </a:lnTo>
                  <a:lnTo>
                    <a:pt x="1085088" y="39878"/>
                  </a:lnTo>
                  <a:lnTo>
                    <a:pt x="1081531" y="28829"/>
                  </a:lnTo>
                  <a:lnTo>
                    <a:pt x="1072768" y="24384"/>
                  </a:lnTo>
                  <a:close/>
                </a:path>
                <a:path w="1085214" h="48895">
                  <a:moveTo>
                    <a:pt x="540765" y="0"/>
                  </a:moveTo>
                  <a:lnTo>
                    <a:pt x="535431" y="4445"/>
                  </a:lnTo>
                  <a:lnTo>
                    <a:pt x="532002" y="19939"/>
                  </a:lnTo>
                  <a:lnTo>
                    <a:pt x="528447" y="24384"/>
                  </a:lnTo>
                  <a:lnTo>
                    <a:pt x="556640" y="24384"/>
                  </a:lnTo>
                  <a:lnTo>
                    <a:pt x="551434" y="19939"/>
                  </a:lnTo>
                  <a:lnTo>
                    <a:pt x="547877" y="15494"/>
                  </a:lnTo>
                  <a:lnTo>
                    <a:pt x="547877" y="4445"/>
                  </a:lnTo>
                  <a:lnTo>
                    <a:pt x="544322" y="4445"/>
                  </a:lnTo>
                  <a:lnTo>
                    <a:pt x="540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1924" y="3838956"/>
              <a:ext cx="1085215" cy="48895"/>
            </a:xfrm>
            <a:custGeom>
              <a:avLst/>
              <a:gdLst/>
              <a:ahLst/>
              <a:cxnLst/>
              <a:rect l="l" t="t" r="r" b="b"/>
              <a:pathLst>
                <a:path w="1085214" h="48895">
                  <a:moveTo>
                    <a:pt x="22987" y="24384"/>
                  </a:moveTo>
                  <a:lnTo>
                    <a:pt x="516000" y="24384"/>
                  </a:lnTo>
                  <a:lnTo>
                    <a:pt x="528447" y="24384"/>
                  </a:lnTo>
                  <a:lnTo>
                    <a:pt x="532002" y="19939"/>
                  </a:lnTo>
                  <a:lnTo>
                    <a:pt x="535431" y="4445"/>
                  </a:lnTo>
                  <a:lnTo>
                    <a:pt x="540765" y="0"/>
                  </a:lnTo>
                  <a:lnTo>
                    <a:pt x="544322" y="4445"/>
                  </a:lnTo>
                  <a:lnTo>
                    <a:pt x="547877" y="4445"/>
                  </a:lnTo>
                  <a:lnTo>
                    <a:pt x="547877" y="15494"/>
                  </a:lnTo>
                  <a:lnTo>
                    <a:pt x="551434" y="19939"/>
                  </a:lnTo>
                  <a:lnTo>
                    <a:pt x="556640" y="24384"/>
                  </a:lnTo>
                  <a:lnTo>
                    <a:pt x="567309" y="24384"/>
                  </a:lnTo>
                  <a:lnTo>
                    <a:pt x="1060323" y="24384"/>
                  </a:lnTo>
                  <a:lnTo>
                    <a:pt x="1072768" y="24384"/>
                  </a:lnTo>
                  <a:lnTo>
                    <a:pt x="1081531" y="28829"/>
                  </a:lnTo>
                  <a:lnTo>
                    <a:pt x="1085088" y="39878"/>
                  </a:lnTo>
                  <a:lnTo>
                    <a:pt x="1085088" y="48768"/>
                  </a:lnTo>
                  <a:lnTo>
                    <a:pt x="1076198" y="48768"/>
                  </a:lnTo>
                  <a:lnTo>
                    <a:pt x="1076198" y="44323"/>
                  </a:lnTo>
                  <a:lnTo>
                    <a:pt x="1072768" y="39878"/>
                  </a:lnTo>
                  <a:lnTo>
                    <a:pt x="1056766" y="35433"/>
                  </a:lnTo>
                  <a:lnTo>
                    <a:pt x="563752" y="35433"/>
                  </a:lnTo>
                  <a:lnTo>
                    <a:pt x="547877" y="35433"/>
                  </a:lnTo>
                  <a:lnTo>
                    <a:pt x="540765" y="24384"/>
                  </a:lnTo>
                  <a:lnTo>
                    <a:pt x="535431" y="35433"/>
                  </a:lnTo>
                  <a:lnTo>
                    <a:pt x="519556" y="35433"/>
                  </a:lnTo>
                  <a:lnTo>
                    <a:pt x="26543" y="35433"/>
                  </a:lnTo>
                  <a:lnTo>
                    <a:pt x="10540" y="39878"/>
                  </a:lnTo>
                  <a:lnTo>
                    <a:pt x="7112" y="44323"/>
                  </a:lnTo>
                  <a:lnTo>
                    <a:pt x="7112" y="48768"/>
                  </a:lnTo>
                  <a:lnTo>
                    <a:pt x="0" y="48768"/>
                  </a:lnTo>
                  <a:lnTo>
                    <a:pt x="0" y="39878"/>
                  </a:lnTo>
                  <a:lnTo>
                    <a:pt x="3556" y="35433"/>
                  </a:lnTo>
                  <a:lnTo>
                    <a:pt x="10540" y="24384"/>
                  </a:lnTo>
                  <a:lnTo>
                    <a:pt x="22987" y="243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10740" y="2851404"/>
              <a:ext cx="3523615" cy="3194685"/>
            </a:xfrm>
            <a:custGeom>
              <a:avLst/>
              <a:gdLst/>
              <a:ahLst/>
              <a:cxnLst/>
              <a:rect l="l" t="t" r="r" b="b"/>
              <a:pathLst>
                <a:path w="3523615" h="3194685">
                  <a:moveTo>
                    <a:pt x="0" y="3194304"/>
                  </a:moveTo>
                  <a:lnTo>
                    <a:pt x="3523488" y="3194304"/>
                  </a:lnTo>
                </a:path>
                <a:path w="3523615" h="3194685">
                  <a:moveTo>
                    <a:pt x="0" y="31943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94458" y="2536901"/>
            <a:ext cx="379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Wage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95469" y="6084823"/>
            <a:ext cx="384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Labor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76264" y="2457450"/>
            <a:ext cx="334264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</a:tabLst>
            </a:pPr>
            <a:r>
              <a:rPr sz="2400" b="0" spc="-25" dirty="0">
                <a:latin typeface="Calibri Light"/>
                <a:cs typeface="Calibri Light"/>
              </a:rPr>
              <a:t>Workers</a:t>
            </a:r>
            <a:r>
              <a:rPr sz="2400" b="0" spc="-5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are</a:t>
            </a:r>
            <a:r>
              <a:rPr sz="2400" b="0" spc="-8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willing</a:t>
            </a:r>
            <a:r>
              <a:rPr sz="2400" b="0" spc="-70" dirty="0">
                <a:latin typeface="Calibri Light"/>
                <a:cs typeface="Calibri Light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to </a:t>
            </a:r>
            <a:r>
              <a:rPr sz="2400" b="0" dirty="0">
                <a:latin typeface="Calibri Light"/>
                <a:cs typeface="Calibri Light"/>
              </a:rPr>
              <a:t>provide</a:t>
            </a:r>
            <a:r>
              <a:rPr sz="2400" b="0" spc="-7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more</a:t>
            </a:r>
            <a:r>
              <a:rPr sz="2400" b="0" spc="-6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labor</a:t>
            </a:r>
            <a:r>
              <a:rPr sz="2400" b="0" spc="-95" dirty="0">
                <a:latin typeface="Calibri Light"/>
                <a:cs typeface="Calibri Light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than </a:t>
            </a:r>
            <a:r>
              <a:rPr sz="2400" b="0" dirty="0">
                <a:latin typeface="Calibri Light"/>
                <a:cs typeface="Calibri Light"/>
              </a:rPr>
              <a:t>firms</a:t>
            </a:r>
            <a:r>
              <a:rPr sz="2400" b="0" spc="-4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are</a:t>
            </a:r>
            <a:r>
              <a:rPr sz="2400" b="0" spc="-3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willing</a:t>
            </a:r>
            <a:r>
              <a:rPr sz="2400" b="0" spc="-6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to</a:t>
            </a:r>
            <a:r>
              <a:rPr sz="2400" b="0" spc="-30" dirty="0">
                <a:latin typeface="Calibri Light"/>
                <a:cs typeface="Calibri Light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hire.</a:t>
            </a:r>
            <a:endParaRPr sz="2400">
              <a:latin typeface="Calibri Light"/>
              <a:cs typeface="Calibri Light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</a:tabLst>
            </a:pPr>
            <a:r>
              <a:rPr sz="2400" b="0" dirty="0">
                <a:latin typeface="Calibri Light"/>
                <a:cs typeface="Calibri Light"/>
              </a:rPr>
              <a:t>The</a:t>
            </a:r>
            <a:r>
              <a:rPr sz="2400" b="0" spc="-5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labor</a:t>
            </a:r>
            <a:r>
              <a:rPr sz="2400" b="0" spc="-6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market</a:t>
            </a:r>
            <a:r>
              <a:rPr sz="2400" b="0" spc="-4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has</a:t>
            </a:r>
            <a:r>
              <a:rPr sz="2400" b="0" spc="-85" dirty="0">
                <a:latin typeface="Calibri Light"/>
                <a:cs typeface="Calibri Light"/>
              </a:rPr>
              <a:t> </a:t>
            </a:r>
            <a:r>
              <a:rPr sz="2400" b="0" spc="-50" dirty="0">
                <a:latin typeface="Calibri Light"/>
                <a:cs typeface="Calibri Light"/>
              </a:rPr>
              <a:t>a</a:t>
            </a:r>
            <a:endParaRPr sz="2400">
              <a:latin typeface="Calibri Light"/>
              <a:cs typeface="Calibri Light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b="0" dirty="0">
                <a:latin typeface="Calibri Light"/>
                <a:cs typeface="Calibri Light"/>
              </a:rPr>
              <a:t>surplus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of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workers.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C00000"/>
                </a:solidFill>
              </a:rPr>
              <a:t>Sources</a:t>
            </a:r>
            <a:r>
              <a:rPr sz="3600" b="1" spc="-145" dirty="0">
                <a:solidFill>
                  <a:srgbClr val="C00000"/>
                </a:solidFill>
              </a:rPr>
              <a:t> </a:t>
            </a:r>
            <a:r>
              <a:rPr lang="en-IN" sz="3600" b="1" spc="-145" dirty="0">
                <a:solidFill>
                  <a:srgbClr val="C00000"/>
                </a:solidFill>
              </a:rPr>
              <a:t>(Types) </a:t>
            </a:r>
            <a:r>
              <a:rPr sz="3600" b="1" dirty="0">
                <a:solidFill>
                  <a:srgbClr val="C00000"/>
                </a:solidFill>
              </a:rPr>
              <a:t>of</a:t>
            </a:r>
            <a:r>
              <a:rPr sz="3600" b="1" spc="-90" dirty="0">
                <a:solidFill>
                  <a:srgbClr val="C00000"/>
                </a:solidFill>
              </a:rPr>
              <a:t> </a:t>
            </a:r>
            <a:r>
              <a:rPr sz="3600" b="1" spc="-35" dirty="0">
                <a:solidFill>
                  <a:srgbClr val="C00000"/>
                </a:solidFill>
              </a:rPr>
              <a:t>Unemployment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526045"/>
            <a:ext cx="4962525" cy="449580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25"/>
              </a:spcBef>
              <a:buClr>
                <a:srgbClr val="1F3863"/>
              </a:buClr>
              <a:buSzPct val="79545"/>
              <a:buFont typeface="Wingdings" panose="05000000000000000000" pitchFamily="2" charset="2"/>
              <a:buChar char="Ø"/>
              <a:tabLst>
                <a:tab pos="350520" algn="l"/>
              </a:tabLst>
            </a:pPr>
            <a:r>
              <a:rPr sz="2200" b="1" dirty="0">
                <a:latin typeface="Arial"/>
                <a:cs typeface="Arial"/>
              </a:rPr>
              <a:t>Frictional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unemployment</a:t>
            </a:r>
            <a:endParaRPr sz="2200" b="1" dirty="0">
              <a:latin typeface="Arial"/>
              <a:cs typeface="Arial"/>
            </a:endParaRPr>
          </a:p>
          <a:p>
            <a:pPr marL="749300" lvl="1" indent="-337820">
              <a:lnSpc>
                <a:spcPct val="100000"/>
              </a:lnSpc>
              <a:spcBef>
                <a:spcPts val="1030"/>
              </a:spcBef>
              <a:buClr>
                <a:srgbClr val="1F3863"/>
              </a:buClr>
              <a:buSzPct val="79545"/>
              <a:buFont typeface="Wingdings"/>
              <a:buChar char=""/>
              <a:tabLst>
                <a:tab pos="749300" algn="l"/>
              </a:tabLst>
            </a:pPr>
            <a:r>
              <a:rPr sz="2200" dirty="0">
                <a:latin typeface="Arial"/>
                <a:cs typeface="Arial"/>
              </a:rPr>
              <a:t>Time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required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bring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together</a:t>
            </a:r>
            <a:endParaRPr sz="2200" dirty="0">
              <a:latin typeface="Arial"/>
              <a:cs typeface="Arial"/>
            </a:endParaRPr>
          </a:p>
          <a:p>
            <a:pPr marR="855344" algn="r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Arial"/>
                <a:cs typeface="Arial"/>
              </a:rPr>
              <a:t>employers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job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seekers</a:t>
            </a:r>
            <a:endParaRPr sz="2200" dirty="0">
              <a:latin typeface="Arial"/>
              <a:cs typeface="Arial"/>
            </a:endParaRPr>
          </a:p>
          <a:p>
            <a:pPr marL="337820" marR="803275" lvl="1" indent="-337820" algn="r">
              <a:lnSpc>
                <a:spcPct val="100000"/>
              </a:lnSpc>
              <a:spcBef>
                <a:spcPts val="1030"/>
              </a:spcBef>
              <a:buClr>
                <a:srgbClr val="1F3863"/>
              </a:buClr>
              <a:buSzPct val="79545"/>
              <a:buFont typeface="Wingdings"/>
              <a:buChar char=""/>
              <a:tabLst>
                <a:tab pos="337820" algn="l"/>
              </a:tabLst>
            </a:pPr>
            <a:r>
              <a:rPr sz="2200" dirty="0">
                <a:latin typeface="Arial"/>
                <a:cs typeface="Arial"/>
              </a:rPr>
              <a:t>Doesn’t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last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policy</a:t>
            </a:r>
            <a:endParaRPr sz="2200" dirty="0">
              <a:latin typeface="Arial"/>
              <a:cs typeface="Arial"/>
            </a:endParaRPr>
          </a:p>
          <a:p>
            <a:pPr marL="74993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"/>
                <a:cs typeface="Arial"/>
              </a:rPr>
              <a:t>makers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usually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concerned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lr>
                <a:srgbClr val="1F3863"/>
              </a:buClr>
              <a:buSzPct val="79545"/>
              <a:buFont typeface="Wingdings" panose="05000000000000000000" pitchFamily="2" charset="2"/>
              <a:buChar char="Ø"/>
              <a:tabLst>
                <a:tab pos="350520" algn="l"/>
              </a:tabLst>
            </a:pPr>
            <a:r>
              <a:rPr sz="2200" b="1" dirty="0">
                <a:latin typeface="Arial"/>
                <a:cs typeface="Arial"/>
              </a:rPr>
              <a:t>Seasonal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unemployment</a:t>
            </a:r>
            <a:endParaRPr sz="2200" b="1" dirty="0">
              <a:latin typeface="Arial"/>
              <a:cs typeface="Arial"/>
            </a:endParaRPr>
          </a:p>
          <a:p>
            <a:pPr marL="749300" lvl="1" indent="-337820">
              <a:lnSpc>
                <a:spcPct val="100000"/>
              </a:lnSpc>
              <a:spcBef>
                <a:spcPts val="1035"/>
              </a:spcBef>
              <a:buClr>
                <a:srgbClr val="1F3863"/>
              </a:buClr>
              <a:buSzPct val="79545"/>
              <a:buFont typeface="Wingdings"/>
              <a:buChar char=""/>
              <a:tabLst>
                <a:tab pos="749300" algn="l"/>
              </a:tabLst>
            </a:pPr>
            <a:r>
              <a:rPr sz="2200" dirty="0">
                <a:latin typeface="Arial"/>
                <a:cs typeface="Arial"/>
              </a:rPr>
              <a:t>Examples: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Demand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farm</a:t>
            </a:r>
            <a:endParaRPr sz="2200" dirty="0">
              <a:latin typeface="Arial"/>
              <a:cs typeface="Arial"/>
            </a:endParaRPr>
          </a:p>
          <a:p>
            <a:pPr marL="74993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"/>
                <a:cs typeface="Arial"/>
              </a:rPr>
              <a:t>workers,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construction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workers</a:t>
            </a:r>
            <a:endParaRPr sz="2200" dirty="0">
              <a:latin typeface="Arial"/>
              <a:cs typeface="Arial"/>
            </a:endParaRPr>
          </a:p>
          <a:p>
            <a:pPr marL="749935" marR="567690" lvl="1" indent="-338455">
              <a:lnSpc>
                <a:spcPct val="120100"/>
              </a:lnSpc>
              <a:spcBef>
                <a:spcPts val="505"/>
              </a:spcBef>
              <a:buClr>
                <a:srgbClr val="1F3863"/>
              </a:buClr>
              <a:buSzPct val="79545"/>
              <a:buFont typeface="Wingdings"/>
              <a:buChar char=""/>
              <a:tabLst>
                <a:tab pos="749935" algn="l"/>
              </a:tabLst>
            </a:pPr>
            <a:r>
              <a:rPr sz="2200" dirty="0">
                <a:latin typeface="Arial"/>
                <a:cs typeface="Arial"/>
              </a:rPr>
              <a:t>Policy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makers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usually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not </a:t>
            </a:r>
            <a:r>
              <a:rPr sz="2200" spc="-10" dirty="0">
                <a:latin typeface="Arial"/>
                <a:cs typeface="Arial"/>
              </a:rPr>
              <a:t>concerned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981200"/>
            <a:ext cx="3172968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C00000"/>
                </a:solidFill>
              </a:rPr>
              <a:t>Sources</a:t>
            </a:r>
            <a:r>
              <a:rPr sz="3600" b="1" spc="-14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of</a:t>
            </a:r>
            <a:r>
              <a:rPr sz="3600" b="1" spc="-90" dirty="0">
                <a:solidFill>
                  <a:srgbClr val="C00000"/>
                </a:solidFill>
              </a:rPr>
              <a:t> </a:t>
            </a:r>
            <a:r>
              <a:rPr sz="3600" b="1" spc="-35" dirty="0">
                <a:solidFill>
                  <a:srgbClr val="C00000"/>
                </a:solidFill>
              </a:rPr>
              <a:t>Unemployment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1223" y="1563781"/>
            <a:ext cx="8197850" cy="437555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1F3863"/>
              </a:buClr>
              <a:buSzPct val="78947"/>
              <a:buFont typeface="Wingdings" panose="05000000000000000000" pitchFamily="2" charset="2"/>
              <a:buChar char="Ø"/>
              <a:tabLst>
                <a:tab pos="350520" algn="l"/>
              </a:tabLst>
            </a:pPr>
            <a:r>
              <a:rPr sz="2000" b="1" dirty="0">
                <a:latin typeface="Arial"/>
                <a:cs typeface="Arial"/>
              </a:rPr>
              <a:t>Structural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unemployment</a:t>
            </a:r>
            <a:endParaRPr sz="2000" b="1" dirty="0">
              <a:latin typeface="Arial"/>
              <a:cs typeface="Arial"/>
            </a:endParaRPr>
          </a:p>
          <a:p>
            <a:pPr marL="749935" lvl="1" indent="-338455">
              <a:lnSpc>
                <a:spcPct val="100000"/>
              </a:lnSpc>
              <a:spcBef>
                <a:spcPts val="505"/>
              </a:spcBef>
              <a:buClr>
                <a:srgbClr val="1F3863"/>
              </a:buClr>
              <a:buSzPct val="78947"/>
              <a:buFont typeface="Wingdings"/>
              <a:buChar char=""/>
              <a:tabLst>
                <a:tab pos="749935" algn="l"/>
              </a:tabLst>
            </a:pPr>
            <a:r>
              <a:rPr sz="1900" dirty="0">
                <a:latin typeface="Arial"/>
                <a:cs typeface="Arial"/>
              </a:rPr>
              <a:t>Mismatch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of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skills</a:t>
            </a:r>
            <a:r>
              <a:rPr sz="1900" spc="-9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or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geographic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location</a:t>
            </a:r>
            <a:endParaRPr sz="1900" dirty="0">
              <a:latin typeface="Arial"/>
              <a:cs typeface="Arial"/>
            </a:endParaRPr>
          </a:p>
          <a:p>
            <a:pPr marL="749935" lvl="1" indent="-338455">
              <a:lnSpc>
                <a:spcPct val="100000"/>
              </a:lnSpc>
              <a:spcBef>
                <a:spcPts val="505"/>
              </a:spcBef>
              <a:buClr>
                <a:srgbClr val="1F3863"/>
              </a:buClr>
              <a:buSzPct val="78947"/>
              <a:buFont typeface="Wingdings"/>
              <a:buChar char=""/>
              <a:tabLst>
                <a:tab pos="749935" algn="l"/>
              </a:tabLst>
            </a:pPr>
            <a:r>
              <a:rPr sz="1900" dirty="0">
                <a:latin typeface="Arial"/>
                <a:cs typeface="Arial"/>
              </a:rPr>
              <a:t>Some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skills</a:t>
            </a:r>
            <a:r>
              <a:rPr sz="1900" spc="-8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become</a:t>
            </a:r>
            <a:r>
              <a:rPr sz="1900" spc="-10" dirty="0">
                <a:latin typeface="Arial"/>
                <a:cs typeface="Arial"/>
              </a:rPr>
              <a:t> obsolete</a:t>
            </a:r>
            <a:endParaRPr sz="1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85"/>
              </a:spcBef>
              <a:buClr>
                <a:srgbClr val="1F3863"/>
              </a:buClr>
              <a:buFont typeface="Wingdings"/>
              <a:buChar char=""/>
            </a:pPr>
            <a:endParaRPr sz="19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1F3863"/>
              </a:buClr>
              <a:buSzPct val="78947"/>
              <a:buFont typeface="Wingdings" panose="05000000000000000000" pitchFamily="2" charset="2"/>
              <a:buChar char="Ø"/>
              <a:tabLst>
                <a:tab pos="350520" algn="l"/>
              </a:tabLst>
            </a:pPr>
            <a:r>
              <a:rPr sz="2000" b="1" dirty="0">
                <a:latin typeface="Arial"/>
                <a:cs typeface="Arial"/>
              </a:rPr>
              <a:t>Cyclical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unemployment</a:t>
            </a:r>
            <a:endParaRPr sz="2000" b="1" dirty="0">
              <a:latin typeface="Arial"/>
              <a:cs typeface="Arial"/>
            </a:endParaRPr>
          </a:p>
          <a:p>
            <a:pPr marL="749935" lvl="1" indent="-338455">
              <a:lnSpc>
                <a:spcPct val="100000"/>
              </a:lnSpc>
              <a:spcBef>
                <a:spcPts val="505"/>
              </a:spcBef>
              <a:buClr>
                <a:srgbClr val="1F3863"/>
              </a:buClr>
              <a:buSzPct val="78947"/>
              <a:buFont typeface="Wingdings"/>
              <a:buChar char=""/>
              <a:tabLst>
                <a:tab pos="749935" algn="l"/>
              </a:tabLst>
            </a:pPr>
            <a:r>
              <a:rPr sz="1900" dirty="0">
                <a:latin typeface="Arial"/>
                <a:cs typeface="Arial"/>
              </a:rPr>
              <a:t>Increases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during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recessions</a:t>
            </a:r>
            <a:endParaRPr sz="1900" dirty="0">
              <a:latin typeface="Arial"/>
              <a:cs typeface="Arial"/>
            </a:endParaRPr>
          </a:p>
          <a:p>
            <a:pPr marL="749935" lvl="1" indent="-338455">
              <a:lnSpc>
                <a:spcPct val="100000"/>
              </a:lnSpc>
              <a:spcBef>
                <a:spcPts val="505"/>
              </a:spcBef>
              <a:buClr>
                <a:srgbClr val="1F3863"/>
              </a:buClr>
              <a:buSzPct val="78947"/>
              <a:buFont typeface="Wingdings"/>
              <a:buChar char=""/>
              <a:tabLst>
                <a:tab pos="749935" algn="l"/>
              </a:tabLst>
            </a:pPr>
            <a:r>
              <a:rPr sz="1900" spc="-25" dirty="0">
                <a:latin typeface="Arial"/>
                <a:cs typeface="Arial"/>
              </a:rPr>
              <a:t>Temporary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feature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of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developed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countries</a:t>
            </a:r>
            <a:r>
              <a:rPr sz="1900" spc="-5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but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persistent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in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poor</a:t>
            </a:r>
            <a:endParaRPr sz="1900" dirty="0">
              <a:latin typeface="Arial"/>
              <a:cs typeface="Arial"/>
            </a:endParaRPr>
          </a:p>
          <a:p>
            <a:pPr marL="749935">
              <a:lnSpc>
                <a:spcPct val="100000"/>
              </a:lnSpc>
            </a:pPr>
            <a:r>
              <a:rPr sz="1900" spc="-10" dirty="0">
                <a:latin typeface="Arial"/>
                <a:cs typeface="Arial"/>
              </a:rPr>
              <a:t>countries</a:t>
            </a:r>
            <a:endParaRPr sz="1900" dirty="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Clr>
                <a:srgbClr val="1F3863"/>
              </a:buClr>
              <a:buSzPct val="79545"/>
              <a:buFont typeface="Wingdings"/>
              <a:buChar char=""/>
              <a:tabLst>
                <a:tab pos="241300" algn="l"/>
              </a:tabLst>
            </a:pPr>
            <a:r>
              <a:rPr sz="2200" dirty="0">
                <a:latin typeface="Arial"/>
                <a:cs typeface="Arial"/>
              </a:rPr>
              <a:t>“Full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employment”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achieved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macroeconomic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policy</a:t>
            </a:r>
            <a:r>
              <a:rPr sz="2200" spc="-25" dirty="0">
                <a:latin typeface="Arial"/>
                <a:cs typeface="Arial"/>
              </a:rPr>
              <a:t> by </a:t>
            </a:r>
            <a:r>
              <a:rPr sz="2200" dirty="0">
                <a:latin typeface="Arial"/>
                <a:cs typeface="Arial"/>
              </a:rPr>
              <a:t>eliminating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cyclical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lang="en-IN" sz="2200" spc="-40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employment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other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sources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(frictional, </a:t>
            </a:r>
            <a:r>
              <a:rPr sz="2200" dirty="0">
                <a:latin typeface="Arial"/>
                <a:cs typeface="Arial"/>
              </a:rPr>
              <a:t>seasonal,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structural)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remain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–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called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natural</a:t>
            </a:r>
            <a:r>
              <a:rPr sz="22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rate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unemployment</a:t>
            </a:r>
            <a:endParaRPr sz="2200" b="1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7311" y="2325623"/>
            <a:ext cx="3502152" cy="153619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9640" y="341121"/>
            <a:ext cx="10217150" cy="1170940"/>
          </a:xfrm>
          <a:custGeom>
            <a:avLst/>
            <a:gdLst/>
            <a:ahLst/>
            <a:cxnLst/>
            <a:rect l="l" t="t" r="r" b="b"/>
            <a:pathLst>
              <a:path w="10217150" h="1170940">
                <a:moveTo>
                  <a:pt x="10216896" y="0"/>
                </a:moveTo>
                <a:lnTo>
                  <a:pt x="0" y="0"/>
                </a:lnTo>
                <a:lnTo>
                  <a:pt x="0" y="548640"/>
                </a:lnTo>
                <a:lnTo>
                  <a:pt x="0" y="621792"/>
                </a:lnTo>
                <a:lnTo>
                  <a:pt x="0" y="1170432"/>
                </a:lnTo>
                <a:lnTo>
                  <a:pt x="3852672" y="1170432"/>
                </a:lnTo>
                <a:lnTo>
                  <a:pt x="3852672" y="621792"/>
                </a:lnTo>
                <a:lnTo>
                  <a:pt x="10216896" y="621792"/>
                </a:lnTo>
                <a:lnTo>
                  <a:pt x="102168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639" y="341122"/>
            <a:ext cx="10217150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20"/>
              </a:lnSpc>
            </a:pPr>
            <a:r>
              <a:rPr sz="4000" dirty="0">
                <a:solidFill>
                  <a:srgbClr val="FF0000"/>
                </a:solidFill>
              </a:rPr>
              <a:t>How</a:t>
            </a:r>
            <a:r>
              <a:rPr sz="4000" spc="-60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does</a:t>
            </a:r>
            <a:r>
              <a:rPr sz="4000" spc="-8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LFPR</a:t>
            </a:r>
            <a:r>
              <a:rPr sz="4000" spc="-6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fall</a:t>
            </a:r>
            <a:r>
              <a:rPr sz="4000" spc="-6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reflect</a:t>
            </a:r>
            <a:r>
              <a:rPr sz="4000" spc="-120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in</a:t>
            </a:r>
            <a:r>
              <a:rPr sz="4000" spc="-5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Unemployment</a:t>
            </a:r>
            <a:r>
              <a:rPr sz="4000" spc="-140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rate: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929639" y="962913"/>
            <a:ext cx="3853179" cy="548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70"/>
              </a:lnSpc>
            </a:pPr>
            <a:r>
              <a:rPr sz="4000" b="0" dirty="0">
                <a:solidFill>
                  <a:srgbClr val="FF0000"/>
                </a:solidFill>
                <a:latin typeface="Calibri Light"/>
                <a:cs typeface="Calibri Light"/>
              </a:rPr>
              <a:t>An</a:t>
            </a:r>
            <a:r>
              <a:rPr sz="4000" b="0" spc="-5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000" b="0" spc="-10" dirty="0">
                <a:solidFill>
                  <a:srgbClr val="FF0000"/>
                </a:solidFill>
                <a:latin typeface="Calibri Light"/>
                <a:cs typeface="Calibri Light"/>
              </a:rPr>
              <a:t>interesting</a:t>
            </a:r>
            <a:r>
              <a:rPr sz="4000" b="0" spc="-1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000" b="0" spc="-20" dirty="0">
                <a:solidFill>
                  <a:srgbClr val="FF0000"/>
                </a:solidFill>
                <a:latin typeface="Calibri Light"/>
                <a:cs typeface="Calibri Light"/>
              </a:rPr>
              <a:t>case</a:t>
            </a: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1452127"/>
            <a:ext cx="10188575" cy="443236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indent="-227329">
              <a:spcBef>
                <a:spcPts val="434"/>
              </a:spcBef>
              <a:buFont typeface="Arial"/>
              <a:buChar char="•"/>
              <a:tabLst>
                <a:tab pos="240029" algn="l"/>
              </a:tabLst>
            </a:pPr>
            <a:endParaRPr lang="en-US" sz="2800" u="sng" spc="-2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ibri"/>
              <a:cs typeface="Calibri"/>
              <a:hlinkClick r:id="rId3"/>
            </a:endParaRPr>
          </a:p>
          <a:p>
            <a:pPr marL="240029" indent="-227329">
              <a:spcBef>
                <a:spcPts val="434"/>
              </a:spcBef>
              <a:buFont typeface="Arial"/>
              <a:buChar char="•"/>
              <a:tabLst>
                <a:tab pos="240029" algn="l"/>
              </a:tabLst>
            </a:pPr>
            <a:r>
              <a:rPr lang="en-US"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https://www.financialexpress.com/economy/indias-</a:t>
            </a:r>
            <a:r>
              <a:rPr lang="en-US"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low-</a:t>
            </a:r>
            <a:r>
              <a:rPr lang="en-US" sz="2800" spc="-2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lang="en-US"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unemployment-</a:t>
            </a:r>
            <a:r>
              <a:rPr lang="en-US"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rate-</a:t>
            </a:r>
            <a:r>
              <a:rPr lang="en-US"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gives-no-</a:t>
            </a:r>
            <a:r>
              <a:rPr lang="en-US"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reason-to-</a:t>
            </a:r>
            <a:r>
              <a:rPr lang="en-US"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cheer-</a:t>
            </a:r>
            <a:r>
              <a:rPr lang="en-US"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workers-prefer-</a:t>
            </a:r>
            <a:r>
              <a:rPr lang="en-US"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to-sit-</a:t>
            </a:r>
            <a:r>
              <a:rPr lang="en-US" sz="2800" spc="-2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lang="en-US"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out-</a:t>
            </a:r>
            <a:r>
              <a:rPr lang="en-US"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of-</a:t>
            </a:r>
            <a:r>
              <a:rPr lang="en-US"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job-market/2090657/</a:t>
            </a:r>
            <a:endParaRPr lang="en-US"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0029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80000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however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concern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makers.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wrong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picture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lang="en-IN" sz="2800" spc="-25" dirty="0">
                <a:latin typeface="Calibri"/>
                <a:cs typeface="Calibri"/>
              </a:rPr>
              <a:t>about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employment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situation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economy.</a:t>
            </a:r>
            <a:endParaRPr lang="en-IN" sz="2800" spc="-10" dirty="0">
              <a:latin typeface="Calibri"/>
              <a:cs typeface="Calibri"/>
            </a:endParaRPr>
          </a:p>
          <a:p>
            <a:pPr marL="469900" marR="5080" indent="-457200">
              <a:lnSpc>
                <a:spcPct val="80000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469900" marR="98425" indent="-457200">
              <a:lnSpc>
                <a:spcPts val="269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Unemployment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fell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lang="en-IN" sz="2800" dirty="0">
                <a:latin typeface="Calibri"/>
                <a:cs typeface="Calibri"/>
              </a:rPr>
              <a:t>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unhealthy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reason</a:t>
            </a:r>
            <a:r>
              <a:rPr lang="en-IN" sz="2800" dirty="0">
                <a:latin typeface="Calibri"/>
                <a:cs typeface="Calibri"/>
              </a:rPr>
              <a:t>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people</a:t>
            </a:r>
            <a:r>
              <a:rPr sz="2800" i="1" spc="-8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stopped</a:t>
            </a:r>
            <a:r>
              <a:rPr sz="2800" i="1" spc="-7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looking</a:t>
            </a:r>
            <a:r>
              <a:rPr sz="2800" i="1" spc="-100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for </a:t>
            </a:r>
            <a:r>
              <a:rPr sz="2800" i="1" spc="-10" dirty="0">
                <a:latin typeface="Calibri"/>
                <a:cs typeface="Calibri"/>
              </a:rPr>
              <a:t>work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0" dirty="0">
                <a:solidFill>
                  <a:srgbClr val="C00000"/>
                </a:solidFill>
              </a:rPr>
              <a:t>India’s</a:t>
            </a:r>
            <a:r>
              <a:rPr b="1" spc="-170" dirty="0">
                <a:solidFill>
                  <a:srgbClr val="C00000"/>
                </a:solidFill>
              </a:rPr>
              <a:t> </a:t>
            </a:r>
            <a:r>
              <a:rPr b="1" spc="-55" dirty="0">
                <a:solidFill>
                  <a:srgbClr val="C00000"/>
                </a:solidFill>
              </a:rPr>
              <a:t>Unemployment</a:t>
            </a:r>
            <a:r>
              <a:rPr b="1" spc="-175" dirty="0">
                <a:solidFill>
                  <a:srgbClr val="C00000"/>
                </a:solidFill>
              </a:rPr>
              <a:t> </a:t>
            </a:r>
            <a:r>
              <a:rPr b="1" spc="-10" dirty="0">
                <a:solidFill>
                  <a:srgbClr val="C00000"/>
                </a:solidFill>
              </a:rPr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436556" cy="31450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https://www.youtube.com/watch?v=1nBpWRr_uVE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4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240029" marR="26670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suggest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economic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policies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unemployment 	down?</a:t>
            </a:r>
            <a:endParaRPr lang="en-IN" sz="2800" spc="-10" dirty="0">
              <a:latin typeface="Calibri"/>
              <a:cs typeface="Calibri"/>
            </a:endParaRPr>
          </a:p>
          <a:p>
            <a:pPr marL="240029" marR="26670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97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https://apnews.com/article/india-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population-women-workforce-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2fa5974bab63d56c8bc2ba386d67d91e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799033"/>
            <a:ext cx="10295255" cy="5729132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spcBef>
                <a:spcPts val="695"/>
              </a:spcBef>
            </a:pPr>
            <a:r>
              <a:rPr lang="en-US" sz="2600" b="1" spc="-10" dirty="0">
                <a:latin typeface="Calibri"/>
                <a:cs typeface="Calibri"/>
              </a:rPr>
              <a:t>2) Madhavi</a:t>
            </a:r>
            <a:r>
              <a:rPr lang="en-US" sz="2600" b="1" spc="-35" dirty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Arora,</a:t>
            </a:r>
            <a:r>
              <a:rPr lang="en-US" sz="2600" b="1" spc="-85" dirty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Lead</a:t>
            </a:r>
            <a:r>
              <a:rPr lang="en-US" sz="2600" b="1" spc="-70" dirty="0">
                <a:latin typeface="Calibri"/>
                <a:cs typeface="Calibri"/>
              </a:rPr>
              <a:t> </a:t>
            </a:r>
            <a:r>
              <a:rPr lang="en-US" sz="2600" b="1" spc="-35" dirty="0">
                <a:latin typeface="Calibri"/>
                <a:cs typeface="Calibri"/>
              </a:rPr>
              <a:t>Economist,</a:t>
            </a:r>
            <a:r>
              <a:rPr lang="en-US" sz="2600" b="1" spc="-80" dirty="0">
                <a:latin typeface="Calibri"/>
                <a:cs typeface="Calibri"/>
              </a:rPr>
              <a:t> </a:t>
            </a:r>
            <a:r>
              <a:rPr lang="en-US" sz="2600" b="1" dirty="0" err="1">
                <a:latin typeface="Calibri"/>
                <a:cs typeface="Calibri"/>
              </a:rPr>
              <a:t>Fx</a:t>
            </a:r>
            <a:r>
              <a:rPr lang="en-US" sz="2600" b="1" spc="-105" dirty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And</a:t>
            </a:r>
            <a:r>
              <a:rPr lang="en-US" sz="2600" b="1" spc="-65" dirty="0">
                <a:latin typeface="Calibri"/>
                <a:cs typeface="Calibri"/>
              </a:rPr>
              <a:t> </a:t>
            </a:r>
            <a:r>
              <a:rPr lang="en-US" sz="2600" b="1" spc="-30" dirty="0">
                <a:latin typeface="Calibri"/>
                <a:cs typeface="Calibri"/>
              </a:rPr>
              <a:t>Rates,</a:t>
            </a:r>
            <a:r>
              <a:rPr lang="en-US" sz="2600" b="1" spc="-105" dirty="0">
                <a:latin typeface="Calibri"/>
                <a:cs typeface="Calibri"/>
              </a:rPr>
              <a:t> </a:t>
            </a:r>
            <a:r>
              <a:rPr lang="en-US" sz="2600" b="1" spc="-20" dirty="0">
                <a:latin typeface="Calibri"/>
                <a:cs typeface="Calibri"/>
              </a:rPr>
              <a:t>Edelweiss</a:t>
            </a:r>
            <a:r>
              <a:rPr lang="en-US" sz="2600" b="1" spc="-55" dirty="0">
                <a:latin typeface="Calibri"/>
                <a:cs typeface="Calibri"/>
              </a:rPr>
              <a:t> </a:t>
            </a:r>
            <a:r>
              <a:rPr lang="en-US" sz="2600" b="1" spc="-10" dirty="0">
                <a:latin typeface="Calibri"/>
                <a:cs typeface="Calibri"/>
              </a:rPr>
              <a:t>Securities, Mumbai</a:t>
            </a:r>
            <a:endParaRPr lang="en-US" sz="2600" b="1" dirty="0">
              <a:latin typeface="Calibri"/>
              <a:cs typeface="Calibri"/>
            </a:endParaRPr>
          </a:p>
          <a:p>
            <a:pPr marL="12700" marR="82550">
              <a:spcBef>
                <a:spcPts val="1019"/>
              </a:spcBef>
            </a:pPr>
            <a:r>
              <a:rPr sz="2400" dirty="0">
                <a:latin typeface="Calibri"/>
                <a:cs typeface="Calibri"/>
              </a:rPr>
              <a:t>Core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sequentially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annual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basis, </a:t>
            </a:r>
            <a:r>
              <a:rPr sz="2400" dirty="0">
                <a:latin typeface="Calibri"/>
                <a:cs typeface="Calibri"/>
              </a:rPr>
              <a:t>reflecting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sluggish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domestic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demand.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moderate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sequential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food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commodity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globally </a:t>
            </a:r>
            <a:r>
              <a:rPr sz="2400" dirty="0">
                <a:latin typeface="Calibri"/>
                <a:cs typeface="Calibri"/>
              </a:rPr>
              <a:t>amid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shock,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domestic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fragile.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690"/>
              </a:spcBef>
            </a:pPr>
            <a:endParaRPr sz="26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lang="en-IN" sz="2600" b="1" dirty="0">
                <a:latin typeface="Calibri"/>
                <a:cs typeface="Calibri"/>
              </a:rPr>
              <a:t>3) Aditi</a:t>
            </a:r>
            <a:r>
              <a:rPr lang="en-IN" sz="2600" b="1" spc="-90" dirty="0">
                <a:latin typeface="Calibri"/>
                <a:cs typeface="Calibri"/>
              </a:rPr>
              <a:t> </a:t>
            </a:r>
            <a:r>
              <a:rPr lang="en-IN" sz="2600" b="1" spc="-75" dirty="0">
                <a:latin typeface="Calibri"/>
                <a:cs typeface="Calibri"/>
              </a:rPr>
              <a:t>Nayar,</a:t>
            </a:r>
            <a:r>
              <a:rPr lang="en-IN" sz="2600" b="1" spc="-50" dirty="0">
                <a:latin typeface="Calibri"/>
                <a:cs typeface="Calibri"/>
              </a:rPr>
              <a:t> </a:t>
            </a:r>
            <a:r>
              <a:rPr lang="en-IN" sz="2600" b="1" spc="-20" dirty="0">
                <a:latin typeface="Calibri"/>
                <a:cs typeface="Calibri"/>
              </a:rPr>
              <a:t>Principal</a:t>
            </a:r>
            <a:r>
              <a:rPr lang="en-IN" sz="2600" b="1" spc="-65" dirty="0">
                <a:latin typeface="Calibri"/>
                <a:cs typeface="Calibri"/>
              </a:rPr>
              <a:t> </a:t>
            </a:r>
            <a:r>
              <a:rPr lang="en-IN" sz="2600" b="1" spc="-35" dirty="0">
                <a:latin typeface="Calibri"/>
                <a:cs typeface="Calibri"/>
              </a:rPr>
              <a:t>Economist,</a:t>
            </a:r>
            <a:r>
              <a:rPr lang="en-IN" sz="2600" b="1" spc="-50" dirty="0">
                <a:latin typeface="Calibri"/>
                <a:cs typeface="Calibri"/>
              </a:rPr>
              <a:t> </a:t>
            </a:r>
            <a:r>
              <a:rPr lang="en-IN" sz="2600" b="1" dirty="0">
                <a:latin typeface="Calibri"/>
                <a:cs typeface="Calibri"/>
              </a:rPr>
              <a:t>ICRA</a:t>
            </a:r>
            <a:r>
              <a:rPr lang="en-IN" sz="2600" b="1" spc="-95" dirty="0">
                <a:latin typeface="Calibri"/>
                <a:cs typeface="Calibri"/>
              </a:rPr>
              <a:t> </a:t>
            </a:r>
            <a:r>
              <a:rPr lang="en-IN" sz="2600" b="1" spc="-10" dirty="0">
                <a:latin typeface="Calibri"/>
                <a:cs typeface="Calibri"/>
              </a:rPr>
              <a:t>Limited,</a:t>
            </a:r>
            <a:r>
              <a:rPr lang="en-IN" sz="2600" b="1" spc="-90" dirty="0">
                <a:latin typeface="Calibri"/>
                <a:cs typeface="Calibri"/>
              </a:rPr>
              <a:t> </a:t>
            </a:r>
            <a:r>
              <a:rPr lang="en-IN" sz="2600" b="1" spc="-10" dirty="0">
                <a:latin typeface="Calibri"/>
                <a:cs typeface="Calibri"/>
              </a:rPr>
              <a:t>Gurgaon</a:t>
            </a:r>
            <a:endParaRPr lang="en-IN" sz="2600" dirty="0">
              <a:latin typeface="Calibri"/>
              <a:cs typeface="Calibri"/>
            </a:endParaRPr>
          </a:p>
          <a:p>
            <a:pPr marL="12700" marR="309245">
              <a:spcBef>
                <a:spcPts val="1010"/>
              </a:spcBef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crude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retail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diesel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petrol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lagged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manner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fortnights,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could </a:t>
            </a:r>
            <a:r>
              <a:rPr sz="2400" dirty="0">
                <a:latin typeface="Calibri"/>
                <a:cs typeface="Calibri"/>
              </a:rPr>
              <a:t>subsequently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reverse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stabilise.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medicines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spike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prevent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sharper moderation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inflation.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Overall,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CPI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recede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6%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ongoing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month,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fuel.”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570941"/>
            <a:ext cx="83623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0450" algn="l"/>
                <a:tab pos="2605405" algn="l"/>
                <a:tab pos="3808729" algn="l"/>
                <a:tab pos="5445760" algn="l"/>
                <a:tab pos="7026909" algn="l"/>
                <a:tab pos="7602220" algn="l"/>
              </a:tabLst>
            </a:pPr>
            <a:r>
              <a:rPr sz="3200" b="1" spc="100" dirty="0">
                <a:solidFill>
                  <a:srgbClr val="C00000"/>
                </a:solidFill>
                <a:latin typeface="Cambria"/>
                <a:cs typeface="Cambria"/>
              </a:rPr>
              <a:t>Why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40" dirty="0">
                <a:solidFill>
                  <a:srgbClr val="C00000"/>
                </a:solidFill>
                <a:latin typeface="Cambria"/>
                <a:cs typeface="Cambria"/>
              </a:rPr>
              <a:t>should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20" dirty="0">
                <a:solidFill>
                  <a:srgbClr val="C00000"/>
                </a:solidFill>
                <a:latin typeface="Cambria"/>
                <a:cs typeface="Cambria"/>
              </a:rPr>
              <a:t>price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90" dirty="0">
                <a:solidFill>
                  <a:srgbClr val="C00000"/>
                </a:solidFill>
                <a:latin typeface="Cambria"/>
                <a:cs typeface="Cambria"/>
              </a:rPr>
              <a:t>change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75" dirty="0">
                <a:solidFill>
                  <a:srgbClr val="C00000"/>
                </a:solidFill>
                <a:latin typeface="Cambria"/>
                <a:cs typeface="Cambria"/>
              </a:rPr>
              <a:t>matter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95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305" dirty="0">
                <a:solidFill>
                  <a:srgbClr val="C00000"/>
                </a:solidFill>
                <a:latin typeface="Cambria"/>
                <a:cs typeface="Cambria"/>
              </a:rPr>
              <a:t>us?</a:t>
            </a:r>
            <a:endParaRPr sz="3200" dirty="0">
              <a:solidFill>
                <a:srgbClr val="C0000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275185"/>
            <a:ext cx="10344150" cy="51739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40029" algn="l"/>
                <a:tab pos="2113280" algn="l"/>
                <a:tab pos="596011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Nominal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GDP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(Q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</a:t>
            </a:r>
            <a:r>
              <a:rPr lang="en-IN" sz="2400" spc="-10" dirty="0">
                <a:latin typeface="Calibri"/>
                <a:cs typeface="Calibri"/>
              </a:rPr>
              <a:t>) and </a:t>
            </a:r>
            <a:r>
              <a:rPr sz="2400" b="1" dirty="0">
                <a:latin typeface="Calibri"/>
                <a:cs typeface="Calibri"/>
              </a:rPr>
              <a:t>Real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GDP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(Q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</a:t>
            </a:r>
            <a:r>
              <a:rPr sz="2400" spc="-5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Inflation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Nominal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(Q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lang="en-IN" sz="2400" spc="-35" dirty="0">
                <a:latin typeface="Calibri"/>
                <a:cs typeface="Calibri"/>
              </a:rPr>
              <a:t>Real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GDP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(Q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</a:t>
            </a:r>
            <a:r>
              <a:rPr sz="2400" spc="-5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07975" algn="l"/>
              </a:tabLst>
            </a:pPr>
            <a:r>
              <a:rPr sz="2400" dirty="0">
                <a:latin typeface="Calibri"/>
                <a:cs typeface="Calibri"/>
              </a:rPr>
              <a:t>Why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Price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effect</a:t>
            </a:r>
            <a:r>
              <a:rPr sz="2400" spc="-10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307975" indent="-295275">
              <a:lnSpc>
                <a:spcPts val="2595"/>
              </a:lnSpc>
              <a:spcBef>
                <a:spcPts val="430"/>
              </a:spcBef>
              <a:buFont typeface="Arial"/>
              <a:buChar char="•"/>
              <a:tabLst>
                <a:tab pos="307975" algn="l"/>
                <a:tab pos="7031355" algn="l"/>
              </a:tabLst>
            </a:pPr>
            <a:r>
              <a:rPr sz="2400" spc="-10" dirty="0">
                <a:latin typeface="Calibri"/>
                <a:cs typeface="Calibri"/>
              </a:rPr>
              <a:t>Unpredictable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impact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lang="en-IN" sz="2400" spc="-2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lang="en-IN"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economic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behaviour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lang="en-IN" sz="2400" spc="-25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d</a:t>
            </a:r>
            <a:r>
              <a:rPr lang="en-IN" sz="2400" spc="-10" dirty="0">
                <a:latin typeface="Calibri"/>
                <a:cs typeface="Calibri"/>
              </a:rPr>
              <a:t>ifferent groups of </a:t>
            </a:r>
            <a:r>
              <a:rPr sz="2400" spc="-10" dirty="0">
                <a:latin typeface="Calibri"/>
                <a:cs typeface="Calibri"/>
              </a:rPr>
              <a:t>people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Calibri"/>
                <a:cs typeface="Calibri"/>
              </a:rPr>
              <a:t>Consumption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lang="en-IN" sz="2400" spc="-114" dirty="0">
                <a:latin typeface="Calibri"/>
                <a:cs typeface="Calibri"/>
              </a:rPr>
              <a:t>How inflation affects </a:t>
            </a:r>
            <a:r>
              <a:rPr sz="2400" dirty="0">
                <a:latin typeface="Calibri"/>
                <a:cs typeface="Calibri"/>
              </a:rPr>
              <a:t>Salaried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groups?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Retirees?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alibri"/>
                <a:cs typeface="Calibri"/>
              </a:rPr>
              <a:t>Savings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</a:t>
            </a:r>
            <a:r>
              <a:rPr lang="en-IN" sz="2400" dirty="0">
                <a:latin typeface="Calibri"/>
                <a:cs typeface="Calibri"/>
              </a:rPr>
              <a:t> (banks or share market)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investment?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400" b="1" dirty="0">
                <a:latin typeface="Calibri"/>
                <a:cs typeface="Calibri"/>
              </a:rPr>
              <a:t>Firms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investments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quarter? </a:t>
            </a:r>
            <a:r>
              <a:rPr sz="2400" b="1" dirty="0">
                <a:latin typeface="Calibri"/>
                <a:cs typeface="Calibri"/>
              </a:rPr>
              <a:t>Banks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Lending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behavior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change?</a:t>
            </a:r>
            <a:endParaRPr sz="2400" dirty="0">
              <a:latin typeface="Calibri"/>
              <a:cs typeface="Calibri"/>
            </a:endParaRPr>
          </a:p>
          <a:p>
            <a:pPr marL="12700" marR="527685">
              <a:lnSpc>
                <a:spcPct val="80000"/>
              </a:lnSpc>
              <a:spcBef>
                <a:spcPts val="990"/>
              </a:spcBef>
            </a:pPr>
            <a:r>
              <a:rPr sz="2400" b="1" dirty="0">
                <a:latin typeface="Calibri"/>
                <a:cs typeface="Calibri"/>
              </a:rPr>
              <a:t>Net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exports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significantly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influence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behaviour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imports: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import?</a:t>
            </a:r>
            <a:endParaRPr sz="2400" dirty="0">
              <a:latin typeface="Calibri"/>
              <a:cs typeface="Calibri"/>
            </a:endParaRPr>
          </a:p>
          <a:p>
            <a:pPr marL="12700" marR="262890">
              <a:lnSpc>
                <a:spcPct val="80000"/>
              </a:lnSpc>
              <a:spcBef>
                <a:spcPts val="994"/>
              </a:spcBef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means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inflation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create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correction</a:t>
            </a:r>
            <a:r>
              <a:rPr sz="27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7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spending,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could </a:t>
            </a:r>
            <a:r>
              <a:rPr sz="2700" dirty="0">
                <a:latin typeface="Calibri"/>
                <a:cs typeface="Calibri"/>
              </a:rPr>
              <a:t>lead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lower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spending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spending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causing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disequilibrium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market.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What</a:t>
            </a:r>
            <a:r>
              <a:rPr sz="3600" b="1" spc="-7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are</a:t>
            </a:r>
            <a:r>
              <a:rPr sz="3600" b="1" spc="-9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the</a:t>
            </a:r>
            <a:r>
              <a:rPr sz="3600" b="1" spc="-6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steps</a:t>
            </a:r>
            <a:r>
              <a:rPr sz="3600" b="1" spc="-7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to</a:t>
            </a:r>
            <a:r>
              <a:rPr sz="3600" b="1" spc="-75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calculate</a:t>
            </a:r>
            <a:r>
              <a:rPr sz="3600" b="1" spc="-12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price</a:t>
            </a:r>
            <a:r>
              <a:rPr sz="3600" b="1" spc="-95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change?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18584"/>
            <a:ext cx="8856345" cy="486543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Step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1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Calculate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b="1" dirty="0">
                <a:latin typeface="Calibri"/>
                <a:cs typeface="Calibri"/>
              </a:rPr>
              <a:t>Cost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living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index</a:t>
            </a:r>
            <a:r>
              <a:rPr sz="2600" spc="-10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</a:tabLst>
            </a:pPr>
            <a:r>
              <a:rPr sz="2600" b="1" dirty="0">
                <a:latin typeface="Calibri"/>
                <a:cs typeface="Calibri"/>
              </a:rPr>
              <a:t>Step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2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Calculate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percentage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change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price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index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b="1" spc="-10" dirty="0">
                <a:latin typeface="Calibri"/>
                <a:cs typeface="Calibri"/>
              </a:rPr>
              <a:t>Inflation</a:t>
            </a:r>
            <a:r>
              <a:rPr sz="2600" spc="-10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Which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price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should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take?</a:t>
            </a:r>
            <a:endParaRPr sz="2600" dirty="0">
              <a:latin typeface="Calibri"/>
              <a:cs typeface="Calibri"/>
            </a:endParaRPr>
          </a:p>
          <a:p>
            <a:pPr marL="304165" indent="-295275">
              <a:lnSpc>
                <a:spcPts val="3060"/>
              </a:lnSpc>
              <a:spcBef>
                <a:spcPts val="385"/>
              </a:spcBef>
              <a:buSzPct val="96153"/>
              <a:buFont typeface="Wingdings"/>
              <a:buChar char=""/>
              <a:tabLst>
                <a:tab pos="304165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should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representative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nature.</a:t>
            </a:r>
            <a:endParaRPr sz="2600" dirty="0">
              <a:latin typeface="Calibri"/>
              <a:cs typeface="Calibri"/>
            </a:endParaRPr>
          </a:p>
          <a:p>
            <a:pPr marL="761365" lvl="1" indent="-295275">
              <a:lnSpc>
                <a:spcPts val="3060"/>
              </a:lnSpc>
              <a:buSzPct val="96153"/>
              <a:buFont typeface="Wingdings"/>
              <a:buChar char=""/>
              <a:tabLst>
                <a:tab pos="761365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high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frequency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track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lang="en-IN" sz="2600" spc="-4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regular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basis</a:t>
            </a:r>
            <a:endParaRPr sz="2600" dirty="0">
              <a:latin typeface="Calibri"/>
              <a:cs typeface="Calibri"/>
            </a:endParaRPr>
          </a:p>
          <a:p>
            <a:pPr marL="314325" indent="-30162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14325" algn="l"/>
              </a:tabLst>
            </a:pPr>
            <a:r>
              <a:rPr sz="260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resort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price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index</a:t>
            </a:r>
            <a:endParaRPr sz="26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Three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indices</a:t>
            </a:r>
            <a:r>
              <a:rPr lang="en-IN" sz="2600" spc="-10" dirty="0">
                <a:latin typeface="Calibri"/>
                <a:cs typeface="Calibri"/>
              </a:rPr>
              <a:t> used in India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377825" indent="-365125">
              <a:lnSpc>
                <a:spcPct val="100000"/>
              </a:lnSpc>
              <a:spcBef>
                <a:spcPts val="385"/>
              </a:spcBef>
              <a:buClr>
                <a:srgbClr val="000000"/>
              </a:buClr>
              <a:buFont typeface="Wingdings"/>
              <a:buChar char=""/>
              <a:tabLst>
                <a:tab pos="377825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GDP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deflator</a:t>
            </a:r>
            <a:endParaRPr sz="2600" dirty="0">
              <a:latin typeface="Calibri"/>
              <a:cs typeface="Calibri"/>
            </a:endParaRPr>
          </a:p>
          <a:p>
            <a:pPr marL="377190" indent="-364490">
              <a:lnSpc>
                <a:spcPct val="100000"/>
              </a:lnSpc>
              <a:spcBef>
                <a:spcPts val="390"/>
              </a:spcBef>
              <a:buClr>
                <a:srgbClr val="000000"/>
              </a:buClr>
              <a:buFont typeface="Wingdings"/>
              <a:buChar char=""/>
              <a:tabLst>
                <a:tab pos="377190" algn="l"/>
              </a:tabLst>
            </a:pP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CPI</a:t>
            </a:r>
            <a:endParaRPr sz="2600" dirty="0">
              <a:latin typeface="Calibri"/>
              <a:cs typeface="Calibri"/>
            </a:endParaRPr>
          </a:p>
          <a:p>
            <a:pPr marL="377825" indent="-365125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/>
              <a:buChar char=""/>
              <a:tabLst>
                <a:tab pos="377825" algn="l"/>
              </a:tabLst>
            </a:pP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WPI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10357510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GDP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spc="-30" dirty="0">
                <a:solidFill>
                  <a:srgbClr val="C00000"/>
                </a:solidFill>
              </a:rPr>
              <a:t>Deflator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6726" y="1930280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>
                <a:moveTo>
                  <a:pt x="0" y="0"/>
                </a:moveTo>
                <a:lnTo>
                  <a:pt x="2360592" y="0"/>
                </a:lnTo>
              </a:path>
            </a:pathLst>
          </a:custGeom>
          <a:ln w="15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45928" y="1631308"/>
            <a:ext cx="60648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GDP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deflator = 100</a:t>
            </a:r>
            <a:r>
              <a:rPr sz="3000" spc="-340" dirty="0">
                <a:latin typeface="Arial"/>
                <a:cs typeface="Arial"/>
              </a:rPr>
              <a:t> </a:t>
            </a:r>
            <a:r>
              <a:rPr sz="3000" dirty="0">
                <a:latin typeface="Symbol"/>
                <a:cs typeface="Symbol"/>
              </a:rPr>
              <a:t>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4500" baseline="35185" dirty="0">
                <a:latin typeface="Arial"/>
                <a:cs typeface="Arial"/>
              </a:rPr>
              <a:t>Nominal</a:t>
            </a:r>
            <a:r>
              <a:rPr sz="4500" spc="7" baseline="35185" dirty="0">
                <a:latin typeface="Arial"/>
                <a:cs typeface="Arial"/>
              </a:rPr>
              <a:t> </a:t>
            </a:r>
            <a:r>
              <a:rPr sz="4500" spc="-37" baseline="35185" dirty="0">
                <a:latin typeface="Arial"/>
                <a:cs typeface="Arial"/>
              </a:rPr>
              <a:t>GDP</a:t>
            </a:r>
            <a:endParaRPr sz="4500" baseline="3518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5" y="1708026"/>
            <a:ext cx="7764145" cy="4148454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4380230">
              <a:lnSpc>
                <a:spcPct val="100000"/>
              </a:lnSpc>
              <a:spcBef>
                <a:spcPts val="1830"/>
              </a:spcBef>
            </a:pPr>
            <a:r>
              <a:rPr sz="3000" dirty="0">
                <a:latin typeface="Arial"/>
                <a:cs typeface="Arial"/>
              </a:rPr>
              <a:t>Real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GDP</a:t>
            </a:r>
            <a:endParaRPr sz="3000" dirty="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GDP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value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services: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2800" spc="-10" dirty="0">
                <a:latin typeface="Calibri"/>
                <a:cs typeface="Calibri"/>
              </a:rPr>
              <a:t>P1xQ1</a:t>
            </a:r>
            <a:r>
              <a:rPr lang="en-IN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+</a:t>
            </a:r>
            <a:r>
              <a:rPr lang="en-IN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P2xQ2</a:t>
            </a:r>
            <a:r>
              <a:rPr lang="en-IN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+</a:t>
            </a:r>
            <a:r>
              <a:rPr lang="en-IN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P3xQ3</a:t>
            </a:r>
            <a:r>
              <a:rPr lang="en-IN"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+…..</a:t>
            </a:r>
            <a:endParaRPr sz="2800" dirty="0">
              <a:latin typeface="Calibri"/>
              <a:cs typeface="Calibri"/>
            </a:endParaRPr>
          </a:p>
          <a:p>
            <a:pPr marL="240029" marR="184785" indent="-227329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Nominal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GDP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current 	prices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Real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GDP</a:t>
            </a:r>
            <a:r>
              <a:rPr sz="28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prices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base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b="1" spc="-10" dirty="0">
                <a:latin typeface="Calibri"/>
                <a:cs typeface="Calibri"/>
              </a:rPr>
              <a:t>constant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prices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029" algn="l"/>
              </a:tabLst>
            </a:pPr>
            <a:r>
              <a:rPr lang="en-IN" sz="2800" dirty="0">
                <a:latin typeface="Calibri"/>
                <a:cs typeface="Calibri"/>
              </a:rPr>
              <a:t>Current </a:t>
            </a:r>
            <a:r>
              <a:rPr sz="2800" dirty="0">
                <a:latin typeface="Calibri"/>
                <a:cs typeface="Calibri"/>
              </a:rPr>
              <a:t>Base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year</a:t>
            </a:r>
            <a:r>
              <a:rPr lang="en-IN" sz="2800" dirty="0">
                <a:latin typeface="Calibri"/>
                <a:cs typeface="Calibri"/>
              </a:rPr>
              <a:t> followed in India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30" dirty="0">
                <a:latin typeface="Calibri"/>
                <a:cs typeface="Calibri"/>
              </a:rPr>
              <a:t>2011-</a:t>
            </a:r>
            <a:r>
              <a:rPr sz="2800" spc="-25" dirty="0">
                <a:latin typeface="Calibri"/>
                <a:cs typeface="Calibri"/>
              </a:rPr>
              <a:t>12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1247140"/>
          </a:xfrm>
          <a:custGeom>
            <a:avLst/>
            <a:gdLst/>
            <a:ahLst/>
            <a:cxnLst/>
            <a:rect l="l" t="t" r="r" b="b"/>
            <a:pathLst>
              <a:path w="9144000" h="1247140">
                <a:moveTo>
                  <a:pt x="0" y="1246632"/>
                </a:moveTo>
                <a:lnTo>
                  <a:pt x="9144000" y="1246632"/>
                </a:lnTo>
                <a:lnTo>
                  <a:pt x="914400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solidFill>
            <a:srgbClr val="B3C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9973" y="171450"/>
            <a:ext cx="172338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NOW</a:t>
            </a:r>
            <a:r>
              <a:rPr sz="2300" b="0" spc="-70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YOU</a:t>
            </a:r>
            <a:r>
              <a:rPr sz="2300" b="0" spc="-65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spc="-25" dirty="0">
                <a:solidFill>
                  <a:srgbClr val="1F3E15"/>
                </a:solidFill>
                <a:latin typeface="Calibri Light"/>
                <a:cs typeface="Calibri Light"/>
              </a:rPr>
              <a:t>TRY</a:t>
            </a:r>
            <a:endParaRPr sz="23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329184"/>
            <a:ext cx="5246370" cy="1125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9973" y="448767"/>
            <a:ext cx="46037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FFFFFF"/>
                </a:solidFill>
              </a:rPr>
              <a:t>Real</a:t>
            </a:r>
            <a:r>
              <a:rPr sz="4000" spc="-6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and</a:t>
            </a:r>
            <a:r>
              <a:rPr sz="4000" spc="-6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Nominal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GDP</a:t>
            </a:r>
            <a:endParaRPr sz="4000" dirty="0"/>
          </a:p>
        </p:txBody>
      </p:sp>
      <p:sp>
        <p:nvSpPr>
          <p:cNvPr id="6" name="object 6"/>
          <p:cNvSpPr/>
          <p:nvPr/>
        </p:nvSpPr>
        <p:spPr>
          <a:xfrm>
            <a:off x="1524000" y="1246632"/>
            <a:ext cx="9144000" cy="52069"/>
          </a:xfrm>
          <a:custGeom>
            <a:avLst/>
            <a:gdLst/>
            <a:ahLst/>
            <a:cxnLst/>
            <a:rect l="l" t="t" r="r" b="b"/>
            <a:pathLst>
              <a:path w="9144000" h="52069">
                <a:moveTo>
                  <a:pt x="9144000" y="0"/>
                </a:moveTo>
                <a:lnTo>
                  <a:pt x="0" y="0"/>
                </a:lnTo>
                <a:lnTo>
                  <a:pt x="0" y="51815"/>
                </a:lnTo>
                <a:lnTo>
                  <a:pt x="9144000" y="518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3327" y="6381699"/>
            <a:ext cx="12953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solidFill>
                  <a:srgbClr val="006666"/>
                </a:solidFill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847" y="4510701"/>
            <a:ext cx="7656830" cy="16433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65"/>
              </a:spcBef>
              <a:buClr>
                <a:srgbClr val="7E7E7E"/>
              </a:buClr>
              <a:buSzPct val="120370"/>
              <a:buFont typeface="Wingdings"/>
              <a:buChar char=""/>
              <a:tabLst>
                <a:tab pos="356870" algn="l"/>
              </a:tabLst>
            </a:pPr>
            <a:r>
              <a:rPr sz="2700" dirty="0">
                <a:latin typeface="Calibri"/>
                <a:cs typeface="Calibri"/>
              </a:rPr>
              <a:t>Compute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nominal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GDP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year.</a:t>
            </a:r>
            <a:endParaRPr sz="2700">
              <a:latin typeface="Calibri"/>
              <a:cs typeface="Calibri"/>
            </a:endParaRPr>
          </a:p>
          <a:p>
            <a:pPr marL="356870" marR="5080" indent="-344805">
              <a:lnSpc>
                <a:spcPct val="104400"/>
              </a:lnSpc>
              <a:spcBef>
                <a:spcPts val="1660"/>
              </a:spcBef>
              <a:buClr>
                <a:srgbClr val="7E7E7E"/>
              </a:buClr>
              <a:buSzPct val="120370"/>
              <a:buFont typeface="Wingdings"/>
              <a:buChar char=""/>
              <a:tabLst>
                <a:tab pos="356870" algn="l"/>
              </a:tabLst>
            </a:pPr>
            <a:r>
              <a:rPr sz="2700" dirty="0">
                <a:latin typeface="Calibri"/>
                <a:cs typeface="Calibri"/>
              </a:rPr>
              <a:t>Compute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real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GDP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year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using</a:t>
            </a:r>
            <a:r>
              <a:rPr sz="2700" spc="-10" dirty="0">
                <a:latin typeface="Calibri"/>
                <a:cs typeface="Calibri"/>
              </a:rPr>
              <a:t> 2021-</a:t>
            </a:r>
            <a:r>
              <a:rPr sz="2700" dirty="0">
                <a:latin typeface="Calibri"/>
                <a:cs typeface="Calibri"/>
              </a:rPr>
              <a:t>22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25" dirty="0">
                <a:latin typeface="Calibri"/>
                <a:cs typeface="Calibri"/>
              </a:rPr>
              <a:t> the </a:t>
            </a:r>
            <a:r>
              <a:rPr sz="2700" dirty="0">
                <a:latin typeface="Calibri"/>
                <a:cs typeface="Calibri"/>
              </a:rPr>
              <a:t>base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year.</a:t>
            </a:r>
            <a:endParaRPr sz="27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52600" y="1895644"/>
          <a:ext cx="8611235" cy="214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Year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495300" indent="-64135">
                        <a:lnSpc>
                          <a:spcPct val="1201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Quantity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920" marR="566420" indent="170180">
                        <a:lnSpc>
                          <a:spcPct val="1201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Price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Nominal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5816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GDP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ts val="1989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GDP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75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(in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2021-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575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prices)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2020-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054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2021-</a:t>
                      </a:r>
                      <a:r>
                        <a:rPr sz="1800" b="1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R="550545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1440">
                        <a:lnSpc>
                          <a:spcPts val="2080"/>
                        </a:lnSpc>
                        <a:spcBef>
                          <a:spcPts val="6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2022-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ts val="2080"/>
                        </a:lnSpc>
                        <a:spcBef>
                          <a:spcPts val="6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R="550545" algn="r">
                        <a:lnSpc>
                          <a:spcPts val="2080"/>
                        </a:lnSpc>
                        <a:spcBef>
                          <a:spcPts val="6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1247140"/>
          </a:xfrm>
          <a:custGeom>
            <a:avLst/>
            <a:gdLst/>
            <a:ahLst/>
            <a:cxnLst/>
            <a:rect l="l" t="t" r="r" b="b"/>
            <a:pathLst>
              <a:path w="9144000" h="1247140">
                <a:moveTo>
                  <a:pt x="0" y="1246632"/>
                </a:moveTo>
                <a:lnTo>
                  <a:pt x="9144000" y="1246632"/>
                </a:lnTo>
                <a:lnTo>
                  <a:pt x="9144000" y="0"/>
                </a:lnTo>
                <a:lnTo>
                  <a:pt x="0" y="0"/>
                </a:lnTo>
                <a:lnTo>
                  <a:pt x="0" y="1246632"/>
                </a:lnTo>
                <a:close/>
              </a:path>
            </a:pathLst>
          </a:custGeom>
          <a:solidFill>
            <a:srgbClr val="B3C2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9973" y="171450"/>
            <a:ext cx="172338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NOW</a:t>
            </a:r>
            <a:r>
              <a:rPr sz="2300" b="0" spc="-70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dirty="0">
                <a:solidFill>
                  <a:srgbClr val="1F3E15"/>
                </a:solidFill>
                <a:latin typeface="Calibri Light"/>
                <a:cs typeface="Calibri Light"/>
              </a:rPr>
              <a:t>YOU</a:t>
            </a:r>
            <a:r>
              <a:rPr sz="2300" b="0" spc="-65" dirty="0">
                <a:solidFill>
                  <a:srgbClr val="1F3E15"/>
                </a:solidFill>
                <a:latin typeface="Calibri Light"/>
                <a:cs typeface="Calibri Light"/>
              </a:rPr>
              <a:t> </a:t>
            </a:r>
            <a:r>
              <a:rPr sz="2300" b="0" spc="-25" dirty="0">
                <a:solidFill>
                  <a:srgbClr val="1F3E15"/>
                </a:solidFill>
                <a:latin typeface="Calibri Light"/>
                <a:cs typeface="Calibri Light"/>
              </a:rPr>
              <a:t>TRY</a:t>
            </a:r>
            <a:endParaRPr sz="23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329184"/>
            <a:ext cx="2384298" cy="1125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9973" y="448767"/>
            <a:ext cx="17411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>
                <a:solidFill>
                  <a:srgbClr val="FFFFFF"/>
                </a:solidFill>
              </a:rPr>
              <a:t>Answers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1524000" y="1246632"/>
            <a:ext cx="9144000" cy="52069"/>
          </a:xfrm>
          <a:custGeom>
            <a:avLst/>
            <a:gdLst/>
            <a:ahLst/>
            <a:cxnLst/>
            <a:rect l="l" t="t" r="r" b="b"/>
            <a:pathLst>
              <a:path w="9144000" h="52069">
                <a:moveTo>
                  <a:pt x="9144000" y="0"/>
                </a:moveTo>
                <a:lnTo>
                  <a:pt x="0" y="0"/>
                </a:lnTo>
                <a:lnTo>
                  <a:pt x="0" y="51815"/>
                </a:lnTo>
                <a:lnTo>
                  <a:pt x="9144000" y="518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63327" y="6381699"/>
            <a:ext cx="12953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solidFill>
                  <a:srgbClr val="006666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1295222"/>
            <a:ext cx="6365748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42795" algn="l"/>
              </a:tabLst>
            </a:pPr>
            <a:r>
              <a:rPr lang="en-IN" sz="2800" u="sng" dirty="0">
                <a:latin typeface="Calibri"/>
                <a:cs typeface="Calibri"/>
              </a:rPr>
              <a:t>Nominal</a:t>
            </a:r>
            <a:r>
              <a:rPr sz="2800" u="sng" spc="-60" dirty="0">
                <a:latin typeface="Calibri"/>
                <a:cs typeface="Calibri"/>
              </a:rPr>
              <a:t> </a:t>
            </a:r>
            <a:r>
              <a:rPr sz="2800" u="sng" spc="-25" dirty="0">
                <a:latin typeface="Calibri"/>
                <a:cs typeface="Calibri"/>
              </a:rPr>
              <a:t>GDP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lang="en-IN" sz="2800" dirty="0">
                <a:latin typeface="Calibri"/>
                <a:cs typeface="Calibri"/>
              </a:rPr>
              <a:t>- </a:t>
            </a:r>
            <a:r>
              <a:rPr sz="2500" i="1" dirty="0">
                <a:solidFill>
                  <a:srgbClr val="00CC00"/>
                </a:solidFill>
                <a:latin typeface="Calibri"/>
                <a:cs typeface="Calibri"/>
              </a:rPr>
              <a:t>multiply</a:t>
            </a:r>
            <a:r>
              <a:rPr sz="2500" i="1" spc="-3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500" i="1" dirty="0">
                <a:solidFill>
                  <a:srgbClr val="00CC00"/>
                </a:solidFill>
                <a:latin typeface="Calibri"/>
                <a:cs typeface="Calibri"/>
              </a:rPr>
              <a:t>P</a:t>
            </a:r>
            <a:r>
              <a:rPr sz="2500" i="1" spc="-4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500" i="1" dirty="0">
                <a:solidFill>
                  <a:srgbClr val="00CC00"/>
                </a:solidFill>
                <a:latin typeface="Calibri"/>
                <a:cs typeface="Calibri"/>
              </a:rPr>
              <a:t>&amp;</a:t>
            </a:r>
            <a:r>
              <a:rPr sz="2500" i="1" spc="-5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500" i="1" dirty="0">
                <a:solidFill>
                  <a:srgbClr val="00CC00"/>
                </a:solidFill>
                <a:latin typeface="Calibri"/>
                <a:cs typeface="Calibri"/>
              </a:rPr>
              <a:t>Q</a:t>
            </a:r>
            <a:r>
              <a:rPr sz="2500" i="1" spc="-40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500" i="1" dirty="0">
                <a:solidFill>
                  <a:srgbClr val="00CC00"/>
                </a:solidFill>
                <a:latin typeface="Calibri"/>
                <a:cs typeface="Calibri"/>
              </a:rPr>
              <a:t>from</a:t>
            </a:r>
            <a:r>
              <a:rPr sz="2500" i="1" spc="-40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500" i="1" dirty="0">
                <a:solidFill>
                  <a:srgbClr val="00CC00"/>
                </a:solidFill>
                <a:latin typeface="Calibri"/>
                <a:cs typeface="Calibri"/>
              </a:rPr>
              <a:t>same</a:t>
            </a:r>
            <a:r>
              <a:rPr sz="2500" i="1" spc="-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500" i="1" spc="-20" dirty="0">
                <a:solidFill>
                  <a:srgbClr val="00CC00"/>
                </a:solidFill>
                <a:latin typeface="Calibri"/>
                <a:cs typeface="Calibri"/>
              </a:rPr>
              <a:t>year</a:t>
            </a:r>
            <a:endParaRPr sz="2500" dirty="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81200" y="1865428"/>
          <a:ext cx="8306432" cy="186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91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Year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87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Quantity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 Bread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87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Price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R="5334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Bread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87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4165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Nominal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41655">
                        <a:lnSpc>
                          <a:spcPct val="100000"/>
                        </a:lnSpc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GDP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ts val="188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GDP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(in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2021-22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prices)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2020-21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086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2021-22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12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57086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288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92075">
                        <a:lnSpc>
                          <a:spcPts val="196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2022-23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ts val="196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96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543560" algn="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338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81200" y="4381298"/>
          <a:ext cx="8307068" cy="1877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8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Year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87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Quantity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Bread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87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Price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R="5270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Bread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87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4165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Nominal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541655">
                        <a:lnSpc>
                          <a:spcPct val="100000"/>
                        </a:lnSpc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GDP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88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GDP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2882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(in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2021-22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288290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prices)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2020-21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800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240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2021-22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12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288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288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92075">
                        <a:lnSpc>
                          <a:spcPts val="1960"/>
                        </a:lnSpc>
                        <a:spcBef>
                          <a:spcPts val="33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2022-23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ts val="1960"/>
                        </a:lnSpc>
                        <a:spcBef>
                          <a:spcPts val="33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ts val="1960"/>
                        </a:lnSpc>
                        <a:spcBef>
                          <a:spcPts val="33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26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280670" algn="r">
                        <a:lnSpc>
                          <a:spcPts val="1960"/>
                        </a:lnSpc>
                        <a:spcBef>
                          <a:spcPts val="33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338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ts val="2060"/>
                        </a:lnSpc>
                        <a:spcBef>
                          <a:spcPts val="229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312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984374" y="3896309"/>
            <a:ext cx="1520825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800" u="sng" dirty="0">
                <a:latin typeface="Calibri"/>
                <a:cs typeface="Calibri"/>
              </a:rPr>
              <a:t>Real</a:t>
            </a:r>
            <a:r>
              <a:rPr sz="2800" u="sng" spc="-40" dirty="0">
                <a:latin typeface="Calibri"/>
                <a:cs typeface="Calibri"/>
              </a:rPr>
              <a:t> </a:t>
            </a:r>
            <a:r>
              <a:rPr sz="2800" u="sng" spc="-25" dirty="0">
                <a:latin typeface="Calibri"/>
                <a:cs typeface="Calibri"/>
              </a:rPr>
              <a:t>GDP</a:t>
            </a:r>
            <a:endParaRPr sz="2800" u="sng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1400" y="3896309"/>
            <a:ext cx="571246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2800" i="1" dirty="0">
                <a:solidFill>
                  <a:schemeClr val="tx1"/>
                </a:solidFill>
                <a:latin typeface="Calibri"/>
                <a:cs typeface="Calibri"/>
              </a:rPr>
              <a:t>-</a:t>
            </a:r>
            <a:r>
              <a:rPr lang="en-IN" sz="2800" i="1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CC00"/>
                </a:solidFill>
                <a:latin typeface="Calibri"/>
                <a:cs typeface="Calibri"/>
              </a:rPr>
              <a:t>multiply</a:t>
            </a:r>
            <a:r>
              <a:rPr sz="2800" i="1" spc="-6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CC00"/>
                </a:solidFill>
                <a:latin typeface="Calibri"/>
                <a:cs typeface="Calibri"/>
              </a:rPr>
              <a:t>each</a:t>
            </a:r>
            <a:r>
              <a:rPr sz="2800" i="1" spc="-50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CC00"/>
                </a:solidFill>
                <a:latin typeface="Calibri"/>
                <a:cs typeface="Calibri"/>
              </a:rPr>
              <a:t>year’s</a:t>
            </a:r>
            <a:r>
              <a:rPr sz="2800" i="1" spc="-2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CC00"/>
                </a:solidFill>
                <a:latin typeface="Calibri"/>
                <a:cs typeface="Calibri"/>
              </a:rPr>
              <a:t>Q</a:t>
            </a:r>
            <a:r>
              <a:rPr sz="2800" i="1" spc="-1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0CC00"/>
                </a:solidFill>
                <a:latin typeface="Calibri"/>
                <a:cs typeface="Calibri"/>
              </a:rPr>
              <a:t>by</a:t>
            </a:r>
            <a:r>
              <a:rPr sz="2800" i="1" spc="-20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0CC00"/>
                </a:solidFill>
                <a:latin typeface="Calibri"/>
                <a:cs typeface="Calibri"/>
              </a:rPr>
              <a:t>2021-</a:t>
            </a:r>
            <a:r>
              <a:rPr sz="2800" i="1" dirty="0">
                <a:solidFill>
                  <a:srgbClr val="00CC00"/>
                </a:solidFill>
                <a:latin typeface="Calibri"/>
                <a:cs typeface="Calibri"/>
              </a:rPr>
              <a:t>22’s</a:t>
            </a:r>
            <a:r>
              <a:rPr sz="2800" i="1" spc="2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800" i="1" spc="-50" dirty="0">
                <a:solidFill>
                  <a:srgbClr val="00CC00"/>
                </a:solidFill>
                <a:latin typeface="Calibri"/>
                <a:cs typeface="Calibri"/>
              </a:rPr>
              <a:t>P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2723</Words>
  <Application>Microsoft Office PowerPoint</Application>
  <PresentationFormat>Widescreen</PresentationFormat>
  <Paragraphs>491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</vt:lpstr>
      <vt:lpstr>Symbol</vt:lpstr>
      <vt:lpstr>Tahoma</vt:lpstr>
      <vt:lpstr>Times New Roman</vt:lpstr>
      <vt:lpstr>Wingdings</vt:lpstr>
      <vt:lpstr>Office Theme</vt:lpstr>
      <vt:lpstr>Industrial Economics  PPT - 18</vt:lpstr>
      <vt:lpstr>Learning Objectives &amp; Outcomes</vt:lpstr>
      <vt:lpstr>Newspaper Article:</vt:lpstr>
      <vt:lpstr>PowerPoint Presentation</vt:lpstr>
      <vt:lpstr>Why should price change matter to us?</vt:lpstr>
      <vt:lpstr>What are the steps to calculate price change?</vt:lpstr>
      <vt:lpstr>GDP Deflator</vt:lpstr>
      <vt:lpstr>Real and Nominal GDP</vt:lpstr>
      <vt:lpstr>Answers</vt:lpstr>
      <vt:lpstr>Real GDP controls for Inflation</vt:lpstr>
      <vt:lpstr>GDP deflator and Inflation rate</vt:lpstr>
      <vt:lpstr>Answers</vt:lpstr>
      <vt:lpstr>Consumer Price Index (CPI) &amp; Inflation Rate</vt:lpstr>
      <vt:lpstr>How the CPI is compiled</vt:lpstr>
      <vt:lpstr>The composition of the CPI’s “basket”</vt:lpstr>
      <vt:lpstr>Compute the CPI</vt:lpstr>
      <vt:lpstr>Answers</vt:lpstr>
      <vt:lpstr>Wholesale Price Index (WPI) &amp; Inflation Rate</vt:lpstr>
      <vt:lpstr>The composition of the WPI’s “basket”</vt:lpstr>
      <vt:lpstr>Which is the more reliable Price Index?</vt:lpstr>
      <vt:lpstr>Types of Inflation</vt:lpstr>
      <vt:lpstr>A few examples of hyperinflation</vt:lpstr>
      <vt:lpstr>Why is Inflation unpopular?</vt:lpstr>
      <vt:lpstr>Sources of Inflation</vt:lpstr>
      <vt:lpstr>Sources of Inflation</vt:lpstr>
      <vt:lpstr>Employment rate Post pandemic</vt:lpstr>
      <vt:lpstr>“Labour Markets in distress": Mahesh Vyas (CMIE)</vt:lpstr>
      <vt:lpstr>Mahesh Vyas’s article…</vt:lpstr>
      <vt:lpstr>Measuring Unemployment</vt:lpstr>
      <vt:lpstr>Two important labor force concepts</vt:lpstr>
      <vt:lpstr>Computing labor statistics</vt:lpstr>
      <vt:lpstr>Answers</vt:lpstr>
      <vt:lpstr>Unemployment rate: Some omissions</vt:lpstr>
      <vt:lpstr>Equilibrium in the Labor Market</vt:lpstr>
      <vt:lpstr>The labor market with Unemployment</vt:lpstr>
      <vt:lpstr>Sources (Types) of Unemployment</vt:lpstr>
      <vt:lpstr>Sources of Unemployment</vt:lpstr>
      <vt:lpstr>How does LFPR fall reflect in Unemployment rate:</vt:lpstr>
      <vt:lpstr>India’s Unemployment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Lecture 33  Inflation causes and consequences </dc:title>
  <dc:creator>sivadasan T M</dc:creator>
  <cp:lastModifiedBy>Rahul A Nair</cp:lastModifiedBy>
  <cp:revision>12</cp:revision>
  <dcterms:created xsi:type="dcterms:W3CDTF">2023-11-11T17:12:59Z</dcterms:created>
  <dcterms:modified xsi:type="dcterms:W3CDTF">2023-11-18T10:44:51Z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2023-11-11T00:00:00Z</vt:filetime>
  </property>
  <property fmtid="{D5CDD505-2E9C-101B-9397-08002B2CF9AE}" pid="5" name="Producer">
    <vt:lpwstr>Microsoft® PowerPoint® 2016</vt:lpwstr>
  </property>
</Properties>
</file>