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D5963-0AF4-45A4-8A5E-203A706D49D0}" type="datetimeFigureOut">
              <a:rPr lang="en-IN" smtClean="0"/>
              <a:t>16-10-2023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DFFE7-760E-4EBC-A911-DF629F0BCF39}" type="slidenum">
              <a:rPr lang="en-IN" smtClean="0"/>
              <a:t>‹#›</a:t>
            </a:fld>
            <a:endParaRPr lang="en-IN"/>
          </a:p>
        </p:txBody>
      </p:sp>
    </p:spTree>
    <p:extLst>
      <p:ext uri="{BB962C8B-B14F-4D97-AF65-F5344CB8AC3E}">
        <p14:creationId xmlns:p14="http://schemas.microsoft.com/office/powerpoint/2010/main" val="270465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4DFFE7-760E-4EBC-A911-DF629F0BCF39}" type="slidenum">
              <a:rPr lang="en-IN" smtClean="0"/>
              <a:t>5</a:t>
            </a:fld>
            <a:endParaRPr lang="en-IN"/>
          </a:p>
        </p:txBody>
      </p:sp>
    </p:spTree>
    <p:extLst>
      <p:ext uri="{BB962C8B-B14F-4D97-AF65-F5344CB8AC3E}">
        <p14:creationId xmlns:p14="http://schemas.microsoft.com/office/powerpoint/2010/main" val="1990096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2615-B4E9-FA83-D278-76EFE0DD7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5748D0-82DF-BC80-7849-1569BC059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EC447-237C-4364-18F9-7B2BCD64A27D}"/>
              </a:ext>
            </a:extLst>
          </p:cNvPr>
          <p:cNvSpPr>
            <a:spLocks noGrp="1"/>
          </p:cNvSpPr>
          <p:nvPr>
            <p:ph type="dt" sz="half" idx="10"/>
          </p:nvPr>
        </p:nvSpPr>
        <p:spPr/>
        <p:txBody>
          <a:bodyPr/>
          <a:lstStyle/>
          <a:p>
            <a:fld id="{FD392F4D-FDDD-4D23-BFC8-1A09EF04DDFC}" type="datetimeFigureOut">
              <a:rPr lang="en-IN" smtClean="0"/>
              <a:t>16-10-2023</a:t>
            </a:fld>
            <a:endParaRPr lang="en-IN"/>
          </a:p>
        </p:txBody>
      </p:sp>
      <p:sp>
        <p:nvSpPr>
          <p:cNvPr id="5" name="Footer Placeholder 4">
            <a:extLst>
              <a:ext uri="{FF2B5EF4-FFF2-40B4-BE49-F238E27FC236}">
                <a16:creationId xmlns:a16="http://schemas.microsoft.com/office/drawing/2014/main" id="{F931F3C4-A94C-A7F1-2FF1-A123BDFB1E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A0A7F-01F1-15BF-9A58-4DF2BDA033AE}"/>
              </a:ext>
            </a:extLst>
          </p:cNvPr>
          <p:cNvSpPr>
            <a:spLocks noGrp="1"/>
          </p:cNvSpPr>
          <p:nvPr>
            <p:ph type="sldNum" sz="quarter" idx="12"/>
          </p:nvPr>
        </p:nvSpPr>
        <p:spPr/>
        <p:txBody>
          <a:bodyPr/>
          <a:lstStyle/>
          <a:p>
            <a:fld id="{3C05DE27-AF90-47A1-AFCC-45F05CB85813}" type="slidenum">
              <a:rPr lang="en-IN" smtClean="0"/>
              <a:t>‹#›</a:t>
            </a:fld>
            <a:endParaRPr lang="en-IN"/>
          </a:p>
        </p:txBody>
      </p:sp>
    </p:spTree>
    <p:extLst>
      <p:ext uri="{BB962C8B-B14F-4D97-AF65-F5344CB8AC3E}">
        <p14:creationId xmlns:p14="http://schemas.microsoft.com/office/powerpoint/2010/main" val="50771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4BA6-C220-BB1C-0641-9E6A3E635A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C340CF-F282-39F4-54A9-92825F6260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1C27C-C59F-7CDA-1B78-C1A06B1AA690}"/>
              </a:ext>
            </a:extLst>
          </p:cNvPr>
          <p:cNvSpPr>
            <a:spLocks noGrp="1"/>
          </p:cNvSpPr>
          <p:nvPr>
            <p:ph type="dt" sz="half" idx="10"/>
          </p:nvPr>
        </p:nvSpPr>
        <p:spPr/>
        <p:txBody>
          <a:bodyPr/>
          <a:lstStyle/>
          <a:p>
            <a:fld id="{FD392F4D-FDDD-4D23-BFC8-1A09EF04DDFC}" type="datetimeFigureOut">
              <a:rPr lang="en-IN" smtClean="0"/>
              <a:t>16-10-2023</a:t>
            </a:fld>
            <a:endParaRPr lang="en-IN"/>
          </a:p>
        </p:txBody>
      </p:sp>
      <p:sp>
        <p:nvSpPr>
          <p:cNvPr id="5" name="Footer Placeholder 4">
            <a:extLst>
              <a:ext uri="{FF2B5EF4-FFF2-40B4-BE49-F238E27FC236}">
                <a16:creationId xmlns:a16="http://schemas.microsoft.com/office/drawing/2014/main" id="{9F094BF7-344C-1967-7C10-4E5EC95C3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0D1C8-2CCA-CD67-A6BB-3DB5FD023EC0}"/>
              </a:ext>
            </a:extLst>
          </p:cNvPr>
          <p:cNvSpPr>
            <a:spLocks noGrp="1"/>
          </p:cNvSpPr>
          <p:nvPr>
            <p:ph type="sldNum" sz="quarter" idx="12"/>
          </p:nvPr>
        </p:nvSpPr>
        <p:spPr/>
        <p:txBody>
          <a:bodyPr/>
          <a:lstStyle/>
          <a:p>
            <a:fld id="{3C05DE27-AF90-47A1-AFCC-45F05CB85813}" type="slidenum">
              <a:rPr lang="en-IN" smtClean="0"/>
              <a:t>‹#›</a:t>
            </a:fld>
            <a:endParaRPr lang="en-IN"/>
          </a:p>
        </p:txBody>
      </p:sp>
    </p:spTree>
    <p:extLst>
      <p:ext uri="{BB962C8B-B14F-4D97-AF65-F5344CB8AC3E}">
        <p14:creationId xmlns:p14="http://schemas.microsoft.com/office/powerpoint/2010/main" val="3797271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151F1C-3101-4DB2-4D19-12DC8A3D5F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A9C46E-9867-5DBC-8D5F-005DD704A3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C9F45-9770-402E-2ABE-4E5024E4F590}"/>
              </a:ext>
            </a:extLst>
          </p:cNvPr>
          <p:cNvSpPr>
            <a:spLocks noGrp="1"/>
          </p:cNvSpPr>
          <p:nvPr>
            <p:ph type="dt" sz="half" idx="10"/>
          </p:nvPr>
        </p:nvSpPr>
        <p:spPr/>
        <p:txBody>
          <a:bodyPr/>
          <a:lstStyle/>
          <a:p>
            <a:fld id="{FD392F4D-FDDD-4D23-BFC8-1A09EF04DDFC}" type="datetimeFigureOut">
              <a:rPr lang="en-IN" smtClean="0"/>
              <a:t>16-10-2023</a:t>
            </a:fld>
            <a:endParaRPr lang="en-IN"/>
          </a:p>
        </p:txBody>
      </p:sp>
      <p:sp>
        <p:nvSpPr>
          <p:cNvPr id="5" name="Footer Placeholder 4">
            <a:extLst>
              <a:ext uri="{FF2B5EF4-FFF2-40B4-BE49-F238E27FC236}">
                <a16:creationId xmlns:a16="http://schemas.microsoft.com/office/drawing/2014/main" id="{C2B1D66B-E660-D590-2447-164A40DAFA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B9FE51-BCE6-F00C-2D1D-C86E2F298352}"/>
              </a:ext>
            </a:extLst>
          </p:cNvPr>
          <p:cNvSpPr>
            <a:spLocks noGrp="1"/>
          </p:cNvSpPr>
          <p:nvPr>
            <p:ph type="sldNum" sz="quarter" idx="12"/>
          </p:nvPr>
        </p:nvSpPr>
        <p:spPr/>
        <p:txBody>
          <a:bodyPr/>
          <a:lstStyle/>
          <a:p>
            <a:fld id="{3C05DE27-AF90-47A1-AFCC-45F05CB85813}" type="slidenum">
              <a:rPr lang="en-IN" smtClean="0"/>
              <a:t>‹#›</a:t>
            </a:fld>
            <a:endParaRPr lang="en-IN"/>
          </a:p>
        </p:txBody>
      </p:sp>
    </p:spTree>
    <p:extLst>
      <p:ext uri="{BB962C8B-B14F-4D97-AF65-F5344CB8AC3E}">
        <p14:creationId xmlns:p14="http://schemas.microsoft.com/office/powerpoint/2010/main" val="184207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CABC-6EE8-812F-01F7-56201879D5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1CAAD9-B603-9D3A-E077-30862F452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BF58DC-94AF-87B1-E7CD-FCA97729E427}"/>
              </a:ext>
            </a:extLst>
          </p:cNvPr>
          <p:cNvSpPr>
            <a:spLocks noGrp="1"/>
          </p:cNvSpPr>
          <p:nvPr>
            <p:ph type="dt" sz="half" idx="10"/>
          </p:nvPr>
        </p:nvSpPr>
        <p:spPr/>
        <p:txBody>
          <a:bodyPr/>
          <a:lstStyle/>
          <a:p>
            <a:fld id="{FD392F4D-FDDD-4D23-BFC8-1A09EF04DDFC}" type="datetimeFigureOut">
              <a:rPr lang="en-IN" smtClean="0"/>
              <a:t>16-10-2023</a:t>
            </a:fld>
            <a:endParaRPr lang="en-IN"/>
          </a:p>
        </p:txBody>
      </p:sp>
      <p:sp>
        <p:nvSpPr>
          <p:cNvPr id="5" name="Footer Placeholder 4">
            <a:extLst>
              <a:ext uri="{FF2B5EF4-FFF2-40B4-BE49-F238E27FC236}">
                <a16:creationId xmlns:a16="http://schemas.microsoft.com/office/drawing/2014/main" id="{2DEBCE17-E6FF-C330-9410-59F3DA86D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104B2-551F-97F6-5763-51D952B296F6}"/>
              </a:ext>
            </a:extLst>
          </p:cNvPr>
          <p:cNvSpPr>
            <a:spLocks noGrp="1"/>
          </p:cNvSpPr>
          <p:nvPr>
            <p:ph type="sldNum" sz="quarter" idx="12"/>
          </p:nvPr>
        </p:nvSpPr>
        <p:spPr/>
        <p:txBody>
          <a:bodyPr/>
          <a:lstStyle/>
          <a:p>
            <a:fld id="{3C05DE27-AF90-47A1-AFCC-45F05CB85813}" type="slidenum">
              <a:rPr lang="en-IN" smtClean="0"/>
              <a:t>‹#›</a:t>
            </a:fld>
            <a:endParaRPr lang="en-IN"/>
          </a:p>
        </p:txBody>
      </p:sp>
    </p:spTree>
    <p:extLst>
      <p:ext uri="{BB962C8B-B14F-4D97-AF65-F5344CB8AC3E}">
        <p14:creationId xmlns:p14="http://schemas.microsoft.com/office/powerpoint/2010/main" val="83952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9EF3-5F7E-7453-D2EE-D93CA3AFBA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741854-6AE5-6B55-3329-C69A8E1B9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C216E0-7AD0-DE9E-1AA1-DCA3CE2362DE}"/>
              </a:ext>
            </a:extLst>
          </p:cNvPr>
          <p:cNvSpPr>
            <a:spLocks noGrp="1"/>
          </p:cNvSpPr>
          <p:nvPr>
            <p:ph type="dt" sz="half" idx="10"/>
          </p:nvPr>
        </p:nvSpPr>
        <p:spPr/>
        <p:txBody>
          <a:bodyPr/>
          <a:lstStyle/>
          <a:p>
            <a:fld id="{FD392F4D-FDDD-4D23-BFC8-1A09EF04DDFC}" type="datetimeFigureOut">
              <a:rPr lang="en-IN" smtClean="0"/>
              <a:t>16-10-2023</a:t>
            </a:fld>
            <a:endParaRPr lang="en-IN"/>
          </a:p>
        </p:txBody>
      </p:sp>
      <p:sp>
        <p:nvSpPr>
          <p:cNvPr id="5" name="Footer Placeholder 4">
            <a:extLst>
              <a:ext uri="{FF2B5EF4-FFF2-40B4-BE49-F238E27FC236}">
                <a16:creationId xmlns:a16="http://schemas.microsoft.com/office/drawing/2014/main" id="{BE8FFD13-61F7-0355-1D2D-E53A140AB9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CED838-DADF-044C-DA9C-DA2D8AD86B62}"/>
              </a:ext>
            </a:extLst>
          </p:cNvPr>
          <p:cNvSpPr>
            <a:spLocks noGrp="1"/>
          </p:cNvSpPr>
          <p:nvPr>
            <p:ph type="sldNum" sz="quarter" idx="12"/>
          </p:nvPr>
        </p:nvSpPr>
        <p:spPr/>
        <p:txBody>
          <a:bodyPr/>
          <a:lstStyle/>
          <a:p>
            <a:fld id="{3C05DE27-AF90-47A1-AFCC-45F05CB85813}" type="slidenum">
              <a:rPr lang="en-IN" smtClean="0"/>
              <a:t>‹#›</a:t>
            </a:fld>
            <a:endParaRPr lang="en-IN"/>
          </a:p>
        </p:txBody>
      </p:sp>
    </p:spTree>
    <p:extLst>
      <p:ext uri="{BB962C8B-B14F-4D97-AF65-F5344CB8AC3E}">
        <p14:creationId xmlns:p14="http://schemas.microsoft.com/office/powerpoint/2010/main" val="112956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5BE8-7646-F23D-04F9-6151E14692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8CD33A-0A22-97BF-D9CA-73D6A32205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34DA3C-1931-129C-C5EE-BEC1D7D067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4822BD-00BD-3FF5-428E-31F6D3E89064}"/>
              </a:ext>
            </a:extLst>
          </p:cNvPr>
          <p:cNvSpPr>
            <a:spLocks noGrp="1"/>
          </p:cNvSpPr>
          <p:nvPr>
            <p:ph type="dt" sz="half" idx="10"/>
          </p:nvPr>
        </p:nvSpPr>
        <p:spPr/>
        <p:txBody>
          <a:bodyPr/>
          <a:lstStyle/>
          <a:p>
            <a:fld id="{FD392F4D-FDDD-4D23-BFC8-1A09EF04DDFC}" type="datetimeFigureOut">
              <a:rPr lang="en-IN" smtClean="0"/>
              <a:t>16-10-2023</a:t>
            </a:fld>
            <a:endParaRPr lang="en-IN"/>
          </a:p>
        </p:txBody>
      </p:sp>
      <p:sp>
        <p:nvSpPr>
          <p:cNvPr id="6" name="Footer Placeholder 5">
            <a:extLst>
              <a:ext uri="{FF2B5EF4-FFF2-40B4-BE49-F238E27FC236}">
                <a16:creationId xmlns:a16="http://schemas.microsoft.com/office/drawing/2014/main" id="{12B0E355-C95F-C760-3AE1-10471CAE89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C1F769-771B-890E-601A-BE1B9FF294B6}"/>
              </a:ext>
            </a:extLst>
          </p:cNvPr>
          <p:cNvSpPr>
            <a:spLocks noGrp="1"/>
          </p:cNvSpPr>
          <p:nvPr>
            <p:ph type="sldNum" sz="quarter" idx="12"/>
          </p:nvPr>
        </p:nvSpPr>
        <p:spPr/>
        <p:txBody>
          <a:bodyPr/>
          <a:lstStyle/>
          <a:p>
            <a:fld id="{3C05DE27-AF90-47A1-AFCC-45F05CB85813}" type="slidenum">
              <a:rPr lang="en-IN" smtClean="0"/>
              <a:t>‹#›</a:t>
            </a:fld>
            <a:endParaRPr lang="en-IN"/>
          </a:p>
        </p:txBody>
      </p:sp>
    </p:spTree>
    <p:extLst>
      <p:ext uri="{BB962C8B-B14F-4D97-AF65-F5344CB8AC3E}">
        <p14:creationId xmlns:p14="http://schemas.microsoft.com/office/powerpoint/2010/main" val="31140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7FBE-CAFC-13CB-8BBF-D9B9E1DA1A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717C8A-2EC6-4B94-39E3-EB554B9FC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954423-9703-1486-CAC7-F9E1199DD3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E14952-7DCF-20B4-2D6B-A3BBE0175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2D3A47-2AF5-D61C-798F-021405B41A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D3A396-1173-B40A-C406-4DD6B9925D93}"/>
              </a:ext>
            </a:extLst>
          </p:cNvPr>
          <p:cNvSpPr>
            <a:spLocks noGrp="1"/>
          </p:cNvSpPr>
          <p:nvPr>
            <p:ph type="dt" sz="half" idx="10"/>
          </p:nvPr>
        </p:nvSpPr>
        <p:spPr/>
        <p:txBody>
          <a:bodyPr/>
          <a:lstStyle/>
          <a:p>
            <a:fld id="{FD392F4D-FDDD-4D23-BFC8-1A09EF04DDFC}" type="datetimeFigureOut">
              <a:rPr lang="en-IN" smtClean="0"/>
              <a:t>16-10-2023</a:t>
            </a:fld>
            <a:endParaRPr lang="en-IN"/>
          </a:p>
        </p:txBody>
      </p:sp>
      <p:sp>
        <p:nvSpPr>
          <p:cNvPr id="8" name="Footer Placeholder 7">
            <a:extLst>
              <a:ext uri="{FF2B5EF4-FFF2-40B4-BE49-F238E27FC236}">
                <a16:creationId xmlns:a16="http://schemas.microsoft.com/office/drawing/2014/main" id="{1CC17717-0AE6-EED7-14CC-4BDEE7074E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3B2B5A-27EC-9D88-1064-F827846B479A}"/>
              </a:ext>
            </a:extLst>
          </p:cNvPr>
          <p:cNvSpPr>
            <a:spLocks noGrp="1"/>
          </p:cNvSpPr>
          <p:nvPr>
            <p:ph type="sldNum" sz="quarter" idx="12"/>
          </p:nvPr>
        </p:nvSpPr>
        <p:spPr/>
        <p:txBody>
          <a:bodyPr/>
          <a:lstStyle/>
          <a:p>
            <a:fld id="{3C05DE27-AF90-47A1-AFCC-45F05CB85813}" type="slidenum">
              <a:rPr lang="en-IN" smtClean="0"/>
              <a:t>‹#›</a:t>
            </a:fld>
            <a:endParaRPr lang="en-IN"/>
          </a:p>
        </p:txBody>
      </p:sp>
    </p:spTree>
    <p:extLst>
      <p:ext uri="{BB962C8B-B14F-4D97-AF65-F5344CB8AC3E}">
        <p14:creationId xmlns:p14="http://schemas.microsoft.com/office/powerpoint/2010/main" val="323575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BEE7-291B-4CC3-4A57-EF5ED70576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29CA98-907B-2437-6B4D-4B6E3039FD6D}"/>
              </a:ext>
            </a:extLst>
          </p:cNvPr>
          <p:cNvSpPr>
            <a:spLocks noGrp="1"/>
          </p:cNvSpPr>
          <p:nvPr>
            <p:ph type="dt" sz="half" idx="10"/>
          </p:nvPr>
        </p:nvSpPr>
        <p:spPr/>
        <p:txBody>
          <a:bodyPr/>
          <a:lstStyle/>
          <a:p>
            <a:fld id="{FD392F4D-FDDD-4D23-BFC8-1A09EF04DDFC}" type="datetimeFigureOut">
              <a:rPr lang="en-IN" smtClean="0"/>
              <a:t>16-10-2023</a:t>
            </a:fld>
            <a:endParaRPr lang="en-IN"/>
          </a:p>
        </p:txBody>
      </p:sp>
      <p:sp>
        <p:nvSpPr>
          <p:cNvPr id="4" name="Footer Placeholder 3">
            <a:extLst>
              <a:ext uri="{FF2B5EF4-FFF2-40B4-BE49-F238E27FC236}">
                <a16:creationId xmlns:a16="http://schemas.microsoft.com/office/drawing/2014/main" id="{FFA430A8-D096-6569-D0AB-63A6675FB6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5F4395-E829-084C-0296-282DAFD20D65}"/>
              </a:ext>
            </a:extLst>
          </p:cNvPr>
          <p:cNvSpPr>
            <a:spLocks noGrp="1"/>
          </p:cNvSpPr>
          <p:nvPr>
            <p:ph type="sldNum" sz="quarter" idx="12"/>
          </p:nvPr>
        </p:nvSpPr>
        <p:spPr/>
        <p:txBody>
          <a:bodyPr/>
          <a:lstStyle/>
          <a:p>
            <a:fld id="{3C05DE27-AF90-47A1-AFCC-45F05CB85813}" type="slidenum">
              <a:rPr lang="en-IN" smtClean="0"/>
              <a:t>‹#›</a:t>
            </a:fld>
            <a:endParaRPr lang="en-IN"/>
          </a:p>
        </p:txBody>
      </p:sp>
    </p:spTree>
    <p:extLst>
      <p:ext uri="{BB962C8B-B14F-4D97-AF65-F5344CB8AC3E}">
        <p14:creationId xmlns:p14="http://schemas.microsoft.com/office/powerpoint/2010/main" val="189983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DE234-9EEC-E38F-1848-AB001F0DAFA6}"/>
              </a:ext>
            </a:extLst>
          </p:cNvPr>
          <p:cNvSpPr>
            <a:spLocks noGrp="1"/>
          </p:cNvSpPr>
          <p:nvPr>
            <p:ph type="dt" sz="half" idx="10"/>
          </p:nvPr>
        </p:nvSpPr>
        <p:spPr/>
        <p:txBody>
          <a:bodyPr/>
          <a:lstStyle/>
          <a:p>
            <a:fld id="{FD392F4D-FDDD-4D23-BFC8-1A09EF04DDFC}" type="datetimeFigureOut">
              <a:rPr lang="en-IN" smtClean="0"/>
              <a:t>16-10-2023</a:t>
            </a:fld>
            <a:endParaRPr lang="en-IN"/>
          </a:p>
        </p:txBody>
      </p:sp>
      <p:sp>
        <p:nvSpPr>
          <p:cNvPr id="3" name="Footer Placeholder 2">
            <a:extLst>
              <a:ext uri="{FF2B5EF4-FFF2-40B4-BE49-F238E27FC236}">
                <a16:creationId xmlns:a16="http://schemas.microsoft.com/office/drawing/2014/main" id="{130FD187-7508-7442-9D6F-B45282D2E0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CA1D0C-03EB-60D3-52B7-501B2B2007A3}"/>
              </a:ext>
            </a:extLst>
          </p:cNvPr>
          <p:cNvSpPr>
            <a:spLocks noGrp="1"/>
          </p:cNvSpPr>
          <p:nvPr>
            <p:ph type="sldNum" sz="quarter" idx="12"/>
          </p:nvPr>
        </p:nvSpPr>
        <p:spPr/>
        <p:txBody>
          <a:bodyPr/>
          <a:lstStyle/>
          <a:p>
            <a:fld id="{3C05DE27-AF90-47A1-AFCC-45F05CB85813}" type="slidenum">
              <a:rPr lang="en-IN" smtClean="0"/>
              <a:t>‹#›</a:t>
            </a:fld>
            <a:endParaRPr lang="en-IN"/>
          </a:p>
        </p:txBody>
      </p:sp>
    </p:spTree>
    <p:extLst>
      <p:ext uri="{BB962C8B-B14F-4D97-AF65-F5344CB8AC3E}">
        <p14:creationId xmlns:p14="http://schemas.microsoft.com/office/powerpoint/2010/main" val="184127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1C35-F925-E0EF-4F0B-C9C10A6AB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141C73-53C0-0EA6-F6EE-B84ED56A19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3EB270-1221-2ED8-1243-56D0671D5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DB7C6-0F7E-3585-2315-864362E57F8B}"/>
              </a:ext>
            </a:extLst>
          </p:cNvPr>
          <p:cNvSpPr>
            <a:spLocks noGrp="1"/>
          </p:cNvSpPr>
          <p:nvPr>
            <p:ph type="dt" sz="half" idx="10"/>
          </p:nvPr>
        </p:nvSpPr>
        <p:spPr/>
        <p:txBody>
          <a:bodyPr/>
          <a:lstStyle/>
          <a:p>
            <a:fld id="{FD392F4D-FDDD-4D23-BFC8-1A09EF04DDFC}" type="datetimeFigureOut">
              <a:rPr lang="en-IN" smtClean="0"/>
              <a:t>16-10-2023</a:t>
            </a:fld>
            <a:endParaRPr lang="en-IN"/>
          </a:p>
        </p:txBody>
      </p:sp>
      <p:sp>
        <p:nvSpPr>
          <p:cNvPr id="6" name="Footer Placeholder 5">
            <a:extLst>
              <a:ext uri="{FF2B5EF4-FFF2-40B4-BE49-F238E27FC236}">
                <a16:creationId xmlns:a16="http://schemas.microsoft.com/office/drawing/2014/main" id="{07FDAB43-C0E5-17EF-E8A0-0B71D02932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EB80C9-3BD7-8F84-957E-3A2FD92CDAB4}"/>
              </a:ext>
            </a:extLst>
          </p:cNvPr>
          <p:cNvSpPr>
            <a:spLocks noGrp="1"/>
          </p:cNvSpPr>
          <p:nvPr>
            <p:ph type="sldNum" sz="quarter" idx="12"/>
          </p:nvPr>
        </p:nvSpPr>
        <p:spPr/>
        <p:txBody>
          <a:bodyPr/>
          <a:lstStyle/>
          <a:p>
            <a:fld id="{3C05DE27-AF90-47A1-AFCC-45F05CB85813}" type="slidenum">
              <a:rPr lang="en-IN" smtClean="0"/>
              <a:t>‹#›</a:t>
            </a:fld>
            <a:endParaRPr lang="en-IN"/>
          </a:p>
        </p:txBody>
      </p:sp>
    </p:spTree>
    <p:extLst>
      <p:ext uri="{BB962C8B-B14F-4D97-AF65-F5344CB8AC3E}">
        <p14:creationId xmlns:p14="http://schemas.microsoft.com/office/powerpoint/2010/main" val="17952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B2B2-1073-379C-30D3-9B81A516E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91A49E-7085-24EA-5793-A2ABF4D43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DE9151-9EAF-9447-FF7F-AF6DD656D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4F0FB-4A32-931F-49AE-B91C398C6178}"/>
              </a:ext>
            </a:extLst>
          </p:cNvPr>
          <p:cNvSpPr>
            <a:spLocks noGrp="1"/>
          </p:cNvSpPr>
          <p:nvPr>
            <p:ph type="dt" sz="half" idx="10"/>
          </p:nvPr>
        </p:nvSpPr>
        <p:spPr/>
        <p:txBody>
          <a:bodyPr/>
          <a:lstStyle/>
          <a:p>
            <a:fld id="{FD392F4D-FDDD-4D23-BFC8-1A09EF04DDFC}" type="datetimeFigureOut">
              <a:rPr lang="en-IN" smtClean="0"/>
              <a:t>16-10-2023</a:t>
            </a:fld>
            <a:endParaRPr lang="en-IN"/>
          </a:p>
        </p:txBody>
      </p:sp>
      <p:sp>
        <p:nvSpPr>
          <p:cNvPr id="6" name="Footer Placeholder 5">
            <a:extLst>
              <a:ext uri="{FF2B5EF4-FFF2-40B4-BE49-F238E27FC236}">
                <a16:creationId xmlns:a16="http://schemas.microsoft.com/office/drawing/2014/main" id="{D816F19C-2F5A-DBDC-55C4-25E7E71DA1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56AA4-3BF7-67DF-4CEA-6B45731668C8}"/>
              </a:ext>
            </a:extLst>
          </p:cNvPr>
          <p:cNvSpPr>
            <a:spLocks noGrp="1"/>
          </p:cNvSpPr>
          <p:nvPr>
            <p:ph type="sldNum" sz="quarter" idx="12"/>
          </p:nvPr>
        </p:nvSpPr>
        <p:spPr/>
        <p:txBody>
          <a:bodyPr/>
          <a:lstStyle/>
          <a:p>
            <a:fld id="{3C05DE27-AF90-47A1-AFCC-45F05CB85813}" type="slidenum">
              <a:rPr lang="en-IN" smtClean="0"/>
              <a:t>‹#›</a:t>
            </a:fld>
            <a:endParaRPr lang="en-IN"/>
          </a:p>
        </p:txBody>
      </p:sp>
    </p:spTree>
    <p:extLst>
      <p:ext uri="{BB962C8B-B14F-4D97-AF65-F5344CB8AC3E}">
        <p14:creationId xmlns:p14="http://schemas.microsoft.com/office/powerpoint/2010/main" val="1994164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EB817C-F2C3-C443-6556-FF96AD523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ABB951-95B9-87B1-1B4C-3B8FEB5DAD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0B2725-BAFF-4D2D-5B8A-816D7B03D8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92F4D-FDDD-4D23-BFC8-1A09EF04DDFC}" type="datetimeFigureOut">
              <a:rPr lang="en-IN" smtClean="0"/>
              <a:t>16-10-2023</a:t>
            </a:fld>
            <a:endParaRPr lang="en-IN"/>
          </a:p>
        </p:txBody>
      </p:sp>
      <p:sp>
        <p:nvSpPr>
          <p:cNvPr id="5" name="Footer Placeholder 4">
            <a:extLst>
              <a:ext uri="{FF2B5EF4-FFF2-40B4-BE49-F238E27FC236}">
                <a16:creationId xmlns:a16="http://schemas.microsoft.com/office/drawing/2014/main" id="{B816CA4D-AB4D-1F3F-D037-80277C854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F2E147-06B6-D681-61C0-9CA492116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5DE27-AF90-47A1-AFCC-45F05CB85813}" type="slidenum">
              <a:rPr lang="en-IN" smtClean="0"/>
              <a:t>‹#›</a:t>
            </a:fld>
            <a:endParaRPr lang="en-IN"/>
          </a:p>
        </p:txBody>
      </p:sp>
    </p:spTree>
    <p:extLst>
      <p:ext uri="{BB962C8B-B14F-4D97-AF65-F5344CB8AC3E}">
        <p14:creationId xmlns:p14="http://schemas.microsoft.com/office/powerpoint/2010/main" val="154774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87C7-71A4-58F2-6731-A55A8AD096F7}"/>
              </a:ext>
            </a:extLst>
          </p:cNvPr>
          <p:cNvSpPr>
            <a:spLocks noGrp="1"/>
          </p:cNvSpPr>
          <p:nvPr>
            <p:ph type="ctrTitle"/>
          </p:nvPr>
        </p:nvSpPr>
        <p:spPr/>
        <p:txBody>
          <a:bodyPr>
            <a:normAutofit fontScale="90000"/>
          </a:bodyPr>
          <a:lstStyle/>
          <a:p>
            <a:r>
              <a:rPr lang="en-IN" dirty="0"/>
              <a:t>Industrial Economics</a:t>
            </a:r>
            <a:br>
              <a:rPr lang="en-IN" dirty="0"/>
            </a:br>
            <a:br>
              <a:rPr lang="en-IN" dirty="0"/>
            </a:br>
            <a:r>
              <a:rPr lang="en-IN" sz="5400" dirty="0"/>
              <a:t>PPT - 8</a:t>
            </a:r>
            <a:endParaRPr lang="en-IN" dirty="0"/>
          </a:p>
        </p:txBody>
      </p:sp>
      <p:sp>
        <p:nvSpPr>
          <p:cNvPr id="3" name="Subtitle 2">
            <a:extLst>
              <a:ext uri="{FF2B5EF4-FFF2-40B4-BE49-F238E27FC236}">
                <a16:creationId xmlns:a16="http://schemas.microsoft.com/office/drawing/2014/main" id="{CB1C842B-D0C2-5CF7-F3AC-C885A906A7F0}"/>
              </a:ext>
            </a:extLst>
          </p:cNvPr>
          <p:cNvSpPr>
            <a:spLocks noGrp="1"/>
          </p:cNvSpPr>
          <p:nvPr>
            <p:ph type="subTitle" idx="1"/>
          </p:nvPr>
        </p:nvSpPr>
        <p:spPr>
          <a:xfrm>
            <a:off x="1524000" y="3602037"/>
            <a:ext cx="9144000" cy="1867109"/>
          </a:xfrm>
        </p:spPr>
        <p:txBody>
          <a:bodyPr>
            <a:normAutofit/>
          </a:bodyPr>
          <a:lstStyle/>
          <a:p>
            <a:endParaRPr lang="en-IN" b="1" dirty="0">
              <a:solidFill>
                <a:srgbClr val="C00000"/>
              </a:solidFill>
            </a:endParaRPr>
          </a:p>
          <a:p>
            <a:r>
              <a:rPr lang="en-IN" b="1" dirty="0">
                <a:solidFill>
                  <a:srgbClr val="C00000"/>
                </a:solidFill>
              </a:rPr>
              <a:t>Economies of Integration</a:t>
            </a:r>
          </a:p>
          <a:p>
            <a:r>
              <a:rPr lang="en-IN" dirty="0">
                <a:solidFill>
                  <a:srgbClr val="C00000"/>
                </a:solidFill>
              </a:rPr>
              <a:t>Economies &amp; Diseconomies of Scope, Economies of Integration: Vertical &amp; Horizontal Integration, Break-Even Analysis</a:t>
            </a:r>
          </a:p>
        </p:txBody>
      </p:sp>
    </p:spTree>
    <p:extLst>
      <p:ext uri="{BB962C8B-B14F-4D97-AF65-F5344CB8AC3E}">
        <p14:creationId xmlns:p14="http://schemas.microsoft.com/office/powerpoint/2010/main" val="291056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B809-A739-8E6C-10EC-678EB7FB6CA7}"/>
              </a:ext>
            </a:extLst>
          </p:cNvPr>
          <p:cNvSpPr>
            <a:spLocks noGrp="1"/>
          </p:cNvSpPr>
          <p:nvPr>
            <p:ph type="title"/>
          </p:nvPr>
        </p:nvSpPr>
        <p:spPr/>
        <p:txBody>
          <a:bodyPr/>
          <a:lstStyle/>
          <a:p>
            <a:r>
              <a:rPr lang="en-US" b="1" dirty="0">
                <a:solidFill>
                  <a:srgbClr val="C00000"/>
                </a:solidFill>
              </a:rPr>
              <a:t>Vertical Integration</a:t>
            </a:r>
            <a:endParaRPr lang="en-IN" dirty="0">
              <a:solidFill>
                <a:srgbClr val="C00000"/>
              </a:solidFill>
            </a:endParaRPr>
          </a:p>
        </p:txBody>
      </p:sp>
      <p:sp>
        <p:nvSpPr>
          <p:cNvPr id="3" name="Content Placeholder 2">
            <a:extLst>
              <a:ext uri="{FF2B5EF4-FFF2-40B4-BE49-F238E27FC236}">
                <a16:creationId xmlns:a16="http://schemas.microsoft.com/office/drawing/2014/main" id="{599A3E0B-DDF2-AD00-6C1A-FCCA2039539F}"/>
              </a:ext>
            </a:extLst>
          </p:cNvPr>
          <p:cNvSpPr>
            <a:spLocks noGrp="1"/>
          </p:cNvSpPr>
          <p:nvPr>
            <p:ph idx="1"/>
          </p:nvPr>
        </p:nvSpPr>
        <p:spPr>
          <a:xfrm>
            <a:off x="838200" y="1472242"/>
            <a:ext cx="10515600" cy="4704721"/>
          </a:xfrm>
        </p:spPr>
        <p:txBody>
          <a:bodyPr>
            <a:normAutofit fontScale="85000" lnSpcReduction="10000"/>
          </a:bodyPr>
          <a:lstStyle/>
          <a:p>
            <a:r>
              <a:rPr lang="en-US" dirty="0"/>
              <a:t>It occurs when a firm merges with another firm involved in the production of the same product but at a different stage of production. There are two types of vertical integration: backward and forward.</a:t>
            </a:r>
          </a:p>
          <a:p>
            <a:r>
              <a:rPr lang="en-US" b="1" i="1" dirty="0"/>
              <a:t>Backward integration</a:t>
            </a:r>
            <a:r>
              <a:rPr lang="en-US" dirty="0"/>
              <a:t>: A firm merges with a firm that is the source of its supply of raw materials, components, or the products it sells. The main motive behind this type of integration is to ensure an adequate supply of good quality raw materials at a reasonable price.</a:t>
            </a:r>
          </a:p>
          <a:p>
            <a:r>
              <a:rPr lang="en-US" dirty="0"/>
              <a:t>When the </a:t>
            </a:r>
            <a:r>
              <a:rPr lang="en-US" dirty="0" err="1"/>
              <a:t>organisation</a:t>
            </a:r>
            <a:r>
              <a:rPr lang="en-US" dirty="0"/>
              <a:t> obtains command over its provider or supplier, then, at that point, it is upstream or in a backward combination.</a:t>
            </a:r>
          </a:p>
          <a:p>
            <a:r>
              <a:rPr lang="en-US" b="1" i="1" dirty="0"/>
              <a:t>Forward integration</a:t>
            </a:r>
            <a:r>
              <a:rPr lang="en-US" dirty="0"/>
              <a:t>: A firm merges with, or takes over, a market outlet. The key motives behind this form of vertical integration are to ensure sufficient outlets and high-quality storage and display of products. </a:t>
            </a:r>
          </a:p>
          <a:p>
            <a:r>
              <a:rPr lang="en-US" dirty="0"/>
              <a:t>If the </a:t>
            </a:r>
            <a:r>
              <a:rPr lang="en-US" dirty="0" err="1"/>
              <a:t>organisation</a:t>
            </a:r>
            <a:r>
              <a:rPr lang="en-US" dirty="0"/>
              <a:t> obtains command over wholesalers or distributors, then, at that point, it is downstream or forward joining or forward integration.</a:t>
            </a:r>
          </a:p>
          <a:p>
            <a:endParaRPr lang="en-IN" dirty="0"/>
          </a:p>
        </p:txBody>
      </p:sp>
    </p:spTree>
    <p:extLst>
      <p:ext uri="{BB962C8B-B14F-4D97-AF65-F5344CB8AC3E}">
        <p14:creationId xmlns:p14="http://schemas.microsoft.com/office/powerpoint/2010/main" val="363629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E577-7F27-9429-1909-944DB6F1B0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E3D990-A539-CA53-0364-9264217D481A}"/>
              </a:ext>
            </a:extLst>
          </p:cNvPr>
          <p:cNvSpPr>
            <a:spLocks noGrp="1"/>
          </p:cNvSpPr>
          <p:nvPr>
            <p:ph idx="1"/>
          </p:nvPr>
        </p:nvSpPr>
        <p:spPr/>
        <p:txBody>
          <a:bodyPr/>
          <a:lstStyle/>
          <a:p>
            <a:r>
              <a:rPr lang="en-US" dirty="0"/>
              <a:t>The reason for joining or integration is to reinforce the production and distribution chain and to limit the expense and wastage of items at different levels. </a:t>
            </a:r>
          </a:p>
          <a:p>
            <a:r>
              <a:rPr lang="en-US" dirty="0"/>
              <a:t>The incorporation likewise empowers the </a:t>
            </a:r>
            <a:r>
              <a:rPr lang="en-IN" dirty="0"/>
              <a:t>organisation</a:t>
            </a:r>
            <a:r>
              <a:rPr lang="en-US" dirty="0"/>
              <a:t> to keep downstream and upstream benefits and take out middlemen or intermediaries.</a:t>
            </a:r>
          </a:p>
          <a:p>
            <a:r>
              <a:rPr lang="en-US" dirty="0"/>
              <a:t>Examples: Alibaba and Apple Inc.</a:t>
            </a:r>
            <a:endParaRPr lang="en-IN" dirty="0"/>
          </a:p>
        </p:txBody>
      </p:sp>
    </p:spTree>
    <p:extLst>
      <p:ext uri="{BB962C8B-B14F-4D97-AF65-F5344CB8AC3E}">
        <p14:creationId xmlns:p14="http://schemas.microsoft.com/office/powerpoint/2010/main" val="382909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3326-36C6-CC5F-D876-8E80A9514C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1F54FC-EC11-8BAA-E6F7-142DC23959B3}"/>
              </a:ext>
            </a:extLst>
          </p:cNvPr>
          <p:cNvSpPr>
            <a:spLocks noGrp="1"/>
          </p:cNvSpPr>
          <p:nvPr>
            <p:ph idx="1"/>
          </p:nvPr>
        </p:nvSpPr>
        <p:spPr/>
        <p:txBody>
          <a:bodyPr>
            <a:normAutofit lnSpcReduction="10000"/>
          </a:bodyPr>
          <a:lstStyle/>
          <a:p>
            <a:r>
              <a:rPr lang="en-US" dirty="0"/>
              <a:t>Both types of integration have their own advantages and challenges. Horizontal integration can lead to economies of scale but may also result in diseconomies of scale and management difficulties. Vertical integration helps reduce costs and wastage from the supply chain but may face challenges related to management and different sizes of merged firms.</a:t>
            </a:r>
          </a:p>
          <a:p>
            <a:r>
              <a:rPr lang="en-US" dirty="0"/>
              <a:t>The </a:t>
            </a:r>
            <a:r>
              <a:rPr lang="en-IN" dirty="0"/>
              <a:t>organisations</a:t>
            </a:r>
            <a:r>
              <a:rPr lang="en-US" dirty="0"/>
              <a:t> </a:t>
            </a:r>
            <a:r>
              <a:rPr lang="en-US" dirty="0" err="1"/>
              <a:t>utilise</a:t>
            </a:r>
            <a:r>
              <a:rPr lang="en-US" dirty="0"/>
              <a:t> an incorporation system or integration strategy to build the market share, become more enhanced, wipe out the expense of the development of new products and services and acquaint it with the market, limiting market rivalry by assuming control over contender’s </a:t>
            </a:r>
            <a:r>
              <a:rPr lang="en-US" dirty="0" err="1"/>
              <a:t>organisations</a:t>
            </a:r>
            <a:r>
              <a:rPr lang="en-US" dirty="0"/>
              <a:t>, and so forth.</a:t>
            </a:r>
            <a:endParaRPr lang="en-IN" dirty="0"/>
          </a:p>
        </p:txBody>
      </p:sp>
    </p:spTree>
    <p:extLst>
      <p:ext uri="{BB962C8B-B14F-4D97-AF65-F5344CB8AC3E}">
        <p14:creationId xmlns:p14="http://schemas.microsoft.com/office/powerpoint/2010/main" val="141494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4E72-55BF-EB51-633D-86EE95312033}"/>
              </a:ext>
            </a:extLst>
          </p:cNvPr>
          <p:cNvSpPr>
            <a:spLocks noGrp="1"/>
          </p:cNvSpPr>
          <p:nvPr>
            <p:ph type="title"/>
          </p:nvPr>
        </p:nvSpPr>
        <p:spPr/>
        <p:txBody>
          <a:bodyPr/>
          <a:lstStyle/>
          <a:p>
            <a:pPr algn="ctr"/>
            <a:r>
              <a:rPr lang="en-IN" b="1" dirty="0">
                <a:solidFill>
                  <a:srgbClr val="C00000"/>
                </a:solidFill>
              </a:rPr>
              <a:t>Break-Even Analysis</a:t>
            </a:r>
          </a:p>
        </p:txBody>
      </p:sp>
      <p:sp>
        <p:nvSpPr>
          <p:cNvPr id="3" name="Content Placeholder 2">
            <a:extLst>
              <a:ext uri="{FF2B5EF4-FFF2-40B4-BE49-F238E27FC236}">
                <a16:creationId xmlns:a16="http://schemas.microsoft.com/office/drawing/2014/main" id="{F6516B01-F57C-01AE-DDCF-0C75285BB931}"/>
              </a:ext>
            </a:extLst>
          </p:cNvPr>
          <p:cNvSpPr>
            <a:spLocks noGrp="1"/>
          </p:cNvSpPr>
          <p:nvPr>
            <p:ph idx="1"/>
          </p:nvPr>
        </p:nvSpPr>
        <p:spPr/>
        <p:txBody>
          <a:bodyPr/>
          <a:lstStyle/>
          <a:p>
            <a:r>
              <a:rPr lang="en-US" dirty="0"/>
              <a:t>Break-even analysis in economics refers to the point at which total costs and total revenue are equal. </a:t>
            </a:r>
          </a:p>
          <a:p>
            <a:r>
              <a:rPr lang="en-US" dirty="0"/>
              <a:t>A break-even point analysis is used to determine the number of units or dollars of revenue needed to cover total costs (fixed and variable costs).</a:t>
            </a:r>
          </a:p>
          <a:p>
            <a:r>
              <a:rPr lang="en-US" dirty="0"/>
              <a:t>Break-even analysis is important to business owners and managers in determining how many units (or revenues) are needed to cover fixed and variable expenses of the business.</a:t>
            </a:r>
          </a:p>
          <a:p>
            <a:endParaRPr lang="en-IN" dirty="0"/>
          </a:p>
        </p:txBody>
      </p:sp>
    </p:spTree>
    <p:extLst>
      <p:ext uri="{BB962C8B-B14F-4D97-AF65-F5344CB8AC3E}">
        <p14:creationId xmlns:p14="http://schemas.microsoft.com/office/powerpoint/2010/main" val="1732473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56CB-CF6B-4909-0934-0DE60A2E3CE7}"/>
              </a:ext>
            </a:extLst>
          </p:cNvPr>
          <p:cNvSpPr>
            <a:spLocks noGrp="1"/>
          </p:cNvSpPr>
          <p:nvPr>
            <p:ph type="title"/>
          </p:nvPr>
        </p:nvSpPr>
        <p:spPr/>
        <p:txBody>
          <a:bodyPr/>
          <a:lstStyle/>
          <a:p>
            <a:r>
              <a:rPr lang="en-IN" dirty="0">
                <a:solidFill>
                  <a:srgbClr val="C00000"/>
                </a:solidFill>
              </a:rPr>
              <a:t>Break-Even Analysis Formula</a:t>
            </a:r>
          </a:p>
        </p:txBody>
      </p:sp>
      <p:sp>
        <p:nvSpPr>
          <p:cNvPr id="3" name="Content Placeholder 2">
            <a:extLst>
              <a:ext uri="{FF2B5EF4-FFF2-40B4-BE49-F238E27FC236}">
                <a16:creationId xmlns:a16="http://schemas.microsoft.com/office/drawing/2014/main" id="{B0054592-09CC-452E-BAC1-1A194B0C4B11}"/>
              </a:ext>
            </a:extLst>
          </p:cNvPr>
          <p:cNvSpPr>
            <a:spLocks noGrp="1"/>
          </p:cNvSpPr>
          <p:nvPr>
            <p:ph idx="1"/>
          </p:nvPr>
        </p:nvSpPr>
        <p:spPr/>
        <p:txBody>
          <a:bodyPr/>
          <a:lstStyle/>
          <a:p>
            <a:r>
              <a:rPr lang="en-US" dirty="0"/>
              <a:t>The formula for break-even analysis is as follows:</a:t>
            </a:r>
          </a:p>
          <a:p>
            <a:pPr marL="0" indent="0">
              <a:buNone/>
            </a:pPr>
            <a:r>
              <a:rPr lang="en-US" b="1" i="0" dirty="0">
                <a:solidFill>
                  <a:srgbClr val="57595D"/>
                </a:solidFill>
                <a:effectLst/>
                <a:latin typeface="Microsoft Yi Baiti" panose="03000500000000000000" pitchFamily="66" charset="0"/>
                <a:ea typeface="Microsoft Yi Baiti" panose="03000500000000000000" pitchFamily="66" charset="0"/>
              </a:rPr>
              <a:t>Break-Even Quantity = Fixed Costs / (Sales Price per Unit – Variable Cost Per Unit)</a:t>
            </a:r>
          </a:p>
          <a:p>
            <a:pPr marL="0" indent="0">
              <a:buNone/>
            </a:pPr>
            <a:r>
              <a:rPr lang="en-IN" dirty="0"/>
              <a:t>where:</a:t>
            </a:r>
          </a:p>
          <a:p>
            <a:r>
              <a:rPr lang="en-US" b="1" dirty="0"/>
              <a:t>Fixed Costs </a:t>
            </a:r>
            <a:r>
              <a:rPr lang="en-US" dirty="0"/>
              <a:t>are costs that do not change with varying output (e.g., salary, rent, building machinery)</a:t>
            </a:r>
          </a:p>
          <a:p>
            <a:r>
              <a:rPr lang="en-US" b="1" dirty="0"/>
              <a:t>Sales Price per Unit </a:t>
            </a:r>
            <a:r>
              <a:rPr lang="en-US" dirty="0"/>
              <a:t>is the selling price per unit</a:t>
            </a:r>
          </a:p>
          <a:p>
            <a:r>
              <a:rPr lang="en-US" b="1" dirty="0"/>
              <a:t>Variable Cost per Unit</a:t>
            </a:r>
            <a:r>
              <a:rPr lang="en-US" dirty="0"/>
              <a:t> is the variable cost incurred to create a unit</a:t>
            </a:r>
          </a:p>
          <a:p>
            <a:pPr marL="0" indent="0">
              <a:buNone/>
            </a:pPr>
            <a:endParaRPr lang="en-IN" dirty="0"/>
          </a:p>
        </p:txBody>
      </p:sp>
    </p:spTree>
    <p:extLst>
      <p:ext uri="{BB962C8B-B14F-4D97-AF65-F5344CB8AC3E}">
        <p14:creationId xmlns:p14="http://schemas.microsoft.com/office/powerpoint/2010/main" val="1208434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B2D9-25D1-A9F0-22D5-49D056078C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E29628-6A80-5061-221C-743774F79D2B}"/>
              </a:ext>
            </a:extLst>
          </p:cNvPr>
          <p:cNvSpPr>
            <a:spLocks noGrp="1"/>
          </p:cNvSpPr>
          <p:nvPr>
            <p:ph idx="1"/>
          </p:nvPr>
        </p:nvSpPr>
        <p:spPr/>
        <p:txBody>
          <a:bodyPr/>
          <a:lstStyle/>
          <a:p>
            <a:r>
              <a:rPr lang="en-US" dirty="0"/>
              <a:t>The sales price per unit minus variable cost per unit is the </a:t>
            </a:r>
            <a:r>
              <a:rPr lang="en-US" b="1" dirty="0"/>
              <a:t>contribution margin per unit</a:t>
            </a:r>
            <a:r>
              <a:rPr lang="en-US" dirty="0"/>
              <a:t>. </a:t>
            </a:r>
          </a:p>
          <a:p>
            <a:r>
              <a:rPr lang="en-US" dirty="0"/>
              <a:t>For example, if a book’s selling price is $100 and its variable costs are $5 to make the book, $95 is the contribution margin per unit and contributes to offsetting the fixed costs.</a:t>
            </a:r>
            <a:endParaRPr lang="en-IN" dirty="0"/>
          </a:p>
        </p:txBody>
      </p:sp>
    </p:spTree>
    <p:extLst>
      <p:ext uri="{BB962C8B-B14F-4D97-AF65-F5344CB8AC3E}">
        <p14:creationId xmlns:p14="http://schemas.microsoft.com/office/powerpoint/2010/main" val="69553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6EDF-4535-6FE3-CEF1-7E77543A06E1}"/>
              </a:ext>
            </a:extLst>
          </p:cNvPr>
          <p:cNvSpPr>
            <a:spLocks noGrp="1"/>
          </p:cNvSpPr>
          <p:nvPr>
            <p:ph type="title"/>
          </p:nvPr>
        </p:nvSpPr>
        <p:spPr/>
        <p:txBody>
          <a:bodyPr/>
          <a:lstStyle/>
          <a:p>
            <a:r>
              <a:rPr lang="en-IN" dirty="0">
                <a:solidFill>
                  <a:srgbClr val="C00000"/>
                </a:solidFill>
              </a:rPr>
              <a:t>Break-Even Analysis Example</a:t>
            </a:r>
          </a:p>
        </p:txBody>
      </p:sp>
      <p:sp>
        <p:nvSpPr>
          <p:cNvPr id="3" name="Content Placeholder 2">
            <a:extLst>
              <a:ext uri="{FF2B5EF4-FFF2-40B4-BE49-F238E27FC236}">
                <a16:creationId xmlns:a16="http://schemas.microsoft.com/office/drawing/2014/main" id="{016F0DE2-8D3E-0847-3DBA-E3326B4A0A6D}"/>
              </a:ext>
            </a:extLst>
          </p:cNvPr>
          <p:cNvSpPr>
            <a:spLocks noGrp="1"/>
          </p:cNvSpPr>
          <p:nvPr>
            <p:ph idx="1"/>
          </p:nvPr>
        </p:nvSpPr>
        <p:spPr>
          <a:xfrm>
            <a:off x="838200" y="1541253"/>
            <a:ext cx="10515600" cy="4635710"/>
          </a:xfrm>
        </p:spPr>
        <p:txBody>
          <a:bodyPr>
            <a:normAutofit fontScale="92500" lnSpcReduction="10000"/>
          </a:bodyPr>
          <a:lstStyle/>
          <a:p>
            <a:r>
              <a:rPr lang="en-US" dirty="0"/>
              <a:t>Colin is the managerial accountant in charge of Company A, which sells water bottles. He previously determined that the fixed costs of Company A consist of property taxes, a lease, and executive salaries, which add up to $100,000. The variable cost associated with producing one water bottle is $2 per unit. The water bottle is sold at a premium price of $12. To determine the break-even point of Company A’s premium water bottle:</a:t>
            </a:r>
          </a:p>
          <a:p>
            <a:r>
              <a:rPr lang="en-US" b="1" dirty="0"/>
              <a:t>Break Even Quantity = $100,000 / ($12 – $2) = 10,000</a:t>
            </a:r>
          </a:p>
          <a:p>
            <a:r>
              <a:rPr lang="en-US" dirty="0"/>
              <a:t>Therefore, given the fixed costs, variable costs, and selling price of the water bottles, Company A would need to sell 10,000 units of water bottles to break even.</a:t>
            </a:r>
          </a:p>
          <a:p>
            <a:r>
              <a:rPr lang="en-US" dirty="0"/>
              <a:t>The graphical representation of unit sales and dollar sales needed to break even is referred to as the break-even chart or cost-volume-profit (CVP) graph. The CVP graph of the example above is:</a:t>
            </a:r>
          </a:p>
          <a:p>
            <a:pPr marL="0" indent="0">
              <a:buNone/>
            </a:pPr>
            <a:endParaRPr lang="en-US" dirty="0"/>
          </a:p>
          <a:p>
            <a:endParaRPr lang="en-IN" dirty="0"/>
          </a:p>
        </p:txBody>
      </p:sp>
    </p:spTree>
    <p:extLst>
      <p:ext uri="{BB962C8B-B14F-4D97-AF65-F5344CB8AC3E}">
        <p14:creationId xmlns:p14="http://schemas.microsoft.com/office/powerpoint/2010/main" val="2966947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9F0D-653B-EA4A-ED69-6638733106B2}"/>
              </a:ext>
            </a:extLst>
          </p:cNvPr>
          <p:cNvSpPr>
            <a:spLocks noGrp="1"/>
          </p:cNvSpPr>
          <p:nvPr>
            <p:ph type="title"/>
          </p:nvPr>
        </p:nvSpPr>
        <p:spPr/>
        <p:txBody>
          <a:bodyPr/>
          <a:lstStyle/>
          <a:p>
            <a:r>
              <a:rPr lang="en-US" dirty="0">
                <a:solidFill>
                  <a:srgbClr val="C00000"/>
                </a:solidFill>
              </a:rPr>
              <a:t>Graphically Representing the Break-Even Point</a:t>
            </a:r>
            <a:endParaRPr lang="en-IN" dirty="0">
              <a:solidFill>
                <a:srgbClr val="C00000"/>
              </a:solidFill>
            </a:endParaRPr>
          </a:p>
        </p:txBody>
      </p:sp>
      <p:pic>
        <p:nvPicPr>
          <p:cNvPr id="5" name="Content Placeholder 4">
            <a:extLst>
              <a:ext uri="{FF2B5EF4-FFF2-40B4-BE49-F238E27FC236}">
                <a16:creationId xmlns:a16="http://schemas.microsoft.com/office/drawing/2014/main" id="{435E7EF9-7717-BD1D-A746-BBFFF0B42268}"/>
              </a:ext>
            </a:extLst>
          </p:cNvPr>
          <p:cNvPicPr>
            <a:picLocks noGrp="1" noChangeAspect="1"/>
          </p:cNvPicPr>
          <p:nvPr>
            <p:ph idx="1"/>
          </p:nvPr>
        </p:nvPicPr>
        <p:blipFill>
          <a:blip r:embed="rId2"/>
          <a:stretch>
            <a:fillRect/>
          </a:stretch>
        </p:blipFill>
        <p:spPr>
          <a:xfrm>
            <a:off x="549215" y="1587260"/>
            <a:ext cx="10515600" cy="5187351"/>
          </a:xfrm>
        </p:spPr>
      </p:pic>
    </p:spTree>
    <p:extLst>
      <p:ext uri="{BB962C8B-B14F-4D97-AF65-F5344CB8AC3E}">
        <p14:creationId xmlns:p14="http://schemas.microsoft.com/office/powerpoint/2010/main" val="420980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507C-08BA-C697-03BF-8694B68A7F88}"/>
              </a:ext>
            </a:extLst>
          </p:cNvPr>
          <p:cNvSpPr>
            <a:spLocks noGrp="1"/>
          </p:cNvSpPr>
          <p:nvPr>
            <p:ph type="title"/>
          </p:nvPr>
        </p:nvSpPr>
        <p:spPr/>
        <p:txBody>
          <a:bodyPr/>
          <a:lstStyle/>
          <a:p>
            <a:r>
              <a:rPr lang="en-IN" dirty="0">
                <a:solidFill>
                  <a:srgbClr val="C00000"/>
                </a:solidFill>
              </a:rPr>
              <a:t>Interpretation of Break-Even Analysis</a:t>
            </a:r>
          </a:p>
        </p:txBody>
      </p:sp>
      <p:sp>
        <p:nvSpPr>
          <p:cNvPr id="3" name="Content Placeholder 2">
            <a:extLst>
              <a:ext uri="{FF2B5EF4-FFF2-40B4-BE49-F238E27FC236}">
                <a16:creationId xmlns:a16="http://schemas.microsoft.com/office/drawing/2014/main" id="{AE5625D2-2B99-0CA5-701E-877D4FA6EEE9}"/>
              </a:ext>
            </a:extLst>
          </p:cNvPr>
          <p:cNvSpPr>
            <a:spLocks noGrp="1"/>
          </p:cNvSpPr>
          <p:nvPr>
            <p:ph idx="1"/>
          </p:nvPr>
        </p:nvSpPr>
        <p:spPr/>
        <p:txBody>
          <a:bodyPr>
            <a:normAutofit fontScale="92500" lnSpcReduction="20000"/>
          </a:bodyPr>
          <a:lstStyle/>
          <a:p>
            <a:r>
              <a:rPr lang="en-US" dirty="0"/>
              <a:t>As illustrated in the graph above, the point at which total fixed and variable costs are equal to total revenues is known as the break-even point. At the break-even point, a business does not make a profit or loss. Therefore, the break-even point is often referred to as the “no-profit” or “no-loss point.”</a:t>
            </a:r>
          </a:p>
          <a:p>
            <a:r>
              <a:rPr lang="en-US" dirty="0"/>
              <a:t>The break-even analysis is important to business owners and managers in determining how many units (or revenues) are needed to cover fixed and variable expenses of the business.</a:t>
            </a:r>
          </a:p>
          <a:p>
            <a:r>
              <a:rPr lang="en-US" dirty="0"/>
              <a:t>Therefore, the concept of break-even point is as follows:</a:t>
            </a:r>
          </a:p>
          <a:p>
            <a:endParaRPr lang="en-US" dirty="0"/>
          </a:p>
          <a:p>
            <a:r>
              <a:rPr lang="en-US" b="1" dirty="0"/>
              <a:t>Profit</a:t>
            </a:r>
            <a:r>
              <a:rPr lang="en-US" dirty="0"/>
              <a:t> when </a:t>
            </a:r>
            <a:r>
              <a:rPr lang="en-US" b="1" dirty="0"/>
              <a:t>Revenue &gt; Total Variable Cost + Total Fixed Cost</a:t>
            </a:r>
          </a:p>
          <a:p>
            <a:r>
              <a:rPr lang="en-US" b="1" dirty="0"/>
              <a:t>Break-even point</a:t>
            </a:r>
            <a:r>
              <a:rPr lang="en-US" dirty="0"/>
              <a:t> when </a:t>
            </a:r>
            <a:r>
              <a:rPr lang="en-US" b="1" dirty="0"/>
              <a:t>Revenue = Total Variable Cost + Total Fixed Cost</a:t>
            </a:r>
          </a:p>
          <a:p>
            <a:r>
              <a:rPr lang="en-US" b="1" dirty="0"/>
              <a:t>Loss</a:t>
            </a:r>
            <a:r>
              <a:rPr lang="en-US" dirty="0"/>
              <a:t> when </a:t>
            </a:r>
            <a:r>
              <a:rPr lang="en-US" b="1" dirty="0"/>
              <a:t>Revenue &lt; Total Variable Cost + Total Fixed Cost</a:t>
            </a:r>
            <a:endParaRPr lang="en-IN" b="1" dirty="0"/>
          </a:p>
        </p:txBody>
      </p:sp>
    </p:spTree>
    <p:extLst>
      <p:ext uri="{BB962C8B-B14F-4D97-AF65-F5344CB8AC3E}">
        <p14:creationId xmlns:p14="http://schemas.microsoft.com/office/powerpoint/2010/main" val="348773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E409-5B54-EBD5-DF63-72B0DF8F2B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364FB9-1CA1-5D00-9E03-019893A28155}"/>
              </a:ext>
            </a:extLst>
          </p:cNvPr>
          <p:cNvSpPr>
            <a:spLocks noGrp="1"/>
          </p:cNvSpPr>
          <p:nvPr>
            <p:ph idx="1"/>
          </p:nvPr>
        </p:nvSpPr>
        <p:spPr/>
        <p:txBody>
          <a:bodyPr/>
          <a:lstStyle/>
          <a:p>
            <a:r>
              <a:rPr lang="en-US" dirty="0"/>
              <a:t>Every company is in business to make some type of profit. However, understanding the break-even number of units is critical because it enables a company to determine the number of units it needs to sell to cover all of the expenses it’s accrued during the process of creating and selling goods or services.</a:t>
            </a:r>
          </a:p>
          <a:p>
            <a:endParaRPr lang="en-US" dirty="0"/>
          </a:p>
          <a:p>
            <a:r>
              <a:rPr lang="en-US" dirty="0"/>
              <a:t>Once the break-even number of units is determined, the company then knows what sales target it needs to set in order to generate profit and reach the company’s financial goals.</a:t>
            </a:r>
            <a:endParaRPr lang="en-IN" dirty="0"/>
          </a:p>
        </p:txBody>
      </p:sp>
    </p:spTree>
    <p:extLst>
      <p:ext uri="{BB962C8B-B14F-4D97-AF65-F5344CB8AC3E}">
        <p14:creationId xmlns:p14="http://schemas.microsoft.com/office/powerpoint/2010/main" val="325413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A830-DFFF-A1EA-9F9A-8EC9151C48FF}"/>
              </a:ext>
            </a:extLst>
          </p:cNvPr>
          <p:cNvSpPr>
            <a:spLocks noGrp="1"/>
          </p:cNvSpPr>
          <p:nvPr>
            <p:ph type="title"/>
          </p:nvPr>
        </p:nvSpPr>
        <p:spPr/>
        <p:txBody>
          <a:bodyPr/>
          <a:lstStyle/>
          <a:p>
            <a:pPr algn="ctr"/>
            <a:r>
              <a:rPr lang="en-IN" b="1" dirty="0">
                <a:solidFill>
                  <a:srgbClr val="C00000"/>
                </a:solidFill>
              </a:rPr>
              <a:t>Production with Two Outputs –           Economies of Scope</a:t>
            </a:r>
          </a:p>
        </p:txBody>
      </p:sp>
      <p:sp>
        <p:nvSpPr>
          <p:cNvPr id="3" name="Content Placeholder 2">
            <a:extLst>
              <a:ext uri="{FF2B5EF4-FFF2-40B4-BE49-F238E27FC236}">
                <a16:creationId xmlns:a16="http://schemas.microsoft.com/office/drawing/2014/main" id="{3FC80C2D-51D7-119B-6EEF-50A82DB3AAB1}"/>
              </a:ext>
            </a:extLst>
          </p:cNvPr>
          <p:cNvSpPr>
            <a:spLocks noGrp="1"/>
          </p:cNvSpPr>
          <p:nvPr>
            <p:ph idx="1"/>
          </p:nvPr>
        </p:nvSpPr>
        <p:spPr/>
        <p:txBody>
          <a:bodyPr>
            <a:normAutofit fontScale="92500" lnSpcReduction="20000"/>
          </a:bodyPr>
          <a:lstStyle/>
          <a:p>
            <a:pPr algn="just"/>
            <a:r>
              <a:rPr lang="en-US" dirty="0"/>
              <a:t>Many firms produce more than one product. Sometimes a firm’s products are closely linked to one another: A chicken farm, for instance, produces poultry and eggs, an automobile company produces automobiles and trucks, and a university produces teaching and research. At other times, firms produce physically unrelated products. </a:t>
            </a:r>
          </a:p>
          <a:p>
            <a:pPr algn="just"/>
            <a:r>
              <a:rPr lang="en-US" dirty="0"/>
              <a:t>In both cases, however, a firm is likely to enjoy production or cost advantages when it produces two or more products. </a:t>
            </a:r>
          </a:p>
          <a:p>
            <a:pPr algn="just"/>
            <a:r>
              <a:rPr lang="en-US" dirty="0"/>
              <a:t>These advantages could result from the joint use of inputs or production facilities, joint marketing programs, or possibly the cost savings of a common administration. </a:t>
            </a:r>
          </a:p>
          <a:p>
            <a:pPr algn="just"/>
            <a:r>
              <a:rPr lang="en-US" dirty="0"/>
              <a:t>In some cases, the production of one product yields an automatic and unavoidable byproduct that is valuable to the firm. For example, sheet metal manufacturers produce scrap metal and shavings that they can sell.</a:t>
            </a:r>
            <a:endParaRPr lang="en-IN" dirty="0"/>
          </a:p>
        </p:txBody>
      </p:sp>
    </p:spTree>
    <p:extLst>
      <p:ext uri="{BB962C8B-B14F-4D97-AF65-F5344CB8AC3E}">
        <p14:creationId xmlns:p14="http://schemas.microsoft.com/office/powerpoint/2010/main" val="207739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85D7-24B0-9F1F-BEA2-EFAF18E08224}"/>
              </a:ext>
            </a:extLst>
          </p:cNvPr>
          <p:cNvSpPr>
            <a:spLocks noGrp="1"/>
          </p:cNvSpPr>
          <p:nvPr>
            <p:ph type="title"/>
          </p:nvPr>
        </p:nvSpPr>
        <p:spPr/>
        <p:txBody>
          <a:bodyPr/>
          <a:lstStyle/>
          <a:p>
            <a:r>
              <a:rPr lang="en-IN" dirty="0"/>
              <a:t>Product Transformation Curves</a:t>
            </a:r>
          </a:p>
        </p:txBody>
      </p:sp>
      <p:sp>
        <p:nvSpPr>
          <p:cNvPr id="3" name="Content Placeholder 2">
            <a:extLst>
              <a:ext uri="{FF2B5EF4-FFF2-40B4-BE49-F238E27FC236}">
                <a16:creationId xmlns:a16="http://schemas.microsoft.com/office/drawing/2014/main" id="{7C57DB72-3FB5-444A-0975-724E3E98CF5F}"/>
              </a:ext>
            </a:extLst>
          </p:cNvPr>
          <p:cNvSpPr>
            <a:spLocks noGrp="1"/>
          </p:cNvSpPr>
          <p:nvPr>
            <p:ph idx="1"/>
          </p:nvPr>
        </p:nvSpPr>
        <p:spPr/>
        <p:txBody>
          <a:bodyPr>
            <a:normAutofit fontScale="85000" lnSpcReduction="20000"/>
          </a:bodyPr>
          <a:lstStyle/>
          <a:p>
            <a:pPr algn="just"/>
            <a:r>
              <a:rPr lang="en-US" b="1" dirty="0"/>
              <a:t>Product Transformation Curve</a:t>
            </a:r>
            <a:r>
              <a:rPr lang="en-US" dirty="0"/>
              <a:t>: Curve showing the various combinations of two different outputs (products) that can be produced with a given set of inputs. </a:t>
            </a:r>
          </a:p>
          <a:p>
            <a:pPr algn="just"/>
            <a:r>
              <a:rPr lang="en-US" dirty="0"/>
              <a:t>To study the economic advantages of joint production, let’s consider an automobile company that produces two products, </a:t>
            </a:r>
            <a:r>
              <a:rPr lang="en-US" b="1" dirty="0"/>
              <a:t>cars and tractors</a:t>
            </a:r>
            <a:r>
              <a:rPr lang="en-US" dirty="0"/>
              <a:t>. </a:t>
            </a:r>
          </a:p>
          <a:p>
            <a:pPr algn="just"/>
            <a:r>
              <a:rPr lang="en-US" dirty="0"/>
              <a:t>Both products use capital (factories and machinery) and labor as inputs. </a:t>
            </a:r>
          </a:p>
          <a:p>
            <a:pPr algn="just"/>
            <a:r>
              <a:rPr lang="en-US" dirty="0"/>
              <a:t>Cars and tractors are not typically produced at the same plant, but they do share management resources, and both rely on similar machinery and skilled labor. The managers of the company must choose how much of each product to produce.</a:t>
            </a:r>
          </a:p>
          <a:p>
            <a:pPr algn="just"/>
            <a:r>
              <a:rPr lang="en-US" dirty="0"/>
              <a:t> Figure 7.11 shows two product transformation curves, each showing the various combinations of cars and tractors that can be produced with a given input of labor and machinery. </a:t>
            </a:r>
          </a:p>
          <a:p>
            <a:pPr algn="just"/>
            <a:r>
              <a:rPr lang="en-US" dirty="0"/>
              <a:t>Curve O1 describes all combinations of the two outputs that can be produced with a relatively low level of inputs, and curve O2 describes the output combinations associated with twice the inputs.</a:t>
            </a:r>
            <a:endParaRPr lang="en-IN" dirty="0"/>
          </a:p>
        </p:txBody>
      </p:sp>
    </p:spTree>
    <p:extLst>
      <p:ext uri="{BB962C8B-B14F-4D97-AF65-F5344CB8AC3E}">
        <p14:creationId xmlns:p14="http://schemas.microsoft.com/office/powerpoint/2010/main" val="2468187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2F3541-2DD8-88B4-D648-B89C14612762}"/>
              </a:ext>
            </a:extLst>
          </p:cNvPr>
          <p:cNvPicPr>
            <a:picLocks noGrp="1" noChangeAspect="1"/>
          </p:cNvPicPr>
          <p:nvPr>
            <p:ph idx="1"/>
          </p:nvPr>
        </p:nvPicPr>
        <p:blipFill>
          <a:blip r:embed="rId2"/>
          <a:stretch>
            <a:fillRect/>
          </a:stretch>
        </p:blipFill>
        <p:spPr>
          <a:xfrm>
            <a:off x="942502" y="1012166"/>
            <a:ext cx="10306995" cy="5164797"/>
          </a:xfrm>
        </p:spPr>
      </p:pic>
    </p:spTree>
    <p:extLst>
      <p:ext uri="{BB962C8B-B14F-4D97-AF65-F5344CB8AC3E}">
        <p14:creationId xmlns:p14="http://schemas.microsoft.com/office/powerpoint/2010/main" val="63279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F2D32-2B05-230A-481F-347855D58D17}"/>
              </a:ext>
            </a:extLst>
          </p:cNvPr>
          <p:cNvSpPr>
            <a:spLocks noGrp="1"/>
          </p:cNvSpPr>
          <p:nvPr>
            <p:ph idx="1"/>
          </p:nvPr>
        </p:nvSpPr>
        <p:spPr>
          <a:xfrm>
            <a:off x="838200" y="787879"/>
            <a:ext cx="10515600" cy="5389084"/>
          </a:xfrm>
        </p:spPr>
        <p:txBody>
          <a:bodyPr>
            <a:normAutofit fontScale="92500" lnSpcReduction="10000"/>
          </a:bodyPr>
          <a:lstStyle/>
          <a:p>
            <a:r>
              <a:rPr lang="en-US" dirty="0"/>
              <a:t>Why does the product transformation curve have a negative slope?</a:t>
            </a:r>
          </a:p>
          <a:p>
            <a:r>
              <a:rPr lang="en-US" dirty="0"/>
              <a:t> Because in order to get more of one output, the firm must give up some of the other output. </a:t>
            </a:r>
          </a:p>
          <a:p>
            <a:r>
              <a:rPr lang="en-US" dirty="0"/>
              <a:t>For example, a firm that emphasizes car production will devote less of its resources to producing tractors. In Figure 7.11, curve O2 lies twice as far from the origin as curve O1, signifying that this firm’s production process exhibits constant returns to scale in the production of both commodities.</a:t>
            </a:r>
          </a:p>
          <a:p>
            <a:r>
              <a:rPr lang="en-US" dirty="0"/>
              <a:t>The </a:t>
            </a:r>
            <a:r>
              <a:rPr lang="en-US" b="1" dirty="0"/>
              <a:t>product transformation curve is bowed outward (or concave) </a:t>
            </a:r>
            <a:r>
              <a:rPr lang="en-US" dirty="0"/>
              <a:t>because </a:t>
            </a:r>
            <a:r>
              <a:rPr lang="en-US" b="1" dirty="0"/>
              <a:t>joint production usually has advantages </a:t>
            </a:r>
            <a:r>
              <a:rPr lang="en-US" dirty="0"/>
              <a:t>that enable a single company to produce more cars and tractors with the same resources than would two companies producing each product separately. </a:t>
            </a:r>
            <a:r>
              <a:rPr lang="en-US" b="1" dirty="0"/>
              <a:t>These production advantages involve the joint sharing of inputs. </a:t>
            </a:r>
          </a:p>
          <a:p>
            <a:r>
              <a:rPr lang="en-US" dirty="0"/>
              <a:t>A single management, for example, is often able to schedule and organize production and to handle accounting and financial activities more effectively than separate managements.</a:t>
            </a:r>
            <a:endParaRPr lang="en-IN" dirty="0"/>
          </a:p>
        </p:txBody>
      </p:sp>
    </p:spTree>
    <p:extLst>
      <p:ext uri="{BB962C8B-B14F-4D97-AF65-F5344CB8AC3E}">
        <p14:creationId xmlns:p14="http://schemas.microsoft.com/office/powerpoint/2010/main" val="324389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5176-D4FB-1703-5ED6-33EA74F16794}"/>
              </a:ext>
            </a:extLst>
          </p:cNvPr>
          <p:cNvSpPr>
            <a:spLocks noGrp="1"/>
          </p:cNvSpPr>
          <p:nvPr>
            <p:ph type="title"/>
          </p:nvPr>
        </p:nvSpPr>
        <p:spPr/>
        <p:txBody>
          <a:bodyPr/>
          <a:lstStyle/>
          <a:p>
            <a:pPr algn="ctr"/>
            <a:r>
              <a:rPr lang="en-US" b="1" dirty="0">
                <a:solidFill>
                  <a:srgbClr val="C00000"/>
                </a:solidFill>
              </a:rPr>
              <a:t>Economies and Diseconomies of Scope</a:t>
            </a:r>
            <a:endParaRPr lang="en-IN" b="1" dirty="0">
              <a:solidFill>
                <a:srgbClr val="C00000"/>
              </a:solidFill>
            </a:endParaRPr>
          </a:p>
        </p:txBody>
      </p:sp>
      <p:sp>
        <p:nvSpPr>
          <p:cNvPr id="3" name="Content Placeholder 2">
            <a:extLst>
              <a:ext uri="{FF2B5EF4-FFF2-40B4-BE49-F238E27FC236}">
                <a16:creationId xmlns:a16="http://schemas.microsoft.com/office/drawing/2014/main" id="{2EB4D506-0DD8-8739-BEFF-071C3E0AE614}"/>
              </a:ext>
            </a:extLst>
          </p:cNvPr>
          <p:cNvSpPr>
            <a:spLocks noGrp="1"/>
          </p:cNvSpPr>
          <p:nvPr>
            <p:ph idx="1"/>
          </p:nvPr>
        </p:nvSpPr>
        <p:spPr>
          <a:xfrm>
            <a:off x="838200" y="1506747"/>
            <a:ext cx="10515600" cy="4670216"/>
          </a:xfrm>
        </p:spPr>
        <p:txBody>
          <a:bodyPr>
            <a:normAutofit fontScale="77500" lnSpcReduction="20000"/>
          </a:bodyPr>
          <a:lstStyle/>
          <a:p>
            <a:pPr algn="just"/>
            <a:r>
              <a:rPr lang="en-US" dirty="0"/>
              <a:t>In general, </a:t>
            </a:r>
            <a:r>
              <a:rPr lang="en-US" b="1" dirty="0"/>
              <a:t>economies of scope </a:t>
            </a:r>
            <a:r>
              <a:rPr lang="en-US" dirty="0"/>
              <a:t>are present when the joint output of a single firm is greater than the output that could be achieved by two different firms each producing a single product (with equivalent production inputs allocated between them). </a:t>
            </a:r>
          </a:p>
          <a:p>
            <a:pPr algn="just"/>
            <a:r>
              <a:rPr lang="en-US" dirty="0"/>
              <a:t>If a firm’s joint output is less than that which could be achieved by separate firms, then its production process involves </a:t>
            </a:r>
            <a:r>
              <a:rPr lang="en-US" b="1" dirty="0"/>
              <a:t>diseconomies of scope</a:t>
            </a:r>
            <a:r>
              <a:rPr lang="en-US" dirty="0"/>
              <a:t>. This possibility could occur if the production of one product somehow conflicted with the production of the second.</a:t>
            </a:r>
          </a:p>
          <a:p>
            <a:pPr algn="just"/>
            <a:r>
              <a:rPr lang="en-US" dirty="0"/>
              <a:t>There is </a:t>
            </a:r>
            <a:r>
              <a:rPr lang="en-US" b="1" dirty="0"/>
              <a:t>no direct relationship between economies of scale and economies of scope</a:t>
            </a:r>
            <a:r>
              <a:rPr lang="en-US" dirty="0"/>
              <a:t>. A two-output firm can enjoy economies of scope even if its production process involves diseconomies of scale. Likewise, a joint-product firm can have economies of scale for each individual product yet not enjoy economies of scope.</a:t>
            </a:r>
          </a:p>
          <a:p>
            <a:pPr algn="just"/>
            <a:r>
              <a:rPr lang="en-US" dirty="0"/>
              <a:t>The extent to which there are economies of scope can also be determined by studying a firm’s costs. If a combination of inputs used by one firm generates more output than two independent firms would produce, then it costs less for a single firm to produce both products than it would cost the independent firms. </a:t>
            </a:r>
          </a:p>
          <a:p>
            <a:pPr algn="just"/>
            <a:r>
              <a:rPr lang="en-US" dirty="0"/>
              <a:t>To measure the </a:t>
            </a:r>
            <a:r>
              <a:rPr lang="en-US" b="1" dirty="0"/>
              <a:t>degree</a:t>
            </a:r>
            <a:r>
              <a:rPr lang="en-US" dirty="0"/>
              <a:t> to which there are </a:t>
            </a:r>
            <a:r>
              <a:rPr lang="en-US" b="1" dirty="0"/>
              <a:t>economies of scope</a:t>
            </a:r>
            <a:r>
              <a:rPr lang="en-US" dirty="0"/>
              <a:t>, we should ask what percentage of the cost of production is saved when two (or more) products are produced jointly rather than individually.</a:t>
            </a:r>
            <a:endParaRPr lang="en-IN" dirty="0"/>
          </a:p>
        </p:txBody>
      </p:sp>
    </p:spTree>
    <p:extLst>
      <p:ext uri="{BB962C8B-B14F-4D97-AF65-F5344CB8AC3E}">
        <p14:creationId xmlns:p14="http://schemas.microsoft.com/office/powerpoint/2010/main" val="235761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60292D-EDC4-86A0-1185-1D7E652A1CBD}"/>
              </a:ext>
            </a:extLst>
          </p:cNvPr>
          <p:cNvPicPr>
            <a:picLocks noChangeAspect="1"/>
          </p:cNvPicPr>
          <p:nvPr/>
        </p:nvPicPr>
        <p:blipFill>
          <a:blip r:embed="rId2"/>
          <a:stretch>
            <a:fillRect/>
          </a:stretch>
        </p:blipFill>
        <p:spPr>
          <a:xfrm>
            <a:off x="3485072" y="621103"/>
            <a:ext cx="4646762" cy="3766868"/>
          </a:xfrm>
          <a:prstGeom prst="rect">
            <a:avLst/>
          </a:prstGeom>
        </p:spPr>
      </p:pic>
      <p:pic>
        <p:nvPicPr>
          <p:cNvPr id="7" name="Picture 6">
            <a:extLst>
              <a:ext uri="{FF2B5EF4-FFF2-40B4-BE49-F238E27FC236}">
                <a16:creationId xmlns:a16="http://schemas.microsoft.com/office/drawing/2014/main" id="{06DDFB64-65D5-30A4-7006-974C8048FD91}"/>
              </a:ext>
            </a:extLst>
          </p:cNvPr>
          <p:cNvPicPr>
            <a:picLocks noChangeAspect="1"/>
          </p:cNvPicPr>
          <p:nvPr/>
        </p:nvPicPr>
        <p:blipFill>
          <a:blip r:embed="rId3"/>
          <a:stretch>
            <a:fillRect/>
          </a:stretch>
        </p:blipFill>
        <p:spPr>
          <a:xfrm>
            <a:off x="3485072" y="4272232"/>
            <a:ext cx="4531744" cy="1752600"/>
          </a:xfrm>
          <a:prstGeom prst="rect">
            <a:avLst/>
          </a:prstGeom>
        </p:spPr>
      </p:pic>
    </p:spTree>
    <p:extLst>
      <p:ext uri="{BB962C8B-B14F-4D97-AF65-F5344CB8AC3E}">
        <p14:creationId xmlns:p14="http://schemas.microsoft.com/office/powerpoint/2010/main" val="414208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A72D-9327-5C8F-B8D5-888DDE033652}"/>
              </a:ext>
            </a:extLst>
          </p:cNvPr>
          <p:cNvSpPr>
            <a:spLocks noGrp="1"/>
          </p:cNvSpPr>
          <p:nvPr>
            <p:ph type="title"/>
          </p:nvPr>
        </p:nvSpPr>
        <p:spPr/>
        <p:txBody>
          <a:bodyPr/>
          <a:lstStyle/>
          <a:p>
            <a:pPr algn="ctr"/>
            <a:r>
              <a:rPr lang="en-IN" b="1" dirty="0">
                <a:solidFill>
                  <a:srgbClr val="C00000"/>
                </a:solidFill>
              </a:rPr>
              <a:t>Economies of Integration</a:t>
            </a:r>
          </a:p>
        </p:txBody>
      </p:sp>
      <p:sp>
        <p:nvSpPr>
          <p:cNvPr id="3" name="Content Placeholder 2">
            <a:extLst>
              <a:ext uri="{FF2B5EF4-FFF2-40B4-BE49-F238E27FC236}">
                <a16:creationId xmlns:a16="http://schemas.microsoft.com/office/drawing/2014/main" id="{B6B0E238-5811-637A-F035-1F32DB3E6DED}"/>
              </a:ext>
            </a:extLst>
          </p:cNvPr>
          <p:cNvSpPr>
            <a:spLocks noGrp="1"/>
          </p:cNvSpPr>
          <p:nvPr>
            <p:ph idx="1"/>
          </p:nvPr>
        </p:nvSpPr>
        <p:spPr/>
        <p:txBody>
          <a:bodyPr>
            <a:normAutofit fontScale="85000" lnSpcReduction="20000"/>
          </a:bodyPr>
          <a:lstStyle/>
          <a:p>
            <a:r>
              <a:rPr lang="en-US" dirty="0"/>
              <a:t>Development and extension are the two requirements of each firm, regardless of its size and nature. Firms can develop and grow via integration. </a:t>
            </a:r>
          </a:p>
          <a:p>
            <a:r>
              <a:rPr lang="en-US" dirty="0"/>
              <a:t>There are two significant types of integration; vertical integration and horizontal integration. </a:t>
            </a:r>
          </a:p>
          <a:p>
            <a:r>
              <a:rPr lang="en-US" dirty="0"/>
              <a:t>Horizontal integration is a sort of business development procedure, wherein the organization secures a similar business line or at a similar level of the worth chain to dispose of market rivalry or competition.</a:t>
            </a:r>
          </a:p>
          <a:p>
            <a:r>
              <a:rPr lang="en-US" dirty="0"/>
              <a:t>Alternately, vertical integration is </a:t>
            </a:r>
            <a:r>
              <a:rPr lang="en-US" dirty="0" err="1"/>
              <a:t>utilised</a:t>
            </a:r>
            <a:r>
              <a:rPr lang="en-US" dirty="0"/>
              <a:t> to take over the whole business by covering the production network. It suggests the joining or integration of different entities occupied with various phases of the conveyance chain or distribution channel.</a:t>
            </a:r>
          </a:p>
          <a:p>
            <a:r>
              <a:rPr lang="en-US" dirty="0"/>
              <a:t>Vertical and horizontal integration are two types of integration in external growth of firm size.</a:t>
            </a:r>
            <a:endParaRPr lang="en-IN" dirty="0"/>
          </a:p>
        </p:txBody>
      </p:sp>
    </p:spTree>
    <p:extLst>
      <p:ext uri="{BB962C8B-B14F-4D97-AF65-F5344CB8AC3E}">
        <p14:creationId xmlns:p14="http://schemas.microsoft.com/office/powerpoint/2010/main" val="326120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72E6-704E-A02E-A51E-F8C6B133BDE6}"/>
              </a:ext>
            </a:extLst>
          </p:cNvPr>
          <p:cNvSpPr>
            <a:spLocks noGrp="1"/>
          </p:cNvSpPr>
          <p:nvPr>
            <p:ph type="title"/>
          </p:nvPr>
        </p:nvSpPr>
        <p:spPr/>
        <p:txBody>
          <a:bodyPr/>
          <a:lstStyle/>
          <a:p>
            <a:r>
              <a:rPr lang="en-US" b="1" dirty="0">
                <a:solidFill>
                  <a:srgbClr val="C00000"/>
                </a:solidFill>
              </a:rPr>
              <a:t>Horizontal Integration</a:t>
            </a:r>
            <a:endParaRPr lang="en-IN" dirty="0">
              <a:solidFill>
                <a:srgbClr val="C00000"/>
              </a:solidFill>
            </a:endParaRPr>
          </a:p>
        </p:txBody>
      </p:sp>
      <p:sp>
        <p:nvSpPr>
          <p:cNvPr id="3" name="Content Placeholder 2">
            <a:extLst>
              <a:ext uri="{FF2B5EF4-FFF2-40B4-BE49-F238E27FC236}">
                <a16:creationId xmlns:a16="http://schemas.microsoft.com/office/drawing/2014/main" id="{2906FBBE-BDE5-D313-8301-6CD99594E6EB}"/>
              </a:ext>
            </a:extLst>
          </p:cNvPr>
          <p:cNvSpPr>
            <a:spLocks noGrp="1"/>
          </p:cNvSpPr>
          <p:nvPr>
            <p:ph idx="1"/>
          </p:nvPr>
        </p:nvSpPr>
        <p:spPr>
          <a:xfrm>
            <a:off x="838200" y="1529751"/>
            <a:ext cx="10515600" cy="4647212"/>
          </a:xfrm>
        </p:spPr>
        <p:txBody>
          <a:bodyPr>
            <a:normAutofit fontScale="77500" lnSpcReduction="20000"/>
          </a:bodyPr>
          <a:lstStyle/>
          <a:p>
            <a:r>
              <a:rPr lang="en-US" dirty="0"/>
              <a:t>The joining or integration of at least two firms, which are occupied with a similar line of business and their activity level, is known as horizontal integration. The products might incorporate by-products, complementary products, other related items, competitive products, or go into the item’s services, maintenance, and repairs section.</a:t>
            </a:r>
          </a:p>
          <a:p>
            <a:r>
              <a:rPr lang="en-US" dirty="0"/>
              <a:t>It refers to the merger of two firms at the same stage of production, producing the same product. For example, the merger of two car producers or two TV companies.</a:t>
            </a:r>
          </a:p>
          <a:p>
            <a:r>
              <a:rPr lang="en-US" dirty="0"/>
              <a:t>The primary motives behind horizontal integration are to take greater advantage of economies of scale and increase market share. Horizontal integration can also lead to rationalization and elimination of direct competitors.</a:t>
            </a:r>
          </a:p>
          <a:p>
            <a:r>
              <a:rPr lang="en-US" dirty="0"/>
              <a:t>Horizontal integration diminishes rivalry between firms in the market, as though the makers of the item are integrated or collaborate, they can make syndication. </a:t>
            </a:r>
          </a:p>
          <a:p>
            <a:r>
              <a:rPr lang="en-US" dirty="0"/>
              <a:t>It is a strategy </a:t>
            </a:r>
            <a:r>
              <a:rPr lang="en-US" dirty="0" err="1"/>
              <a:t>utilised</a:t>
            </a:r>
            <a:r>
              <a:rPr lang="en-US" dirty="0"/>
              <a:t> by most </a:t>
            </a:r>
            <a:r>
              <a:rPr lang="en-US" dirty="0" err="1"/>
              <a:t>organisations</a:t>
            </a:r>
            <a:r>
              <a:rPr lang="en-US" dirty="0"/>
              <a:t> to grow their size and accomplish economies of scale because of expanded creation or production levels. This will assist the </a:t>
            </a:r>
            <a:r>
              <a:rPr lang="en-US" dirty="0" err="1"/>
              <a:t>organisation</a:t>
            </a:r>
            <a:r>
              <a:rPr lang="en-US" dirty="0"/>
              <a:t> with moving toward new clients and markets. Besides, the </a:t>
            </a:r>
            <a:r>
              <a:rPr lang="en-US" dirty="0" err="1"/>
              <a:t>organisation</a:t>
            </a:r>
            <a:r>
              <a:rPr lang="en-US" dirty="0"/>
              <a:t> can likewise enhance and diversify its services and products.</a:t>
            </a:r>
          </a:p>
          <a:p>
            <a:r>
              <a:rPr lang="en-US" dirty="0"/>
              <a:t>Examples: McDonald’s, Burger King, and Facebook.</a:t>
            </a:r>
            <a:endParaRPr lang="en-IN" dirty="0"/>
          </a:p>
        </p:txBody>
      </p:sp>
    </p:spTree>
    <p:extLst>
      <p:ext uri="{BB962C8B-B14F-4D97-AF65-F5344CB8AC3E}">
        <p14:creationId xmlns:p14="http://schemas.microsoft.com/office/powerpoint/2010/main" val="3802931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2076</Words>
  <Application>Microsoft Office PowerPoint</Application>
  <PresentationFormat>Widescreen</PresentationFormat>
  <Paragraphs>82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Microsoft Yi Baiti</vt:lpstr>
      <vt:lpstr>Office Theme</vt:lpstr>
      <vt:lpstr>Industrial Economics  PPT - 8</vt:lpstr>
      <vt:lpstr>Production with Two Outputs –           Economies of Scope</vt:lpstr>
      <vt:lpstr>Product Transformation Curves</vt:lpstr>
      <vt:lpstr>PowerPoint Presentation</vt:lpstr>
      <vt:lpstr>PowerPoint Presentation</vt:lpstr>
      <vt:lpstr>Economies and Diseconomies of Scope</vt:lpstr>
      <vt:lpstr>PowerPoint Presentation</vt:lpstr>
      <vt:lpstr>Economies of Integration</vt:lpstr>
      <vt:lpstr>Horizontal Integration</vt:lpstr>
      <vt:lpstr>Vertical Integration</vt:lpstr>
      <vt:lpstr>PowerPoint Presentation</vt:lpstr>
      <vt:lpstr>PowerPoint Presentation</vt:lpstr>
      <vt:lpstr>Break-Even Analysis</vt:lpstr>
      <vt:lpstr>Break-Even Analysis Formula</vt:lpstr>
      <vt:lpstr>PowerPoint Presentation</vt:lpstr>
      <vt:lpstr>Break-Even Analysis Example</vt:lpstr>
      <vt:lpstr>Graphically Representing the Break-Even Point</vt:lpstr>
      <vt:lpstr>Interpretation of Break-Even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Economics </dc:title>
  <dc:creator>Rahul A Nair</dc:creator>
  <cp:lastModifiedBy>Rahul A Nair</cp:lastModifiedBy>
  <cp:revision>13</cp:revision>
  <dcterms:created xsi:type="dcterms:W3CDTF">2023-09-19T17:40:10Z</dcterms:created>
  <dcterms:modified xsi:type="dcterms:W3CDTF">2023-10-16T16:37:34Z</dcterms:modified>
</cp:coreProperties>
</file>