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24" r:id="rId2"/>
    <p:sldId id="414" r:id="rId3"/>
    <p:sldId id="413" r:id="rId4"/>
    <p:sldId id="415" r:id="rId5"/>
    <p:sldId id="416" r:id="rId6"/>
    <p:sldId id="417" r:id="rId7"/>
    <p:sldId id="418" r:id="rId8"/>
    <p:sldId id="419" r:id="rId9"/>
    <p:sldId id="420" r:id="rId10"/>
    <p:sldId id="421" r:id="rId11"/>
    <p:sldId id="422" r:id="rId12"/>
    <p:sldId id="276" r:id="rId13"/>
    <p:sldId id="266" r:id="rId14"/>
    <p:sldId id="425" r:id="rId15"/>
    <p:sldId id="257" r:id="rId16"/>
    <p:sldId id="258" r:id="rId17"/>
    <p:sldId id="267" r:id="rId18"/>
    <p:sldId id="263" r:id="rId19"/>
    <p:sldId id="270" r:id="rId20"/>
    <p:sldId id="269" r:id="rId21"/>
    <p:sldId id="423" r:id="rId22"/>
    <p:sldId id="259" r:id="rId23"/>
    <p:sldId id="260" r:id="rId24"/>
    <p:sldId id="261" r:id="rId25"/>
    <p:sldId id="265" r:id="rId26"/>
    <p:sldId id="264" r:id="rId27"/>
    <p:sldId id="273" r:id="rId28"/>
    <p:sldId id="284" r:id="rId29"/>
    <p:sldId id="426" r:id="rId30"/>
    <p:sldId id="427" r:id="rId31"/>
    <p:sldId id="428" r:id="rId32"/>
    <p:sldId id="429" r:id="rId33"/>
    <p:sldId id="430" r:id="rId34"/>
    <p:sldId id="271" r:id="rId35"/>
    <p:sldId id="272" r:id="rId36"/>
    <p:sldId id="274" r:id="rId37"/>
    <p:sldId id="431" r:id="rId38"/>
    <p:sldId id="277" r:id="rId39"/>
    <p:sldId id="268" r:id="rId40"/>
    <p:sldId id="275" r:id="rId41"/>
    <p:sldId id="278" r:id="rId42"/>
    <p:sldId id="280" r:id="rId43"/>
    <p:sldId id="279" r:id="rId44"/>
    <p:sldId id="281" r:id="rId45"/>
    <p:sldId id="28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A9E9C8-2B49-4D90-894A-AF36749E55C2}" type="doc">
      <dgm:prSet loTypeId="urn:microsoft.com/office/officeart/2005/8/layout/radial3" loCatId="cycle" qsTypeId="urn:microsoft.com/office/officeart/2005/8/quickstyle/simple1" qsCatId="simple" csTypeId="urn:microsoft.com/office/officeart/2005/8/colors/colorful4" csCatId="colorful" phldr="1"/>
      <dgm:spPr/>
      <dgm:t>
        <a:bodyPr/>
        <a:lstStyle/>
        <a:p>
          <a:endParaRPr lang="en-IN"/>
        </a:p>
      </dgm:t>
    </dgm:pt>
    <dgm:pt modelId="{D2F3CA26-05FA-4B9C-B81F-DE14DB1D96BB}">
      <dgm:prSet phldrT="[Text]"/>
      <dgm:spPr/>
      <dgm:t>
        <a:bodyPr/>
        <a:lstStyle/>
        <a:p>
          <a:r>
            <a:rPr lang="en-US" dirty="0"/>
            <a:t>Variables </a:t>
          </a:r>
          <a:endParaRPr lang="en-IN" dirty="0"/>
        </a:p>
      </dgm:t>
    </dgm:pt>
    <dgm:pt modelId="{7247B502-EBD7-4798-887E-FF46E93EBAE3}" type="parTrans" cxnId="{89011833-447E-4217-A3AB-76785A3F60BD}">
      <dgm:prSet/>
      <dgm:spPr/>
      <dgm:t>
        <a:bodyPr/>
        <a:lstStyle/>
        <a:p>
          <a:endParaRPr lang="en-IN"/>
        </a:p>
      </dgm:t>
    </dgm:pt>
    <dgm:pt modelId="{41851585-1526-478A-BC78-74031A1F04A7}" type="sibTrans" cxnId="{89011833-447E-4217-A3AB-76785A3F60BD}">
      <dgm:prSet/>
      <dgm:spPr/>
      <dgm:t>
        <a:bodyPr/>
        <a:lstStyle/>
        <a:p>
          <a:endParaRPr lang="en-IN"/>
        </a:p>
      </dgm:t>
    </dgm:pt>
    <dgm:pt modelId="{2EF1E913-F894-4DE9-A2DF-B93C2094532F}">
      <dgm:prSet phldrT="[Text]"/>
      <dgm:spPr/>
      <dgm:t>
        <a:bodyPr/>
        <a:lstStyle/>
        <a:p>
          <a:r>
            <a:rPr lang="en-US" dirty="0"/>
            <a:t>Number of firms </a:t>
          </a:r>
          <a:endParaRPr lang="en-IN" dirty="0"/>
        </a:p>
      </dgm:t>
    </dgm:pt>
    <dgm:pt modelId="{E0450B96-7830-4C88-BFAC-DFBA55A57FED}" type="parTrans" cxnId="{F40159DC-D65F-44C9-9C07-84144D6BC378}">
      <dgm:prSet/>
      <dgm:spPr/>
      <dgm:t>
        <a:bodyPr/>
        <a:lstStyle/>
        <a:p>
          <a:endParaRPr lang="en-IN"/>
        </a:p>
      </dgm:t>
    </dgm:pt>
    <dgm:pt modelId="{99962C0B-D573-4F5C-BC9C-BF6EA48AF34E}" type="sibTrans" cxnId="{F40159DC-D65F-44C9-9C07-84144D6BC378}">
      <dgm:prSet/>
      <dgm:spPr/>
      <dgm:t>
        <a:bodyPr/>
        <a:lstStyle/>
        <a:p>
          <a:endParaRPr lang="en-IN"/>
        </a:p>
      </dgm:t>
    </dgm:pt>
    <dgm:pt modelId="{F16C8884-493E-4C24-B7DB-606F700A441B}">
      <dgm:prSet phldrT="[Text]"/>
      <dgm:spPr/>
      <dgm:t>
        <a:bodyPr/>
        <a:lstStyle/>
        <a:p>
          <a:r>
            <a:rPr lang="en-US" dirty="0"/>
            <a:t>Power and quantity of buyer</a:t>
          </a:r>
          <a:endParaRPr lang="en-IN" dirty="0"/>
        </a:p>
      </dgm:t>
    </dgm:pt>
    <dgm:pt modelId="{2D0C1918-8A9B-4323-9B70-D20C9A6EB084}" type="parTrans" cxnId="{717912A2-0F26-43A9-A34B-FC64B6D4C6B7}">
      <dgm:prSet/>
      <dgm:spPr/>
      <dgm:t>
        <a:bodyPr/>
        <a:lstStyle/>
        <a:p>
          <a:endParaRPr lang="en-IN"/>
        </a:p>
      </dgm:t>
    </dgm:pt>
    <dgm:pt modelId="{5D5CB0CB-783E-430A-9C38-E18E55845B09}" type="sibTrans" cxnId="{717912A2-0F26-43A9-A34B-FC64B6D4C6B7}">
      <dgm:prSet/>
      <dgm:spPr/>
      <dgm:t>
        <a:bodyPr/>
        <a:lstStyle/>
        <a:p>
          <a:endParaRPr lang="en-IN"/>
        </a:p>
      </dgm:t>
    </dgm:pt>
    <dgm:pt modelId="{EB2E1399-A83E-426D-9D38-AC2BA6868FBD}">
      <dgm:prSet phldrT="[Text]"/>
      <dgm:spPr/>
      <dgm:t>
        <a:bodyPr/>
        <a:lstStyle/>
        <a:p>
          <a:r>
            <a:rPr lang="en-US" dirty="0"/>
            <a:t>Consumer loyalty</a:t>
          </a:r>
          <a:endParaRPr lang="en-IN" dirty="0"/>
        </a:p>
      </dgm:t>
    </dgm:pt>
    <dgm:pt modelId="{97595AA4-C42E-4E7E-AD4F-D78D8A46538A}" type="parTrans" cxnId="{044D63F2-A7C3-42AF-89DB-8D0AA6783926}">
      <dgm:prSet/>
      <dgm:spPr/>
      <dgm:t>
        <a:bodyPr/>
        <a:lstStyle/>
        <a:p>
          <a:endParaRPr lang="en-IN"/>
        </a:p>
      </dgm:t>
    </dgm:pt>
    <dgm:pt modelId="{985BE621-BFCD-4FE1-800D-060AC13CFDEE}" type="sibTrans" cxnId="{044D63F2-A7C3-42AF-89DB-8D0AA6783926}">
      <dgm:prSet/>
      <dgm:spPr/>
      <dgm:t>
        <a:bodyPr/>
        <a:lstStyle/>
        <a:p>
          <a:endParaRPr lang="en-IN"/>
        </a:p>
      </dgm:t>
    </dgm:pt>
    <dgm:pt modelId="{47A14D98-8FA7-45BB-900A-62DB404672F6}">
      <dgm:prSet phldrT="[Text]"/>
      <dgm:spPr/>
      <dgm:t>
        <a:bodyPr/>
        <a:lstStyle/>
        <a:p>
          <a:r>
            <a:rPr lang="en-US" dirty="0"/>
            <a:t>The market share of firms </a:t>
          </a:r>
          <a:endParaRPr lang="en-IN" dirty="0"/>
        </a:p>
      </dgm:t>
    </dgm:pt>
    <dgm:pt modelId="{48A08022-9D9C-4B80-A01B-B8039CCB87F6}" type="parTrans" cxnId="{72252E48-3CA0-48A3-8BDA-D6FAE36369BD}">
      <dgm:prSet/>
      <dgm:spPr/>
      <dgm:t>
        <a:bodyPr/>
        <a:lstStyle/>
        <a:p>
          <a:endParaRPr lang="en-IN"/>
        </a:p>
      </dgm:t>
    </dgm:pt>
    <dgm:pt modelId="{5EC142E6-E125-4F71-8066-9ED29AAEE2E4}" type="sibTrans" cxnId="{72252E48-3CA0-48A3-8BDA-D6FAE36369BD}">
      <dgm:prSet/>
      <dgm:spPr/>
      <dgm:t>
        <a:bodyPr/>
        <a:lstStyle/>
        <a:p>
          <a:endParaRPr lang="en-IN"/>
        </a:p>
      </dgm:t>
    </dgm:pt>
    <dgm:pt modelId="{BDA8050B-7824-48B2-881B-38BD76C81238}">
      <dgm:prSet phldrT="[Text]"/>
      <dgm:spPr/>
      <dgm:t>
        <a:bodyPr/>
        <a:lstStyle/>
        <a:p>
          <a:r>
            <a:rPr lang="en-US" dirty="0"/>
            <a:t>Degree of product differentiation</a:t>
          </a:r>
          <a:endParaRPr lang="en-IN" dirty="0"/>
        </a:p>
      </dgm:t>
    </dgm:pt>
    <dgm:pt modelId="{1E3F7397-6783-4840-89BF-1A41C7D522CF}" type="parTrans" cxnId="{79E25A7C-72F2-4DE1-998F-76A9D2FF0456}">
      <dgm:prSet/>
      <dgm:spPr/>
      <dgm:t>
        <a:bodyPr/>
        <a:lstStyle/>
        <a:p>
          <a:endParaRPr lang="en-IN"/>
        </a:p>
      </dgm:t>
    </dgm:pt>
    <dgm:pt modelId="{1501C2C1-72ED-44CD-BB77-901739865CD7}" type="sibTrans" cxnId="{79E25A7C-72F2-4DE1-998F-76A9D2FF0456}">
      <dgm:prSet/>
      <dgm:spPr/>
      <dgm:t>
        <a:bodyPr/>
        <a:lstStyle/>
        <a:p>
          <a:endParaRPr lang="en-IN"/>
        </a:p>
      </dgm:t>
    </dgm:pt>
    <dgm:pt modelId="{2E45F115-AF59-4FFB-9C78-3C9FBFA148AA}">
      <dgm:prSet phldrT="[Text]"/>
      <dgm:spPr/>
      <dgm:t>
        <a:bodyPr/>
        <a:lstStyle/>
        <a:p>
          <a:r>
            <a:rPr lang="en-US" dirty="0"/>
            <a:t>Profitability </a:t>
          </a:r>
          <a:endParaRPr lang="en-IN" dirty="0"/>
        </a:p>
      </dgm:t>
    </dgm:pt>
    <dgm:pt modelId="{66F9AC3D-2109-4991-98D0-37D8880D76F9}" type="parTrans" cxnId="{00C980C6-8AF3-446D-9C0A-B8C4D20D1340}">
      <dgm:prSet/>
      <dgm:spPr/>
      <dgm:t>
        <a:bodyPr/>
        <a:lstStyle/>
        <a:p>
          <a:endParaRPr lang="en-IN"/>
        </a:p>
      </dgm:t>
    </dgm:pt>
    <dgm:pt modelId="{B081D1E9-725A-43C1-9CF4-A01680A48547}" type="sibTrans" cxnId="{00C980C6-8AF3-446D-9C0A-B8C4D20D1340}">
      <dgm:prSet/>
      <dgm:spPr/>
      <dgm:t>
        <a:bodyPr/>
        <a:lstStyle/>
        <a:p>
          <a:endParaRPr lang="en-IN"/>
        </a:p>
      </dgm:t>
    </dgm:pt>
    <dgm:pt modelId="{512E7E3C-A394-4898-A048-5283A98137BF}">
      <dgm:prSet phldrT="[Text]"/>
      <dgm:spPr/>
      <dgm:t>
        <a:bodyPr/>
        <a:lstStyle/>
        <a:p>
          <a:r>
            <a:rPr lang="en-US" dirty="0"/>
            <a:t>Nature of cost</a:t>
          </a:r>
          <a:endParaRPr lang="en-IN" dirty="0"/>
        </a:p>
      </dgm:t>
    </dgm:pt>
    <dgm:pt modelId="{4CCF6C76-8515-4883-8CA4-E831C9213F1B}" type="parTrans" cxnId="{A3F8B56F-588F-4BF8-B11D-A0967E8AEA2B}">
      <dgm:prSet/>
      <dgm:spPr/>
      <dgm:t>
        <a:bodyPr/>
        <a:lstStyle/>
        <a:p>
          <a:endParaRPr lang="en-IN"/>
        </a:p>
      </dgm:t>
    </dgm:pt>
    <dgm:pt modelId="{4F6DA8E6-54B1-4284-AEB3-DE775F835BAC}" type="sibTrans" cxnId="{A3F8B56F-588F-4BF8-B11D-A0967E8AEA2B}">
      <dgm:prSet/>
      <dgm:spPr/>
      <dgm:t>
        <a:bodyPr/>
        <a:lstStyle/>
        <a:p>
          <a:endParaRPr lang="en-IN"/>
        </a:p>
      </dgm:t>
    </dgm:pt>
    <dgm:pt modelId="{A4C03768-6DA6-4FC7-AA73-9E2E237068BA}" type="pres">
      <dgm:prSet presAssocID="{71A9E9C8-2B49-4D90-894A-AF36749E55C2}" presName="composite" presStyleCnt="0">
        <dgm:presLayoutVars>
          <dgm:chMax val="1"/>
          <dgm:dir/>
          <dgm:resizeHandles val="exact"/>
        </dgm:presLayoutVars>
      </dgm:prSet>
      <dgm:spPr/>
    </dgm:pt>
    <dgm:pt modelId="{77253080-C0DB-4505-8EC8-1418694EFA8D}" type="pres">
      <dgm:prSet presAssocID="{71A9E9C8-2B49-4D90-894A-AF36749E55C2}" presName="radial" presStyleCnt="0">
        <dgm:presLayoutVars>
          <dgm:animLvl val="ctr"/>
        </dgm:presLayoutVars>
      </dgm:prSet>
      <dgm:spPr/>
    </dgm:pt>
    <dgm:pt modelId="{193F0C59-04E6-47D9-AD05-3DB5ECFEB925}" type="pres">
      <dgm:prSet presAssocID="{D2F3CA26-05FA-4B9C-B81F-DE14DB1D96BB}" presName="centerShape" presStyleLbl="vennNode1" presStyleIdx="0" presStyleCnt="8"/>
      <dgm:spPr/>
    </dgm:pt>
    <dgm:pt modelId="{9D1709F1-5177-4DBA-A365-0AE28C9D99DC}" type="pres">
      <dgm:prSet presAssocID="{2EF1E913-F894-4DE9-A2DF-B93C2094532F}" presName="node" presStyleLbl="vennNode1" presStyleIdx="1" presStyleCnt="8">
        <dgm:presLayoutVars>
          <dgm:bulletEnabled val="1"/>
        </dgm:presLayoutVars>
      </dgm:prSet>
      <dgm:spPr/>
    </dgm:pt>
    <dgm:pt modelId="{CEF66417-9F0F-4BC0-AFE4-5004EC8BFC7E}" type="pres">
      <dgm:prSet presAssocID="{F16C8884-493E-4C24-B7DB-606F700A441B}" presName="node" presStyleLbl="vennNode1" presStyleIdx="2" presStyleCnt="8">
        <dgm:presLayoutVars>
          <dgm:bulletEnabled val="1"/>
        </dgm:presLayoutVars>
      </dgm:prSet>
      <dgm:spPr/>
    </dgm:pt>
    <dgm:pt modelId="{C0CEE43D-CAFD-46A9-99F3-9BDA399D1F1C}" type="pres">
      <dgm:prSet presAssocID="{BDA8050B-7824-48B2-881B-38BD76C81238}" presName="node" presStyleLbl="vennNode1" presStyleIdx="3" presStyleCnt="8">
        <dgm:presLayoutVars>
          <dgm:bulletEnabled val="1"/>
        </dgm:presLayoutVars>
      </dgm:prSet>
      <dgm:spPr/>
    </dgm:pt>
    <dgm:pt modelId="{5090B43B-DE20-4E77-83DD-96AD28BF251E}" type="pres">
      <dgm:prSet presAssocID="{2E45F115-AF59-4FFB-9C78-3C9FBFA148AA}" presName="node" presStyleLbl="vennNode1" presStyleIdx="4" presStyleCnt="8">
        <dgm:presLayoutVars>
          <dgm:bulletEnabled val="1"/>
        </dgm:presLayoutVars>
      </dgm:prSet>
      <dgm:spPr/>
    </dgm:pt>
    <dgm:pt modelId="{361B11D2-6ADB-4D86-BFD9-E95CDA03CC5E}" type="pres">
      <dgm:prSet presAssocID="{512E7E3C-A394-4898-A048-5283A98137BF}" presName="node" presStyleLbl="vennNode1" presStyleIdx="5" presStyleCnt="8">
        <dgm:presLayoutVars>
          <dgm:bulletEnabled val="1"/>
        </dgm:presLayoutVars>
      </dgm:prSet>
      <dgm:spPr/>
    </dgm:pt>
    <dgm:pt modelId="{B63ED362-481E-4E47-ADB2-0944DDB2624F}" type="pres">
      <dgm:prSet presAssocID="{EB2E1399-A83E-426D-9D38-AC2BA6868FBD}" presName="node" presStyleLbl="vennNode1" presStyleIdx="6" presStyleCnt="8" custRadScaleRad="101596" custRadScaleInc="1061">
        <dgm:presLayoutVars>
          <dgm:bulletEnabled val="1"/>
        </dgm:presLayoutVars>
      </dgm:prSet>
      <dgm:spPr/>
    </dgm:pt>
    <dgm:pt modelId="{95C850FC-9A63-4AAB-A3EF-0431B9558530}" type="pres">
      <dgm:prSet presAssocID="{47A14D98-8FA7-45BB-900A-62DB404672F6}" presName="node" presStyleLbl="vennNode1" presStyleIdx="7" presStyleCnt="8">
        <dgm:presLayoutVars>
          <dgm:bulletEnabled val="1"/>
        </dgm:presLayoutVars>
      </dgm:prSet>
      <dgm:spPr/>
    </dgm:pt>
  </dgm:ptLst>
  <dgm:cxnLst>
    <dgm:cxn modelId="{E6EF2717-C5E2-4864-9BC5-55E01EA9831A}" type="presOf" srcId="{71A9E9C8-2B49-4D90-894A-AF36749E55C2}" destId="{A4C03768-6DA6-4FC7-AA73-9E2E237068BA}" srcOrd="0" destOrd="0" presId="urn:microsoft.com/office/officeart/2005/8/layout/radial3"/>
    <dgm:cxn modelId="{89011833-447E-4217-A3AB-76785A3F60BD}" srcId="{71A9E9C8-2B49-4D90-894A-AF36749E55C2}" destId="{D2F3CA26-05FA-4B9C-B81F-DE14DB1D96BB}" srcOrd="0" destOrd="0" parTransId="{7247B502-EBD7-4798-887E-FF46E93EBAE3}" sibTransId="{41851585-1526-478A-BC78-74031A1F04A7}"/>
    <dgm:cxn modelId="{8EBF4E5C-F62B-420E-8427-3D2A640399CD}" type="presOf" srcId="{2E45F115-AF59-4FFB-9C78-3C9FBFA148AA}" destId="{5090B43B-DE20-4E77-83DD-96AD28BF251E}" srcOrd="0" destOrd="0" presId="urn:microsoft.com/office/officeart/2005/8/layout/radial3"/>
    <dgm:cxn modelId="{723B9F67-3EBD-4F1C-B3F2-BD19BD2864E0}" type="presOf" srcId="{F16C8884-493E-4C24-B7DB-606F700A441B}" destId="{CEF66417-9F0F-4BC0-AFE4-5004EC8BFC7E}" srcOrd="0" destOrd="0" presId="urn:microsoft.com/office/officeart/2005/8/layout/radial3"/>
    <dgm:cxn modelId="{72252E48-3CA0-48A3-8BDA-D6FAE36369BD}" srcId="{D2F3CA26-05FA-4B9C-B81F-DE14DB1D96BB}" destId="{47A14D98-8FA7-45BB-900A-62DB404672F6}" srcOrd="6" destOrd="0" parTransId="{48A08022-9D9C-4B80-A01B-B8039CCB87F6}" sibTransId="{5EC142E6-E125-4F71-8066-9ED29AAEE2E4}"/>
    <dgm:cxn modelId="{2CC49C6D-E5D1-4AC0-8133-C99D347281F3}" type="presOf" srcId="{47A14D98-8FA7-45BB-900A-62DB404672F6}" destId="{95C850FC-9A63-4AAB-A3EF-0431B9558530}" srcOrd="0" destOrd="0" presId="urn:microsoft.com/office/officeart/2005/8/layout/radial3"/>
    <dgm:cxn modelId="{A3F8B56F-588F-4BF8-B11D-A0967E8AEA2B}" srcId="{D2F3CA26-05FA-4B9C-B81F-DE14DB1D96BB}" destId="{512E7E3C-A394-4898-A048-5283A98137BF}" srcOrd="4" destOrd="0" parTransId="{4CCF6C76-8515-4883-8CA4-E831C9213F1B}" sibTransId="{4F6DA8E6-54B1-4284-AEB3-DE775F835BAC}"/>
    <dgm:cxn modelId="{79E25A7C-72F2-4DE1-998F-76A9D2FF0456}" srcId="{D2F3CA26-05FA-4B9C-B81F-DE14DB1D96BB}" destId="{BDA8050B-7824-48B2-881B-38BD76C81238}" srcOrd="2" destOrd="0" parTransId="{1E3F7397-6783-4840-89BF-1A41C7D522CF}" sibTransId="{1501C2C1-72ED-44CD-BB77-901739865CD7}"/>
    <dgm:cxn modelId="{717912A2-0F26-43A9-A34B-FC64B6D4C6B7}" srcId="{D2F3CA26-05FA-4B9C-B81F-DE14DB1D96BB}" destId="{F16C8884-493E-4C24-B7DB-606F700A441B}" srcOrd="1" destOrd="0" parTransId="{2D0C1918-8A9B-4323-9B70-D20C9A6EB084}" sibTransId="{5D5CB0CB-783E-430A-9C38-E18E55845B09}"/>
    <dgm:cxn modelId="{00C980C6-8AF3-446D-9C0A-B8C4D20D1340}" srcId="{D2F3CA26-05FA-4B9C-B81F-DE14DB1D96BB}" destId="{2E45F115-AF59-4FFB-9C78-3C9FBFA148AA}" srcOrd="3" destOrd="0" parTransId="{66F9AC3D-2109-4991-98D0-37D8880D76F9}" sibTransId="{B081D1E9-725A-43C1-9CF4-A01680A48547}"/>
    <dgm:cxn modelId="{5D8A5ACD-2822-4A57-AEDE-0E16334C8D10}" type="presOf" srcId="{512E7E3C-A394-4898-A048-5283A98137BF}" destId="{361B11D2-6ADB-4D86-BFD9-E95CDA03CC5E}" srcOrd="0" destOrd="0" presId="urn:microsoft.com/office/officeart/2005/8/layout/radial3"/>
    <dgm:cxn modelId="{65DB0AD9-41C6-47C3-A923-8F74CC2AF45B}" type="presOf" srcId="{EB2E1399-A83E-426D-9D38-AC2BA6868FBD}" destId="{B63ED362-481E-4E47-ADB2-0944DDB2624F}" srcOrd="0" destOrd="0" presId="urn:microsoft.com/office/officeart/2005/8/layout/radial3"/>
    <dgm:cxn modelId="{F40159DC-D65F-44C9-9C07-84144D6BC378}" srcId="{D2F3CA26-05FA-4B9C-B81F-DE14DB1D96BB}" destId="{2EF1E913-F894-4DE9-A2DF-B93C2094532F}" srcOrd="0" destOrd="0" parTransId="{E0450B96-7830-4C88-BFAC-DFBA55A57FED}" sibTransId="{99962C0B-D573-4F5C-BC9C-BF6EA48AF34E}"/>
    <dgm:cxn modelId="{48C3ACE4-F63A-4DCD-B5A2-4208E663647B}" type="presOf" srcId="{BDA8050B-7824-48B2-881B-38BD76C81238}" destId="{C0CEE43D-CAFD-46A9-99F3-9BDA399D1F1C}" srcOrd="0" destOrd="0" presId="urn:microsoft.com/office/officeart/2005/8/layout/radial3"/>
    <dgm:cxn modelId="{E8CB98F0-8AB6-4F00-8EB0-8106FBBA6F0C}" type="presOf" srcId="{2EF1E913-F894-4DE9-A2DF-B93C2094532F}" destId="{9D1709F1-5177-4DBA-A365-0AE28C9D99DC}" srcOrd="0" destOrd="0" presId="urn:microsoft.com/office/officeart/2005/8/layout/radial3"/>
    <dgm:cxn modelId="{044D63F2-A7C3-42AF-89DB-8D0AA6783926}" srcId="{D2F3CA26-05FA-4B9C-B81F-DE14DB1D96BB}" destId="{EB2E1399-A83E-426D-9D38-AC2BA6868FBD}" srcOrd="5" destOrd="0" parTransId="{97595AA4-C42E-4E7E-AD4F-D78D8A46538A}" sibTransId="{985BE621-BFCD-4FE1-800D-060AC13CFDEE}"/>
    <dgm:cxn modelId="{B8203AFE-33B6-4A78-B903-CC27BB41B16F}" type="presOf" srcId="{D2F3CA26-05FA-4B9C-B81F-DE14DB1D96BB}" destId="{193F0C59-04E6-47D9-AD05-3DB5ECFEB925}" srcOrd="0" destOrd="0" presId="urn:microsoft.com/office/officeart/2005/8/layout/radial3"/>
    <dgm:cxn modelId="{E6B8AFD8-4600-4033-BB1D-EF5141051342}" type="presParOf" srcId="{A4C03768-6DA6-4FC7-AA73-9E2E237068BA}" destId="{77253080-C0DB-4505-8EC8-1418694EFA8D}" srcOrd="0" destOrd="0" presId="urn:microsoft.com/office/officeart/2005/8/layout/radial3"/>
    <dgm:cxn modelId="{60264C57-DB7E-4B08-933A-288B12E515A5}" type="presParOf" srcId="{77253080-C0DB-4505-8EC8-1418694EFA8D}" destId="{193F0C59-04E6-47D9-AD05-3DB5ECFEB925}" srcOrd="0" destOrd="0" presId="urn:microsoft.com/office/officeart/2005/8/layout/radial3"/>
    <dgm:cxn modelId="{98D89464-208C-47A6-9A02-F809B67F6029}" type="presParOf" srcId="{77253080-C0DB-4505-8EC8-1418694EFA8D}" destId="{9D1709F1-5177-4DBA-A365-0AE28C9D99DC}" srcOrd="1" destOrd="0" presId="urn:microsoft.com/office/officeart/2005/8/layout/radial3"/>
    <dgm:cxn modelId="{D0F40A8A-5E24-421A-B6A1-EB8CE07FE2D6}" type="presParOf" srcId="{77253080-C0DB-4505-8EC8-1418694EFA8D}" destId="{CEF66417-9F0F-4BC0-AFE4-5004EC8BFC7E}" srcOrd="2" destOrd="0" presId="urn:microsoft.com/office/officeart/2005/8/layout/radial3"/>
    <dgm:cxn modelId="{93BDEE33-BAB6-4284-8549-D8A037781ABB}" type="presParOf" srcId="{77253080-C0DB-4505-8EC8-1418694EFA8D}" destId="{C0CEE43D-CAFD-46A9-99F3-9BDA399D1F1C}" srcOrd="3" destOrd="0" presId="urn:microsoft.com/office/officeart/2005/8/layout/radial3"/>
    <dgm:cxn modelId="{F593908F-2C76-4111-B132-9757EAFE899C}" type="presParOf" srcId="{77253080-C0DB-4505-8EC8-1418694EFA8D}" destId="{5090B43B-DE20-4E77-83DD-96AD28BF251E}" srcOrd="4" destOrd="0" presId="urn:microsoft.com/office/officeart/2005/8/layout/radial3"/>
    <dgm:cxn modelId="{1CEFEE32-FC71-49C1-A98D-016A626BB1DF}" type="presParOf" srcId="{77253080-C0DB-4505-8EC8-1418694EFA8D}" destId="{361B11D2-6ADB-4D86-BFD9-E95CDA03CC5E}" srcOrd="5" destOrd="0" presId="urn:microsoft.com/office/officeart/2005/8/layout/radial3"/>
    <dgm:cxn modelId="{59E8B560-4A06-46E2-8C79-562F4828246C}" type="presParOf" srcId="{77253080-C0DB-4505-8EC8-1418694EFA8D}" destId="{B63ED362-481E-4E47-ADB2-0944DDB2624F}" srcOrd="6" destOrd="0" presId="urn:microsoft.com/office/officeart/2005/8/layout/radial3"/>
    <dgm:cxn modelId="{1A58655B-17F2-4C71-AC1B-0FC03C9B5264}" type="presParOf" srcId="{77253080-C0DB-4505-8EC8-1418694EFA8D}" destId="{95C850FC-9A63-4AAB-A3EF-0431B9558530}"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410075-2CDC-4327-BBD1-4AF6C17114E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2BE84AB9-600F-4133-AEA7-B8DED8CEBF67}">
      <dgm:prSet phldrT="[Text]"/>
      <dgm:spPr/>
      <dgm:t>
        <a:bodyPr/>
        <a:lstStyle/>
        <a:p>
          <a:r>
            <a:rPr lang="en-US" dirty="0"/>
            <a:t>On the next slide you will see a number of different businesses. </a:t>
          </a:r>
          <a:endParaRPr lang="en-IN" dirty="0"/>
        </a:p>
      </dgm:t>
    </dgm:pt>
    <dgm:pt modelId="{69D4AFBA-B458-408E-9CAF-196B38DC4C6C}" type="parTrans" cxnId="{1D485E64-E8F0-4EE5-986F-61B6B2958F63}">
      <dgm:prSet/>
      <dgm:spPr/>
      <dgm:t>
        <a:bodyPr/>
        <a:lstStyle/>
        <a:p>
          <a:endParaRPr lang="en-IN"/>
        </a:p>
      </dgm:t>
    </dgm:pt>
    <dgm:pt modelId="{9BDB242C-1E93-4D71-A5E2-88E32DF4957A}" type="sibTrans" cxnId="{1D485E64-E8F0-4EE5-986F-61B6B2958F63}">
      <dgm:prSet/>
      <dgm:spPr/>
      <dgm:t>
        <a:bodyPr/>
        <a:lstStyle/>
        <a:p>
          <a:endParaRPr lang="en-IN"/>
        </a:p>
      </dgm:t>
    </dgm:pt>
    <dgm:pt modelId="{EC8EA0F6-D4CC-4632-9537-D2F53E235B58}">
      <dgm:prSet phldrT="[Text]"/>
      <dgm:spPr/>
      <dgm:t>
        <a:bodyPr/>
        <a:lstStyle/>
        <a:p>
          <a:r>
            <a:rPr lang="en-US" dirty="0"/>
            <a:t>Pair up the businesses that you think are similar</a:t>
          </a:r>
          <a:endParaRPr lang="en-IN" dirty="0"/>
        </a:p>
      </dgm:t>
    </dgm:pt>
    <dgm:pt modelId="{16117F50-100F-4543-A6DA-4685729825B7}" type="parTrans" cxnId="{D562B85F-4F88-48CE-B93C-026FB72A316C}">
      <dgm:prSet/>
      <dgm:spPr/>
      <dgm:t>
        <a:bodyPr/>
        <a:lstStyle/>
        <a:p>
          <a:endParaRPr lang="en-IN"/>
        </a:p>
      </dgm:t>
    </dgm:pt>
    <dgm:pt modelId="{BA3C8F4E-C657-4348-8D75-DDA341648E53}" type="sibTrans" cxnId="{D562B85F-4F88-48CE-B93C-026FB72A316C}">
      <dgm:prSet/>
      <dgm:spPr/>
      <dgm:t>
        <a:bodyPr/>
        <a:lstStyle/>
        <a:p>
          <a:endParaRPr lang="en-IN"/>
        </a:p>
      </dgm:t>
    </dgm:pt>
    <dgm:pt modelId="{88D13BC3-7E4D-4081-9A4E-0944D916875A}">
      <dgm:prSet phldrT="[Text]"/>
      <dgm:spPr/>
      <dgm:t>
        <a:bodyPr/>
        <a:lstStyle/>
        <a:p>
          <a:r>
            <a:rPr lang="en-US" dirty="0"/>
            <a:t>Then try to find one difference between each</a:t>
          </a:r>
          <a:endParaRPr lang="en-IN" dirty="0"/>
        </a:p>
      </dgm:t>
    </dgm:pt>
    <dgm:pt modelId="{AD9CFE72-B315-4EC6-A1A5-C3C1916417D6}" type="parTrans" cxnId="{34BE251C-3190-42C0-B7CD-44F54E5A0550}">
      <dgm:prSet/>
      <dgm:spPr/>
      <dgm:t>
        <a:bodyPr/>
        <a:lstStyle/>
        <a:p>
          <a:endParaRPr lang="en-IN"/>
        </a:p>
      </dgm:t>
    </dgm:pt>
    <dgm:pt modelId="{00064CDA-6ACB-409A-9ABA-E7D2186CD095}" type="sibTrans" cxnId="{34BE251C-3190-42C0-B7CD-44F54E5A0550}">
      <dgm:prSet/>
      <dgm:spPr/>
      <dgm:t>
        <a:bodyPr/>
        <a:lstStyle/>
        <a:p>
          <a:endParaRPr lang="en-IN"/>
        </a:p>
      </dgm:t>
    </dgm:pt>
    <dgm:pt modelId="{D532BDAD-30A0-402A-9E99-E656D0D687A7}">
      <dgm:prSet phldrT="[Text]"/>
      <dgm:spPr/>
      <dgm:t>
        <a:bodyPr/>
        <a:lstStyle/>
        <a:p>
          <a:r>
            <a:rPr lang="en-US" dirty="0"/>
            <a:t>Use the variables we just covered to help you!</a:t>
          </a:r>
          <a:endParaRPr lang="en-IN" dirty="0"/>
        </a:p>
      </dgm:t>
    </dgm:pt>
    <dgm:pt modelId="{C195E63E-58BA-4F74-ACA6-78DD92DA8547}" type="parTrans" cxnId="{9AD3E3C1-08A6-475C-BA9D-815C50BFE675}">
      <dgm:prSet/>
      <dgm:spPr/>
      <dgm:t>
        <a:bodyPr/>
        <a:lstStyle/>
        <a:p>
          <a:endParaRPr lang="en-IN"/>
        </a:p>
      </dgm:t>
    </dgm:pt>
    <dgm:pt modelId="{DBD966E8-B944-4B39-B5B3-655EC6273C02}" type="sibTrans" cxnId="{9AD3E3C1-08A6-475C-BA9D-815C50BFE675}">
      <dgm:prSet/>
      <dgm:spPr/>
      <dgm:t>
        <a:bodyPr/>
        <a:lstStyle/>
        <a:p>
          <a:endParaRPr lang="en-IN"/>
        </a:p>
      </dgm:t>
    </dgm:pt>
    <dgm:pt modelId="{4FCB693A-3CF5-4B2D-8321-93CDEBF6FDA5}" type="pres">
      <dgm:prSet presAssocID="{83410075-2CDC-4327-BBD1-4AF6C17114EF}" presName="outerComposite" presStyleCnt="0">
        <dgm:presLayoutVars>
          <dgm:chMax val="5"/>
          <dgm:dir/>
          <dgm:resizeHandles val="exact"/>
        </dgm:presLayoutVars>
      </dgm:prSet>
      <dgm:spPr/>
    </dgm:pt>
    <dgm:pt modelId="{EEF2E9C6-9388-4925-B63D-521DB9DDE315}" type="pres">
      <dgm:prSet presAssocID="{83410075-2CDC-4327-BBD1-4AF6C17114EF}" presName="dummyMaxCanvas" presStyleCnt="0">
        <dgm:presLayoutVars/>
      </dgm:prSet>
      <dgm:spPr/>
    </dgm:pt>
    <dgm:pt modelId="{7D733F19-5B65-4DF9-BA14-9F2DA15DE874}" type="pres">
      <dgm:prSet presAssocID="{83410075-2CDC-4327-BBD1-4AF6C17114EF}" presName="FourNodes_1" presStyleLbl="node1" presStyleIdx="0" presStyleCnt="4">
        <dgm:presLayoutVars>
          <dgm:bulletEnabled val="1"/>
        </dgm:presLayoutVars>
      </dgm:prSet>
      <dgm:spPr/>
    </dgm:pt>
    <dgm:pt modelId="{667AD2D0-4191-4A23-BABE-7F3D452EA6AF}" type="pres">
      <dgm:prSet presAssocID="{83410075-2CDC-4327-BBD1-4AF6C17114EF}" presName="FourNodes_2" presStyleLbl="node1" presStyleIdx="1" presStyleCnt="4">
        <dgm:presLayoutVars>
          <dgm:bulletEnabled val="1"/>
        </dgm:presLayoutVars>
      </dgm:prSet>
      <dgm:spPr/>
    </dgm:pt>
    <dgm:pt modelId="{1564F890-3F0E-4321-B099-A6EA1B2AD291}" type="pres">
      <dgm:prSet presAssocID="{83410075-2CDC-4327-BBD1-4AF6C17114EF}" presName="FourNodes_3" presStyleLbl="node1" presStyleIdx="2" presStyleCnt="4">
        <dgm:presLayoutVars>
          <dgm:bulletEnabled val="1"/>
        </dgm:presLayoutVars>
      </dgm:prSet>
      <dgm:spPr/>
    </dgm:pt>
    <dgm:pt modelId="{A148DE70-7492-47D3-A8B9-DCE9F2ACCFDC}" type="pres">
      <dgm:prSet presAssocID="{83410075-2CDC-4327-BBD1-4AF6C17114EF}" presName="FourNodes_4" presStyleLbl="node1" presStyleIdx="3" presStyleCnt="4">
        <dgm:presLayoutVars>
          <dgm:bulletEnabled val="1"/>
        </dgm:presLayoutVars>
      </dgm:prSet>
      <dgm:spPr/>
    </dgm:pt>
    <dgm:pt modelId="{62FD1DAF-A3FC-4F43-A0E1-D8EF5710E65D}" type="pres">
      <dgm:prSet presAssocID="{83410075-2CDC-4327-BBD1-4AF6C17114EF}" presName="FourConn_1-2" presStyleLbl="fgAccFollowNode1" presStyleIdx="0" presStyleCnt="3">
        <dgm:presLayoutVars>
          <dgm:bulletEnabled val="1"/>
        </dgm:presLayoutVars>
      </dgm:prSet>
      <dgm:spPr/>
    </dgm:pt>
    <dgm:pt modelId="{EAF97CB4-D45A-471D-A6DF-C771BB38ACE2}" type="pres">
      <dgm:prSet presAssocID="{83410075-2CDC-4327-BBD1-4AF6C17114EF}" presName="FourConn_2-3" presStyleLbl="fgAccFollowNode1" presStyleIdx="1" presStyleCnt="3">
        <dgm:presLayoutVars>
          <dgm:bulletEnabled val="1"/>
        </dgm:presLayoutVars>
      </dgm:prSet>
      <dgm:spPr/>
    </dgm:pt>
    <dgm:pt modelId="{870F76BE-BC2E-4E18-9F33-511B235B48AB}" type="pres">
      <dgm:prSet presAssocID="{83410075-2CDC-4327-BBD1-4AF6C17114EF}" presName="FourConn_3-4" presStyleLbl="fgAccFollowNode1" presStyleIdx="2" presStyleCnt="3">
        <dgm:presLayoutVars>
          <dgm:bulletEnabled val="1"/>
        </dgm:presLayoutVars>
      </dgm:prSet>
      <dgm:spPr/>
    </dgm:pt>
    <dgm:pt modelId="{39701FD0-DEFD-4024-AB96-0BBABE854720}" type="pres">
      <dgm:prSet presAssocID="{83410075-2CDC-4327-BBD1-4AF6C17114EF}" presName="FourNodes_1_text" presStyleLbl="node1" presStyleIdx="3" presStyleCnt="4">
        <dgm:presLayoutVars>
          <dgm:bulletEnabled val="1"/>
        </dgm:presLayoutVars>
      </dgm:prSet>
      <dgm:spPr/>
    </dgm:pt>
    <dgm:pt modelId="{3BB1CC10-8C6F-4C44-8368-782AD0D0AE82}" type="pres">
      <dgm:prSet presAssocID="{83410075-2CDC-4327-BBD1-4AF6C17114EF}" presName="FourNodes_2_text" presStyleLbl="node1" presStyleIdx="3" presStyleCnt="4">
        <dgm:presLayoutVars>
          <dgm:bulletEnabled val="1"/>
        </dgm:presLayoutVars>
      </dgm:prSet>
      <dgm:spPr/>
    </dgm:pt>
    <dgm:pt modelId="{970468FB-8603-471D-A32E-3D68B6919AF4}" type="pres">
      <dgm:prSet presAssocID="{83410075-2CDC-4327-BBD1-4AF6C17114EF}" presName="FourNodes_3_text" presStyleLbl="node1" presStyleIdx="3" presStyleCnt="4">
        <dgm:presLayoutVars>
          <dgm:bulletEnabled val="1"/>
        </dgm:presLayoutVars>
      </dgm:prSet>
      <dgm:spPr/>
    </dgm:pt>
    <dgm:pt modelId="{12F786CB-D490-4727-9236-7FEE29B1E911}" type="pres">
      <dgm:prSet presAssocID="{83410075-2CDC-4327-BBD1-4AF6C17114EF}" presName="FourNodes_4_text" presStyleLbl="node1" presStyleIdx="3" presStyleCnt="4">
        <dgm:presLayoutVars>
          <dgm:bulletEnabled val="1"/>
        </dgm:presLayoutVars>
      </dgm:prSet>
      <dgm:spPr/>
    </dgm:pt>
  </dgm:ptLst>
  <dgm:cxnLst>
    <dgm:cxn modelId="{D1516D18-B003-485F-A3AB-01EF7A238CF9}" type="presOf" srcId="{9BDB242C-1E93-4D71-A5E2-88E32DF4957A}" destId="{62FD1DAF-A3FC-4F43-A0E1-D8EF5710E65D}" srcOrd="0" destOrd="0" presId="urn:microsoft.com/office/officeart/2005/8/layout/vProcess5"/>
    <dgm:cxn modelId="{34BE251C-3190-42C0-B7CD-44F54E5A0550}" srcId="{83410075-2CDC-4327-BBD1-4AF6C17114EF}" destId="{88D13BC3-7E4D-4081-9A4E-0944D916875A}" srcOrd="2" destOrd="0" parTransId="{AD9CFE72-B315-4EC6-A1A5-C3C1916417D6}" sibTransId="{00064CDA-6ACB-409A-9ABA-E7D2186CD095}"/>
    <dgm:cxn modelId="{4137B620-C964-40C4-B4D9-8D8A9AE31EB7}" type="presOf" srcId="{88D13BC3-7E4D-4081-9A4E-0944D916875A}" destId="{970468FB-8603-471D-A32E-3D68B6919AF4}" srcOrd="1" destOrd="0" presId="urn:microsoft.com/office/officeart/2005/8/layout/vProcess5"/>
    <dgm:cxn modelId="{68FE4623-F680-4B70-88E5-03AD5D354922}" type="presOf" srcId="{00064CDA-6ACB-409A-9ABA-E7D2186CD095}" destId="{870F76BE-BC2E-4E18-9F33-511B235B48AB}" srcOrd="0" destOrd="0" presId="urn:microsoft.com/office/officeart/2005/8/layout/vProcess5"/>
    <dgm:cxn modelId="{FCBE0C31-066F-4362-BBE2-EB6A6BD9CB99}" type="presOf" srcId="{83410075-2CDC-4327-BBD1-4AF6C17114EF}" destId="{4FCB693A-3CF5-4B2D-8321-93CDEBF6FDA5}" srcOrd="0" destOrd="0" presId="urn:microsoft.com/office/officeart/2005/8/layout/vProcess5"/>
    <dgm:cxn modelId="{D562B85F-4F88-48CE-B93C-026FB72A316C}" srcId="{83410075-2CDC-4327-BBD1-4AF6C17114EF}" destId="{EC8EA0F6-D4CC-4632-9537-D2F53E235B58}" srcOrd="1" destOrd="0" parTransId="{16117F50-100F-4543-A6DA-4685729825B7}" sibTransId="{BA3C8F4E-C657-4348-8D75-DDA341648E53}"/>
    <dgm:cxn modelId="{1D485E64-E8F0-4EE5-986F-61B6B2958F63}" srcId="{83410075-2CDC-4327-BBD1-4AF6C17114EF}" destId="{2BE84AB9-600F-4133-AEA7-B8DED8CEBF67}" srcOrd="0" destOrd="0" parTransId="{69D4AFBA-B458-408E-9CAF-196B38DC4C6C}" sibTransId="{9BDB242C-1E93-4D71-A5E2-88E32DF4957A}"/>
    <dgm:cxn modelId="{74550147-0ED1-45A6-826B-CEDC660A7E4D}" type="presOf" srcId="{2BE84AB9-600F-4133-AEA7-B8DED8CEBF67}" destId="{7D733F19-5B65-4DF9-BA14-9F2DA15DE874}" srcOrd="0" destOrd="0" presId="urn:microsoft.com/office/officeart/2005/8/layout/vProcess5"/>
    <dgm:cxn modelId="{4CABB169-A328-46E9-B4C4-1C6403B12A0E}" type="presOf" srcId="{2BE84AB9-600F-4133-AEA7-B8DED8CEBF67}" destId="{39701FD0-DEFD-4024-AB96-0BBABE854720}" srcOrd="1" destOrd="0" presId="urn:microsoft.com/office/officeart/2005/8/layout/vProcess5"/>
    <dgm:cxn modelId="{9C66A94A-2850-4600-8D58-256D3BF7F436}" type="presOf" srcId="{D532BDAD-30A0-402A-9E99-E656D0D687A7}" destId="{12F786CB-D490-4727-9236-7FEE29B1E911}" srcOrd="1" destOrd="0" presId="urn:microsoft.com/office/officeart/2005/8/layout/vProcess5"/>
    <dgm:cxn modelId="{F7EF0472-DCFC-4C6F-833D-CCEDB4F9AA63}" type="presOf" srcId="{BA3C8F4E-C657-4348-8D75-DDA341648E53}" destId="{EAF97CB4-D45A-471D-A6DF-C771BB38ACE2}" srcOrd="0" destOrd="0" presId="urn:microsoft.com/office/officeart/2005/8/layout/vProcess5"/>
    <dgm:cxn modelId="{824AEE76-1BCD-4D42-9CD7-DE4CA7A3692A}" type="presOf" srcId="{88D13BC3-7E4D-4081-9A4E-0944D916875A}" destId="{1564F890-3F0E-4321-B099-A6EA1B2AD291}" srcOrd="0" destOrd="0" presId="urn:microsoft.com/office/officeart/2005/8/layout/vProcess5"/>
    <dgm:cxn modelId="{C915827B-83A5-430E-AFA5-C3481AD76FA5}" type="presOf" srcId="{EC8EA0F6-D4CC-4632-9537-D2F53E235B58}" destId="{667AD2D0-4191-4A23-BABE-7F3D452EA6AF}" srcOrd="0" destOrd="0" presId="urn:microsoft.com/office/officeart/2005/8/layout/vProcess5"/>
    <dgm:cxn modelId="{92BA2E95-1608-4967-BD9A-E06F00E35517}" type="presOf" srcId="{EC8EA0F6-D4CC-4632-9537-D2F53E235B58}" destId="{3BB1CC10-8C6F-4C44-8368-782AD0D0AE82}" srcOrd="1" destOrd="0" presId="urn:microsoft.com/office/officeart/2005/8/layout/vProcess5"/>
    <dgm:cxn modelId="{9AD3E3C1-08A6-475C-BA9D-815C50BFE675}" srcId="{83410075-2CDC-4327-BBD1-4AF6C17114EF}" destId="{D532BDAD-30A0-402A-9E99-E656D0D687A7}" srcOrd="3" destOrd="0" parTransId="{C195E63E-58BA-4F74-ACA6-78DD92DA8547}" sibTransId="{DBD966E8-B944-4B39-B5B3-655EC6273C02}"/>
    <dgm:cxn modelId="{8ECE4DCB-A5FA-4C4C-B161-C250F46FD855}" type="presOf" srcId="{D532BDAD-30A0-402A-9E99-E656D0D687A7}" destId="{A148DE70-7492-47D3-A8B9-DCE9F2ACCFDC}" srcOrd="0" destOrd="0" presId="urn:microsoft.com/office/officeart/2005/8/layout/vProcess5"/>
    <dgm:cxn modelId="{8F5366ED-1697-4744-86ED-9998E2E01588}" type="presParOf" srcId="{4FCB693A-3CF5-4B2D-8321-93CDEBF6FDA5}" destId="{EEF2E9C6-9388-4925-B63D-521DB9DDE315}" srcOrd="0" destOrd="0" presId="urn:microsoft.com/office/officeart/2005/8/layout/vProcess5"/>
    <dgm:cxn modelId="{0EA7BD4F-3F49-4F0A-87BB-CF990543E249}" type="presParOf" srcId="{4FCB693A-3CF5-4B2D-8321-93CDEBF6FDA5}" destId="{7D733F19-5B65-4DF9-BA14-9F2DA15DE874}" srcOrd="1" destOrd="0" presId="urn:microsoft.com/office/officeart/2005/8/layout/vProcess5"/>
    <dgm:cxn modelId="{0E0F7583-0912-47C9-99A6-75D9B07F635E}" type="presParOf" srcId="{4FCB693A-3CF5-4B2D-8321-93CDEBF6FDA5}" destId="{667AD2D0-4191-4A23-BABE-7F3D452EA6AF}" srcOrd="2" destOrd="0" presId="urn:microsoft.com/office/officeart/2005/8/layout/vProcess5"/>
    <dgm:cxn modelId="{F4FF6F09-00D2-4D9A-A685-6D2760B0B2FC}" type="presParOf" srcId="{4FCB693A-3CF5-4B2D-8321-93CDEBF6FDA5}" destId="{1564F890-3F0E-4321-B099-A6EA1B2AD291}" srcOrd="3" destOrd="0" presId="urn:microsoft.com/office/officeart/2005/8/layout/vProcess5"/>
    <dgm:cxn modelId="{7A1A260B-FEE0-4A7B-9244-59E5310B40FD}" type="presParOf" srcId="{4FCB693A-3CF5-4B2D-8321-93CDEBF6FDA5}" destId="{A148DE70-7492-47D3-A8B9-DCE9F2ACCFDC}" srcOrd="4" destOrd="0" presId="urn:microsoft.com/office/officeart/2005/8/layout/vProcess5"/>
    <dgm:cxn modelId="{CB8DF7A6-A4CB-4B4C-A776-9E8FA564C213}" type="presParOf" srcId="{4FCB693A-3CF5-4B2D-8321-93CDEBF6FDA5}" destId="{62FD1DAF-A3FC-4F43-A0E1-D8EF5710E65D}" srcOrd="5" destOrd="0" presId="urn:microsoft.com/office/officeart/2005/8/layout/vProcess5"/>
    <dgm:cxn modelId="{5D400FA1-33FB-43C1-BC36-FC24D4760C02}" type="presParOf" srcId="{4FCB693A-3CF5-4B2D-8321-93CDEBF6FDA5}" destId="{EAF97CB4-D45A-471D-A6DF-C771BB38ACE2}" srcOrd="6" destOrd="0" presId="urn:microsoft.com/office/officeart/2005/8/layout/vProcess5"/>
    <dgm:cxn modelId="{B8F04E0D-9E36-44AB-B0F1-C7963D39150F}" type="presParOf" srcId="{4FCB693A-3CF5-4B2D-8321-93CDEBF6FDA5}" destId="{870F76BE-BC2E-4E18-9F33-511B235B48AB}" srcOrd="7" destOrd="0" presId="urn:microsoft.com/office/officeart/2005/8/layout/vProcess5"/>
    <dgm:cxn modelId="{87369290-D53A-4A4C-B017-89480DCC802F}" type="presParOf" srcId="{4FCB693A-3CF5-4B2D-8321-93CDEBF6FDA5}" destId="{39701FD0-DEFD-4024-AB96-0BBABE854720}" srcOrd="8" destOrd="0" presId="urn:microsoft.com/office/officeart/2005/8/layout/vProcess5"/>
    <dgm:cxn modelId="{61547206-8660-4367-BD1D-E4D3DE13581A}" type="presParOf" srcId="{4FCB693A-3CF5-4B2D-8321-93CDEBF6FDA5}" destId="{3BB1CC10-8C6F-4C44-8368-782AD0D0AE82}" srcOrd="9" destOrd="0" presId="urn:microsoft.com/office/officeart/2005/8/layout/vProcess5"/>
    <dgm:cxn modelId="{B4170162-6BE1-4500-B834-23F3A9643ECF}" type="presParOf" srcId="{4FCB693A-3CF5-4B2D-8321-93CDEBF6FDA5}" destId="{970468FB-8603-471D-A32E-3D68B6919AF4}" srcOrd="10" destOrd="0" presId="urn:microsoft.com/office/officeart/2005/8/layout/vProcess5"/>
    <dgm:cxn modelId="{4B1FCFEB-BE16-4381-A016-FC92E697D9EC}" type="presParOf" srcId="{4FCB693A-3CF5-4B2D-8321-93CDEBF6FDA5}" destId="{12F786CB-D490-4727-9236-7FEE29B1E91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81BD4D-DC91-4CAE-B9E5-6D67ACCC938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DA59792-8BC2-4106-9C16-8343974A6B84}">
      <dgm:prSet phldrT="[Text]"/>
      <dgm:spPr/>
      <dgm:t>
        <a:bodyPr/>
        <a:lstStyle/>
        <a:p>
          <a:r>
            <a:rPr lang="en-US" dirty="0"/>
            <a:t>Sole Proprietorship </a:t>
          </a:r>
        </a:p>
      </dgm:t>
    </dgm:pt>
    <dgm:pt modelId="{B4CFEB6A-1673-4596-9250-BA8E5A28DEF8}" type="parTrans" cxnId="{B0371193-F241-4450-AAF9-56A66F383A11}">
      <dgm:prSet/>
      <dgm:spPr/>
      <dgm:t>
        <a:bodyPr/>
        <a:lstStyle/>
        <a:p>
          <a:endParaRPr lang="en-US"/>
        </a:p>
      </dgm:t>
    </dgm:pt>
    <dgm:pt modelId="{5D1C3854-CC72-4B3B-B938-00568C7C90BB}" type="sibTrans" cxnId="{B0371193-F241-4450-AAF9-56A66F383A11}">
      <dgm:prSet/>
      <dgm:spPr/>
      <dgm:t>
        <a:bodyPr/>
        <a:lstStyle/>
        <a:p>
          <a:endParaRPr lang="en-US"/>
        </a:p>
      </dgm:t>
    </dgm:pt>
    <dgm:pt modelId="{071863CE-8B4F-44B2-AAA4-7A4E766E77B5}">
      <dgm:prSet phldrT="[Text]"/>
      <dgm:spPr/>
      <dgm:t>
        <a:bodyPr/>
        <a:lstStyle/>
        <a:p>
          <a:r>
            <a:rPr lang="en-US" dirty="0"/>
            <a:t>Partnership</a:t>
          </a:r>
        </a:p>
      </dgm:t>
    </dgm:pt>
    <dgm:pt modelId="{1F139DFE-7CB3-4991-AC98-6734B545368D}" type="parTrans" cxnId="{BEF0F93E-8F56-43D4-B272-6ED00E9EF503}">
      <dgm:prSet/>
      <dgm:spPr/>
      <dgm:t>
        <a:bodyPr/>
        <a:lstStyle/>
        <a:p>
          <a:endParaRPr lang="en-US"/>
        </a:p>
      </dgm:t>
    </dgm:pt>
    <dgm:pt modelId="{C1F2140E-CF70-4D87-830C-7037515B1770}" type="sibTrans" cxnId="{BEF0F93E-8F56-43D4-B272-6ED00E9EF503}">
      <dgm:prSet/>
      <dgm:spPr/>
      <dgm:t>
        <a:bodyPr/>
        <a:lstStyle/>
        <a:p>
          <a:endParaRPr lang="en-US"/>
        </a:p>
      </dgm:t>
    </dgm:pt>
    <dgm:pt modelId="{9EB109F5-C27E-4618-BF9C-C8080B09D53E}">
      <dgm:prSet phldrT="[Text]"/>
      <dgm:spPr/>
      <dgm:t>
        <a:bodyPr/>
        <a:lstStyle/>
        <a:p>
          <a:r>
            <a:rPr lang="en-US" dirty="0"/>
            <a:t>Corporations</a:t>
          </a:r>
        </a:p>
      </dgm:t>
    </dgm:pt>
    <dgm:pt modelId="{4E0BFAEB-B3B1-411F-90D0-7D8DF47584A8}" type="parTrans" cxnId="{4D2468D8-652F-4A1C-9268-1163867D5347}">
      <dgm:prSet/>
      <dgm:spPr/>
      <dgm:t>
        <a:bodyPr/>
        <a:lstStyle/>
        <a:p>
          <a:endParaRPr lang="en-US"/>
        </a:p>
      </dgm:t>
    </dgm:pt>
    <dgm:pt modelId="{201C46C5-624E-4CEF-A3F1-BD672A4222A8}" type="sibTrans" cxnId="{4D2468D8-652F-4A1C-9268-1163867D5347}">
      <dgm:prSet/>
      <dgm:spPr/>
      <dgm:t>
        <a:bodyPr/>
        <a:lstStyle/>
        <a:p>
          <a:endParaRPr lang="en-US"/>
        </a:p>
      </dgm:t>
    </dgm:pt>
    <dgm:pt modelId="{7EB29283-4B9D-4569-9B81-A15590B360D2}" type="pres">
      <dgm:prSet presAssocID="{BF81BD4D-DC91-4CAE-B9E5-6D67ACCC9386}" presName="linear" presStyleCnt="0">
        <dgm:presLayoutVars>
          <dgm:dir/>
          <dgm:animLvl val="lvl"/>
          <dgm:resizeHandles val="exact"/>
        </dgm:presLayoutVars>
      </dgm:prSet>
      <dgm:spPr/>
    </dgm:pt>
    <dgm:pt modelId="{B52690BA-3AD9-46F8-9343-001C384C59EA}" type="pres">
      <dgm:prSet presAssocID="{9DA59792-8BC2-4106-9C16-8343974A6B84}" presName="parentLin" presStyleCnt="0"/>
      <dgm:spPr/>
    </dgm:pt>
    <dgm:pt modelId="{CC785E05-63E6-4380-9D0B-3AD6441D7D17}" type="pres">
      <dgm:prSet presAssocID="{9DA59792-8BC2-4106-9C16-8343974A6B84}" presName="parentLeftMargin" presStyleLbl="node1" presStyleIdx="0" presStyleCnt="3"/>
      <dgm:spPr/>
    </dgm:pt>
    <dgm:pt modelId="{FFA9F02E-041E-44C8-966B-B6252ABB656F}" type="pres">
      <dgm:prSet presAssocID="{9DA59792-8BC2-4106-9C16-8343974A6B84}" presName="parentText" presStyleLbl="node1" presStyleIdx="0" presStyleCnt="3">
        <dgm:presLayoutVars>
          <dgm:chMax val="0"/>
          <dgm:bulletEnabled val="1"/>
        </dgm:presLayoutVars>
      </dgm:prSet>
      <dgm:spPr/>
    </dgm:pt>
    <dgm:pt modelId="{06759FB0-12DA-4D9F-AA64-41B067FB6B2B}" type="pres">
      <dgm:prSet presAssocID="{9DA59792-8BC2-4106-9C16-8343974A6B84}" presName="negativeSpace" presStyleCnt="0"/>
      <dgm:spPr/>
    </dgm:pt>
    <dgm:pt modelId="{20AB3CE2-FD6A-449B-A2A7-1AFE848E0374}" type="pres">
      <dgm:prSet presAssocID="{9DA59792-8BC2-4106-9C16-8343974A6B84}" presName="childText" presStyleLbl="conFgAcc1" presStyleIdx="0" presStyleCnt="3">
        <dgm:presLayoutVars>
          <dgm:bulletEnabled val="1"/>
        </dgm:presLayoutVars>
      </dgm:prSet>
      <dgm:spPr/>
    </dgm:pt>
    <dgm:pt modelId="{D04FFDCA-356D-4F6E-BD57-8C6C3C7986F9}" type="pres">
      <dgm:prSet presAssocID="{5D1C3854-CC72-4B3B-B938-00568C7C90BB}" presName="spaceBetweenRectangles" presStyleCnt="0"/>
      <dgm:spPr/>
    </dgm:pt>
    <dgm:pt modelId="{48822C5E-A97A-44AC-B0B9-70F2F42CC6DC}" type="pres">
      <dgm:prSet presAssocID="{071863CE-8B4F-44B2-AAA4-7A4E766E77B5}" presName="parentLin" presStyleCnt="0"/>
      <dgm:spPr/>
    </dgm:pt>
    <dgm:pt modelId="{05FB527A-BB94-4C94-A928-5472EF9BF8ED}" type="pres">
      <dgm:prSet presAssocID="{071863CE-8B4F-44B2-AAA4-7A4E766E77B5}" presName="parentLeftMargin" presStyleLbl="node1" presStyleIdx="0" presStyleCnt="3"/>
      <dgm:spPr/>
    </dgm:pt>
    <dgm:pt modelId="{44CA78BF-3269-4182-B1D0-64BC9B3671AE}" type="pres">
      <dgm:prSet presAssocID="{071863CE-8B4F-44B2-AAA4-7A4E766E77B5}" presName="parentText" presStyleLbl="node1" presStyleIdx="1" presStyleCnt="3">
        <dgm:presLayoutVars>
          <dgm:chMax val="0"/>
          <dgm:bulletEnabled val="1"/>
        </dgm:presLayoutVars>
      </dgm:prSet>
      <dgm:spPr/>
    </dgm:pt>
    <dgm:pt modelId="{42F4252D-DCC9-42B0-A429-C727C819BFD5}" type="pres">
      <dgm:prSet presAssocID="{071863CE-8B4F-44B2-AAA4-7A4E766E77B5}" presName="negativeSpace" presStyleCnt="0"/>
      <dgm:spPr/>
    </dgm:pt>
    <dgm:pt modelId="{E483E7F3-1F2B-45BC-AF51-1EA16E80E2A0}" type="pres">
      <dgm:prSet presAssocID="{071863CE-8B4F-44B2-AAA4-7A4E766E77B5}" presName="childText" presStyleLbl="conFgAcc1" presStyleIdx="1" presStyleCnt="3">
        <dgm:presLayoutVars>
          <dgm:bulletEnabled val="1"/>
        </dgm:presLayoutVars>
      </dgm:prSet>
      <dgm:spPr/>
    </dgm:pt>
    <dgm:pt modelId="{D9DB0BF7-687D-4D71-AB43-68BF97D1C39A}" type="pres">
      <dgm:prSet presAssocID="{C1F2140E-CF70-4D87-830C-7037515B1770}" presName="spaceBetweenRectangles" presStyleCnt="0"/>
      <dgm:spPr/>
    </dgm:pt>
    <dgm:pt modelId="{F3BAE0DC-4AE8-42AF-8605-AA2FA297424F}" type="pres">
      <dgm:prSet presAssocID="{9EB109F5-C27E-4618-BF9C-C8080B09D53E}" presName="parentLin" presStyleCnt="0"/>
      <dgm:spPr/>
    </dgm:pt>
    <dgm:pt modelId="{E2CF9162-26F6-4641-B7A1-38502AED3828}" type="pres">
      <dgm:prSet presAssocID="{9EB109F5-C27E-4618-BF9C-C8080B09D53E}" presName="parentLeftMargin" presStyleLbl="node1" presStyleIdx="1" presStyleCnt="3"/>
      <dgm:spPr/>
    </dgm:pt>
    <dgm:pt modelId="{1CCDB5F9-48DB-4E67-8487-3F82C5D1DE36}" type="pres">
      <dgm:prSet presAssocID="{9EB109F5-C27E-4618-BF9C-C8080B09D53E}" presName="parentText" presStyleLbl="node1" presStyleIdx="2" presStyleCnt="3">
        <dgm:presLayoutVars>
          <dgm:chMax val="0"/>
          <dgm:bulletEnabled val="1"/>
        </dgm:presLayoutVars>
      </dgm:prSet>
      <dgm:spPr/>
    </dgm:pt>
    <dgm:pt modelId="{6BD05B41-EA4E-43FD-9F94-8317EDA7FD7A}" type="pres">
      <dgm:prSet presAssocID="{9EB109F5-C27E-4618-BF9C-C8080B09D53E}" presName="negativeSpace" presStyleCnt="0"/>
      <dgm:spPr/>
    </dgm:pt>
    <dgm:pt modelId="{A1124E29-2557-4517-9DA4-14441833098E}" type="pres">
      <dgm:prSet presAssocID="{9EB109F5-C27E-4618-BF9C-C8080B09D53E}" presName="childText" presStyleLbl="conFgAcc1" presStyleIdx="2" presStyleCnt="3">
        <dgm:presLayoutVars>
          <dgm:bulletEnabled val="1"/>
        </dgm:presLayoutVars>
      </dgm:prSet>
      <dgm:spPr/>
    </dgm:pt>
  </dgm:ptLst>
  <dgm:cxnLst>
    <dgm:cxn modelId="{BEF0F93E-8F56-43D4-B272-6ED00E9EF503}" srcId="{BF81BD4D-DC91-4CAE-B9E5-6D67ACCC9386}" destId="{071863CE-8B4F-44B2-AAA4-7A4E766E77B5}" srcOrd="1" destOrd="0" parTransId="{1F139DFE-7CB3-4991-AC98-6734B545368D}" sibTransId="{C1F2140E-CF70-4D87-830C-7037515B1770}"/>
    <dgm:cxn modelId="{4970054B-F35B-4950-B6D4-32145B82EBA1}" type="presOf" srcId="{BF81BD4D-DC91-4CAE-B9E5-6D67ACCC9386}" destId="{7EB29283-4B9D-4569-9B81-A15590B360D2}" srcOrd="0" destOrd="0" presId="urn:microsoft.com/office/officeart/2005/8/layout/list1"/>
    <dgm:cxn modelId="{9A43AB6E-DD28-49EA-8D89-E6F253007350}" type="presOf" srcId="{071863CE-8B4F-44B2-AAA4-7A4E766E77B5}" destId="{44CA78BF-3269-4182-B1D0-64BC9B3671AE}" srcOrd="1" destOrd="0" presId="urn:microsoft.com/office/officeart/2005/8/layout/list1"/>
    <dgm:cxn modelId="{93118753-EA63-4BEB-93A7-9CDB7C641D50}" type="presOf" srcId="{9EB109F5-C27E-4618-BF9C-C8080B09D53E}" destId="{1CCDB5F9-48DB-4E67-8487-3F82C5D1DE36}" srcOrd="1" destOrd="0" presId="urn:microsoft.com/office/officeart/2005/8/layout/list1"/>
    <dgm:cxn modelId="{B0371193-F241-4450-AAF9-56A66F383A11}" srcId="{BF81BD4D-DC91-4CAE-B9E5-6D67ACCC9386}" destId="{9DA59792-8BC2-4106-9C16-8343974A6B84}" srcOrd="0" destOrd="0" parTransId="{B4CFEB6A-1673-4596-9250-BA8E5A28DEF8}" sibTransId="{5D1C3854-CC72-4B3B-B938-00568C7C90BB}"/>
    <dgm:cxn modelId="{91A5FBAD-211D-42DF-AB78-1683895CA4D2}" type="presOf" srcId="{9EB109F5-C27E-4618-BF9C-C8080B09D53E}" destId="{E2CF9162-26F6-4641-B7A1-38502AED3828}" srcOrd="0" destOrd="0" presId="urn:microsoft.com/office/officeart/2005/8/layout/list1"/>
    <dgm:cxn modelId="{D4D42BB5-AF04-4212-BB0D-B7407A05EBE5}" type="presOf" srcId="{071863CE-8B4F-44B2-AAA4-7A4E766E77B5}" destId="{05FB527A-BB94-4C94-A928-5472EF9BF8ED}" srcOrd="0" destOrd="0" presId="urn:microsoft.com/office/officeart/2005/8/layout/list1"/>
    <dgm:cxn modelId="{3A462AD2-2096-4A45-A383-52A426EC03C8}" type="presOf" srcId="{9DA59792-8BC2-4106-9C16-8343974A6B84}" destId="{FFA9F02E-041E-44C8-966B-B6252ABB656F}" srcOrd="1" destOrd="0" presId="urn:microsoft.com/office/officeart/2005/8/layout/list1"/>
    <dgm:cxn modelId="{4D2468D8-652F-4A1C-9268-1163867D5347}" srcId="{BF81BD4D-DC91-4CAE-B9E5-6D67ACCC9386}" destId="{9EB109F5-C27E-4618-BF9C-C8080B09D53E}" srcOrd="2" destOrd="0" parTransId="{4E0BFAEB-B3B1-411F-90D0-7D8DF47584A8}" sibTransId="{201C46C5-624E-4CEF-A3F1-BD672A4222A8}"/>
    <dgm:cxn modelId="{4C1484F2-D2D3-4B20-B6B7-999A681E4D8A}" type="presOf" srcId="{9DA59792-8BC2-4106-9C16-8343974A6B84}" destId="{CC785E05-63E6-4380-9D0B-3AD6441D7D17}" srcOrd="0" destOrd="0" presId="urn:microsoft.com/office/officeart/2005/8/layout/list1"/>
    <dgm:cxn modelId="{D7AB1E07-9AA4-4E9D-8683-D18B3F2215AC}" type="presParOf" srcId="{7EB29283-4B9D-4569-9B81-A15590B360D2}" destId="{B52690BA-3AD9-46F8-9343-001C384C59EA}" srcOrd="0" destOrd="0" presId="urn:microsoft.com/office/officeart/2005/8/layout/list1"/>
    <dgm:cxn modelId="{922794FF-439D-444B-A1D9-64A6D114D9D8}" type="presParOf" srcId="{B52690BA-3AD9-46F8-9343-001C384C59EA}" destId="{CC785E05-63E6-4380-9D0B-3AD6441D7D17}" srcOrd="0" destOrd="0" presId="urn:microsoft.com/office/officeart/2005/8/layout/list1"/>
    <dgm:cxn modelId="{3867ED48-96F0-40A7-A6B4-7CB366A58CC2}" type="presParOf" srcId="{B52690BA-3AD9-46F8-9343-001C384C59EA}" destId="{FFA9F02E-041E-44C8-966B-B6252ABB656F}" srcOrd="1" destOrd="0" presId="urn:microsoft.com/office/officeart/2005/8/layout/list1"/>
    <dgm:cxn modelId="{67827794-F7B0-41F8-8F88-1E618A593C52}" type="presParOf" srcId="{7EB29283-4B9D-4569-9B81-A15590B360D2}" destId="{06759FB0-12DA-4D9F-AA64-41B067FB6B2B}" srcOrd="1" destOrd="0" presId="urn:microsoft.com/office/officeart/2005/8/layout/list1"/>
    <dgm:cxn modelId="{E60FFB71-510E-48E6-934B-55AA6F8FCBF4}" type="presParOf" srcId="{7EB29283-4B9D-4569-9B81-A15590B360D2}" destId="{20AB3CE2-FD6A-449B-A2A7-1AFE848E0374}" srcOrd="2" destOrd="0" presId="urn:microsoft.com/office/officeart/2005/8/layout/list1"/>
    <dgm:cxn modelId="{8259C179-82D9-4148-884B-863F27F466F4}" type="presParOf" srcId="{7EB29283-4B9D-4569-9B81-A15590B360D2}" destId="{D04FFDCA-356D-4F6E-BD57-8C6C3C7986F9}" srcOrd="3" destOrd="0" presId="urn:microsoft.com/office/officeart/2005/8/layout/list1"/>
    <dgm:cxn modelId="{3272323F-CD79-4F63-8903-C766A33380CC}" type="presParOf" srcId="{7EB29283-4B9D-4569-9B81-A15590B360D2}" destId="{48822C5E-A97A-44AC-B0B9-70F2F42CC6DC}" srcOrd="4" destOrd="0" presId="urn:microsoft.com/office/officeart/2005/8/layout/list1"/>
    <dgm:cxn modelId="{CFB7EF53-0F80-413E-AD9C-FD03796C6B8E}" type="presParOf" srcId="{48822C5E-A97A-44AC-B0B9-70F2F42CC6DC}" destId="{05FB527A-BB94-4C94-A928-5472EF9BF8ED}" srcOrd="0" destOrd="0" presId="urn:microsoft.com/office/officeart/2005/8/layout/list1"/>
    <dgm:cxn modelId="{AB6366A9-5480-4DA4-9D08-11591C428074}" type="presParOf" srcId="{48822C5E-A97A-44AC-B0B9-70F2F42CC6DC}" destId="{44CA78BF-3269-4182-B1D0-64BC9B3671AE}" srcOrd="1" destOrd="0" presId="urn:microsoft.com/office/officeart/2005/8/layout/list1"/>
    <dgm:cxn modelId="{6349CB9A-9DCC-4C2E-96FD-DC3A40B3C756}" type="presParOf" srcId="{7EB29283-4B9D-4569-9B81-A15590B360D2}" destId="{42F4252D-DCC9-42B0-A429-C727C819BFD5}" srcOrd="5" destOrd="0" presId="urn:microsoft.com/office/officeart/2005/8/layout/list1"/>
    <dgm:cxn modelId="{33A67A36-31E1-4B3A-B675-07B8BE10E1F3}" type="presParOf" srcId="{7EB29283-4B9D-4569-9B81-A15590B360D2}" destId="{E483E7F3-1F2B-45BC-AF51-1EA16E80E2A0}" srcOrd="6" destOrd="0" presId="urn:microsoft.com/office/officeart/2005/8/layout/list1"/>
    <dgm:cxn modelId="{4D91614D-E584-43A5-ACE4-68A1C77759B9}" type="presParOf" srcId="{7EB29283-4B9D-4569-9B81-A15590B360D2}" destId="{D9DB0BF7-687D-4D71-AB43-68BF97D1C39A}" srcOrd="7" destOrd="0" presId="urn:microsoft.com/office/officeart/2005/8/layout/list1"/>
    <dgm:cxn modelId="{7393C073-4C12-47F2-A873-79F6839BF22F}" type="presParOf" srcId="{7EB29283-4B9D-4569-9B81-A15590B360D2}" destId="{F3BAE0DC-4AE8-42AF-8605-AA2FA297424F}" srcOrd="8" destOrd="0" presId="urn:microsoft.com/office/officeart/2005/8/layout/list1"/>
    <dgm:cxn modelId="{95934AA5-2C1B-4DD0-A8FC-FA216B718D04}" type="presParOf" srcId="{F3BAE0DC-4AE8-42AF-8605-AA2FA297424F}" destId="{E2CF9162-26F6-4641-B7A1-38502AED3828}" srcOrd="0" destOrd="0" presId="urn:microsoft.com/office/officeart/2005/8/layout/list1"/>
    <dgm:cxn modelId="{DD671352-A73B-4758-AF6B-7396EEA9E4DD}" type="presParOf" srcId="{F3BAE0DC-4AE8-42AF-8605-AA2FA297424F}" destId="{1CCDB5F9-48DB-4E67-8487-3F82C5D1DE36}" srcOrd="1" destOrd="0" presId="urn:microsoft.com/office/officeart/2005/8/layout/list1"/>
    <dgm:cxn modelId="{6C1F1D3A-834B-4AAC-8FD1-4676412B8ACF}" type="presParOf" srcId="{7EB29283-4B9D-4569-9B81-A15590B360D2}" destId="{6BD05B41-EA4E-43FD-9F94-8317EDA7FD7A}" srcOrd="9" destOrd="0" presId="urn:microsoft.com/office/officeart/2005/8/layout/list1"/>
    <dgm:cxn modelId="{F5B8D5F9-4428-46BE-8C44-257B68358059}" type="presParOf" srcId="{7EB29283-4B9D-4569-9B81-A15590B360D2}" destId="{A1124E29-2557-4517-9DA4-14441833098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EF20F1-AB28-48DC-B728-B4FF5EF377C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B6EE1BF7-2E2E-480E-89D6-70B773BCADD3}">
      <dgm:prSet phldrT="[Text]"/>
      <dgm:spPr/>
      <dgm:t>
        <a:bodyPr/>
        <a:lstStyle/>
        <a:p>
          <a:r>
            <a:rPr lang="en-US" dirty="0"/>
            <a:t>Advantages</a:t>
          </a:r>
        </a:p>
      </dgm:t>
    </dgm:pt>
    <dgm:pt modelId="{5C18D445-CDD0-41D8-9681-E947558EE098}" type="parTrans" cxnId="{D1E37FE9-8CFF-4BF7-81F4-960FE79E6CC4}">
      <dgm:prSet/>
      <dgm:spPr/>
      <dgm:t>
        <a:bodyPr/>
        <a:lstStyle/>
        <a:p>
          <a:endParaRPr lang="en-US"/>
        </a:p>
      </dgm:t>
    </dgm:pt>
    <dgm:pt modelId="{22D38B53-6996-4A20-85AE-28B069C46503}" type="sibTrans" cxnId="{D1E37FE9-8CFF-4BF7-81F4-960FE79E6CC4}">
      <dgm:prSet/>
      <dgm:spPr/>
      <dgm:t>
        <a:bodyPr/>
        <a:lstStyle/>
        <a:p>
          <a:endParaRPr lang="en-US"/>
        </a:p>
      </dgm:t>
    </dgm:pt>
    <dgm:pt modelId="{32CBAE47-D0B1-4A21-BBA4-5C93229CA63E}">
      <dgm:prSet/>
      <dgm:spPr/>
      <dgm:t>
        <a:bodyPr/>
        <a:lstStyle/>
        <a:p>
          <a:r>
            <a:rPr lang="en-US" dirty="0"/>
            <a:t>Ease of start-up</a:t>
          </a:r>
        </a:p>
      </dgm:t>
    </dgm:pt>
    <dgm:pt modelId="{8355A9CA-8A9C-41AA-808C-EC4AF2ADC62E}" type="parTrans" cxnId="{3D279BED-278D-4913-90AB-0894F1F498DE}">
      <dgm:prSet/>
      <dgm:spPr/>
      <dgm:t>
        <a:bodyPr/>
        <a:lstStyle/>
        <a:p>
          <a:endParaRPr lang="en-US"/>
        </a:p>
      </dgm:t>
    </dgm:pt>
    <dgm:pt modelId="{2060C373-5059-4F4C-AC95-BFB916B9458C}" type="sibTrans" cxnId="{3D279BED-278D-4913-90AB-0894F1F498DE}">
      <dgm:prSet/>
      <dgm:spPr/>
      <dgm:t>
        <a:bodyPr/>
        <a:lstStyle/>
        <a:p>
          <a:endParaRPr lang="en-US"/>
        </a:p>
      </dgm:t>
    </dgm:pt>
    <dgm:pt modelId="{4537C9BA-5A51-483B-9BCC-97C2B3CB650E}">
      <dgm:prSet/>
      <dgm:spPr/>
      <dgm:t>
        <a:bodyPr/>
        <a:lstStyle/>
        <a:p>
          <a:r>
            <a:rPr lang="en-US" dirty="0"/>
            <a:t>Full control</a:t>
          </a:r>
        </a:p>
      </dgm:t>
    </dgm:pt>
    <dgm:pt modelId="{442BF6BA-4F61-4FAB-805D-CB6E1AF21CB9}" type="parTrans" cxnId="{55A0CCBE-C0AA-4FFE-93A5-2D256D104CE0}">
      <dgm:prSet/>
      <dgm:spPr/>
      <dgm:t>
        <a:bodyPr/>
        <a:lstStyle/>
        <a:p>
          <a:endParaRPr lang="en-US"/>
        </a:p>
      </dgm:t>
    </dgm:pt>
    <dgm:pt modelId="{FC25F1FF-9091-44DD-B37F-3F6123BC14A3}" type="sibTrans" cxnId="{55A0CCBE-C0AA-4FFE-93A5-2D256D104CE0}">
      <dgm:prSet/>
      <dgm:spPr/>
      <dgm:t>
        <a:bodyPr/>
        <a:lstStyle/>
        <a:p>
          <a:endParaRPr lang="en-US"/>
        </a:p>
      </dgm:t>
    </dgm:pt>
    <dgm:pt modelId="{E9328074-E1CE-45E2-8131-738D62CF0B8C}">
      <dgm:prSet/>
      <dgm:spPr/>
      <dgm:t>
        <a:bodyPr/>
        <a:lstStyle/>
        <a:p>
          <a:r>
            <a:rPr lang="en-US" dirty="0"/>
            <a:t>Easy to close</a:t>
          </a:r>
        </a:p>
      </dgm:t>
    </dgm:pt>
    <dgm:pt modelId="{229CD60C-3825-4F3F-95A1-CE722F323036}" type="parTrans" cxnId="{EF30DA05-74E3-4462-AC6F-61A38080C0C0}">
      <dgm:prSet/>
      <dgm:spPr/>
      <dgm:t>
        <a:bodyPr/>
        <a:lstStyle/>
        <a:p>
          <a:endParaRPr lang="en-US"/>
        </a:p>
      </dgm:t>
    </dgm:pt>
    <dgm:pt modelId="{01440276-BA33-48B4-98C6-F711BFEDA63B}" type="sibTrans" cxnId="{EF30DA05-74E3-4462-AC6F-61A38080C0C0}">
      <dgm:prSet/>
      <dgm:spPr/>
      <dgm:t>
        <a:bodyPr/>
        <a:lstStyle/>
        <a:p>
          <a:endParaRPr lang="en-US"/>
        </a:p>
      </dgm:t>
    </dgm:pt>
    <dgm:pt modelId="{F4B635F2-8A61-4A23-87DB-0CC605C0E644}">
      <dgm:prSet/>
      <dgm:spPr/>
      <dgm:t>
        <a:bodyPr/>
        <a:lstStyle/>
        <a:p>
          <a:r>
            <a:rPr lang="en-US"/>
            <a:t>Disadvantages</a:t>
          </a:r>
          <a:endParaRPr lang="en-US" dirty="0"/>
        </a:p>
      </dgm:t>
    </dgm:pt>
    <dgm:pt modelId="{5CCE8725-AE38-49D7-BC96-5FB4D3538C3A}" type="parTrans" cxnId="{15FA4D59-AC67-4932-99E2-453DCC0A53C4}">
      <dgm:prSet/>
      <dgm:spPr/>
      <dgm:t>
        <a:bodyPr/>
        <a:lstStyle/>
        <a:p>
          <a:endParaRPr lang="en-US"/>
        </a:p>
      </dgm:t>
    </dgm:pt>
    <dgm:pt modelId="{ED1BE35E-5792-4062-A6E5-CC8D69C2AE87}" type="sibTrans" cxnId="{15FA4D59-AC67-4932-99E2-453DCC0A53C4}">
      <dgm:prSet/>
      <dgm:spPr/>
      <dgm:t>
        <a:bodyPr/>
        <a:lstStyle/>
        <a:p>
          <a:endParaRPr lang="en-US"/>
        </a:p>
      </dgm:t>
    </dgm:pt>
    <dgm:pt modelId="{EA540BF4-0852-4574-AD5E-3C6A44A4A84B}">
      <dgm:prSet/>
      <dgm:spPr/>
      <dgm:t>
        <a:bodyPr/>
        <a:lstStyle/>
        <a:p>
          <a:r>
            <a:rPr lang="en-US"/>
            <a:t>Unlimited personal liability</a:t>
          </a:r>
          <a:endParaRPr lang="en-US" dirty="0"/>
        </a:p>
      </dgm:t>
    </dgm:pt>
    <dgm:pt modelId="{EFC1780F-0D29-4037-AB7C-4898A1A142A9}" type="parTrans" cxnId="{9806DB32-B828-4132-B804-94E5228473F9}">
      <dgm:prSet/>
      <dgm:spPr/>
      <dgm:t>
        <a:bodyPr/>
        <a:lstStyle/>
        <a:p>
          <a:endParaRPr lang="en-US"/>
        </a:p>
      </dgm:t>
    </dgm:pt>
    <dgm:pt modelId="{4AAB3E7E-582E-4963-8E65-371E787A81FE}" type="sibTrans" cxnId="{9806DB32-B828-4132-B804-94E5228473F9}">
      <dgm:prSet/>
      <dgm:spPr/>
      <dgm:t>
        <a:bodyPr/>
        <a:lstStyle/>
        <a:p>
          <a:endParaRPr lang="en-US"/>
        </a:p>
      </dgm:t>
    </dgm:pt>
    <dgm:pt modelId="{1D2DC905-23E8-48FA-BB4C-F090414B613F}">
      <dgm:prSet/>
      <dgm:spPr/>
      <dgm:t>
        <a:bodyPr/>
        <a:lstStyle/>
        <a:p>
          <a:r>
            <a:rPr lang="en-US" dirty="0"/>
            <a:t>Limited access to resources (including financial capital)</a:t>
          </a:r>
        </a:p>
      </dgm:t>
    </dgm:pt>
    <dgm:pt modelId="{D2F6BA0B-81CF-4327-B3D2-128C6D7DEE84}" type="parTrans" cxnId="{4F667281-B49C-4AFB-B7DD-75AF3F8DBD78}">
      <dgm:prSet/>
      <dgm:spPr/>
      <dgm:t>
        <a:bodyPr/>
        <a:lstStyle/>
        <a:p>
          <a:endParaRPr lang="en-US"/>
        </a:p>
      </dgm:t>
    </dgm:pt>
    <dgm:pt modelId="{AE6B6FD1-AE22-43E4-AB2B-9AD48F3446FE}" type="sibTrans" cxnId="{4F667281-B49C-4AFB-B7DD-75AF3F8DBD78}">
      <dgm:prSet/>
      <dgm:spPr/>
      <dgm:t>
        <a:bodyPr/>
        <a:lstStyle/>
        <a:p>
          <a:endParaRPr lang="en-US"/>
        </a:p>
      </dgm:t>
    </dgm:pt>
    <dgm:pt modelId="{66AA8CF9-70E9-4448-9F13-A2C53409D8ED}">
      <dgm:prSet/>
      <dgm:spPr/>
      <dgm:t>
        <a:bodyPr/>
        <a:lstStyle/>
        <a:p>
          <a:r>
            <a:rPr lang="en-US" dirty="0"/>
            <a:t>Limited life </a:t>
          </a:r>
        </a:p>
      </dgm:t>
    </dgm:pt>
    <dgm:pt modelId="{DC5DF3BF-2C24-4F58-80CB-8E01C490C29C}" type="parTrans" cxnId="{8315DD3B-DE4A-498E-8938-4E378BC4D465}">
      <dgm:prSet/>
      <dgm:spPr/>
      <dgm:t>
        <a:bodyPr/>
        <a:lstStyle/>
        <a:p>
          <a:endParaRPr lang="en-US"/>
        </a:p>
      </dgm:t>
    </dgm:pt>
    <dgm:pt modelId="{F4D998C1-01F9-473F-843A-A2FECAA13EAB}" type="sibTrans" cxnId="{8315DD3B-DE4A-498E-8938-4E378BC4D465}">
      <dgm:prSet/>
      <dgm:spPr/>
      <dgm:t>
        <a:bodyPr/>
        <a:lstStyle/>
        <a:p>
          <a:endParaRPr lang="en-US"/>
        </a:p>
      </dgm:t>
    </dgm:pt>
    <dgm:pt modelId="{FE2D4472-87EE-4BEB-93F3-7257B694D17E}">
      <dgm:prSet/>
      <dgm:spPr/>
      <dgm:t>
        <a:bodyPr/>
        <a:lstStyle/>
        <a:p>
          <a:r>
            <a:rPr lang="en-US" dirty="0"/>
            <a:t>Sole receiver of profit</a:t>
          </a:r>
        </a:p>
      </dgm:t>
    </dgm:pt>
    <dgm:pt modelId="{F2C02E41-EC41-4B9F-9544-7BA7BBA7CCBB}" type="parTrans" cxnId="{76892F54-6F74-43AD-87AC-1C190260D6BC}">
      <dgm:prSet/>
      <dgm:spPr/>
    </dgm:pt>
    <dgm:pt modelId="{CC3FC89A-8346-4011-9E74-5C0231EFFBBA}" type="sibTrans" cxnId="{76892F54-6F74-43AD-87AC-1C190260D6BC}">
      <dgm:prSet/>
      <dgm:spPr/>
    </dgm:pt>
    <dgm:pt modelId="{A9F7E952-5CE2-4033-BD5B-E0815987A6FC}" type="pres">
      <dgm:prSet presAssocID="{B1EF20F1-AB28-48DC-B728-B4FF5EF377CB}" presName="Name0" presStyleCnt="0">
        <dgm:presLayoutVars>
          <dgm:dir/>
          <dgm:animLvl val="lvl"/>
          <dgm:resizeHandles val="exact"/>
        </dgm:presLayoutVars>
      </dgm:prSet>
      <dgm:spPr/>
    </dgm:pt>
    <dgm:pt modelId="{D73EC16C-F909-4B14-AD7B-936489F67C6A}" type="pres">
      <dgm:prSet presAssocID="{B6EE1BF7-2E2E-480E-89D6-70B773BCADD3}" presName="composite" presStyleCnt="0"/>
      <dgm:spPr/>
    </dgm:pt>
    <dgm:pt modelId="{859FC53F-50BF-41C5-8BC5-6C4E0BC3985B}" type="pres">
      <dgm:prSet presAssocID="{B6EE1BF7-2E2E-480E-89D6-70B773BCADD3}" presName="parTx" presStyleLbl="alignNode1" presStyleIdx="0" presStyleCnt="2">
        <dgm:presLayoutVars>
          <dgm:chMax val="0"/>
          <dgm:chPref val="0"/>
          <dgm:bulletEnabled val="1"/>
        </dgm:presLayoutVars>
      </dgm:prSet>
      <dgm:spPr/>
    </dgm:pt>
    <dgm:pt modelId="{B25CA839-4678-4661-9EB0-1DBC2A18B10B}" type="pres">
      <dgm:prSet presAssocID="{B6EE1BF7-2E2E-480E-89D6-70B773BCADD3}" presName="desTx" presStyleLbl="alignAccFollowNode1" presStyleIdx="0" presStyleCnt="2">
        <dgm:presLayoutVars>
          <dgm:bulletEnabled val="1"/>
        </dgm:presLayoutVars>
      </dgm:prSet>
      <dgm:spPr/>
    </dgm:pt>
    <dgm:pt modelId="{F39648E0-3442-4138-BA5F-726BC054D719}" type="pres">
      <dgm:prSet presAssocID="{22D38B53-6996-4A20-85AE-28B069C46503}" presName="space" presStyleCnt="0"/>
      <dgm:spPr/>
    </dgm:pt>
    <dgm:pt modelId="{2EB5A93C-F285-493D-BD17-D54ABDA674BC}" type="pres">
      <dgm:prSet presAssocID="{F4B635F2-8A61-4A23-87DB-0CC605C0E644}" presName="composite" presStyleCnt="0"/>
      <dgm:spPr/>
    </dgm:pt>
    <dgm:pt modelId="{A05538E1-4BAE-4438-ABE6-984C3B9253C7}" type="pres">
      <dgm:prSet presAssocID="{F4B635F2-8A61-4A23-87DB-0CC605C0E644}" presName="parTx" presStyleLbl="alignNode1" presStyleIdx="1" presStyleCnt="2">
        <dgm:presLayoutVars>
          <dgm:chMax val="0"/>
          <dgm:chPref val="0"/>
          <dgm:bulletEnabled val="1"/>
        </dgm:presLayoutVars>
      </dgm:prSet>
      <dgm:spPr/>
    </dgm:pt>
    <dgm:pt modelId="{801229FD-61B5-4E37-86DA-C23A862A29BB}" type="pres">
      <dgm:prSet presAssocID="{F4B635F2-8A61-4A23-87DB-0CC605C0E644}" presName="desTx" presStyleLbl="alignAccFollowNode1" presStyleIdx="1" presStyleCnt="2">
        <dgm:presLayoutVars>
          <dgm:bulletEnabled val="1"/>
        </dgm:presLayoutVars>
      </dgm:prSet>
      <dgm:spPr/>
    </dgm:pt>
  </dgm:ptLst>
  <dgm:cxnLst>
    <dgm:cxn modelId="{4A187203-7DFC-484B-92DC-CFBEDD0B0294}" type="presOf" srcId="{EA540BF4-0852-4574-AD5E-3C6A44A4A84B}" destId="{801229FD-61B5-4E37-86DA-C23A862A29BB}" srcOrd="0" destOrd="0" presId="urn:microsoft.com/office/officeart/2005/8/layout/hList1"/>
    <dgm:cxn modelId="{EF30DA05-74E3-4462-AC6F-61A38080C0C0}" srcId="{B6EE1BF7-2E2E-480E-89D6-70B773BCADD3}" destId="{E9328074-E1CE-45E2-8131-738D62CF0B8C}" srcOrd="3" destOrd="0" parTransId="{229CD60C-3825-4F3F-95A1-CE722F323036}" sibTransId="{01440276-BA33-48B4-98C6-F711BFEDA63B}"/>
    <dgm:cxn modelId="{E8FA8708-6D2F-4230-836D-99B240F232B4}" type="presOf" srcId="{B1EF20F1-AB28-48DC-B728-B4FF5EF377CB}" destId="{A9F7E952-5CE2-4033-BD5B-E0815987A6FC}" srcOrd="0" destOrd="0" presId="urn:microsoft.com/office/officeart/2005/8/layout/hList1"/>
    <dgm:cxn modelId="{21622621-D2CD-49A9-BD12-3A27D1F6FA93}" type="presOf" srcId="{FE2D4472-87EE-4BEB-93F3-7257B694D17E}" destId="{B25CA839-4678-4661-9EB0-1DBC2A18B10B}" srcOrd="0" destOrd="2" presId="urn:microsoft.com/office/officeart/2005/8/layout/hList1"/>
    <dgm:cxn modelId="{9806DB32-B828-4132-B804-94E5228473F9}" srcId="{F4B635F2-8A61-4A23-87DB-0CC605C0E644}" destId="{EA540BF4-0852-4574-AD5E-3C6A44A4A84B}" srcOrd="0" destOrd="0" parTransId="{EFC1780F-0D29-4037-AB7C-4898A1A142A9}" sibTransId="{4AAB3E7E-582E-4963-8E65-371E787A81FE}"/>
    <dgm:cxn modelId="{8315DD3B-DE4A-498E-8938-4E378BC4D465}" srcId="{F4B635F2-8A61-4A23-87DB-0CC605C0E644}" destId="{66AA8CF9-70E9-4448-9F13-A2C53409D8ED}" srcOrd="2" destOrd="0" parTransId="{DC5DF3BF-2C24-4F58-80CB-8E01C490C29C}" sibTransId="{F4D998C1-01F9-473F-843A-A2FECAA13EAB}"/>
    <dgm:cxn modelId="{5F807560-3A89-4F04-A5C7-A9FCA97F4F00}" type="presOf" srcId="{F4B635F2-8A61-4A23-87DB-0CC605C0E644}" destId="{A05538E1-4BAE-4438-ABE6-984C3B9253C7}" srcOrd="0" destOrd="0" presId="urn:microsoft.com/office/officeart/2005/8/layout/hList1"/>
    <dgm:cxn modelId="{71D69E65-17CC-452A-9092-82CB9D411F4B}" type="presOf" srcId="{4537C9BA-5A51-483B-9BCC-97C2B3CB650E}" destId="{B25CA839-4678-4661-9EB0-1DBC2A18B10B}" srcOrd="0" destOrd="1" presId="urn:microsoft.com/office/officeart/2005/8/layout/hList1"/>
    <dgm:cxn modelId="{76892F54-6F74-43AD-87AC-1C190260D6BC}" srcId="{B6EE1BF7-2E2E-480E-89D6-70B773BCADD3}" destId="{FE2D4472-87EE-4BEB-93F3-7257B694D17E}" srcOrd="2" destOrd="0" parTransId="{F2C02E41-EC41-4B9F-9544-7BA7BBA7CCBB}" sibTransId="{CC3FC89A-8346-4011-9E74-5C0231EFFBBA}"/>
    <dgm:cxn modelId="{15FA4D59-AC67-4932-99E2-453DCC0A53C4}" srcId="{B1EF20F1-AB28-48DC-B728-B4FF5EF377CB}" destId="{F4B635F2-8A61-4A23-87DB-0CC605C0E644}" srcOrd="1" destOrd="0" parTransId="{5CCE8725-AE38-49D7-BC96-5FB4D3538C3A}" sibTransId="{ED1BE35E-5792-4062-A6E5-CC8D69C2AE87}"/>
    <dgm:cxn modelId="{4F667281-B49C-4AFB-B7DD-75AF3F8DBD78}" srcId="{F4B635F2-8A61-4A23-87DB-0CC605C0E644}" destId="{1D2DC905-23E8-48FA-BB4C-F090414B613F}" srcOrd="1" destOrd="0" parTransId="{D2F6BA0B-81CF-4327-B3D2-128C6D7DEE84}" sibTransId="{AE6B6FD1-AE22-43E4-AB2B-9AD48F3446FE}"/>
    <dgm:cxn modelId="{0AB5F99B-545C-4054-BE5C-11A860A05B3D}" type="presOf" srcId="{B6EE1BF7-2E2E-480E-89D6-70B773BCADD3}" destId="{859FC53F-50BF-41C5-8BC5-6C4E0BC3985B}" srcOrd="0" destOrd="0" presId="urn:microsoft.com/office/officeart/2005/8/layout/hList1"/>
    <dgm:cxn modelId="{051DC8A8-E299-4424-A26B-1A6FEDC4286F}" type="presOf" srcId="{1D2DC905-23E8-48FA-BB4C-F090414B613F}" destId="{801229FD-61B5-4E37-86DA-C23A862A29BB}" srcOrd="0" destOrd="1" presId="urn:microsoft.com/office/officeart/2005/8/layout/hList1"/>
    <dgm:cxn modelId="{55A0CCBE-C0AA-4FFE-93A5-2D256D104CE0}" srcId="{B6EE1BF7-2E2E-480E-89D6-70B773BCADD3}" destId="{4537C9BA-5A51-483B-9BCC-97C2B3CB650E}" srcOrd="1" destOrd="0" parTransId="{442BF6BA-4F61-4FAB-805D-CB6E1AF21CB9}" sibTransId="{FC25F1FF-9091-44DD-B37F-3F6123BC14A3}"/>
    <dgm:cxn modelId="{8486ABC6-2FA3-4464-90C3-D8F6D4F37DBF}" type="presOf" srcId="{E9328074-E1CE-45E2-8131-738D62CF0B8C}" destId="{B25CA839-4678-4661-9EB0-1DBC2A18B10B}" srcOrd="0" destOrd="3" presId="urn:microsoft.com/office/officeart/2005/8/layout/hList1"/>
    <dgm:cxn modelId="{D1E37FE9-8CFF-4BF7-81F4-960FE79E6CC4}" srcId="{B1EF20F1-AB28-48DC-B728-B4FF5EF377CB}" destId="{B6EE1BF7-2E2E-480E-89D6-70B773BCADD3}" srcOrd="0" destOrd="0" parTransId="{5C18D445-CDD0-41D8-9681-E947558EE098}" sibTransId="{22D38B53-6996-4A20-85AE-28B069C46503}"/>
    <dgm:cxn modelId="{E0F1FEEA-3DE6-4AEC-975F-E4C6B75A413C}" type="presOf" srcId="{32CBAE47-D0B1-4A21-BBA4-5C93229CA63E}" destId="{B25CA839-4678-4661-9EB0-1DBC2A18B10B}" srcOrd="0" destOrd="0" presId="urn:microsoft.com/office/officeart/2005/8/layout/hList1"/>
    <dgm:cxn modelId="{3D279BED-278D-4913-90AB-0894F1F498DE}" srcId="{B6EE1BF7-2E2E-480E-89D6-70B773BCADD3}" destId="{32CBAE47-D0B1-4A21-BBA4-5C93229CA63E}" srcOrd="0" destOrd="0" parTransId="{8355A9CA-8A9C-41AA-808C-EC4AF2ADC62E}" sibTransId="{2060C373-5059-4F4C-AC95-BFB916B9458C}"/>
    <dgm:cxn modelId="{7A4B2AFA-7EB0-4556-A1CC-C53F3A2C4D73}" type="presOf" srcId="{66AA8CF9-70E9-4448-9F13-A2C53409D8ED}" destId="{801229FD-61B5-4E37-86DA-C23A862A29BB}" srcOrd="0" destOrd="2" presId="urn:microsoft.com/office/officeart/2005/8/layout/hList1"/>
    <dgm:cxn modelId="{737F5280-2315-45A4-BAA6-90DCE77D2F36}" type="presParOf" srcId="{A9F7E952-5CE2-4033-BD5B-E0815987A6FC}" destId="{D73EC16C-F909-4B14-AD7B-936489F67C6A}" srcOrd="0" destOrd="0" presId="urn:microsoft.com/office/officeart/2005/8/layout/hList1"/>
    <dgm:cxn modelId="{D4E4D73C-F9A2-4463-8FAC-89E9A9889213}" type="presParOf" srcId="{D73EC16C-F909-4B14-AD7B-936489F67C6A}" destId="{859FC53F-50BF-41C5-8BC5-6C4E0BC3985B}" srcOrd="0" destOrd="0" presId="urn:microsoft.com/office/officeart/2005/8/layout/hList1"/>
    <dgm:cxn modelId="{026B8D3C-CDDC-4CA5-A884-5DDDD248A7DB}" type="presParOf" srcId="{D73EC16C-F909-4B14-AD7B-936489F67C6A}" destId="{B25CA839-4678-4661-9EB0-1DBC2A18B10B}" srcOrd="1" destOrd="0" presId="urn:microsoft.com/office/officeart/2005/8/layout/hList1"/>
    <dgm:cxn modelId="{86F1B481-2174-4635-84CC-0AC7B3F88DE6}" type="presParOf" srcId="{A9F7E952-5CE2-4033-BD5B-E0815987A6FC}" destId="{F39648E0-3442-4138-BA5F-726BC054D719}" srcOrd="1" destOrd="0" presId="urn:microsoft.com/office/officeart/2005/8/layout/hList1"/>
    <dgm:cxn modelId="{1D8BEDE8-D82A-419D-8310-B4D2B4ABAFBD}" type="presParOf" srcId="{A9F7E952-5CE2-4033-BD5B-E0815987A6FC}" destId="{2EB5A93C-F285-493D-BD17-D54ABDA674BC}" srcOrd="2" destOrd="0" presId="urn:microsoft.com/office/officeart/2005/8/layout/hList1"/>
    <dgm:cxn modelId="{04591821-B766-4504-BEF0-794973553DC3}" type="presParOf" srcId="{2EB5A93C-F285-493D-BD17-D54ABDA674BC}" destId="{A05538E1-4BAE-4438-ABE6-984C3B9253C7}" srcOrd="0" destOrd="0" presId="urn:microsoft.com/office/officeart/2005/8/layout/hList1"/>
    <dgm:cxn modelId="{550ED5E3-E8BD-4800-8AE2-FDB5BF14C7FE}" type="presParOf" srcId="{2EB5A93C-F285-493D-BD17-D54ABDA674BC}" destId="{801229FD-61B5-4E37-86DA-C23A862A29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EF20F1-AB28-48DC-B728-B4FF5EF377C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B6EE1BF7-2E2E-480E-89D6-70B773BCADD3}">
      <dgm:prSet phldrT="[Text]"/>
      <dgm:spPr/>
      <dgm:t>
        <a:bodyPr/>
        <a:lstStyle/>
        <a:p>
          <a:r>
            <a:rPr lang="en-US" dirty="0"/>
            <a:t>Advantages</a:t>
          </a:r>
        </a:p>
      </dgm:t>
    </dgm:pt>
    <dgm:pt modelId="{5C18D445-CDD0-41D8-9681-E947558EE098}" type="parTrans" cxnId="{D1E37FE9-8CFF-4BF7-81F4-960FE79E6CC4}">
      <dgm:prSet/>
      <dgm:spPr/>
      <dgm:t>
        <a:bodyPr/>
        <a:lstStyle/>
        <a:p>
          <a:endParaRPr lang="en-US"/>
        </a:p>
      </dgm:t>
    </dgm:pt>
    <dgm:pt modelId="{22D38B53-6996-4A20-85AE-28B069C46503}" type="sibTrans" cxnId="{D1E37FE9-8CFF-4BF7-81F4-960FE79E6CC4}">
      <dgm:prSet/>
      <dgm:spPr/>
      <dgm:t>
        <a:bodyPr/>
        <a:lstStyle/>
        <a:p>
          <a:endParaRPr lang="en-US"/>
        </a:p>
      </dgm:t>
    </dgm:pt>
    <dgm:pt modelId="{32CBAE47-D0B1-4A21-BBA4-5C93229CA63E}">
      <dgm:prSet/>
      <dgm:spPr/>
      <dgm:t>
        <a:bodyPr/>
        <a:lstStyle/>
        <a:p>
          <a:r>
            <a:rPr lang="en-US" dirty="0"/>
            <a:t>Ease of start-up</a:t>
          </a:r>
        </a:p>
      </dgm:t>
    </dgm:pt>
    <dgm:pt modelId="{8355A9CA-8A9C-41AA-808C-EC4AF2ADC62E}" type="parTrans" cxnId="{3D279BED-278D-4913-90AB-0894F1F498DE}">
      <dgm:prSet/>
      <dgm:spPr/>
      <dgm:t>
        <a:bodyPr/>
        <a:lstStyle/>
        <a:p>
          <a:endParaRPr lang="en-US"/>
        </a:p>
      </dgm:t>
    </dgm:pt>
    <dgm:pt modelId="{2060C373-5059-4F4C-AC95-BFB916B9458C}" type="sibTrans" cxnId="{3D279BED-278D-4913-90AB-0894F1F498DE}">
      <dgm:prSet/>
      <dgm:spPr/>
      <dgm:t>
        <a:bodyPr/>
        <a:lstStyle/>
        <a:p>
          <a:endParaRPr lang="en-US"/>
        </a:p>
      </dgm:t>
    </dgm:pt>
    <dgm:pt modelId="{4537C9BA-5A51-483B-9BCC-97C2B3CB650E}">
      <dgm:prSet/>
      <dgm:spPr/>
      <dgm:t>
        <a:bodyPr/>
        <a:lstStyle/>
        <a:p>
          <a:r>
            <a:rPr lang="en-US" dirty="0"/>
            <a:t>Shared decisionmaking</a:t>
          </a:r>
        </a:p>
      </dgm:t>
    </dgm:pt>
    <dgm:pt modelId="{442BF6BA-4F61-4FAB-805D-CB6E1AF21CB9}" type="parTrans" cxnId="{55A0CCBE-C0AA-4FFE-93A5-2D256D104CE0}">
      <dgm:prSet/>
      <dgm:spPr/>
      <dgm:t>
        <a:bodyPr/>
        <a:lstStyle/>
        <a:p>
          <a:endParaRPr lang="en-US"/>
        </a:p>
      </dgm:t>
    </dgm:pt>
    <dgm:pt modelId="{FC25F1FF-9091-44DD-B37F-3F6123BC14A3}" type="sibTrans" cxnId="{55A0CCBE-C0AA-4FFE-93A5-2D256D104CE0}">
      <dgm:prSet/>
      <dgm:spPr/>
      <dgm:t>
        <a:bodyPr/>
        <a:lstStyle/>
        <a:p>
          <a:endParaRPr lang="en-US"/>
        </a:p>
      </dgm:t>
    </dgm:pt>
    <dgm:pt modelId="{F4B635F2-8A61-4A23-87DB-0CC605C0E644}">
      <dgm:prSet/>
      <dgm:spPr/>
      <dgm:t>
        <a:bodyPr/>
        <a:lstStyle/>
        <a:p>
          <a:r>
            <a:rPr lang="en-US" dirty="0"/>
            <a:t>Disadvantages</a:t>
          </a:r>
        </a:p>
      </dgm:t>
    </dgm:pt>
    <dgm:pt modelId="{5CCE8725-AE38-49D7-BC96-5FB4D3538C3A}" type="parTrans" cxnId="{15FA4D59-AC67-4932-99E2-453DCC0A53C4}">
      <dgm:prSet/>
      <dgm:spPr/>
      <dgm:t>
        <a:bodyPr/>
        <a:lstStyle/>
        <a:p>
          <a:endParaRPr lang="en-US"/>
        </a:p>
      </dgm:t>
    </dgm:pt>
    <dgm:pt modelId="{ED1BE35E-5792-4062-A6E5-CC8D69C2AE87}" type="sibTrans" cxnId="{15FA4D59-AC67-4932-99E2-453DCC0A53C4}">
      <dgm:prSet/>
      <dgm:spPr/>
      <dgm:t>
        <a:bodyPr/>
        <a:lstStyle/>
        <a:p>
          <a:endParaRPr lang="en-US"/>
        </a:p>
      </dgm:t>
    </dgm:pt>
    <dgm:pt modelId="{EA540BF4-0852-4574-AD5E-3C6A44A4A84B}">
      <dgm:prSet/>
      <dgm:spPr/>
      <dgm:t>
        <a:bodyPr/>
        <a:lstStyle/>
        <a:p>
          <a:r>
            <a:rPr lang="en-US" dirty="0"/>
            <a:t>Unlimited personal liability</a:t>
          </a:r>
        </a:p>
      </dgm:t>
    </dgm:pt>
    <dgm:pt modelId="{EFC1780F-0D29-4037-AB7C-4898A1A142A9}" type="parTrans" cxnId="{9806DB32-B828-4132-B804-94E5228473F9}">
      <dgm:prSet/>
      <dgm:spPr/>
      <dgm:t>
        <a:bodyPr/>
        <a:lstStyle/>
        <a:p>
          <a:endParaRPr lang="en-US"/>
        </a:p>
      </dgm:t>
    </dgm:pt>
    <dgm:pt modelId="{4AAB3E7E-582E-4963-8E65-371E787A81FE}" type="sibTrans" cxnId="{9806DB32-B828-4132-B804-94E5228473F9}">
      <dgm:prSet/>
      <dgm:spPr/>
      <dgm:t>
        <a:bodyPr/>
        <a:lstStyle/>
        <a:p>
          <a:endParaRPr lang="en-US"/>
        </a:p>
      </dgm:t>
    </dgm:pt>
    <dgm:pt modelId="{1D2DC905-23E8-48FA-BB4C-F090414B613F}">
      <dgm:prSet/>
      <dgm:spPr/>
      <dgm:t>
        <a:bodyPr/>
        <a:lstStyle/>
        <a:p>
          <a:r>
            <a:rPr lang="en-US" dirty="0"/>
            <a:t>Potential for conflict</a:t>
          </a:r>
        </a:p>
      </dgm:t>
    </dgm:pt>
    <dgm:pt modelId="{D2F6BA0B-81CF-4327-B3D2-128C6D7DEE84}" type="parTrans" cxnId="{4F667281-B49C-4AFB-B7DD-75AF3F8DBD78}">
      <dgm:prSet/>
      <dgm:spPr/>
      <dgm:t>
        <a:bodyPr/>
        <a:lstStyle/>
        <a:p>
          <a:endParaRPr lang="en-US"/>
        </a:p>
      </dgm:t>
    </dgm:pt>
    <dgm:pt modelId="{AE6B6FD1-AE22-43E4-AB2B-9AD48F3446FE}" type="sibTrans" cxnId="{4F667281-B49C-4AFB-B7DD-75AF3F8DBD78}">
      <dgm:prSet/>
      <dgm:spPr/>
      <dgm:t>
        <a:bodyPr/>
        <a:lstStyle/>
        <a:p>
          <a:endParaRPr lang="en-US"/>
        </a:p>
      </dgm:t>
    </dgm:pt>
    <dgm:pt modelId="{3AE9E077-7848-4777-881F-59B9DDB76052}">
      <dgm:prSet/>
      <dgm:spPr/>
      <dgm:t>
        <a:bodyPr/>
        <a:lstStyle/>
        <a:p>
          <a:r>
            <a:rPr lang="en-US" dirty="0"/>
            <a:t>Ability to specialize</a:t>
          </a:r>
        </a:p>
      </dgm:t>
    </dgm:pt>
    <dgm:pt modelId="{D6C41EB0-889B-45ED-A9AA-491B84ED840A}" type="parTrans" cxnId="{8143957E-8B9A-44E5-A1E8-9454F4C89BE3}">
      <dgm:prSet/>
      <dgm:spPr/>
    </dgm:pt>
    <dgm:pt modelId="{58CB7AFC-72C3-4A47-8D54-6D581AC32C90}" type="sibTrans" cxnId="{8143957E-8B9A-44E5-A1E8-9454F4C89BE3}">
      <dgm:prSet/>
      <dgm:spPr/>
    </dgm:pt>
    <dgm:pt modelId="{2A461208-F2F1-49E7-BFF4-6206D777AF45}">
      <dgm:prSet/>
      <dgm:spPr/>
      <dgm:t>
        <a:bodyPr/>
        <a:lstStyle/>
        <a:p>
          <a:r>
            <a:rPr lang="en-US" dirty="0"/>
            <a:t>More access to financial capital</a:t>
          </a:r>
        </a:p>
      </dgm:t>
    </dgm:pt>
    <dgm:pt modelId="{B6EBD720-6364-4907-8346-5B4422AF0490}" type="parTrans" cxnId="{982F2386-A13E-4921-9201-E9B13076F761}">
      <dgm:prSet/>
      <dgm:spPr/>
    </dgm:pt>
    <dgm:pt modelId="{F8FADA88-CD21-4594-920B-31B8A040763F}" type="sibTrans" cxnId="{982F2386-A13E-4921-9201-E9B13076F761}">
      <dgm:prSet/>
      <dgm:spPr/>
    </dgm:pt>
    <dgm:pt modelId="{0FB4C39B-63CC-47C8-B43B-D3D875980BB0}">
      <dgm:prSet/>
      <dgm:spPr/>
      <dgm:t>
        <a:bodyPr/>
        <a:lstStyle/>
        <a:p>
          <a:endParaRPr lang="en-US" dirty="0"/>
        </a:p>
      </dgm:t>
    </dgm:pt>
    <dgm:pt modelId="{580B908F-2B95-470F-A430-2709782A4217}" type="parTrans" cxnId="{A4BC49D3-17AE-4144-828C-BE19C823A530}">
      <dgm:prSet/>
      <dgm:spPr/>
    </dgm:pt>
    <dgm:pt modelId="{272A9D35-AE78-4A32-848B-AFCB937EB3FF}" type="sibTrans" cxnId="{A4BC49D3-17AE-4144-828C-BE19C823A530}">
      <dgm:prSet/>
      <dgm:spPr/>
    </dgm:pt>
    <dgm:pt modelId="{21F0E19A-A26F-4622-8FD6-A80E5C6CE2CE}">
      <dgm:prSet/>
      <dgm:spPr/>
      <dgm:t>
        <a:bodyPr/>
        <a:lstStyle/>
        <a:p>
          <a:r>
            <a:rPr lang="en-US" dirty="0"/>
            <a:t>Profit comes directly to partners</a:t>
          </a:r>
        </a:p>
      </dgm:t>
    </dgm:pt>
    <dgm:pt modelId="{2FAD438B-C54C-41A6-B03E-C2D07632F29D}" type="parTrans" cxnId="{F56117D3-73F9-457C-93FE-140216FCB76D}">
      <dgm:prSet/>
      <dgm:spPr/>
    </dgm:pt>
    <dgm:pt modelId="{41479950-B860-4838-8A53-F48FDE599AE5}" type="sibTrans" cxnId="{F56117D3-73F9-457C-93FE-140216FCB76D}">
      <dgm:prSet/>
      <dgm:spPr/>
    </dgm:pt>
    <dgm:pt modelId="{CD32F360-E4DA-4341-96F5-23925C60D594}">
      <dgm:prSet/>
      <dgm:spPr/>
      <dgm:t>
        <a:bodyPr/>
        <a:lstStyle/>
        <a:p>
          <a:r>
            <a:rPr lang="en-US" dirty="0"/>
            <a:t>Limited life</a:t>
          </a:r>
        </a:p>
      </dgm:t>
    </dgm:pt>
    <dgm:pt modelId="{98A700F2-446B-4125-9CC5-97211775DF63}" type="parTrans" cxnId="{EFEE6A74-409C-4954-9597-EFF72687265A}">
      <dgm:prSet/>
      <dgm:spPr/>
    </dgm:pt>
    <dgm:pt modelId="{F3D8859B-F28B-46C5-8671-56F81587C960}" type="sibTrans" cxnId="{EFEE6A74-409C-4954-9597-EFF72687265A}">
      <dgm:prSet/>
      <dgm:spPr/>
    </dgm:pt>
    <dgm:pt modelId="{A9F7E952-5CE2-4033-BD5B-E0815987A6FC}" type="pres">
      <dgm:prSet presAssocID="{B1EF20F1-AB28-48DC-B728-B4FF5EF377CB}" presName="Name0" presStyleCnt="0">
        <dgm:presLayoutVars>
          <dgm:dir/>
          <dgm:animLvl val="lvl"/>
          <dgm:resizeHandles val="exact"/>
        </dgm:presLayoutVars>
      </dgm:prSet>
      <dgm:spPr/>
    </dgm:pt>
    <dgm:pt modelId="{D73EC16C-F909-4B14-AD7B-936489F67C6A}" type="pres">
      <dgm:prSet presAssocID="{B6EE1BF7-2E2E-480E-89D6-70B773BCADD3}" presName="composite" presStyleCnt="0"/>
      <dgm:spPr/>
    </dgm:pt>
    <dgm:pt modelId="{859FC53F-50BF-41C5-8BC5-6C4E0BC3985B}" type="pres">
      <dgm:prSet presAssocID="{B6EE1BF7-2E2E-480E-89D6-70B773BCADD3}" presName="parTx" presStyleLbl="alignNode1" presStyleIdx="0" presStyleCnt="2">
        <dgm:presLayoutVars>
          <dgm:chMax val="0"/>
          <dgm:chPref val="0"/>
          <dgm:bulletEnabled val="1"/>
        </dgm:presLayoutVars>
      </dgm:prSet>
      <dgm:spPr/>
    </dgm:pt>
    <dgm:pt modelId="{B25CA839-4678-4661-9EB0-1DBC2A18B10B}" type="pres">
      <dgm:prSet presAssocID="{B6EE1BF7-2E2E-480E-89D6-70B773BCADD3}" presName="desTx" presStyleLbl="alignAccFollowNode1" presStyleIdx="0" presStyleCnt="2">
        <dgm:presLayoutVars>
          <dgm:bulletEnabled val="1"/>
        </dgm:presLayoutVars>
      </dgm:prSet>
      <dgm:spPr/>
    </dgm:pt>
    <dgm:pt modelId="{F39648E0-3442-4138-BA5F-726BC054D719}" type="pres">
      <dgm:prSet presAssocID="{22D38B53-6996-4A20-85AE-28B069C46503}" presName="space" presStyleCnt="0"/>
      <dgm:spPr/>
    </dgm:pt>
    <dgm:pt modelId="{2EB5A93C-F285-493D-BD17-D54ABDA674BC}" type="pres">
      <dgm:prSet presAssocID="{F4B635F2-8A61-4A23-87DB-0CC605C0E644}" presName="composite" presStyleCnt="0"/>
      <dgm:spPr/>
    </dgm:pt>
    <dgm:pt modelId="{A05538E1-4BAE-4438-ABE6-984C3B9253C7}" type="pres">
      <dgm:prSet presAssocID="{F4B635F2-8A61-4A23-87DB-0CC605C0E644}" presName="parTx" presStyleLbl="alignNode1" presStyleIdx="1" presStyleCnt="2">
        <dgm:presLayoutVars>
          <dgm:chMax val="0"/>
          <dgm:chPref val="0"/>
          <dgm:bulletEnabled val="1"/>
        </dgm:presLayoutVars>
      </dgm:prSet>
      <dgm:spPr/>
    </dgm:pt>
    <dgm:pt modelId="{801229FD-61B5-4E37-86DA-C23A862A29BB}" type="pres">
      <dgm:prSet presAssocID="{F4B635F2-8A61-4A23-87DB-0CC605C0E644}" presName="desTx" presStyleLbl="alignAccFollowNode1" presStyleIdx="1" presStyleCnt="2">
        <dgm:presLayoutVars>
          <dgm:bulletEnabled val="1"/>
        </dgm:presLayoutVars>
      </dgm:prSet>
      <dgm:spPr/>
    </dgm:pt>
  </dgm:ptLst>
  <dgm:cxnLst>
    <dgm:cxn modelId="{613C7605-DF09-4DA4-B217-AC53CF6F8311}" type="presOf" srcId="{1D2DC905-23E8-48FA-BB4C-F090414B613F}" destId="{801229FD-61B5-4E37-86DA-C23A862A29BB}" srcOrd="0" destOrd="1" presId="urn:microsoft.com/office/officeart/2005/8/layout/hList1"/>
    <dgm:cxn modelId="{D775B01C-794F-4FB0-8B79-9D01DA375551}" type="presOf" srcId="{B6EE1BF7-2E2E-480E-89D6-70B773BCADD3}" destId="{859FC53F-50BF-41C5-8BC5-6C4E0BC3985B}" srcOrd="0" destOrd="0" presId="urn:microsoft.com/office/officeart/2005/8/layout/hList1"/>
    <dgm:cxn modelId="{10A84A27-FEFB-497C-955B-98A9F2F121F4}" type="presOf" srcId="{3AE9E077-7848-4777-881F-59B9DDB76052}" destId="{B25CA839-4678-4661-9EB0-1DBC2A18B10B}" srcOrd="0" destOrd="2" presId="urn:microsoft.com/office/officeart/2005/8/layout/hList1"/>
    <dgm:cxn modelId="{9806DB32-B828-4132-B804-94E5228473F9}" srcId="{F4B635F2-8A61-4A23-87DB-0CC605C0E644}" destId="{EA540BF4-0852-4574-AD5E-3C6A44A4A84B}" srcOrd="0" destOrd="0" parTransId="{EFC1780F-0D29-4037-AB7C-4898A1A142A9}" sibTransId="{4AAB3E7E-582E-4963-8E65-371E787A81FE}"/>
    <dgm:cxn modelId="{5C5BC65E-08C8-4154-86F2-3BD34C9321D4}" type="presOf" srcId="{B1EF20F1-AB28-48DC-B728-B4FF5EF377CB}" destId="{A9F7E952-5CE2-4033-BD5B-E0815987A6FC}" srcOrd="0" destOrd="0" presId="urn:microsoft.com/office/officeart/2005/8/layout/hList1"/>
    <dgm:cxn modelId="{351CEB43-D56D-4D6E-BF0C-245820694667}" type="presOf" srcId="{2A461208-F2F1-49E7-BFF4-6206D777AF45}" destId="{B25CA839-4678-4661-9EB0-1DBC2A18B10B}" srcOrd="0" destOrd="3" presId="urn:microsoft.com/office/officeart/2005/8/layout/hList1"/>
    <dgm:cxn modelId="{DEB7BC52-0ED3-40D9-9D39-A9AB212EA341}" type="presOf" srcId="{4537C9BA-5A51-483B-9BCC-97C2B3CB650E}" destId="{B25CA839-4678-4661-9EB0-1DBC2A18B10B}" srcOrd="0" destOrd="1" presId="urn:microsoft.com/office/officeart/2005/8/layout/hList1"/>
    <dgm:cxn modelId="{EFEE6A74-409C-4954-9597-EFF72687265A}" srcId="{F4B635F2-8A61-4A23-87DB-0CC605C0E644}" destId="{CD32F360-E4DA-4341-96F5-23925C60D594}" srcOrd="2" destOrd="0" parTransId="{98A700F2-446B-4125-9CC5-97211775DF63}" sibTransId="{F3D8859B-F28B-46C5-8671-56F81587C960}"/>
    <dgm:cxn modelId="{15FA4D59-AC67-4932-99E2-453DCC0A53C4}" srcId="{B1EF20F1-AB28-48DC-B728-B4FF5EF377CB}" destId="{F4B635F2-8A61-4A23-87DB-0CC605C0E644}" srcOrd="1" destOrd="0" parTransId="{5CCE8725-AE38-49D7-BC96-5FB4D3538C3A}" sibTransId="{ED1BE35E-5792-4062-A6E5-CC8D69C2AE87}"/>
    <dgm:cxn modelId="{8143957E-8B9A-44E5-A1E8-9454F4C89BE3}" srcId="{B6EE1BF7-2E2E-480E-89D6-70B773BCADD3}" destId="{3AE9E077-7848-4777-881F-59B9DDB76052}" srcOrd="2" destOrd="0" parTransId="{D6C41EB0-889B-45ED-A9AA-491B84ED840A}" sibTransId="{58CB7AFC-72C3-4A47-8D54-6D581AC32C90}"/>
    <dgm:cxn modelId="{4F667281-B49C-4AFB-B7DD-75AF3F8DBD78}" srcId="{F4B635F2-8A61-4A23-87DB-0CC605C0E644}" destId="{1D2DC905-23E8-48FA-BB4C-F090414B613F}" srcOrd="1" destOrd="0" parTransId="{D2F6BA0B-81CF-4327-B3D2-128C6D7DEE84}" sibTransId="{AE6B6FD1-AE22-43E4-AB2B-9AD48F3446FE}"/>
    <dgm:cxn modelId="{982F2386-A13E-4921-9201-E9B13076F761}" srcId="{B6EE1BF7-2E2E-480E-89D6-70B773BCADD3}" destId="{2A461208-F2F1-49E7-BFF4-6206D777AF45}" srcOrd="3" destOrd="0" parTransId="{B6EBD720-6364-4907-8346-5B4422AF0490}" sibTransId="{F8FADA88-CD21-4594-920B-31B8A040763F}"/>
    <dgm:cxn modelId="{95F31E97-04BA-4758-9319-1EFD8674BA3B}" type="presOf" srcId="{F4B635F2-8A61-4A23-87DB-0CC605C0E644}" destId="{A05538E1-4BAE-4438-ABE6-984C3B9253C7}" srcOrd="0" destOrd="0" presId="urn:microsoft.com/office/officeart/2005/8/layout/hList1"/>
    <dgm:cxn modelId="{A8F74997-C6C4-43EF-B767-1C90A27B31AE}" type="presOf" srcId="{0FB4C39B-63CC-47C8-B43B-D3D875980BB0}" destId="{B25CA839-4678-4661-9EB0-1DBC2A18B10B}" srcOrd="0" destOrd="5" presId="urn:microsoft.com/office/officeart/2005/8/layout/hList1"/>
    <dgm:cxn modelId="{839459A4-11F5-44CC-941A-C102EC39820D}" type="presOf" srcId="{CD32F360-E4DA-4341-96F5-23925C60D594}" destId="{801229FD-61B5-4E37-86DA-C23A862A29BB}" srcOrd="0" destOrd="2" presId="urn:microsoft.com/office/officeart/2005/8/layout/hList1"/>
    <dgm:cxn modelId="{D4B721AA-86E7-4383-9C28-D3481C71FA00}" type="presOf" srcId="{21F0E19A-A26F-4622-8FD6-A80E5C6CE2CE}" destId="{B25CA839-4678-4661-9EB0-1DBC2A18B10B}" srcOrd="0" destOrd="4" presId="urn:microsoft.com/office/officeart/2005/8/layout/hList1"/>
    <dgm:cxn modelId="{55A0CCBE-C0AA-4FFE-93A5-2D256D104CE0}" srcId="{B6EE1BF7-2E2E-480E-89D6-70B773BCADD3}" destId="{4537C9BA-5A51-483B-9BCC-97C2B3CB650E}" srcOrd="1" destOrd="0" parTransId="{442BF6BA-4F61-4FAB-805D-CB6E1AF21CB9}" sibTransId="{FC25F1FF-9091-44DD-B37F-3F6123BC14A3}"/>
    <dgm:cxn modelId="{2BBD92C2-7C89-4BCD-A713-A76660421B6F}" type="presOf" srcId="{32CBAE47-D0B1-4A21-BBA4-5C93229CA63E}" destId="{B25CA839-4678-4661-9EB0-1DBC2A18B10B}" srcOrd="0" destOrd="0" presId="urn:microsoft.com/office/officeart/2005/8/layout/hList1"/>
    <dgm:cxn modelId="{F56117D3-73F9-457C-93FE-140216FCB76D}" srcId="{B6EE1BF7-2E2E-480E-89D6-70B773BCADD3}" destId="{21F0E19A-A26F-4622-8FD6-A80E5C6CE2CE}" srcOrd="4" destOrd="0" parTransId="{2FAD438B-C54C-41A6-B03E-C2D07632F29D}" sibTransId="{41479950-B860-4838-8A53-F48FDE599AE5}"/>
    <dgm:cxn modelId="{A4BC49D3-17AE-4144-828C-BE19C823A530}" srcId="{B6EE1BF7-2E2E-480E-89D6-70B773BCADD3}" destId="{0FB4C39B-63CC-47C8-B43B-D3D875980BB0}" srcOrd="5" destOrd="0" parTransId="{580B908F-2B95-470F-A430-2709782A4217}" sibTransId="{272A9D35-AE78-4A32-848B-AFCB937EB3FF}"/>
    <dgm:cxn modelId="{D1E37FE9-8CFF-4BF7-81F4-960FE79E6CC4}" srcId="{B1EF20F1-AB28-48DC-B728-B4FF5EF377CB}" destId="{B6EE1BF7-2E2E-480E-89D6-70B773BCADD3}" srcOrd="0" destOrd="0" parTransId="{5C18D445-CDD0-41D8-9681-E947558EE098}" sibTransId="{22D38B53-6996-4A20-85AE-28B069C46503}"/>
    <dgm:cxn modelId="{3D279BED-278D-4913-90AB-0894F1F498DE}" srcId="{B6EE1BF7-2E2E-480E-89D6-70B773BCADD3}" destId="{32CBAE47-D0B1-4A21-BBA4-5C93229CA63E}" srcOrd="0" destOrd="0" parTransId="{8355A9CA-8A9C-41AA-808C-EC4AF2ADC62E}" sibTransId="{2060C373-5059-4F4C-AC95-BFB916B9458C}"/>
    <dgm:cxn modelId="{3A6BE3ED-8C90-40EC-932B-810A2A1D606D}" type="presOf" srcId="{EA540BF4-0852-4574-AD5E-3C6A44A4A84B}" destId="{801229FD-61B5-4E37-86DA-C23A862A29BB}" srcOrd="0" destOrd="0" presId="urn:microsoft.com/office/officeart/2005/8/layout/hList1"/>
    <dgm:cxn modelId="{CBCF6EE7-5373-463D-8576-E1EEDC5092FA}" type="presParOf" srcId="{A9F7E952-5CE2-4033-BD5B-E0815987A6FC}" destId="{D73EC16C-F909-4B14-AD7B-936489F67C6A}" srcOrd="0" destOrd="0" presId="urn:microsoft.com/office/officeart/2005/8/layout/hList1"/>
    <dgm:cxn modelId="{CC53C93A-4078-4341-A3C6-98E9EEC37946}" type="presParOf" srcId="{D73EC16C-F909-4B14-AD7B-936489F67C6A}" destId="{859FC53F-50BF-41C5-8BC5-6C4E0BC3985B}" srcOrd="0" destOrd="0" presId="urn:microsoft.com/office/officeart/2005/8/layout/hList1"/>
    <dgm:cxn modelId="{D39CD5EC-36C2-45E3-8FF0-461D0F201C09}" type="presParOf" srcId="{D73EC16C-F909-4B14-AD7B-936489F67C6A}" destId="{B25CA839-4678-4661-9EB0-1DBC2A18B10B}" srcOrd="1" destOrd="0" presId="urn:microsoft.com/office/officeart/2005/8/layout/hList1"/>
    <dgm:cxn modelId="{450AFE24-D5D7-4DE3-BCC6-2614A713FDA8}" type="presParOf" srcId="{A9F7E952-5CE2-4033-BD5B-E0815987A6FC}" destId="{F39648E0-3442-4138-BA5F-726BC054D719}" srcOrd="1" destOrd="0" presId="urn:microsoft.com/office/officeart/2005/8/layout/hList1"/>
    <dgm:cxn modelId="{8F6057A1-B587-4A42-9EEA-95763DCAEE7B}" type="presParOf" srcId="{A9F7E952-5CE2-4033-BD5B-E0815987A6FC}" destId="{2EB5A93C-F285-493D-BD17-D54ABDA674BC}" srcOrd="2" destOrd="0" presId="urn:microsoft.com/office/officeart/2005/8/layout/hList1"/>
    <dgm:cxn modelId="{CA3261CD-4530-4A29-BC96-84C486260203}" type="presParOf" srcId="{2EB5A93C-F285-493D-BD17-D54ABDA674BC}" destId="{A05538E1-4BAE-4438-ABE6-984C3B9253C7}" srcOrd="0" destOrd="0" presId="urn:microsoft.com/office/officeart/2005/8/layout/hList1"/>
    <dgm:cxn modelId="{1A4A27F9-14E6-4EC6-AABE-2596BADAA1B8}" type="presParOf" srcId="{2EB5A93C-F285-493D-BD17-D54ABDA674BC}" destId="{801229FD-61B5-4E37-86DA-C23A862A29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EF20F1-AB28-48DC-B728-B4FF5EF377C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B6EE1BF7-2E2E-480E-89D6-70B773BCADD3}">
      <dgm:prSet phldrT="[Text]"/>
      <dgm:spPr/>
      <dgm:t>
        <a:bodyPr/>
        <a:lstStyle/>
        <a:p>
          <a:r>
            <a:rPr lang="en-US" dirty="0"/>
            <a:t>Advantages</a:t>
          </a:r>
        </a:p>
      </dgm:t>
    </dgm:pt>
    <dgm:pt modelId="{5C18D445-CDD0-41D8-9681-E947558EE098}" type="parTrans" cxnId="{D1E37FE9-8CFF-4BF7-81F4-960FE79E6CC4}">
      <dgm:prSet/>
      <dgm:spPr/>
      <dgm:t>
        <a:bodyPr/>
        <a:lstStyle/>
        <a:p>
          <a:endParaRPr lang="en-US"/>
        </a:p>
      </dgm:t>
    </dgm:pt>
    <dgm:pt modelId="{22D38B53-6996-4A20-85AE-28B069C46503}" type="sibTrans" cxnId="{D1E37FE9-8CFF-4BF7-81F4-960FE79E6CC4}">
      <dgm:prSet/>
      <dgm:spPr/>
      <dgm:t>
        <a:bodyPr/>
        <a:lstStyle/>
        <a:p>
          <a:endParaRPr lang="en-US"/>
        </a:p>
      </dgm:t>
    </dgm:pt>
    <dgm:pt modelId="{32CBAE47-D0B1-4A21-BBA4-5C93229CA63E}">
      <dgm:prSet/>
      <dgm:spPr/>
      <dgm:t>
        <a:bodyPr/>
        <a:lstStyle/>
        <a:p>
          <a:r>
            <a:rPr lang="en-US" dirty="0"/>
            <a:t>Ease of raising capital</a:t>
          </a:r>
        </a:p>
      </dgm:t>
    </dgm:pt>
    <dgm:pt modelId="{8355A9CA-8A9C-41AA-808C-EC4AF2ADC62E}" type="parTrans" cxnId="{3D279BED-278D-4913-90AB-0894F1F498DE}">
      <dgm:prSet/>
      <dgm:spPr/>
      <dgm:t>
        <a:bodyPr/>
        <a:lstStyle/>
        <a:p>
          <a:endParaRPr lang="en-US"/>
        </a:p>
      </dgm:t>
    </dgm:pt>
    <dgm:pt modelId="{2060C373-5059-4F4C-AC95-BFB916B9458C}" type="sibTrans" cxnId="{3D279BED-278D-4913-90AB-0894F1F498DE}">
      <dgm:prSet/>
      <dgm:spPr/>
      <dgm:t>
        <a:bodyPr/>
        <a:lstStyle/>
        <a:p>
          <a:endParaRPr lang="en-US"/>
        </a:p>
      </dgm:t>
    </dgm:pt>
    <dgm:pt modelId="{4537C9BA-5A51-483B-9BCC-97C2B3CB650E}">
      <dgm:prSet/>
      <dgm:spPr/>
      <dgm:t>
        <a:bodyPr/>
        <a:lstStyle/>
        <a:p>
          <a:r>
            <a:rPr lang="en-US" dirty="0"/>
            <a:t>Limited liability for owners</a:t>
          </a:r>
        </a:p>
      </dgm:t>
    </dgm:pt>
    <dgm:pt modelId="{442BF6BA-4F61-4FAB-805D-CB6E1AF21CB9}" type="parTrans" cxnId="{55A0CCBE-C0AA-4FFE-93A5-2D256D104CE0}">
      <dgm:prSet/>
      <dgm:spPr/>
      <dgm:t>
        <a:bodyPr/>
        <a:lstStyle/>
        <a:p>
          <a:endParaRPr lang="en-US"/>
        </a:p>
      </dgm:t>
    </dgm:pt>
    <dgm:pt modelId="{FC25F1FF-9091-44DD-B37F-3F6123BC14A3}" type="sibTrans" cxnId="{55A0CCBE-C0AA-4FFE-93A5-2D256D104CE0}">
      <dgm:prSet/>
      <dgm:spPr/>
      <dgm:t>
        <a:bodyPr/>
        <a:lstStyle/>
        <a:p>
          <a:endParaRPr lang="en-US"/>
        </a:p>
      </dgm:t>
    </dgm:pt>
    <dgm:pt modelId="{F4B635F2-8A61-4A23-87DB-0CC605C0E644}">
      <dgm:prSet/>
      <dgm:spPr/>
      <dgm:t>
        <a:bodyPr/>
        <a:lstStyle/>
        <a:p>
          <a:r>
            <a:rPr lang="en-US" dirty="0"/>
            <a:t>Disadvantages</a:t>
          </a:r>
        </a:p>
      </dgm:t>
    </dgm:pt>
    <dgm:pt modelId="{5CCE8725-AE38-49D7-BC96-5FB4D3538C3A}" type="parTrans" cxnId="{15FA4D59-AC67-4932-99E2-453DCC0A53C4}">
      <dgm:prSet/>
      <dgm:spPr/>
      <dgm:t>
        <a:bodyPr/>
        <a:lstStyle/>
        <a:p>
          <a:endParaRPr lang="en-US"/>
        </a:p>
      </dgm:t>
    </dgm:pt>
    <dgm:pt modelId="{ED1BE35E-5792-4062-A6E5-CC8D69C2AE87}" type="sibTrans" cxnId="{15FA4D59-AC67-4932-99E2-453DCC0A53C4}">
      <dgm:prSet/>
      <dgm:spPr/>
      <dgm:t>
        <a:bodyPr/>
        <a:lstStyle/>
        <a:p>
          <a:endParaRPr lang="en-US"/>
        </a:p>
      </dgm:t>
    </dgm:pt>
    <dgm:pt modelId="{EA540BF4-0852-4574-AD5E-3C6A44A4A84B}">
      <dgm:prSet/>
      <dgm:spPr/>
      <dgm:t>
        <a:bodyPr/>
        <a:lstStyle/>
        <a:p>
          <a:r>
            <a:rPr lang="en-US" dirty="0"/>
            <a:t>Expense and difficulty of start-up</a:t>
          </a:r>
        </a:p>
      </dgm:t>
    </dgm:pt>
    <dgm:pt modelId="{EFC1780F-0D29-4037-AB7C-4898A1A142A9}" type="parTrans" cxnId="{9806DB32-B828-4132-B804-94E5228473F9}">
      <dgm:prSet/>
      <dgm:spPr/>
      <dgm:t>
        <a:bodyPr/>
        <a:lstStyle/>
        <a:p>
          <a:endParaRPr lang="en-US"/>
        </a:p>
      </dgm:t>
    </dgm:pt>
    <dgm:pt modelId="{4AAB3E7E-582E-4963-8E65-371E787A81FE}" type="sibTrans" cxnId="{9806DB32-B828-4132-B804-94E5228473F9}">
      <dgm:prSet/>
      <dgm:spPr/>
      <dgm:t>
        <a:bodyPr/>
        <a:lstStyle/>
        <a:p>
          <a:endParaRPr lang="en-US"/>
        </a:p>
      </dgm:t>
    </dgm:pt>
    <dgm:pt modelId="{3AE9E077-7848-4777-881F-59B9DDB76052}">
      <dgm:prSet/>
      <dgm:spPr/>
      <dgm:t>
        <a:bodyPr/>
        <a:lstStyle/>
        <a:p>
          <a:r>
            <a:rPr lang="en-US" dirty="0"/>
            <a:t>Transferable ownership</a:t>
          </a:r>
        </a:p>
      </dgm:t>
    </dgm:pt>
    <dgm:pt modelId="{D6C41EB0-889B-45ED-A9AA-491B84ED840A}" type="parTrans" cxnId="{8143957E-8B9A-44E5-A1E8-9454F4C89BE3}">
      <dgm:prSet/>
      <dgm:spPr/>
    </dgm:pt>
    <dgm:pt modelId="{58CB7AFC-72C3-4A47-8D54-6D581AC32C90}" type="sibTrans" cxnId="{8143957E-8B9A-44E5-A1E8-9454F4C89BE3}">
      <dgm:prSet/>
      <dgm:spPr/>
    </dgm:pt>
    <dgm:pt modelId="{16C23126-8983-4091-9601-7F301C240E31}">
      <dgm:prSet/>
      <dgm:spPr/>
      <dgm:t>
        <a:bodyPr/>
        <a:lstStyle/>
        <a:p>
          <a:r>
            <a:rPr lang="en-US" dirty="0"/>
            <a:t>Unlimited life</a:t>
          </a:r>
        </a:p>
      </dgm:t>
    </dgm:pt>
    <dgm:pt modelId="{D20FEFAA-DA64-45C3-AF8C-CB9121052D06}" type="parTrans" cxnId="{92A62E27-A412-4AD8-BBE1-11EF06A26E99}">
      <dgm:prSet/>
      <dgm:spPr/>
    </dgm:pt>
    <dgm:pt modelId="{76D4E48E-2F84-4C32-BBED-7CD9BB3DD939}" type="sibTrans" cxnId="{92A62E27-A412-4AD8-BBE1-11EF06A26E99}">
      <dgm:prSet/>
      <dgm:spPr/>
    </dgm:pt>
    <dgm:pt modelId="{7642AFF4-BBEF-4D4D-AE8E-B011764FD822}">
      <dgm:prSet/>
      <dgm:spPr/>
      <dgm:t>
        <a:bodyPr/>
        <a:lstStyle/>
        <a:p>
          <a:r>
            <a:rPr lang="en-US" dirty="0"/>
            <a:t>Ability to hire experts</a:t>
          </a:r>
        </a:p>
      </dgm:t>
    </dgm:pt>
    <dgm:pt modelId="{4038841C-B009-4B2A-9295-D7DA07ECC943}" type="parTrans" cxnId="{EC6B01A4-C5B7-41D5-A252-8B256193FB17}">
      <dgm:prSet/>
      <dgm:spPr/>
    </dgm:pt>
    <dgm:pt modelId="{F544491F-2B57-4D7B-B5BB-51FC7E62C349}" type="sibTrans" cxnId="{EC6B01A4-C5B7-41D5-A252-8B256193FB17}">
      <dgm:prSet/>
      <dgm:spPr/>
    </dgm:pt>
    <dgm:pt modelId="{D7972EC9-0C35-41D6-9666-A9E84E42471E}">
      <dgm:prSet/>
      <dgm:spPr/>
      <dgm:t>
        <a:bodyPr/>
        <a:lstStyle/>
        <a:p>
          <a:r>
            <a:rPr lang="en-US" dirty="0"/>
            <a:t>Double taxation</a:t>
          </a:r>
        </a:p>
      </dgm:t>
    </dgm:pt>
    <dgm:pt modelId="{45E77E22-2541-4FD0-8927-8862FE7E89B2}" type="parTrans" cxnId="{7E149546-ED74-4774-94D1-8F21E226718B}">
      <dgm:prSet/>
      <dgm:spPr/>
    </dgm:pt>
    <dgm:pt modelId="{217B387B-A450-4735-B8D8-039B2D586B35}" type="sibTrans" cxnId="{7E149546-ED74-4774-94D1-8F21E226718B}">
      <dgm:prSet/>
      <dgm:spPr/>
    </dgm:pt>
    <dgm:pt modelId="{36C6BAAC-80E8-4A1C-B2FC-CD80985767E6}">
      <dgm:prSet/>
      <dgm:spPr/>
      <dgm:t>
        <a:bodyPr/>
        <a:lstStyle/>
        <a:p>
          <a:r>
            <a:rPr lang="en-US" dirty="0"/>
            <a:t>Owner-agent dilemma</a:t>
          </a:r>
        </a:p>
      </dgm:t>
    </dgm:pt>
    <dgm:pt modelId="{B4DF72B0-FB7D-435A-AE12-9A7598079BD3}" type="parTrans" cxnId="{D2DC866C-6C19-430E-BF1C-425974730184}">
      <dgm:prSet/>
      <dgm:spPr/>
    </dgm:pt>
    <dgm:pt modelId="{F68D660A-2218-42FE-BA61-1DD67CD671E6}" type="sibTrans" cxnId="{D2DC866C-6C19-430E-BF1C-425974730184}">
      <dgm:prSet/>
      <dgm:spPr/>
    </dgm:pt>
    <dgm:pt modelId="{6EB1FFA2-83FB-49AE-8F5E-91CC7DD38B7F}">
      <dgm:prSet/>
      <dgm:spPr/>
      <dgm:t>
        <a:bodyPr/>
        <a:lstStyle/>
        <a:p>
          <a:endParaRPr lang="en-US" dirty="0"/>
        </a:p>
      </dgm:t>
    </dgm:pt>
    <dgm:pt modelId="{E84DE2AE-3C80-4E6A-B50C-E5D1E4877EEC}" type="parTrans" cxnId="{0CC43C1A-1DEF-41F3-9D79-CCA1286CFBCC}">
      <dgm:prSet/>
      <dgm:spPr/>
    </dgm:pt>
    <dgm:pt modelId="{7AE27038-0CFD-40C3-AA19-A47D944F8BAE}" type="sibTrans" cxnId="{0CC43C1A-1DEF-41F3-9D79-CCA1286CFBCC}">
      <dgm:prSet/>
      <dgm:spPr/>
    </dgm:pt>
    <dgm:pt modelId="{3600E98B-8D59-4B4C-896E-97B12AB14753}">
      <dgm:prSet/>
      <dgm:spPr/>
      <dgm:t>
        <a:bodyPr/>
        <a:lstStyle/>
        <a:p>
          <a:r>
            <a:rPr lang="en-US" dirty="0"/>
            <a:t>Increased regulation and requirements</a:t>
          </a:r>
        </a:p>
      </dgm:t>
    </dgm:pt>
    <dgm:pt modelId="{16251999-90AC-4584-8580-4C8F63DB2E27}" type="parTrans" cxnId="{5315E2AF-9E32-4E3E-B761-CCF0CE4562C2}">
      <dgm:prSet/>
      <dgm:spPr/>
    </dgm:pt>
    <dgm:pt modelId="{C4B1480E-EFE7-422F-B933-AA6352D8B0F6}" type="sibTrans" cxnId="{5315E2AF-9E32-4E3E-B761-CCF0CE4562C2}">
      <dgm:prSet/>
      <dgm:spPr/>
    </dgm:pt>
    <dgm:pt modelId="{A9F7E952-5CE2-4033-BD5B-E0815987A6FC}" type="pres">
      <dgm:prSet presAssocID="{B1EF20F1-AB28-48DC-B728-B4FF5EF377CB}" presName="Name0" presStyleCnt="0">
        <dgm:presLayoutVars>
          <dgm:dir/>
          <dgm:animLvl val="lvl"/>
          <dgm:resizeHandles val="exact"/>
        </dgm:presLayoutVars>
      </dgm:prSet>
      <dgm:spPr/>
    </dgm:pt>
    <dgm:pt modelId="{D73EC16C-F909-4B14-AD7B-936489F67C6A}" type="pres">
      <dgm:prSet presAssocID="{B6EE1BF7-2E2E-480E-89D6-70B773BCADD3}" presName="composite" presStyleCnt="0"/>
      <dgm:spPr/>
    </dgm:pt>
    <dgm:pt modelId="{859FC53F-50BF-41C5-8BC5-6C4E0BC3985B}" type="pres">
      <dgm:prSet presAssocID="{B6EE1BF7-2E2E-480E-89D6-70B773BCADD3}" presName="parTx" presStyleLbl="alignNode1" presStyleIdx="0" presStyleCnt="2">
        <dgm:presLayoutVars>
          <dgm:chMax val="0"/>
          <dgm:chPref val="0"/>
          <dgm:bulletEnabled val="1"/>
        </dgm:presLayoutVars>
      </dgm:prSet>
      <dgm:spPr/>
    </dgm:pt>
    <dgm:pt modelId="{B25CA839-4678-4661-9EB0-1DBC2A18B10B}" type="pres">
      <dgm:prSet presAssocID="{B6EE1BF7-2E2E-480E-89D6-70B773BCADD3}" presName="desTx" presStyleLbl="alignAccFollowNode1" presStyleIdx="0" presStyleCnt="2">
        <dgm:presLayoutVars>
          <dgm:bulletEnabled val="1"/>
        </dgm:presLayoutVars>
      </dgm:prSet>
      <dgm:spPr/>
    </dgm:pt>
    <dgm:pt modelId="{F39648E0-3442-4138-BA5F-726BC054D719}" type="pres">
      <dgm:prSet presAssocID="{22D38B53-6996-4A20-85AE-28B069C46503}" presName="space" presStyleCnt="0"/>
      <dgm:spPr/>
    </dgm:pt>
    <dgm:pt modelId="{2EB5A93C-F285-493D-BD17-D54ABDA674BC}" type="pres">
      <dgm:prSet presAssocID="{F4B635F2-8A61-4A23-87DB-0CC605C0E644}" presName="composite" presStyleCnt="0"/>
      <dgm:spPr/>
    </dgm:pt>
    <dgm:pt modelId="{A05538E1-4BAE-4438-ABE6-984C3B9253C7}" type="pres">
      <dgm:prSet presAssocID="{F4B635F2-8A61-4A23-87DB-0CC605C0E644}" presName="parTx" presStyleLbl="alignNode1" presStyleIdx="1" presStyleCnt="2">
        <dgm:presLayoutVars>
          <dgm:chMax val="0"/>
          <dgm:chPref val="0"/>
          <dgm:bulletEnabled val="1"/>
        </dgm:presLayoutVars>
      </dgm:prSet>
      <dgm:spPr/>
    </dgm:pt>
    <dgm:pt modelId="{801229FD-61B5-4E37-86DA-C23A862A29BB}" type="pres">
      <dgm:prSet presAssocID="{F4B635F2-8A61-4A23-87DB-0CC605C0E644}" presName="desTx" presStyleLbl="alignAccFollowNode1" presStyleIdx="1" presStyleCnt="2">
        <dgm:presLayoutVars>
          <dgm:bulletEnabled val="1"/>
        </dgm:presLayoutVars>
      </dgm:prSet>
      <dgm:spPr/>
    </dgm:pt>
  </dgm:ptLst>
  <dgm:cxnLst>
    <dgm:cxn modelId="{9C33F110-FE61-4C0B-8EAE-1E72C135412D}" type="presOf" srcId="{3AE9E077-7848-4777-881F-59B9DDB76052}" destId="{B25CA839-4678-4661-9EB0-1DBC2A18B10B}" srcOrd="0" destOrd="2" presId="urn:microsoft.com/office/officeart/2005/8/layout/hList1"/>
    <dgm:cxn modelId="{0CC43C1A-1DEF-41F3-9D79-CCA1286CFBCC}" srcId="{F4B635F2-8A61-4A23-87DB-0CC605C0E644}" destId="{6EB1FFA2-83FB-49AE-8F5E-91CC7DD38B7F}" srcOrd="4" destOrd="0" parTransId="{E84DE2AE-3C80-4E6A-B50C-E5D1E4877EEC}" sibTransId="{7AE27038-0CFD-40C3-AA19-A47D944F8BAE}"/>
    <dgm:cxn modelId="{5317061C-073B-421E-87F9-D0833D380540}" type="presOf" srcId="{D7972EC9-0C35-41D6-9666-A9E84E42471E}" destId="{801229FD-61B5-4E37-86DA-C23A862A29BB}" srcOrd="0" destOrd="1" presId="urn:microsoft.com/office/officeart/2005/8/layout/hList1"/>
    <dgm:cxn modelId="{1A41DA1D-1859-4593-A61E-19B220061B9F}" type="presOf" srcId="{3600E98B-8D59-4B4C-896E-97B12AB14753}" destId="{801229FD-61B5-4E37-86DA-C23A862A29BB}" srcOrd="0" destOrd="3" presId="urn:microsoft.com/office/officeart/2005/8/layout/hList1"/>
    <dgm:cxn modelId="{92A62E27-A412-4AD8-BBE1-11EF06A26E99}" srcId="{B6EE1BF7-2E2E-480E-89D6-70B773BCADD3}" destId="{16C23126-8983-4091-9601-7F301C240E31}" srcOrd="3" destOrd="0" parTransId="{D20FEFAA-DA64-45C3-AF8C-CB9121052D06}" sibTransId="{76D4E48E-2F84-4C32-BBED-7CD9BB3DD939}"/>
    <dgm:cxn modelId="{87AD0732-68F1-4F9E-A7EB-1E8DEA646433}" type="presOf" srcId="{B1EF20F1-AB28-48DC-B728-B4FF5EF377CB}" destId="{A9F7E952-5CE2-4033-BD5B-E0815987A6FC}" srcOrd="0" destOrd="0" presId="urn:microsoft.com/office/officeart/2005/8/layout/hList1"/>
    <dgm:cxn modelId="{9806DB32-B828-4132-B804-94E5228473F9}" srcId="{F4B635F2-8A61-4A23-87DB-0CC605C0E644}" destId="{EA540BF4-0852-4574-AD5E-3C6A44A4A84B}" srcOrd="0" destOrd="0" parTransId="{EFC1780F-0D29-4037-AB7C-4898A1A142A9}" sibTransId="{4AAB3E7E-582E-4963-8E65-371E787A81FE}"/>
    <dgm:cxn modelId="{A1FA733B-7F23-450C-BB5F-1E56262BA7F3}" type="presOf" srcId="{4537C9BA-5A51-483B-9BCC-97C2B3CB650E}" destId="{B25CA839-4678-4661-9EB0-1DBC2A18B10B}" srcOrd="0" destOrd="1" presId="urn:microsoft.com/office/officeart/2005/8/layout/hList1"/>
    <dgm:cxn modelId="{7E149546-ED74-4774-94D1-8F21E226718B}" srcId="{F4B635F2-8A61-4A23-87DB-0CC605C0E644}" destId="{D7972EC9-0C35-41D6-9666-A9E84E42471E}" srcOrd="1" destOrd="0" parTransId="{45E77E22-2541-4FD0-8927-8862FE7E89B2}" sibTransId="{217B387B-A450-4735-B8D8-039B2D586B35}"/>
    <dgm:cxn modelId="{C3F2EC6A-3902-4858-A9F7-7720766DFC08}" type="presOf" srcId="{EA540BF4-0852-4574-AD5E-3C6A44A4A84B}" destId="{801229FD-61B5-4E37-86DA-C23A862A29BB}" srcOrd="0" destOrd="0" presId="urn:microsoft.com/office/officeart/2005/8/layout/hList1"/>
    <dgm:cxn modelId="{D2DC866C-6C19-430E-BF1C-425974730184}" srcId="{F4B635F2-8A61-4A23-87DB-0CC605C0E644}" destId="{36C6BAAC-80E8-4A1C-B2FC-CD80985767E6}" srcOrd="2" destOrd="0" parTransId="{B4DF72B0-FB7D-435A-AE12-9A7598079BD3}" sibTransId="{F68D660A-2218-42FE-BA61-1DD67CD671E6}"/>
    <dgm:cxn modelId="{6318924C-7E4B-43E0-8AE2-4D8F04E2496F}" type="presOf" srcId="{6EB1FFA2-83FB-49AE-8F5E-91CC7DD38B7F}" destId="{801229FD-61B5-4E37-86DA-C23A862A29BB}" srcOrd="0" destOrd="4" presId="urn:microsoft.com/office/officeart/2005/8/layout/hList1"/>
    <dgm:cxn modelId="{15FA4D59-AC67-4932-99E2-453DCC0A53C4}" srcId="{B1EF20F1-AB28-48DC-B728-B4FF5EF377CB}" destId="{F4B635F2-8A61-4A23-87DB-0CC605C0E644}" srcOrd="1" destOrd="0" parTransId="{5CCE8725-AE38-49D7-BC96-5FB4D3538C3A}" sibTransId="{ED1BE35E-5792-4062-A6E5-CC8D69C2AE87}"/>
    <dgm:cxn modelId="{8143957E-8B9A-44E5-A1E8-9454F4C89BE3}" srcId="{B6EE1BF7-2E2E-480E-89D6-70B773BCADD3}" destId="{3AE9E077-7848-4777-881F-59B9DDB76052}" srcOrd="2" destOrd="0" parTransId="{D6C41EB0-889B-45ED-A9AA-491B84ED840A}" sibTransId="{58CB7AFC-72C3-4A47-8D54-6D581AC32C90}"/>
    <dgm:cxn modelId="{39FFD08E-7D85-4AFC-B142-0A8DB4B6F8A3}" type="presOf" srcId="{36C6BAAC-80E8-4A1C-B2FC-CD80985767E6}" destId="{801229FD-61B5-4E37-86DA-C23A862A29BB}" srcOrd="0" destOrd="2" presId="urn:microsoft.com/office/officeart/2005/8/layout/hList1"/>
    <dgm:cxn modelId="{F0ED5E99-2039-467B-A374-78723DCA2039}" type="presOf" srcId="{32CBAE47-D0B1-4A21-BBA4-5C93229CA63E}" destId="{B25CA839-4678-4661-9EB0-1DBC2A18B10B}" srcOrd="0" destOrd="0" presId="urn:microsoft.com/office/officeart/2005/8/layout/hList1"/>
    <dgm:cxn modelId="{EC6B01A4-C5B7-41D5-A252-8B256193FB17}" srcId="{B6EE1BF7-2E2E-480E-89D6-70B773BCADD3}" destId="{7642AFF4-BBEF-4D4D-AE8E-B011764FD822}" srcOrd="4" destOrd="0" parTransId="{4038841C-B009-4B2A-9295-D7DA07ECC943}" sibTransId="{F544491F-2B57-4D7B-B5BB-51FC7E62C349}"/>
    <dgm:cxn modelId="{5315E2AF-9E32-4E3E-B761-CCF0CE4562C2}" srcId="{F4B635F2-8A61-4A23-87DB-0CC605C0E644}" destId="{3600E98B-8D59-4B4C-896E-97B12AB14753}" srcOrd="3" destOrd="0" parTransId="{16251999-90AC-4584-8580-4C8F63DB2E27}" sibTransId="{C4B1480E-EFE7-422F-B933-AA6352D8B0F6}"/>
    <dgm:cxn modelId="{55A0CCBE-C0AA-4FFE-93A5-2D256D104CE0}" srcId="{B6EE1BF7-2E2E-480E-89D6-70B773BCADD3}" destId="{4537C9BA-5A51-483B-9BCC-97C2B3CB650E}" srcOrd="1" destOrd="0" parTransId="{442BF6BA-4F61-4FAB-805D-CB6E1AF21CB9}" sibTransId="{FC25F1FF-9091-44DD-B37F-3F6123BC14A3}"/>
    <dgm:cxn modelId="{FE48B2C8-8B3E-4C0E-9FA0-A23277651D2A}" type="presOf" srcId="{B6EE1BF7-2E2E-480E-89D6-70B773BCADD3}" destId="{859FC53F-50BF-41C5-8BC5-6C4E0BC3985B}" srcOrd="0" destOrd="0" presId="urn:microsoft.com/office/officeart/2005/8/layout/hList1"/>
    <dgm:cxn modelId="{70A81ADF-024B-4DF5-8D38-A9CC8F127854}" type="presOf" srcId="{7642AFF4-BBEF-4D4D-AE8E-B011764FD822}" destId="{B25CA839-4678-4661-9EB0-1DBC2A18B10B}" srcOrd="0" destOrd="4" presId="urn:microsoft.com/office/officeart/2005/8/layout/hList1"/>
    <dgm:cxn modelId="{231F01E5-FFCE-45A8-87DF-242D2418FC4F}" type="presOf" srcId="{F4B635F2-8A61-4A23-87DB-0CC605C0E644}" destId="{A05538E1-4BAE-4438-ABE6-984C3B9253C7}" srcOrd="0" destOrd="0" presId="urn:microsoft.com/office/officeart/2005/8/layout/hList1"/>
    <dgm:cxn modelId="{D1E37FE9-8CFF-4BF7-81F4-960FE79E6CC4}" srcId="{B1EF20F1-AB28-48DC-B728-B4FF5EF377CB}" destId="{B6EE1BF7-2E2E-480E-89D6-70B773BCADD3}" srcOrd="0" destOrd="0" parTransId="{5C18D445-CDD0-41D8-9681-E947558EE098}" sibTransId="{22D38B53-6996-4A20-85AE-28B069C46503}"/>
    <dgm:cxn modelId="{3D279BED-278D-4913-90AB-0894F1F498DE}" srcId="{B6EE1BF7-2E2E-480E-89D6-70B773BCADD3}" destId="{32CBAE47-D0B1-4A21-BBA4-5C93229CA63E}" srcOrd="0" destOrd="0" parTransId="{8355A9CA-8A9C-41AA-808C-EC4AF2ADC62E}" sibTransId="{2060C373-5059-4F4C-AC95-BFB916B9458C}"/>
    <dgm:cxn modelId="{7880A6F6-544E-4F1E-B81F-C1C6AE12F9D8}" type="presOf" srcId="{16C23126-8983-4091-9601-7F301C240E31}" destId="{B25CA839-4678-4661-9EB0-1DBC2A18B10B}" srcOrd="0" destOrd="3" presId="urn:microsoft.com/office/officeart/2005/8/layout/hList1"/>
    <dgm:cxn modelId="{4C6F9B89-3E3F-4ADC-8DCE-A7AC4C7050D8}" type="presParOf" srcId="{A9F7E952-5CE2-4033-BD5B-E0815987A6FC}" destId="{D73EC16C-F909-4B14-AD7B-936489F67C6A}" srcOrd="0" destOrd="0" presId="urn:microsoft.com/office/officeart/2005/8/layout/hList1"/>
    <dgm:cxn modelId="{A9385A06-01BB-4A9D-BA49-D684C4B26D23}" type="presParOf" srcId="{D73EC16C-F909-4B14-AD7B-936489F67C6A}" destId="{859FC53F-50BF-41C5-8BC5-6C4E0BC3985B}" srcOrd="0" destOrd="0" presId="urn:microsoft.com/office/officeart/2005/8/layout/hList1"/>
    <dgm:cxn modelId="{44190B88-A0DD-4623-A647-115DB3707583}" type="presParOf" srcId="{D73EC16C-F909-4B14-AD7B-936489F67C6A}" destId="{B25CA839-4678-4661-9EB0-1DBC2A18B10B}" srcOrd="1" destOrd="0" presId="urn:microsoft.com/office/officeart/2005/8/layout/hList1"/>
    <dgm:cxn modelId="{9FFD87EC-E092-4E19-8DAC-1074BFEA589E}" type="presParOf" srcId="{A9F7E952-5CE2-4033-BD5B-E0815987A6FC}" destId="{F39648E0-3442-4138-BA5F-726BC054D719}" srcOrd="1" destOrd="0" presId="urn:microsoft.com/office/officeart/2005/8/layout/hList1"/>
    <dgm:cxn modelId="{E9CC8469-DCBC-4414-9DE5-488C6605AFFB}" type="presParOf" srcId="{A9F7E952-5CE2-4033-BD5B-E0815987A6FC}" destId="{2EB5A93C-F285-493D-BD17-D54ABDA674BC}" srcOrd="2" destOrd="0" presId="urn:microsoft.com/office/officeart/2005/8/layout/hList1"/>
    <dgm:cxn modelId="{96ADFCE6-DF8A-4830-B05A-6695454F9A03}" type="presParOf" srcId="{2EB5A93C-F285-493D-BD17-D54ABDA674BC}" destId="{A05538E1-4BAE-4438-ABE6-984C3B9253C7}" srcOrd="0" destOrd="0" presId="urn:microsoft.com/office/officeart/2005/8/layout/hList1"/>
    <dgm:cxn modelId="{7E71AC30-39D9-4662-95FB-D5D11BEF53F0}" type="presParOf" srcId="{2EB5A93C-F285-493D-BD17-D54ABDA674BC}" destId="{801229FD-61B5-4E37-86DA-C23A862A29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F0C59-04E6-47D9-AD05-3DB5ECFEB925}">
      <dsp:nvSpPr>
        <dsp:cNvPr id="0" name=""/>
        <dsp:cNvSpPr/>
      </dsp:nvSpPr>
      <dsp:spPr>
        <a:xfrm>
          <a:off x="2568469" y="1128374"/>
          <a:ext cx="2698960" cy="2698960"/>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Variables </a:t>
          </a:r>
          <a:endParaRPr lang="en-IN" sz="3800" kern="1200" dirty="0"/>
        </a:p>
      </dsp:txBody>
      <dsp:txXfrm>
        <a:off x="2963723" y="1523628"/>
        <a:ext cx="1908452" cy="1908452"/>
      </dsp:txXfrm>
    </dsp:sp>
    <dsp:sp modelId="{9D1709F1-5177-4DBA-A365-0AE28C9D99DC}">
      <dsp:nvSpPr>
        <dsp:cNvPr id="0" name=""/>
        <dsp:cNvSpPr/>
      </dsp:nvSpPr>
      <dsp:spPr>
        <a:xfrm>
          <a:off x="3243209" y="44478"/>
          <a:ext cx="1349480" cy="1349480"/>
        </a:xfrm>
        <a:prstGeom prst="ellipse">
          <a:avLst/>
        </a:prstGeom>
        <a:solidFill>
          <a:schemeClr val="accent4">
            <a:alpha val="50000"/>
            <a:hueOff val="1400127"/>
            <a:satOff val="-5825"/>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Number of firms </a:t>
          </a:r>
          <a:endParaRPr lang="en-IN" sz="1200" kern="1200" dirty="0"/>
        </a:p>
      </dsp:txBody>
      <dsp:txXfrm>
        <a:off x="3440836" y="242105"/>
        <a:ext cx="954226" cy="954226"/>
      </dsp:txXfrm>
    </dsp:sp>
    <dsp:sp modelId="{CEF66417-9F0F-4BC0-AFE4-5004EC8BFC7E}">
      <dsp:nvSpPr>
        <dsp:cNvPr id="0" name=""/>
        <dsp:cNvSpPr/>
      </dsp:nvSpPr>
      <dsp:spPr>
        <a:xfrm>
          <a:off x="4618166" y="706623"/>
          <a:ext cx="1349480" cy="1349480"/>
        </a:xfrm>
        <a:prstGeom prst="ellipse">
          <a:avLst/>
        </a:prstGeom>
        <a:solidFill>
          <a:schemeClr val="accent4">
            <a:alpha val="50000"/>
            <a:hueOff val="2800255"/>
            <a:satOff val="-11651"/>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Power and quantity of buyer</a:t>
          </a:r>
          <a:endParaRPr lang="en-IN" sz="1200" kern="1200" dirty="0"/>
        </a:p>
      </dsp:txBody>
      <dsp:txXfrm>
        <a:off x="4815793" y="904250"/>
        <a:ext cx="954226" cy="954226"/>
      </dsp:txXfrm>
    </dsp:sp>
    <dsp:sp modelId="{C0CEE43D-CAFD-46A9-99F3-9BDA399D1F1C}">
      <dsp:nvSpPr>
        <dsp:cNvPr id="0" name=""/>
        <dsp:cNvSpPr/>
      </dsp:nvSpPr>
      <dsp:spPr>
        <a:xfrm>
          <a:off x="4957753" y="2194447"/>
          <a:ext cx="1349480" cy="1349480"/>
        </a:xfrm>
        <a:prstGeom prst="ellipse">
          <a:avLst/>
        </a:prstGeom>
        <a:solidFill>
          <a:schemeClr val="accent4">
            <a:alpha val="50000"/>
            <a:hueOff val="4200382"/>
            <a:satOff val="-17476"/>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Degree of product differentiation</a:t>
          </a:r>
          <a:endParaRPr lang="en-IN" sz="1200" kern="1200" dirty="0"/>
        </a:p>
      </dsp:txBody>
      <dsp:txXfrm>
        <a:off x="5155380" y="2392074"/>
        <a:ext cx="954226" cy="954226"/>
      </dsp:txXfrm>
    </dsp:sp>
    <dsp:sp modelId="{5090B43B-DE20-4E77-83DD-96AD28BF251E}">
      <dsp:nvSpPr>
        <dsp:cNvPr id="0" name=""/>
        <dsp:cNvSpPr/>
      </dsp:nvSpPr>
      <dsp:spPr>
        <a:xfrm>
          <a:off x="4006253" y="3387590"/>
          <a:ext cx="1349480" cy="1349480"/>
        </a:xfrm>
        <a:prstGeom prst="ellipse">
          <a:avLst/>
        </a:prstGeom>
        <a:solidFill>
          <a:schemeClr val="accent4">
            <a:alpha val="50000"/>
            <a:hueOff val="5600509"/>
            <a:satOff val="-23301"/>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Profitability </a:t>
          </a:r>
          <a:endParaRPr lang="en-IN" sz="1200" kern="1200" dirty="0"/>
        </a:p>
      </dsp:txBody>
      <dsp:txXfrm>
        <a:off x="4203880" y="3585217"/>
        <a:ext cx="954226" cy="954226"/>
      </dsp:txXfrm>
    </dsp:sp>
    <dsp:sp modelId="{361B11D2-6ADB-4D86-BFD9-E95CDA03CC5E}">
      <dsp:nvSpPr>
        <dsp:cNvPr id="0" name=""/>
        <dsp:cNvSpPr/>
      </dsp:nvSpPr>
      <dsp:spPr>
        <a:xfrm>
          <a:off x="2480166" y="3387590"/>
          <a:ext cx="1349480" cy="1349480"/>
        </a:xfrm>
        <a:prstGeom prst="ellipse">
          <a:avLst/>
        </a:prstGeom>
        <a:solidFill>
          <a:schemeClr val="accent4">
            <a:alpha val="50000"/>
            <a:hueOff val="7000636"/>
            <a:satOff val="-2912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Nature of cost</a:t>
          </a:r>
          <a:endParaRPr lang="en-IN" sz="1200" kern="1200" dirty="0"/>
        </a:p>
      </dsp:txBody>
      <dsp:txXfrm>
        <a:off x="2677793" y="3585217"/>
        <a:ext cx="954226" cy="954226"/>
      </dsp:txXfrm>
    </dsp:sp>
    <dsp:sp modelId="{B63ED362-481E-4E47-ADB2-0944DDB2624F}">
      <dsp:nvSpPr>
        <dsp:cNvPr id="0" name=""/>
        <dsp:cNvSpPr/>
      </dsp:nvSpPr>
      <dsp:spPr>
        <a:xfrm>
          <a:off x="1497595" y="2184086"/>
          <a:ext cx="1349480" cy="1349480"/>
        </a:xfrm>
        <a:prstGeom prst="ellipse">
          <a:avLst/>
        </a:prstGeom>
        <a:solidFill>
          <a:schemeClr val="accent4">
            <a:alpha val="50000"/>
            <a:hueOff val="8400764"/>
            <a:satOff val="-34952"/>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Consumer loyalty</a:t>
          </a:r>
          <a:endParaRPr lang="en-IN" sz="1200" kern="1200" dirty="0"/>
        </a:p>
      </dsp:txBody>
      <dsp:txXfrm>
        <a:off x="1695222" y="2381713"/>
        <a:ext cx="954226" cy="954226"/>
      </dsp:txXfrm>
    </dsp:sp>
    <dsp:sp modelId="{95C850FC-9A63-4AAB-A3EF-0431B9558530}">
      <dsp:nvSpPr>
        <dsp:cNvPr id="0" name=""/>
        <dsp:cNvSpPr/>
      </dsp:nvSpPr>
      <dsp:spPr>
        <a:xfrm>
          <a:off x="1868252" y="706623"/>
          <a:ext cx="1349480" cy="1349480"/>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market share of firms </a:t>
          </a:r>
          <a:endParaRPr lang="en-IN" sz="1200" kern="1200" dirty="0"/>
        </a:p>
      </dsp:txBody>
      <dsp:txXfrm>
        <a:off x="2065879" y="904250"/>
        <a:ext cx="954226" cy="954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3F19-5B65-4DF9-BA14-9F2DA15DE874}">
      <dsp:nvSpPr>
        <dsp:cNvPr id="0" name=""/>
        <dsp:cNvSpPr/>
      </dsp:nvSpPr>
      <dsp:spPr>
        <a:xfrm>
          <a:off x="0" y="0"/>
          <a:ext cx="6502400" cy="8642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 the next slide you will see a number of different businesses. </a:t>
          </a:r>
          <a:endParaRPr lang="en-IN" sz="2200" kern="1200" dirty="0"/>
        </a:p>
      </dsp:txBody>
      <dsp:txXfrm>
        <a:off x="25314" y="25314"/>
        <a:ext cx="5496745" cy="813649"/>
      </dsp:txXfrm>
    </dsp:sp>
    <dsp:sp modelId="{667AD2D0-4191-4A23-BABE-7F3D452EA6AF}">
      <dsp:nvSpPr>
        <dsp:cNvPr id="0" name=""/>
        <dsp:cNvSpPr/>
      </dsp:nvSpPr>
      <dsp:spPr>
        <a:xfrm>
          <a:off x="544575" y="1021418"/>
          <a:ext cx="6502400" cy="8642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Pair up the businesses that you think are similar</a:t>
          </a:r>
          <a:endParaRPr lang="en-IN" sz="2200" kern="1200" dirty="0"/>
        </a:p>
      </dsp:txBody>
      <dsp:txXfrm>
        <a:off x="569889" y="1046732"/>
        <a:ext cx="5345415" cy="813649"/>
      </dsp:txXfrm>
    </dsp:sp>
    <dsp:sp modelId="{1564F890-3F0E-4321-B099-A6EA1B2AD291}">
      <dsp:nvSpPr>
        <dsp:cNvPr id="0" name=""/>
        <dsp:cNvSpPr/>
      </dsp:nvSpPr>
      <dsp:spPr>
        <a:xfrm>
          <a:off x="1081024" y="2042837"/>
          <a:ext cx="6502400" cy="8642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Then try to find one difference between each</a:t>
          </a:r>
          <a:endParaRPr lang="en-IN" sz="2200" kern="1200" dirty="0"/>
        </a:p>
      </dsp:txBody>
      <dsp:txXfrm>
        <a:off x="1106338" y="2068151"/>
        <a:ext cx="5353543" cy="813649"/>
      </dsp:txXfrm>
    </dsp:sp>
    <dsp:sp modelId="{A148DE70-7492-47D3-A8B9-DCE9F2ACCFDC}">
      <dsp:nvSpPr>
        <dsp:cNvPr id="0" name=""/>
        <dsp:cNvSpPr/>
      </dsp:nvSpPr>
      <dsp:spPr>
        <a:xfrm>
          <a:off x="1625599" y="3064255"/>
          <a:ext cx="6502400" cy="8642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 the variables we just covered to help you!</a:t>
          </a:r>
          <a:endParaRPr lang="en-IN" sz="2200" kern="1200" dirty="0"/>
        </a:p>
      </dsp:txBody>
      <dsp:txXfrm>
        <a:off x="1650913" y="3089569"/>
        <a:ext cx="5345415" cy="813649"/>
      </dsp:txXfrm>
    </dsp:sp>
    <dsp:sp modelId="{62FD1DAF-A3FC-4F43-A0E1-D8EF5710E65D}">
      <dsp:nvSpPr>
        <dsp:cNvPr id="0" name=""/>
        <dsp:cNvSpPr/>
      </dsp:nvSpPr>
      <dsp:spPr>
        <a:xfrm>
          <a:off x="5940619" y="661957"/>
          <a:ext cx="561780" cy="5617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6067020" y="661957"/>
        <a:ext cx="308979" cy="422739"/>
      </dsp:txXfrm>
    </dsp:sp>
    <dsp:sp modelId="{EAF97CB4-D45A-471D-A6DF-C771BB38ACE2}">
      <dsp:nvSpPr>
        <dsp:cNvPr id="0" name=""/>
        <dsp:cNvSpPr/>
      </dsp:nvSpPr>
      <dsp:spPr>
        <a:xfrm>
          <a:off x="6485195" y="1683376"/>
          <a:ext cx="561780" cy="5617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6611596" y="1683376"/>
        <a:ext cx="308979" cy="422739"/>
      </dsp:txXfrm>
    </dsp:sp>
    <dsp:sp modelId="{870F76BE-BC2E-4E18-9F33-511B235B48AB}">
      <dsp:nvSpPr>
        <dsp:cNvPr id="0" name=""/>
        <dsp:cNvSpPr/>
      </dsp:nvSpPr>
      <dsp:spPr>
        <a:xfrm>
          <a:off x="7021643" y="2704794"/>
          <a:ext cx="561780" cy="5617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7148044" y="2704794"/>
        <a:ext cx="308979" cy="4227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B3CE2-FD6A-449B-A2A7-1AFE848E0374}">
      <dsp:nvSpPr>
        <dsp:cNvPr id="0" name=""/>
        <dsp:cNvSpPr/>
      </dsp:nvSpPr>
      <dsp:spPr>
        <a:xfrm>
          <a:off x="0" y="516847"/>
          <a:ext cx="8229600" cy="83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A9F02E-041E-44C8-966B-B6252ABB656F}">
      <dsp:nvSpPr>
        <dsp:cNvPr id="0" name=""/>
        <dsp:cNvSpPr/>
      </dsp:nvSpPr>
      <dsp:spPr>
        <a:xfrm>
          <a:off x="411480" y="29767"/>
          <a:ext cx="5760720" cy="974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466850">
            <a:lnSpc>
              <a:spcPct val="90000"/>
            </a:lnSpc>
            <a:spcBef>
              <a:spcPct val="0"/>
            </a:spcBef>
            <a:spcAft>
              <a:spcPct val="35000"/>
            </a:spcAft>
            <a:buNone/>
          </a:pPr>
          <a:r>
            <a:rPr lang="en-US" sz="3300" kern="1200" dirty="0"/>
            <a:t>Sole Proprietorship </a:t>
          </a:r>
        </a:p>
      </dsp:txBody>
      <dsp:txXfrm>
        <a:off x="459035" y="77322"/>
        <a:ext cx="5665610" cy="879050"/>
      </dsp:txXfrm>
    </dsp:sp>
    <dsp:sp modelId="{E483E7F3-1F2B-45BC-AF51-1EA16E80E2A0}">
      <dsp:nvSpPr>
        <dsp:cNvPr id="0" name=""/>
        <dsp:cNvSpPr/>
      </dsp:nvSpPr>
      <dsp:spPr>
        <a:xfrm>
          <a:off x="0" y="2013727"/>
          <a:ext cx="8229600" cy="8316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CA78BF-3269-4182-B1D0-64BC9B3671AE}">
      <dsp:nvSpPr>
        <dsp:cNvPr id="0" name=""/>
        <dsp:cNvSpPr/>
      </dsp:nvSpPr>
      <dsp:spPr>
        <a:xfrm>
          <a:off x="411480" y="1526647"/>
          <a:ext cx="5760720" cy="9741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466850">
            <a:lnSpc>
              <a:spcPct val="90000"/>
            </a:lnSpc>
            <a:spcBef>
              <a:spcPct val="0"/>
            </a:spcBef>
            <a:spcAft>
              <a:spcPct val="35000"/>
            </a:spcAft>
            <a:buNone/>
          </a:pPr>
          <a:r>
            <a:rPr lang="en-US" sz="3300" kern="1200" dirty="0"/>
            <a:t>Partnership</a:t>
          </a:r>
        </a:p>
      </dsp:txBody>
      <dsp:txXfrm>
        <a:off x="459035" y="1574202"/>
        <a:ext cx="5665610" cy="879050"/>
      </dsp:txXfrm>
    </dsp:sp>
    <dsp:sp modelId="{A1124E29-2557-4517-9DA4-14441833098E}">
      <dsp:nvSpPr>
        <dsp:cNvPr id="0" name=""/>
        <dsp:cNvSpPr/>
      </dsp:nvSpPr>
      <dsp:spPr>
        <a:xfrm>
          <a:off x="0" y="3510607"/>
          <a:ext cx="8229600" cy="831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CDB5F9-48DB-4E67-8487-3F82C5D1DE36}">
      <dsp:nvSpPr>
        <dsp:cNvPr id="0" name=""/>
        <dsp:cNvSpPr/>
      </dsp:nvSpPr>
      <dsp:spPr>
        <a:xfrm>
          <a:off x="411480" y="3023527"/>
          <a:ext cx="5760720" cy="9741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466850">
            <a:lnSpc>
              <a:spcPct val="90000"/>
            </a:lnSpc>
            <a:spcBef>
              <a:spcPct val="0"/>
            </a:spcBef>
            <a:spcAft>
              <a:spcPct val="35000"/>
            </a:spcAft>
            <a:buNone/>
          </a:pPr>
          <a:r>
            <a:rPr lang="en-US" sz="3300" kern="1200" dirty="0"/>
            <a:t>Corporations</a:t>
          </a:r>
        </a:p>
      </dsp:txBody>
      <dsp:txXfrm>
        <a:off x="459035" y="3071082"/>
        <a:ext cx="5665610" cy="879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C53F-50BF-41C5-8BC5-6C4E0BC3985B}">
      <dsp:nvSpPr>
        <dsp:cNvPr id="0" name=""/>
        <dsp:cNvSpPr/>
      </dsp:nvSpPr>
      <dsp:spPr>
        <a:xfrm>
          <a:off x="40" y="225365"/>
          <a:ext cx="3845569" cy="864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Advantages</a:t>
          </a:r>
        </a:p>
      </dsp:txBody>
      <dsp:txXfrm>
        <a:off x="40" y="225365"/>
        <a:ext cx="3845569" cy="864000"/>
      </dsp:txXfrm>
    </dsp:sp>
    <dsp:sp modelId="{B25CA839-4678-4661-9EB0-1DBC2A18B10B}">
      <dsp:nvSpPr>
        <dsp:cNvPr id="0" name=""/>
        <dsp:cNvSpPr/>
      </dsp:nvSpPr>
      <dsp:spPr>
        <a:xfrm>
          <a:off x="40" y="1089365"/>
          <a:ext cx="3845569" cy="305724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Ease of start-up</a:t>
          </a:r>
        </a:p>
        <a:p>
          <a:pPr marL="285750" lvl="1" indent="-285750" algn="l" defTabSz="1333500">
            <a:lnSpc>
              <a:spcPct val="90000"/>
            </a:lnSpc>
            <a:spcBef>
              <a:spcPct val="0"/>
            </a:spcBef>
            <a:spcAft>
              <a:spcPct val="15000"/>
            </a:spcAft>
            <a:buChar char="•"/>
          </a:pPr>
          <a:r>
            <a:rPr lang="en-US" sz="3000" kern="1200" dirty="0"/>
            <a:t>Full control</a:t>
          </a:r>
        </a:p>
        <a:p>
          <a:pPr marL="285750" lvl="1" indent="-285750" algn="l" defTabSz="1333500">
            <a:lnSpc>
              <a:spcPct val="90000"/>
            </a:lnSpc>
            <a:spcBef>
              <a:spcPct val="0"/>
            </a:spcBef>
            <a:spcAft>
              <a:spcPct val="15000"/>
            </a:spcAft>
            <a:buChar char="•"/>
          </a:pPr>
          <a:r>
            <a:rPr lang="en-US" sz="3000" kern="1200" dirty="0"/>
            <a:t>Sole receiver of profit</a:t>
          </a:r>
        </a:p>
        <a:p>
          <a:pPr marL="285750" lvl="1" indent="-285750" algn="l" defTabSz="1333500">
            <a:lnSpc>
              <a:spcPct val="90000"/>
            </a:lnSpc>
            <a:spcBef>
              <a:spcPct val="0"/>
            </a:spcBef>
            <a:spcAft>
              <a:spcPct val="15000"/>
            </a:spcAft>
            <a:buChar char="•"/>
          </a:pPr>
          <a:r>
            <a:rPr lang="en-US" sz="3000" kern="1200" dirty="0"/>
            <a:t>Easy to close</a:t>
          </a:r>
        </a:p>
      </dsp:txBody>
      <dsp:txXfrm>
        <a:off x="40" y="1089365"/>
        <a:ext cx="3845569" cy="3057243"/>
      </dsp:txXfrm>
    </dsp:sp>
    <dsp:sp modelId="{A05538E1-4BAE-4438-ABE6-984C3B9253C7}">
      <dsp:nvSpPr>
        <dsp:cNvPr id="0" name=""/>
        <dsp:cNvSpPr/>
      </dsp:nvSpPr>
      <dsp:spPr>
        <a:xfrm>
          <a:off x="4383989" y="225365"/>
          <a:ext cx="3845569" cy="8640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a:t>Disadvantages</a:t>
          </a:r>
          <a:endParaRPr lang="en-US" sz="3000" kern="1200" dirty="0"/>
        </a:p>
      </dsp:txBody>
      <dsp:txXfrm>
        <a:off x="4383989" y="225365"/>
        <a:ext cx="3845569" cy="864000"/>
      </dsp:txXfrm>
    </dsp:sp>
    <dsp:sp modelId="{801229FD-61B5-4E37-86DA-C23A862A29BB}">
      <dsp:nvSpPr>
        <dsp:cNvPr id="0" name=""/>
        <dsp:cNvSpPr/>
      </dsp:nvSpPr>
      <dsp:spPr>
        <a:xfrm>
          <a:off x="4383989" y="1089365"/>
          <a:ext cx="3845569" cy="305724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a:t>Unlimited personal liability</a:t>
          </a:r>
          <a:endParaRPr lang="en-US" sz="3000" kern="1200" dirty="0"/>
        </a:p>
        <a:p>
          <a:pPr marL="285750" lvl="1" indent="-285750" algn="l" defTabSz="1333500">
            <a:lnSpc>
              <a:spcPct val="90000"/>
            </a:lnSpc>
            <a:spcBef>
              <a:spcPct val="0"/>
            </a:spcBef>
            <a:spcAft>
              <a:spcPct val="15000"/>
            </a:spcAft>
            <a:buChar char="•"/>
          </a:pPr>
          <a:r>
            <a:rPr lang="en-US" sz="3000" kern="1200" dirty="0"/>
            <a:t>Limited access to resources (including financial capital)</a:t>
          </a:r>
        </a:p>
        <a:p>
          <a:pPr marL="285750" lvl="1" indent="-285750" algn="l" defTabSz="1333500">
            <a:lnSpc>
              <a:spcPct val="90000"/>
            </a:lnSpc>
            <a:spcBef>
              <a:spcPct val="0"/>
            </a:spcBef>
            <a:spcAft>
              <a:spcPct val="15000"/>
            </a:spcAft>
            <a:buChar char="•"/>
          </a:pPr>
          <a:r>
            <a:rPr lang="en-US" sz="3000" kern="1200" dirty="0"/>
            <a:t>Limited life </a:t>
          </a:r>
        </a:p>
      </dsp:txBody>
      <dsp:txXfrm>
        <a:off x="4383989" y="1089365"/>
        <a:ext cx="3845569" cy="30572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C53F-50BF-41C5-8BC5-6C4E0BC3985B}">
      <dsp:nvSpPr>
        <dsp:cNvPr id="0" name=""/>
        <dsp:cNvSpPr/>
      </dsp:nvSpPr>
      <dsp:spPr>
        <a:xfrm>
          <a:off x="40" y="27337"/>
          <a:ext cx="3845569" cy="748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Advantages</a:t>
          </a:r>
        </a:p>
      </dsp:txBody>
      <dsp:txXfrm>
        <a:off x="40" y="27337"/>
        <a:ext cx="3845569" cy="748800"/>
      </dsp:txXfrm>
    </dsp:sp>
    <dsp:sp modelId="{B25CA839-4678-4661-9EB0-1DBC2A18B10B}">
      <dsp:nvSpPr>
        <dsp:cNvPr id="0" name=""/>
        <dsp:cNvSpPr/>
      </dsp:nvSpPr>
      <dsp:spPr>
        <a:xfrm>
          <a:off x="40" y="776137"/>
          <a:ext cx="3845569" cy="35685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Ease of start-up</a:t>
          </a:r>
        </a:p>
        <a:p>
          <a:pPr marL="228600" lvl="1" indent="-228600" algn="l" defTabSz="1155700">
            <a:lnSpc>
              <a:spcPct val="90000"/>
            </a:lnSpc>
            <a:spcBef>
              <a:spcPct val="0"/>
            </a:spcBef>
            <a:spcAft>
              <a:spcPct val="15000"/>
            </a:spcAft>
            <a:buChar char="•"/>
          </a:pPr>
          <a:r>
            <a:rPr lang="en-US" sz="2600" kern="1200" dirty="0"/>
            <a:t>Shared decisionmaking</a:t>
          </a:r>
        </a:p>
        <a:p>
          <a:pPr marL="228600" lvl="1" indent="-228600" algn="l" defTabSz="1155700">
            <a:lnSpc>
              <a:spcPct val="90000"/>
            </a:lnSpc>
            <a:spcBef>
              <a:spcPct val="0"/>
            </a:spcBef>
            <a:spcAft>
              <a:spcPct val="15000"/>
            </a:spcAft>
            <a:buChar char="•"/>
          </a:pPr>
          <a:r>
            <a:rPr lang="en-US" sz="2600" kern="1200" dirty="0"/>
            <a:t>Ability to specialize</a:t>
          </a:r>
        </a:p>
        <a:p>
          <a:pPr marL="228600" lvl="1" indent="-228600" algn="l" defTabSz="1155700">
            <a:lnSpc>
              <a:spcPct val="90000"/>
            </a:lnSpc>
            <a:spcBef>
              <a:spcPct val="0"/>
            </a:spcBef>
            <a:spcAft>
              <a:spcPct val="15000"/>
            </a:spcAft>
            <a:buChar char="•"/>
          </a:pPr>
          <a:r>
            <a:rPr lang="en-US" sz="2600" kern="1200" dirty="0"/>
            <a:t>More access to financial capital</a:t>
          </a:r>
        </a:p>
        <a:p>
          <a:pPr marL="228600" lvl="1" indent="-228600" algn="l" defTabSz="1155700">
            <a:lnSpc>
              <a:spcPct val="90000"/>
            </a:lnSpc>
            <a:spcBef>
              <a:spcPct val="0"/>
            </a:spcBef>
            <a:spcAft>
              <a:spcPct val="15000"/>
            </a:spcAft>
            <a:buChar char="•"/>
          </a:pPr>
          <a:r>
            <a:rPr lang="en-US" sz="2600" kern="1200" dirty="0"/>
            <a:t>Profit comes directly to partners</a:t>
          </a:r>
        </a:p>
        <a:p>
          <a:pPr marL="228600" lvl="1" indent="-228600" algn="l" defTabSz="1155700">
            <a:lnSpc>
              <a:spcPct val="90000"/>
            </a:lnSpc>
            <a:spcBef>
              <a:spcPct val="0"/>
            </a:spcBef>
            <a:spcAft>
              <a:spcPct val="15000"/>
            </a:spcAft>
            <a:buChar char="•"/>
          </a:pPr>
          <a:endParaRPr lang="en-US" sz="2600" kern="1200" dirty="0"/>
        </a:p>
      </dsp:txBody>
      <dsp:txXfrm>
        <a:off x="40" y="776137"/>
        <a:ext cx="3845569" cy="3568500"/>
      </dsp:txXfrm>
    </dsp:sp>
    <dsp:sp modelId="{A05538E1-4BAE-4438-ABE6-984C3B9253C7}">
      <dsp:nvSpPr>
        <dsp:cNvPr id="0" name=""/>
        <dsp:cNvSpPr/>
      </dsp:nvSpPr>
      <dsp:spPr>
        <a:xfrm>
          <a:off x="4383989" y="27337"/>
          <a:ext cx="3845569" cy="7488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Disadvantages</a:t>
          </a:r>
        </a:p>
      </dsp:txBody>
      <dsp:txXfrm>
        <a:off x="4383989" y="27337"/>
        <a:ext cx="3845569" cy="748800"/>
      </dsp:txXfrm>
    </dsp:sp>
    <dsp:sp modelId="{801229FD-61B5-4E37-86DA-C23A862A29BB}">
      <dsp:nvSpPr>
        <dsp:cNvPr id="0" name=""/>
        <dsp:cNvSpPr/>
      </dsp:nvSpPr>
      <dsp:spPr>
        <a:xfrm>
          <a:off x="4383989" y="776137"/>
          <a:ext cx="3845569" cy="356850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Unlimited personal liability</a:t>
          </a:r>
        </a:p>
        <a:p>
          <a:pPr marL="228600" lvl="1" indent="-228600" algn="l" defTabSz="1155700">
            <a:lnSpc>
              <a:spcPct val="90000"/>
            </a:lnSpc>
            <a:spcBef>
              <a:spcPct val="0"/>
            </a:spcBef>
            <a:spcAft>
              <a:spcPct val="15000"/>
            </a:spcAft>
            <a:buChar char="•"/>
          </a:pPr>
          <a:r>
            <a:rPr lang="en-US" sz="2600" kern="1200" dirty="0"/>
            <a:t>Potential for conflict</a:t>
          </a:r>
        </a:p>
        <a:p>
          <a:pPr marL="228600" lvl="1" indent="-228600" algn="l" defTabSz="1155700">
            <a:lnSpc>
              <a:spcPct val="90000"/>
            </a:lnSpc>
            <a:spcBef>
              <a:spcPct val="0"/>
            </a:spcBef>
            <a:spcAft>
              <a:spcPct val="15000"/>
            </a:spcAft>
            <a:buChar char="•"/>
          </a:pPr>
          <a:r>
            <a:rPr lang="en-US" sz="2600" kern="1200" dirty="0"/>
            <a:t>Limited life</a:t>
          </a:r>
        </a:p>
      </dsp:txBody>
      <dsp:txXfrm>
        <a:off x="4383989" y="776137"/>
        <a:ext cx="3845569" cy="3568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C53F-50BF-41C5-8BC5-6C4E0BC3985B}">
      <dsp:nvSpPr>
        <dsp:cNvPr id="0" name=""/>
        <dsp:cNvSpPr/>
      </dsp:nvSpPr>
      <dsp:spPr>
        <a:xfrm>
          <a:off x="40" y="171289"/>
          <a:ext cx="3845569" cy="777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Advantages</a:t>
          </a:r>
        </a:p>
      </dsp:txBody>
      <dsp:txXfrm>
        <a:off x="40" y="171289"/>
        <a:ext cx="3845569" cy="777600"/>
      </dsp:txXfrm>
    </dsp:sp>
    <dsp:sp modelId="{B25CA839-4678-4661-9EB0-1DBC2A18B10B}">
      <dsp:nvSpPr>
        <dsp:cNvPr id="0" name=""/>
        <dsp:cNvSpPr/>
      </dsp:nvSpPr>
      <dsp:spPr>
        <a:xfrm>
          <a:off x="40" y="948889"/>
          <a:ext cx="3845569" cy="325179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Ease of raising capital</a:t>
          </a:r>
        </a:p>
        <a:p>
          <a:pPr marL="228600" lvl="1" indent="-228600" algn="l" defTabSz="1200150">
            <a:lnSpc>
              <a:spcPct val="90000"/>
            </a:lnSpc>
            <a:spcBef>
              <a:spcPct val="0"/>
            </a:spcBef>
            <a:spcAft>
              <a:spcPct val="15000"/>
            </a:spcAft>
            <a:buChar char="•"/>
          </a:pPr>
          <a:r>
            <a:rPr lang="en-US" sz="2700" kern="1200" dirty="0"/>
            <a:t>Limited liability for owners</a:t>
          </a:r>
        </a:p>
        <a:p>
          <a:pPr marL="228600" lvl="1" indent="-228600" algn="l" defTabSz="1200150">
            <a:lnSpc>
              <a:spcPct val="90000"/>
            </a:lnSpc>
            <a:spcBef>
              <a:spcPct val="0"/>
            </a:spcBef>
            <a:spcAft>
              <a:spcPct val="15000"/>
            </a:spcAft>
            <a:buChar char="•"/>
          </a:pPr>
          <a:r>
            <a:rPr lang="en-US" sz="2700" kern="1200" dirty="0"/>
            <a:t>Transferable ownership</a:t>
          </a:r>
        </a:p>
        <a:p>
          <a:pPr marL="228600" lvl="1" indent="-228600" algn="l" defTabSz="1200150">
            <a:lnSpc>
              <a:spcPct val="90000"/>
            </a:lnSpc>
            <a:spcBef>
              <a:spcPct val="0"/>
            </a:spcBef>
            <a:spcAft>
              <a:spcPct val="15000"/>
            </a:spcAft>
            <a:buChar char="•"/>
          </a:pPr>
          <a:r>
            <a:rPr lang="en-US" sz="2700" kern="1200" dirty="0"/>
            <a:t>Unlimited life</a:t>
          </a:r>
        </a:p>
        <a:p>
          <a:pPr marL="228600" lvl="1" indent="-228600" algn="l" defTabSz="1200150">
            <a:lnSpc>
              <a:spcPct val="90000"/>
            </a:lnSpc>
            <a:spcBef>
              <a:spcPct val="0"/>
            </a:spcBef>
            <a:spcAft>
              <a:spcPct val="15000"/>
            </a:spcAft>
            <a:buChar char="•"/>
          </a:pPr>
          <a:r>
            <a:rPr lang="en-US" sz="2700" kern="1200" dirty="0"/>
            <a:t>Ability to hire experts</a:t>
          </a:r>
        </a:p>
      </dsp:txBody>
      <dsp:txXfrm>
        <a:off x="40" y="948889"/>
        <a:ext cx="3845569" cy="3251795"/>
      </dsp:txXfrm>
    </dsp:sp>
    <dsp:sp modelId="{A05538E1-4BAE-4438-ABE6-984C3B9253C7}">
      <dsp:nvSpPr>
        <dsp:cNvPr id="0" name=""/>
        <dsp:cNvSpPr/>
      </dsp:nvSpPr>
      <dsp:spPr>
        <a:xfrm>
          <a:off x="4383989" y="171289"/>
          <a:ext cx="3845569" cy="7776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Disadvantages</a:t>
          </a:r>
        </a:p>
      </dsp:txBody>
      <dsp:txXfrm>
        <a:off x="4383989" y="171289"/>
        <a:ext cx="3845569" cy="777600"/>
      </dsp:txXfrm>
    </dsp:sp>
    <dsp:sp modelId="{801229FD-61B5-4E37-86DA-C23A862A29BB}">
      <dsp:nvSpPr>
        <dsp:cNvPr id="0" name=""/>
        <dsp:cNvSpPr/>
      </dsp:nvSpPr>
      <dsp:spPr>
        <a:xfrm>
          <a:off x="4383989" y="948889"/>
          <a:ext cx="3845569" cy="325179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Expense and difficulty of start-up</a:t>
          </a:r>
        </a:p>
        <a:p>
          <a:pPr marL="228600" lvl="1" indent="-228600" algn="l" defTabSz="1200150">
            <a:lnSpc>
              <a:spcPct val="90000"/>
            </a:lnSpc>
            <a:spcBef>
              <a:spcPct val="0"/>
            </a:spcBef>
            <a:spcAft>
              <a:spcPct val="15000"/>
            </a:spcAft>
            <a:buChar char="•"/>
          </a:pPr>
          <a:r>
            <a:rPr lang="en-US" sz="2700" kern="1200" dirty="0"/>
            <a:t>Double taxation</a:t>
          </a:r>
        </a:p>
        <a:p>
          <a:pPr marL="228600" lvl="1" indent="-228600" algn="l" defTabSz="1200150">
            <a:lnSpc>
              <a:spcPct val="90000"/>
            </a:lnSpc>
            <a:spcBef>
              <a:spcPct val="0"/>
            </a:spcBef>
            <a:spcAft>
              <a:spcPct val="15000"/>
            </a:spcAft>
            <a:buChar char="•"/>
          </a:pPr>
          <a:r>
            <a:rPr lang="en-US" sz="2700" kern="1200" dirty="0"/>
            <a:t>Owner-agent dilemma</a:t>
          </a:r>
        </a:p>
        <a:p>
          <a:pPr marL="228600" lvl="1" indent="-228600" algn="l" defTabSz="1200150">
            <a:lnSpc>
              <a:spcPct val="90000"/>
            </a:lnSpc>
            <a:spcBef>
              <a:spcPct val="0"/>
            </a:spcBef>
            <a:spcAft>
              <a:spcPct val="15000"/>
            </a:spcAft>
            <a:buChar char="•"/>
          </a:pPr>
          <a:r>
            <a:rPr lang="en-US" sz="2700" kern="1200" dirty="0"/>
            <a:t>Increased regulation and requirements</a:t>
          </a:r>
        </a:p>
        <a:p>
          <a:pPr marL="228600" lvl="1" indent="-228600" algn="l" defTabSz="1200150">
            <a:lnSpc>
              <a:spcPct val="90000"/>
            </a:lnSpc>
            <a:spcBef>
              <a:spcPct val="0"/>
            </a:spcBef>
            <a:spcAft>
              <a:spcPct val="15000"/>
            </a:spcAft>
            <a:buChar char="•"/>
          </a:pPr>
          <a:endParaRPr lang="en-US" sz="2700" kern="1200" dirty="0"/>
        </a:p>
      </dsp:txBody>
      <dsp:txXfrm>
        <a:off x="4383989" y="948889"/>
        <a:ext cx="3845569" cy="325179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8590A-EE22-495F-9A0E-01A211E936D1}"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B3C87-69AB-4604-81DF-0396B8733653}" type="slidenum">
              <a:rPr lang="en-IN" smtClean="0"/>
              <a:t>‹#›</a:t>
            </a:fld>
            <a:endParaRPr lang="en-IN"/>
          </a:p>
        </p:txBody>
      </p:sp>
    </p:spTree>
    <p:extLst>
      <p:ext uri="{BB962C8B-B14F-4D97-AF65-F5344CB8AC3E}">
        <p14:creationId xmlns:p14="http://schemas.microsoft.com/office/powerpoint/2010/main" val="217015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One seller – monopoly</a:t>
            </a:r>
          </a:p>
          <a:p>
            <a:r>
              <a:rPr lang="en-US" dirty="0"/>
              <a:t>One buyer – </a:t>
            </a:r>
            <a:r>
              <a:rPr lang="en-US" dirty="0" err="1"/>
              <a:t>monopsony</a:t>
            </a:r>
            <a:r>
              <a:rPr lang="en-US" dirty="0"/>
              <a:t> </a:t>
            </a:r>
          </a:p>
          <a:p>
            <a:endParaRPr lang="en-US" dirty="0"/>
          </a:p>
        </p:txBody>
      </p:sp>
      <p:sp>
        <p:nvSpPr>
          <p:cNvPr id="4" name="Slide Number Placeholder 3"/>
          <p:cNvSpPr>
            <a:spLocks noGrp="1"/>
          </p:cNvSpPr>
          <p:nvPr>
            <p:ph type="sldNum" sz="quarter" idx="10"/>
          </p:nvPr>
        </p:nvSpPr>
        <p:spPr/>
        <p:txBody>
          <a:bodyPr/>
          <a:lstStyle/>
          <a:p>
            <a:fld id="{F275C549-B39A-44D8-89E5-9D8585B49A11}"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One seller – monopoly</a:t>
            </a:r>
          </a:p>
          <a:p>
            <a:r>
              <a:rPr lang="en-US" dirty="0"/>
              <a:t>One buyer – </a:t>
            </a:r>
            <a:r>
              <a:rPr lang="en-US" dirty="0" err="1"/>
              <a:t>monopsony</a:t>
            </a:r>
            <a:r>
              <a:rPr lang="en-US" dirty="0"/>
              <a:t> </a:t>
            </a:r>
          </a:p>
          <a:p>
            <a:endParaRPr lang="en-US" dirty="0"/>
          </a:p>
        </p:txBody>
      </p:sp>
      <p:sp>
        <p:nvSpPr>
          <p:cNvPr id="4" name="Slide Number Placeholder 3"/>
          <p:cNvSpPr>
            <a:spLocks noGrp="1"/>
          </p:cNvSpPr>
          <p:nvPr>
            <p:ph type="sldNum" sz="quarter" idx="10"/>
          </p:nvPr>
        </p:nvSpPr>
        <p:spPr/>
        <p:txBody>
          <a:bodyPr/>
          <a:lstStyle/>
          <a:p>
            <a:fld id="{F275C549-B39A-44D8-89E5-9D8585B49A11}"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3E16-CA4F-2B87-5475-B5BCF6C4F1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695F4A-1290-98B2-477D-4BECAA87F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2E7A11-EADE-15F6-8AB5-C40CC3373110}"/>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5" name="Footer Placeholder 4">
            <a:extLst>
              <a:ext uri="{FF2B5EF4-FFF2-40B4-BE49-F238E27FC236}">
                <a16:creationId xmlns:a16="http://schemas.microsoft.com/office/drawing/2014/main" id="{84A654DD-C2F6-B586-E32D-DB3C07E48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455176-627A-02A0-B42B-61C71809A511}"/>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118793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FDA4-1CA2-B4A1-6991-C5183E7F80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98C5AD-8A73-FC47-A52C-05D8115521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5F6C6-25C0-C0C2-126D-1F5E195112CE}"/>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5" name="Footer Placeholder 4">
            <a:extLst>
              <a:ext uri="{FF2B5EF4-FFF2-40B4-BE49-F238E27FC236}">
                <a16:creationId xmlns:a16="http://schemas.microsoft.com/office/drawing/2014/main" id="{430B096B-E6F0-24F3-09A4-8F3D183E2E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3EB62-3A6A-61E2-72EC-7FBA9505407E}"/>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229214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C86E32-8A28-4050-64CE-332905C1E4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A07A63-FFE9-03B9-3746-26D2C40B70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8FE44-5CC4-3C17-0B3B-FD729271BFCD}"/>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5" name="Footer Placeholder 4">
            <a:extLst>
              <a:ext uri="{FF2B5EF4-FFF2-40B4-BE49-F238E27FC236}">
                <a16:creationId xmlns:a16="http://schemas.microsoft.com/office/drawing/2014/main" id="{27A85453-2D95-E73C-162A-ECB3A296B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B54DF-7A94-D04A-12CC-E8F912A583BD}"/>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51153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A452-2AA2-B016-5FDE-AD20A31CE1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E8B0CA-8D8E-30D6-367A-563E38874D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DE0FF-9772-E731-96E8-C0C3545AA496}"/>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5" name="Footer Placeholder 4">
            <a:extLst>
              <a:ext uri="{FF2B5EF4-FFF2-40B4-BE49-F238E27FC236}">
                <a16:creationId xmlns:a16="http://schemas.microsoft.com/office/drawing/2014/main" id="{126691CE-1297-0542-A8A6-DF58A10D5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07B2C-488C-C33D-333A-0ECD8F480BC9}"/>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71889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982E-A4BC-1018-9E92-87A8E6257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DCADAD-D8CF-3B04-6308-21ADD55B3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C5797-23BF-029C-AD11-7758DA33B43A}"/>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5" name="Footer Placeholder 4">
            <a:extLst>
              <a:ext uri="{FF2B5EF4-FFF2-40B4-BE49-F238E27FC236}">
                <a16:creationId xmlns:a16="http://schemas.microsoft.com/office/drawing/2014/main" id="{B338D4BB-62F8-E737-53EF-0A45BF424B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FE868-0640-4306-BB24-F31F462E751A}"/>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289823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5C10-B085-C1B2-0431-826AB590BE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2575EF-170F-7EA1-2A15-BD6FA248D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183672-9131-A6F4-DFAF-EC0DF2AF75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0CCD3D-5C40-D3D8-E5E4-599A673EDFE1}"/>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6" name="Footer Placeholder 5">
            <a:extLst>
              <a:ext uri="{FF2B5EF4-FFF2-40B4-BE49-F238E27FC236}">
                <a16:creationId xmlns:a16="http://schemas.microsoft.com/office/drawing/2014/main" id="{A043DE7B-AEB3-C9F5-CF8E-D97EED451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746780-543C-D9B1-AFB9-D4F41F49078D}"/>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291351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03FD-7357-4596-E248-B0C81DB11D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06B46F-BF81-C617-0706-9D8567841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73EE-D969-A27B-E93A-2D16A37A8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F5354C-A92A-A016-9D15-62E647606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E2FC1-2C9F-0E67-7ED4-40B48043CA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89D080-C0A0-6D83-BC27-033A24C85F72}"/>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8" name="Footer Placeholder 7">
            <a:extLst>
              <a:ext uri="{FF2B5EF4-FFF2-40B4-BE49-F238E27FC236}">
                <a16:creationId xmlns:a16="http://schemas.microsoft.com/office/drawing/2014/main" id="{6D2772C6-F9B0-BED2-C5D6-45C5FE2D19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68B1B0-ABF9-D8C8-6219-1C46E47A1623}"/>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141128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BF99-2018-07B7-FCF4-F3ABBEFC91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B09CF6-DC41-63DC-9C96-239EA0019036}"/>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4" name="Footer Placeholder 3">
            <a:extLst>
              <a:ext uri="{FF2B5EF4-FFF2-40B4-BE49-F238E27FC236}">
                <a16:creationId xmlns:a16="http://schemas.microsoft.com/office/drawing/2014/main" id="{DCB632DE-1E5C-8C30-2A75-62C75EEB7A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DF4C54-B03E-5022-6046-57C48D683868}"/>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135878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2F815-B5BF-0569-C3F3-4E595BA9F105}"/>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3" name="Footer Placeholder 2">
            <a:extLst>
              <a:ext uri="{FF2B5EF4-FFF2-40B4-BE49-F238E27FC236}">
                <a16:creationId xmlns:a16="http://schemas.microsoft.com/office/drawing/2014/main" id="{7730BD32-FCCF-5A21-A143-07509271EC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A15D8A-7724-4E55-AB52-2388BF77B11D}"/>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152075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E232-65D7-B9E0-6518-C01A1F75F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968519-EC7C-7418-9E84-EF88F8217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7253BA-424A-B484-C222-7320A5E1F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D823D-A5F0-90ED-39B5-A576C9727E6E}"/>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6" name="Footer Placeholder 5">
            <a:extLst>
              <a:ext uri="{FF2B5EF4-FFF2-40B4-BE49-F238E27FC236}">
                <a16:creationId xmlns:a16="http://schemas.microsoft.com/office/drawing/2014/main" id="{696A5647-DA45-0766-C803-43267C267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FCBF5D-AAB4-E85D-2397-E9C906E6E7CC}"/>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95213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97F4-F20D-ECDA-D3FE-E2D8083E0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91A6D0-329F-21E9-D7A1-135AAF8E3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92E660-5B70-1739-4A97-66A26361A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F46D6-1ADA-2FB0-48B5-02E5733347F7}"/>
              </a:ext>
            </a:extLst>
          </p:cNvPr>
          <p:cNvSpPr>
            <a:spLocks noGrp="1"/>
          </p:cNvSpPr>
          <p:nvPr>
            <p:ph type="dt" sz="half" idx="10"/>
          </p:nvPr>
        </p:nvSpPr>
        <p:spPr/>
        <p:txBody>
          <a:bodyPr/>
          <a:lstStyle/>
          <a:p>
            <a:fld id="{ACF9BCFF-5AD5-494E-8DFA-07E34D05BFCB}" type="datetimeFigureOut">
              <a:rPr lang="en-IN" smtClean="0"/>
              <a:t>16-10-2023</a:t>
            </a:fld>
            <a:endParaRPr lang="en-IN"/>
          </a:p>
        </p:txBody>
      </p:sp>
      <p:sp>
        <p:nvSpPr>
          <p:cNvPr id="6" name="Footer Placeholder 5">
            <a:extLst>
              <a:ext uri="{FF2B5EF4-FFF2-40B4-BE49-F238E27FC236}">
                <a16:creationId xmlns:a16="http://schemas.microsoft.com/office/drawing/2014/main" id="{19E8FD16-5A88-5872-28FF-F39BBD751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C20EC-9BFB-C207-EF7E-D1F598C1C6BA}"/>
              </a:ext>
            </a:extLst>
          </p:cNvPr>
          <p:cNvSpPr>
            <a:spLocks noGrp="1"/>
          </p:cNvSpPr>
          <p:nvPr>
            <p:ph type="sldNum" sz="quarter" idx="12"/>
          </p:nvPr>
        </p:nvSpPr>
        <p:spPr/>
        <p:txBody>
          <a:bodyPr/>
          <a:lstStyle/>
          <a:p>
            <a:fld id="{09275F55-F336-480B-B69C-5FBFFF35D80D}" type="slidenum">
              <a:rPr lang="en-IN" smtClean="0"/>
              <a:t>‹#›</a:t>
            </a:fld>
            <a:endParaRPr lang="en-IN"/>
          </a:p>
        </p:txBody>
      </p:sp>
    </p:spTree>
    <p:extLst>
      <p:ext uri="{BB962C8B-B14F-4D97-AF65-F5344CB8AC3E}">
        <p14:creationId xmlns:p14="http://schemas.microsoft.com/office/powerpoint/2010/main" val="56870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179EF-672B-38D2-CBE3-ABF850503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D0F9B5-F312-A388-E51A-441A7D5A0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42FCF9-8345-0CC8-CB4E-D6C4CEF00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9BCFF-5AD5-494E-8DFA-07E34D05BFCB}" type="datetimeFigureOut">
              <a:rPr lang="en-IN" smtClean="0"/>
              <a:t>16-10-2023</a:t>
            </a:fld>
            <a:endParaRPr lang="en-IN"/>
          </a:p>
        </p:txBody>
      </p:sp>
      <p:sp>
        <p:nvSpPr>
          <p:cNvPr id="5" name="Footer Placeholder 4">
            <a:extLst>
              <a:ext uri="{FF2B5EF4-FFF2-40B4-BE49-F238E27FC236}">
                <a16:creationId xmlns:a16="http://schemas.microsoft.com/office/drawing/2014/main" id="{BC9F9ABB-AEC2-ECE3-F10D-917B129ABB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A6F84D-9145-7EF2-8E72-CDE2B1FF7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75F55-F336-480B-B69C-5FBFFF35D80D}" type="slidenum">
              <a:rPr lang="en-IN" smtClean="0"/>
              <a:t>‹#›</a:t>
            </a:fld>
            <a:endParaRPr lang="en-IN"/>
          </a:p>
        </p:txBody>
      </p:sp>
    </p:spTree>
    <p:extLst>
      <p:ext uri="{BB962C8B-B14F-4D97-AF65-F5344CB8AC3E}">
        <p14:creationId xmlns:p14="http://schemas.microsoft.com/office/powerpoint/2010/main" val="337347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ista.com/statistics/report-content/statistic/1048739"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32A9C3-F942-D1D8-4B2F-655A8BEAA066}"/>
              </a:ext>
            </a:extLst>
          </p:cNvPr>
          <p:cNvSpPr>
            <a:spLocks noGrp="1"/>
          </p:cNvSpPr>
          <p:nvPr>
            <p:ph type="ctrTitle"/>
          </p:nvPr>
        </p:nvSpPr>
        <p:spPr>
          <a:xfrm>
            <a:off x="1524000" y="637949"/>
            <a:ext cx="9144000" cy="2387600"/>
          </a:xfrm>
        </p:spPr>
        <p:txBody>
          <a:bodyPr>
            <a:normAutofit fontScale="90000"/>
          </a:bodyPr>
          <a:lstStyle/>
          <a:p>
            <a:br>
              <a:rPr lang="en-IN" dirty="0"/>
            </a:br>
            <a:br>
              <a:rPr lang="en-IN" dirty="0"/>
            </a:br>
            <a:r>
              <a:rPr lang="en-IN" dirty="0"/>
              <a:t>Industrial Economics</a:t>
            </a:r>
            <a:br>
              <a:rPr lang="en-IN" dirty="0"/>
            </a:br>
            <a:br>
              <a:rPr lang="en-IN" dirty="0"/>
            </a:br>
            <a:r>
              <a:rPr lang="en-IN" sz="5400" dirty="0"/>
              <a:t>PPT - 9</a:t>
            </a:r>
            <a:endParaRPr lang="en-IN" dirty="0"/>
          </a:p>
        </p:txBody>
      </p:sp>
      <p:sp>
        <p:nvSpPr>
          <p:cNvPr id="4" name="Subtitle 3">
            <a:extLst>
              <a:ext uri="{FF2B5EF4-FFF2-40B4-BE49-F238E27FC236}">
                <a16:creationId xmlns:a16="http://schemas.microsoft.com/office/drawing/2014/main" id="{56F49797-07DE-349B-CDC2-C3F7987B7363}"/>
              </a:ext>
            </a:extLst>
          </p:cNvPr>
          <p:cNvSpPr>
            <a:spLocks noGrp="1"/>
          </p:cNvSpPr>
          <p:nvPr>
            <p:ph type="subTitle" idx="1"/>
          </p:nvPr>
        </p:nvSpPr>
        <p:spPr/>
        <p:txBody>
          <a:bodyPr>
            <a:normAutofit lnSpcReduction="10000"/>
          </a:bodyPr>
          <a:lstStyle/>
          <a:p>
            <a:r>
              <a:rPr lang="en-IN" b="1" dirty="0">
                <a:solidFill>
                  <a:srgbClr val="C00000"/>
                </a:solidFill>
              </a:rPr>
              <a:t>Market Structure</a:t>
            </a:r>
          </a:p>
          <a:p>
            <a:r>
              <a:rPr lang="en-IN" dirty="0">
                <a:solidFill>
                  <a:srgbClr val="C00000"/>
                </a:solidFill>
              </a:rPr>
              <a:t>An Orientation to Markets, Market Structures - Typology,</a:t>
            </a:r>
          </a:p>
          <a:p>
            <a:r>
              <a:rPr lang="en-IN" dirty="0">
                <a:solidFill>
                  <a:srgbClr val="C00000"/>
                </a:solidFill>
              </a:rPr>
              <a:t>Structure, Conduct, Performance,</a:t>
            </a:r>
          </a:p>
          <a:p>
            <a:r>
              <a:rPr lang="en-IN" dirty="0">
                <a:solidFill>
                  <a:srgbClr val="C00000"/>
                </a:solidFill>
              </a:rPr>
              <a:t>Entry Barriers, Exit Barriers, Market Concentration</a:t>
            </a:r>
          </a:p>
        </p:txBody>
      </p:sp>
    </p:spTree>
    <p:extLst>
      <p:ext uri="{BB962C8B-B14F-4D97-AF65-F5344CB8AC3E}">
        <p14:creationId xmlns:p14="http://schemas.microsoft.com/office/powerpoint/2010/main" val="351728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9569-E950-2539-87AD-72FF6CD97EDF}"/>
              </a:ext>
            </a:extLst>
          </p:cNvPr>
          <p:cNvSpPr>
            <a:spLocks noGrp="1"/>
          </p:cNvSpPr>
          <p:nvPr>
            <p:ph type="title"/>
          </p:nvPr>
        </p:nvSpPr>
        <p:spPr/>
        <p:txBody>
          <a:bodyPr>
            <a:normAutofit/>
          </a:bodyPr>
          <a:lstStyle/>
          <a:p>
            <a:r>
              <a:rPr lang="en-US" sz="2800" b="1" i="0" dirty="0">
                <a:solidFill>
                  <a:srgbClr val="0F2741"/>
                </a:solidFill>
                <a:effectLst/>
                <a:latin typeface="Times New Roman" panose="02020603050405020304" pitchFamily="18" charset="0"/>
                <a:cs typeface="Times New Roman" panose="02020603050405020304" pitchFamily="18" charset="0"/>
              </a:rPr>
              <a:t>Number of modern retail grocery outlets across India from 2013 to 2022 </a:t>
            </a:r>
            <a:r>
              <a:rPr lang="en-US" sz="2800" b="0" i="1" dirty="0">
                <a:solidFill>
                  <a:srgbClr val="455F7C"/>
                </a:solidFill>
                <a:effectLst/>
                <a:latin typeface="Times New Roman" panose="02020603050405020304" pitchFamily="18" charset="0"/>
                <a:cs typeface="Times New Roman" panose="02020603050405020304" pitchFamily="18" charset="0"/>
              </a:rPr>
              <a:t>(in 1,000s)</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FBE1434-1E23-0386-9B80-AAD98096882C}"/>
              </a:ext>
            </a:extLst>
          </p:cNvPr>
          <p:cNvPicPr>
            <a:picLocks noChangeAspect="1"/>
          </p:cNvPicPr>
          <p:nvPr/>
        </p:nvPicPr>
        <p:blipFill rotWithShape="1">
          <a:blip r:embed="rId2"/>
          <a:srcRect r="5188"/>
          <a:stretch/>
        </p:blipFill>
        <p:spPr>
          <a:xfrm>
            <a:off x="1543050" y="1482591"/>
            <a:ext cx="8058150" cy="4910605"/>
          </a:xfrm>
          <a:prstGeom prst="rect">
            <a:avLst/>
          </a:prstGeom>
        </p:spPr>
      </p:pic>
      <p:sp>
        <p:nvSpPr>
          <p:cNvPr id="6" name="TextBox 5">
            <a:extLst>
              <a:ext uri="{FF2B5EF4-FFF2-40B4-BE49-F238E27FC236}">
                <a16:creationId xmlns:a16="http://schemas.microsoft.com/office/drawing/2014/main" id="{C501304F-E5A4-1E0B-D035-A9A8D7E23EF9}"/>
              </a:ext>
            </a:extLst>
          </p:cNvPr>
          <p:cNvSpPr txBox="1"/>
          <p:nvPr/>
        </p:nvSpPr>
        <p:spPr>
          <a:xfrm>
            <a:off x="10401300" y="6185098"/>
            <a:ext cx="1323975" cy="307777"/>
          </a:xfrm>
          <a:prstGeom prst="rect">
            <a:avLst/>
          </a:prstGeom>
          <a:noFill/>
        </p:spPr>
        <p:txBody>
          <a:bodyPr wrap="square" rtlCol="0">
            <a:spAutoFit/>
          </a:bodyPr>
          <a:lstStyle/>
          <a:p>
            <a:r>
              <a:rPr lang="en-IN" sz="1400" b="0" i="0" u="none" strike="noStrike" dirty="0">
                <a:solidFill>
                  <a:srgbClr val="0666E5"/>
                </a:solidFill>
                <a:effectLst/>
                <a:latin typeface="Open Sans" panose="020B0606030504020204" pitchFamily="34" charset="0"/>
                <a:hlinkClick r:id="rId3" tooltip="Report"/>
              </a:rPr>
              <a:t>©</a:t>
            </a:r>
            <a:r>
              <a:rPr lang="en-IN" sz="1400" b="0" i="0" u="none" strike="noStrike" dirty="0">
                <a:solidFill>
                  <a:srgbClr val="0666E5"/>
                </a:solidFill>
                <a:effectLst/>
                <a:latin typeface="Open Sans" panose="020B0606030504020204" pitchFamily="34" charset="0"/>
              </a:rPr>
              <a:t> </a:t>
            </a:r>
            <a:r>
              <a:rPr lang="en-US" sz="1400" dirty="0"/>
              <a:t>Statista 2023</a:t>
            </a:r>
            <a:endParaRPr lang="en-IN" sz="1400" dirty="0"/>
          </a:p>
        </p:txBody>
      </p:sp>
      <p:sp>
        <p:nvSpPr>
          <p:cNvPr id="7" name="TextBox 6">
            <a:extLst>
              <a:ext uri="{FF2B5EF4-FFF2-40B4-BE49-F238E27FC236}">
                <a16:creationId xmlns:a16="http://schemas.microsoft.com/office/drawing/2014/main" id="{21D23C21-E94B-8F86-961F-D8B4BB3739EA}"/>
              </a:ext>
            </a:extLst>
          </p:cNvPr>
          <p:cNvSpPr txBox="1"/>
          <p:nvPr/>
        </p:nvSpPr>
        <p:spPr>
          <a:xfrm>
            <a:off x="9934575" y="2266950"/>
            <a:ext cx="1857375" cy="1323439"/>
          </a:xfrm>
          <a:prstGeom prst="rect">
            <a:avLst/>
          </a:prstGeom>
          <a:noFill/>
        </p:spPr>
        <p:txBody>
          <a:bodyPr wrap="square" rtlCol="0">
            <a:spAutoFit/>
          </a:bodyPr>
          <a:lstStyle/>
          <a:p>
            <a:pPr algn="ctr"/>
            <a:r>
              <a:rPr lang="en-US" sz="2000" b="1" dirty="0">
                <a:solidFill>
                  <a:srgbClr val="FF0000"/>
                </a:solidFill>
              </a:rPr>
              <a:t>What factors might account for this increase?</a:t>
            </a:r>
            <a:endParaRPr lang="en-IN" sz="2000" b="1" dirty="0">
              <a:solidFill>
                <a:srgbClr val="FF0000"/>
              </a:solidFill>
            </a:endParaRPr>
          </a:p>
        </p:txBody>
      </p:sp>
    </p:spTree>
    <p:extLst>
      <p:ext uri="{BB962C8B-B14F-4D97-AF65-F5344CB8AC3E}">
        <p14:creationId xmlns:p14="http://schemas.microsoft.com/office/powerpoint/2010/main" val="187319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83D624-AF7C-AAB4-6950-07647B407DB9}"/>
              </a:ext>
            </a:extLst>
          </p:cNvPr>
          <p:cNvSpPr>
            <a:spLocks noGrp="1"/>
          </p:cNvSpPr>
          <p:nvPr>
            <p:ph type="title"/>
          </p:nvPr>
        </p:nvSpPr>
        <p:spPr/>
        <p:txBody>
          <a:bodyPr/>
          <a:lstStyle/>
          <a:p>
            <a:r>
              <a:rPr lang="en-US" dirty="0">
                <a:solidFill>
                  <a:srgbClr val="C00000"/>
                </a:solidFill>
              </a:rPr>
              <a:t>Possible thoughts… </a:t>
            </a:r>
            <a:endParaRPr lang="en-IN" dirty="0">
              <a:solidFill>
                <a:srgbClr val="C00000"/>
              </a:solidFill>
            </a:endParaRPr>
          </a:p>
        </p:txBody>
      </p:sp>
      <p:sp>
        <p:nvSpPr>
          <p:cNvPr id="4" name="Content Placeholder 3">
            <a:extLst>
              <a:ext uri="{FF2B5EF4-FFF2-40B4-BE49-F238E27FC236}">
                <a16:creationId xmlns:a16="http://schemas.microsoft.com/office/drawing/2014/main" id="{BE2A591C-A56D-BE3B-C192-3CE55FB70D71}"/>
              </a:ext>
            </a:extLst>
          </p:cNvPr>
          <p:cNvSpPr>
            <a:spLocks noGrp="1"/>
          </p:cNvSpPr>
          <p:nvPr>
            <p:ph idx="1"/>
          </p:nvPr>
        </p:nvSpPr>
        <p:spPr>
          <a:xfrm>
            <a:off x="838200" y="1825625"/>
            <a:ext cx="10515600" cy="3184525"/>
          </a:xfrm>
        </p:spPr>
        <p:txBody>
          <a:bodyPr/>
          <a:lstStyle/>
          <a:p>
            <a:r>
              <a:rPr lang="en-US" dirty="0"/>
              <a:t>Increase in the disposable income of the buyers.</a:t>
            </a:r>
          </a:p>
          <a:p>
            <a:r>
              <a:rPr lang="en-US" dirty="0"/>
              <a:t>Reduction in the rents in certain areas.</a:t>
            </a:r>
          </a:p>
          <a:p>
            <a:r>
              <a:rPr lang="en-US" dirty="0"/>
              <a:t>Sellers offering slightly different services. </a:t>
            </a:r>
          </a:p>
          <a:p>
            <a:pPr lvl="1"/>
            <a:r>
              <a:rPr lang="en-US" dirty="0"/>
              <a:t>Example: home delivery, reward points for purchases</a:t>
            </a:r>
          </a:p>
          <a:p>
            <a:r>
              <a:rPr lang="en-IN" dirty="0"/>
              <a:t>Increase in the number of business groups or business consultants.</a:t>
            </a:r>
          </a:p>
          <a:p>
            <a:r>
              <a:rPr lang="en-IN" dirty="0"/>
              <a:t>The availability of financial capital such as easy loans. </a:t>
            </a:r>
          </a:p>
        </p:txBody>
      </p:sp>
      <p:sp>
        <p:nvSpPr>
          <p:cNvPr id="5" name="TextBox 4">
            <a:extLst>
              <a:ext uri="{FF2B5EF4-FFF2-40B4-BE49-F238E27FC236}">
                <a16:creationId xmlns:a16="http://schemas.microsoft.com/office/drawing/2014/main" id="{B3946806-5C63-D7E0-FD97-41F4A238DD2F}"/>
              </a:ext>
            </a:extLst>
          </p:cNvPr>
          <p:cNvSpPr txBox="1"/>
          <p:nvPr/>
        </p:nvSpPr>
        <p:spPr>
          <a:xfrm>
            <a:off x="981075" y="5010150"/>
            <a:ext cx="10229850" cy="1200329"/>
          </a:xfrm>
          <a:prstGeom prst="rect">
            <a:avLst/>
          </a:prstGeom>
          <a:solidFill>
            <a:srgbClr val="FFFF00"/>
          </a:solidFill>
        </p:spPr>
        <p:txBody>
          <a:bodyPr wrap="square" rtlCol="0">
            <a:spAutoFit/>
          </a:bodyPr>
          <a:lstStyle/>
          <a:p>
            <a:r>
              <a:rPr lang="en-US" sz="2400" dirty="0"/>
              <a:t>You could think or bring variety of reasons!</a:t>
            </a:r>
          </a:p>
          <a:p>
            <a:pPr algn="ctr"/>
            <a:r>
              <a:rPr lang="en-US" sz="2400" b="1" dirty="0"/>
              <a:t>The key takeaway is that by investigating the market structures, we will be able to answer the reasons behind such questions.</a:t>
            </a:r>
            <a:endParaRPr lang="en-IN" sz="2400" b="1" dirty="0"/>
          </a:p>
        </p:txBody>
      </p:sp>
    </p:spTree>
    <p:extLst>
      <p:ext uri="{BB962C8B-B14F-4D97-AF65-F5344CB8AC3E}">
        <p14:creationId xmlns:p14="http://schemas.microsoft.com/office/powerpoint/2010/main" val="14097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Two Classification Systems for Firms</a:t>
            </a:r>
          </a:p>
        </p:txBody>
      </p:sp>
      <p:sp>
        <p:nvSpPr>
          <p:cNvPr id="3" name="Content Placeholder 2"/>
          <p:cNvSpPr>
            <a:spLocks noGrp="1"/>
          </p:cNvSpPr>
          <p:nvPr>
            <p:ph idx="1"/>
          </p:nvPr>
        </p:nvSpPr>
        <p:spPr>
          <a:xfrm>
            <a:off x="838200" y="1825625"/>
            <a:ext cx="10515600" cy="2146300"/>
          </a:xfrm>
        </p:spPr>
        <p:txBody>
          <a:bodyPr>
            <a:normAutofit/>
          </a:bodyPr>
          <a:lstStyle/>
          <a:p>
            <a:pPr marL="514350" indent="-514350">
              <a:buFont typeface="+mj-lt"/>
              <a:buAutoNum type="arabicParenR"/>
            </a:pPr>
            <a:r>
              <a:rPr lang="en-US" sz="3200" b="1" dirty="0">
                <a:solidFill>
                  <a:srgbClr val="0070C0"/>
                </a:solidFill>
              </a:rPr>
              <a:t>In what type of competitive environment does the  business operate? </a:t>
            </a:r>
          </a:p>
          <a:p>
            <a:pPr marL="0" indent="0">
              <a:buNone/>
            </a:pPr>
            <a:endParaRPr lang="en-US" sz="3200" b="1" dirty="0">
              <a:solidFill>
                <a:srgbClr val="0070C0"/>
              </a:solidFill>
            </a:endParaRPr>
          </a:p>
          <a:p>
            <a:pPr marL="0" indent="0">
              <a:buNone/>
            </a:pPr>
            <a:r>
              <a:rPr lang="en-US" sz="3200" b="1" dirty="0">
                <a:solidFill>
                  <a:srgbClr val="0070C0"/>
                </a:solidFill>
              </a:rPr>
              <a:t>2) How has the company chosen to organize itself?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Familiarizing the Key Terms</a:t>
            </a:r>
          </a:p>
        </p:txBody>
      </p:sp>
      <p:sp>
        <p:nvSpPr>
          <p:cNvPr id="3" name="Content Placeholder 2"/>
          <p:cNvSpPr>
            <a:spLocks noGrp="1"/>
          </p:cNvSpPr>
          <p:nvPr>
            <p:ph idx="1"/>
          </p:nvPr>
        </p:nvSpPr>
        <p:spPr/>
        <p:txBody>
          <a:bodyPr numCol="2">
            <a:normAutofit/>
          </a:bodyPr>
          <a:lstStyle/>
          <a:p>
            <a:r>
              <a:rPr lang="en-US" dirty="0"/>
              <a:t>Pure competition</a:t>
            </a:r>
          </a:p>
          <a:p>
            <a:r>
              <a:rPr lang="en-US" dirty="0"/>
              <a:t>Monopolistic competition</a:t>
            </a:r>
          </a:p>
          <a:p>
            <a:r>
              <a:rPr lang="en-US" dirty="0"/>
              <a:t>Oligopoly</a:t>
            </a:r>
          </a:p>
          <a:p>
            <a:r>
              <a:rPr lang="en-US" dirty="0"/>
              <a:t>Monopoly </a:t>
            </a:r>
          </a:p>
          <a:p>
            <a:r>
              <a:rPr lang="en-US" dirty="0"/>
              <a:t>Sole proprietorship</a:t>
            </a:r>
          </a:p>
          <a:p>
            <a:r>
              <a:rPr lang="en-US" dirty="0"/>
              <a:t>Partnership</a:t>
            </a:r>
          </a:p>
          <a:p>
            <a:r>
              <a:rPr lang="en-US" dirty="0"/>
              <a:t>Corporations</a:t>
            </a:r>
          </a:p>
          <a:p>
            <a:r>
              <a:rPr lang="en-US" dirty="0"/>
              <a:t>Ordinance</a:t>
            </a:r>
          </a:p>
          <a:p>
            <a:r>
              <a:rPr lang="en-US" dirty="0"/>
              <a:t>Product differentiation</a:t>
            </a:r>
          </a:p>
          <a:p>
            <a:r>
              <a:rPr lang="en-US" dirty="0"/>
              <a:t>Intellectual property</a:t>
            </a:r>
          </a:p>
          <a:p>
            <a:r>
              <a:rPr lang="en-US" dirty="0"/>
              <a:t>Liability</a:t>
            </a:r>
          </a:p>
          <a:p>
            <a:r>
              <a:rPr lang="en-US" dirty="0"/>
              <a:t>Financial capital</a:t>
            </a:r>
          </a:p>
          <a:p>
            <a:r>
              <a:rPr lang="en-US" dirty="0"/>
              <a:t>Profit</a:t>
            </a:r>
          </a:p>
          <a:p>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446-8420-917D-B162-53275D53A94F}"/>
              </a:ext>
            </a:extLst>
          </p:cNvPr>
          <p:cNvSpPr>
            <a:spLocks noGrp="1"/>
          </p:cNvSpPr>
          <p:nvPr>
            <p:ph type="title"/>
          </p:nvPr>
        </p:nvSpPr>
        <p:spPr/>
        <p:txBody>
          <a:bodyPr/>
          <a:lstStyle/>
          <a:p>
            <a:pPr algn="ctr"/>
            <a:r>
              <a:rPr lang="en-US" b="1" dirty="0">
                <a:solidFill>
                  <a:srgbClr val="C00000"/>
                </a:solidFill>
              </a:rPr>
              <a:t>MARKET </a:t>
            </a:r>
            <a:endParaRPr lang="en-IN" b="1" dirty="0">
              <a:solidFill>
                <a:srgbClr val="C00000"/>
              </a:solidFill>
            </a:endParaRPr>
          </a:p>
        </p:txBody>
      </p:sp>
      <p:sp>
        <p:nvSpPr>
          <p:cNvPr id="10" name="Content Placeholder 9">
            <a:extLst>
              <a:ext uri="{FF2B5EF4-FFF2-40B4-BE49-F238E27FC236}">
                <a16:creationId xmlns:a16="http://schemas.microsoft.com/office/drawing/2014/main" id="{A51102EC-0693-27A3-F287-7FB3DC4594E0}"/>
              </a:ext>
            </a:extLst>
          </p:cNvPr>
          <p:cNvSpPr>
            <a:spLocks noGrp="1"/>
          </p:cNvSpPr>
          <p:nvPr>
            <p:ph idx="1"/>
          </p:nvPr>
        </p:nvSpPr>
        <p:spPr/>
        <p:txBody>
          <a:bodyPr/>
          <a:lstStyle/>
          <a:p>
            <a:pPr marL="0" indent="0">
              <a:buNone/>
            </a:pPr>
            <a:r>
              <a:rPr lang="en-US" sz="2800" dirty="0"/>
              <a:t>In economics, market is defined as a complex set of activities by which potential buyers and potential sellers are brought in close contact, for the purchase and sale of a commodity.</a:t>
            </a:r>
          </a:p>
          <a:p>
            <a:pPr marL="0" indent="0">
              <a:buNone/>
            </a:pPr>
            <a:endParaRPr lang="en-IN" dirty="0"/>
          </a:p>
        </p:txBody>
      </p:sp>
      <p:pic>
        <p:nvPicPr>
          <p:cNvPr id="12" name="Picture 11">
            <a:extLst>
              <a:ext uri="{FF2B5EF4-FFF2-40B4-BE49-F238E27FC236}">
                <a16:creationId xmlns:a16="http://schemas.microsoft.com/office/drawing/2014/main" id="{3BF500CC-5072-BE91-9C48-3A6F135D2879}"/>
              </a:ext>
            </a:extLst>
          </p:cNvPr>
          <p:cNvPicPr>
            <a:picLocks noChangeAspect="1"/>
          </p:cNvPicPr>
          <p:nvPr/>
        </p:nvPicPr>
        <p:blipFill>
          <a:blip r:embed="rId2"/>
          <a:stretch>
            <a:fillRect/>
          </a:stretch>
        </p:blipFill>
        <p:spPr>
          <a:xfrm>
            <a:off x="1335740" y="3299012"/>
            <a:ext cx="9663953" cy="2752164"/>
          </a:xfrm>
          <a:prstGeom prst="rect">
            <a:avLst/>
          </a:prstGeom>
        </p:spPr>
      </p:pic>
    </p:spTree>
    <p:extLst>
      <p:ext uri="{BB962C8B-B14F-4D97-AF65-F5344CB8AC3E}">
        <p14:creationId xmlns:p14="http://schemas.microsoft.com/office/powerpoint/2010/main" val="355108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2008-B7F7-ED29-C057-C0F3730E76C8}"/>
              </a:ext>
            </a:extLst>
          </p:cNvPr>
          <p:cNvSpPr>
            <a:spLocks noGrp="1"/>
          </p:cNvSpPr>
          <p:nvPr>
            <p:ph type="title"/>
          </p:nvPr>
        </p:nvSpPr>
        <p:spPr>
          <a:xfrm>
            <a:off x="636494" y="365126"/>
            <a:ext cx="10717306" cy="459628"/>
          </a:xfrm>
        </p:spPr>
        <p:txBody>
          <a:bodyPr>
            <a:normAutofit fontScale="90000"/>
          </a:bodyPr>
          <a:lstStyle/>
          <a:p>
            <a:pPr algn="ctr"/>
            <a:r>
              <a:rPr lang="en-US" b="1" dirty="0">
                <a:solidFill>
                  <a:srgbClr val="C00000"/>
                </a:solidFill>
              </a:rPr>
              <a:t>Market: Introduction </a:t>
            </a:r>
            <a:endParaRPr lang="en-IN" b="1" dirty="0">
              <a:solidFill>
                <a:srgbClr val="C00000"/>
              </a:solidFill>
            </a:endParaRPr>
          </a:p>
        </p:txBody>
      </p:sp>
      <p:sp>
        <p:nvSpPr>
          <p:cNvPr id="7" name="Content Placeholder 6">
            <a:extLst>
              <a:ext uri="{FF2B5EF4-FFF2-40B4-BE49-F238E27FC236}">
                <a16:creationId xmlns:a16="http://schemas.microsoft.com/office/drawing/2014/main" id="{0DE379AB-841D-1EC0-286F-BD62BA64C0E7}"/>
              </a:ext>
            </a:extLst>
          </p:cNvPr>
          <p:cNvSpPr>
            <a:spLocks noGrp="1"/>
          </p:cNvSpPr>
          <p:nvPr>
            <p:ph idx="1"/>
          </p:nvPr>
        </p:nvSpPr>
        <p:spPr>
          <a:xfrm>
            <a:off x="645459" y="1084729"/>
            <a:ext cx="10708341" cy="5092234"/>
          </a:xfrm>
        </p:spPr>
        <p:txBody>
          <a:bodyPr>
            <a:normAutofit fontScale="85000" lnSpcReduction="20000"/>
          </a:bodyPr>
          <a:lstStyle/>
          <a:p>
            <a:pPr marL="0" indent="0">
              <a:buNone/>
            </a:pPr>
            <a:r>
              <a:rPr lang="en-US" dirty="0"/>
              <a:t> </a:t>
            </a:r>
          </a:p>
          <a:p>
            <a:r>
              <a:rPr lang="en-US" sz="2400" dirty="0"/>
              <a:t>The word market is derived from the Latin term </a:t>
            </a:r>
            <a:r>
              <a:rPr lang="en-US" sz="2400" dirty="0">
                <a:latin typeface="Brush Script MT" panose="03060802040406070304" pitchFamily="66" charset="0"/>
              </a:rPr>
              <a:t>mercatus</a:t>
            </a:r>
            <a:r>
              <a:rPr lang="en-US" sz="2400" dirty="0"/>
              <a:t> from the verb </a:t>
            </a:r>
            <a:r>
              <a:rPr lang="en-US" sz="2400" dirty="0">
                <a:latin typeface="Brush Script MT" panose="03060802040406070304" pitchFamily="66" charset="0"/>
              </a:rPr>
              <a:t>mercari </a:t>
            </a:r>
            <a:r>
              <a:rPr lang="en-US" sz="2400" dirty="0"/>
              <a:t>which means “to trade”. </a:t>
            </a:r>
          </a:p>
          <a:p>
            <a:r>
              <a:rPr lang="en-US" sz="2400" dirty="0"/>
              <a:t>In simple terms, market is a place where goods are bought and sold. </a:t>
            </a:r>
          </a:p>
          <a:p>
            <a:r>
              <a:rPr lang="en-US" sz="2400" dirty="0"/>
              <a:t>In economics, Markets have certain characteristics. They are as follows:- </a:t>
            </a:r>
          </a:p>
          <a:p>
            <a:pPr marL="0" indent="0">
              <a:buNone/>
            </a:pPr>
            <a:endParaRPr lang="en-US" sz="2400" dirty="0"/>
          </a:p>
          <a:p>
            <a:pPr marL="457200" indent="-457200">
              <a:buFont typeface="+mj-lt"/>
              <a:buAutoNum type="arabicPeriod"/>
            </a:pPr>
            <a:r>
              <a:rPr lang="en-US" sz="2400" dirty="0"/>
              <a:t>There should be a large number of buyers and sellers of a commodity.</a:t>
            </a:r>
          </a:p>
          <a:p>
            <a:pPr marL="457200" indent="-457200">
              <a:buFont typeface="+mj-lt"/>
              <a:buAutoNum type="arabicPeriod"/>
            </a:pPr>
            <a:r>
              <a:rPr lang="en-US" sz="2400" dirty="0"/>
              <a:t>There must be communication between buyers and sellers.</a:t>
            </a:r>
          </a:p>
          <a:p>
            <a:pPr marL="457200" indent="-457200">
              <a:buFont typeface="+mj-lt"/>
              <a:buAutoNum type="arabicPeriod"/>
            </a:pPr>
            <a:r>
              <a:rPr lang="en-US" sz="2400" dirty="0"/>
              <a:t>There must be a place or area where buyers and sellers interact with each other </a:t>
            </a:r>
            <a:r>
              <a:rPr lang="en-US" sz="2400" i="1" dirty="0"/>
              <a:t>(physical or virtual space)</a:t>
            </a:r>
            <a:r>
              <a:rPr lang="en-US" sz="2400" dirty="0"/>
              <a:t>.</a:t>
            </a:r>
          </a:p>
          <a:p>
            <a:pPr marL="457200" indent="-457200">
              <a:buFont typeface="+mj-lt"/>
              <a:buAutoNum type="arabicPeriod"/>
            </a:pPr>
            <a:r>
              <a:rPr lang="en-US" sz="2400" dirty="0"/>
              <a:t>There must be a commodity which is being demanded and sold.</a:t>
            </a:r>
          </a:p>
          <a:p>
            <a:pPr marL="457200" indent="-457200">
              <a:buFont typeface="+mj-lt"/>
              <a:buAutoNum type="arabicPeriod"/>
            </a:pPr>
            <a:r>
              <a:rPr lang="en-US" sz="2400" dirty="0"/>
              <a:t>There must be freedom of entry or exit of the firms. Different forms of markets are differentiated from each other in terms of the nature of entry or exit.</a:t>
            </a:r>
          </a:p>
          <a:p>
            <a:pPr marL="0" indent="0">
              <a:buNone/>
            </a:pPr>
            <a:endParaRPr lang="en-US" sz="2400" dirty="0"/>
          </a:p>
          <a:p>
            <a:pPr marL="0" indent="0">
              <a:buNone/>
            </a:pPr>
            <a:r>
              <a:rPr lang="en-US" sz="2400" dirty="0"/>
              <a:t>          </a:t>
            </a:r>
          </a:p>
          <a:p>
            <a:pPr marL="0" indent="0">
              <a:buNone/>
            </a:pPr>
            <a:r>
              <a:rPr lang="en-US" sz="2400" dirty="0"/>
              <a:t>     </a:t>
            </a:r>
          </a:p>
          <a:p>
            <a:pPr marL="0" indent="0">
              <a:buNone/>
            </a:pPr>
            <a:endParaRPr lang="en-IN" sz="2400" dirty="0"/>
          </a:p>
        </p:txBody>
      </p:sp>
    </p:spTree>
    <p:extLst>
      <p:ext uri="{BB962C8B-B14F-4D97-AF65-F5344CB8AC3E}">
        <p14:creationId xmlns:p14="http://schemas.microsoft.com/office/powerpoint/2010/main" val="86188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4380-817C-F838-6DC7-C885FAA6A426}"/>
              </a:ext>
            </a:extLst>
          </p:cNvPr>
          <p:cNvSpPr>
            <a:spLocks noGrp="1"/>
          </p:cNvSpPr>
          <p:nvPr>
            <p:ph type="title"/>
          </p:nvPr>
        </p:nvSpPr>
        <p:spPr>
          <a:xfrm>
            <a:off x="878540" y="365126"/>
            <a:ext cx="10475259" cy="531346"/>
          </a:xfrm>
        </p:spPr>
        <p:txBody>
          <a:bodyPr>
            <a:normAutofit fontScale="90000"/>
          </a:bodyPr>
          <a:lstStyle/>
          <a:p>
            <a:r>
              <a:rPr lang="en-US" dirty="0"/>
              <a:t> </a:t>
            </a:r>
            <a:r>
              <a:rPr lang="en-US" b="1" dirty="0">
                <a:solidFill>
                  <a:srgbClr val="C00000"/>
                </a:solidFill>
              </a:rPr>
              <a:t>Classification of Markets </a:t>
            </a:r>
            <a:endParaRPr lang="en-IN" b="1" dirty="0">
              <a:solidFill>
                <a:srgbClr val="C00000"/>
              </a:solidFill>
            </a:endParaRPr>
          </a:p>
        </p:txBody>
      </p:sp>
      <p:sp>
        <p:nvSpPr>
          <p:cNvPr id="3" name="Content Placeholder 2">
            <a:extLst>
              <a:ext uri="{FF2B5EF4-FFF2-40B4-BE49-F238E27FC236}">
                <a16:creationId xmlns:a16="http://schemas.microsoft.com/office/drawing/2014/main" id="{4F8FD330-F209-24C6-3AD0-9BC0D80C8797}"/>
              </a:ext>
            </a:extLst>
          </p:cNvPr>
          <p:cNvSpPr>
            <a:spLocks noGrp="1"/>
          </p:cNvSpPr>
          <p:nvPr>
            <p:ph idx="1"/>
          </p:nvPr>
        </p:nvSpPr>
        <p:spPr>
          <a:xfrm>
            <a:off x="609600" y="959224"/>
            <a:ext cx="10744200" cy="5217739"/>
          </a:xfrm>
        </p:spPr>
        <p:txBody>
          <a:bodyPr>
            <a:normAutofit fontScale="92500" lnSpcReduction="10000"/>
          </a:bodyPr>
          <a:lstStyle/>
          <a:p>
            <a:endParaRPr lang="en-US" dirty="0"/>
          </a:p>
          <a:p>
            <a:pPr marL="0" indent="0">
              <a:buNone/>
            </a:pPr>
            <a:r>
              <a:rPr lang="en-IN" dirty="0"/>
              <a:t>  </a:t>
            </a:r>
            <a:r>
              <a:rPr lang="en-IN" sz="2400" dirty="0"/>
              <a:t>(1) </a:t>
            </a:r>
            <a:r>
              <a:rPr lang="en-IN" sz="2400" b="1" dirty="0"/>
              <a:t>Area-wise Classification</a:t>
            </a:r>
            <a:r>
              <a:rPr lang="en-IN" sz="2400" dirty="0"/>
              <a:t>: Based on area, markets are classified as: </a:t>
            </a:r>
          </a:p>
          <a:p>
            <a:pPr algn="just">
              <a:buFont typeface="Wingdings" panose="05000000000000000000" pitchFamily="2" charset="2"/>
              <a:buChar char="§"/>
            </a:pPr>
            <a:r>
              <a:rPr lang="en-IN" sz="2400" dirty="0"/>
              <a:t> Local Market,</a:t>
            </a:r>
          </a:p>
          <a:p>
            <a:pPr algn="just">
              <a:buFont typeface="Wingdings" panose="05000000000000000000" pitchFamily="2" charset="2"/>
              <a:buChar char="§"/>
            </a:pPr>
            <a:r>
              <a:rPr lang="en-IN" sz="2400" dirty="0"/>
              <a:t> Regional Market,</a:t>
            </a:r>
          </a:p>
          <a:p>
            <a:pPr algn="just">
              <a:buFont typeface="Wingdings" panose="05000000000000000000" pitchFamily="2" charset="2"/>
              <a:buChar char="§"/>
            </a:pPr>
            <a:r>
              <a:rPr lang="en-IN" sz="2400" dirty="0"/>
              <a:t> National Market,</a:t>
            </a:r>
          </a:p>
          <a:p>
            <a:pPr algn="just">
              <a:buFont typeface="Wingdings" panose="05000000000000000000" pitchFamily="2" charset="2"/>
              <a:buChar char="§"/>
            </a:pPr>
            <a:r>
              <a:rPr lang="en-IN" sz="2400" dirty="0"/>
              <a:t> International Market.</a:t>
            </a:r>
          </a:p>
          <a:p>
            <a:pPr marL="0" indent="0" algn="just">
              <a:buNone/>
            </a:pPr>
            <a:endParaRPr lang="en-IN" sz="2400" dirty="0"/>
          </a:p>
          <a:p>
            <a:pPr marL="0" indent="0">
              <a:buNone/>
            </a:pPr>
            <a:r>
              <a:rPr lang="en-IN" sz="2400" dirty="0"/>
              <a:t> (2) </a:t>
            </a:r>
            <a:r>
              <a:rPr lang="en-IN" sz="2400" b="1" dirty="0"/>
              <a:t>Classification according to Time</a:t>
            </a:r>
            <a:r>
              <a:rPr lang="en-IN" sz="2400" dirty="0"/>
              <a:t>: Markets can also be classified on the basis of the time taken by producers to adjust supply.</a:t>
            </a:r>
          </a:p>
          <a:p>
            <a:pPr marL="0" indent="0">
              <a:buNone/>
            </a:pPr>
            <a:endParaRPr lang="en-IN" sz="2400" dirty="0"/>
          </a:p>
          <a:p>
            <a:pPr marL="0" indent="0">
              <a:buNone/>
            </a:pPr>
            <a:r>
              <a:rPr lang="en-IN" sz="2400" dirty="0"/>
              <a:t>(3) </a:t>
            </a:r>
            <a:r>
              <a:rPr lang="en-IN" sz="2400" b="1" dirty="0"/>
              <a:t>Functional Classification</a:t>
            </a:r>
            <a:r>
              <a:rPr lang="en-IN" sz="2400" dirty="0"/>
              <a:t>: According to the functions they perform, there are two types of markets – Generalised markets and Specialised markets .</a:t>
            </a:r>
          </a:p>
          <a:p>
            <a:pPr marL="0" indent="0">
              <a:buNone/>
            </a:pPr>
            <a:r>
              <a:rPr lang="en-IN" sz="2400" dirty="0"/>
              <a:t>  </a:t>
            </a:r>
          </a:p>
        </p:txBody>
      </p:sp>
    </p:spTree>
    <p:extLst>
      <p:ext uri="{BB962C8B-B14F-4D97-AF65-F5344CB8AC3E}">
        <p14:creationId xmlns:p14="http://schemas.microsoft.com/office/powerpoint/2010/main" val="2006971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a:xfrm>
            <a:off x="838200" y="365125"/>
            <a:ext cx="10515600" cy="987425"/>
          </a:xfrm>
        </p:spPr>
        <p:txBody>
          <a:bodyPr/>
          <a:lstStyle/>
          <a:p>
            <a:pPr algn="ctr"/>
            <a:r>
              <a:rPr lang="en-US" b="1" dirty="0">
                <a:solidFill>
                  <a:srgbClr val="C00000"/>
                </a:solidFill>
              </a:rPr>
              <a:t>Market Structure</a:t>
            </a:r>
          </a:p>
        </p:txBody>
      </p:sp>
      <p:sp>
        <p:nvSpPr>
          <p:cNvPr id="3075" name="Rectangle 3"/>
          <p:cNvSpPr>
            <a:spLocks noGrp="1" noChangeArrowheads="1"/>
          </p:cNvSpPr>
          <p:nvPr>
            <p:ph idx="1"/>
          </p:nvPr>
        </p:nvSpPr>
        <p:spPr>
          <a:xfrm>
            <a:off x="838200" y="1619250"/>
            <a:ext cx="10515600" cy="4557713"/>
          </a:xfrm>
        </p:spPr>
        <p:txBody>
          <a:bodyPr>
            <a:normAutofit lnSpcReduction="10000"/>
          </a:bodyPr>
          <a:lstStyle/>
          <a:p>
            <a:r>
              <a:rPr lang="en-US" dirty="0"/>
              <a:t>A market facilitates the interaction of a buyer and a seller as they complete a transaction</a:t>
            </a:r>
          </a:p>
          <a:p>
            <a:pPr lvl="1"/>
            <a:r>
              <a:rPr lang="en-US" dirty="0"/>
              <a:t>Buyers, as a group, determine the demand</a:t>
            </a:r>
          </a:p>
          <a:p>
            <a:pPr lvl="1"/>
            <a:r>
              <a:rPr lang="en-US" dirty="0"/>
              <a:t>Sellers, as a group, determine the supply</a:t>
            </a:r>
          </a:p>
          <a:p>
            <a:r>
              <a:rPr lang="en-GB" altLang="en-US" dirty="0"/>
              <a:t>Type of market structure influences </a:t>
            </a:r>
            <a:r>
              <a:rPr lang="en-GB" altLang="en-US" dirty="0">
                <a:solidFill>
                  <a:srgbClr val="C00000"/>
                </a:solidFill>
              </a:rPr>
              <a:t>how a firm behaves </a:t>
            </a:r>
            <a:r>
              <a:rPr lang="en-GB" altLang="en-US" dirty="0"/>
              <a:t>in terms of:</a:t>
            </a:r>
          </a:p>
          <a:p>
            <a:pPr lvl="1"/>
            <a:r>
              <a:rPr lang="en-GB" altLang="en-US" dirty="0"/>
              <a:t>Pricing</a:t>
            </a:r>
          </a:p>
          <a:p>
            <a:pPr lvl="1"/>
            <a:r>
              <a:rPr lang="en-GB" altLang="en-US" dirty="0"/>
              <a:t>Supply</a:t>
            </a:r>
          </a:p>
          <a:p>
            <a:pPr lvl="1"/>
            <a:r>
              <a:rPr lang="en-GB" altLang="en-US" dirty="0"/>
              <a:t>Barriers to Entry</a:t>
            </a:r>
          </a:p>
          <a:p>
            <a:pPr lvl="1"/>
            <a:r>
              <a:rPr lang="en-GB" altLang="en-US" dirty="0"/>
              <a:t>Efficiency</a:t>
            </a:r>
          </a:p>
          <a:p>
            <a:pPr lvl="1"/>
            <a:r>
              <a:rPr lang="en-GB" altLang="en-US" dirty="0"/>
              <a:t>Competition</a:t>
            </a:r>
          </a:p>
          <a:p>
            <a:r>
              <a:rPr lang="en-US" sz="2800" b="1" dirty="0">
                <a:solidFill>
                  <a:srgbClr val="0070C0"/>
                </a:solidFill>
              </a:rPr>
              <a:t>In what type of competitive environment does the business operate? </a:t>
            </a:r>
            <a:endParaRPr lang="en-US" dirty="0"/>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p:txBody>
          <a:bodyPr/>
          <a:lstStyle/>
          <a:p>
            <a:r>
              <a:rPr lang="en-US" b="1" dirty="0"/>
              <a:t>Competitive Markets</a:t>
            </a:r>
          </a:p>
        </p:txBody>
      </p:sp>
      <p:sp>
        <p:nvSpPr>
          <p:cNvPr id="3075" name="Rectangle 3"/>
          <p:cNvSpPr>
            <a:spLocks noGrp="1" noChangeArrowheads="1"/>
          </p:cNvSpPr>
          <p:nvPr>
            <p:ph idx="1"/>
          </p:nvPr>
        </p:nvSpPr>
        <p:spPr/>
        <p:txBody>
          <a:bodyPr/>
          <a:lstStyle/>
          <a:p>
            <a:r>
              <a:rPr lang="en-US" dirty="0"/>
              <a:t>Identical goods or services</a:t>
            </a:r>
          </a:p>
          <a:p>
            <a:r>
              <a:rPr lang="en-US" dirty="0"/>
              <a:t>Enough number of buyers and sellers, so that no participant can influence the market price on their own – everyone is a </a:t>
            </a:r>
            <a:r>
              <a:rPr lang="en-US" b="1" i="1" dirty="0"/>
              <a:t>price taker</a:t>
            </a:r>
          </a:p>
          <a:p>
            <a:r>
              <a:rPr lang="en-GB" altLang="en-US" sz="2800" dirty="0"/>
              <a:t>Perfect information available to buyers and sellers</a:t>
            </a:r>
          </a:p>
          <a:p>
            <a:r>
              <a:rPr lang="en-GB" altLang="en-US" sz="2800" dirty="0"/>
              <a:t>Free entry and exit to industry</a:t>
            </a:r>
          </a:p>
          <a:p>
            <a:endParaRPr lang="en-US" dirty="0"/>
          </a:p>
        </p:txBody>
      </p:sp>
      <p:pic>
        <p:nvPicPr>
          <p:cNvPr id="2" name="Picture 2" descr="Perfect Competition | Definition, Benefits &amp; Examples - Video &amp; Lesson  Transcript | Study.com">
            <a:extLst>
              <a:ext uri="{FF2B5EF4-FFF2-40B4-BE49-F238E27FC236}">
                <a16:creationId xmlns:a16="http://schemas.microsoft.com/office/drawing/2014/main" id="{806690AA-C08A-148B-7CCB-AC30B8A4E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3892550"/>
            <a:ext cx="3448050" cy="2419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210300" cy="952502"/>
          </a:xfrm>
        </p:spPr>
        <p:txBody>
          <a:bodyPr/>
          <a:lstStyle/>
          <a:p>
            <a:r>
              <a:rPr lang="en-US" b="1" dirty="0"/>
              <a:t>Imperfect Competition</a:t>
            </a:r>
          </a:p>
        </p:txBody>
      </p:sp>
      <p:sp>
        <p:nvSpPr>
          <p:cNvPr id="3" name="Content Placeholder 2"/>
          <p:cNvSpPr>
            <a:spLocks noGrp="1"/>
          </p:cNvSpPr>
          <p:nvPr>
            <p:ph idx="1"/>
          </p:nvPr>
        </p:nvSpPr>
        <p:spPr>
          <a:xfrm>
            <a:off x="642937" y="1347786"/>
            <a:ext cx="6562725" cy="2565400"/>
          </a:xfrm>
        </p:spPr>
        <p:txBody>
          <a:bodyPr>
            <a:normAutofit/>
          </a:bodyPr>
          <a:lstStyle/>
          <a:p>
            <a:r>
              <a:rPr lang="en-US" dirty="0"/>
              <a:t>Goods or services that are </a:t>
            </a:r>
            <a:r>
              <a:rPr lang="en-US" b="1" dirty="0"/>
              <a:t>not identical</a:t>
            </a:r>
            <a:r>
              <a:rPr lang="en-US" dirty="0"/>
              <a:t>.</a:t>
            </a:r>
          </a:p>
          <a:p>
            <a:pPr marL="457200" lvl="1" indent="0">
              <a:buNone/>
            </a:pPr>
            <a:r>
              <a:rPr lang="en-US" dirty="0"/>
              <a:t>- Restaurants, gas stations and hotels</a:t>
            </a:r>
          </a:p>
          <a:p>
            <a:r>
              <a:rPr lang="en-US" dirty="0"/>
              <a:t>Markets dominated by </a:t>
            </a:r>
            <a:r>
              <a:rPr lang="en-US" b="1" dirty="0"/>
              <a:t>single or small </a:t>
            </a:r>
            <a:r>
              <a:rPr lang="en-US" dirty="0"/>
              <a:t>number of producers.</a:t>
            </a:r>
          </a:p>
          <a:p>
            <a:pPr marL="457200" lvl="1" indent="0">
              <a:buNone/>
            </a:pPr>
            <a:r>
              <a:rPr lang="en-US" dirty="0"/>
              <a:t>- Computer operating systems, automobiles,  diamonds  </a:t>
            </a:r>
          </a:p>
        </p:txBody>
      </p:sp>
      <p:sp>
        <p:nvSpPr>
          <p:cNvPr id="4" name="AutoShape 4" descr="Monopolistic Competition: (6 Examples &amp; 8 Characteristics)">
            <a:extLst>
              <a:ext uri="{FF2B5EF4-FFF2-40B4-BE49-F238E27FC236}">
                <a16:creationId xmlns:a16="http://schemas.microsoft.com/office/drawing/2014/main" id="{554C1E2A-618F-001D-F9AE-45DBE7E3CF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CD5590F-309E-02E7-CAB8-692FE43A6BD7}"/>
              </a:ext>
            </a:extLst>
          </p:cNvPr>
          <p:cNvPicPr>
            <a:picLocks noChangeAspect="1"/>
          </p:cNvPicPr>
          <p:nvPr/>
        </p:nvPicPr>
        <p:blipFill>
          <a:blip r:embed="rId2"/>
          <a:stretch>
            <a:fillRect/>
          </a:stretch>
        </p:blipFill>
        <p:spPr>
          <a:xfrm>
            <a:off x="7519988" y="768350"/>
            <a:ext cx="4219575" cy="2968624"/>
          </a:xfrm>
          <a:prstGeom prst="rect">
            <a:avLst/>
          </a:prstGeom>
        </p:spPr>
      </p:pic>
      <p:pic>
        <p:nvPicPr>
          <p:cNvPr id="2056" name="Picture 8" descr="9 Real-World Monopoly Examples of Various Industries (2023)">
            <a:extLst>
              <a:ext uri="{FF2B5EF4-FFF2-40B4-BE49-F238E27FC236}">
                <a16:creationId xmlns:a16="http://schemas.microsoft.com/office/drawing/2014/main" id="{4EC61323-5F34-DF67-A5C1-21116E2C27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5" t="6269" r="425" b="6255"/>
          <a:stretch/>
        </p:blipFill>
        <p:spPr bwMode="auto">
          <a:xfrm>
            <a:off x="2605087" y="3736974"/>
            <a:ext cx="6410325" cy="2968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94B3-3B6B-09D9-0C26-3563EBD7C750}"/>
              </a:ext>
            </a:extLst>
          </p:cNvPr>
          <p:cNvSpPr>
            <a:spLocks noGrp="1"/>
          </p:cNvSpPr>
          <p:nvPr>
            <p:ph type="title"/>
          </p:nvPr>
        </p:nvSpPr>
        <p:spPr/>
        <p:txBody>
          <a:bodyPr>
            <a:normAutofit/>
          </a:bodyPr>
          <a:lstStyle/>
          <a:p>
            <a:pPr algn="ctr"/>
            <a:r>
              <a:rPr lang="en-US" b="1" dirty="0">
                <a:solidFill>
                  <a:srgbClr val="C00000"/>
                </a:solidFill>
              </a:rPr>
              <a:t>5 Key Words associated with Markets</a:t>
            </a:r>
            <a:br>
              <a:rPr lang="en-US" dirty="0"/>
            </a:br>
            <a:endParaRPr lang="en-IN" dirty="0"/>
          </a:p>
        </p:txBody>
      </p:sp>
      <p:sp>
        <p:nvSpPr>
          <p:cNvPr id="8" name="TextBox 7">
            <a:extLst>
              <a:ext uri="{FF2B5EF4-FFF2-40B4-BE49-F238E27FC236}">
                <a16:creationId xmlns:a16="http://schemas.microsoft.com/office/drawing/2014/main" id="{EDDFD33C-DB75-9F14-8A7F-D01DA20349DB}"/>
              </a:ext>
            </a:extLst>
          </p:cNvPr>
          <p:cNvSpPr txBox="1"/>
          <p:nvPr/>
        </p:nvSpPr>
        <p:spPr>
          <a:xfrm>
            <a:off x="1721303" y="2231142"/>
            <a:ext cx="1924049" cy="646331"/>
          </a:xfrm>
          <a:prstGeom prst="rect">
            <a:avLst/>
          </a:prstGeom>
          <a:solidFill>
            <a:srgbClr val="FFC000"/>
          </a:solidFill>
        </p:spPr>
        <p:txBody>
          <a:bodyPr wrap="square" rtlCol="0">
            <a:spAutoFit/>
          </a:bodyPr>
          <a:lstStyle/>
          <a:p>
            <a:pPr algn="ctr"/>
            <a:r>
              <a:rPr lang="en-US" sz="3600" dirty="0"/>
              <a:t>Revenue</a:t>
            </a:r>
          </a:p>
        </p:txBody>
      </p:sp>
      <p:sp>
        <p:nvSpPr>
          <p:cNvPr id="9" name="TextBox 8">
            <a:extLst>
              <a:ext uri="{FF2B5EF4-FFF2-40B4-BE49-F238E27FC236}">
                <a16:creationId xmlns:a16="http://schemas.microsoft.com/office/drawing/2014/main" id="{6E0F869B-6717-C89E-033E-B1A680E4EF35}"/>
              </a:ext>
            </a:extLst>
          </p:cNvPr>
          <p:cNvSpPr txBox="1"/>
          <p:nvPr/>
        </p:nvSpPr>
        <p:spPr>
          <a:xfrm>
            <a:off x="5883729" y="3971924"/>
            <a:ext cx="3739242" cy="1200329"/>
          </a:xfrm>
          <a:prstGeom prst="rect">
            <a:avLst/>
          </a:prstGeom>
          <a:solidFill>
            <a:srgbClr val="00B050"/>
          </a:solidFill>
        </p:spPr>
        <p:txBody>
          <a:bodyPr wrap="square" rtlCol="0">
            <a:spAutoFit/>
          </a:bodyPr>
          <a:lstStyle/>
          <a:p>
            <a:pPr algn="ctr"/>
            <a:r>
              <a:rPr lang="en-US" sz="3600" dirty="0"/>
              <a:t>Consumer Tastes &amp; Preferences</a:t>
            </a:r>
            <a:endParaRPr lang="en-IN" sz="3600" dirty="0"/>
          </a:p>
        </p:txBody>
      </p:sp>
      <p:sp>
        <p:nvSpPr>
          <p:cNvPr id="10" name="TextBox 9">
            <a:extLst>
              <a:ext uri="{FF2B5EF4-FFF2-40B4-BE49-F238E27FC236}">
                <a16:creationId xmlns:a16="http://schemas.microsoft.com/office/drawing/2014/main" id="{9F17386D-01A5-9675-3849-33832DEE65EA}"/>
              </a:ext>
            </a:extLst>
          </p:cNvPr>
          <p:cNvSpPr txBox="1"/>
          <p:nvPr/>
        </p:nvSpPr>
        <p:spPr>
          <a:xfrm>
            <a:off x="4567239" y="2285910"/>
            <a:ext cx="1762124" cy="646331"/>
          </a:xfrm>
          <a:prstGeom prst="rect">
            <a:avLst/>
          </a:prstGeom>
          <a:solidFill>
            <a:srgbClr val="92D050"/>
          </a:solidFill>
        </p:spPr>
        <p:txBody>
          <a:bodyPr wrap="square" rtlCol="0">
            <a:spAutoFit/>
          </a:bodyPr>
          <a:lstStyle/>
          <a:p>
            <a:pPr algn="ctr"/>
            <a:r>
              <a:rPr lang="en-US" sz="3600" dirty="0"/>
              <a:t>Costs</a:t>
            </a:r>
          </a:p>
        </p:txBody>
      </p:sp>
      <p:sp>
        <p:nvSpPr>
          <p:cNvPr id="11" name="TextBox 10">
            <a:extLst>
              <a:ext uri="{FF2B5EF4-FFF2-40B4-BE49-F238E27FC236}">
                <a16:creationId xmlns:a16="http://schemas.microsoft.com/office/drawing/2014/main" id="{1F3B4C9B-59D9-10D8-32E5-E2FDEBA98AC6}"/>
              </a:ext>
            </a:extLst>
          </p:cNvPr>
          <p:cNvSpPr txBox="1"/>
          <p:nvPr/>
        </p:nvSpPr>
        <p:spPr>
          <a:xfrm>
            <a:off x="7592786" y="2285910"/>
            <a:ext cx="2438400" cy="646331"/>
          </a:xfrm>
          <a:prstGeom prst="rect">
            <a:avLst/>
          </a:prstGeom>
          <a:solidFill>
            <a:srgbClr val="0070C0"/>
          </a:solidFill>
        </p:spPr>
        <p:txBody>
          <a:bodyPr wrap="square" rtlCol="0">
            <a:spAutoFit/>
          </a:bodyPr>
          <a:lstStyle/>
          <a:p>
            <a:pPr algn="ctr"/>
            <a:r>
              <a:rPr lang="en-US" sz="3600" dirty="0"/>
              <a:t>Elasticities </a:t>
            </a:r>
            <a:endParaRPr lang="en-IN" sz="3600" dirty="0"/>
          </a:p>
        </p:txBody>
      </p:sp>
      <p:sp>
        <p:nvSpPr>
          <p:cNvPr id="12" name="TextBox 11">
            <a:extLst>
              <a:ext uri="{FF2B5EF4-FFF2-40B4-BE49-F238E27FC236}">
                <a16:creationId xmlns:a16="http://schemas.microsoft.com/office/drawing/2014/main" id="{918EB99C-CC27-0BDE-71FD-89F3DF26005F}"/>
              </a:ext>
            </a:extLst>
          </p:cNvPr>
          <p:cNvSpPr txBox="1"/>
          <p:nvPr/>
        </p:nvSpPr>
        <p:spPr>
          <a:xfrm>
            <a:off x="2219324" y="3971925"/>
            <a:ext cx="2390776" cy="646331"/>
          </a:xfrm>
          <a:prstGeom prst="rect">
            <a:avLst/>
          </a:prstGeom>
          <a:solidFill>
            <a:srgbClr val="FF0000"/>
          </a:solidFill>
        </p:spPr>
        <p:txBody>
          <a:bodyPr wrap="square" rtlCol="0">
            <a:spAutoFit/>
          </a:bodyPr>
          <a:lstStyle/>
          <a:p>
            <a:pPr algn="ctr"/>
            <a:r>
              <a:rPr lang="en-US" sz="3600" dirty="0"/>
              <a:t>Technology </a:t>
            </a:r>
            <a:endParaRPr lang="en-IN" sz="3600" dirty="0"/>
          </a:p>
        </p:txBody>
      </p:sp>
    </p:spTree>
    <p:extLst>
      <p:ext uri="{BB962C8B-B14F-4D97-AF65-F5344CB8AC3E}">
        <p14:creationId xmlns:p14="http://schemas.microsoft.com/office/powerpoint/2010/main" val="707628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solidFill>
                  <a:srgbClr val="C00000"/>
                </a:solidFill>
              </a:rPr>
              <a:t>Market Structures – 4 Types of Markets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3120969"/>
              </p:ext>
            </p:extLst>
          </p:nvPr>
        </p:nvGraphicFramePr>
        <p:xfrm>
          <a:off x="1981200" y="1417638"/>
          <a:ext cx="8138160" cy="4297680"/>
        </p:xfrm>
        <a:graphic>
          <a:graphicData uri="http://schemas.openxmlformats.org/drawingml/2006/table">
            <a:tbl>
              <a:tblPr firstRow="1" firstCol="1">
                <a:tableStyleId>{2D5ABB26-0587-4C30-8999-92F81FD0307C}</a:tableStyleId>
              </a:tblPr>
              <a:tblGrid>
                <a:gridCol w="1463040">
                  <a:extLst>
                    <a:ext uri="{9D8B030D-6E8A-4147-A177-3AD203B41FA5}">
                      <a16:colId xmlns:a16="http://schemas.microsoft.com/office/drawing/2014/main" val="20000"/>
                    </a:ext>
                  </a:extLst>
                </a:gridCol>
                <a:gridCol w="1164483">
                  <a:extLst>
                    <a:ext uri="{9D8B030D-6E8A-4147-A177-3AD203B41FA5}">
                      <a16:colId xmlns:a16="http://schemas.microsoft.com/office/drawing/2014/main" val="20001"/>
                    </a:ext>
                  </a:extLst>
                </a:gridCol>
                <a:gridCol w="3063791">
                  <a:extLst>
                    <a:ext uri="{9D8B030D-6E8A-4147-A177-3AD203B41FA5}">
                      <a16:colId xmlns:a16="http://schemas.microsoft.com/office/drawing/2014/main" val="20002"/>
                    </a:ext>
                  </a:extLst>
                </a:gridCol>
                <a:gridCol w="2446846">
                  <a:extLst>
                    <a:ext uri="{9D8B030D-6E8A-4147-A177-3AD203B41FA5}">
                      <a16:colId xmlns:a16="http://schemas.microsoft.com/office/drawing/2014/main" val="20003"/>
                    </a:ext>
                  </a:extLst>
                </a:gridCol>
              </a:tblGrid>
              <a:tr h="640080">
                <a:tc gridSpan="2">
                  <a:txBody>
                    <a:bodyPr/>
                    <a:lstStyle/>
                    <a:p>
                      <a:pPr algn="ctr"/>
                      <a:endParaRPr lang="en-US" sz="24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2400" b="1" i="1" dirty="0">
                          <a:solidFill>
                            <a:srgbClr val="C00000"/>
                          </a:solidFill>
                        </a:rPr>
                        <a:t>Are products differentiated?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tc>
                <a:extLst>
                  <a:ext uri="{0D108BD9-81ED-4DB2-BD59-A6C34878D82A}">
                    <a16:rowId xmlns:a16="http://schemas.microsoft.com/office/drawing/2014/main" val="10000"/>
                  </a:ext>
                </a:extLst>
              </a:tr>
              <a:tr h="640080">
                <a:tc gridSpan="2">
                  <a:txBody>
                    <a:bodyPr/>
                    <a:lstStyle/>
                    <a:p>
                      <a:pPr algn="ctr"/>
                      <a:endParaRPr lang="en-US" sz="24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b="1"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1005840">
                <a:tc rowSpan="3">
                  <a:txBody>
                    <a:bodyPr/>
                    <a:lstStyle/>
                    <a:p>
                      <a:pPr algn="ctr"/>
                      <a:r>
                        <a:rPr lang="en-US" sz="2400" b="1" i="1" dirty="0">
                          <a:solidFill>
                            <a:srgbClr val="C00000"/>
                          </a:solidFill>
                        </a:rPr>
                        <a:t>How many producers are there?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b="1" dirty="0"/>
                        <a:t>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b="1" dirty="0"/>
                        <a:t>Monopoly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1" dirty="0"/>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2"/>
                  </a:ext>
                </a:extLst>
              </a:tr>
              <a:tr h="1005840">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t>Few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gridSpan="2">
                  <a:txBody>
                    <a:bodyPr/>
                    <a:lstStyle/>
                    <a:p>
                      <a:pPr algn="ctr"/>
                      <a:r>
                        <a:rPr lang="en-US" sz="2400" b="1" dirty="0"/>
                        <a:t>Oligopoly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val="10003"/>
                  </a:ext>
                </a:extLst>
              </a:tr>
              <a:tr h="1005840">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t>Many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b="1" dirty="0"/>
                        <a:t>Perfect Competition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b="1" dirty="0"/>
                        <a:t>Monopolistic Competition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B4D0-7C14-483E-D7F8-39937290125D}"/>
              </a:ext>
            </a:extLst>
          </p:cNvPr>
          <p:cNvSpPr>
            <a:spLocks noGrp="1"/>
          </p:cNvSpPr>
          <p:nvPr>
            <p:ph type="title"/>
          </p:nvPr>
        </p:nvSpPr>
        <p:spPr/>
        <p:txBody>
          <a:bodyPr/>
          <a:lstStyle/>
          <a:p>
            <a:r>
              <a:rPr lang="en-GB" altLang="en-US" b="1" dirty="0">
                <a:solidFill>
                  <a:srgbClr val="C00000"/>
                </a:solidFill>
              </a:rPr>
              <a:t>Degree of Competition in the Industry</a:t>
            </a:r>
            <a:endParaRPr lang="en-IN" b="1" dirty="0">
              <a:solidFill>
                <a:srgbClr val="C00000"/>
              </a:solidFill>
            </a:endParaRPr>
          </a:p>
        </p:txBody>
      </p:sp>
      <p:sp>
        <p:nvSpPr>
          <p:cNvPr id="3" name="Content Placeholder 2">
            <a:extLst>
              <a:ext uri="{FF2B5EF4-FFF2-40B4-BE49-F238E27FC236}">
                <a16:creationId xmlns:a16="http://schemas.microsoft.com/office/drawing/2014/main" id="{F5BB0A20-BED1-9B7B-DF40-3568555930F8}"/>
              </a:ext>
            </a:extLst>
          </p:cNvPr>
          <p:cNvSpPr>
            <a:spLocks noGrp="1"/>
          </p:cNvSpPr>
          <p:nvPr>
            <p:ph idx="1"/>
          </p:nvPr>
        </p:nvSpPr>
        <p:spPr>
          <a:xfrm>
            <a:off x="838200" y="1556657"/>
            <a:ext cx="10515600" cy="4620306"/>
          </a:xfrm>
        </p:spPr>
        <p:txBody>
          <a:bodyPr>
            <a:normAutofit fontScale="92500" lnSpcReduction="10000"/>
          </a:bodyPr>
          <a:lstStyle/>
          <a:p>
            <a:r>
              <a:rPr lang="en-US" sz="2800" b="1" dirty="0"/>
              <a:t>4 types of Markets based on competition among firms: </a:t>
            </a:r>
            <a:r>
              <a:rPr lang="en-US" sz="2800" dirty="0">
                <a:solidFill>
                  <a:srgbClr val="C00000"/>
                </a:solidFill>
              </a:rPr>
              <a:t>Perfect Competition</a:t>
            </a:r>
            <a:r>
              <a:rPr lang="en-US" sz="2800" b="1" dirty="0"/>
              <a:t>, </a:t>
            </a:r>
            <a:r>
              <a:rPr lang="en-GB" altLang="en-US" dirty="0">
                <a:solidFill>
                  <a:srgbClr val="0070C0"/>
                </a:solidFill>
              </a:rPr>
              <a:t>Monopoly, </a:t>
            </a:r>
            <a:r>
              <a:rPr lang="en-GB" altLang="en-US" dirty="0">
                <a:solidFill>
                  <a:srgbClr val="C00000"/>
                </a:solidFill>
              </a:rPr>
              <a:t>Monopolistic Competition, </a:t>
            </a:r>
            <a:r>
              <a:rPr lang="en-GB" altLang="en-US" dirty="0">
                <a:solidFill>
                  <a:srgbClr val="0070C0"/>
                </a:solidFill>
              </a:rPr>
              <a:t>Oligopoly</a:t>
            </a:r>
            <a:endParaRPr lang="en-GB" altLang="en-US" dirty="0"/>
          </a:p>
          <a:p>
            <a:r>
              <a:rPr lang="en-GB" altLang="en-US" dirty="0"/>
              <a:t>High levels of competition – </a:t>
            </a:r>
            <a:r>
              <a:rPr lang="en-GB" altLang="en-US" dirty="0">
                <a:solidFill>
                  <a:srgbClr val="C00000"/>
                </a:solidFill>
              </a:rPr>
              <a:t>Perfect competition</a:t>
            </a:r>
          </a:p>
          <a:p>
            <a:r>
              <a:rPr lang="en-GB" altLang="en-US" dirty="0"/>
              <a:t>Limited competition – </a:t>
            </a:r>
            <a:r>
              <a:rPr lang="en-GB" altLang="en-US" dirty="0">
                <a:solidFill>
                  <a:srgbClr val="0070C0"/>
                </a:solidFill>
              </a:rPr>
              <a:t>Monopoly</a:t>
            </a:r>
          </a:p>
          <a:p>
            <a:r>
              <a:rPr lang="en-GB" altLang="en-US" dirty="0"/>
              <a:t>Degrees of competition in between – </a:t>
            </a:r>
            <a:r>
              <a:rPr lang="en-GB" altLang="en-US" dirty="0">
                <a:solidFill>
                  <a:srgbClr val="0070C0"/>
                </a:solidFill>
              </a:rPr>
              <a:t>Oligopoly</a:t>
            </a:r>
            <a:r>
              <a:rPr lang="en-GB" altLang="en-US" dirty="0"/>
              <a:t> and </a:t>
            </a:r>
            <a:r>
              <a:rPr lang="en-GB" altLang="en-US" dirty="0">
                <a:solidFill>
                  <a:srgbClr val="C00000"/>
                </a:solidFill>
              </a:rPr>
              <a:t>Monopolistic Competition</a:t>
            </a:r>
          </a:p>
          <a:p>
            <a:r>
              <a:rPr lang="en-GB" altLang="en-US" dirty="0"/>
              <a:t>Determinants of Market Structure:</a:t>
            </a:r>
          </a:p>
          <a:p>
            <a:pPr lvl="1"/>
            <a:r>
              <a:rPr lang="en-GB" altLang="en-US" dirty="0"/>
              <a:t>Freedom of entry and exit for firms</a:t>
            </a:r>
          </a:p>
          <a:p>
            <a:pPr lvl="1"/>
            <a:r>
              <a:rPr lang="en-GB" altLang="en-US" dirty="0"/>
              <a:t>Nature of the product – homogenous (identical), differentiated?</a:t>
            </a:r>
          </a:p>
          <a:p>
            <a:pPr lvl="1"/>
            <a:r>
              <a:rPr lang="en-GB" altLang="en-US" dirty="0"/>
              <a:t>Control over supply/output</a:t>
            </a:r>
          </a:p>
          <a:p>
            <a:pPr lvl="1"/>
            <a:r>
              <a:rPr lang="en-GB" altLang="en-US" dirty="0"/>
              <a:t>Control over price</a:t>
            </a:r>
          </a:p>
          <a:p>
            <a:pPr lvl="1"/>
            <a:r>
              <a:rPr lang="en-GB" altLang="en-US" dirty="0"/>
              <a:t>Barriers to entry</a:t>
            </a:r>
          </a:p>
          <a:p>
            <a:endParaRPr lang="en-IN" dirty="0"/>
          </a:p>
        </p:txBody>
      </p:sp>
    </p:spTree>
    <p:extLst>
      <p:ext uri="{BB962C8B-B14F-4D97-AF65-F5344CB8AC3E}">
        <p14:creationId xmlns:p14="http://schemas.microsoft.com/office/powerpoint/2010/main" val="216635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80BA-F7FD-ADE4-EE64-1953CF78C1C0}"/>
              </a:ext>
            </a:extLst>
          </p:cNvPr>
          <p:cNvSpPr>
            <a:spLocks noGrp="1"/>
          </p:cNvSpPr>
          <p:nvPr>
            <p:ph type="title"/>
          </p:nvPr>
        </p:nvSpPr>
        <p:spPr>
          <a:xfrm>
            <a:off x="744071" y="347196"/>
            <a:ext cx="10636623" cy="396876"/>
          </a:xfrm>
        </p:spPr>
        <p:txBody>
          <a:bodyPr>
            <a:normAutofit fontScale="90000"/>
          </a:bodyPr>
          <a:lstStyle/>
          <a:p>
            <a:r>
              <a:rPr lang="en-US" dirty="0">
                <a:solidFill>
                  <a:srgbClr val="C00000"/>
                </a:solidFill>
              </a:rPr>
              <a:t>Market Structures – 4 types:</a:t>
            </a:r>
            <a:endParaRPr lang="en-IN" dirty="0">
              <a:solidFill>
                <a:srgbClr val="C00000"/>
              </a:solidFill>
            </a:endParaRPr>
          </a:p>
        </p:txBody>
      </p:sp>
      <p:sp>
        <p:nvSpPr>
          <p:cNvPr id="3" name="Content Placeholder 2">
            <a:extLst>
              <a:ext uri="{FF2B5EF4-FFF2-40B4-BE49-F238E27FC236}">
                <a16:creationId xmlns:a16="http://schemas.microsoft.com/office/drawing/2014/main" id="{4B04BC75-78FB-81CC-B08D-76E48A4643DB}"/>
              </a:ext>
            </a:extLst>
          </p:cNvPr>
          <p:cNvSpPr>
            <a:spLocks noGrp="1"/>
          </p:cNvSpPr>
          <p:nvPr>
            <p:ph idx="1"/>
          </p:nvPr>
        </p:nvSpPr>
        <p:spPr>
          <a:xfrm>
            <a:off x="564776" y="1048871"/>
            <a:ext cx="10789025" cy="5629835"/>
          </a:xfrm>
        </p:spPr>
        <p:txBody>
          <a:bodyPr>
            <a:noAutofit/>
          </a:bodyPr>
          <a:lstStyle/>
          <a:p>
            <a:pPr marL="0" indent="0">
              <a:buNone/>
            </a:pPr>
            <a:r>
              <a:rPr lang="en-US" sz="3200" dirty="0"/>
              <a:t>  </a:t>
            </a:r>
            <a:r>
              <a:rPr lang="en-US" sz="3200" dirty="0">
                <a:solidFill>
                  <a:srgbClr val="00B050"/>
                </a:solidFill>
              </a:rPr>
              <a:t>1.  PERFECT COMPETITION </a:t>
            </a:r>
            <a:br>
              <a:rPr lang="en-US" sz="1600" dirty="0"/>
            </a:br>
            <a:endParaRPr lang="en-US" sz="1600" dirty="0"/>
          </a:p>
          <a:p>
            <a:pPr marL="0" indent="0">
              <a:buNone/>
            </a:pPr>
            <a:r>
              <a:rPr lang="en-US" sz="1600" b="0" i="0" dirty="0">
                <a:solidFill>
                  <a:srgbClr val="393939"/>
                </a:solidFill>
                <a:effectLst/>
                <a:latin typeface="Montserrat" panose="020F0502020204030204" pitchFamily="2" charset="0"/>
              </a:rPr>
              <a:t>1. Large number of buyers and sellers</a:t>
            </a:r>
            <a:br>
              <a:rPr lang="en-US" sz="1600" dirty="0"/>
            </a:br>
            <a:br>
              <a:rPr lang="en-US" sz="1600" dirty="0"/>
            </a:br>
            <a:r>
              <a:rPr lang="en-US" sz="1600" b="0" i="0" dirty="0">
                <a:solidFill>
                  <a:srgbClr val="393939"/>
                </a:solidFill>
                <a:effectLst/>
                <a:latin typeface="Montserrat" panose="020F0502020204030204" pitchFamily="2" charset="0"/>
              </a:rPr>
              <a:t>2. Homogenous product is produced by every firm</a:t>
            </a:r>
            <a:br>
              <a:rPr lang="en-US" sz="1600" dirty="0"/>
            </a:br>
            <a:br>
              <a:rPr lang="en-US" sz="1600" dirty="0"/>
            </a:br>
            <a:r>
              <a:rPr lang="en-US" sz="1600" b="0" i="0" dirty="0">
                <a:solidFill>
                  <a:srgbClr val="393939"/>
                </a:solidFill>
                <a:effectLst/>
                <a:latin typeface="Montserrat" panose="020F0502020204030204" pitchFamily="2" charset="0"/>
              </a:rPr>
              <a:t>3. Free entry and exit of firms</a:t>
            </a:r>
            <a:br>
              <a:rPr lang="en-US" sz="1600" dirty="0"/>
            </a:br>
            <a:br>
              <a:rPr lang="en-US" sz="1600" dirty="0"/>
            </a:br>
            <a:r>
              <a:rPr lang="en-US" sz="1600" b="0" i="0" dirty="0">
                <a:solidFill>
                  <a:srgbClr val="393939"/>
                </a:solidFill>
                <a:effectLst/>
                <a:latin typeface="Montserrat" panose="020F0502020204030204" pitchFamily="2" charset="0"/>
              </a:rPr>
              <a:t>4. Zero advertising cost</a:t>
            </a:r>
            <a:br>
              <a:rPr lang="en-US" sz="1600" dirty="0"/>
            </a:br>
            <a:br>
              <a:rPr lang="en-US" sz="1600" dirty="0"/>
            </a:br>
            <a:r>
              <a:rPr lang="en-US" sz="1600" b="0" i="0" dirty="0">
                <a:solidFill>
                  <a:srgbClr val="393939"/>
                </a:solidFill>
                <a:effectLst/>
                <a:latin typeface="Montserrat" panose="020F0502020204030204" pitchFamily="2" charset="0"/>
              </a:rPr>
              <a:t>5. Consumers have perfect knowledge about the market and are well aware of any changes in the market. Consumers indulge in rational decision making.</a:t>
            </a:r>
            <a:br>
              <a:rPr lang="en-US" sz="1600" dirty="0"/>
            </a:br>
            <a:br>
              <a:rPr lang="en-US" sz="1600" dirty="0"/>
            </a:br>
            <a:r>
              <a:rPr lang="en-US" sz="1600" b="0" i="0" dirty="0">
                <a:solidFill>
                  <a:srgbClr val="393939"/>
                </a:solidFill>
                <a:effectLst/>
                <a:latin typeface="Montserrat" panose="020F0502020204030204" pitchFamily="2" charset="0"/>
              </a:rPr>
              <a:t>6. All the factors of production, viz. labour, capital, etc, have perfect mobility in the market and are not hindered by any market factors or market forces.</a:t>
            </a:r>
            <a:br>
              <a:rPr lang="en-US" sz="1600" dirty="0"/>
            </a:br>
            <a:br>
              <a:rPr lang="en-US" sz="1600" dirty="0"/>
            </a:br>
            <a:r>
              <a:rPr lang="en-US" sz="1600" b="0" i="0" dirty="0">
                <a:solidFill>
                  <a:srgbClr val="393939"/>
                </a:solidFill>
                <a:effectLst/>
                <a:latin typeface="Montserrat" panose="020F0502020204030204" pitchFamily="2" charset="0"/>
              </a:rPr>
              <a:t>7. No government intervention</a:t>
            </a:r>
            <a:br>
              <a:rPr lang="en-US" sz="1600" dirty="0"/>
            </a:br>
            <a:br>
              <a:rPr lang="en-US" sz="1600" dirty="0"/>
            </a:br>
            <a:r>
              <a:rPr lang="en-US" sz="1600" b="0" i="0" dirty="0">
                <a:solidFill>
                  <a:srgbClr val="393939"/>
                </a:solidFill>
                <a:effectLst/>
                <a:latin typeface="Montserrat" panose="020F0502020204030204" pitchFamily="2" charset="0"/>
              </a:rPr>
              <a:t>8. No transportation costs</a:t>
            </a:r>
            <a:br>
              <a:rPr lang="en-US" sz="1600" dirty="0"/>
            </a:br>
            <a:br>
              <a:rPr lang="en-US" sz="1600" dirty="0"/>
            </a:br>
            <a:r>
              <a:rPr lang="en-US" sz="1600" b="0" i="0" dirty="0">
                <a:solidFill>
                  <a:srgbClr val="393939"/>
                </a:solidFill>
                <a:effectLst/>
                <a:latin typeface="Montserrat" panose="020F0502020204030204" pitchFamily="2" charset="0"/>
              </a:rPr>
              <a:t>9. Each firm earns normal profits and no firms can earn super-normal profits.</a:t>
            </a:r>
            <a:br>
              <a:rPr lang="en-US" sz="1600" dirty="0"/>
            </a:br>
            <a:br>
              <a:rPr lang="en-US" sz="1600" dirty="0"/>
            </a:br>
            <a:r>
              <a:rPr lang="en-US" sz="1600" b="0" i="0" dirty="0">
                <a:solidFill>
                  <a:srgbClr val="393939"/>
                </a:solidFill>
                <a:effectLst/>
                <a:latin typeface="Montserrat" panose="020F0502020204030204" pitchFamily="2" charset="0"/>
              </a:rPr>
              <a:t>10. Every firm is a price taker. It takes the price as decided by the forces of demand and supply. No firm can influence the price of the product.</a:t>
            </a:r>
            <a:endParaRPr lang="en-IN" sz="1600" dirty="0"/>
          </a:p>
        </p:txBody>
      </p:sp>
    </p:spTree>
    <p:extLst>
      <p:ext uri="{BB962C8B-B14F-4D97-AF65-F5344CB8AC3E}">
        <p14:creationId xmlns:p14="http://schemas.microsoft.com/office/powerpoint/2010/main" val="3494111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553B7-FD21-B66D-1101-B5130587DE21}"/>
              </a:ext>
            </a:extLst>
          </p:cNvPr>
          <p:cNvSpPr>
            <a:spLocks noGrp="1"/>
          </p:cNvSpPr>
          <p:nvPr>
            <p:ph idx="1"/>
          </p:nvPr>
        </p:nvSpPr>
        <p:spPr>
          <a:xfrm>
            <a:off x="546847" y="735106"/>
            <a:ext cx="10806953" cy="5441857"/>
          </a:xfrm>
        </p:spPr>
        <p:txBody>
          <a:bodyPr/>
          <a:lstStyle/>
          <a:p>
            <a:endParaRPr lang="en-US" b="1" i="1" dirty="0">
              <a:solidFill>
                <a:srgbClr val="393939"/>
              </a:solidFill>
              <a:effectLst/>
              <a:latin typeface="Montserrat" panose="00000500000000000000" pitchFamily="2" charset="0"/>
            </a:endParaRPr>
          </a:p>
          <a:p>
            <a:r>
              <a:rPr lang="en-US" b="1" i="1" dirty="0">
                <a:solidFill>
                  <a:srgbClr val="393939"/>
                </a:solidFill>
                <a:effectLst/>
                <a:latin typeface="Montserrat" panose="00000500000000000000" pitchFamily="2" charset="0"/>
              </a:rPr>
              <a:t> </a:t>
            </a:r>
            <a:r>
              <a:rPr lang="en-US" sz="1800" b="0" i="0" dirty="0">
                <a:solidFill>
                  <a:srgbClr val="393939"/>
                </a:solidFill>
                <a:effectLst/>
                <a:latin typeface="Montserrat" panose="00000500000000000000" pitchFamily="2" charset="0"/>
              </a:rPr>
              <a:t>Ideally, perfect competition is a hypothetical situation which cannot possibly exist in a market. However, perfect competition is used as a base to compare with other forms of market structure. No industry exhibits perfect competition in India.</a:t>
            </a:r>
            <a:endParaRPr lang="en-IN" sz="1800" dirty="0"/>
          </a:p>
        </p:txBody>
      </p:sp>
    </p:spTree>
    <p:extLst>
      <p:ext uri="{BB962C8B-B14F-4D97-AF65-F5344CB8AC3E}">
        <p14:creationId xmlns:p14="http://schemas.microsoft.com/office/powerpoint/2010/main" val="320273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4563-0DB2-1013-4748-D1238FAAA604}"/>
              </a:ext>
            </a:extLst>
          </p:cNvPr>
          <p:cNvSpPr>
            <a:spLocks noGrp="1"/>
          </p:cNvSpPr>
          <p:nvPr>
            <p:ph type="title"/>
          </p:nvPr>
        </p:nvSpPr>
        <p:spPr>
          <a:xfrm>
            <a:off x="744071" y="347195"/>
            <a:ext cx="10645588" cy="576169"/>
          </a:xfrm>
        </p:spPr>
        <p:txBody>
          <a:bodyPr>
            <a:normAutofit fontScale="90000"/>
          </a:bodyPr>
          <a:lstStyle/>
          <a:p>
            <a:r>
              <a:rPr lang="en-US" dirty="0">
                <a:solidFill>
                  <a:srgbClr val="FFC000"/>
                </a:solidFill>
              </a:rPr>
              <a:t>2. MONOPOLY</a:t>
            </a:r>
            <a:endParaRPr lang="en-IN" dirty="0">
              <a:solidFill>
                <a:srgbClr val="FFC000"/>
              </a:solidFill>
            </a:endParaRPr>
          </a:p>
        </p:txBody>
      </p:sp>
      <p:sp>
        <p:nvSpPr>
          <p:cNvPr id="3" name="Content Placeholder 2">
            <a:extLst>
              <a:ext uri="{FF2B5EF4-FFF2-40B4-BE49-F238E27FC236}">
                <a16:creationId xmlns:a16="http://schemas.microsoft.com/office/drawing/2014/main" id="{E56C9E06-68A6-2E59-2E60-4696FBD42232}"/>
              </a:ext>
            </a:extLst>
          </p:cNvPr>
          <p:cNvSpPr>
            <a:spLocks noGrp="1"/>
          </p:cNvSpPr>
          <p:nvPr>
            <p:ph idx="1"/>
          </p:nvPr>
        </p:nvSpPr>
        <p:spPr>
          <a:xfrm>
            <a:off x="519953" y="959224"/>
            <a:ext cx="10833847" cy="5217739"/>
          </a:xfrm>
        </p:spPr>
        <p:txBody>
          <a:bodyPr/>
          <a:lstStyle/>
          <a:p>
            <a:pPr marL="0" indent="0">
              <a:buNone/>
            </a:pPr>
            <a:r>
              <a:rPr lang="en-US" dirty="0"/>
              <a:t> </a:t>
            </a:r>
          </a:p>
          <a:p>
            <a:pPr marL="0" indent="0">
              <a:buNone/>
            </a:pPr>
            <a:r>
              <a:rPr lang="en-US" dirty="0"/>
              <a:t>   Monopoly is a market structure in which there is a single firm producing the output. Being the sole supplier, monopolist is thus in a position to fix up a price ( price maker ) to his own advantage.</a:t>
            </a:r>
          </a:p>
          <a:p>
            <a:pPr marL="0" indent="0">
              <a:buNone/>
            </a:pPr>
            <a:endParaRPr lang="en-IN" dirty="0"/>
          </a:p>
        </p:txBody>
      </p:sp>
      <p:pic>
        <p:nvPicPr>
          <p:cNvPr id="5" name="Picture 4">
            <a:extLst>
              <a:ext uri="{FF2B5EF4-FFF2-40B4-BE49-F238E27FC236}">
                <a16:creationId xmlns:a16="http://schemas.microsoft.com/office/drawing/2014/main" id="{26DD01C6-FF80-1E1D-2BB5-D9CED2185860}"/>
              </a:ext>
            </a:extLst>
          </p:cNvPr>
          <p:cNvPicPr>
            <a:picLocks noChangeAspect="1"/>
          </p:cNvPicPr>
          <p:nvPr/>
        </p:nvPicPr>
        <p:blipFill>
          <a:blip r:embed="rId2"/>
          <a:stretch>
            <a:fillRect/>
          </a:stretch>
        </p:blipFill>
        <p:spPr>
          <a:xfrm>
            <a:off x="3558988" y="2635624"/>
            <a:ext cx="5782235" cy="3424517"/>
          </a:xfrm>
          <a:prstGeom prst="rect">
            <a:avLst/>
          </a:prstGeom>
        </p:spPr>
      </p:pic>
    </p:spTree>
    <p:extLst>
      <p:ext uri="{BB962C8B-B14F-4D97-AF65-F5344CB8AC3E}">
        <p14:creationId xmlns:p14="http://schemas.microsoft.com/office/powerpoint/2010/main" val="270314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E708-FE3B-106B-74CC-548EA253B2D1}"/>
              </a:ext>
            </a:extLst>
          </p:cNvPr>
          <p:cNvSpPr>
            <a:spLocks noGrp="1"/>
          </p:cNvSpPr>
          <p:nvPr>
            <p:ph type="title"/>
          </p:nvPr>
        </p:nvSpPr>
        <p:spPr>
          <a:xfrm>
            <a:off x="806824" y="365126"/>
            <a:ext cx="10546976" cy="818216"/>
          </a:xfrm>
        </p:spPr>
        <p:txBody>
          <a:bodyPr>
            <a:normAutofit/>
          </a:bodyPr>
          <a:lstStyle/>
          <a:p>
            <a:r>
              <a:rPr lang="en-US" sz="3600" dirty="0"/>
              <a:t>Features of Monopoly </a:t>
            </a:r>
            <a:endParaRPr lang="en-IN" sz="3600" dirty="0"/>
          </a:p>
        </p:txBody>
      </p:sp>
      <p:sp>
        <p:nvSpPr>
          <p:cNvPr id="3" name="Content Placeholder 2">
            <a:extLst>
              <a:ext uri="{FF2B5EF4-FFF2-40B4-BE49-F238E27FC236}">
                <a16:creationId xmlns:a16="http://schemas.microsoft.com/office/drawing/2014/main" id="{02C56BDE-AC3E-0253-996D-204B4E3F1AC5}"/>
              </a:ext>
            </a:extLst>
          </p:cNvPr>
          <p:cNvSpPr>
            <a:spLocks noGrp="1"/>
          </p:cNvSpPr>
          <p:nvPr>
            <p:ph idx="1"/>
          </p:nvPr>
        </p:nvSpPr>
        <p:spPr>
          <a:xfrm>
            <a:off x="869576" y="1120588"/>
            <a:ext cx="10484224" cy="5056375"/>
          </a:xfrm>
        </p:spPr>
        <p:txBody>
          <a:bodyPr/>
          <a:lstStyle/>
          <a:p>
            <a:pPr marL="0" indent="0">
              <a:buNone/>
            </a:pPr>
            <a:r>
              <a:rPr lang="en-US" dirty="0"/>
              <a:t> </a:t>
            </a:r>
            <a:endParaRPr lang="en-IN" dirty="0"/>
          </a:p>
          <a:p>
            <a:pPr marL="457200" indent="-457200">
              <a:buAutoNum type="arabicParenR"/>
            </a:pPr>
            <a:r>
              <a:rPr lang="en-IN" sz="2400" dirty="0"/>
              <a:t>Single Seller </a:t>
            </a:r>
            <a:r>
              <a:rPr lang="en-IN" sz="1800" dirty="0"/>
              <a:t>–</a:t>
            </a:r>
            <a:r>
              <a:rPr lang="en-IN" dirty="0"/>
              <a:t> </a:t>
            </a:r>
            <a:r>
              <a:rPr lang="en-IN" sz="1800" dirty="0"/>
              <a:t>The monopolist is the only producer of the good. So, the distinction between firm and industry disappears. There is only one seller or producer of commodity.</a:t>
            </a:r>
          </a:p>
          <a:p>
            <a:pPr marL="342900" indent="-342900">
              <a:buAutoNum type="arabicParenR"/>
            </a:pPr>
            <a:r>
              <a:rPr lang="en-IN" sz="2400" dirty="0"/>
              <a:t>No Close Substitute </a:t>
            </a:r>
            <a:r>
              <a:rPr lang="en-IN" sz="1800" dirty="0"/>
              <a:t>– There are no close substitute for the commodity produced by the monopolist. The monopolist produces all the output in a particular market, thus he is a price maker.  </a:t>
            </a:r>
          </a:p>
          <a:p>
            <a:pPr marL="342900" indent="-342900">
              <a:buAutoNum type="arabicParenR"/>
            </a:pPr>
            <a:r>
              <a:rPr lang="en-IN" sz="2400" dirty="0"/>
              <a:t> Barriers to Entry </a:t>
            </a:r>
            <a:r>
              <a:rPr lang="en-IN" sz="1800" dirty="0"/>
              <a:t>– There are significant barriers to entry. It is characterised by closed entry to the prospective producers.</a:t>
            </a:r>
          </a:p>
          <a:p>
            <a:pPr marL="342900" indent="-342900">
              <a:buAutoNum type="arabicParenR"/>
            </a:pPr>
            <a:r>
              <a:rPr lang="en-IN" sz="2400" dirty="0"/>
              <a:t> Perfect  Knowledge – </a:t>
            </a:r>
            <a:r>
              <a:rPr lang="en-IN" sz="1800" dirty="0"/>
              <a:t>Monopolist is assumed to be having perfect knowledge about the market conditions.</a:t>
            </a:r>
            <a:endParaRPr lang="en-US" sz="1800" dirty="0"/>
          </a:p>
        </p:txBody>
      </p:sp>
    </p:spTree>
    <p:extLst>
      <p:ext uri="{BB962C8B-B14F-4D97-AF65-F5344CB8AC3E}">
        <p14:creationId xmlns:p14="http://schemas.microsoft.com/office/powerpoint/2010/main" val="242943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3EDB-DB34-5DD2-F29A-8449B1FEF226}"/>
              </a:ext>
            </a:extLst>
          </p:cNvPr>
          <p:cNvSpPr>
            <a:spLocks noGrp="1"/>
          </p:cNvSpPr>
          <p:nvPr>
            <p:ph type="title"/>
          </p:nvPr>
        </p:nvSpPr>
        <p:spPr>
          <a:xfrm>
            <a:off x="824753" y="365125"/>
            <a:ext cx="10529047" cy="629957"/>
          </a:xfrm>
        </p:spPr>
        <p:txBody>
          <a:bodyPr>
            <a:normAutofit fontScale="90000"/>
          </a:bodyPr>
          <a:lstStyle/>
          <a:p>
            <a:r>
              <a:rPr lang="en-IN" dirty="0"/>
              <a:t> TYPES OF MONOPOLY </a:t>
            </a:r>
          </a:p>
        </p:txBody>
      </p:sp>
      <p:sp>
        <p:nvSpPr>
          <p:cNvPr id="3" name="Content Placeholder 2">
            <a:extLst>
              <a:ext uri="{FF2B5EF4-FFF2-40B4-BE49-F238E27FC236}">
                <a16:creationId xmlns:a16="http://schemas.microsoft.com/office/drawing/2014/main" id="{4F1A2F42-F4D2-61C3-4526-9D8604256131}"/>
              </a:ext>
            </a:extLst>
          </p:cNvPr>
          <p:cNvSpPr>
            <a:spLocks noGrp="1"/>
          </p:cNvSpPr>
          <p:nvPr>
            <p:ph idx="1"/>
          </p:nvPr>
        </p:nvSpPr>
        <p:spPr>
          <a:xfrm>
            <a:off x="833718" y="1326775"/>
            <a:ext cx="10520082" cy="4850187"/>
          </a:xfrm>
        </p:spPr>
        <p:txBody>
          <a:bodyPr/>
          <a:lstStyle/>
          <a:p>
            <a:pPr>
              <a:buFont typeface="Courier New" panose="02070309020205020404" pitchFamily="49" charset="0"/>
              <a:buChar char="o"/>
            </a:pPr>
            <a:r>
              <a:rPr lang="en-US" dirty="0"/>
              <a:t> Pure Monopoly : </a:t>
            </a:r>
            <a:r>
              <a:rPr lang="en-US" sz="2400" dirty="0"/>
              <a:t>When a single seller produces such a product which has neither a near nor a remote substitute and the seller takes the whole of the country income all the time, it is called pure monopolist.</a:t>
            </a:r>
          </a:p>
          <a:p>
            <a:pPr>
              <a:buFont typeface="Courier New" panose="02070309020205020404" pitchFamily="49" charset="0"/>
              <a:buChar char="o"/>
            </a:pPr>
            <a:r>
              <a:rPr lang="en-US" dirty="0"/>
              <a:t> Simple Monopoly : </a:t>
            </a:r>
            <a:r>
              <a:rPr lang="en-US" sz="2400" dirty="0"/>
              <a:t>Under this type of market structure, the monopolist cannot set a price to maximize his industry profit without attracting entry of new firms. But he may set a lower price at which entry will not be attracted.</a:t>
            </a:r>
          </a:p>
          <a:p>
            <a:pPr>
              <a:buFont typeface="Courier New" panose="02070309020205020404" pitchFamily="49" charset="0"/>
              <a:buChar char="o"/>
            </a:pPr>
            <a:r>
              <a:rPr lang="en-US" dirty="0"/>
              <a:t> Discriminating Monopoly: </a:t>
            </a:r>
            <a:r>
              <a:rPr lang="en-US" sz="2400" dirty="0"/>
              <a:t>This is a market structure where the monopolist charges different prices from different consumers for the same good or services at the same time.</a:t>
            </a:r>
          </a:p>
        </p:txBody>
      </p:sp>
    </p:spTree>
    <p:extLst>
      <p:ext uri="{BB962C8B-B14F-4D97-AF65-F5344CB8AC3E}">
        <p14:creationId xmlns:p14="http://schemas.microsoft.com/office/powerpoint/2010/main" val="12561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Monopolies</a:t>
            </a:r>
          </a:p>
        </p:txBody>
      </p:sp>
      <p:sp>
        <p:nvSpPr>
          <p:cNvPr id="3" name="Content Placeholder 2"/>
          <p:cNvSpPr>
            <a:spLocks noGrp="1"/>
          </p:cNvSpPr>
          <p:nvPr>
            <p:ph idx="1"/>
          </p:nvPr>
        </p:nvSpPr>
        <p:spPr/>
        <p:txBody>
          <a:bodyPr/>
          <a:lstStyle/>
          <a:p>
            <a:r>
              <a:rPr lang="en-US" dirty="0"/>
              <a:t>Some industries are characterized by conditions that create barriers to entry</a:t>
            </a:r>
          </a:p>
          <a:p>
            <a:pPr lvl="1"/>
            <a:r>
              <a:rPr lang="en-US" dirty="0"/>
              <a:t>Location</a:t>
            </a:r>
          </a:p>
          <a:p>
            <a:pPr lvl="1"/>
            <a:r>
              <a:rPr lang="en-US" dirty="0"/>
              <a:t>Economies of scale</a:t>
            </a:r>
          </a:p>
          <a:p>
            <a:r>
              <a:rPr lang="en-US" dirty="0"/>
              <a:t>Utilities are the classic example:</a:t>
            </a:r>
          </a:p>
          <a:p>
            <a:pPr lvl="1"/>
            <a:r>
              <a:rPr lang="en-US" dirty="0"/>
              <a:t>Water</a:t>
            </a:r>
          </a:p>
          <a:p>
            <a:pPr lvl="1"/>
            <a:r>
              <a:rPr lang="en-US" dirty="0"/>
              <a:t>Electricity</a:t>
            </a:r>
          </a:p>
          <a:p>
            <a:pPr lvl="1"/>
            <a:r>
              <a:rPr lang="en-US" dirty="0"/>
              <a:t>Rail transport</a:t>
            </a:r>
          </a:p>
          <a:p>
            <a:pPr lvl="1"/>
            <a:r>
              <a:rPr lang="en-US" dirty="0"/>
              <a:t>Defense</a:t>
            </a:r>
          </a:p>
          <a:p>
            <a:pPr marL="457200" lvl="1" indent="0">
              <a:buNone/>
            </a:pPr>
            <a:endParaRPr lang="en-US" dirty="0"/>
          </a:p>
          <a:p>
            <a:endParaRPr lang="en-US" dirty="0"/>
          </a:p>
        </p:txBody>
      </p:sp>
    </p:spTree>
    <p:extLst>
      <p:ext uri="{BB962C8B-B14F-4D97-AF65-F5344CB8AC3E}">
        <p14:creationId xmlns:p14="http://schemas.microsoft.com/office/powerpoint/2010/main" val="3213660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Protected Monopolies</a:t>
            </a:r>
          </a:p>
        </p:txBody>
      </p:sp>
      <p:sp>
        <p:nvSpPr>
          <p:cNvPr id="3" name="Content Placeholder 2"/>
          <p:cNvSpPr>
            <a:spLocks noGrp="1"/>
          </p:cNvSpPr>
          <p:nvPr>
            <p:ph idx="1"/>
          </p:nvPr>
        </p:nvSpPr>
        <p:spPr/>
        <p:txBody>
          <a:bodyPr/>
          <a:lstStyle/>
          <a:p>
            <a:r>
              <a:rPr lang="en-US" dirty="0"/>
              <a:t>Barriers to entry in some industries are the result of specific protections granted by government</a:t>
            </a:r>
          </a:p>
          <a:p>
            <a:pPr lvl="1"/>
            <a:r>
              <a:rPr lang="en-US" dirty="0"/>
              <a:t>Licenses</a:t>
            </a:r>
          </a:p>
          <a:p>
            <a:pPr lvl="1"/>
            <a:r>
              <a:rPr lang="en-US" dirty="0"/>
              <a:t>Patents</a:t>
            </a:r>
          </a:p>
          <a:p>
            <a:r>
              <a:rPr lang="en-US" dirty="0"/>
              <a:t>Examples:</a:t>
            </a:r>
          </a:p>
          <a:p>
            <a:pPr lvl="1"/>
            <a:r>
              <a:rPr lang="en-US" dirty="0"/>
              <a:t>Concessions in national park</a:t>
            </a:r>
          </a:p>
          <a:p>
            <a:pPr lvl="1"/>
            <a:r>
              <a:rPr lang="en-US" dirty="0"/>
              <a:t>Pharmaceuticals – patents</a:t>
            </a:r>
          </a:p>
          <a:p>
            <a:pPr lvl="1"/>
            <a:r>
              <a:rPr lang="en-US" dirty="0"/>
              <a:t>Copyright</a:t>
            </a:r>
          </a:p>
          <a:p>
            <a:pPr lvl="1"/>
            <a:endParaRPr lang="en-US" dirty="0"/>
          </a:p>
          <a:p>
            <a:pPr lvl="1"/>
            <a:endParaRPr lang="en-US" dirty="0"/>
          </a:p>
        </p:txBody>
      </p:sp>
    </p:spTree>
    <p:extLst>
      <p:ext uri="{BB962C8B-B14F-4D97-AF65-F5344CB8AC3E}">
        <p14:creationId xmlns:p14="http://schemas.microsoft.com/office/powerpoint/2010/main" val="278434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658B-FF89-32EB-2322-5032B4D9A03D}"/>
              </a:ext>
            </a:extLst>
          </p:cNvPr>
          <p:cNvSpPr>
            <a:spLocks noGrp="1"/>
          </p:cNvSpPr>
          <p:nvPr>
            <p:ph type="title"/>
          </p:nvPr>
        </p:nvSpPr>
        <p:spPr>
          <a:xfrm>
            <a:off x="887506" y="365125"/>
            <a:ext cx="10466294" cy="782357"/>
          </a:xfrm>
        </p:spPr>
        <p:txBody>
          <a:bodyPr/>
          <a:lstStyle/>
          <a:p>
            <a:r>
              <a:rPr lang="en-IN" dirty="0"/>
              <a:t> </a:t>
            </a:r>
            <a:r>
              <a:rPr lang="en-IN" b="1" dirty="0">
                <a:solidFill>
                  <a:srgbClr val="C00000"/>
                </a:solidFill>
              </a:rPr>
              <a:t>The Degree of Monopoly Power </a:t>
            </a:r>
          </a:p>
        </p:txBody>
      </p:sp>
      <p:sp>
        <p:nvSpPr>
          <p:cNvPr id="3" name="Content Placeholder 2">
            <a:extLst>
              <a:ext uri="{FF2B5EF4-FFF2-40B4-BE49-F238E27FC236}">
                <a16:creationId xmlns:a16="http://schemas.microsoft.com/office/drawing/2014/main" id="{ACEA9753-A6D4-93CD-0C6B-5AD701DEC549}"/>
              </a:ext>
            </a:extLst>
          </p:cNvPr>
          <p:cNvSpPr>
            <a:spLocks noGrp="1"/>
          </p:cNvSpPr>
          <p:nvPr>
            <p:ph idx="1"/>
          </p:nvPr>
        </p:nvSpPr>
        <p:spPr>
          <a:xfrm>
            <a:off x="788894" y="1102659"/>
            <a:ext cx="10564906" cy="5387788"/>
          </a:xfrm>
        </p:spPr>
        <p:txBody>
          <a:bodyPr>
            <a:normAutofit/>
          </a:bodyPr>
          <a:lstStyle/>
          <a:p>
            <a:pPr marL="0" indent="0">
              <a:buNone/>
            </a:pPr>
            <a:r>
              <a:rPr lang="en-IN" dirty="0"/>
              <a:t>  By monopoly power we mean the amount of discretion which a producer and seller possesses in regard to the framing of his price and output policy. There are mainly three measures of monopoly power which are as follows : </a:t>
            </a:r>
          </a:p>
          <a:p>
            <a:pPr marL="514350" indent="-514350">
              <a:buFont typeface="+mj-lt"/>
              <a:buAutoNum type="arabicParenR"/>
            </a:pPr>
            <a:r>
              <a:rPr lang="en-IN" dirty="0">
                <a:solidFill>
                  <a:srgbClr val="C00000"/>
                </a:solidFill>
              </a:rPr>
              <a:t>Elasticity of Demand as a Measure of Monopoly Power</a:t>
            </a:r>
            <a:r>
              <a:rPr lang="en-IN" dirty="0"/>
              <a:t>: A precise measure of monopoly power is given by the inverse of the elasticity of demand. Thus, </a:t>
            </a:r>
          </a:p>
          <a:p>
            <a:pPr marL="0" indent="0">
              <a:buNone/>
            </a:pPr>
            <a:r>
              <a:rPr lang="en-IN" dirty="0"/>
              <a:t>              Degree of monopoly power  </a:t>
            </a:r>
            <a:r>
              <a:rPr lang="en-IN" b="0" i="0" dirty="0">
                <a:solidFill>
                  <a:srgbClr val="202124"/>
                </a:solidFill>
                <a:effectLst/>
                <a:latin typeface="Google Sans"/>
              </a:rPr>
              <a:t>= 1 / </a:t>
            </a:r>
            <a:r>
              <a:rPr lang="en-IN" b="0" i="1" dirty="0">
                <a:solidFill>
                  <a:srgbClr val="202124"/>
                </a:solidFill>
                <a:effectLst/>
                <a:latin typeface="Google Sans"/>
              </a:rPr>
              <a:t>ep</a:t>
            </a:r>
          </a:p>
          <a:p>
            <a:pPr marL="0" indent="0">
              <a:buNone/>
            </a:pPr>
            <a:r>
              <a:rPr lang="en-IN" dirty="0">
                <a:solidFill>
                  <a:srgbClr val="202124"/>
                </a:solidFill>
                <a:latin typeface="Google Sans"/>
              </a:rPr>
              <a:t>Where </a:t>
            </a:r>
            <a:r>
              <a:rPr lang="en-IN" b="0" i="1" dirty="0">
                <a:solidFill>
                  <a:srgbClr val="202124"/>
                </a:solidFill>
                <a:effectLst/>
                <a:latin typeface="Google Sans"/>
              </a:rPr>
              <a:t>ep</a:t>
            </a:r>
            <a:r>
              <a:rPr lang="en-IN" b="0" i="0" dirty="0">
                <a:solidFill>
                  <a:srgbClr val="202124"/>
                </a:solidFill>
                <a:effectLst/>
                <a:latin typeface="Google Sans"/>
              </a:rPr>
              <a:t> is the absolute value of price elasticity of demand.</a:t>
            </a:r>
          </a:p>
          <a:p>
            <a:pPr marL="0" indent="0">
              <a:buNone/>
            </a:pPr>
            <a:r>
              <a:rPr lang="en-IN" dirty="0">
                <a:solidFill>
                  <a:srgbClr val="202124"/>
                </a:solidFill>
                <a:latin typeface="Google Sans"/>
              </a:rPr>
              <a:t>The less the elasticity of demand, the greater the monopoly power and the greater the elasticity of demand, the less the degree of monopoly power.</a:t>
            </a:r>
            <a:endParaRPr lang="en-IN" dirty="0"/>
          </a:p>
        </p:txBody>
      </p:sp>
    </p:spTree>
    <p:extLst>
      <p:ext uri="{BB962C8B-B14F-4D97-AF65-F5344CB8AC3E}">
        <p14:creationId xmlns:p14="http://schemas.microsoft.com/office/powerpoint/2010/main" val="445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3030-FE79-29E9-BB98-309FE3B872C8}"/>
              </a:ext>
            </a:extLst>
          </p:cNvPr>
          <p:cNvSpPr>
            <a:spLocks noGrp="1"/>
          </p:cNvSpPr>
          <p:nvPr>
            <p:ph type="title"/>
          </p:nvPr>
        </p:nvSpPr>
        <p:spPr/>
        <p:txBody>
          <a:bodyPr/>
          <a:lstStyle/>
          <a:p>
            <a:r>
              <a:rPr lang="en-US" b="1" dirty="0">
                <a:solidFill>
                  <a:srgbClr val="C00000"/>
                </a:solidFill>
              </a:rPr>
              <a:t>Why are we interested in market structures?</a:t>
            </a:r>
            <a:endParaRPr lang="en-IN" b="1" dirty="0">
              <a:solidFill>
                <a:srgbClr val="C00000"/>
              </a:solidFill>
            </a:endParaRPr>
          </a:p>
        </p:txBody>
      </p:sp>
      <p:sp>
        <p:nvSpPr>
          <p:cNvPr id="16" name="Arrow: Bent-Up 15">
            <a:extLst>
              <a:ext uri="{FF2B5EF4-FFF2-40B4-BE49-F238E27FC236}">
                <a16:creationId xmlns:a16="http://schemas.microsoft.com/office/drawing/2014/main" id="{A05E5C4D-85F9-FFE6-37C7-FD4F01E68713}"/>
              </a:ext>
            </a:extLst>
          </p:cNvPr>
          <p:cNvSpPr/>
          <p:nvPr/>
        </p:nvSpPr>
        <p:spPr>
          <a:xfrm rot="5400000">
            <a:off x="2144158" y="2964415"/>
            <a:ext cx="1202318" cy="1368796"/>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5">
              <a:tint val="50000"/>
              <a:hueOff val="0"/>
              <a:satOff val="0"/>
              <a:lumOff val="0"/>
              <a:alphaOff val="0"/>
            </a:schemeClr>
          </a:fillRef>
          <a:effectRef idx="0">
            <a:schemeClr val="accent5">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17" name="Freeform: Shape 16">
            <a:extLst>
              <a:ext uri="{FF2B5EF4-FFF2-40B4-BE49-F238E27FC236}">
                <a16:creationId xmlns:a16="http://schemas.microsoft.com/office/drawing/2014/main" id="{442DBF7F-5A4E-3E35-6F20-361802B64FE3}"/>
              </a:ext>
            </a:extLst>
          </p:cNvPr>
          <p:cNvSpPr/>
          <p:nvPr/>
        </p:nvSpPr>
        <p:spPr>
          <a:xfrm>
            <a:off x="1825616" y="1631621"/>
            <a:ext cx="2023996" cy="1416731"/>
          </a:xfrm>
          <a:custGeom>
            <a:avLst/>
            <a:gdLst>
              <a:gd name="connsiteX0" fmla="*/ 0 w 2023996"/>
              <a:gd name="connsiteY0" fmla="*/ 236169 h 1416731"/>
              <a:gd name="connsiteX1" fmla="*/ 236169 w 2023996"/>
              <a:gd name="connsiteY1" fmla="*/ 0 h 1416731"/>
              <a:gd name="connsiteX2" fmla="*/ 1787827 w 2023996"/>
              <a:gd name="connsiteY2" fmla="*/ 0 h 1416731"/>
              <a:gd name="connsiteX3" fmla="*/ 2023996 w 2023996"/>
              <a:gd name="connsiteY3" fmla="*/ 236169 h 1416731"/>
              <a:gd name="connsiteX4" fmla="*/ 2023996 w 2023996"/>
              <a:gd name="connsiteY4" fmla="*/ 1180562 h 1416731"/>
              <a:gd name="connsiteX5" fmla="*/ 1787827 w 2023996"/>
              <a:gd name="connsiteY5" fmla="*/ 1416731 h 1416731"/>
              <a:gd name="connsiteX6" fmla="*/ 236169 w 2023996"/>
              <a:gd name="connsiteY6" fmla="*/ 1416731 h 1416731"/>
              <a:gd name="connsiteX7" fmla="*/ 0 w 2023996"/>
              <a:gd name="connsiteY7" fmla="*/ 1180562 h 1416731"/>
              <a:gd name="connsiteX8" fmla="*/ 0 w 2023996"/>
              <a:gd name="connsiteY8" fmla="*/ 236169 h 141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3996" h="1416731">
                <a:moveTo>
                  <a:pt x="0" y="236169"/>
                </a:moveTo>
                <a:cubicBezTo>
                  <a:pt x="0" y="105736"/>
                  <a:pt x="105736" y="0"/>
                  <a:pt x="236169" y="0"/>
                </a:cubicBezTo>
                <a:lnTo>
                  <a:pt x="1787827" y="0"/>
                </a:lnTo>
                <a:cubicBezTo>
                  <a:pt x="1918260" y="0"/>
                  <a:pt x="2023996" y="105736"/>
                  <a:pt x="2023996" y="236169"/>
                </a:cubicBezTo>
                <a:lnTo>
                  <a:pt x="2023996" y="1180562"/>
                </a:lnTo>
                <a:cubicBezTo>
                  <a:pt x="2023996" y="1310995"/>
                  <a:pt x="1918260" y="1416731"/>
                  <a:pt x="1787827" y="1416731"/>
                </a:cubicBezTo>
                <a:lnTo>
                  <a:pt x="236169" y="1416731"/>
                </a:lnTo>
                <a:cubicBezTo>
                  <a:pt x="105736" y="1416731"/>
                  <a:pt x="0" y="1310995"/>
                  <a:pt x="0" y="1180562"/>
                </a:cubicBezTo>
                <a:lnTo>
                  <a:pt x="0" y="236169"/>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4422" tIns="164422" rIns="164422" bIns="164422" numCol="1" spcCol="1270" anchor="ctr" anchorCtr="0">
            <a:noAutofit/>
          </a:bodyPr>
          <a:lstStyle/>
          <a:p>
            <a:pPr marL="0" lvl="0" indent="0" algn="ctr" defTabSz="1111250">
              <a:lnSpc>
                <a:spcPct val="90000"/>
              </a:lnSpc>
              <a:spcBef>
                <a:spcPct val="0"/>
              </a:spcBef>
              <a:spcAft>
                <a:spcPct val="35000"/>
              </a:spcAft>
              <a:buNone/>
            </a:pPr>
            <a:r>
              <a:rPr lang="en-US" sz="2500" kern="1200" dirty="0"/>
              <a:t>Structure </a:t>
            </a:r>
            <a:endParaRPr lang="en-IN" sz="2500" kern="1200" dirty="0"/>
          </a:p>
        </p:txBody>
      </p:sp>
      <p:sp>
        <p:nvSpPr>
          <p:cNvPr id="18" name="Freeform: Shape 17">
            <a:extLst>
              <a:ext uri="{FF2B5EF4-FFF2-40B4-BE49-F238E27FC236}">
                <a16:creationId xmlns:a16="http://schemas.microsoft.com/office/drawing/2014/main" id="{F97EC350-4129-A961-FD56-523A381C479A}"/>
              </a:ext>
            </a:extLst>
          </p:cNvPr>
          <p:cNvSpPr/>
          <p:nvPr/>
        </p:nvSpPr>
        <p:spPr>
          <a:xfrm>
            <a:off x="3787727" y="1838328"/>
            <a:ext cx="2529267" cy="1145065"/>
          </a:xfrm>
          <a:custGeom>
            <a:avLst/>
            <a:gdLst>
              <a:gd name="connsiteX0" fmla="*/ 0 w 2529267"/>
              <a:gd name="connsiteY0" fmla="*/ 0 h 1145065"/>
              <a:gd name="connsiteX1" fmla="*/ 2529267 w 2529267"/>
              <a:gd name="connsiteY1" fmla="*/ 0 h 1145065"/>
              <a:gd name="connsiteX2" fmla="*/ 2529267 w 2529267"/>
              <a:gd name="connsiteY2" fmla="*/ 1145065 h 1145065"/>
              <a:gd name="connsiteX3" fmla="*/ 0 w 2529267"/>
              <a:gd name="connsiteY3" fmla="*/ 1145065 h 1145065"/>
              <a:gd name="connsiteX4" fmla="*/ 0 w 2529267"/>
              <a:gd name="connsiteY4" fmla="*/ 0 h 114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9267" h="1145065">
                <a:moveTo>
                  <a:pt x="0" y="0"/>
                </a:moveTo>
                <a:lnTo>
                  <a:pt x="2529267" y="0"/>
                </a:lnTo>
                <a:lnTo>
                  <a:pt x="2529267" y="1145065"/>
                </a:lnTo>
                <a:lnTo>
                  <a:pt x="0" y="11450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structure of the market is affected by demand and supply -</a:t>
            </a:r>
          </a:p>
          <a:p>
            <a:pPr marL="171450" lvl="1" indent="-171450" algn="l" defTabSz="800100">
              <a:lnSpc>
                <a:spcPct val="90000"/>
              </a:lnSpc>
              <a:spcBef>
                <a:spcPct val="0"/>
              </a:spcBef>
              <a:spcAft>
                <a:spcPct val="15000"/>
              </a:spcAft>
              <a:buChar char="•"/>
            </a:pPr>
            <a:r>
              <a:rPr lang="en-US" dirty="0"/>
              <a:t>Example: 31 NIT, 23 IIT</a:t>
            </a:r>
            <a:endParaRPr lang="en-IN" sz="1800" kern="1200" dirty="0"/>
          </a:p>
        </p:txBody>
      </p:sp>
      <p:sp>
        <p:nvSpPr>
          <p:cNvPr id="19" name="Arrow: Bent-Up 18">
            <a:extLst>
              <a:ext uri="{FF2B5EF4-FFF2-40B4-BE49-F238E27FC236}">
                <a16:creationId xmlns:a16="http://schemas.microsoft.com/office/drawing/2014/main" id="{E10A7005-2898-3474-DF90-C5A4AFF282B4}"/>
              </a:ext>
            </a:extLst>
          </p:cNvPr>
          <p:cNvSpPr/>
          <p:nvPr/>
        </p:nvSpPr>
        <p:spPr>
          <a:xfrm rot="5400000">
            <a:off x="4075995" y="4555872"/>
            <a:ext cx="1202318" cy="1368796"/>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5">
              <a:tint val="50000"/>
              <a:hueOff val="-6685025"/>
              <a:satOff val="-25325"/>
              <a:lumOff val="8413"/>
              <a:alphaOff val="0"/>
            </a:schemeClr>
          </a:fillRef>
          <a:effectRef idx="0">
            <a:schemeClr val="accent5">
              <a:tint val="50000"/>
              <a:hueOff val="-6685025"/>
              <a:satOff val="-25325"/>
              <a:lumOff val="8413"/>
              <a:alphaOff val="0"/>
            </a:schemeClr>
          </a:effectRef>
          <a:fontRef idx="minor">
            <a:schemeClr val="lt1">
              <a:hueOff val="0"/>
              <a:satOff val="0"/>
              <a:lumOff val="0"/>
              <a:alphaOff val="0"/>
            </a:schemeClr>
          </a:fontRef>
        </p:style>
        <p:txBody>
          <a:bodyPr/>
          <a:lstStyle/>
          <a:p>
            <a:endParaRPr lang="en-IN"/>
          </a:p>
        </p:txBody>
      </p:sp>
      <p:sp>
        <p:nvSpPr>
          <p:cNvPr id="20" name="Freeform: Shape 19">
            <a:extLst>
              <a:ext uri="{FF2B5EF4-FFF2-40B4-BE49-F238E27FC236}">
                <a16:creationId xmlns:a16="http://schemas.microsoft.com/office/drawing/2014/main" id="{CEBB90C7-E208-00BA-8D41-C152B6637D41}"/>
              </a:ext>
            </a:extLst>
          </p:cNvPr>
          <p:cNvSpPr/>
          <p:nvPr/>
        </p:nvSpPr>
        <p:spPr>
          <a:xfrm>
            <a:off x="3757454" y="3223078"/>
            <a:ext cx="2023996" cy="1416731"/>
          </a:xfrm>
          <a:custGeom>
            <a:avLst/>
            <a:gdLst>
              <a:gd name="connsiteX0" fmla="*/ 0 w 2023996"/>
              <a:gd name="connsiteY0" fmla="*/ 236169 h 1416731"/>
              <a:gd name="connsiteX1" fmla="*/ 236169 w 2023996"/>
              <a:gd name="connsiteY1" fmla="*/ 0 h 1416731"/>
              <a:gd name="connsiteX2" fmla="*/ 1787827 w 2023996"/>
              <a:gd name="connsiteY2" fmla="*/ 0 h 1416731"/>
              <a:gd name="connsiteX3" fmla="*/ 2023996 w 2023996"/>
              <a:gd name="connsiteY3" fmla="*/ 236169 h 1416731"/>
              <a:gd name="connsiteX4" fmla="*/ 2023996 w 2023996"/>
              <a:gd name="connsiteY4" fmla="*/ 1180562 h 1416731"/>
              <a:gd name="connsiteX5" fmla="*/ 1787827 w 2023996"/>
              <a:gd name="connsiteY5" fmla="*/ 1416731 h 1416731"/>
              <a:gd name="connsiteX6" fmla="*/ 236169 w 2023996"/>
              <a:gd name="connsiteY6" fmla="*/ 1416731 h 1416731"/>
              <a:gd name="connsiteX7" fmla="*/ 0 w 2023996"/>
              <a:gd name="connsiteY7" fmla="*/ 1180562 h 1416731"/>
              <a:gd name="connsiteX8" fmla="*/ 0 w 2023996"/>
              <a:gd name="connsiteY8" fmla="*/ 236169 h 141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3996" h="1416731">
                <a:moveTo>
                  <a:pt x="0" y="236169"/>
                </a:moveTo>
                <a:cubicBezTo>
                  <a:pt x="0" y="105736"/>
                  <a:pt x="105736" y="0"/>
                  <a:pt x="236169" y="0"/>
                </a:cubicBezTo>
                <a:lnTo>
                  <a:pt x="1787827" y="0"/>
                </a:lnTo>
                <a:cubicBezTo>
                  <a:pt x="1918260" y="0"/>
                  <a:pt x="2023996" y="105736"/>
                  <a:pt x="2023996" y="236169"/>
                </a:cubicBezTo>
                <a:lnTo>
                  <a:pt x="2023996" y="1180562"/>
                </a:lnTo>
                <a:cubicBezTo>
                  <a:pt x="2023996" y="1310995"/>
                  <a:pt x="1918260" y="1416731"/>
                  <a:pt x="1787827" y="1416731"/>
                </a:cubicBezTo>
                <a:lnTo>
                  <a:pt x="236169" y="1416731"/>
                </a:lnTo>
                <a:cubicBezTo>
                  <a:pt x="105736" y="1416731"/>
                  <a:pt x="0" y="1310995"/>
                  <a:pt x="0" y="1180562"/>
                </a:cubicBezTo>
                <a:lnTo>
                  <a:pt x="0" y="236169"/>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164422" tIns="164422" rIns="164422" bIns="164422" numCol="1" spcCol="1270" anchor="ctr" anchorCtr="0">
            <a:noAutofit/>
          </a:bodyPr>
          <a:lstStyle/>
          <a:p>
            <a:pPr marL="0" lvl="0" indent="0" algn="ctr" defTabSz="1111250">
              <a:lnSpc>
                <a:spcPct val="90000"/>
              </a:lnSpc>
              <a:spcBef>
                <a:spcPct val="0"/>
              </a:spcBef>
              <a:spcAft>
                <a:spcPct val="35000"/>
              </a:spcAft>
              <a:buNone/>
            </a:pPr>
            <a:r>
              <a:rPr lang="en-US" sz="2500" kern="1200" dirty="0"/>
              <a:t>Conduct </a:t>
            </a:r>
            <a:endParaRPr lang="en-IN" sz="2500" kern="1200" dirty="0"/>
          </a:p>
        </p:txBody>
      </p:sp>
      <p:sp>
        <p:nvSpPr>
          <p:cNvPr id="21" name="Freeform: Shape 20">
            <a:extLst>
              <a:ext uri="{FF2B5EF4-FFF2-40B4-BE49-F238E27FC236}">
                <a16:creationId xmlns:a16="http://schemas.microsoft.com/office/drawing/2014/main" id="{BA60B5CE-88B0-ED1C-F875-DADFB4F7276F}"/>
              </a:ext>
            </a:extLst>
          </p:cNvPr>
          <p:cNvSpPr/>
          <p:nvPr/>
        </p:nvSpPr>
        <p:spPr>
          <a:xfrm>
            <a:off x="5915062" y="3329626"/>
            <a:ext cx="2216567" cy="1145065"/>
          </a:xfrm>
          <a:custGeom>
            <a:avLst/>
            <a:gdLst>
              <a:gd name="connsiteX0" fmla="*/ 0 w 2062079"/>
              <a:gd name="connsiteY0" fmla="*/ 0 h 1145065"/>
              <a:gd name="connsiteX1" fmla="*/ 2062079 w 2062079"/>
              <a:gd name="connsiteY1" fmla="*/ 0 h 1145065"/>
              <a:gd name="connsiteX2" fmla="*/ 2062079 w 2062079"/>
              <a:gd name="connsiteY2" fmla="*/ 1145065 h 1145065"/>
              <a:gd name="connsiteX3" fmla="*/ 0 w 2062079"/>
              <a:gd name="connsiteY3" fmla="*/ 1145065 h 1145065"/>
              <a:gd name="connsiteX4" fmla="*/ 0 w 2062079"/>
              <a:gd name="connsiteY4" fmla="*/ 0 h 114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079" h="1145065">
                <a:moveTo>
                  <a:pt x="0" y="0"/>
                </a:moveTo>
                <a:lnTo>
                  <a:pt x="2062079" y="0"/>
                </a:lnTo>
                <a:lnTo>
                  <a:pt x="2062079" y="1145065"/>
                </a:lnTo>
                <a:lnTo>
                  <a:pt x="0" y="11450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 Which impact the aims and objective of firms - </a:t>
            </a:r>
          </a:p>
          <a:p>
            <a:pPr marL="171450" lvl="1" indent="-171450" algn="l" defTabSz="844550">
              <a:lnSpc>
                <a:spcPct val="90000"/>
              </a:lnSpc>
              <a:spcBef>
                <a:spcPct val="0"/>
              </a:spcBef>
              <a:spcAft>
                <a:spcPct val="15000"/>
              </a:spcAft>
              <a:buChar char="•"/>
            </a:pPr>
            <a:r>
              <a:rPr lang="en-US" sz="1900" dirty="0"/>
              <a:t>Example: fees, placement</a:t>
            </a:r>
            <a:endParaRPr lang="en-IN" sz="1900" kern="1200" dirty="0"/>
          </a:p>
        </p:txBody>
      </p:sp>
      <p:sp>
        <p:nvSpPr>
          <p:cNvPr id="22" name="Freeform: Shape 21">
            <a:extLst>
              <a:ext uri="{FF2B5EF4-FFF2-40B4-BE49-F238E27FC236}">
                <a16:creationId xmlns:a16="http://schemas.microsoft.com/office/drawing/2014/main" id="{89103B11-8464-4FC8-04D0-C33C87D7B7A5}"/>
              </a:ext>
            </a:extLst>
          </p:cNvPr>
          <p:cNvSpPr/>
          <p:nvPr/>
        </p:nvSpPr>
        <p:spPr>
          <a:xfrm>
            <a:off x="5689291" y="4814535"/>
            <a:ext cx="2023996" cy="1416731"/>
          </a:xfrm>
          <a:custGeom>
            <a:avLst/>
            <a:gdLst>
              <a:gd name="connsiteX0" fmla="*/ 0 w 2023996"/>
              <a:gd name="connsiteY0" fmla="*/ 236169 h 1416731"/>
              <a:gd name="connsiteX1" fmla="*/ 236169 w 2023996"/>
              <a:gd name="connsiteY1" fmla="*/ 0 h 1416731"/>
              <a:gd name="connsiteX2" fmla="*/ 1787827 w 2023996"/>
              <a:gd name="connsiteY2" fmla="*/ 0 h 1416731"/>
              <a:gd name="connsiteX3" fmla="*/ 2023996 w 2023996"/>
              <a:gd name="connsiteY3" fmla="*/ 236169 h 1416731"/>
              <a:gd name="connsiteX4" fmla="*/ 2023996 w 2023996"/>
              <a:gd name="connsiteY4" fmla="*/ 1180562 h 1416731"/>
              <a:gd name="connsiteX5" fmla="*/ 1787827 w 2023996"/>
              <a:gd name="connsiteY5" fmla="*/ 1416731 h 1416731"/>
              <a:gd name="connsiteX6" fmla="*/ 236169 w 2023996"/>
              <a:gd name="connsiteY6" fmla="*/ 1416731 h 1416731"/>
              <a:gd name="connsiteX7" fmla="*/ 0 w 2023996"/>
              <a:gd name="connsiteY7" fmla="*/ 1180562 h 1416731"/>
              <a:gd name="connsiteX8" fmla="*/ 0 w 2023996"/>
              <a:gd name="connsiteY8" fmla="*/ 236169 h 141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3996" h="1416731">
                <a:moveTo>
                  <a:pt x="0" y="236169"/>
                </a:moveTo>
                <a:cubicBezTo>
                  <a:pt x="0" y="105736"/>
                  <a:pt x="105736" y="0"/>
                  <a:pt x="236169" y="0"/>
                </a:cubicBezTo>
                <a:lnTo>
                  <a:pt x="1787827" y="0"/>
                </a:lnTo>
                <a:cubicBezTo>
                  <a:pt x="1918260" y="0"/>
                  <a:pt x="2023996" y="105736"/>
                  <a:pt x="2023996" y="236169"/>
                </a:cubicBezTo>
                <a:lnTo>
                  <a:pt x="2023996" y="1180562"/>
                </a:lnTo>
                <a:cubicBezTo>
                  <a:pt x="2023996" y="1310995"/>
                  <a:pt x="1918260" y="1416731"/>
                  <a:pt x="1787827" y="1416731"/>
                </a:cubicBezTo>
                <a:lnTo>
                  <a:pt x="236169" y="1416731"/>
                </a:lnTo>
                <a:cubicBezTo>
                  <a:pt x="105736" y="1416731"/>
                  <a:pt x="0" y="1310995"/>
                  <a:pt x="0" y="1180562"/>
                </a:cubicBezTo>
                <a:lnTo>
                  <a:pt x="0" y="236169"/>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4422" tIns="164422" rIns="164422" bIns="164422" numCol="1" spcCol="1270" anchor="ctr" anchorCtr="0">
            <a:noAutofit/>
          </a:bodyPr>
          <a:lstStyle/>
          <a:p>
            <a:pPr marL="0" lvl="0" indent="0" algn="ctr" defTabSz="1111250">
              <a:lnSpc>
                <a:spcPct val="90000"/>
              </a:lnSpc>
              <a:spcBef>
                <a:spcPct val="0"/>
              </a:spcBef>
              <a:spcAft>
                <a:spcPct val="35000"/>
              </a:spcAft>
              <a:buNone/>
            </a:pPr>
            <a:r>
              <a:rPr lang="en-US" sz="2500" kern="1200" dirty="0"/>
              <a:t>Performance </a:t>
            </a:r>
            <a:endParaRPr lang="en-IN" sz="2500" kern="1200" dirty="0"/>
          </a:p>
        </p:txBody>
      </p:sp>
      <p:sp>
        <p:nvSpPr>
          <p:cNvPr id="23" name="Freeform: Shape 22">
            <a:extLst>
              <a:ext uri="{FF2B5EF4-FFF2-40B4-BE49-F238E27FC236}">
                <a16:creationId xmlns:a16="http://schemas.microsoft.com/office/drawing/2014/main" id="{666D9967-6165-0C88-D201-F80743C0FB38}"/>
              </a:ext>
            </a:extLst>
          </p:cNvPr>
          <p:cNvSpPr/>
          <p:nvPr/>
        </p:nvSpPr>
        <p:spPr>
          <a:xfrm>
            <a:off x="7865756" y="4987749"/>
            <a:ext cx="1852928" cy="1145065"/>
          </a:xfrm>
          <a:custGeom>
            <a:avLst/>
            <a:gdLst>
              <a:gd name="connsiteX0" fmla="*/ 0 w 1852928"/>
              <a:gd name="connsiteY0" fmla="*/ 0 h 1145065"/>
              <a:gd name="connsiteX1" fmla="*/ 1852928 w 1852928"/>
              <a:gd name="connsiteY1" fmla="*/ 0 h 1145065"/>
              <a:gd name="connsiteX2" fmla="*/ 1852928 w 1852928"/>
              <a:gd name="connsiteY2" fmla="*/ 1145065 h 1145065"/>
              <a:gd name="connsiteX3" fmla="*/ 0 w 1852928"/>
              <a:gd name="connsiteY3" fmla="*/ 1145065 h 1145065"/>
              <a:gd name="connsiteX4" fmla="*/ 0 w 1852928"/>
              <a:gd name="connsiteY4" fmla="*/ 0 h 114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928" h="1145065">
                <a:moveTo>
                  <a:pt x="0" y="0"/>
                </a:moveTo>
                <a:lnTo>
                  <a:pt x="1852928" y="0"/>
                </a:lnTo>
                <a:lnTo>
                  <a:pt x="1852928" y="1145065"/>
                </a:lnTo>
                <a:lnTo>
                  <a:pt x="0" y="11450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Which in turn influences their performance.</a:t>
            </a:r>
          </a:p>
          <a:p>
            <a:pPr marL="171450" lvl="1" indent="-171450" algn="l" defTabSz="800100">
              <a:lnSpc>
                <a:spcPct val="90000"/>
              </a:lnSpc>
              <a:spcBef>
                <a:spcPct val="0"/>
              </a:spcBef>
              <a:spcAft>
                <a:spcPct val="15000"/>
              </a:spcAft>
              <a:buChar char="•"/>
            </a:pPr>
            <a:r>
              <a:rPr lang="en-US" dirty="0"/>
              <a:t>NIRF ranking, patents</a:t>
            </a:r>
            <a:endParaRPr lang="en-IN" sz="1800" kern="1200" dirty="0"/>
          </a:p>
        </p:txBody>
      </p:sp>
      <p:sp>
        <p:nvSpPr>
          <p:cNvPr id="5" name="TextBox 4">
            <a:extLst>
              <a:ext uri="{FF2B5EF4-FFF2-40B4-BE49-F238E27FC236}">
                <a16:creationId xmlns:a16="http://schemas.microsoft.com/office/drawing/2014/main" id="{D6973CE9-98FF-BEC0-E976-82B436736FEE}"/>
              </a:ext>
            </a:extLst>
          </p:cNvPr>
          <p:cNvSpPr txBox="1"/>
          <p:nvPr/>
        </p:nvSpPr>
        <p:spPr>
          <a:xfrm>
            <a:off x="8820150" y="1962150"/>
            <a:ext cx="2705099" cy="2308324"/>
          </a:xfrm>
          <a:prstGeom prst="rect">
            <a:avLst/>
          </a:prstGeom>
          <a:noFill/>
        </p:spPr>
        <p:txBody>
          <a:bodyPr wrap="square" rtlCol="0">
            <a:spAutoFit/>
          </a:bodyPr>
          <a:lstStyle/>
          <a:p>
            <a:r>
              <a:rPr lang="en-US" sz="2400" dirty="0"/>
              <a:t>What factors might cause variation in the </a:t>
            </a:r>
            <a:r>
              <a:rPr lang="en-US" sz="2400" b="1" dirty="0"/>
              <a:t>structure</a:t>
            </a:r>
            <a:r>
              <a:rPr lang="en-US" sz="2400" dirty="0"/>
              <a:t>, </a:t>
            </a:r>
            <a:r>
              <a:rPr lang="en-US" sz="2400" b="1" dirty="0"/>
              <a:t>conduct</a:t>
            </a:r>
            <a:r>
              <a:rPr lang="en-US" sz="2400" dirty="0"/>
              <a:t>, and </a:t>
            </a:r>
            <a:r>
              <a:rPr lang="en-US" sz="2400" b="1" dirty="0"/>
              <a:t>performance</a:t>
            </a:r>
            <a:r>
              <a:rPr lang="en-US" sz="2400" dirty="0"/>
              <a:t> of different business?</a:t>
            </a:r>
            <a:endParaRPr lang="en-IN" sz="2400" dirty="0"/>
          </a:p>
        </p:txBody>
      </p:sp>
    </p:spTree>
    <p:extLst>
      <p:ext uri="{BB962C8B-B14F-4D97-AF65-F5344CB8AC3E}">
        <p14:creationId xmlns:p14="http://schemas.microsoft.com/office/powerpoint/2010/main" val="293665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animBg="1"/>
      <p:bldP spid="18" grpId="0"/>
      <p:bldP spid="19" grpId="0" animBg="1"/>
      <p:bldP spid="20" grpId="0" animBg="1"/>
      <p:bldP spid="21" grpId="0"/>
      <p:bldP spid="22" grpId="0" animBg="1"/>
      <p:bldP spid="2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5CC7-DB08-F241-6168-668F87D2CDFD}"/>
              </a:ext>
            </a:extLst>
          </p:cNvPr>
          <p:cNvSpPr>
            <a:spLocks noGrp="1"/>
          </p:cNvSpPr>
          <p:nvPr>
            <p:ph type="title"/>
          </p:nvPr>
        </p:nvSpPr>
        <p:spPr>
          <a:xfrm>
            <a:off x="663388" y="152400"/>
            <a:ext cx="10690413" cy="735106"/>
          </a:xfrm>
        </p:spPr>
        <p:txBody>
          <a:bodyPr>
            <a:normAutofit/>
          </a:bodyPr>
          <a:lstStyle/>
          <a:p>
            <a:r>
              <a:rPr lang="en-IN" dirty="0">
                <a:solidFill>
                  <a:srgbClr val="C00000"/>
                </a:solidFill>
              </a:rPr>
              <a:t>2)</a:t>
            </a:r>
            <a:r>
              <a:rPr lang="en-IN" dirty="0"/>
              <a:t> </a:t>
            </a:r>
            <a:r>
              <a:rPr lang="en-IN" dirty="0">
                <a:solidFill>
                  <a:srgbClr val="C00000"/>
                </a:solidFill>
              </a:rPr>
              <a:t>Lerner’s Index  of Monopoly Power  </a:t>
            </a:r>
          </a:p>
        </p:txBody>
      </p:sp>
      <p:sp>
        <p:nvSpPr>
          <p:cNvPr id="3" name="Content Placeholder 2">
            <a:extLst>
              <a:ext uri="{FF2B5EF4-FFF2-40B4-BE49-F238E27FC236}">
                <a16:creationId xmlns:a16="http://schemas.microsoft.com/office/drawing/2014/main" id="{EFC67950-9CA0-D4C5-F7C7-8EED80400085}"/>
              </a:ext>
            </a:extLst>
          </p:cNvPr>
          <p:cNvSpPr>
            <a:spLocks noGrp="1"/>
          </p:cNvSpPr>
          <p:nvPr>
            <p:ph idx="1"/>
          </p:nvPr>
        </p:nvSpPr>
        <p:spPr>
          <a:xfrm>
            <a:off x="690283" y="1147482"/>
            <a:ext cx="10663518" cy="5029481"/>
          </a:xfrm>
        </p:spPr>
        <p:txBody>
          <a:bodyPr/>
          <a:lstStyle/>
          <a:p>
            <a:pPr marL="0" indent="0">
              <a:buNone/>
            </a:pPr>
            <a:r>
              <a:rPr lang="en-US" dirty="0"/>
              <a:t>Economist Lerner has given the following precise index of monopoly power.</a:t>
            </a:r>
          </a:p>
          <a:p>
            <a:pPr marL="0" indent="0">
              <a:buNone/>
            </a:pPr>
            <a:r>
              <a:rPr lang="en-US" b="0" i="0" dirty="0">
                <a:solidFill>
                  <a:srgbClr val="8A2BE2"/>
                </a:solidFill>
                <a:effectLst/>
                <a:latin typeface="Times New Roman" panose="02020603050405020304" pitchFamily="18" charset="0"/>
              </a:rPr>
              <a:t>  LERNER INDEX</a:t>
            </a:r>
            <a:r>
              <a:rPr lang="en-US" b="0" i="0" dirty="0">
                <a:solidFill>
                  <a:srgbClr val="111111"/>
                </a:solidFill>
                <a:effectLst/>
                <a:latin typeface="Times New Roman" panose="02020603050405020304" pitchFamily="18" charset="0"/>
              </a:rPr>
              <a:t> = (</a:t>
            </a:r>
            <a:r>
              <a:rPr lang="en-US" b="0" i="0" dirty="0">
                <a:solidFill>
                  <a:srgbClr val="B22222"/>
                </a:solidFill>
                <a:effectLst/>
                <a:latin typeface="Times New Roman" panose="02020603050405020304" pitchFamily="18" charset="0"/>
              </a:rPr>
              <a:t>PRICE</a:t>
            </a:r>
            <a:r>
              <a:rPr lang="en-US" b="0" i="0" dirty="0">
                <a:solidFill>
                  <a:srgbClr val="111111"/>
                </a:solidFill>
                <a:effectLst/>
                <a:latin typeface="Times New Roman" panose="02020603050405020304" pitchFamily="18" charset="0"/>
              </a:rPr>
              <a:t> - </a:t>
            </a:r>
            <a:r>
              <a:rPr lang="en-US" b="0" i="0" dirty="0">
                <a:solidFill>
                  <a:srgbClr val="D2691E"/>
                </a:solidFill>
                <a:effectLst/>
                <a:latin typeface="Times New Roman" panose="02020603050405020304" pitchFamily="18" charset="0"/>
              </a:rPr>
              <a:t>MARGINAL COST</a:t>
            </a:r>
            <a:r>
              <a:rPr lang="en-US" b="0" i="0" dirty="0">
                <a:solidFill>
                  <a:srgbClr val="111111"/>
                </a:solidFill>
                <a:effectLst/>
                <a:latin typeface="Times New Roman" panose="02020603050405020304" pitchFamily="18" charset="0"/>
              </a:rPr>
              <a:t>) / </a:t>
            </a:r>
            <a:r>
              <a:rPr lang="en-US" b="0" i="0" dirty="0">
                <a:solidFill>
                  <a:srgbClr val="006400"/>
                </a:solidFill>
                <a:effectLst/>
                <a:latin typeface="Times New Roman" panose="02020603050405020304" pitchFamily="18" charset="0"/>
              </a:rPr>
              <a:t>PRICE</a:t>
            </a:r>
          </a:p>
          <a:p>
            <a:pPr marL="0" indent="0">
              <a:buNone/>
            </a:pPr>
            <a:endParaRPr lang="en-US" b="0" i="0" dirty="0">
              <a:solidFill>
                <a:srgbClr val="111111"/>
              </a:solidFill>
              <a:effectLst/>
              <a:latin typeface="Times New Roman" panose="02020603050405020304" pitchFamily="18" charset="0"/>
            </a:endParaRPr>
          </a:p>
          <a:p>
            <a:pPr marL="0" indent="0">
              <a:buNone/>
            </a:pPr>
            <a:endParaRPr lang="en-IN" dirty="0"/>
          </a:p>
          <a:p>
            <a:pPr marL="0" indent="0">
              <a:buNone/>
            </a:pPr>
            <a:r>
              <a:rPr lang="en-IN" dirty="0"/>
              <a:t> When competition is pure or perfect, price(P) is equal to marginal cost and therefore Lerner’s index of monopoly power is equal to zero indicating no monopoly power at all. </a:t>
            </a:r>
          </a:p>
          <a:p>
            <a:pPr marL="0" indent="0">
              <a:buNone/>
            </a:pPr>
            <a:r>
              <a:rPr lang="en-IN" dirty="0"/>
              <a:t> When MC is zero, L will be equal to unity . Thus, </a:t>
            </a:r>
            <a:r>
              <a:rPr lang="en-IN" b="1" dirty="0"/>
              <a:t>Lerner’s index of monopoly power can vary from zero to unity</a:t>
            </a:r>
            <a:r>
              <a:rPr lang="en-IN" dirty="0"/>
              <a:t>.</a:t>
            </a:r>
          </a:p>
          <a:p>
            <a:pPr marL="0" indent="0">
              <a:buNone/>
            </a:pPr>
            <a:endParaRPr lang="en-IN" dirty="0"/>
          </a:p>
        </p:txBody>
      </p:sp>
      <p:pic>
        <p:nvPicPr>
          <p:cNvPr id="5" name="Picture 4">
            <a:extLst>
              <a:ext uri="{FF2B5EF4-FFF2-40B4-BE49-F238E27FC236}">
                <a16:creationId xmlns:a16="http://schemas.microsoft.com/office/drawing/2014/main" id="{1C1D99EB-B2B3-6F75-932A-9E6BF7BECA96}"/>
              </a:ext>
            </a:extLst>
          </p:cNvPr>
          <p:cNvPicPr>
            <a:picLocks noChangeAspect="1"/>
          </p:cNvPicPr>
          <p:nvPr/>
        </p:nvPicPr>
        <p:blipFill>
          <a:blip r:embed="rId2"/>
          <a:stretch>
            <a:fillRect/>
          </a:stretch>
        </p:blipFill>
        <p:spPr>
          <a:xfrm>
            <a:off x="3906690" y="2523564"/>
            <a:ext cx="3546306" cy="905436"/>
          </a:xfrm>
          <a:prstGeom prst="rect">
            <a:avLst/>
          </a:prstGeom>
        </p:spPr>
      </p:pic>
    </p:spTree>
    <p:extLst>
      <p:ext uri="{BB962C8B-B14F-4D97-AF65-F5344CB8AC3E}">
        <p14:creationId xmlns:p14="http://schemas.microsoft.com/office/powerpoint/2010/main" val="1900003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315E-2F30-06DB-5410-EEA88A131F46}"/>
              </a:ext>
            </a:extLst>
          </p:cNvPr>
          <p:cNvSpPr>
            <a:spLocks noGrp="1"/>
          </p:cNvSpPr>
          <p:nvPr>
            <p:ph type="title"/>
          </p:nvPr>
        </p:nvSpPr>
        <p:spPr>
          <a:xfrm>
            <a:off x="690282" y="365126"/>
            <a:ext cx="10663518" cy="1140946"/>
          </a:xfrm>
        </p:spPr>
        <p:txBody>
          <a:bodyPr>
            <a:normAutofit/>
          </a:bodyPr>
          <a:lstStyle/>
          <a:p>
            <a:r>
              <a:rPr lang="en-US" sz="3600" dirty="0">
                <a:solidFill>
                  <a:srgbClr val="C00000"/>
                </a:solidFill>
              </a:rPr>
              <a:t>3)</a:t>
            </a:r>
            <a:r>
              <a:rPr lang="en-US" sz="3600" dirty="0"/>
              <a:t> </a:t>
            </a:r>
            <a:r>
              <a:rPr lang="en-US" sz="3600" dirty="0">
                <a:solidFill>
                  <a:srgbClr val="C00000"/>
                </a:solidFill>
              </a:rPr>
              <a:t>Cross Elasticity of Demand as a Measure of Monopoly Power</a:t>
            </a:r>
            <a:endParaRPr lang="en-IN" sz="3600" dirty="0">
              <a:solidFill>
                <a:srgbClr val="C00000"/>
              </a:solidFill>
            </a:endParaRPr>
          </a:p>
        </p:txBody>
      </p:sp>
      <p:sp>
        <p:nvSpPr>
          <p:cNvPr id="3" name="Content Placeholder 2">
            <a:extLst>
              <a:ext uri="{FF2B5EF4-FFF2-40B4-BE49-F238E27FC236}">
                <a16:creationId xmlns:a16="http://schemas.microsoft.com/office/drawing/2014/main" id="{38EAB2E1-3D5E-3B1D-7911-DCFFD86C59E1}"/>
              </a:ext>
            </a:extLst>
          </p:cNvPr>
          <p:cNvSpPr>
            <a:spLocks noGrp="1"/>
          </p:cNvSpPr>
          <p:nvPr>
            <p:ph idx="1"/>
          </p:nvPr>
        </p:nvSpPr>
        <p:spPr>
          <a:xfrm>
            <a:off x="591671" y="1532965"/>
            <a:ext cx="10762129" cy="4643998"/>
          </a:xfrm>
        </p:spPr>
        <p:txBody>
          <a:bodyPr/>
          <a:lstStyle/>
          <a:p>
            <a:pPr marL="0" indent="0">
              <a:buNone/>
            </a:pPr>
            <a:r>
              <a:rPr lang="en-US" dirty="0"/>
              <a:t>   </a:t>
            </a:r>
          </a:p>
          <a:p>
            <a:pPr marL="0" indent="0">
              <a:buNone/>
            </a:pPr>
            <a:r>
              <a:rPr lang="en-US" dirty="0"/>
              <a:t>The cross elasticity of demand points to the degree of dependence of a firm’s products. The smaller the extent of cross elasticity of demand for the product of a firm, the greater the degree of monopoly power enjoyed by it and vice-versa.</a:t>
            </a:r>
            <a:endParaRPr lang="en-IN" dirty="0"/>
          </a:p>
        </p:txBody>
      </p:sp>
    </p:spTree>
    <p:extLst>
      <p:ext uri="{BB962C8B-B14F-4D97-AF65-F5344CB8AC3E}">
        <p14:creationId xmlns:p14="http://schemas.microsoft.com/office/powerpoint/2010/main" val="2152801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A679-DAC3-451A-BB1A-CD3126BE5A96}"/>
              </a:ext>
            </a:extLst>
          </p:cNvPr>
          <p:cNvSpPr>
            <a:spLocks noGrp="1"/>
          </p:cNvSpPr>
          <p:nvPr>
            <p:ph type="title"/>
          </p:nvPr>
        </p:nvSpPr>
        <p:spPr>
          <a:xfrm>
            <a:off x="959224" y="365126"/>
            <a:ext cx="10394576" cy="764428"/>
          </a:xfrm>
        </p:spPr>
        <p:txBody>
          <a:bodyPr/>
          <a:lstStyle/>
          <a:p>
            <a:r>
              <a:rPr lang="en-US" dirty="0">
                <a:solidFill>
                  <a:srgbClr val="FF0066"/>
                </a:solidFill>
              </a:rPr>
              <a:t>3. MONOPOLISTIC COMPETITION </a:t>
            </a:r>
            <a:endParaRPr lang="en-IN" dirty="0">
              <a:solidFill>
                <a:srgbClr val="FF0066"/>
              </a:solidFill>
            </a:endParaRPr>
          </a:p>
        </p:txBody>
      </p:sp>
      <p:sp>
        <p:nvSpPr>
          <p:cNvPr id="3" name="Content Placeholder 2">
            <a:extLst>
              <a:ext uri="{FF2B5EF4-FFF2-40B4-BE49-F238E27FC236}">
                <a16:creationId xmlns:a16="http://schemas.microsoft.com/office/drawing/2014/main" id="{B74D70B3-6FEA-E582-D5C3-E644892700F6}"/>
              </a:ext>
            </a:extLst>
          </p:cNvPr>
          <p:cNvSpPr>
            <a:spLocks noGrp="1"/>
          </p:cNvSpPr>
          <p:nvPr>
            <p:ph idx="1"/>
          </p:nvPr>
        </p:nvSpPr>
        <p:spPr>
          <a:xfrm>
            <a:off x="806824" y="1156447"/>
            <a:ext cx="10546975" cy="5477435"/>
          </a:xfrm>
        </p:spPr>
        <p:txBody>
          <a:bodyPr/>
          <a:lstStyle/>
          <a:p>
            <a:pPr marL="0" indent="0">
              <a:buNone/>
            </a:pPr>
            <a:r>
              <a:rPr lang="en-US" dirty="0"/>
              <a:t>   It is defined as a market structure in which there are many firms selling closely related but unidentical commodity, for example detergents, automobiles, soft drinks, TV sets. Monopolistic competition is the form of market in which there are large number of sellers of a particular product, but each seller sells somewhat differentiated product .</a:t>
            </a:r>
          </a:p>
          <a:p>
            <a:pPr marL="0" indent="0">
              <a:buNone/>
            </a:pPr>
            <a:r>
              <a:rPr lang="en-US" dirty="0"/>
              <a:t> </a:t>
            </a:r>
            <a:endParaRPr lang="en-IN" dirty="0"/>
          </a:p>
        </p:txBody>
      </p:sp>
      <p:pic>
        <p:nvPicPr>
          <p:cNvPr id="5" name="Picture 4">
            <a:extLst>
              <a:ext uri="{FF2B5EF4-FFF2-40B4-BE49-F238E27FC236}">
                <a16:creationId xmlns:a16="http://schemas.microsoft.com/office/drawing/2014/main" id="{E4B63096-D50A-F6F6-1C34-6A17E5A56C3C}"/>
              </a:ext>
            </a:extLst>
          </p:cNvPr>
          <p:cNvPicPr>
            <a:picLocks noChangeAspect="1"/>
          </p:cNvPicPr>
          <p:nvPr/>
        </p:nvPicPr>
        <p:blipFill>
          <a:blip r:embed="rId2"/>
          <a:stretch>
            <a:fillRect/>
          </a:stretch>
        </p:blipFill>
        <p:spPr>
          <a:xfrm>
            <a:off x="2196353" y="3810000"/>
            <a:ext cx="7602071" cy="2545976"/>
          </a:xfrm>
          <a:prstGeom prst="rect">
            <a:avLst/>
          </a:prstGeom>
        </p:spPr>
      </p:pic>
    </p:spTree>
    <p:extLst>
      <p:ext uri="{BB962C8B-B14F-4D97-AF65-F5344CB8AC3E}">
        <p14:creationId xmlns:p14="http://schemas.microsoft.com/office/powerpoint/2010/main" val="679927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7F12-5589-1416-281D-05DAFA8A779A}"/>
              </a:ext>
            </a:extLst>
          </p:cNvPr>
          <p:cNvSpPr>
            <a:spLocks noGrp="1"/>
          </p:cNvSpPr>
          <p:nvPr>
            <p:ph type="title"/>
          </p:nvPr>
        </p:nvSpPr>
        <p:spPr>
          <a:xfrm>
            <a:off x="932328" y="365125"/>
            <a:ext cx="10421471" cy="755463"/>
          </a:xfrm>
        </p:spPr>
        <p:txBody>
          <a:bodyPr/>
          <a:lstStyle/>
          <a:p>
            <a:r>
              <a:rPr lang="en-US" dirty="0">
                <a:solidFill>
                  <a:srgbClr val="00B050"/>
                </a:solidFill>
              </a:rPr>
              <a:t>Features of Monopolistic Competition </a:t>
            </a:r>
            <a:endParaRPr lang="en-IN" dirty="0">
              <a:solidFill>
                <a:srgbClr val="00B050"/>
              </a:solidFill>
            </a:endParaRPr>
          </a:p>
        </p:txBody>
      </p:sp>
      <p:sp>
        <p:nvSpPr>
          <p:cNvPr id="3" name="Content Placeholder 2">
            <a:extLst>
              <a:ext uri="{FF2B5EF4-FFF2-40B4-BE49-F238E27FC236}">
                <a16:creationId xmlns:a16="http://schemas.microsoft.com/office/drawing/2014/main" id="{79380C62-8403-FE42-8D71-6A39D78A89D1}"/>
              </a:ext>
            </a:extLst>
          </p:cNvPr>
          <p:cNvSpPr>
            <a:spLocks noGrp="1"/>
          </p:cNvSpPr>
          <p:nvPr>
            <p:ph idx="1"/>
          </p:nvPr>
        </p:nvSpPr>
        <p:spPr>
          <a:xfrm>
            <a:off x="806824" y="1156446"/>
            <a:ext cx="10546976" cy="5217459"/>
          </a:xfrm>
        </p:spPr>
        <p:txBody>
          <a:bodyPr/>
          <a:lstStyle/>
          <a:p>
            <a:pPr marL="0" indent="0">
              <a:buNone/>
            </a:pPr>
            <a:r>
              <a:rPr lang="en-US" dirty="0"/>
              <a:t> </a:t>
            </a:r>
            <a:endParaRPr lang="en-IN" dirty="0"/>
          </a:p>
          <a:p>
            <a:pPr>
              <a:buFont typeface="Wingdings" panose="05000000000000000000" pitchFamily="2" charset="2"/>
              <a:buChar char="§"/>
            </a:pPr>
            <a:r>
              <a:rPr lang="en-IN" dirty="0"/>
              <a:t>Large Number of Buyers and Sellers: In the monopolistic competition, the number of sellers is large, but it is not unusually large. The firm under monopolistic competition can reasonably assume that any action on its part will affect the rival firms so insignificantly that it need not bother about the reactions of the rival firms, it can follow its independent price policy.</a:t>
            </a:r>
          </a:p>
          <a:p>
            <a:pPr>
              <a:buFont typeface="Wingdings" panose="05000000000000000000" pitchFamily="2" charset="2"/>
              <a:buChar char="§"/>
            </a:pPr>
            <a:r>
              <a:rPr lang="en-IN" dirty="0"/>
              <a:t> Product Differentiation: The product of the sellers are differentiated but are close substitutes of one another. Product differentiation can be real or artificial. Its effect is that sellers can differentiate their products. This gives the seller some degree of price-making power, which he can exploit, that is why firms faces an elastic demand curve.</a:t>
            </a:r>
            <a:endParaRPr lang="en-US" dirty="0"/>
          </a:p>
        </p:txBody>
      </p:sp>
    </p:spTree>
    <p:extLst>
      <p:ext uri="{BB962C8B-B14F-4D97-AF65-F5344CB8AC3E}">
        <p14:creationId xmlns:p14="http://schemas.microsoft.com/office/powerpoint/2010/main" val="708186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6E4FA-1A4A-45CD-C9C7-151F52CD1CA3}"/>
              </a:ext>
            </a:extLst>
          </p:cNvPr>
          <p:cNvSpPr>
            <a:spLocks noGrp="1"/>
          </p:cNvSpPr>
          <p:nvPr>
            <p:ph idx="1"/>
          </p:nvPr>
        </p:nvSpPr>
        <p:spPr>
          <a:xfrm>
            <a:off x="528918" y="304800"/>
            <a:ext cx="10824882" cy="5872163"/>
          </a:xfrm>
        </p:spPr>
        <p:txBody>
          <a:bodyPr/>
          <a:lstStyle/>
          <a:p>
            <a:pPr marL="0" indent="0">
              <a:buNone/>
            </a:pPr>
            <a:r>
              <a:rPr lang="en-US" dirty="0"/>
              <a:t> </a:t>
            </a:r>
          </a:p>
          <a:p>
            <a:pPr>
              <a:buFont typeface="Wingdings" panose="05000000000000000000" pitchFamily="2" charset="2"/>
              <a:buChar char="§"/>
            </a:pPr>
            <a:r>
              <a:rPr lang="en-US" dirty="0"/>
              <a:t>Free Entry and Exit of Firms: There are no restrictions to the entry of new firms to produce the close substitutes. Free entry would ensure that there are no abnormal profits. Similarly, free exit would ensure that no firm incurs losses in the long run.</a:t>
            </a:r>
          </a:p>
          <a:p>
            <a:pPr>
              <a:buFont typeface="Wingdings" panose="05000000000000000000" pitchFamily="2" charset="2"/>
              <a:buChar char="§"/>
            </a:pPr>
            <a:r>
              <a:rPr lang="en-US" dirty="0"/>
              <a:t>Imperfect Knowledge: Buyers and sellers do not have perfect or complete knowledge of market conditions.</a:t>
            </a:r>
          </a:p>
          <a:p>
            <a:pPr>
              <a:buFont typeface="Wingdings" panose="05000000000000000000" pitchFamily="2" charset="2"/>
              <a:buChar char="§"/>
            </a:pPr>
            <a:r>
              <a:rPr lang="en-US" dirty="0"/>
              <a:t>Selling Cost : A firm under monopolistic competition incurs selling cost to increase the demand for its product. Examples of selling costs are advertisements, and window displays. </a:t>
            </a:r>
            <a:endParaRPr lang="en-IN" dirty="0"/>
          </a:p>
        </p:txBody>
      </p:sp>
    </p:spTree>
    <p:extLst>
      <p:ext uri="{BB962C8B-B14F-4D97-AF65-F5344CB8AC3E}">
        <p14:creationId xmlns:p14="http://schemas.microsoft.com/office/powerpoint/2010/main" val="2426774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85AE-8711-410B-339A-5CD745C1AAA2}"/>
              </a:ext>
            </a:extLst>
          </p:cNvPr>
          <p:cNvSpPr>
            <a:spLocks noGrp="1"/>
          </p:cNvSpPr>
          <p:nvPr>
            <p:ph type="title"/>
          </p:nvPr>
        </p:nvSpPr>
        <p:spPr>
          <a:xfrm>
            <a:off x="770965" y="365125"/>
            <a:ext cx="10582835" cy="746499"/>
          </a:xfrm>
        </p:spPr>
        <p:txBody>
          <a:bodyPr/>
          <a:lstStyle/>
          <a:p>
            <a:r>
              <a:rPr lang="en-US" dirty="0">
                <a:solidFill>
                  <a:srgbClr val="7030A0"/>
                </a:solidFill>
              </a:rPr>
              <a:t>4. OLIGOPOLY</a:t>
            </a:r>
            <a:endParaRPr lang="en-IN" dirty="0">
              <a:solidFill>
                <a:srgbClr val="7030A0"/>
              </a:solidFill>
            </a:endParaRPr>
          </a:p>
        </p:txBody>
      </p:sp>
      <p:sp>
        <p:nvSpPr>
          <p:cNvPr id="3" name="Content Placeholder 2">
            <a:extLst>
              <a:ext uri="{FF2B5EF4-FFF2-40B4-BE49-F238E27FC236}">
                <a16:creationId xmlns:a16="http://schemas.microsoft.com/office/drawing/2014/main" id="{569F5F1B-5A3F-172D-4DA5-6BF686E5013F}"/>
              </a:ext>
            </a:extLst>
          </p:cNvPr>
          <p:cNvSpPr>
            <a:spLocks noGrp="1"/>
          </p:cNvSpPr>
          <p:nvPr>
            <p:ph idx="1"/>
          </p:nvPr>
        </p:nvSpPr>
        <p:spPr>
          <a:xfrm>
            <a:off x="681318" y="1138518"/>
            <a:ext cx="10672482" cy="5620870"/>
          </a:xfrm>
        </p:spPr>
        <p:txBody>
          <a:bodyPr/>
          <a:lstStyle/>
          <a:p>
            <a:pPr marL="0" indent="0">
              <a:buNone/>
            </a:pPr>
            <a:r>
              <a:rPr lang="en-US" dirty="0"/>
              <a:t> </a:t>
            </a:r>
          </a:p>
          <a:p>
            <a:pPr marL="0" indent="0">
              <a:buNone/>
            </a:pPr>
            <a:r>
              <a:rPr lang="en-US" dirty="0"/>
              <a:t> Oligopoly is defined as a market organization in which there are a few sellers of the homogeneous or differentiated products. The number of sellers depends on the size of the market. </a:t>
            </a:r>
          </a:p>
          <a:p>
            <a:pPr marL="0" indent="0">
              <a:buNone/>
            </a:pPr>
            <a:r>
              <a:rPr lang="en-US" dirty="0"/>
              <a:t>   </a:t>
            </a:r>
            <a:r>
              <a:rPr lang="en-US" b="0" i="0" dirty="0">
                <a:solidFill>
                  <a:srgbClr val="202124"/>
                </a:solidFill>
                <a:effectLst/>
                <a:latin typeface="Google Sans"/>
              </a:rPr>
              <a:t>Examples of oligopolies can be found across major industries like </a:t>
            </a:r>
            <a:r>
              <a:rPr lang="en-US" b="0" i="0" dirty="0">
                <a:solidFill>
                  <a:srgbClr val="040C28"/>
                </a:solidFill>
                <a:effectLst/>
                <a:latin typeface="Google Sans"/>
              </a:rPr>
              <a:t>oil and gas, airlines, and telecom.</a:t>
            </a:r>
          </a:p>
          <a:p>
            <a:pPr marL="0" indent="0">
              <a:buNone/>
            </a:pPr>
            <a:endParaRPr lang="en-IN" dirty="0"/>
          </a:p>
        </p:txBody>
      </p:sp>
      <p:pic>
        <p:nvPicPr>
          <p:cNvPr id="5" name="Picture 4">
            <a:extLst>
              <a:ext uri="{FF2B5EF4-FFF2-40B4-BE49-F238E27FC236}">
                <a16:creationId xmlns:a16="http://schemas.microsoft.com/office/drawing/2014/main" id="{97A662A9-BCEB-EEF8-ADEC-05A7EA413519}"/>
              </a:ext>
            </a:extLst>
          </p:cNvPr>
          <p:cNvPicPr>
            <a:picLocks noChangeAspect="1"/>
          </p:cNvPicPr>
          <p:nvPr/>
        </p:nvPicPr>
        <p:blipFill>
          <a:blip r:embed="rId2"/>
          <a:stretch>
            <a:fillRect/>
          </a:stretch>
        </p:blipFill>
        <p:spPr>
          <a:xfrm>
            <a:off x="770965" y="4482352"/>
            <a:ext cx="2985247" cy="1972235"/>
          </a:xfrm>
          <a:prstGeom prst="rect">
            <a:avLst/>
          </a:prstGeom>
        </p:spPr>
      </p:pic>
      <p:pic>
        <p:nvPicPr>
          <p:cNvPr id="7" name="Picture 6">
            <a:extLst>
              <a:ext uri="{FF2B5EF4-FFF2-40B4-BE49-F238E27FC236}">
                <a16:creationId xmlns:a16="http://schemas.microsoft.com/office/drawing/2014/main" id="{353E2F88-D558-2BE9-1C24-96E7CF161E72}"/>
              </a:ext>
            </a:extLst>
          </p:cNvPr>
          <p:cNvPicPr>
            <a:picLocks noChangeAspect="1"/>
          </p:cNvPicPr>
          <p:nvPr/>
        </p:nvPicPr>
        <p:blipFill>
          <a:blip r:embed="rId3"/>
          <a:stretch>
            <a:fillRect/>
          </a:stretch>
        </p:blipFill>
        <p:spPr>
          <a:xfrm>
            <a:off x="3738283" y="4491319"/>
            <a:ext cx="3684493" cy="1954306"/>
          </a:xfrm>
          <a:prstGeom prst="rect">
            <a:avLst/>
          </a:prstGeom>
        </p:spPr>
      </p:pic>
      <p:pic>
        <p:nvPicPr>
          <p:cNvPr id="9" name="Picture 8">
            <a:extLst>
              <a:ext uri="{FF2B5EF4-FFF2-40B4-BE49-F238E27FC236}">
                <a16:creationId xmlns:a16="http://schemas.microsoft.com/office/drawing/2014/main" id="{BBA4BB5A-B642-AFF3-BEE0-36394A4346C5}"/>
              </a:ext>
            </a:extLst>
          </p:cNvPr>
          <p:cNvPicPr>
            <a:picLocks noChangeAspect="1"/>
          </p:cNvPicPr>
          <p:nvPr/>
        </p:nvPicPr>
        <p:blipFill>
          <a:blip r:embed="rId4"/>
          <a:stretch>
            <a:fillRect/>
          </a:stretch>
        </p:blipFill>
        <p:spPr>
          <a:xfrm>
            <a:off x="7404848" y="4482353"/>
            <a:ext cx="3693458" cy="1972235"/>
          </a:xfrm>
          <a:prstGeom prst="rect">
            <a:avLst/>
          </a:prstGeom>
        </p:spPr>
      </p:pic>
    </p:spTree>
    <p:extLst>
      <p:ext uri="{BB962C8B-B14F-4D97-AF65-F5344CB8AC3E}">
        <p14:creationId xmlns:p14="http://schemas.microsoft.com/office/powerpoint/2010/main" val="2562706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AEAD-5AEE-41C7-6C7E-3E91E9256FFD}"/>
              </a:ext>
            </a:extLst>
          </p:cNvPr>
          <p:cNvSpPr>
            <a:spLocks noGrp="1"/>
          </p:cNvSpPr>
          <p:nvPr>
            <p:ph type="title"/>
          </p:nvPr>
        </p:nvSpPr>
        <p:spPr/>
        <p:txBody>
          <a:bodyPr/>
          <a:lstStyle/>
          <a:p>
            <a:r>
              <a:rPr lang="en-IN" b="1" dirty="0">
                <a:solidFill>
                  <a:srgbClr val="C00000"/>
                </a:solidFill>
              </a:rPr>
              <a:t>OPEC</a:t>
            </a:r>
          </a:p>
        </p:txBody>
      </p:sp>
      <p:sp>
        <p:nvSpPr>
          <p:cNvPr id="3" name="Content Placeholder 2">
            <a:extLst>
              <a:ext uri="{FF2B5EF4-FFF2-40B4-BE49-F238E27FC236}">
                <a16:creationId xmlns:a16="http://schemas.microsoft.com/office/drawing/2014/main" id="{234C93D5-BBF7-9874-48ED-06175461D5C4}"/>
              </a:ext>
            </a:extLst>
          </p:cNvPr>
          <p:cNvSpPr>
            <a:spLocks noGrp="1"/>
          </p:cNvSpPr>
          <p:nvPr>
            <p:ph idx="1"/>
          </p:nvPr>
        </p:nvSpPr>
        <p:spPr/>
        <p:txBody>
          <a:bodyPr/>
          <a:lstStyle/>
          <a:p>
            <a:pPr marL="0" indent="0">
              <a:buNone/>
            </a:pPr>
            <a:r>
              <a:rPr lang="en-IN" dirty="0"/>
              <a:t>   </a:t>
            </a:r>
          </a:p>
          <a:p>
            <a:pPr marL="0" indent="0">
              <a:buNone/>
            </a:pPr>
            <a:r>
              <a:rPr lang="en-IN" dirty="0"/>
              <a:t>OPEC’s ( Organisation of Petroleum Exporting Countries ) – Objective is to coordinate and unify petroleum policies among Member Countries, in order to secure fair and stable prices for petroleum producers.</a:t>
            </a:r>
          </a:p>
          <a:p>
            <a:pPr marL="0" indent="0">
              <a:buNone/>
            </a:pPr>
            <a:endParaRPr lang="en-IN" dirty="0"/>
          </a:p>
          <a:p>
            <a:pPr marL="0" indent="0">
              <a:buNone/>
            </a:pPr>
            <a:r>
              <a:rPr lang="en-IN" dirty="0"/>
              <a:t>Member countries in this group…? </a:t>
            </a:r>
          </a:p>
        </p:txBody>
      </p:sp>
    </p:spTree>
    <p:extLst>
      <p:ext uri="{BB962C8B-B14F-4D97-AF65-F5344CB8AC3E}">
        <p14:creationId xmlns:p14="http://schemas.microsoft.com/office/powerpoint/2010/main" val="298735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DCFE-5050-0B19-D793-7090218572C6}"/>
              </a:ext>
            </a:extLst>
          </p:cNvPr>
          <p:cNvSpPr>
            <a:spLocks noGrp="1"/>
          </p:cNvSpPr>
          <p:nvPr>
            <p:ph type="title"/>
          </p:nvPr>
        </p:nvSpPr>
        <p:spPr>
          <a:xfrm>
            <a:off x="779929" y="365125"/>
            <a:ext cx="10573871" cy="934757"/>
          </a:xfrm>
        </p:spPr>
        <p:txBody>
          <a:bodyPr/>
          <a:lstStyle/>
          <a:p>
            <a:r>
              <a:rPr lang="en-IN" dirty="0">
                <a:solidFill>
                  <a:srgbClr val="7030A0"/>
                </a:solidFill>
              </a:rPr>
              <a:t>Features of Oligopoly </a:t>
            </a:r>
          </a:p>
        </p:txBody>
      </p:sp>
      <p:sp>
        <p:nvSpPr>
          <p:cNvPr id="3" name="Content Placeholder 2">
            <a:extLst>
              <a:ext uri="{FF2B5EF4-FFF2-40B4-BE49-F238E27FC236}">
                <a16:creationId xmlns:a16="http://schemas.microsoft.com/office/drawing/2014/main" id="{F6FAF63B-48DA-3EDA-CAC5-AD911DCD0B84}"/>
              </a:ext>
            </a:extLst>
          </p:cNvPr>
          <p:cNvSpPr>
            <a:spLocks noGrp="1"/>
          </p:cNvSpPr>
          <p:nvPr>
            <p:ph idx="1"/>
          </p:nvPr>
        </p:nvSpPr>
        <p:spPr>
          <a:xfrm>
            <a:off x="744071" y="1201271"/>
            <a:ext cx="10609729" cy="4975692"/>
          </a:xfrm>
        </p:spPr>
        <p:txBody>
          <a:bodyPr>
            <a:normAutofit lnSpcReduction="10000"/>
          </a:bodyPr>
          <a:lstStyle/>
          <a:p>
            <a:pPr marL="0" indent="0">
              <a:buNone/>
            </a:pPr>
            <a:r>
              <a:rPr lang="en-IN" dirty="0"/>
              <a:t> </a:t>
            </a:r>
          </a:p>
          <a:p>
            <a:pPr>
              <a:buFont typeface="Wingdings" panose="05000000000000000000" pitchFamily="2" charset="2"/>
              <a:buChar char="§"/>
            </a:pPr>
            <a:r>
              <a:rPr lang="en-IN" dirty="0"/>
              <a:t> Few Sellers </a:t>
            </a:r>
          </a:p>
          <a:p>
            <a:pPr>
              <a:buFont typeface="Wingdings" panose="05000000000000000000" pitchFamily="2" charset="2"/>
              <a:buChar char="§"/>
            </a:pPr>
            <a:r>
              <a:rPr lang="en-IN" dirty="0"/>
              <a:t> Homogeneous or Differentiated Products </a:t>
            </a:r>
          </a:p>
          <a:p>
            <a:pPr>
              <a:buFont typeface="Wingdings" panose="05000000000000000000" pitchFamily="2" charset="2"/>
              <a:buChar char="§"/>
            </a:pPr>
            <a:r>
              <a:rPr lang="en-IN" dirty="0"/>
              <a:t> Mutual Independence: This is the only feature which sets oligopoly apart from other markets structures. It means that price and output decisions of one firm affects the similar decisions of other firms.</a:t>
            </a:r>
          </a:p>
          <a:p>
            <a:pPr>
              <a:buFont typeface="Wingdings" panose="05000000000000000000" pitchFamily="2" charset="2"/>
              <a:buChar char="§"/>
            </a:pPr>
            <a:r>
              <a:rPr lang="en-IN" dirty="0"/>
              <a:t> Importance of Selling Cost</a:t>
            </a:r>
          </a:p>
          <a:p>
            <a:pPr>
              <a:buFont typeface="Wingdings" panose="05000000000000000000" pitchFamily="2" charset="2"/>
              <a:buChar char="§"/>
            </a:pPr>
            <a:r>
              <a:rPr lang="en-IN" dirty="0"/>
              <a:t> Indeterminate Demand Curve of an Oligopoly: An important feature of oligopoly is that the demand curve faced by an oligopolist is indeterminate. Any change in the price by one firm may result in a change in prices by the rival firms. Therefore, it is not definite, it is indeterminate . </a:t>
            </a:r>
          </a:p>
        </p:txBody>
      </p:sp>
    </p:spTree>
    <p:extLst>
      <p:ext uri="{BB962C8B-B14F-4D97-AF65-F5344CB8AC3E}">
        <p14:creationId xmlns:p14="http://schemas.microsoft.com/office/powerpoint/2010/main" val="2125189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5520-87A2-EEB9-1A81-95E92A11A936}"/>
              </a:ext>
            </a:extLst>
          </p:cNvPr>
          <p:cNvSpPr>
            <a:spLocks noGrp="1"/>
          </p:cNvSpPr>
          <p:nvPr>
            <p:ph type="title"/>
          </p:nvPr>
        </p:nvSpPr>
        <p:spPr/>
        <p:txBody>
          <a:bodyPr>
            <a:normAutofit/>
          </a:bodyPr>
          <a:lstStyle/>
          <a:p>
            <a:r>
              <a:rPr lang="en-US" sz="3200" b="1" dirty="0"/>
              <a:t>Collusive Oligopoly &amp; Non–Collusive Oligopoly </a:t>
            </a:r>
            <a:endParaRPr lang="en-IN" sz="3200" b="1" dirty="0"/>
          </a:p>
        </p:txBody>
      </p:sp>
      <p:sp>
        <p:nvSpPr>
          <p:cNvPr id="3" name="Content Placeholder 2">
            <a:extLst>
              <a:ext uri="{FF2B5EF4-FFF2-40B4-BE49-F238E27FC236}">
                <a16:creationId xmlns:a16="http://schemas.microsoft.com/office/drawing/2014/main" id="{920E7B64-E209-B299-964F-BED81EC8B305}"/>
              </a:ext>
            </a:extLst>
          </p:cNvPr>
          <p:cNvSpPr>
            <a:spLocks noGrp="1"/>
          </p:cNvSpPr>
          <p:nvPr>
            <p:ph idx="1"/>
          </p:nvPr>
        </p:nvSpPr>
        <p:spPr>
          <a:xfrm>
            <a:off x="743430" y="1497426"/>
            <a:ext cx="10555941" cy="4706751"/>
          </a:xfrm>
        </p:spPr>
        <p:txBody>
          <a:bodyPr>
            <a:normAutofit fontScale="92500" lnSpcReduction="20000"/>
          </a:bodyPr>
          <a:lstStyle/>
          <a:p>
            <a:pPr marL="0" indent="0">
              <a:buNone/>
            </a:pPr>
            <a:r>
              <a:rPr lang="en-US" dirty="0"/>
              <a:t> </a:t>
            </a:r>
          </a:p>
          <a:p>
            <a:pPr marL="0" indent="0">
              <a:buNone/>
            </a:pPr>
            <a:r>
              <a:rPr lang="en-US" sz="2800" b="1" dirty="0"/>
              <a:t>Collusive Oligopoly </a:t>
            </a:r>
          </a:p>
          <a:p>
            <a:pPr marL="0" indent="0">
              <a:buNone/>
            </a:pPr>
            <a:r>
              <a:rPr lang="en-US" dirty="0"/>
              <a:t>Group of producers come together to collectively increase profit .</a:t>
            </a:r>
          </a:p>
          <a:p>
            <a:pPr marL="514350" indent="-514350">
              <a:buAutoNum type="alphaUcParenR"/>
            </a:pPr>
            <a:r>
              <a:rPr lang="en-US" dirty="0"/>
              <a:t>Cartels aiming at joint profit maximization.</a:t>
            </a:r>
          </a:p>
          <a:p>
            <a:pPr marL="514350" indent="-514350">
              <a:buAutoNum type="alphaUcParenR"/>
            </a:pPr>
            <a:r>
              <a:rPr lang="en-US" dirty="0"/>
              <a:t> Market sharing cartels </a:t>
            </a:r>
          </a:p>
          <a:p>
            <a:r>
              <a:rPr lang="en-US" dirty="0"/>
              <a:t> This is most common and popular</a:t>
            </a:r>
          </a:p>
          <a:p>
            <a:r>
              <a:rPr lang="en-US" dirty="0"/>
              <a:t> More freedom on the style of their output, their selling activities .</a:t>
            </a:r>
          </a:p>
          <a:p>
            <a:r>
              <a:rPr lang="en-US" dirty="0"/>
              <a:t> Non-competitive agreements .</a:t>
            </a:r>
          </a:p>
          <a:p>
            <a:pPr marL="0" indent="0">
              <a:buNone/>
            </a:pPr>
            <a:r>
              <a:rPr lang="en-US" dirty="0"/>
              <a:t> </a:t>
            </a:r>
          </a:p>
          <a:p>
            <a:pPr marL="0" indent="0">
              <a:buNone/>
            </a:pPr>
            <a:r>
              <a:rPr lang="en-US" sz="3000" b="1" dirty="0"/>
              <a:t>Non–Collusive Oligopoly </a:t>
            </a:r>
            <a:r>
              <a:rPr lang="en-US" dirty="0"/>
              <a:t>– situation where the firms compete with each other rather than cooperating .</a:t>
            </a:r>
          </a:p>
          <a:p>
            <a:pPr marL="0" indent="0">
              <a:buNone/>
            </a:pPr>
            <a:endParaRPr lang="en-IN" dirty="0"/>
          </a:p>
        </p:txBody>
      </p:sp>
    </p:spTree>
    <p:extLst>
      <p:ext uri="{BB962C8B-B14F-4D97-AF65-F5344CB8AC3E}">
        <p14:creationId xmlns:p14="http://schemas.microsoft.com/office/powerpoint/2010/main" val="3441737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C00000"/>
                </a:solidFill>
              </a:rPr>
              <a:t>Market Structures – summary of 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4078634"/>
              </p:ext>
            </p:extLst>
          </p:nvPr>
        </p:nvGraphicFramePr>
        <p:xfrm>
          <a:off x="1285874" y="1600201"/>
          <a:ext cx="9667874" cy="4381500"/>
        </p:xfrm>
        <a:graphic>
          <a:graphicData uri="http://schemas.openxmlformats.org/drawingml/2006/table">
            <a:tbl>
              <a:tblPr firstRow="1" firstCol="1" bandRow="1">
                <a:tableStyleId>{F5AB1C69-6EDB-4FF4-983F-18BD219EF322}</a:tableStyleId>
              </a:tblPr>
              <a:tblGrid>
                <a:gridCol w="1749230">
                  <a:extLst>
                    <a:ext uri="{9D8B030D-6E8A-4147-A177-3AD203B41FA5}">
                      <a16:colId xmlns:a16="http://schemas.microsoft.com/office/drawing/2014/main" val="20000"/>
                    </a:ext>
                  </a:extLst>
                </a:gridCol>
                <a:gridCol w="1480213">
                  <a:extLst>
                    <a:ext uri="{9D8B030D-6E8A-4147-A177-3AD203B41FA5}">
                      <a16:colId xmlns:a16="http://schemas.microsoft.com/office/drawing/2014/main" val="20001"/>
                    </a:ext>
                  </a:extLst>
                </a:gridCol>
                <a:gridCol w="1549636">
                  <a:extLst>
                    <a:ext uri="{9D8B030D-6E8A-4147-A177-3AD203B41FA5}">
                      <a16:colId xmlns:a16="http://schemas.microsoft.com/office/drawing/2014/main" val="20002"/>
                    </a:ext>
                  </a:extLst>
                </a:gridCol>
                <a:gridCol w="1834770">
                  <a:extLst>
                    <a:ext uri="{9D8B030D-6E8A-4147-A177-3AD203B41FA5}">
                      <a16:colId xmlns:a16="http://schemas.microsoft.com/office/drawing/2014/main" val="20003"/>
                    </a:ext>
                  </a:extLst>
                </a:gridCol>
                <a:gridCol w="1470296">
                  <a:extLst>
                    <a:ext uri="{9D8B030D-6E8A-4147-A177-3AD203B41FA5}">
                      <a16:colId xmlns:a16="http://schemas.microsoft.com/office/drawing/2014/main" val="20004"/>
                    </a:ext>
                  </a:extLst>
                </a:gridCol>
                <a:gridCol w="1583729">
                  <a:extLst>
                    <a:ext uri="{9D8B030D-6E8A-4147-A177-3AD203B41FA5}">
                      <a16:colId xmlns:a16="http://schemas.microsoft.com/office/drawing/2014/main" val="20005"/>
                    </a:ext>
                  </a:extLst>
                </a:gridCol>
              </a:tblGrid>
              <a:tr h="956792">
                <a:tc>
                  <a:txBody>
                    <a:bodyPr/>
                    <a:lstStyle/>
                    <a:p>
                      <a:pPr algn="ctr"/>
                      <a:endParaRPr lang="en-US" dirty="0"/>
                    </a:p>
                  </a:txBody>
                  <a:tcPr anchor="ctr">
                    <a:solidFill>
                      <a:srgbClr val="00B0F0"/>
                    </a:solidFill>
                  </a:tcPr>
                </a:tc>
                <a:tc>
                  <a:txBody>
                    <a:bodyPr/>
                    <a:lstStyle/>
                    <a:p>
                      <a:pPr algn="ctr"/>
                      <a:r>
                        <a:rPr lang="en-US" dirty="0"/>
                        <a:t>Number  of Firms</a:t>
                      </a:r>
                    </a:p>
                  </a:txBody>
                  <a:tcPr anchor="ctr">
                    <a:solidFill>
                      <a:srgbClr val="00B0F0"/>
                    </a:solidFill>
                  </a:tcPr>
                </a:tc>
                <a:tc>
                  <a:txBody>
                    <a:bodyPr/>
                    <a:lstStyle/>
                    <a:p>
                      <a:pPr algn="ctr"/>
                      <a:r>
                        <a:rPr lang="en-US" dirty="0"/>
                        <a:t>Influence on Price</a:t>
                      </a:r>
                    </a:p>
                  </a:txBody>
                  <a:tcPr anchor="ctr">
                    <a:solidFill>
                      <a:srgbClr val="00B0F0"/>
                    </a:solidFill>
                  </a:tcPr>
                </a:tc>
                <a:tc>
                  <a:txBody>
                    <a:bodyPr/>
                    <a:lstStyle/>
                    <a:p>
                      <a:pPr algn="ctr"/>
                      <a:r>
                        <a:rPr lang="en-US" dirty="0"/>
                        <a:t>Product</a:t>
                      </a:r>
                      <a:r>
                        <a:rPr lang="en-US" baseline="0" dirty="0"/>
                        <a:t> Differentiation</a:t>
                      </a:r>
                      <a:endParaRPr lang="en-US" dirty="0"/>
                    </a:p>
                  </a:txBody>
                  <a:tcPr anchor="ctr">
                    <a:solidFill>
                      <a:srgbClr val="00B0F0"/>
                    </a:solidFill>
                  </a:tcPr>
                </a:tc>
                <a:tc>
                  <a:txBody>
                    <a:bodyPr/>
                    <a:lstStyle/>
                    <a:p>
                      <a:pPr algn="ctr"/>
                      <a:r>
                        <a:rPr lang="en-US" dirty="0"/>
                        <a:t>Advertising</a:t>
                      </a:r>
                    </a:p>
                  </a:txBody>
                  <a:tcPr anchor="ctr">
                    <a:solidFill>
                      <a:srgbClr val="00B0F0"/>
                    </a:solidFill>
                  </a:tcPr>
                </a:tc>
                <a:tc>
                  <a:txBody>
                    <a:bodyPr/>
                    <a:lstStyle/>
                    <a:p>
                      <a:pPr algn="ctr"/>
                      <a:r>
                        <a:rPr lang="en-US" dirty="0"/>
                        <a:t>Barriers</a:t>
                      </a:r>
                      <a:r>
                        <a:rPr lang="en-US" baseline="0" dirty="0"/>
                        <a:t> to Entry</a:t>
                      </a:r>
                      <a:endParaRPr lang="en-US" dirty="0"/>
                    </a:p>
                  </a:txBody>
                  <a:tcPr anchor="ctr">
                    <a:solidFill>
                      <a:srgbClr val="00B0F0"/>
                    </a:solidFill>
                  </a:tcPr>
                </a:tc>
                <a:extLst>
                  <a:ext uri="{0D108BD9-81ED-4DB2-BD59-A6C34878D82A}">
                    <a16:rowId xmlns:a16="http://schemas.microsoft.com/office/drawing/2014/main" val="10000"/>
                  </a:ext>
                </a:extLst>
              </a:tr>
              <a:tr h="956792">
                <a:tc>
                  <a:txBody>
                    <a:bodyPr/>
                    <a:lstStyle/>
                    <a:p>
                      <a:pPr algn="ctr"/>
                      <a:r>
                        <a:rPr lang="en-US" dirty="0"/>
                        <a:t>Perfect</a:t>
                      </a:r>
                      <a:r>
                        <a:rPr lang="en-US" baseline="0" dirty="0"/>
                        <a:t> Competition</a:t>
                      </a:r>
                      <a:endParaRPr lang="en-US" dirty="0"/>
                    </a:p>
                  </a:txBody>
                  <a:tcPr anchor="ctr">
                    <a:solidFill>
                      <a:srgbClr val="00B0F0"/>
                    </a:solidFill>
                  </a:tcPr>
                </a:tc>
                <a:tc>
                  <a:txBody>
                    <a:bodyPr/>
                    <a:lstStyle/>
                    <a:p>
                      <a:pPr algn="ctr"/>
                      <a:r>
                        <a:rPr lang="en-US" dirty="0"/>
                        <a:t>Many</a:t>
                      </a:r>
                    </a:p>
                  </a:txBody>
                  <a:tcPr anchor="ctr">
                    <a:solidFill>
                      <a:srgbClr val="00B0F0"/>
                    </a:solidFill>
                  </a:tcPr>
                </a:tc>
                <a:tc>
                  <a:txBody>
                    <a:bodyPr/>
                    <a:lstStyle/>
                    <a:p>
                      <a:pPr algn="ctr"/>
                      <a:r>
                        <a:rPr lang="en-US" dirty="0"/>
                        <a:t>None</a:t>
                      </a:r>
                    </a:p>
                  </a:txBody>
                  <a:tcPr anchor="ctr">
                    <a:solidFill>
                      <a:srgbClr val="00B0F0"/>
                    </a:solidFill>
                  </a:tcPr>
                </a:tc>
                <a:tc>
                  <a:txBody>
                    <a:bodyPr/>
                    <a:lstStyle/>
                    <a:p>
                      <a:pPr algn="ctr"/>
                      <a:r>
                        <a:rPr lang="en-US" dirty="0"/>
                        <a:t>No</a:t>
                      </a:r>
                    </a:p>
                  </a:txBody>
                  <a:tcPr anchor="ctr">
                    <a:solidFill>
                      <a:srgbClr val="00B0F0"/>
                    </a:solidFill>
                  </a:tcPr>
                </a:tc>
                <a:tc>
                  <a:txBody>
                    <a:bodyPr/>
                    <a:lstStyle/>
                    <a:p>
                      <a:pPr algn="ctr"/>
                      <a:r>
                        <a:rPr lang="en-US" dirty="0"/>
                        <a:t>No</a:t>
                      </a:r>
                    </a:p>
                  </a:txBody>
                  <a:tcPr anchor="ctr">
                    <a:solidFill>
                      <a:srgbClr val="00B0F0"/>
                    </a:solidFill>
                  </a:tcPr>
                </a:tc>
                <a:tc>
                  <a:txBody>
                    <a:bodyPr/>
                    <a:lstStyle/>
                    <a:p>
                      <a:pPr algn="ctr"/>
                      <a:r>
                        <a:rPr lang="en-US" dirty="0"/>
                        <a:t>None</a:t>
                      </a:r>
                    </a:p>
                  </a:txBody>
                  <a:tcPr anchor="ctr">
                    <a:solidFill>
                      <a:srgbClr val="00B0F0"/>
                    </a:solidFill>
                  </a:tcPr>
                </a:tc>
                <a:extLst>
                  <a:ext uri="{0D108BD9-81ED-4DB2-BD59-A6C34878D82A}">
                    <a16:rowId xmlns:a16="http://schemas.microsoft.com/office/drawing/2014/main" val="10001"/>
                  </a:ext>
                </a:extLst>
              </a:tr>
              <a:tr h="956792">
                <a:tc>
                  <a:txBody>
                    <a:bodyPr/>
                    <a:lstStyle/>
                    <a:p>
                      <a:pPr algn="ctr"/>
                      <a:r>
                        <a:rPr lang="en-US" dirty="0"/>
                        <a:t>Monopolistic</a:t>
                      </a:r>
                      <a:r>
                        <a:rPr lang="en-US" baseline="0" dirty="0"/>
                        <a:t> Competition</a:t>
                      </a:r>
                      <a:endParaRPr lang="en-US" dirty="0"/>
                    </a:p>
                  </a:txBody>
                  <a:tcPr anchor="ctr">
                    <a:solidFill>
                      <a:srgbClr val="00B0F0"/>
                    </a:solidFill>
                  </a:tcPr>
                </a:tc>
                <a:tc>
                  <a:txBody>
                    <a:bodyPr/>
                    <a:lstStyle/>
                    <a:p>
                      <a:pPr algn="ctr"/>
                      <a:r>
                        <a:rPr lang="en-US" dirty="0"/>
                        <a:t>Many</a:t>
                      </a:r>
                    </a:p>
                  </a:txBody>
                  <a:tcPr anchor="ctr">
                    <a:solidFill>
                      <a:srgbClr val="00B0F0"/>
                    </a:solidFill>
                  </a:tcPr>
                </a:tc>
                <a:tc>
                  <a:txBody>
                    <a:bodyPr/>
                    <a:lstStyle/>
                    <a:p>
                      <a:pPr algn="ctr"/>
                      <a:r>
                        <a:rPr lang="en-US" dirty="0"/>
                        <a:t>Limited</a:t>
                      </a:r>
                    </a:p>
                  </a:txBody>
                  <a:tcPr anchor="ctr">
                    <a:solidFill>
                      <a:srgbClr val="00B0F0"/>
                    </a:solidFill>
                  </a:tcPr>
                </a:tc>
                <a:tc>
                  <a:txBody>
                    <a:bodyPr/>
                    <a:lstStyle/>
                    <a:p>
                      <a:pPr algn="ctr"/>
                      <a:r>
                        <a:rPr lang="en-US" dirty="0"/>
                        <a:t>Some</a:t>
                      </a:r>
                    </a:p>
                  </a:txBody>
                  <a:tcPr anchor="ctr">
                    <a:solidFill>
                      <a:srgbClr val="00B0F0"/>
                    </a:solidFill>
                  </a:tcPr>
                </a:tc>
                <a:tc>
                  <a:txBody>
                    <a:bodyPr/>
                    <a:lstStyle/>
                    <a:p>
                      <a:pPr algn="ctr"/>
                      <a:r>
                        <a:rPr lang="en-US" dirty="0"/>
                        <a:t>Yes</a:t>
                      </a:r>
                    </a:p>
                  </a:txBody>
                  <a:tcPr anchor="ctr">
                    <a:solidFill>
                      <a:srgbClr val="00B0F0"/>
                    </a:solidFill>
                  </a:tcPr>
                </a:tc>
                <a:tc>
                  <a:txBody>
                    <a:bodyPr/>
                    <a:lstStyle/>
                    <a:p>
                      <a:pPr algn="ctr"/>
                      <a:r>
                        <a:rPr lang="en-US" dirty="0"/>
                        <a:t>Limited</a:t>
                      </a:r>
                    </a:p>
                  </a:txBody>
                  <a:tcPr anchor="ctr">
                    <a:solidFill>
                      <a:srgbClr val="00B0F0"/>
                    </a:solidFill>
                  </a:tcPr>
                </a:tc>
                <a:extLst>
                  <a:ext uri="{0D108BD9-81ED-4DB2-BD59-A6C34878D82A}">
                    <a16:rowId xmlns:a16="http://schemas.microsoft.com/office/drawing/2014/main" val="10002"/>
                  </a:ext>
                </a:extLst>
              </a:tr>
              <a:tr h="554332">
                <a:tc>
                  <a:txBody>
                    <a:bodyPr/>
                    <a:lstStyle/>
                    <a:p>
                      <a:pPr algn="ctr"/>
                      <a:r>
                        <a:rPr lang="en-US" dirty="0"/>
                        <a:t>Oligopoly</a:t>
                      </a:r>
                    </a:p>
                  </a:txBody>
                  <a:tcPr anchor="ctr">
                    <a:solidFill>
                      <a:srgbClr val="00B0F0"/>
                    </a:solidFill>
                  </a:tcPr>
                </a:tc>
                <a:tc>
                  <a:txBody>
                    <a:bodyPr/>
                    <a:lstStyle/>
                    <a:p>
                      <a:pPr algn="ctr"/>
                      <a:r>
                        <a:rPr lang="en-US" dirty="0"/>
                        <a:t>Few</a:t>
                      </a:r>
                    </a:p>
                  </a:txBody>
                  <a:tcPr anchor="ctr">
                    <a:solidFill>
                      <a:srgbClr val="00B0F0"/>
                    </a:solidFill>
                  </a:tcPr>
                </a:tc>
                <a:tc>
                  <a:txBody>
                    <a:bodyPr/>
                    <a:lstStyle/>
                    <a:p>
                      <a:pPr algn="ctr"/>
                      <a:r>
                        <a:rPr lang="en-US" dirty="0"/>
                        <a:t>Some</a:t>
                      </a:r>
                    </a:p>
                  </a:txBody>
                  <a:tcPr anchor="ctr">
                    <a:solidFill>
                      <a:srgbClr val="00B0F0"/>
                    </a:solidFill>
                  </a:tcPr>
                </a:tc>
                <a:tc>
                  <a:txBody>
                    <a:bodyPr/>
                    <a:lstStyle/>
                    <a:p>
                      <a:pPr algn="ctr"/>
                      <a:r>
                        <a:rPr lang="en-US" dirty="0"/>
                        <a:t>Some</a:t>
                      </a:r>
                    </a:p>
                  </a:txBody>
                  <a:tcPr anchor="ctr">
                    <a:solidFill>
                      <a:srgbClr val="00B0F0"/>
                    </a:solidFill>
                  </a:tcPr>
                </a:tc>
                <a:tc>
                  <a:txBody>
                    <a:bodyPr/>
                    <a:lstStyle/>
                    <a:p>
                      <a:pPr algn="ctr"/>
                      <a:r>
                        <a:rPr lang="en-US" dirty="0"/>
                        <a:t>Yes</a:t>
                      </a:r>
                    </a:p>
                  </a:txBody>
                  <a:tcPr anchor="ctr">
                    <a:solidFill>
                      <a:srgbClr val="00B0F0"/>
                    </a:solidFill>
                  </a:tcPr>
                </a:tc>
                <a:tc>
                  <a:txBody>
                    <a:bodyPr/>
                    <a:lstStyle/>
                    <a:p>
                      <a:pPr algn="ctr"/>
                      <a:r>
                        <a:rPr lang="en-US" dirty="0"/>
                        <a:t>Significant</a:t>
                      </a:r>
                    </a:p>
                  </a:txBody>
                  <a:tcPr anchor="ctr">
                    <a:solidFill>
                      <a:srgbClr val="00B0F0"/>
                    </a:solidFill>
                  </a:tcPr>
                </a:tc>
                <a:extLst>
                  <a:ext uri="{0D108BD9-81ED-4DB2-BD59-A6C34878D82A}">
                    <a16:rowId xmlns:a16="http://schemas.microsoft.com/office/drawing/2014/main" val="10003"/>
                  </a:ext>
                </a:extLst>
              </a:tr>
              <a:tr h="956792">
                <a:tc>
                  <a:txBody>
                    <a:bodyPr/>
                    <a:lstStyle/>
                    <a:p>
                      <a:pPr algn="ctr"/>
                      <a:r>
                        <a:rPr lang="en-US" dirty="0"/>
                        <a:t>Pure Monopoly</a:t>
                      </a:r>
                    </a:p>
                  </a:txBody>
                  <a:tcPr anchor="ctr">
                    <a:solidFill>
                      <a:srgbClr val="00B0F0"/>
                    </a:solidFill>
                  </a:tcPr>
                </a:tc>
                <a:tc>
                  <a:txBody>
                    <a:bodyPr/>
                    <a:lstStyle/>
                    <a:p>
                      <a:pPr algn="ctr"/>
                      <a:r>
                        <a:rPr lang="en-US" dirty="0"/>
                        <a:t>One</a:t>
                      </a:r>
                    </a:p>
                  </a:txBody>
                  <a:tcPr anchor="ctr">
                    <a:solidFill>
                      <a:srgbClr val="00B0F0"/>
                    </a:solidFill>
                  </a:tcPr>
                </a:tc>
                <a:tc>
                  <a:txBody>
                    <a:bodyPr/>
                    <a:lstStyle/>
                    <a:p>
                      <a:pPr algn="ctr"/>
                      <a:r>
                        <a:rPr lang="en-US" dirty="0"/>
                        <a:t>Extensive</a:t>
                      </a:r>
                    </a:p>
                  </a:txBody>
                  <a:tcPr anchor="ctr">
                    <a:solidFill>
                      <a:srgbClr val="00B0F0"/>
                    </a:solidFill>
                  </a:tcPr>
                </a:tc>
                <a:tc>
                  <a:txBody>
                    <a:bodyPr/>
                    <a:lstStyle/>
                    <a:p>
                      <a:pPr algn="ctr"/>
                      <a:r>
                        <a:rPr lang="en-US" dirty="0"/>
                        <a:t>No</a:t>
                      </a:r>
                    </a:p>
                  </a:txBody>
                  <a:tcPr anchor="ctr">
                    <a:solidFill>
                      <a:srgbClr val="00B0F0"/>
                    </a:solidFill>
                  </a:tcPr>
                </a:tc>
                <a:tc>
                  <a:txBody>
                    <a:bodyPr/>
                    <a:lstStyle/>
                    <a:p>
                      <a:pPr algn="ctr"/>
                      <a:r>
                        <a:rPr lang="en-US" dirty="0"/>
                        <a:t>Yes</a:t>
                      </a:r>
                    </a:p>
                  </a:txBody>
                  <a:tcPr anchor="ctr">
                    <a:solidFill>
                      <a:srgbClr val="00B0F0"/>
                    </a:solidFill>
                  </a:tcPr>
                </a:tc>
                <a:tc>
                  <a:txBody>
                    <a:bodyPr/>
                    <a:lstStyle/>
                    <a:p>
                      <a:pPr algn="ctr"/>
                      <a:r>
                        <a:rPr lang="en-US" dirty="0"/>
                        <a:t>Complete</a:t>
                      </a:r>
                    </a:p>
                  </a:txBody>
                  <a:tcPr anchor="ctr">
                    <a:solidFill>
                      <a:srgbClr val="00B0F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3030-FE79-29E9-BB98-309FE3B872C8}"/>
              </a:ext>
            </a:extLst>
          </p:cNvPr>
          <p:cNvSpPr>
            <a:spLocks noGrp="1"/>
          </p:cNvSpPr>
          <p:nvPr>
            <p:ph type="title"/>
          </p:nvPr>
        </p:nvSpPr>
        <p:spPr>
          <a:xfrm>
            <a:off x="838200" y="365125"/>
            <a:ext cx="10515600" cy="867869"/>
          </a:xfrm>
        </p:spPr>
        <p:txBody>
          <a:bodyPr/>
          <a:lstStyle/>
          <a:p>
            <a:r>
              <a:rPr lang="en-US" dirty="0"/>
              <a:t>Why are we interested in market structures?</a:t>
            </a:r>
            <a:endParaRPr lang="en-IN" dirty="0"/>
          </a:p>
        </p:txBody>
      </p:sp>
      <p:sp>
        <p:nvSpPr>
          <p:cNvPr id="6" name="Arrow: Bent-Up 5">
            <a:extLst>
              <a:ext uri="{FF2B5EF4-FFF2-40B4-BE49-F238E27FC236}">
                <a16:creationId xmlns:a16="http://schemas.microsoft.com/office/drawing/2014/main" id="{6B29AF22-EF7C-B6BD-5E91-8CD774BC69E4}"/>
              </a:ext>
            </a:extLst>
          </p:cNvPr>
          <p:cNvSpPr/>
          <p:nvPr/>
        </p:nvSpPr>
        <p:spPr>
          <a:xfrm rot="5400000">
            <a:off x="2691609" y="2883452"/>
            <a:ext cx="1202318" cy="1368796"/>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5">
              <a:tint val="50000"/>
              <a:hueOff val="0"/>
              <a:satOff val="0"/>
              <a:lumOff val="0"/>
              <a:alphaOff val="0"/>
            </a:schemeClr>
          </a:fillRef>
          <a:effectRef idx="0">
            <a:schemeClr val="accent5">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7" name="Freeform: Shape 6">
            <a:extLst>
              <a:ext uri="{FF2B5EF4-FFF2-40B4-BE49-F238E27FC236}">
                <a16:creationId xmlns:a16="http://schemas.microsoft.com/office/drawing/2014/main" id="{6E71D29D-8F89-5D9C-2826-52F508B2D748}"/>
              </a:ext>
            </a:extLst>
          </p:cNvPr>
          <p:cNvSpPr/>
          <p:nvPr/>
        </p:nvSpPr>
        <p:spPr>
          <a:xfrm>
            <a:off x="2373068" y="1550658"/>
            <a:ext cx="2023996" cy="1416731"/>
          </a:xfrm>
          <a:custGeom>
            <a:avLst/>
            <a:gdLst>
              <a:gd name="connsiteX0" fmla="*/ 0 w 2023996"/>
              <a:gd name="connsiteY0" fmla="*/ 236169 h 1416731"/>
              <a:gd name="connsiteX1" fmla="*/ 236169 w 2023996"/>
              <a:gd name="connsiteY1" fmla="*/ 0 h 1416731"/>
              <a:gd name="connsiteX2" fmla="*/ 1787827 w 2023996"/>
              <a:gd name="connsiteY2" fmla="*/ 0 h 1416731"/>
              <a:gd name="connsiteX3" fmla="*/ 2023996 w 2023996"/>
              <a:gd name="connsiteY3" fmla="*/ 236169 h 1416731"/>
              <a:gd name="connsiteX4" fmla="*/ 2023996 w 2023996"/>
              <a:gd name="connsiteY4" fmla="*/ 1180562 h 1416731"/>
              <a:gd name="connsiteX5" fmla="*/ 1787827 w 2023996"/>
              <a:gd name="connsiteY5" fmla="*/ 1416731 h 1416731"/>
              <a:gd name="connsiteX6" fmla="*/ 236169 w 2023996"/>
              <a:gd name="connsiteY6" fmla="*/ 1416731 h 1416731"/>
              <a:gd name="connsiteX7" fmla="*/ 0 w 2023996"/>
              <a:gd name="connsiteY7" fmla="*/ 1180562 h 1416731"/>
              <a:gd name="connsiteX8" fmla="*/ 0 w 2023996"/>
              <a:gd name="connsiteY8" fmla="*/ 236169 h 141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3996" h="1416731">
                <a:moveTo>
                  <a:pt x="0" y="236169"/>
                </a:moveTo>
                <a:cubicBezTo>
                  <a:pt x="0" y="105736"/>
                  <a:pt x="105736" y="0"/>
                  <a:pt x="236169" y="0"/>
                </a:cubicBezTo>
                <a:lnTo>
                  <a:pt x="1787827" y="0"/>
                </a:lnTo>
                <a:cubicBezTo>
                  <a:pt x="1918260" y="0"/>
                  <a:pt x="2023996" y="105736"/>
                  <a:pt x="2023996" y="236169"/>
                </a:cubicBezTo>
                <a:lnTo>
                  <a:pt x="2023996" y="1180562"/>
                </a:lnTo>
                <a:cubicBezTo>
                  <a:pt x="2023996" y="1310995"/>
                  <a:pt x="1918260" y="1416731"/>
                  <a:pt x="1787827" y="1416731"/>
                </a:cubicBezTo>
                <a:lnTo>
                  <a:pt x="236169" y="1416731"/>
                </a:lnTo>
                <a:cubicBezTo>
                  <a:pt x="105736" y="1416731"/>
                  <a:pt x="0" y="1310995"/>
                  <a:pt x="0" y="1180562"/>
                </a:cubicBezTo>
                <a:lnTo>
                  <a:pt x="0" y="236169"/>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4422" tIns="164422" rIns="164422" bIns="164422" numCol="1" spcCol="1270" anchor="ctr" anchorCtr="0">
            <a:noAutofit/>
          </a:bodyPr>
          <a:lstStyle/>
          <a:p>
            <a:pPr marL="0" lvl="0" indent="0" algn="ctr" defTabSz="1111250">
              <a:lnSpc>
                <a:spcPct val="90000"/>
              </a:lnSpc>
              <a:spcBef>
                <a:spcPct val="0"/>
              </a:spcBef>
              <a:spcAft>
                <a:spcPct val="35000"/>
              </a:spcAft>
              <a:buNone/>
            </a:pPr>
            <a:r>
              <a:rPr lang="en-US" sz="2500" kern="1200" dirty="0"/>
              <a:t>Structure </a:t>
            </a:r>
            <a:endParaRPr lang="en-IN" sz="2500" kern="1200" dirty="0"/>
          </a:p>
        </p:txBody>
      </p:sp>
      <p:sp>
        <p:nvSpPr>
          <p:cNvPr id="8" name="Freeform: Shape 7">
            <a:extLst>
              <a:ext uri="{FF2B5EF4-FFF2-40B4-BE49-F238E27FC236}">
                <a16:creationId xmlns:a16="http://schemas.microsoft.com/office/drawing/2014/main" id="{D994F2F3-C96C-3A5D-DBD9-2C89D61D387F}"/>
              </a:ext>
            </a:extLst>
          </p:cNvPr>
          <p:cNvSpPr/>
          <p:nvPr/>
        </p:nvSpPr>
        <p:spPr>
          <a:xfrm>
            <a:off x="4532229" y="1690688"/>
            <a:ext cx="1982779" cy="1145065"/>
          </a:xfrm>
          <a:custGeom>
            <a:avLst/>
            <a:gdLst>
              <a:gd name="connsiteX0" fmla="*/ 0 w 1982779"/>
              <a:gd name="connsiteY0" fmla="*/ 0 h 1145065"/>
              <a:gd name="connsiteX1" fmla="*/ 1982779 w 1982779"/>
              <a:gd name="connsiteY1" fmla="*/ 0 h 1145065"/>
              <a:gd name="connsiteX2" fmla="*/ 1982779 w 1982779"/>
              <a:gd name="connsiteY2" fmla="*/ 1145065 h 1145065"/>
              <a:gd name="connsiteX3" fmla="*/ 0 w 1982779"/>
              <a:gd name="connsiteY3" fmla="*/ 1145065 h 1145065"/>
              <a:gd name="connsiteX4" fmla="*/ 0 w 1982779"/>
              <a:gd name="connsiteY4" fmla="*/ 0 h 114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779" h="1145065">
                <a:moveTo>
                  <a:pt x="0" y="0"/>
                </a:moveTo>
                <a:lnTo>
                  <a:pt x="1982779" y="0"/>
                </a:lnTo>
                <a:lnTo>
                  <a:pt x="1982779" y="1145065"/>
                </a:lnTo>
                <a:lnTo>
                  <a:pt x="0" y="11450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How much market share a firm has?</a:t>
            </a:r>
            <a:endParaRPr lang="en-IN" sz="1600" kern="1200" dirty="0"/>
          </a:p>
          <a:p>
            <a:pPr marL="171450" lvl="1" indent="-171450" algn="l" defTabSz="711200">
              <a:lnSpc>
                <a:spcPct val="90000"/>
              </a:lnSpc>
              <a:spcBef>
                <a:spcPct val="0"/>
              </a:spcBef>
              <a:spcAft>
                <a:spcPct val="15000"/>
              </a:spcAft>
              <a:buChar char="•"/>
            </a:pPr>
            <a:r>
              <a:rPr lang="en-US" sz="1600" kern="1200" dirty="0"/>
              <a:t>Do products differ or are they the same?</a:t>
            </a:r>
            <a:endParaRPr lang="en-IN" sz="1600" kern="1200" dirty="0"/>
          </a:p>
        </p:txBody>
      </p:sp>
      <p:sp>
        <p:nvSpPr>
          <p:cNvPr id="9" name="Arrow: Bent-Up 8">
            <a:extLst>
              <a:ext uri="{FF2B5EF4-FFF2-40B4-BE49-F238E27FC236}">
                <a16:creationId xmlns:a16="http://schemas.microsoft.com/office/drawing/2014/main" id="{C33513CE-6689-2802-04BF-B1FD2365F3B7}"/>
              </a:ext>
            </a:extLst>
          </p:cNvPr>
          <p:cNvSpPr/>
          <p:nvPr/>
        </p:nvSpPr>
        <p:spPr>
          <a:xfrm rot="5400000">
            <a:off x="4492289" y="4474909"/>
            <a:ext cx="1202318" cy="1368796"/>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5">
              <a:tint val="50000"/>
              <a:hueOff val="-6685025"/>
              <a:satOff val="-25325"/>
              <a:lumOff val="8413"/>
              <a:alphaOff val="0"/>
            </a:schemeClr>
          </a:fillRef>
          <a:effectRef idx="0">
            <a:schemeClr val="accent5">
              <a:tint val="50000"/>
              <a:hueOff val="-6685025"/>
              <a:satOff val="-25325"/>
              <a:lumOff val="8413"/>
              <a:alphaOff val="0"/>
            </a:schemeClr>
          </a:effectRef>
          <a:fontRef idx="minor">
            <a:schemeClr val="lt1">
              <a:hueOff val="0"/>
              <a:satOff val="0"/>
              <a:lumOff val="0"/>
              <a:alphaOff val="0"/>
            </a:schemeClr>
          </a:fontRef>
        </p:style>
        <p:txBody>
          <a:bodyPr/>
          <a:lstStyle/>
          <a:p>
            <a:endParaRPr lang="en-IN"/>
          </a:p>
        </p:txBody>
      </p:sp>
      <p:sp>
        <p:nvSpPr>
          <p:cNvPr id="10" name="Freeform: Shape 9">
            <a:extLst>
              <a:ext uri="{FF2B5EF4-FFF2-40B4-BE49-F238E27FC236}">
                <a16:creationId xmlns:a16="http://schemas.microsoft.com/office/drawing/2014/main" id="{E6B1C364-DE24-A0D1-B7F4-E116E030EED1}"/>
              </a:ext>
            </a:extLst>
          </p:cNvPr>
          <p:cNvSpPr/>
          <p:nvPr/>
        </p:nvSpPr>
        <p:spPr>
          <a:xfrm>
            <a:off x="4173748" y="3142115"/>
            <a:ext cx="2023996" cy="1416731"/>
          </a:xfrm>
          <a:custGeom>
            <a:avLst/>
            <a:gdLst>
              <a:gd name="connsiteX0" fmla="*/ 0 w 2023996"/>
              <a:gd name="connsiteY0" fmla="*/ 236169 h 1416731"/>
              <a:gd name="connsiteX1" fmla="*/ 236169 w 2023996"/>
              <a:gd name="connsiteY1" fmla="*/ 0 h 1416731"/>
              <a:gd name="connsiteX2" fmla="*/ 1787827 w 2023996"/>
              <a:gd name="connsiteY2" fmla="*/ 0 h 1416731"/>
              <a:gd name="connsiteX3" fmla="*/ 2023996 w 2023996"/>
              <a:gd name="connsiteY3" fmla="*/ 236169 h 1416731"/>
              <a:gd name="connsiteX4" fmla="*/ 2023996 w 2023996"/>
              <a:gd name="connsiteY4" fmla="*/ 1180562 h 1416731"/>
              <a:gd name="connsiteX5" fmla="*/ 1787827 w 2023996"/>
              <a:gd name="connsiteY5" fmla="*/ 1416731 h 1416731"/>
              <a:gd name="connsiteX6" fmla="*/ 236169 w 2023996"/>
              <a:gd name="connsiteY6" fmla="*/ 1416731 h 1416731"/>
              <a:gd name="connsiteX7" fmla="*/ 0 w 2023996"/>
              <a:gd name="connsiteY7" fmla="*/ 1180562 h 1416731"/>
              <a:gd name="connsiteX8" fmla="*/ 0 w 2023996"/>
              <a:gd name="connsiteY8" fmla="*/ 236169 h 141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3996" h="1416731">
                <a:moveTo>
                  <a:pt x="0" y="236169"/>
                </a:moveTo>
                <a:cubicBezTo>
                  <a:pt x="0" y="105736"/>
                  <a:pt x="105736" y="0"/>
                  <a:pt x="236169" y="0"/>
                </a:cubicBezTo>
                <a:lnTo>
                  <a:pt x="1787827" y="0"/>
                </a:lnTo>
                <a:cubicBezTo>
                  <a:pt x="1918260" y="0"/>
                  <a:pt x="2023996" y="105736"/>
                  <a:pt x="2023996" y="236169"/>
                </a:cubicBezTo>
                <a:lnTo>
                  <a:pt x="2023996" y="1180562"/>
                </a:lnTo>
                <a:cubicBezTo>
                  <a:pt x="2023996" y="1310995"/>
                  <a:pt x="1918260" y="1416731"/>
                  <a:pt x="1787827" y="1416731"/>
                </a:cubicBezTo>
                <a:lnTo>
                  <a:pt x="236169" y="1416731"/>
                </a:lnTo>
                <a:cubicBezTo>
                  <a:pt x="105736" y="1416731"/>
                  <a:pt x="0" y="1310995"/>
                  <a:pt x="0" y="1180562"/>
                </a:cubicBezTo>
                <a:lnTo>
                  <a:pt x="0" y="236169"/>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164422" tIns="164422" rIns="164422" bIns="164422" numCol="1" spcCol="1270" anchor="ctr" anchorCtr="0">
            <a:noAutofit/>
          </a:bodyPr>
          <a:lstStyle/>
          <a:p>
            <a:pPr marL="0" lvl="0" indent="0" algn="ctr" defTabSz="1111250">
              <a:lnSpc>
                <a:spcPct val="90000"/>
              </a:lnSpc>
              <a:spcBef>
                <a:spcPct val="0"/>
              </a:spcBef>
              <a:spcAft>
                <a:spcPct val="35000"/>
              </a:spcAft>
              <a:buNone/>
            </a:pPr>
            <a:r>
              <a:rPr lang="en-US" sz="2500" kern="1200" dirty="0"/>
              <a:t>Conduct </a:t>
            </a:r>
            <a:endParaRPr lang="en-IN" sz="2500" kern="1200" dirty="0"/>
          </a:p>
        </p:txBody>
      </p:sp>
      <p:sp>
        <p:nvSpPr>
          <p:cNvPr id="11" name="Freeform: Shape 10">
            <a:extLst>
              <a:ext uri="{FF2B5EF4-FFF2-40B4-BE49-F238E27FC236}">
                <a16:creationId xmlns:a16="http://schemas.microsoft.com/office/drawing/2014/main" id="{9E7EA1EF-E6BE-AF31-EDDB-FA3D416223FB}"/>
              </a:ext>
            </a:extLst>
          </p:cNvPr>
          <p:cNvSpPr/>
          <p:nvPr/>
        </p:nvSpPr>
        <p:spPr>
          <a:xfrm>
            <a:off x="6210809" y="3153417"/>
            <a:ext cx="2360348" cy="1145065"/>
          </a:xfrm>
          <a:custGeom>
            <a:avLst/>
            <a:gdLst>
              <a:gd name="connsiteX0" fmla="*/ 0 w 2360348"/>
              <a:gd name="connsiteY0" fmla="*/ 0 h 1145065"/>
              <a:gd name="connsiteX1" fmla="*/ 2360348 w 2360348"/>
              <a:gd name="connsiteY1" fmla="*/ 0 h 1145065"/>
              <a:gd name="connsiteX2" fmla="*/ 2360348 w 2360348"/>
              <a:gd name="connsiteY2" fmla="*/ 1145065 h 1145065"/>
              <a:gd name="connsiteX3" fmla="*/ 0 w 2360348"/>
              <a:gd name="connsiteY3" fmla="*/ 1145065 h 1145065"/>
              <a:gd name="connsiteX4" fmla="*/ 0 w 2360348"/>
              <a:gd name="connsiteY4" fmla="*/ 0 h 114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0348" h="1145065">
                <a:moveTo>
                  <a:pt x="0" y="0"/>
                </a:moveTo>
                <a:lnTo>
                  <a:pt x="2360348" y="0"/>
                </a:lnTo>
                <a:lnTo>
                  <a:pt x="2360348" y="1145065"/>
                </a:lnTo>
                <a:lnTo>
                  <a:pt x="0" y="11450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Do firms work in isolation? </a:t>
            </a:r>
            <a:endParaRPr lang="en-IN" sz="1600" kern="1200" dirty="0"/>
          </a:p>
          <a:p>
            <a:pPr marL="171450" lvl="1" indent="-171450" algn="l" defTabSz="711200">
              <a:lnSpc>
                <a:spcPct val="90000"/>
              </a:lnSpc>
              <a:spcBef>
                <a:spcPct val="0"/>
              </a:spcBef>
              <a:spcAft>
                <a:spcPct val="15000"/>
              </a:spcAft>
              <a:buChar char="•"/>
            </a:pPr>
            <a:r>
              <a:rPr lang="en-US" sz="1600" kern="1200" dirty="0"/>
              <a:t>Are their action inter-dependent?</a:t>
            </a:r>
            <a:endParaRPr lang="en-IN" sz="1600" kern="1200" dirty="0"/>
          </a:p>
          <a:p>
            <a:pPr marL="171450" lvl="1" indent="-171450" algn="l" defTabSz="711200">
              <a:lnSpc>
                <a:spcPct val="90000"/>
              </a:lnSpc>
              <a:spcBef>
                <a:spcPct val="0"/>
              </a:spcBef>
              <a:spcAft>
                <a:spcPct val="15000"/>
              </a:spcAft>
              <a:buChar char="•"/>
            </a:pPr>
            <a:r>
              <a:rPr lang="en-US" sz="1600" kern="1200" dirty="0"/>
              <a:t>How do they compete?</a:t>
            </a:r>
            <a:endParaRPr lang="en-IN" sz="1600" kern="1200" dirty="0"/>
          </a:p>
          <a:p>
            <a:pPr marL="114300" lvl="1" indent="-114300" algn="l" defTabSz="533400">
              <a:lnSpc>
                <a:spcPct val="90000"/>
              </a:lnSpc>
              <a:spcBef>
                <a:spcPct val="0"/>
              </a:spcBef>
              <a:spcAft>
                <a:spcPct val="15000"/>
              </a:spcAft>
              <a:buChar char="•"/>
            </a:pPr>
            <a:endParaRPr lang="en-IN" sz="1200" kern="1200" dirty="0"/>
          </a:p>
        </p:txBody>
      </p:sp>
      <p:sp>
        <p:nvSpPr>
          <p:cNvPr id="12" name="Freeform: Shape 11">
            <a:extLst>
              <a:ext uri="{FF2B5EF4-FFF2-40B4-BE49-F238E27FC236}">
                <a16:creationId xmlns:a16="http://schemas.microsoft.com/office/drawing/2014/main" id="{BBF4801F-D380-E2E3-FCF7-58BB464613F5}"/>
              </a:ext>
            </a:extLst>
          </p:cNvPr>
          <p:cNvSpPr/>
          <p:nvPr/>
        </p:nvSpPr>
        <p:spPr>
          <a:xfrm>
            <a:off x="5974428" y="4733572"/>
            <a:ext cx="2023996" cy="1416731"/>
          </a:xfrm>
          <a:custGeom>
            <a:avLst/>
            <a:gdLst>
              <a:gd name="connsiteX0" fmla="*/ 0 w 2023996"/>
              <a:gd name="connsiteY0" fmla="*/ 236169 h 1416731"/>
              <a:gd name="connsiteX1" fmla="*/ 236169 w 2023996"/>
              <a:gd name="connsiteY1" fmla="*/ 0 h 1416731"/>
              <a:gd name="connsiteX2" fmla="*/ 1787827 w 2023996"/>
              <a:gd name="connsiteY2" fmla="*/ 0 h 1416731"/>
              <a:gd name="connsiteX3" fmla="*/ 2023996 w 2023996"/>
              <a:gd name="connsiteY3" fmla="*/ 236169 h 1416731"/>
              <a:gd name="connsiteX4" fmla="*/ 2023996 w 2023996"/>
              <a:gd name="connsiteY4" fmla="*/ 1180562 h 1416731"/>
              <a:gd name="connsiteX5" fmla="*/ 1787827 w 2023996"/>
              <a:gd name="connsiteY5" fmla="*/ 1416731 h 1416731"/>
              <a:gd name="connsiteX6" fmla="*/ 236169 w 2023996"/>
              <a:gd name="connsiteY6" fmla="*/ 1416731 h 1416731"/>
              <a:gd name="connsiteX7" fmla="*/ 0 w 2023996"/>
              <a:gd name="connsiteY7" fmla="*/ 1180562 h 1416731"/>
              <a:gd name="connsiteX8" fmla="*/ 0 w 2023996"/>
              <a:gd name="connsiteY8" fmla="*/ 236169 h 141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3996" h="1416731">
                <a:moveTo>
                  <a:pt x="0" y="236169"/>
                </a:moveTo>
                <a:cubicBezTo>
                  <a:pt x="0" y="105736"/>
                  <a:pt x="105736" y="0"/>
                  <a:pt x="236169" y="0"/>
                </a:cubicBezTo>
                <a:lnTo>
                  <a:pt x="1787827" y="0"/>
                </a:lnTo>
                <a:cubicBezTo>
                  <a:pt x="1918260" y="0"/>
                  <a:pt x="2023996" y="105736"/>
                  <a:pt x="2023996" y="236169"/>
                </a:cubicBezTo>
                <a:lnTo>
                  <a:pt x="2023996" y="1180562"/>
                </a:lnTo>
                <a:cubicBezTo>
                  <a:pt x="2023996" y="1310995"/>
                  <a:pt x="1918260" y="1416731"/>
                  <a:pt x="1787827" y="1416731"/>
                </a:cubicBezTo>
                <a:lnTo>
                  <a:pt x="236169" y="1416731"/>
                </a:lnTo>
                <a:cubicBezTo>
                  <a:pt x="105736" y="1416731"/>
                  <a:pt x="0" y="1310995"/>
                  <a:pt x="0" y="1180562"/>
                </a:cubicBezTo>
                <a:lnTo>
                  <a:pt x="0" y="236169"/>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4422" tIns="164422" rIns="164422" bIns="164422" numCol="1" spcCol="1270" anchor="ctr" anchorCtr="0">
            <a:noAutofit/>
          </a:bodyPr>
          <a:lstStyle/>
          <a:p>
            <a:pPr marL="0" lvl="0" indent="0" algn="ctr" defTabSz="1111250">
              <a:lnSpc>
                <a:spcPct val="90000"/>
              </a:lnSpc>
              <a:spcBef>
                <a:spcPct val="0"/>
              </a:spcBef>
              <a:spcAft>
                <a:spcPct val="35000"/>
              </a:spcAft>
              <a:buNone/>
            </a:pPr>
            <a:r>
              <a:rPr lang="en-US" sz="2500" kern="1200" dirty="0"/>
              <a:t>Performance </a:t>
            </a:r>
            <a:endParaRPr lang="en-IN" sz="2500" kern="1200" dirty="0"/>
          </a:p>
        </p:txBody>
      </p:sp>
      <p:sp>
        <p:nvSpPr>
          <p:cNvPr id="13" name="Freeform: Shape 12">
            <a:extLst>
              <a:ext uri="{FF2B5EF4-FFF2-40B4-BE49-F238E27FC236}">
                <a16:creationId xmlns:a16="http://schemas.microsoft.com/office/drawing/2014/main" id="{0897404A-BE76-0221-EBC8-9758C5252399}"/>
              </a:ext>
            </a:extLst>
          </p:cNvPr>
          <p:cNvSpPr/>
          <p:nvPr/>
        </p:nvSpPr>
        <p:spPr>
          <a:xfrm>
            <a:off x="8195006" y="4733572"/>
            <a:ext cx="3054019" cy="1416731"/>
          </a:xfrm>
          <a:custGeom>
            <a:avLst/>
            <a:gdLst>
              <a:gd name="connsiteX0" fmla="*/ 0 w 2168951"/>
              <a:gd name="connsiteY0" fmla="*/ 0 h 1145065"/>
              <a:gd name="connsiteX1" fmla="*/ 2168951 w 2168951"/>
              <a:gd name="connsiteY1" fmla="*/ 0 h 1145065"/>
              <a:gd name="connsiteX2" fmla="*/ 2168951 w 2168951"/>
              <a:gd name="connsiteY2" fmla="*/ 1145065 h 1145065"/>
              <a:gd name="connsiteX3" fmla="*/ 0 w 2168951"/>
              <a:gd name="connsiteY3" fmla="*/ 1145065 h 1145065"/>
              <a:gd name="connsiteX4" fmla="*/ 0 w 2168951"/>
              <a:gd name="connsiteY4" fmla="*/ 0 h 114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8951" h="1145065">
                <a:moveTo>
                  <a:pt x="0" y="0"/>
                </a:moveTo>
                <a:lnTo>
                  <a:pt x="2168951" y="0"/>
                </a:lnTo>
                <a:lnTo>
                  <a:pt x="2168951" y="1145065"/>
                </a:lnTo>
                <a:lnTo>
                  <a:pt x="0" y="11450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Do they seek to maximize profit?</a:t>
            </a:r>
            <a:endParaRPr lang="en-IN" sz="1600" kern="1200" dirty="0"/>
          </a:p>
          <a:p>
            <a:pPr marL="171450" lvl="1" indent="-171450" algn="l" defTabSz="711200">
              <a:lnSpc>
                <a:spcPct val="90000"/>
              </a:lnSpc>
              <a:spcBef>
                <a:spcPct val="0"/>
              </a:spcBef>
              <a:spcAft>
                <a:spcPct val="15000"/>
              </a:spcAft>
              <a:buChar char="•"/>
            </a:pPr>
            <a:r>
              <a:rPr lang="en-US" sz="1600" kern="1200" dirty="0"/>
              <a:t>Efficiency? (productive &amp; allocative)</a:t>
            </a:r>
            <a:endParaRPr lang="en-IN" sz="1600" kern="1200" dirty="0"/>
          </a:p>
          <a:p>
            <a:pPr marL="171450" lvl="1" indent="-171450" algn="l" defTabSz="711200">
              <a:lnSpc>
                <a:spcPct val="90000"/>
              </a:lnSpc>
              <a:spcBef>
                <a:spcPct val="0"/>
              </a:spcBef>
              <a:spcAft>
                <a:spcPct val="15000"/>
              </a:spcAft>
              <a:buChar char="•"/>
            </a:pPr>
            <a:r>
              <a:rPr lang="en-US" sz="1600" kern="1200" dirty="0"/>
              <a:t>Dynamism? </a:t>
            </a:r>
            <a:endParaRPr lang="en-IN" sz="1600" kern="1200" dirty="0"/>
          </a:p>
          <a:p>
            <a:pPr marL="57150" lvl="1" indent="-57150" algn="l" defTabSz="488950">
              <a:lnSpc>
                <a:spcPct val="90000"/>
              </a:lnSpc>
              <a:spcBef>
                <a:spcPct val="0"/>
              </a:spcBef>
              <a:spcAft>
                <a:spcPct val="15000"/>
              </a:spcAft>
              <a:buChar char="•"/>
            </a:pPr>
            <a:endParaRPr lang="en-IN" sz="1100" kern="1200" dirty="0"/>
          </a:p>
        </p:txBody>
      </p:sp>
    </p:spTree>
    <p:extLst>
      <p:ext uri="{BB962C8B-B14F-4D97-AF65-F5344CB8AC3E}">
        <p14:creationId xmlns:p14="http://schemas.microsoft.com/office/powerpoint/2010/main" val="16995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2"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Firms </a:t>
            </a:r>
            <a:r>
              <a:rPr lang="en-US" sz="4000" i="1" dirty="0"/>
              <a:t>(just for your understanding)</a:t>
            </a:r>
            <a:endParaRPr lang="en-US" i="1" dirty="0"/>
          </a:p>
        </p:txBody>
      </p:sp>
      <p:graphicFrame>
        <p:nvGraphicFramePr>
          <p:cNvPr id="4" name="Content Placeholder 3"/>
          <p:cNvGraphicFramePr>
            <a:graphicFrameLocks noGrp="1"/>
          </p:cNvGraphicFramePr>
          <p:nvPr>
            <p:ph idx="1"/>
          </p:nvPr>
        </p:nvGraphicFramePr>
        <p:xfrm>
          <a:off x="1981200" y="1512065"/>
          <a:ext cx="8229600"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Sole Proprietorship</a:t>
            </a:r>
          </a:p>
        </p:txBody>
      </p:sp>
      <p:graphicFrame>
        <p:nvGraphicFramePr>
          <p:cNvPr id="4" name="Content Placeholder 3"/>
          <p:cNvGraphicFramePr>
            <a:graphicFrameLocks noGrp="1"/>
          </p:cNvGraphicFramePr>
          <p:nvPr>
            <p:ph idx="1"/>
          </p:nvPr>
        </p:nvGraphicFramePr>
        <p:xfrm>
          <a:off x="1981200" y="1600201"/>
          <a:ext cx="8229600"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Partnerships</a:t>
            </a:r>
          </a:p>
        </p:txBody>
      </p:sp>
      <p:sp>
        <p:nvSpPr>
          <p:cNvPr id="3" name="Content Placeholder 2"/>
          <p:cNvSpPr>
            <a:spLocks noGrp="1"/>
          </p:cNvSpPr>
          <p:nvPr>
            <p:ph idx="1"/>
          </p:nvPr>
        </p:nvSpPr>
        <p:spPr/>
        <p:txBody>
          <a:bodyPr/>
          <a:lstStyle/>
          <a:p>
            <a:r>
              <a:rPr lang="en-US" dirty="0"/>
              <a:t>Articles of partnership or partnership agreement define rights and responsibilities</a:t>
            </a:r>
          </a:p>
          <a:p>
            <a:r>
              <a:rPr lang="en-US" dirty="0"/>
              <a:t>Types of partnerships</a:t>
            </a:r>
          </a:p>
          <a:p>
            <a:pPr lvl="1"/>
            <a:r>
              <a:rPr lang="en-US" dirty="0"/>
              <a:t>General partnerships</a:t>
            </a:r>
          </a:p>
          <a:p>
            <a:pPr lvl="1"/>
            <a:r>
              <a:rPr lang="en-US" dirty="0"/>
              <a:t>Limited partnerships</a:t>
            </a:r>
          </a:p>
          <a:p>
            <a:pPr lvl="1"/>
            <a:r>
              <a:rPr lang="en-US" dirty="0"/>
              <a:t>Limited liability partnerships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Partnerships</a:t>
            </a:r>
          </a:p>
        </p:txBody>
      </p:sp>
      <p:graphicFrame>
        <p:nvGraphicFramePr>
          <p:cNvPr id="4" name="Content Placeholder 3"/>
          <p:cNvGraphicFramePr>
            <a:graphicFrameLocks noGrp="1"/>
          </p:cNvGraphicFramePr>
          <p:nvPr>
            <p:ph idx="1"/>
          </p:nvPr>
        </p:nvGraphicFramePr>
        <p:xfrm>
          <a:off x="1981200" y="1600201"/>
          <a:ext cx="8229600"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Corporations</a:t>
            </a:r>
          </a:p>
        </p:txBody>
      </p:sp>
      <p:sp>
        <p:nvSpPr>
          <p:cNvPr id="3" name="Content Placeholder 2"/>
          <p:cNvSpPr>
            <a:spLocks noGrp="1"/>
          </p:cNvSpPr>
          <p:nvPr>
            <p:ph idx="1"/>
          </p:nvPr>
        </p:nvSpPr>
        <p:spPr/>
        <p:txBody>
          <a:bodyPr/>
          <a:lstStyle/>
          <a:p>
            <a:r>
              <a:rPr lang="en-US" dirty="0"/>
              <a:t>Articles of incorporation create an independent entity</a:t>
            </a:r>
          </a:p>
          <a:p>
            <a:r>
              <a:rPr lang="en-US" dirty="0"/>
              <a:t>Owners are called shareholders</a:t>
            </a:r>
          </a:p>
          <a:p>
            <a:r>
              <a:rPr lang="en-US" dirty="0"/>
              <a:t>Shares may or may not be publicly traded</a:t>
            </a:r>
          </a:p>
          <a:p>
            <a:r>
              <a:rPr lang="en-US" dirty="0"/>
              <a:t>Shareholders elect board of directors</a:t>
            </a:r>
          </a:p>
          <a:p>
            <a:r>
              <a:rPr lang="en-US" dirty="0"/>
              <a:t>Board of directors selects leadership of the firm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Corporations</a:t>
            </a:r>
          </a:p>
        </p:txBody>
      </p:sp>
      <p:graphicFrame>
        <p:nvGraphicFramePr>
          <p:cNvPr id="4" name="Content Placeholder 3"/>
          <p:cNvGraphicFramePr>
            <a:graphicFrameLocks noGrp="1"/>
          </p:cNvGraphicFramePr>
          <p:nvPr>
            <p:ph idx="1"/>
          </p:nvPr>
        </p:nvGraphicFramePr>
        <p:xfrm>
          <a:off x="1981200" y="1600201"/>
          <a:ext cx="8229600"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66BD-0134-0094-E62C-F569E7DBC7AE}"/>
              </a:ext>
            </a:extLst>
          </p:cNvPr>
          <p:cNvSpPr>
            <a:spLocks noGrp="1"/>
          </p:cNvSpPr>
          <p:nvPr>
            <p:ph type="title"/>
          </p:nvPr>
        </p:nvSpPr>
        <p:spPr>
          <a:xfrm>
            <a:off x="838200" y="365125"/>
            <a:ext cx="10515600" cy="606425"/>
          </a:xfrm>
        </p:spPr>
        <p:txBody>
          <a:bodyPr>
            <a:normAutofit fontScale="90000"/>
          </a:bodyPr>
          <a:lstStyle/>
          <a:p>
            <a:r>
              <a:rPr lang="en-US" b="1" dirty="0">
                <a:solidFill>
                  <a:srgbClr val="C00000"/>
                </a:solidFill>
              </a:rPr>
              <a:t>What do we mean by Market Structure?</a:t>
            </a:r>
            <a:endParaRPr lang="en-IN" b="1" dirty="0">
              <a:solidFill>
                <a:srgbClr val="C00000"/>
              </a:solidFill>
            </a:endParaRPr>
          </a:p>
        </p:txBody>
      </p:sp>
      <p:sp>
        <p:nvSpPr>
          <p:cNvPr id="3" name="Content Placeholder 2">
            <a:extLst>
              <a:ext uri="{FF2B5EF4-FFF2-40B4-BE49-F238E27FC236}">
                <a16:creationId xmlns:a16="http://schemas.microsoft.com/office/drawing/2014/main" id="{7B49F3A3-6C6B-6FCA-03FE-9DE9697EED46}"/>
              </a:ext>
            </a:extLst>
          </p:cNvPr>
          <p:cNvSpPr>
            <a:spLocks noGrp="1"/>
          </p:cNvSpPr>
          <p:nvPr>
            <p:ph idx="1"/>
          </p:nvPr>
        </p:nvSpPr>
        <p:spPr>
          <a:xfrm>
            <a:off x="542925" y="971550"/>
            <a:ext cx="10515600" cy="993775"/>
          </a:xfrm>
        </p:spPr>
        <p:txBody>
          <a:bodyPr/>
          <a:lstStyle/>
          <a:p>
            <a:r>
              <a:rPr lang="en-US" dirty="0"/>
              <a:t>At its simplest – it is a description of the characteristics that buyers and sellers encounter in a given industry.</a:t>
            </a:r>
          </a:p>
          <a:p>
            <a:endParaRPr lang="en-IN" dirty="0"/>
          </a:p>
        </p:txBody>
      </p:sp>
      <p:graphicFrame>
        <p:nvGraphicFramePr>
          <p:cNvPr id="4" name="Diagram 3">
            <a:extLst>
              <a:ext uri="{FF2B5EF4-FFF2-40B4-BE49-F238E27FC236}">
                <a16:creationId xmlns:a16="http://schemas.microsoft.com/office/drawing/2014/main" id="{89199A9D-8DBE-EEB0-881B-6975FFCB9345}"/>
              </a:ext>
            </a:extLst>
          </p:cNvPr>
          <p:cNvGraphicFramePr/>
          <p:nvPr>
            <p:extLst>
              <p:ext uri="{D42A27DB-BD31-4B8C-83A1-F6EECF244321}">
                <p14:modId xmlns:p14="http://schemas.microsoft.com/office/powerpoint/2010/main" val="2720770046"/>
              </p:ext>
            </p:extLst>
          </p:nvPr>
        </p:nvGraphicFramePr>
        <p:xfrm>
          <a:off x="2032000" y="1809750"/>
          <a:ext cx="7835900" cy="4781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06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841E-FFCD-A974-B617-00B58A38E6E1}"/>
              </a:ext>
            </a:extLst>
          </p:cNvPr>
          <p:cNvSpPr>
            <a:spLocks noGrp="1"/>
          </p:cNvSpPr>
          <p:nvPr>
            <p:ph type="title"/>
          </p:nvPr>
        </p:nvSpPr>
        <p:spPr>
          <a:xfrm>
            <a:off x="838200" y="365125"/>
            <a:ext cx="10515600" cy="612775"/>
          </a:xfrm>
        </p:spPr>
        <p:txBody>
          <a:bodyPr>
            <a:normAutofit fontScale="90000"/>
          </a:bodyPr>
          <a:lstStyle/>
          <a:p>
            <a:r>
              <a:rPr lang="en-US" dirty="0"/>
              <a:t>Same but different! 60 second challenge</a:t>
            </a:r>
            <a:endParaRPr lang="en-IN" dirty="0"/>
          </a:p>
        </p:txBody>
      </p:sp>
      <p:sp>
        <p:nvSpPr>
          <p:cNvPr id="3" name="Content Placeholder 2">
            <a:extLst>
              <a:ext uri="{FF2B5EF4-FFF2-40B4-BE49-F238E27FC236}">
                <a16:creationId xmlns:a16="http://schemas.microsoft.com/office/drawing/2014/main" id="{343879E6-1ED0-3BE7-3D66-9D1C828E5214}"/>
              </a:ext>
            </a:extLst>
          </p:cNvPr>
          <p:cNvSpPr>
            <a:spLocks noGrp="1"/>
          </p:cNvSpPr>
          <p:nvPr>
            <p:ph idx="1"/>
          </p:nvPr>
        </p:nvSpPr>
        <p:spPr>
          <a:xfrm>
            <a:off x="704850" y="977901"/>
            <a:ext cx="9182100" cy="811212"/>
          </a:xfrm>
        </p:spPr>
        <p:txBody>
          <a:bodyPr>
            <a:normAutofit/>
          </a:bodyPr>
          <a:lstStyle/>
          <a:p>
            <a:r>
              <a:rPr lang="en-US" sz="1800" dirty="0"/>
              <a:t>Match up the businesses that provide a similar service. </a:t>
            </a:r>
          </a:p>
          <a:p>
            <a:r>
              <a:rPr lang="en-US" sz="1800" dirty="0"/>
              <a:t>Then try and think about how they could also differ.</a:t>
            </a:r>
            <a:endParaRPr lang="en-IN" sz="1800" dirty="0"/>
          </a:p>
        </p:txBody>
      </p:sp>
      <p:graphicFrame>
        <p:nvGraphicFramePr>
          <p:cNvPr id="4" name="Diagram 3">
            <a:extLst>
              <a:ext uri="{FF2B5EF4-FFF2-40B4-BE49-F238E27FC236}">
                <a16:creationId xmlns:a16="http://schemas.microsoft.com/office/drawing/2014/main" id="{19F4F3E5-3F18-CBEF-F393-CDAB7D366BDD}"/>
              </a:ext>
            </a:extLst>
          </p:cNvPr>
          <p:cNvGraphicFramePr/>
          <p:nvPr>
            <p:extLst>
              <p:ext uri="{D42A27DB-BD31-4B8C-83A1-F6EECF244321}">
                <p14:modId xmlns:p14="http://schemas.microsoft.com/office/powerpoint/2010/main" val="3287742891"/>
              </p:ext>
            </p:extLst>
          </p:nvPr>
        </p:nvGraphicFramePr>
        <p:xfrm>
          <a:off x="2032000" y="2209800"/>
          <a:ext cx="8128000" cy="392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7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E1CEC-4DD5-6AC0-AE04-80B60573D81B}"/>
              </a:ext>
            </a:extLst>
          </p:cNvPr>
          <p:cNvSpPr>
            <a:spLocks noGrp="1"/>
          </p:cNvSpPr>
          <p:nvPr>
            <p:ph type="title"/>
          </p:nvPr>
        </p:nvSpPr>
        <p:spPr/>
        <p:txBody>
          <a:bodyPr/>
          <a:lstStyle/>
          <a:p>
            <a:r>
              <a:rPr lang="en-US" dirty="0"/>
              <a:t>Same but different! 60 second challenge</a:t>
            </a:r>
            <a:endParaRPr lang="en-IN" dirty="0"/>
          </a:p>
        </p:txBody>
      </p:sp>
      <p:sp>
        <p:nvSpPr>
          <p:cNvPr id="5" name="TextBox 4">
            <a:extLst>
              <a:ext uri="{FF2B5EF4-FFF2-40B4-BE49-F238E27FC236}">
                <a16:creationId xmlns:a16="http://schemas.microsoft.com/office/drawing/2014/main" id="{02090E06-33B7-4D96-CF9E-02560F339AFD}"/>
              </a:ext>
            </a:extLst>
          </p:cNvPr>
          <p:cNvSpPr txBox="1"/>
          <p:nvPr/>
        </p:nvSpPr>
        <p:spPr>
          <a:xfrm>
            <a:off x="9058276" y="2325528"/>
            <a:ext cx="2266950" cy="830997"/>
          </a:xfrm>
          <a:prstGeom prst="rect">
            <a:avLst/>
          </a:prstGeom>
          <a:solidFill>
            <a:srgbClr val="00B0F0"/>
          </a:solidFill>
        </p:spPr>
        <p:txBody>
          <a:bodyPr wrap="square" rtlCol="0">
            <a:spAutoFit/>
          </a:bodyPr>
          <a:lstStyle/>
          <a:p>
            <a:pPr algn="ctr"/>
            <a:r>
              <a:rPr lang="en-US" sz="2400" dirty="0"/>
              <a:t>Big Mart Super Store, </a:t>
            </a:r>
            <a:r>
              <a:rPr lang="en-US" sz="2400" dirty="0" err="1"/>
              <a:t>Kattangal</a:t>
            </a:r>
            <a:r>
              <a:rPr lang="en-US" sz="2400" dirty="0"/>
              <a:t> </a:t>
            </a:r>
            <a:endParaRPr lang="en-IN" sz="2400" dirty="0"/>
          </a:p>
        </p:txBody>
      </p:sp>
      <p:sp>
        <p:nvSpPr>
          <p:cNvPr id="6" name="TextBox 5">
            <a:extLst>
              <a:ext uri="{FF2B5EF4-FFF2-40B4-BE49-F238E27FC236}">
                <a16:creationId xmlns:a16="http://schemas.microsoft.com/office/drawing/2014/main" id="{94B7505E-72A3-0155-066E-99A4374D02EC}"/>
              </a:ext>
            </a:extLst>
          </p:cNvPr>
          <p:cNvSpPr txBox="1"/>
          <p:nvPr/>
        </p:nvSpPr>
        <p:spPr>
          <a:xfrm>
            <a:off x="4488657" y="4881264"/>
            <a:ext cx="2266950" cy="1200329"/>
          </a:xfrm>
          <a:prstGeom prst="rect">
            <a:avLst/>
          </a:prstGeom>
          <a:solidFill>
            <a:srgbClr val="00B0F0"/>
          </a:solidFill>
        </p:spPr>
        <p:txBody>
          <a:bodyPr wrap="square" rtlCol="0">
            <a:spAutoFit/>
          </a:bodyPr>
          <a:lstStyle/>
          <a:p>
            <a:pPr algn="ctr"/>
            <a:r>
              <a:rPr lang="en-US" sz="2400" dirty="0"/>
              <a:t>Apple grower in Himachal Pradesh</a:t>
            </a:r>
            <a:endParaRPr lang="en-IN" sz="2400" dirty="0"/>
          </a:p>
        </p:txBody>
      </p:sp>
      <p:sp>
        <p:nvSpPr>
          <p:cNvPr id="7" name="TextBox 6">
            <a:extLst>
              <a:ext uri="{FF2B5EF4-FFF2-40B4-BE49-F238E27FC236}">
                <a16:creationId xmlns:a16="http://schemas.microsoft.com/office/drawing/2014/main" id="{AA7F5D3A-C6CB-F90C-3421-C390FD12A367}"/>
              </a:ext>
            </a:extLst>
          </p:cNvPr>
          <p:cNvSpPr txBox="1"/>
          <p:nvPr/>
        </p:nvSpPr>
        <p:spPr>
          <a:xfrm>
            <a:off x="3490914" y="2021592"/>
            <a:ext cx="2266950" cy="830997"/>
          </a:xfrm>
          <a:prstGeom prst="rect">
            <a:avLst/>
          </a:prstGeom>
          <a:solidFill>
            <a:srgbClr val="00B0F0"/>
          </a:solidFill>
        </p:spPr>
        <p:txBody>
          <a:bodyPr wrap="square" rtlCol="0">
            <a:spAutoFit/>
          </a:bodyPr>
          <a:lstStyle/>
          <a:p>
            <a:pPr algn="ctr"/>
            <a:r>
              <a:rPr lang="en-US" sz="2400" dirty="0"/>
              <a:t>Reliance Fresh,</a:t>
            </a:r>
          </a:p>
          <a:p>
            <a:pPr algn="ctr"/>
            <a:r>
              <a:rPr lang="en-US" sz="2400" dirty="0" err="1"/>
              <a:t>Kunnamangalam</a:t>
            </a:r>
            <a:r>
              <a:rPr lang="en-US" sz="2400" dirty="0"/>
              <a:t> </a:t>
            </a:r>
            <a:endParaRPr lang="en-IN" sz="2400" dirty="0"/>
          </a:p>
        </p:txBody>
      </p:sp>
      <p:sp>
        <p:nvSpPr>
          <p:cNvPr id="8" name="TextBox 7">
            <a:extLst>
              <a:ext uri="{FF2B5EF4-FFF2-40B4-BE49-F238E27FC236}">
                <a16:creationId xmlns:a16="http://schemas.microsoft.com/office/drawing/2014/main" id="{76AC9083-160F-99DD-127D-49D2336E0D7A}"/>
              </a:ext>
            </a:extLst>
          </p:cNvPr>
          <p:cNvSpPr txBox="1"/>
          <p:nvPr/>
        </p:nvSpPr>
        <p:spPr>
          <a:xfrm>
            <a:off x="866776" y="2009418"/>
            <a:ext cx="2266950" cy="1200329"/>
          </a:xfrm>
          <a:prstGeom prst="rect">
            <a:avLst/>
          </a:prstGeom>
          <a:solidFill>
            <a:srgbClr val="00B0F0"/>
          </a:solidFill>
        </p:spPr>
        <p:txBody>
          <a:bodyPr wrap="square" rtlCol="0">
            <a:spAutoFit/>
          </a:bodyPr>
          <a:lstStyle/>
          <a:p>
            <a:pPr algn="ctr"/>
            <a:r>
              <a:rPr lang="en-US" sz="2400" dirty="0"/>
              <a:t>Apple grower in Jammu &amp; Kashmir </a:t>
            </a:r>
            <a:endParaRPr lang="en-IN" sz="2400" dirty="0"/>
          </a:p>
        </p:txBody>
      </p:sp>
      <p:sp>
        <p:nvSpPr>
          <p:cNvPr id="9" name="TextBox 8">
            <a:extLst>
              <a:ext uri="{FF2B5EF4-FFF2-40B4-BE49-F238E27FC236}">
                <a16:creationId xmlns:a16="http://schemas.microsoft.com/office/drawing/2014/main" id="{04B58F8D-AD77-72F7-5512-99E2B0F34657}"/>
              </a:ext>
            </a:extLst>
          </p:cNvPr>
          <p:cNvSpPr txBox="1"/>
          <p:nvPr/>
        </p:nvSpPr>
        <p:spPr>
          <a:xfrm>
            <a:off x="1132286" y="4825124"/>
            <a:ext cx="2266950" cy="830997"/>
          </a:xfrm>
          <a:prstGeom prst="rect">
            <a:avLst/>
          </a:prstGeom>
          <a:solidFill>
            <a:srgbClr val="00B0F0"/>
          </a:solidFill>
        </p:spPr>
        <p:txBody>
          <a:bodyPr wrap="square" rtlCol="0">
            <a:spAutoFit/>
          </a:bodyPr>
          <a:lstStyle/>
          <a:p>
            <a:pPr algn="ctr"/>
            <a:r>
              <a:rPr lang="en-US" sz="2400" dirty="0"/>
              <a:t>Indian Oil Corporation  </a:t>
            </a:r>
            <a:endParaRPr lang="en-IN" sz="2400" dirty="0"/>
          </a:p>
        </p:txBody>
      </p:sp>
      <p:sp>
        <p:nvSpPr>
          <p:cNvPr id="10" name="TextBox 9">
            <a:extLst>
              <a:ext uri="{FF2B5EF4-FFF2-40B4-BE49-F238E27FC236}">
                <a16:creationId xmlns:a16="http://schemas.microsoft.com/office/drawing/2014/main" id="{18965B4D-E9FF-83C2-AD45-6F5556DD7262}"/>
              </a:ext>
            </a:extLst>
          </p:cNvPr>
          <p:cNvSpPr txBox="1"/>
          <p:nvPr/>
        </p:nvSpPr>
        <p:spPr>
          <a:xfrm>
            <a:off x="6248400" y="2140863"/>
            <a:ext cx="2266950" cy="830997"/>
          </a:xfrm>
          <a:prstGeom prst="rect">
            <a:avLst/>
          </a:prstGeom>
          <a:solidFill>
            <a:srgbClr val="00B0F0"/>
          </a:solidFill>
        </p:spPr>
        <p:txBody>
          <a:bodyPr wrap="square" rtlCol="0">
            <a:spAutoFit/>
          </a:bodyPr>
          <a:lstStyle/>
          <a:p>
            <a:pPr algn="ctr"/>
            <a:r>
              <a:rPr lang="en-US" sz="2400" dirty="0"/>
              <a:t>Reliance Petroleum Ltd</a:t>
            </a:r>
            <a:endParaRPr lang="en-IN" sz="2400" dirty="0"/>
          </a:p>
        </p:txBody>
      </p:sp>
      <p:sp>
        <p:nvSpPr>
          <p:cNvPr id="11" name="TextBox 10">
            <a:extLst>
              <a:ext uri="{FF2B5EF4-FFF2-40B4-BE49-F238E27FC236}">
                <a16:creationId xmlns:a16="http://schemas.microsoft.com/office/drawing/2014/main" id="{136B7ED3-35A9-1D0B-4983-675A170FA604}"/>
              </a:ext>
            </a:extLst>
          </p:cNvPr>
          <p:cNvSpPr txBox="1"/>
          <p:nvPr/>
        </p:nvSpPr>
        <p:spPr>
          <a:xfrm>
            <a:off x="4393407" y="3285976"/>
            <a:ext cx="2878250" cy="1200329"/>
          </a:xfrm>
          <a:prstGeom prst="rect">
            <a:avLst/>
          </a:prstGeom>
          <a:solidFill>
            <a:srgbClr val="00B0F0"/>
          </a:solidFill>
        </p:spPr>
        <p:txBody>
          <a:bodyPr wrap="square" rtlCol="0">
            <a:spAutoFit/>
          </a:bodyPr>
          <a:lstStyle/>
          <a:p>
            <a:pPr algn="ctr"/>
            <a:r>
              <a:rPr lang="en-US" sz="2400" dirty="0"/>
              <a:t>Mister Cut Gents Beauty </a:t>
            </a:r>
            <a:r>
              <a:rPr lang="en-US" sz="2400" dirty="0" err="1"/>
              <a:t>Parlour</a:t>
            </a:r>
            <a:r>
              <a:rPr lang="en-US" sz="2400" dirty="0"/>
              <a:t>, </a:t>
            </a:r>
            <a:r>
              <a:rPr lang="en-US" sz="2400" dirty="0" err="1"/>
              <a:t>Kattangal</a:t>
            </a:r>
            <a:r>
              <a:rPr lang="en-US" sz="2400" dirty="0"/>
              <a:t> </a:t>
            </a:r>
            <a:endParaRPr lang="en-IN" sz="2400" dirty="0"/>
          </a:p>
        </p:txBody>
      </p:sp>
      <p:sp>
        <p:nvSpPr>
          <p:cNvPr id="12" name="TextBox 11">
            <a:extLst>
              <a:ext uri="{FF2B5EF4-FFF2-40B4-BE49-F238E27FC236}">
                <a16:creationId xmlns:a16="http://schemas.microsoft.com/office/drawing/2014/main" id="{E028B7FC-D721-E603-5F8C-472CF4250BDF}"/>
              </a:ext>
            </a:extLst>
          </p:cNvPr>
          <p:cNvSpPr txBox="1"/>
          <p:nvPr/>
        </p:nvSpPr>
        <p:spPr>
          <a:xfrm>
            <a:off x="8097441" y="4856487"/>
            <a:ext cx="2266950" cy="1200329"/>
          </a:xfrm>
          <a:prstGeom prst="rect">
            <a:avLst/>
          </a:prstGeom>
          <a:solidFill>
            <a:srgbClr val="00B0F0"/>
          </a:solidFill>
        </p:spPr>
        <p:txBody>
          <a:bodyPr wrap="square" rtlCol="0">
            <a:spAutoFit/>
          </a:bodyPr>
          <a:lstStyle/>
          <a:p>
            <a:pPr algn="ctr"/>
            <a:r>
              <a:rPr lang="en-US" sz="2400" dirty="0"/>
              <a:t>Like Me Family Beauty Hub,</a:t>
            </a:r>
          </a:p>
          <a:p>
            <a:pPr algn="ctr"/>
            <a:r>
              <a:rPr lang="en-US" sz="2400" dirty="0" err="1"/>
              <a:t>Kattangal</a:t>
            </a:r>
            <a:r>
              <a:rPr lang="en-US" sz="2400" dirty="0"/>
              <a:t> </a:t>
            </a:r>
            <a:endParaRPr lang="en-IN" sz="2400" dirty="0"/>
          </a:p>
        </p:txBody>
      </p:sp>
      <p:sp>
        <p:nvSpPr>
          <p:cNvPr id="13" name="TextBox 12">
            <a:extLst>
              <a:ext uri="{FF2B5EF4-FFF2-40B4-BE49-F238E27FC236}">
                <a16:creationId xmlns:a16="http://schemas.microsoft.com/office/drawing/2014/main" id="{F65FBC81-F5AB-8149-FB86-BE356FC6C852}"/>
              </a:ext>
            </a:extLst>
          </p:cNvPr>
          <p:cNvSpPr txBox="1"/>
          <p:nvPr/>
        </p:nvSpPr>
        <p:spPr>
          <a:xfrm>
            <a:off x="1223964" y="3574018"/>
            <a:ext cx="2266950" cy="461665"/>
          </a:xfrm>
          <a:prstGeom prst="rect">
            <a:avLst/>
          </a:prstGeom>
          <a:solidFill>
            <a:srgbClr val="00B0F0"/>
          </a:solidFill>
        </p:spPr>
        <p:txBody>
          <a:bodyPr wrap="square" rtlCol="0">
            <a:spAutoFit/>
          </a:bodyPr>
          <a:lstStyle/>
          <a:p>
            <a:pPr algn="ctr"/>
            <a:r>
              <a:rPr lang="en-US" sz="2400" dirty="0"/>
              <a:t>Indigo Airlines </a:t>
            </a:r>
            <a:endParaRPr lang="en-IN" sz="2400" dirty="0"/>
          </a:p>
        </p:txBody>
      </p:sp>
      <p:sp>
        <p:nvSpPr>
          <p:cNvPr id="14" name="TextBox 13">
            <a:extLst>
              <a:ext uri="{FF2B5EF4-FFF2-40B4-BE49-F238E27FC236}">
                <a16:creationId xmlns:a16="http://schemas.microsoft.com/office/drawing/2014/main" id="{1B660F70-5D95-8FAE-567F-BE76C74CB0E3}"/>
              </a:ext>
            </a:extLst>
          </p:cNvPr>
          <p:cNvSpPr txBox="1"/>
          <p:nvPr/>
        </p:nvSpPr>
        <p:spPr>
          <a:xfrm>
            <a:off x="8201026" y="3695729"/>
            <a:ext cx="2266950" cy="461665"/>
          </a:xfrm>
          <a:prstGeom prst="rect">
            <a:avLst/>
          </a:prstGeom>
          <a:solidFill>
            <a:srgbClr val="00B0F0"/>
          </a:solidFill>
        </p:spPr>
        <p:txBody>
          <a:bodyPr wrap="square" rtlCol="0">
            <a:spAutoFit/>
          </a:bodyPr>
          <a:lstStyle/>
          <a:p>
            <a:pPr algn="ctr"/>
            <a:r>
              <a:rPr lang="en-US" sz="2400" dirty="0"/>
              <a:t>Jet Airways </a:t>
            </a:r>
            <a:endParaRPr lang="en-IN" sz="2400" dirty="0"/>
          </a:p>
        </p:txBody>
      </p:sp>
    </p:spTree>
    <p:extLst>
      <p:ext uri="{BB962C8B-B14F-4D97-AF65-F5344CB8AC3E}">
        <p14:creationId xmlns:p14="http://schemas.microsoft.com/office/powerpoint/2010/main" val="225814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E1CEC-4DD5-6AC0-AE04-80B60573D81B}"/>
              </a:ext>
            </a:extLst>
          </p:cNvPr>
          <p:cNvSpPr>
            <a:spLocks noGrp="1"/>
          </p:cNvSpPr>
          <p:nvPr>
            <p:ph type="title"/>
          </p:nvPr>
        </p:nvSpPr>
        <p:spPr/>
        <p:txBody>
          <a:bodyPr/>
          <a:lstStyle/>
          <a:p>
            <a:r>
              <a:rPr lang="en-US" dirty="0"/>
              <a:t>Same but different! 60 second challenge</a:t>
            </a:r>
            <a:endParaRPr lang="en-IN" dirty="0"/>
          </a:p>
        </p:txBody>
      </p:sp>
      <p:sp>
        <p:nvSpPr>
          <p:cNvPr id="5" name="TextBox 4">
            <a:extLst>
              <a:ext uri="{FF2B5EF4-FFF2-40B4-BE49-F238E27FC236}">
                <a16:creationId xmlns:a16="http://schemas.microsoft.com/office/drawing/2014/main" id="{02090E06-33B7-4D96-CF9E-02560F339AFD}"/>
              </a:ext>
            </a:extLst>
          </p:cNvPr>
          <p:cNvSpPr txBox="1"/>
          <p:nvPr/>
        </p:nvSpPr>
        <p:spPr>
          <a:xfrm>
            <a:off x="9086850" y="1974282"/>
            <a:ext cx="2266950" cy="830997"/>
          </a:xfrm>
          <a:prstGeom prst="rect">
            <a:avLst/>
          </a:prstGeom>
          <a:solidFill>
            <a:srgbClr val="FF0000"/>
          </a:solidFill>
        </p:spPr>
        <p:txBody>
          <a:bodyPr wrap="square" rtlCol="0">
            <a:spAutoFit/>
          </a:bodyPr>
          <a:lstStyle/>
          <a:p>
            <a:pPr algn="ctr"/>
            <a:r>
              <a:rPr lang="en-US" sz="2400" dirty="0"/>
              <a:t>Big Mart Super Store, </a:t>
            </a:r>
            <a:r>
              <a:rPr lang="en-US" sz="2400" dirty="0" err="1"/>
              <a:t>Kattangal</a:t>
            </a:r>
            <a:r>
              <a:rPr lang="en-US" sz="2400" dirty="0"/>
              <a:t> </a:t>
            </a:r>
            <a:endParaRPr lang="en-IN" sz="2400" dirty="0"/>
          </a:p>
        </p:txBody>
      </p:sp>
      <p:sp>
        <p:nvSpPr>
          <p:cNvPr id="6" name="TextBox 5">
            <a:extLst>
              <a:ext uri="{FF2B5EF4-FFF2-40B4-BE49-F238E27FC236}">
                <a16:creationId xmlns:a16="http://schemas.microsoft.com/office/drawing/2014/main" id="{94B7505E-72A3-0155-066E-99A4374D02EC}"/>
              </a:ext>
            </a:extLst>
          </p:cNvPr>
          <p:cNvSpPr txBox="1"/>
          <p:nvPr/>
        </p:nvSpPr>
        <p:spPr>
          <a:xfrm>
            <a:off x="4488657" y="4881264"/>
            <a:ext cx="2266950" cy="1200329"/>
          </a:xfrm>
          <a:prstGeom prst="rect">
            <a:avLst/>
          </a:prstGeom>
          <a:solidFill>
            <a:srgbClr val="00B0F0"/>
          </a:solidFill>
        </p:spPr>
        <p:txBody>
          <a:bodyPr wrap="square" rtlCol="0">
            <a:spAutoFit/>
          </a:bodyPr>
          <a:lstStyle/>
          <a:p>
            <a:pPr algn="ctr"/>
            <a:r>
              <a:rPr lang="en-US" sz="2400" dirty="0"/>
              <a:t>Apple grower in Himachal Pradesh</a:t>
            </a:r>
            <a:endParaRPr lang="en-IN" sz="2400" dirty="0"/>
          </a:p>
        </p:txBody>
      </p:sp>
      <p:sp>
        <p:nvSpPr>
          <p:cNvPr id="7" name="TextBox 6">
            <a:extLst>
              <a:ext uri="{FF2B5EF4-FFF2-40B4-BE49-F238E27FC236}">
                <a16:creationId xmlns:a16="http://schemas.microsoft.com/office/drawing/2014/main" id="{AA7F5D3A-C6CB-F90C-3421-C390FD12A367}"/>
              </a:ext>
            </a:extLst>
          </p:cNvPr>
          <p:cNvSpPr txBox="1"/>
          <p:nvPr/>
        </p:nvSpPr>
        <p:spPr>
          <a:xfrm>
            <a:off x="3490914" y="2021592"/>
            <a:ext cx="2266950" cy="830997"/>
          </a:xfrm>
          <a:prstGeom prst="rect">
            <a:avLst/>
          </a:prstGeom>
          <a:solidFill>
            <a:srgbClr val="FF0000"/>
          </a:solidFill>
        </p:spPr>
        <p:txBody>
          <a:bodyPr wrap="square" rtlCol="0">
            <a:spAutoFit/>
          </a:bodyPr>
          <a:lstStyle/>
          <a:p>
            <a:pPr algn="ctr"/>
            <a:r>
              <a:rPr lang="en-US" sz="2400" dirty="0"/>
              <a:t>Reliance Fresh,</a:t>
            </a:r>
          </a:p>
          <a:p>
            <a:pPr algn="ctr"/>
            <a:r>
              <a:rPr lang="en-US" sz="2400" dirty="0" err="1"/>
              <a:t>Kunnamangalam</a:t>
            </a:r>
            <a:r>
              <a:rPr lang="en-US" sz="2400" dirty="0"/>
              <a:t> </a:t>
            </a:r>
            <a:endParaRPr lang="en-IN" sz="2400" dirty="0"/>
          </a:p>
        </p:txBody>
      </p:sp>
      <p:sp>
        <p:nvSpPr>
          <p:cNvPr id="8" name="TextBox 7">
            <a:extLst>
              <a:ext uri="{FF2B5EF4-FFF2-40B4-BE49-F238E27FC236}">
                <a16:creationId xmlns:a16="http://schemas.microsoft.com/office/drawing/2014/main" id="{76AC9083-160F-99DD-127D-49D2336E0D7A}"/>
              </a:ext>
            </a:extLst>
          </p:cNvPr>
          <p:cNvSpPr txBox="1"/>
          <p:nvPr/>
        </p:nvSpPr>
        <p:spPr>
          <a:xfrm>
            <a:off x="866776" y="2009418"/>
            <a:ext cx="2266950" cy="1200329"/>
          </a:xfrm>
          <a:prstGeom prst="rect">
            <a:avLst/>
          </a:prstGeom>
          <a:solidFill>
            <a:srgbClr val="00B0F0"/>
          </a:solidFill>
        </p:spPr>
        <p:txBody>
          <a:bodyPr wrap="square" rtlCol="0">
            <a:spAutoFit/>
          </a:bodyPr>
          <a:lstStyle/>
          <a:p>
            <a:pPr algn="ctr"/>
            <a:r>
              <a:rPr lang="en-US" sz="2400" dirty="0"/>
              <a:t>Apple grower in Jammu &amp; Kashmir </a:t>
            </a:r>
            <a:endParaRPr lang="en-IN" sz="2400" dirty="0"/>
          </a:p>
        </p:txBody>
      </p:sp>
      <p:sp>
        <p:nvSpPr>
          <p:cNvPr id="9" name="TextBox 8">
            <a:extLst>
              <a:ext uri="{FF2B5EF4-FFF2-40B4-BE49-F238E27FC236}">
                <a16:creationId xmlns:a16="http://schemas.microsoft.com/office/drawing/2014/main" id="{04B58F8D-AD77-72F7-5512-99E2B0F34657}"/>
              </a:ext>
            </a:extLst>
          </p:cNvPr>
          <p:cNvSpPr txBox="1"/>
          <p:nvPr/>
        </p:nvSpPr>
        <p:spPr>
          <a:xfrm>
            <a:off x="1132286" y="4825124"/>
            <a:ext cx="2266950" cy="830997"/>
          </a:xfrm>
          <a:prstGeom prst="rect">
            <a:avLst/>
          </a:prstGeom>
          <a:solidFill>
            <a:srgbClr val="92D050"/>
          </a:solidFill>
        </p:spPr>
        <p:txBody>
          <a:bodyPr wrap="square" rtlCol="0">
            <a:spAutoFit/>
          </a:bodyPr>
          <a:lstStyle/>
          <a:p>
            <a:pPr algn="ctr"/>
            <a:r>
              <a:rPr lang="en-US" sz="2400" dirty="0"/>
              <a:t>Indian Oil Corporation  </a:t>
            </a:r>
            <a:endParaRPr lang="en-IN" sz="2400" dirty="0"/>
          </a:p>
        </p:txBody>
      </p:sp>
      <p:sp>
        <p:nvSpPr>
          <p:cNvPr id="10" name="TextBox 9">
            <a:extLst>
              <a:ext uri="{FF2B5EF4-FFF2-40B4-BE49-F238E27FC236}">
                <a16:creationId xmlns:a16="http://schemas.microsoft.com/office/drawing/2014/main" id="{18965B4D-E9FF-83C2-AD45-6F5556DD7262}"/>
              </a:ext>
            </a:extLst>
          </p:cNvPr>
          <p:cNvSpPr txBox="1"/>
          <p:nvPr/>
        </p:nvSpPr>
        <p:spPr>
          <a:xfrm>
            <a:off x="6115052" y="2009418"/>
            <a:ext cx="2266950" cy="830997"/>
          </a:xfrm>
          <a:prstGeom prst="rect">
            <a:avLst/>
          </a:prstGeom>
          <a:solidFill>
            <a:srgbClr val="92D050"/>
          </a:solidFill>
        </p:spPr>
        <p:txBody>
          <a:bodyPr wrap="square" rtlCol="0">
            <a:spAutoFit/>
          </a:bodyPr>
          <a:lstStyle/>
          <a:p>
            <a:pPr algn="ctr"/>
            <a:r>
              <a:rPr lang="en-US" sz="2400" dirty="0"/>
              <a:t>Reliance Petroleum Ltd</a:t>
            </a:r>
            <a:endParaRPr lang="en-IN" sz="2400" dirty="0"/>
          </a:p>
        </p:txBody>
      </p:sp>
      <p:sp>
        <p:nvSpPr>
          <p:cNvPr id="11" name="TextBox 10">
            <a:extLst>
              <a:ext uri="{FF2B5EF4-FFF2-40B4-BE49-F238E27FC236}">
                <a16:creationId xmlns:a16="http://schemas.microsoft.com/office/drawing/2014/main" id="{136B7ED3-35A9-1D0B-4983-675A170FA604}"/>
              </a:ext>
            </a:extLst>
          </p:cNvPr>
          <p:cNvSpPr txBox="1"/>
          <p:nvPr/>
        </p:nvSpPr>
        <p:spPr>
          <a:xfrm>
            <a:off x="4624389" y="3260675"/>
            <a:ext cx="2848654" cy="1200329"/>
          </a:xfrm>
          <a:prstGeom prst="rect">
            <a:avLst/>
          </a:prstGeom>
          <a:solidFill>
            <a:srgbClr val="FFC000"/>
          </a:solidFill>
        </p:spPr>
        <p:txBody>
          <a:bodyPr wrap="square" rtlCol="0">
            <a:spAutoFit/>
          </a:bodyPr>
          <a:lstStyle/>
          <a:p>
            <a:pPr algn="ctr"/>
            <a:r>
              <a:rPr lang="en-US" sz="2400" dirty="0"/>
              <a:t>Mister Cut Gents Beauty </a:t>
            </a:r>
            <a:r>
              <a:rPr lang="en-US" sz="2400" dirty="0" err="1"/>
              <a:t>Parlour</a:t>
            </a:r>
            <a:r>
              <a:rPr lang="en-US" sz="2400" dirty="0"/>
              <a:t>, </a:t>
            </a:r>
            <a:r>
              <a:rPr lang="en-US" sz="2400" dirty="0" err="1"/>
              <a:t>Kattangal</a:t>
            </a:r>
            <a:r>
              <a:rPr lang="en-US" sz="2400" dirty="0"/>
              <a:t> </a:t>
            </a:r>
            <a:endParaRPr lang="en-IN" sz="2400" dirty="0"/>
          </a:p>
        </p:txBody>
      </p:sp>
      <p:sp>
        <p:nvSpPr>
          <p:cNvPr id="12" name="TextBox 11">
            <a:extLst>
              <a:ext uri="{FF2B5EF4-FFF2-40B4-BE49-F238E27FC236}">
                <a16:creationId xmlns:a16="http://schemas.microsoft.com/office/drawing/2014/main" id="{E028B7FC-D721-E603-5F8C-472CF4250BDF}"/>
              </a:ext>
            </a:extLst>
          </p:cNvPr>
          <p:cNvSpPr txBox="1"/>
          <p:nvPr/>
        </p:nvSpPr>
        <p:spPr>
          <a:xfrm>
            <a:off x="8097441" y="4856487"/>
            <a:ext cx="2266950" cy="1200329"/>
          </a:xfrm>
          <a:prstGeom prst="rect">
            <a:avLst/>
          </a:prstGeom>
          <a:solidFill>
            <a:srgbClr val="FFC000"/>
          </a:solidFill>
        </p:spPr>
        <p:txBody>
          <a:bodyPr wrap="square" rtlCol="0">
            <a:spAutoFit/>
          </a:bodyPr>
          <a:lstStyle/>
          <a:p>
            <a:pPr algn="ctr"/>
            <a:r>
              <a:rPr lang="en-US" sz="2400" dirty="0"/>
              <a:t>Like Me Family Beauty Hub,</a:t>
            </a:r>
          </a:p>
          <a:p>
            <a:pPr algn="ctr"/>
            <a:r>
              <a:rPr lang="en-US" sz="2400" dirty="0" err="1"/>
              <a:t>Kattangal</a:t>
            </a:r>
            <a:r>
              <a:rPr lang="en-US" sz="2400" dirty="0"/>
              <a:t> </a:t>
            </a:r>
            <a:endParaRPr lang="en-IN" sz="2400" dirty="0"/>
          </a:p>
        </p:txBody>
      </p:sp>
      <p:sp>
        <p:nvSpPr>
          <p:cNvPr id="13" name="TextBox 12">
            <a:extLst>
              <a:ext uri="{FF2B5EF4-FFF2-40B4-BE49-F238E27FC236}">
                <a16:creationId xmlns:a16="http://schemas.microsoft.com/office/drawing/2014/main" id="{F65FBC81-F5AB-8149-FB86-BE356FC6C852}"/>
              </a:ext>
            </a:extLst>
          </p:cNvPr>
          <p:cNvSpPr txBox="1"/>
          <p:nvPr/>
        </p:nvSpPr>
        <p:spPr>
          <a:xfrm>
            <a:off x="1223964" y="3574018"/>
            <a:ext cx="2266950" cy="461665"/>
          </a:xfrm>
          <a:prstGeom prst="rect">
            <a:avLst/>
          </a:prstGeom>
          <a:solidFill>
            <a:srgbClr val="FFFF00"/>
          </a:solidFill>
        </p:spPr>
        <p:txBody>
          <a:bodyPr wrap="square" rtlCol="0">
            <a:spAutoFit/>
          </a:bodyPr>
          <a:lstStyle/>
          <a:p>
            <a:pPr algn="ctr"/>
            <a:r>
              <a:rPr lang="en-US" sz="2400" dirty="0"/>
              <a:t>Indigo Airlines </a:t>
            </a:r>
            <a:endParaRPr lang="en-IN" sz="2400" dirty="0"/>
          </a:p>
        </p:txBody>
      </p:sp>
      <p:sp>
        <p:nvSpPr>
          <p:cNvPr id="14" name="TextBox 13">
            <a:extLst>
              <a:ext uri="{FF2B5EF4-FFF2-40B4-BE49-F238E27FC236}">
                <a16:creationId xmlns:a16="http://schemas.microsoft.com/office/drawing/2014/main" id="{1B660F70-5D95-8FAE-567F-BE76C74CB0E3}"/>
              </a:ext>
            </a:extLst>
          </p:cNvPr>
          <p:cNvSpPr txBox="1"/>
          <p:nvPr/>
        </p:nvSpPr>
        <p:spPr>
          <a:xfrm>
            <a:off x="8201026" y="3695729"/>
            <a:ext cx="2266950" cy="461665"/>
          </a:xfrm>
          <a:prstGeom prst="rect">
            <a:avLst/>
          </a:prstGeom>
          <a:solidFill>
            <a:srgbClr val="FFFF00"/>
          </a:solidFill>
        </p:spPr>
        <p:txBody>
          <a:bodyPr wrap="square" rtlCol="0">
            <a:spAutoFit/>
          </a:bodyPr>
          <a:lstStyle/>
          <a:p>
            <a:pPr algn="ctr"/>
            <a:r>
              <a:rPr lang="en-US" sz="2400" dirty="0"/>
              <a:t>Jet Airways </a:t>
            </a:r>
            <a:endParaRPr lang="en-IN" sz="2400" dirty="0"/>
          </a:p>
        </p:txBody>
      </p:sp>
    </p:spTree>
    <p:extLst>
      <p:ext uri="{BB962C8B-B14F-4D97-AF65-F5344CB8AC3E}">
        <p14:creationId xmlns:p14="http://schemas.microsoft.com/office/powerpoint/2010/main" val="182151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E1CEC-4DD5-6AC0-AE04-80B60573D81B}"/>
              </a:ext>
            </a:extLst>
          </p:cNvPr>
          <p:cNvSpPr>
            <a:spLocks noGrp="1"/>
          </p:cNvSpPr>
          <p:nvPr>
            <p:ph type="title"/>
          </p:nvPr>
        </p:nvSpPr>
        <p:spPr>
          <a:xfrm>
            <a:off x="838200" y="365126"/>
            <a:ext cx="10515600" cy="711200"/>
          </a:xfrm>
        </p:spPr>
        <p:txBody>
          <a:bodyPr/>
          <a:lstStyle/>
          <a:p>
            <a:r>
              <a:rPr lang="en-US" dirty="0">
                <a:solidFill>
                  <a:srgbClr val="C00000"/>
                </a:solidFill>
              </a:rPr>
              <a:t>What is the significance?</a:t>
            </a:r>
            <a:endParaRPr lang="en-IN" dirty="0">
              <a:solidFill>
                <a:srgbClr val="C00000"/>
              </a:solidFill>
            </a:endParaRPr>
          </a:p>
        </p:txBody>
      </p:sp>
      <p:sp>
        <p:nvSpPr>
          <p:cNvPr id="5" name="TextBox 4">
            <a:extLst>
              <a:ext uri="{FF2B5EF4-FFF2-40B4-BE49-F238E27FC236}">
                <a16:creationId xmlns:a16="http://schemas.microsoft.com/office/drawing/2014/main" id="{02090E06-33B7-4D96-CF9E-02560F339AFD}"/>
              </a:ext>
            </a:extLst>
          </p:cNvPr>
          <p:cNvSpPr txBox="1"/>
          <p:nvPr/>
        </p:nvSpPr>
        <p:spPr>
          <a:xfrm>
            <a:off x="2483198" y="4425657"/>
            <a:ext cx="1333798" cy="923330"/>
          </a:xfrm>
          <a:prstGeom prst="rect">
            <a:avLst/>
          </a:prstGeom>
          <a:solidFill>
            <a:srgbClr val="FF0000"/>
          </a:solidFill>
        </p:spPr>
        <p:txBody>
          <a:bodyPr wrap="square" rtlCol="0">
            <a:spAutoFit/>
          </a:bodyPr>
          <a:lstStyle/>
          <a:p>
            <a:pPr algn="ctr"/>
            <a:r>
              <a:rPr lang="en-US" dirty="0"/>
              <a:t>Big Mart Super Store </a:t>
            </a:r>
            <a:r>
              <a:rPr lang="en-US" dirty="0" err="1"/>
              <a:t>Kattangal</a:t>
            </a:r>
            <a:r>
              <a:rPr lang="en-US" dirty="0"/>
              <a:t> </a:t>
            </a:r>
            <a:endParaRPr lang="en-IN" dirty="0"/>
          </a:p>
        </p:txBody>
      </p:sp>
      <p:sp>
        <p:nvSpPr>
          <p:cNvPr id="6" name="TextBox 5">
            <a:extLst>
              <a:ext uri="{FF2B5EF4-FFF2-40B4-BE49-F238E27FC236}">
                <a16:creationId xmlns:a16="http://schemas.microsoft.com/office/drawing/2014/main" id="{94B7505E-72A3-0155-066E-99A4374D02EC}"/>
              </a:ext>
            </a:extLst>
          </p:cNvPr>
          <p:cNvSpPr txBox="1"/>
          <p:nvPr/>
        </p:nvSpPr>
        <p:spPr>
          <a:xfrm>
            <a:off x="2461024" y="1483315"/>
            <a:ext cx="1647824" cy="923330"/>
          </a:xfrm>
          <a:prstGeom prst="rect">
            <a:avLst/>
          </a:prstGeom>
          <a:solidFill>
            <a:srgbClr val="00B0F0"/>
          </a:solidFill>
        </p:spPr>
        <p:txBody>
          <a:bodyPr wrap="square" rtlCol="0">
            <a:spAutoFit/>
          </a:bodyPr>
          <a:lstStyle/>
          <a:p>
            <a:pPr algn="ctr"/>
            <a:r>
              <a:rPr lang="en-US" dirty="0"/>
              <a:t>Apple grower in Himachal Pradesh</a:t>
            </a:r>
            <a:endParaRPr lang="en-IN" dirty="0"/>
          </a:p>
        </p:txBody>
      </p:sp>
      <p:sp>
        <p:nvSpPr>
          <p:cNvPr id="7" name="TextBox 6">
            <a:extLst>
              <a:ext uri="{FF2B5EF4-FFF2-40B4-BE49-F238E27FC236}">
                <a16:creationId xmlns:a16="http://schemas.microsoft.com/office/drawing/2014/main" id="{AA7F5D3A-C6CB-F90C-3421-C390FD12A367}"/>
              </a:ext>
            </a:extLst>
          </p:cNvPr>
          <p:cNvSpPr txBox="1"/>
          <p:nvPr/>
        </p:nvSpPr>
        <p:spPr>
          <a:xfrm>
            <a:off x="295574" y="4454258"/>
            <a:ext cx="1847551" cy="646331"/>
          </a:xfrm>
          <a:prstGeom prst="rect">
            <a:avLst/>
          </a:prstGeom>
          <a:solidFill>
            <a:srgbClr val="FF0000"/>
          </a:solidFill>
        </p:spPr>
        <p:txBody>
          <a:bodyPr wrap="square" rtlCol="0">
            <a:spAutoFit/>
          </a:bodyPr>
          <a:lstStyle/>
          <a:p>
            <a:pPr algn="ctr"/>
            <a:r>
              <a:rPr lang="en-US" dirty="0"/>
              <a:t>Reliance Fresh</a:t>
            </a:r>
          </a:p>
          <a:p>
            <a:pPr algn="ctr"/>
            <a:r>
              <a:rPr lang="en-US" dirty="0" err="1"/>
              <a:t>Kunnamangalam</a:t>
            </a:r>
            <a:r>
              <a:rPr lang="en-US" dirty="0"/>
              <a:t> </a:t>
            </a:r>
            <a:endParaRPr lang="en-IN" dirty="0"/>
          </a:p>
        </p:txBody>
      </p:sp>
      <p:sp>
        <p:nvSpPr>
          <p:cNvPr id="8" name="TextBox 7">
            <a:extLst>
              <a:ext uri="{FF2B5EF4-FFF2-40B4-BE49-F238E27FC236}">
                <a16:creationId xmlns:a16="http://schemas.microsoft.com/office/drawing/2014/main" id="{76AC9083-160F-99DD-127D-49D2336E0D7A}"/>
              </a:ext>
            </a:extLst>
          </p:cNvPr>
          <p:cNvSpPr txBox="1"/>
          <p:nvPr/>
        </p:nvSpPr>
        <p:spPr>
          <a:xfrm>
            <a:off x="495301" y="1453202"/>
            <a:ext cx="1647824" cy="923330"/>
          </a:xfrm>
          <a:prstGeom prst="rect">
            <a:avLst/>
          </a:prstGeom>
          <a:solidFill>
            <a:srgbClr val="00B0F0"/>
          </a:solidFill>
        </p:spPr>
        <p:txBody>
          <a:bodyPr wrap="square" rtlCol="0">
            <a:spAutoFit/>
          </a:bodyPr>
          <a:lstStyle/>
          <a:p>
            <a:pPr algn="ctr"/>
            <a:r>
              <a:rPr lang="en-US" dirty="0"/>
              <a:t>Apple grower in Jammu &amp; Kashmir </a:t>
            </a:r>
            <a:endParaRPr lang="en-IN" dirty="0"/>
          </a:p>
        </p:txBody>
      </p:sp>
      <p:sp>
        <p:nvSpPr>
          <p:cNvPr id="9" name="TextBox 8">
            <a:extLst>
              <a:ext uri="{FF2B5EF4-FFF2-40B4-BE49-F238E27FC236}">
                <a16:creationId xmlns:a16="http://schemas.microsoft.com/office/drawing/2014/main" id="{04B58F8D-AD77-72F7-5512-99E2B0F34657}"/>
              </a:ext>
            </a:extLst>
          </p:cNvPr>
          <p:cNvSpPr txBox="1"/>
          <p:nvPr/>
        </p:nvSpPr>
        <p:spPr>
          <a:xfrm>
            <a:off x="314326" y="3470642"/>
            <a:ext cx="1714499" cy="646331"/>
          </a:xfrm>
          <a:prstGeom prst="rect">
            <a:avLst/>
          </a:prstGeom>
          <a:solidFill>
            <a:srgbClr val="92D050"/>
          </a:solidFill>
        </p:spPr>
        <p:txBody>
          <a:bodyPr wrap="square" rtlCol="0">
            <a:spAutoFit/>
          </a:bodyPr>
          <a:lstStyle/>
          <a:p>
            <a:pPr algn="ctr"/>
            <a:r>
              <a:rPr lang="en-US" dirty="0"/>
              <a:t>Indian Oil Corporation  </a:t>
            </a:r>
            <a:endParaRPr lang="en-IN" dirty="0"/>
          </a:p>
        </p:txBody>
      </p:sp>
      <p:sp>
        <p:nvSpPr>
          <p:cNvPr id="10" name="TextBox 9">
            <a:extLst>
              <a:ext uri="{FF2B5EF4-FFF2-40B4-BE49-F238E27FC236}">
                <a16:creationId xmlns:a16="http://schemas.microsoft.com/office/drawing/2014/main" id="{18965B4D-E9FF-83C2-AD45-6F5556DD7262}"/>
              </a:ext>
            </a:extLst>
          </p:cNvPr>
          <p:cNvSpPr txBox="1"/>
          <p:nvPr/>
        </p:nvSpPr>
        <p:spPr>
          <a:xfrm>
            <a:off x="2516685" y="3533419"/>
            <a:ext cx="1571625" cy="646331"/>
          </a:xfrm>
          <a:prstGeom prst="rect">
            <a:avLst/>
          </a:prstGeom>
          <a:solidFill>
            <a:srgbClr val="92D050"/>
          </a:solidFill>
        </p:spPr>
        <p:txBody>
          <a:bodyPr wrap="square" rtlCol="0">
            <a:spAutoFit/>
          </a:bodyPr>
          <a:lstStyle/>
          <a:p>
            <a:pPr algn="ctr"/>
            <a:r>
              <a:rPr lang="en-US" dirty="0"/>
              <a:t>Reliance Petroleum Ltd</a:t>
            </a:r>
            <a:endParaRPr lang="en-IN" dirty="0"/>
          </a:p>
        </p:txBody>
      </p:sp>
      <p:sp>
        <p:nvSpPr>
          <p:cNvPr id="11" name="TextBox 10">
            <a:extLst>
              <a:ext uri="{FF2B5EF4-FFF2-40B4-BE49-F238E27FC236}">
                <a16:creationId xmlns:a16="http://schemas.microsoft.com/office/drawing/2014/main" id="{136B7ED3-35A9-1D0B-4983-675A170FA604}"/>
              </a:ext>
            </a:extLst>
          </p:cNvPr>
          <p:cNvSpPr txBox="1"/>
          <p:nvPr/>
        </p:nvSpPr>
        <p:spPr>
          <a:xfrm>
            <a:off x="295574" y="5657671"/>
            <a:ext cx="1466849" cy="923330"/>
          </a:xfrm>
          <a:prstGeom prst="rect">
            <a:avLst/>
          </a:prstGeom>
          <a:solidFill>
            <a:srgbClr val="FFC000"/>
          </a:solidFill>
        </p:spPr>
        <p:txBody>
          <a:bodyPr wrap="square" rtlCol="0">
            <a:spAutoFit/>
          </a:bodyPr>
          <a:lstStyle/>
          <a:p>
            <a:pPr algn="ctr"/>
            <a:r>
              <a:rPr lang="en-US" dirty="0"/>
              <a:t>Mister Cut Gents Beauty </a:t>
            </a:r>
            <a:r>
              <a:rPr lang="en-US" dirty="0" err="1"/>
              <a:t>Kattangal</a:t>
            </a:r>
            <a:r>
              <a:rPr lang="en-US" dirty="0"/>
              <a:t> </a:t>
            </a:r>
            <a:endParaRPr lang="en-IN" dirty="0"/>
          </a:p>
        </p:txBody>
      </p:sp>
      <p:sp>
        <p:nvSpPr>
          <p:cNvPr id="12" name="TextBox 11">
            <a:extLst>
              <a:ext uri="{FF2B5EF4-FFF2-40B4-BE49-F238E27FC236}">
                <a16:creationId xmlns:a16="http://schemas.microsoft.com/office/drawing/2014/main" id="{E028B7FC-D721-E603-5F8C-472CF4250BDF}"/>
              </a:ext>
            </a:extLst>
          </p:cNvPr>
          <p:cNvSpPr txBox="1"/>
          <p:nvPr/>
        </p:nvSpPr>
        <p:spPr>
          <a:xfrm>
            <a:off x="2288084" y="5657671"/>
            <a:ext cx="1724025" cy="923330"/>
          </a:xfrm>
          <a:prstGeom prst="rect">
            <a:avLst/>
          </a:prstGeom>
          <a:solidFill>
            <a:srgbClr val="FFC000"/>
          </a:solidFill>
        </p:spPr>
        <p:txBody>
          <a:bodyPr wrap="square" rtlCol="0">
            <a:spAutoFit/>
          </a:bodyPr>
          <a:lstStyle/>
          <a:p>
            <a:pPr algn="ctr"/>
            <a:r>
              <a:rPr lang="en-US" dirty="0"/>
              <a:t>Like Me Family Beauty Hub</a:t>
            </a:r>
          </a:p>
          <a:p>
            <a:pPr algn="ctr"/>
            <a:r>
              <a:rPr lang="en-US" dirty="0" err="1"/>
              <a:t>Kattangal</a:t>
            </a:r>
            <a:r>
              <a:rPr lang="en-US" dirty="0"/>
              <a:t> </a:t>
            </a:r>
            <a:endParaRPr lang="en-IN" dirty="0"/>
          </a:p>
        </p:txBody>
      </p:sp>
      <p:sp>
        <p:nvSpPr>
          <p:cNvPr id="13" name="TextBox 12">
            <a:extLst>
              <a:ext uri="{FF2B5EF4-FFF2-40B4-BE49-F238E27FC236}">
                <a16:creationId xmlns:a16="http://schemas.microsoft.com/office/drawing/2014/main" id="{F65FBC81-F5AB-8149-FB86-BE356FC6C852}"/>
              </a:ext>
            </a:extLst>
          </p:cNvPr>
          <p:cNvSpPr txBox="1"/>
          <p:nvPr/>
        </p:nvSpPr>
        <p:spPr>
          <a:xfrm>
            <a:off x="495301" y="2760256"/>
            <a:ext cx="1781174" cy="369332"/>
          </a:xfrm>
          <a:prstGeom prst="rect">
            <a:avLst/>
          </a:prstGeom>
          <a:solidFill>
            <a:srgbClr val="FFFF00"/>
          </a:solidFill>
        </p:spPr>
        <p:txBody>
          <a:bodyPr wrap="square" rtlCol="0">
            <a:spAutoFit/>
          </a:bodyPr>
          <a:lstStyle/>
          <a:p>
            <a:pPr algn="ctr"/>
            <a:r>
              <a:rPr lang="en-US" dirty="0"/>
              <a:t>Indigo Airlines </a:t>
            </a:r>
            <a:endParaRPr lang="en-IN" dirty="0"/>
          </a:p>
        </p:txBody>
      </p:sp>
      <p:sp>
        <p:nvSpPr>
          <p:cNvPr id="14" name="TextBox 13">
            <a:extLst>
              <a:ext uri="{FF2B5EF4-FFF2-40B4-BE49-F238E27FC236}">
                <a16:creationId xmlns:a16="http://schemas.microsoft.com/office/drawing/2014/main" id="{1B660F70-5D95-8FAE-567F-BE76C74CB0E3}"/>
              </a:ext>
            </a:extLst>
          </p:cNvPr>
          <p:cNvSpPr txBox="1"/>
          <p:nvPr/>
        </p:nvSpPr>
        <p:spPr>
          <a:xfrm>
            <a:off x="2559696" y="2760256"/>
            <a:ext cx="1571625" cy="369332"/>
          </a:xfrm>
          <a:prstGeom prst="rect">
            <a:avLst/>
          </a:prstGeom>
          <a:solidFill>
            <a:srgbClr val="FFFF00"/>
          </a:solidFill>
        </p:spPr>
        <p:txBody>
          <a:bodyPr wrap="square" rtlCol="0">
            <a:spAutoFit/>
          </a:bodyPr>
          <a:lstStyle/>
          <a:p>
            <a:pPr algn="ctr"/>
            <a:r>
              <a:rPr lang="en-US" dirty="0"/>
              <a:t>Jet Airways </a:t>
            </a:r>
            <a:endParaRPr lang="en-IN" dirty="0"/>
          </a:p>
        </p:txBody>
      </p:sp>
      <p:grpSp>
        <p:nvGrpSpPr>
          <p:cNvPr id="3" name="Group 2">
            <a:extLst>
              <a:ext uri="{FF2B5EF4-FFF2-40B4-BE49-F238E27FC236}">
                <a16:creationId xmlns:a16="http://schemas.microsoft.com/office/drawing/2014/main" id="{D9748906-773F-E632-F92C-51C6BF5C1727}"/>
              </a:ext>
            </a:extLst>
          </p:cNvPr>
          <p:cNvGrpSpPr/>
          <p:nvPr/>
        </p:nvGrpSpPr>
        <p:grpSpPr>
          <a:xfrm>
            <a:off x="4371531" y="1510915"/>
            <a:ext cx="8127999" cy="5212115"/>
            <a:chOff x="4371531" y="1510915"/>
            <a:chExt cx="8127999" cy="5212115"/>
          </a:xfrm>
        </p:grpSpPr>
        <p:sp>
          <p:nvSpPr>
            <p:cNvPr id="15" name="Freeform: Shape 14">
              <a:extLst>
                <a:ext uri="{FF2B5EF4-FFF2-40B4-BE49-F238E27FC236}">
                  <a16:creationId xmlns:a16="http://schemas.microsoft.com/office/drawing/2014/main" id="{224F0B66-C45B-40AB-4F1D-22A225C2DD6D}"/>
                </a:ext>
              </a:extLst>
            </p:cNvPr>
            <p:cNvSpPr/>
            <p:nvPr/>
          </p:nvSpPr>
          <p:spPr>
            <a:xfrm>
              <a:off x="4371531" y="1510915"/>
              <a:ext cx="6258560" cy="938180"/>
            </a:xfrm>
            <a:custGeom>
              <a:avLst/>
              <a:gdLst>
                <a:gd name="connsiteX0" fmla="*/ 0 w 6258560"/>
                <a:gd name="connsiteY0" fmla="*/ 93818 h 938180"/>
                <a:gd name="connsiteX1" fmla="*/ 93818 w 6258560"/>
                <a:gd name="connsiteY1" fmla="*/ 0 h 938180"/>
                <a:gd name="connsiteX2" fmla="*/ 6164742 w 6258560"/>
                <a:gd name="connsiteY2" fmla="*/ 0 h 938180"/>
                <a:gd name="connsiteX3" fmla="*/ 6258560 w 6258560"/>
                <a:gd name="connsiteY3" fmla="*/ 93818 h 938180"/>
                <a:gd name="connsiteX4" fmla="*/ 6258560 w 6258560"/>
                <a:gd name="connsiteY4" fmla="*/ 844362 h 938180"/>
                <a:gd name="connsiteX5" fmla="*/ 6164742 w 6258560"/>
                <a:gd name="connsiteY5" fmla="*/ 938180 h 938180"/>
                <a:gd name="connsiteX6" fmla="*/ 93818 w 6258560"/>
                <a:gd name="connsiteY6" fmla="*/ 938180 h 938180"/>
                <a:gd name="connsiteX7" fmla="*/ 0 w 6258560"/>
                <a:gd name="connsiteY7" fmla="*/ 844362 h 938180"/>
                <a:gd name="connsiteX8" fmla="*/ 0 w 6258560"/>
                <a:gd name="connsiteY8" fmla="*/ 93818 h 93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938180">
                  <a:moveTo>
                    <a:pt x="0" y="93818"/>
                  </a:moveTo>
                  <a:cubicBezTo>
                    <a:pt x="0" y="42004"/>
                    <a:pt x="42004" y="0"/>
                    <a:pt x="93818" y="0"/>
                  </a:cubicBezTo>
                  <a:lnTo>
                    <a:pt x="6164742" y="0"/>
                  </a:lnTo>
                  <a:cubicBezTo>
                    <a:pt x="6216556" y="0"/>
                    <a:pt x="6258560" y="42004"/>
                    <a:pt x="6258560" y="93818"/>
                  </a:cubicBezTo>
                  <a:lnTo>
                    <a:pt x="6258560" y="844362"/>
                  </a:lnTo>
                  <a:cubicBezTo>
                    <a:pt x="6258560" y="896176"/>
                    <a:pt x="6216556" y="938180"/>
                    <a:pt x="6164742" y="938180"/>
                  </a:cubicBezTo>
                  <a:lnTo>
                    <a:pt x="93818" y="938180"/>
                  </a:lnTo>
                  <a:cubicBezTo>
                    <a:pt x="42004" y="938180"/>
                    <a:pt x="0" y="896176"/>
                    <a:pt x="0" y="844362"/>
                  </a:cubicBezTo>
                  <a:lnTo>
                    <a:pt x="0" y="9381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818" tIns="80818" rIns="1147999" bIns="80818" numCol="1" spcCol="1270" anchor="ctr" anchorCtr="0">
              <a:noAutofit/>
            </a:bodyPr>
            <a:lstStyle/>
            <a:p>
              <a:pPr marL="0" lvl="0" indent="0" algn="l" defTabSz="622300">
                <a:lnSpc>
                  <a:spcPct val="90000"/>
                </a:lnSpc>
                <a:spcBef>
                  <a:spcPct val="0"/>
                </a:spcBef>
                <a:spcAft>
                  <a:spcPct val="35000"/>
                </a:spcAft>
                <a:buNone/>
              </a:pPr>
              <a:r>
                <a:rPr lang="en-US" sz="1400" kern="1200" dirty="0"/>
                <a:t>Does an apple cultivator in J&amp;K compete with a apple cultivator in HP?</a:t>
              </a:r>
              <a:endParaRPr lang="en-IN" sz="1400" kern="1200" dirty="0"/>
            </a:p>
          </p:txBody>
        </p:sp>
        <p:sp>
          <p:nvSpPr>
            <p:cNvPr id="16" name="Freeform: Shape 15">
              <a:extLst>
                <a:ext uri="{FF2B5EF4-FFF2-40B4-BE49-F238E27FC236}">
                  <a16:creationId xmlns:a16="http://schemas.microsoft.com/office/drawing/2014/main" id="{5FAACE79-D53C-0E22-7E34-49D73C8EC50D}"/>
                </a:ext>
              </a:extLst>
            </p:cNvPr>
            <p:cNvSpPr/>
            <p:nvPr/>
          </p:nvSpPr>
          <p:spPr>
            <a:xfrm>
              <a:off x="4838891" y="2579398"/>
              <a:ext cx="6258560" cy="938180"/>
            </a:xfrm>
            <a:custGeom>
              <a:avLst/>
              <a:gdLst>
                <a:gd name="connsiteX0" fmla="*/ 0 w 6258560"/>
                <a:gd name="connsiteY0" fmla="*/ 93818 h 938180"/>
                <a:gd name="connsiteX1" fmla="*/ 93818 w 6258560"/>
                <a:gd name="connsiteY1" fmla="*/ 0 h 938180"/>
                <a:gd name="connsiteX2" fmla="*/ 6164742 w 6258560"/>
                <a:gd name="connsiteY2" fmla="*/ 0 h 938180"/>
                <a:gd name="connsiteX3" fmla="*/ 6258560 w 6258560"/>
                <a:gd name="connsiteY3" fmla="*/ 93818 h 938180"/>
                <a:gd name="connsiteX4" fmla="*/ 6258560 w 6258560"/>
                <a:gd name="connsiteY4" fmla="*/ 844362 h 938180"/>
                <a:gd name="connsiteX5" fmla="*/ 6164742 w 6258560"/>
                <a:gd name="connsiteY5" fmla="*/ 938180 h 938180"/>
                <a:gd name="connsiteX6" fmla="*/ 93818 w 6258560"/>
                <a:gd name="connsiteY6" fmla="*/ 938180 h 938180"/>
                <a:gd name="connsiteX7" fmla="*/ 0 w 6258560"/>
                <a:gd name="connsiteY7" fmla="*/ 844362 h 938180"/>
                <a:gd name="connsiteX8" fmla="*/ 0 w 6258560"/>
                <a:gd name="connsiteY8" fmla="*/ 93818 h 93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938180">
                  <a:moveTo>
                    <a:pt x="0" y="93818"/>
                  </a:moveTo>
                  <a:cubicBezTo>
                    <a:pt x="0" y="42004"/>
                    <a:pt x="42004" y="0"/>
                    <a:pt x="93818" y="0"/>
                  </a:cubicBezTo>
                  <a:lnTo>
                    <a:pt x="6164742" y="0"/>
                  </a:lnTo>
                  <a:cubicBezTo>
                    <a:pt x="6216556" y="0"/>
                    <a:pt x="6258560" y="42004"/>
                    <a:pt x="6258560" y="93818"/>
                  </a:cubicBezTo>
                  <a:lnTo>
                    <a:pt x="6258560" y="844362"/>
                  </a:lnTo>
                  <a:cubicBezTo>
                    <a:pt x="6258560" y="896176"/>
                    <a:pt x="6216556" y="938180"/>
                    <a:pt x="6164742" y="938180"/>
                  </a:cubicBezTo>
                  <a:lnTo>
                    <a:pt x="93818" y="938180"/>
                  </a:lnTo>
                  <a:cubicBezTo>
                    <a:pt x="42004" y="938180"/>
                    <a:pt x="0" y="896176"/>
                    <a:pt x="0" y="844362"/>
                  </a:cubicBezTo>
                  <a:lnTo>
                    <a:pt x="0" y="9381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818" tIns="80818" rIns="1157996" bIns="80818" numCol="1" spcCol="1270" anchor="ctr" anchorCtr="0">
              <a:noAutofit/>
            </a:bodyPr>
            <a:lstStyle/>
            <a:p>
              <a:pPr marL="0" lvl="0" indent="0" algn="l" defTabSz="622300">
                <a:lnSpc>
                  <a:spcPct val="90000"/>
                </a:lnSpc>
                <a:spcBef>
                  <a:spcPct val="0"/>
                </a:spcBef>
                <a:spcAft>
                  <a:spcPct val="35000"/>
                </a:spcAft>
                <a:buNone/>
              </a:pPr>
              <a:r>
                <a:rPr lang="en-US" sz="1400" kern="1200" dirty="0"/>
                <a:t>A farmer from J&amp;K can produce as many apples as they want and not affect the sales and profit of the farmers of HP. Ultimately the explanation lies within the  explanation of structure of the market.</a:t>
              </a:r>
              <a:endParaRPr lang="en-IN" sz="1400" kern="1200" dirty="0"/>
            </a:p>
          </p:txBody>
        </p:sp>
        <p:sp>
          <p:nvSpPr>
            <p:cNvPr id="17" name="Freeform: Shape 16">
              <a:extLst>
                <a:ext uri="{FF2B5EF4-FFF2-40B4-BE49-F238E27FC236}">
                  <a16:creationId xmlns:a16="http://schemas.microsoft.com/office/drawing/2014/main" id="{61E647F1-1F15-556B-6035-C7F76E902518}"/>
                </a:ext>
              </a:extLst>
            </p:cNvPr>
            <p:cNvSpPr/>
            <p:nvPr/>
          </p:nvSpPr>
          <p:spPr>
            <a:xfrm>
              <a:off x="5306250" y="3647882"/>
              <a:ext cx="6258560" cy="938180"/>
            </a:xfrm>
            <a:custGeom>
              <a:avLst/>
              <a:gdLst>
                <a:gd name="connsiteX0" fmla="*/ 0 w 6258560"/>
                <a:gd name="connsiteY0" fmla="*/ 93818 h 938180"/>
                <a:gd name="connsiteX1" fmla="*/ 93818 w 6258560"/>
                <a:gd name="connsiteY1" fmla="*/ 0 h 938180"/>
                <a:gd name="connsiteX2" fmla="*/ 6164742 w 6258560"/>
                <a:gd name="connsiteY2" fmla="*/ 0 h 938180"/>
                <a:gd name="connsiteX3" fmla="*/ 6258560 w 6258560"/>
                <a:gd name="connsiteY3" fmla="*/ 93818 h 938180"/>
                <a:gd name="connsiteX4" fmla="*/ 6258560 w 6258560"/>
                <a:gd name="connsiteY4" fmla="*/ 844362 h 938180"/>
                <a:gd name="connsiteX5" fmla="*/ 6164742 w 6258560"/>
                <a:gd name="connsiteY5" fmla="*/ 938180 h 938180"/>
                <a:gd name="connsiteX6" fmla="*/ 93818 w 6258560"/>
                <a:gd name="connsiteY6" fmla="*/ 938180 h 938180"/>
                <a:gd name="connsiteX7" fmla="*/ 0 w 6258560"/>
                <a:gd name="connsiteY7" fmla="*/ 844362 h 938180"/>
                <a:gd name="connsiteX8" fmla="*/ 0 w 6258560"/>
                <a:gd name="connsiteY8" fmla="*/ 93818 h 93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938180">
                  <a:moveTo>
                    <a:pt x="0" y="93818"/>
                  </a:moveTo>
                  <a:cubicBezTo>
                    <a:pt x="0" y="42004"/>
                    <a:pt x="42004" y="0"/>
                    <a:pt x="93818" y="0"/>
                  </a:cubicBezTo>
                  <a:lnTo>
                    <a:pt x="6164742" y="0"/>
                  </a:lnTo>
                  <a:cubicBezTo>
                    <a:pt x="6216556" y="0"/>
                    <a:pt x="6258560" y="42004"/>
                    <a:pt x="6258560" y="93818"/>
                  </a:cubicBezTo>
                  <a:lnTo>
                    <a:pt x="6258560" y="844362"/>
                  </a:lnTo>
                  <a:cubicBezTo>
                    <a:pt x="6258560" y="896176"/>
                    <a:pt x="6216556" y="938180"/>
                    <a:pt x="6164742" y="938180"/>
                  </a:cubicBezTo>
                  <a:lnTo>
                    <a:pt x="93818" y="938180"/>
                  </a:lnTo>
                  <a:cubicBezTo>
                    <a:pt x="42004" y="938180"/>
                    <a:pt x="0" y="896176"/>
                    <a:pt x="0" y="844362"/>
                  </a:cubicBezTo>
                  <a:lnTo>
                    <a:pt x="0" y="9381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818" tIns="80818" rIns="1157996" bIns="80818" numCol="1" spcCol="1270" anchor="ctr" anchorCtr="0">
              <a:noAutofit/>
            </a:bodyPr>
            <a:lstStyle/>
            <a:p>
              <a:pPr marL="0" lvl="0" indent="0" algn="l" defTabSz="622300">
                <a:lnSpc>
                  <a:spcPct val="90000"/>
                </a:lnSpc>
                <a:spcBef>
                  <a:spcPct val="0"/>
                </a:spcBef>
                <a:spcAft>
                  <a:spcPct val="35000"/>
                </a:spcAft>
                <a:buNone/>
              </a:pPr>
              <a:r>
                <a:rPr lang="en-US" sz="1400" kern="1200" dirty="0"/>
                <a:t>Indigo Airlines and Jet Airways compete with one-another and they will try to influence the price that each other charge for the flight ticket.</a:t>
              </a:r>
              <a:endParaRPr lang="en-IN" sz="1400" kern="1200" dirty="0"/>
            </a:p>
          </p:txBody>
        </p:sp>
        <p:sp>
          <p:nvSpPr>
            <p:cNvPr id="18" name="Freeform: Shape 17">
              <a:extLst>
                <a:ext uri="{FF2B5EF4-FFF2-40B4-BE49-F238E27FC236}">
                  <a16:creationId xmlns:a16="http://schemas.microsoft.com/office/drawing/2014/main" id="{8DC65419-8E54-32AB-6438-5A65C2AD6F88}"/>
                </a:ext>
              </a:extLst>
            </p:cNvPr>
            <p:cNvSpPr/>
            <p:nvPr/>
          </p:nvSpPr>
          <p:spPr>
            <a:xfrm>
              <a:off x="5773610" y="4716366"/>
              <a:ext cx="6258560" cy="938180"/>
            </a:xfrm>
            <a:custGeom>
              <a:avLst/>
              <a:gdLst>
                <a:gd name="connsiteX0" fmla="*/ 0 w 6258560"/>
                <a:gd name="connsiteY0" fmla="*/ 93818 h 938180"/>
                <a:gd name="connsiteX1" fmla="*/ 93818 w 6258560"/>
                <a:gd name="connsiteY1" fmla="*/ 0 h 938180"/>
                <a:gd name="connsiteX2" fmla="*/ 6164742 w 6258560"/>
                <a:gd name="connsiteY2" fmla="*/ 0 h 938180"/>
                <a:gd name="connsiteX3" fmla="*/ 6258560 w 6258560"/>
                <a:gd name="connsiteY3" fmla="*/ 93818 h 938180"/>
                <a:gd name="connsiteX4" fmla="*/ 6258560 w 6258560"/>
                <a:gd name="connsiteY4" fmla="*/ 844362 h 938180"/>
                <a:gd name="connsiteX5" fmla="*/ 6164742 w 6258560"/>
                <a:gd name="connsiteY5" fmla="*/ 938180 h 938180"/>
                <a:gd name="connsiteX6" fmla="*/ 93818 w 6258560"/>
                <a:gd name="connsiteY6" fmla="*/ 938180 h 938180"/>
                <a:gd name="connsiteX7" fmla="*/ 0 w 6258560"/>
                <a:gd name="connsiteY7" fmla="*/ 844362 h 938180"/>
                <a:gd name="connsiteX8" fmla="*/ 0 w 6258560"/>
                <a:gd name="connsiteY8" fmla="*/ 93818 h 93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938180">
                  <a:moveTo>
                    <a:pt x="0" y="93818"/>
                  </a:moveTo>
                  <a:cubicBezTo>
                    <a:pt x="0" y="42004"/>
                    <a:pt x="42004" y="0"/>
                    <a:pt x="93818" y="0"/>
                  </a:cubicBezTo>
                  <a:lnTo>
                    <a:pt x="6164742" y="0"/>
                  </a:lnTo>
                  <a:cubicBezTo>
                    <a:pt x="6216556" y="0"/>
                    <a:pt x="6258560" y="42004"/>
                    <a:pt x="6258560" y="93818"/>
                  </a:cubicBezTo>
                  <a:lnTo>
                    <a:pt x="6258560" y="844362"/>
                  </a:lnTo>
                  <a:cubicBezTo>
                    <a:pt x="6258560" y="896176"/>
                    <a:pt x="6216556" y="938180"/>
                    <a:pt x="6164742" y="938180"/>
                  </a:cubicBezTo>
                  <a:lnTo>
                    <a:pt x="93818" y="938180"/>
                  </a:lnTo>
                  <a:cubicBezTo>
                    <a:pt x="42004" y="938180"/>
                    <a:pt x="0" y="896176"/>
                    <a:pt x="0" y="844362"/>
                  </a:cubicBezTo>
                  <a:lnTo>
                    <a:pt x="0" y="9381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818" tIns="80818" rIns="1157996" bIns="80818" numCol="1" spcCol="1270" anchor="ctr" anchorCtr="0">
              <a:noAutofit/>
            </a:bodyPr>
            <a:lstStyle/>
            <a:p>
              <a:pPr marL="0" lvl="0" indent="0" algn="l" defTabSz="622300">
                <a:lnSpc>
                  <a:spcPct val="90000"/>
                </a:lnSpc>
                <a:spcBef>
                  <a:spcPct val="0"/>
                </a:spcBef>
                <a:spcAft>
                  <a:spcPct val="35000"/>
                </a:spcAft>
                <a:buNone/>
              </a:pPr>
              <a:r>
                <a:rPr lang="en-US" sz="1400" kern="1200" dirty="0"/>
                <a:t>Mister Cut might compete with Like Me for business, but this competition depends on the location of the businesses.</a:t>
              </a:r>
              <a:endParaRPr lang="en-IN" sz="1400" kern="1200" dirty="0"/>
            </a:p>
          </p:txBody>
        </p:sp>
        <p:sp>
          <p:nvSpPr>
            <p:cNvPr id="19" name="Freeform: Shape 18">
              <a:extLst>
                <a:ext uri="{FF2B5EF4-FFF2-40B4-BE49-F238E27FC236}">
                  <a16:creationId xmlns:a16="http://schemas.microsoft.com/office/drawing/2014/main" id="{0BA81017-F78D-0FF3-4714-F3FDF20D0D8B}"/>
                </a:ext>
              </a:extLst>
            </p:cNvPr>
            <p:cNvSpPr/>
            <p:nvPr/>
          </p:nvSpPr>
          <p:spPr>
            <a:xfrm>
              <a:off x="6240970" y="5784850"/>
              <a:ext cx="6258560" cy="938180"/>
            </a:xfrm>
            <a:custGeom>
              <a:avLst/>
              <a:gdLst>
                <a:gd name="connsiteX0" fmla="*/ 0 w 6258560"/>
                <a:gd name="connsiteY0" fmla="*/ 93818 h 938180"/>
                <a:gd name="connsiteX1" fmla="*/ 93818 w 6258560"/>
                <a:gd name="connsiteY1" fmla="*/ 0 h 938180"/>
                <a:gd name="connsiteX2" fmla="*/ 6164742 w 6258560"/>
                <a:gd name="connsiteY2" fmla="*/ 0 h 938180"/>
                <a:gd name="connsiteX3" fmla="*/ 6258560 w 6258560"/>
                <a:gd name="connsiteY3" fmla="*/ 93818 h 938180"/>
                <a:gd name="connsiteX4" fmla="*/ 6258560 w 6258560"/>
                <a:gd name="connsiteY4" fmla="*/ 844362 h 938180"/>
                <a:gd name="connsiteX5" fmla="*/ 6164742 w 6258560"/>
                <a:gd name="connsiteY5" fmla="*/ 938180 h 938180"/>
                <a:gd name="connsiteX6" fmla="*/ 93818 w 6258560"/>
                <a:gd name="connsiteY6" fmla="*/ 938180 h 938180"/>
                <a:gd name="connsiteX7" fmla="*/ 0 w 6258560"/>
                <a:gd name="connsiteY7" fmla="*/ 844362 h 938180"/>
                <a:gd name="connsiteX8" fmla="*/ 0 w 6258560"/>
                <a:gd name="connsiteY8" fmla="*/ 93818 h 93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938180">
                  <a:moveTo>
                    <a:pt x="0" y="93818"/>
                  </a:moveTo>
                  <a:cubicBezTo>
                    <a:pt x="0" y="42004"/>
                    <a:pt x="42004" y="0"/>
                    <a:pt x="93818" y="0"/>
                  </a:cubicBezTo>
                  <a:lnTo>
                    <a:pt x="6164742" y="0"/>
                  </a:lnTo>
                  <a:cubicBezTo>
                    <a:pt x="6216556" y="0"/>
                    <a:pt x="6258560" y="42004"/>
                    <a:pt x="6258560" y="93818"/>
                  </a:cubicBezTo>
                  <a:lnTo>
                    <a:pt x="6258560" y="844362"/>
                  </a:lnTo>
                  <a:cubicBezTo>
                    <a:pt x="6258560" y="896176"/>
                    <a:pt x="6216556" y="938180"/>
                    <a:pt x="6164742" y="938180"/>
                  </a:cubicBezTo>
                  <a:lnTo>
                    <a:pt x="93818" y="938180"/>
                  </a:lnTo>
                  <a:cubicBezTo>
                    <a:pt x="42004" y="938180"/>
                    <a:pt x="0" y="896176"/>
                    <a:pt x="0" y="844362"/>
                  </a:cubicBezTo>
                  <a:lnTo>
                    <a:pt x="0" y="93818"/>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058" tIns="96058" rIns="1173236" bIns="96058" numCol="1" spcCol="1270" anchor="ctr" anchorCtr="0">
              <a:noAutofit/>
            </a:bodyPr>
            <a:lstStyle/>
            <a:p>
              <a:pPr marL="0" lvl="0" indent="0" algn="l" defTabSz="800100">
                <a:lnSpc>
                  <a:spcPct val="90000"/>
                </a:lnSpc>
                <a:spcBef>
                  <a:spcPct val="0"/>
                </a:spcBef>
                <a:spcAft>
                  <a:spcPct val="35000"/>
                </a:spcAft>
                <a:buNone/>
              </a:pPr>
              <a:r>
                <a:rPr lang="en-US" sz="1800" b="1" kern="1200" dirty="0"/>
                <a:t>The structure of a market place influences who competes with whom, the aims &amp; goals of firms and the potential rewards.</a:t>
              </a:r>
              <a:endParaRPr lang="en-IN" sz="1800" b="1" kern="1200" dirty="0"/>
            </a:p>
          </p:txBody>
        </p:sp>
        <p:sp>
          <p:nvSpPr>
            <p:cNvPr id="20" name="Freeform: Shape 19">
              <a:extLst>
                <a:ext uri="{FF2B5EF4-FFF2-40B4-BE49-F238E27FC236}">
                  <a16:creationId xmlns:a16="http://schemas.microsoft.com/office/drawing/2014/main" id="{F82A22B1-0550-F740-5407-52A5578F1244}"/>
                </a:ext>
              </a:extLst>
            </p:cNvPr>
            <p:cNvSpPr/>
            <p:nvPr/>
          </p:nvSpPr>
          <p:spPr>
            <a:xfrm>
              <a:off x="10020273" y="2196308"/>
              <a:ext cx="609817" cy="609817"/>
            </a:xfrm>
            <a:custGeom>
              <a:avLst/>
              <a:gdLst>
                <a:gd name="connsiteX0" fmla="*/ 0 w 609817"/>
                <a:gd name="connsiteY0" fmla="*/ 335399 h 609817"/>
                <a:gd name="connsiteX1" fmla="*/ 137209 w 609817"/>
                <a:gd name="connsiteY1" fmla="*/ 335399 h 609817"/>
                <a:gd name="connsiteX2" fmla="*/ 137209 w 609817"/>
                <a:gd name="connsiteY2" fmla="*/ 0 h 609817"/>
                <a:gd name="connsiteX3" fmla="*/ 472608 w 609817"/>
                <a:gd name="connsiteY3" fmla="*/ 0 h 609817"/>
                <a:gd name="connsiteX4" fmla="*/ 472608 w 609817"/>
                <a:gd name="connsiteY4" fmla="*/ 335399 h 609817"/>
                <a:gd name="connsiteX5" fmla="*/ 609817 w 609817"/>
                <a:gd name="connsiteY5" fmla="*/ 335399 h 609817"/>
                <a:gd name="connsiteX6" fmla="*/ 304909 w 609817"/>
                <a:gd name="connsiteY6" fmla="*/ 609817 h 609817"/>
                <a:gd name="connsiteX7" fmla="*/ 0 w 609817"/>
                <a:gd name="connsiteY7" fmla="*/ 335399 h 6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17" h="609817">
                  <a:moveTo>
                    <a:pt x="0" y="335399"/>
                  </a:moveTo>
                  <a:lnTo>
                    <a:pt x="137209" y="335399"/>
                  </a:lnTo>
                  <a:lnTo>
                    <a:pt x="137209" y="0"/>
                  </a:lnTo>
                  <a:lnTo>
                    <a:pt x="472608" y="0"/>
                  </a:lnTo>
                  <a:lnTo>
                    <a:pt x="472608" y="335399"/>
                  </a:lnTo>
                  <a:lnTo>
                    <a:pt x="609817" y="335399"/>
                  </a:lnTo>
                  <a:lnTo>
                    <a:pt x="304909" y="609817"/>
                  </a:lnTo>
                  <a:lnTo>
                    <a:pt x="0" y="335399"/>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1499" tIns="34290" rIns="171499" bIns="185220" numCol="1" spcCol="1270" anchor="ctr" anchorCtr="0">
              <a:noAutofit/>
            </a:bodyPr>
            <a:lstStyle/>
            <a:p>
              <a:pPr marL="0" lvl="0" indent="0" algn="ctr" defTabSz="1200150">
                <a:lnSpc>
                  <a:spcPct val="90000"/>
                </a:lnSpc>
                <a:spcBef>
                  <a:spcPct val="0"/>
                </a:spcBef>
                <a:spcAft>
                  <a:spcPct val="35000"/>
                </a:spcAft>
                <a:buNone/>
              </a:pPr>
              <a:endParaRPr lang="en-IN" sz="2700" kern="1200"/>
            </a:p>
          </p:txBody>
        </p:sp>
        <p:sp>
          <p:nvSpPr>
            <p:cNvPr id="21" name="Freeform: Shape 20">
              <a:extLst>
                <a:ext uri="{FF2B5EF4-FFF2-40B4-BE49-F238E27FC236}">
                  <a16:creationId xmlns:a16="http://schemas.microsoft.com/office/drawing/2014/main" id="{0F5B220B-8535-3E94-FEE6-25A42F178336}"/>
                </a:ext>
              </a:extLst>
            </p:cNvPr>
            <p:cNvSpPr/>
            <p:nvPr/>
          </p:nvSpPr>
          <p:spPr>
            <a:xfrm>
              <a:off x="10487633" y="3264792"/>
              <a:ext cx="609817" cy="609817"/>
            </a:xfrm>
            <a:custGeom>
              <a:avLst/>
              <a:gdLst>
                <a:gd name="connsiteX0" fmla="*/ 0 w 609817"/>
                <a:gd name="connsiteY0" fmla="*/ 335399 h 609817"/>
                <a:gd name="connsiteX1" fmla="*/ 137209 w 609817"/>
                <a:gd name="connsiteY1" fmla="*/ 335399 h 609817"/>
                <a:gd name="connsiteX2" fmla="*/ 137209 w 609817"/>
                <a:gd name="connsiteY2" fmla="*/ 0 h 609817"/>
                <a:gd name="connsiteX3" fmla="*/ 472608 w 609817"/>
                <a:gd name="connsiteY3" fmla="*/ 0 h 609817"/>
                <a:gd name="connsiteX4" fmla="*/ 472608 w 609817"/>
                <a:gd name="connsiteY4" fmla="*/ 335399 h 609817"/>
                <a:gd name="connsiteX5" fmla="*/ 609817 w 609817"/>
                <a:gd name="connsiteY5" fmla="*/ 335399 h 609817"/>
                <a:gd name="connsiteX6" fmla="*/ 304909 w 609817"/>
                <a:gd name="connsiteY6" fmla="*/ 609817 h 609817"/>
                <a:gd name="connsiteX7" fmla="*/ 0 w 609817"/>
                <a:gd name="connsiteY7" fmla="*/ 335399 h 6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17" h="609817">
                  <a:moveTo>
                    <a:pt x="0" y="335399"/>
                  </a:moveTo>
                  <a:lnTo>
                    <a:pt x="137209" y="335399"/>
                  </a:lnTo>
                  <a:lnTo>
                    <a:pt x="137209" y="0"/>
                  </a:lnTo>
                  <a:lnTo>
                    <a:pt x="472608" y="0"/>
                  </a:lnTo>
                  <a:lnTo>
                    <a:pt x="472608" y="335399"/>
                  </a:lnTo>
                  <a:lnTo>
                    <a:pt x="609817" y="335399"/>
                  </a:lnTo>
                  <a:lnTo>
                    <a:pt x="304909" y="609817"/>
                  </a:lnTo>
                  <a:lnTo>
                    <a:pt x="0" y="335399"/>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1499" tIns="34290" rIns="171499" bIns="185220" numCol="1" spcCol="1270" anchor="ctr" anchorCtr="0">
              <a:noAutofit/>
            </a:bodyPr>
            <a:lstStyle/>
            <a:p>
              <a:pPr marL="0" lvl="0" indent="0" algn="ctr" defTabSz="1200150">
                <a:lnSpc>
                  <a:spcPct val="90000"/>
                </a:lnSpc>
                <a:spcBef>
                  <a:spcPct val="0"/>
                </a:spcBef>
                <a:spcAft>
                  <a:spcPct val="35000"/>
                </a:spcAft>
                <a:buNone/>
              </a:pPr>
              <a:endParaRPr lang="en-IN" sz="2700" kern="1200"/>
            </a:p>
          </p:txBody>
        </p:sp>
        <p:sp>
          <p:nvSpPr>
            <p:cNvPr id="22" name="Freeform: Shape 21">
              <a:extLst>
                <a:ext uri="{FF2B5EF4-FFF2-40B4-BE49-F238E27FC236}">
                  <a16:creationId xmlns:a16="http://schemas.microsoft.com/office/drawing/2014/main" id="{9CF65E47-6BA0-F889-7548-3E41C365C28E}"/>
                </a:ext>
              </a:extLst>
            </p:cNvPr>
            <p:cNvSpPr/>
            <p:nvPr/>
          </p:nvSpPr>
          <p:spPr>
            <a:xfrm>
              <a:off x="10954993" y="4317639"/>
              <a:ext cx="609817" cy="609817"/>
            </a:xfrm>
            <a:custGeom>
              <a:avLst/>
              <a:gdLst>
                <a:gd name="connsiteX0" fmla="*/ 0 w 609817"/>
                <a:gd name="connsiteY0" fmla="*/ 335399 h 609817"/>
                <a:gd name="connsiteX1" fmla="*/ 137209 w 609817"/>
                <a:gd name="connsiteY1" fmla="*/ 335399 h 609817"/>
                <a:gd name="connsiteX2" fmla="*/ 137209 w 609817"/>
                <a:gd name="connsiteY2" fmla="*/ 0 h 609817"/>
                <a:gd name="connsiteX3" fmla="*/ 472608 w 609817"/>
                <a:gd name="connsiteY3" fmla="*/ 0 h 609817"/>
                <a:gd name="connsiteX4" fmla="*/ 472608 w 609817"/>
                <a:gd name="connsiteY4" fmla="*/ 335399 h 609817"/>
                <a:gd name="connsiteX5" fmla="*/ 609817 w 609817"/>
                <a:gd name="connsiteY5" fmla="*/ 335399 h 609817"/>
                <a:gd name="connsiteX6" fmla="*/ 304909 w 609817"/>
                <a:gd name="connsiteY6" fmla="*/ 609817 h 609817"/>
                <a:gd name="connsiteX7" fmla="*/ 0 w 609817"/>
                <a:gd name="connsiteY7" fmla="*/ 335399 h 6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17" h="609817">
                  <a:moveTo>
                    <a:pt x="0" y="335399"/>
                  </a:moveTo>
                  <a:lnTo>
                    <a:pt x="137209" y="335399"/>
                  </a:lnTo>
                  <a:lnTo>
                    <a:pt x="137209" y="0"/>
                  </a:lnTo>
                  <a:lnTo>
                    <a:pt x="472608" y="0"/>
                  </a:lnTo>
                  <a:lnTo>
                    <a:pt x="472608" y="335399"/>
                  </a:lnTo>
                  <a:lnTo>
                    <a:pt x="609817" y="335399"/>
                  </a:lnTo>
                  <a:lnTo>
                    <a:pt x="304909" y="609817"/>
                  </a:lnTo>
                  <a:lnTo>
                    <a:pt x="0" y="335399"/>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1499" tIns="34290" rIns="171499" bIns="185220" numCol="1" spcCol="1270" anchor="ctr" anchorCtr="0">
              <a:noAutofit/>
            </a:bodyPr>
            <a:lstStyle/>
            <a:p>
              <a:pPr marL="0" lvl="0" indent="0" algn="ctr" defTabSz="1200150">
                <a:lnSpc>
                  <a:spcPct val="90000"/>
                </a:lnSpc>
                <a:spcBef>
                  <a:spcPct val="0"/>
                </a:spcBef>
                <a:spcAft>
                  <a:spcPct val="35000"/>
                </a:spcAft>
                <a:buNone/>
              </a:pPr>
              <a:endParaRPr lang="en-IN" sz="2700" kern="1200"/>
            </a:p>
          </p:txBody>
        </p:sp>
        <p:sp>
          <p:nvSpPr>
            <p:cNvPr id="23" name="Freeform: Shape 22">
              <a:extLst>
                <a:ext uri="{FF2B5EF4-FFF2-40B4-BE49-F238E27FC236}">
                  <a16:creationId xmlns:a16="http://schemas.microsoft.com/office/drawing/2014/main" id="{8867F567-5A1B-43E8-2917-6414FB650610}"/>
                </a:ext>
              </a:extLst>
            </p:cNvPr>
            <p:cNvSpPr/>
            <p:nvPr/>
          </p:nvSpPr>
          <p:spPr>
            <a:xfrm>
              <a:off x="11422353" y="5396547"/>
              <a:ext cx="609817" cy="609817"/>
            </a:xfrm>
            <a:custGeom>
              <a:avLst/>
              <a:gdLst>
                <a:gd name="connsiteX0" fmla="*/ 0 w 609817"/>
                <a:gd name="connsiteY0" fmla="*/ 335399 h 609817"/>
                <a:gd name="connsiteX1" fmla="*/ 137209 w 609817"/>
                <a:gd name="connsiteY1" fmla="*/ 335399 h 609817"/>
                <a:gd name="connsiteX2" fmla="*/ 137209 w 609817"/>
                <a:gd name="connsiteY2" fmla="*/ 0 h 609817"/>
                <a:gd name="connsiteX3" fmla="*/ 472608 w 609817"/>
                <a:gd name="connsiteY3" fmla="*/ 0 h 609817"/>
                <a:gd name="connsiteX4" fmla="*/ 472608 w 609817"/>
                <a:gd name="connsiteY4" fmla="*/ 335399 h 609817"/>
                <a:gd name="connsiteX5" fmla="*/ 609817 w 609817"/>
                <a:gd name="connsiteY5" fmla="*/ 335399 h 609817"/>
                <a:gd name="connsiteX6" fmla="*/ 304909 w 609817"/>
                <a:gd name="connsiteY6" fmla="*/ 609817 h 609817"/>
                <a:gd name="connsiteX7" fmla="*/ 0 w 609817"/>
                <a:gd name="connsiteY7" fmla="*/ 335399 h 60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17" h="609817">
                  <a:moveTo>
                    <a:pt x="0" y="335399"/>
                  </a:moveTo>
                  <a:lnTo>
                    <a:pt x="137209" y="335399"/>
                  </a:lnTo>
                  <a:lnTo>
                    <a:pt x="137209" y="0"/>
                  </a:lnTo>
                  <a:lnTo>
                    <a:pt x="472608" y="0"/>
                  </a:lnTo>
                  <a:lnTo>
                    <a:pt x="472608" y="335399"/>
                  </a:lnTo>
                  <a:lnTo>
                    <a:pt x="609817" y="335399"/>
                  </a:lnTo>
                  <a:lnTo>
                    <a:pt x="304909" y="609817"/>
                  </a:lnTo>
                  <a:lnTo>
                    <a:pt x="0" y="335399"/>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1499" tIns="34290" rIns="171499" bIns="185220" numCol="1" spcCol="1270" anchor="ctr" anchorCtr="0">
              <a:noAutofit/>
            </a:bodyPr>
            <a:lstStyle/>
            <a:p>
              <a:pPr marL="0" lvl="0" indent="0" algn="ctr" defTabSz="1200150">
                <a:lnSpc>
                  <a:spcPct val="90000"/>
                </a:lnSpc>
                <a:spcBef>
                  <a:spcPct val="0"/>
                </a:spcBef>
                <a:spcAft>
                  <a:spcPct val="35000"/>
                </a:spcAft>
                <a:buNone/>
              </a:pPr>
              <a:endParaRPr lang="en-IN" sz="2700" kern="1200"/>
            </a:p>
          </p:txBody>
        </p:sp>
      </p:grpSp>
    </p:spTree>
    <p:extLst>
      <p:ext uri="{BB962C8B-B14F-4D97-AF65-F5344CB8AC3E}">
        <p14:creationId xmlns:p14="http://schemas.microsoft.com/office/powerpoint/2010/main" val="332757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2901</Words>
  <Application>Microsoft Office PowerPoint</Application>
  <PresentationFormat>Widescreen</PresentationFormat>
  <Paragraphs>373</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Brush Script MT</vt:lpstr>
      <vt:lpstr>Calibri</vt:lpstr>
      <vt:lpstr>Calibri Light</vt:lpstr>
      <vt:lpstr>Courier New</vt:lpstr>
      <vt:lpstr>Google Sans</vt:lpstr>
      <vt:lpstr>Montserrat</vt:lpstr>
      <vt:lpstr>Open Sans</vt:lpstr>
      <vt:lpstr>Times New Roman</vt:lpstr>
      <vt:lpstr>Wingdings</vt:lpstr>
      <vt:lpstr>Office Theme</vt:lpstr>
      <vt:lpstr>  Industrial Economics  PPT - 9</vt:lpstr>
      <vt:lpstr>5 Key Words associated with Markets </vt:lpstr>
      <vt:lpstr>Why are we interested in market structures?</vt:lpstr>
      <vt:lpstr>Why are we interested in market structures?</vt:lpstr>
      <vt:lpstr>What do we mean by Market Structure?</vt:lpstr>
      <vt:lpstr>Same but different! 60 second challenge</vt:lpstr>
      <vt:lpstr>Same but different! 60 second challenge</vt:lpstr>
      <vt:lpstr>Same but different! 60 second challenge</vt:lpstr>
      <vt:lpstr>What is the significance?</vt:lpstr>
      <vt:lpstr>Number of modern retail grocery outlets across India from 2013 to 2022 (in 1,000s)</vt:lpstr>
      <vt:lpstr>Possible thoughts… </vt:lpstr>
      <vt:lpstr>Two Classification Systems for Firms</vt:lpstr>
      <vt:lpstr>Familiarizing the Key Terms</vt:lpstr>
      <vt:lpstr>MARKET </vt:lpstr>
      <vt:lpstr>Market: Introduction </vt:lpstr>
      <vt:lpstr> Classification of Markets </vt:lpstr>
      <vt:lpstr>Market Structure</vt:lpstr>
      <vt:lpstr>Competitive Markets</vt:lpstr>
      <vt:lpstr>Imperfect Competition</vt:lpstr>
      <vt:lpstr>Market Structures – 4 Types of Markets</vt:lpstr>
      <vt:lpstr>Degree of Competition in the Industry</vt:lpstr>
      <vt:lpstr>Market Structures – 4 types:</vt:lpstr>
      <vt:lpstr>PowerPoint Presentation</vt:lpstr>
      <vt:lpstr>2. MONOPOLY</vt:lpstr>
      <vt:lpstr>Features of Monopoly </vt:lpstr>
      <vt:lpstr> TYPES OF MONOPOLY </vt:lpstr>
      <vt:lpstr>Natural Monopolies</vt:lpstr>
      <vt:lpstr>Protected Monopolies</vt:lpstr>
      <vt:lpstr> The Degree of Monopoly Power </vt:lpstr>
      <vt:lpstr>2) Lerner’s Index  of Monopoly Power  </vt:lpstr>
      <vt:lpstr>3) Cross Elasticity of Demand as a Measure of Monopoly Power</vt:lpstr>
      <vt:lpstr>3. MONOPOLISTIC COMPETITION </vt:lpstr>
      <vt:lpstr>Features of Monopolistic Competition </vt:lpstr>
      <vt:lpstr>PowerPoint Presentation</vt:lpstr>
      <vt:lpstr>4. OLIGOPOLY</vt:lpstr>
      <vt:lpstr>OPEC</vt:lpstr>
      <vt:lpstr>Features of Oligopoly </vt:lpstr>
      <vt:lpstr>Collusive Oligopoly &amp; Non–Collusive Oligopoly </vt:lpstr>
      <vt:lpstr>Market Structures – summary of features:</vt:lpstr>
      <vt:lpstr>Types of Firms (just for your understanding)</vt:lpstr>
      <vt:lpstr>Sole Proprietorship</vt:lpstr>
      <vt:lpstr>Partnerships</vt:lpstr>
      <vt:lpstr>Partnerships</vt:lpstr>
      <vt:lpstr>Corporations</vt:lpstr>
      <vt:lpstr>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Lecture 10  Market structure: Introduction  </dc:title>
  <dc:creator>sivadasan T M</dc:creator>
  <cp:lastModifiedBy>Rahul A Nair</cp:lastModifiedBy>
  <cp:revision>38</cp:revision>
  <dcterms:created xsi:type="dcterms:W3CDTF">2023-09-18T06:11:49Z</dcterms:created>
  <dcterms:modified xsi:type="dcterms:W3CDTF">2023-10-16T16:41:00Z</dcterms:modified>
</cp:coreProperties>
</file>