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63" r:id="rId3"/>
    <p:sldId id="258" r:id="rId4"/>
    <p:sldId id="259" r:id="rId5"/>
    <p:sldId id="260" r:id="rId6"/>
    <p:sldId id="264" r:id="rId7"/>
  </p:sldIdLst>
  <p:sldSz cx="18288000" cy="10287000"/>
  <p:notesSz cx="6858000" cy="9144000"/>
  <p:embeddedFontLst>
    <p:embeddedFont>
      <p:font typeface="Bahnschrift SemiBold" pitchFamily="34" charset="0"/>
      <p:bold r:id="rId8"/>
    </p:embeddedFont>
    <p:embeddedFont>
      <p:font typeface="Algerian" pitchFamily="82" charset="0"/>
      <p:regular r:id="rId9"/>
    </p:embeddedFont>
    <p:embeddedFont>
      <p:font typeface="Calibri" pitchFamily="34" charset="0"/>
      <p:regular r:id="rId10"/>
      <p:bold r:id="rId11"/>
      <p:italic r:id="rId12"/>
      <p:boldItalic r:id="rId13"/>
    </p:embeddedFont>
    <p:embeddedFont>
      <p:font typeface="Open Sans Bold" charset="0"/>
      <p:regular r:id="rId14"/>
    </p:embeddedFont>
    <p:embeddedFont>
      <p:font typeface="Berlin Sans FB Demi" pitchFamily="34" charset="0"/>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08" autoAdjust="0"/>
  </p:normalViewPr>
  <p:slideViewPr>
    <p:cSldViewPr>
      <p:cViewPr varScale="1">
        <p:scale>
          <a:sx n="53" d="100"/>
          <a:sy n="53" d="100"/>
        </p:scale>
        <p:origin x="-75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81000" y="3848100"/>
            <a:ext cx="17907000" cy="4985980"/>
          </a:xfrm>
          <a:prstGeom prst="rect">
            <a:avLst/>
          </a:prstGeom>
        </p:spPr>
        <p:txBody>
          <a:bodyPr wrap="square" lIns="0" tIns="0" rIns="0" bIns="0" rtlCol="0" anchor="t">
            <a:spAutoFit/>
          </a:bodyPr>
          <a:lstStyle/>
          <a:p>
            <a:r>
              <a:rPr lang="en-US" dirty="0" smtClean="0">
                <a:solidFill>
                  <a:srgbClr val="000000"/>
                </a:solidFill>
                <a:latin typeface="Bahnschrift SemiBold" pitchFamily="34" charset="0"/>
              </a:rPr>
              <a:t>Many individuals with phobias and anxiety disorders face barriers in accessing traditional exposure therapy.</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Even in today’s modern world many people thinks phobias and anxiety is an </a:t>
            </a:r>
            <a:r>
              <a:rPr lang="en-US" dirty="0" err="1" smtClean="0">
                <a:solidFill>
                  <a:srgbClr val="000000"/>
                </a:solidFill>
                <a:latin typeface="Bahnschrift SemiBold" pitchFamily="34" charset="0"/>
              </a:rPr>
              <a:t>uncurable</a:t>
            </a:r>
            <a:r>
              <a:rPr lang="en-US" dirty="0" smtClean="0">
                <a:solidFill>
                  <a:srgbClr val="000000"/>
                </a:solidFill>
                <a:latin typeface="Bahnschrift SemiBold" pitchFamily="34" charset="0"/>
              </a:rPr>
              <a:t> problem and some people things those are not even real problems. Due to this mentality of our society people often  keep these things to themselves thinking </a:t>
            </a:r>
            <a:r>
              <a:rPr lang="en-US" dirty="0" smtClean="0">
                <a:solidFill>
                  <a:srgbClr val="000000"/>
                </a:solidFill>
                <a:latin typeface="Bahnschrift SemiBold" pitchFamily="34" charset="0"/>
              </a:rPr>
              <a:t>other people </a:t>
            </a:r>
            <a:r>
              <a:rPr lang="en-US" smtClean="0">
                <a:solidFill>
                  <a:srgbClr val="000000"/>
                </a:solidFill>
                <a:latin typeface="Bahnschrift SemiBold" pitchFamily="34" charset="0"/>
              </a:rPr>
              <a:t>may make fun of them.</a:t>
            </a:r>
            <a:endParaRPr lang="en-US" dirty="0" smtClean="0">
              <a:solidFill>
                <a:srgbClr val="000000"/>
              </a:solidFill>
              <a:latin typeface="Bahnschrift SemiBold" pitchFamily="34" charset="0"/>
            </a:endParaRP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There are also people who can’t open up to a real time doctor who is a complete stranger , so a virtual session will help them very much to overcome their anxiety disorder</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Other barriers may include geographical constraints, scheduling conflicts, or the inability to afford frequent in-person sessions. </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The virtual environment simulates various  scenarios, gradually exposing individuals to different levels of elevation.</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 The goal is to help them confront and overcome their fear through systematic exposure therapy.</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Virtual Reality Phobia and Anxiety Experiences  aim to address this pain point by providing a scalable, accessible, and effective alternative for exposure therapy</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The development of such a solution would revolutionize mental health treatment by breaking down geographical barriers, increasing accessibility, and offering a comprehensive, technology-driven approach to address the diverse spectrum of phobias and anxiety disorders.</a:t>
            </a:r>
          </a:p>
          <a:p>
            <a:endParaRPr lang="en-US" dirty="0" smtClean="0">
              <a:solidFill>
                <a:srgbClr val="000000"/>
              </a:solidFill>
              <a:latin typeface="Bahnschrift SemiBold" pitchFamily="34" charset="0"/>
            </a:endParaRPr>
          </a:p>
        </p:txBody>
      </p:sp>
      <p:sp>
        <p:nvSpPr>
          <p:cNvPr id="4" name="AutoShape 4"/>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2209800" y="82677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7" name="TextBox 7"/>
          <p:cNvSpPr txBox="1"/>
          <p:nvPr/>
        </p:nvSpPr>
        <p:spPr>
          <a:xfrm>
            <a:off x="-1752600" y="2171700"/>
            <a:ext cx="10134600" cy="1526059"/>
          </a:xfrm>
          <a:prstGeom prst="rect">
            <a:avLst/>
          </a:prstGeom>
        </p:spPr>
        <p:txBody>
          <a:bodyPr wrap="square" lIns="0" tIns="0" rIns="0" bIns="0" rtlCol="0" anchor="t">
            <a:spAutoFit/>
          </a:bodyPr>
          <a:lstStyle/>
          <a:p>
            <a:pPr algn="ctr">
              <a:lnSpc>
                <a:spcPts val="11899"/>
              </a:lnSpc>
            </a:pPr>
            <a:r>
              <a:rPr lang="en-US" sz="4400" dirty="0" smtClean="0">
                <a:solidFill>
                  <a:srgbClr val="000000"/>
                </a:solidFill>
                <a:latin typeface="Algerian" pitchFamily="82" charset="0"/>
              </a:rPr>
              <a:t>Problem Statement</a:t>
            </a:r>
            <a:endParaRPr lang="en-US" sz="4400" dirty="0">
              <a:solidFill>
                <a:srgbClr val="000000"/>
              </a:solidFill>
              <a:latin typeface="Algerian" pitchFamily="82" charset="0"/>
            </a:endParaRPr>
          </a:p>
        </p:txBody>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a:t>
              </a:r>
            </a:p>
          </p:txBody>
        </p:sp>
      </p:grpSp>
      <p:sp>
        <p:nvSpPr>
          <p:cNvPr id="13" name="Freeform 13"/>
          <p:cNvSpPr/>
          <p:nvPr/>
        </p:nvSpPr>
        <p:spPr>
          <a:xfrm>
            <a:off x="11582400" y="-7239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4" name="TextBox 13"/>
          <p:cNvSpPr txBox="1"/>
          <p:nvPr/>
        </p:nvSpPr>
        <p:spPr>
          <a:xfrm>
            <a:off x="1066800" y="723900"/>
            <a:ext cx="18854389" cy="1015663"/>
          </a:xfrm>
          <a:prstGeom prst="rect">
            <a:avLst/>
          </a:prstGeom>
          <a:noFill/>
        </p:spPr>
        <p:txBody>
          <a:bodyPr wrap="square" rtlCol="0">
            <a:spAutoFit/>
          </a:bodyPr>
          <a:lstStyle/>
          <a:p>
            <a:r>
              <a:rPr lang="en-US" sz="6000" dirty="0" smtClean="0">
                <a:solidFill>
                  <a:schemeClr val="accent3">
                    <a:lumMod val="50000"/>
                  </a:schemeClr>
                </a:solidFill>
                <a:latin typeface="Berlin Sans FB Demi" pitchFamily="34" charset="0"/>
              </a:rPr>
              <a:t>VIRTUAL REALITY THERAPY FOR PHOBIAS</a:t>
            </a:r>
            <a:endParaRPr lang="en-US" sz="6000" dirty="0">
              <a:solidFill>
                <a:schemeClr val="accent3">
                  <a:lumMod val="50000"/>
                </a:schemeClr>
              </a:solidFill>
              <a:latin typeface="Berlin Sans FB Dem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9" name="Freeform 9"/>
          <p:cNvSpPr/>
          <p:nvPr/>
        </p:nvSpPr>
        <p:spPr>
          <a:xfrm>
            <a:off x="13417488" y="61421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1" name="AutoShape 21"/>
          <p:cNvSpPr/>
          <p:nvPr/>
        </p:nvSpPr>
        <p:spPr>
          <a:xfrm>
            <a:off x="-228600" y="9791700"/>
            <a:ext cx="7105264" cy="19050"/>
          </a:xfrm>
          <a:prstGeom prst="line">
            <a:avLst/>
          </a:prstGeom>
          <a:ln w="114300" cap="flat">
            <a:solidFill>
              <a:srgbClr val="9FC3D0"/>
            </a:solidFill>
            <a:prstDash val="solid"/>
            <a:headEnd type="none" w="sm" len="sm"/>
            <a:tailEnd type="none" w="sm" len="sm"/>
          </a:ln>
        </p:spPr>
      </p:sp>
      <p:sp>
        <p:nvSpPr>
          <p:cNvPr id="22" name="AutoShape 22"/>
          <p:cNvSpPr/>
          <p:nvPr/>
        </p:nvSpPr>
        <p:spPr>
          <a:xfrm>
            <a:off x="11430000" y="9715500"/>
            <a:ext cx="7105264" cy="19050"/>
          </a:xfrm>
          <a:prstGeom prst="line">
            <a:avLst/>
          </a:prstGeom>
          <a:ln w="114300" cap="flat">
            <a:solidFill>
              <a:srgbClr val="9FC3D0"/>
            </a:solidFill>
            <a:prstDash val="solid"/>
            <a:headEnd type="none" w="sm" len="sm"/>
            <a:tailEnd type="none" w="sm" len="sm"/>
          </a:ln>
        </p:spPr>
      </p:sp>
      <p:grpSp>
        <p:nvGrpSpPr>
          <p:cNvPr id="23" name="Group 23"/>
          <p:cNvGrpSpPr/>
          <p:nvPr/>
        </p:nvGrpSpPr>
        <p:grpSpPr>
          <a:xfrm>
            <a:off x="15859155" y="0"/>
            <a:ext cx="1562612" cy="1673225"/>
            <a:chOff x="0" y="0"/>
            <a:chExt cx="2083482" cy="2230967"/>
          </a:xfrm>
        </p:grpSpPr>
        <p:grpSp>
          <p:nvGrpSpPr>
            <p:cNvPr id="24" name="Group 24"/>
            <p:cNvGrpSpPr/>
            <p:nvPr/>
          </p:nvGrpSpPr>
          <p:grpSpPr>
            <a:xfrm>
              <a:off x="75599" y="0"/>
              <a:ext cx="1932284" cy="2230967"/>
              <a:chOff x="0" y="0"/>
              <a:chExt cx="703982" cy="812800"/>
            </a:xfrm>
          </p:grpSpPr>
          <p:sp>
            <p:nvSpPr>
              <p:cNvPr id="25" name="Freeform 2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2</a:t>
              </a:r>
            </a:p>
          </p:txBody>
        </p:sp>
      </p:grpSp>
      <p:sp>
        <p:nvSpPr>
          <p:cNvPr id="28" name="Freeform 28"/>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9" name="TextBox 28"/>
          <p:cNvSpPr txBox="1"/>
          <p:nvPr/>
        </p:nvSpPr>
        <p:spPr>
          <a:xfrm>
            <a:off x="381000" y="1714500"/>
            <a:ext cx="15163800" cy="7417415"/>
          </a:xfrm>
          <a:prstGeom prst="rect">
            <a:avLst/>
          </a:prstGeom>
          <a:noFill/>
        </p:spPr>
        <p:txBody>
          <a:bodyPr wrap="square" rtlCol="0">
            <a:spAutoFit/>
          </a:bodyPr>
          <a:lstStyle/>
          <a:p>
            <a:r>
              <a:rPr lang="en-US" dirty="0" smtClean="0">
                <a:solidFill>
                  <a:srgbClr val="000000"/>
                </a:solidFill>
                <a:latin typeface="Bahnschrift SemiBold" pitchFamily="34" charset="0"/>
              </a:rPr>
              <a:t>Existing VR therapy apps:</a:t>
            </a:r>
          </a:p>
          <a:p>
            <a:r>
              <a:rPr lang="en-US" dirty="0" smtClean="0">
                <a:solidFill>
                  <a:srgbClr val="000000"/>
                </a:solidFill>
                <a:latin typeface="Bahnschrift SemiBold" pitchFamily="34" charset="0"/>
              </a:rPr>
              <a:t>		</a:t>
            </a:r>
            <a:r>
              <a:rPr lang="en-US" dirty="0" err="1" smtClean="0">
                <a:solidFill>
                  <a:srgbClr val="000000"/>
                </a:solidFill>
                <a:latin typeface="Bahnschrift SemiBold" pitchFamily="34" charset="0"/>
              </a:rPr>
              <a:t>Psious</a:t>
            </a:r>
            <a:r>
              <a:rPr lang="en-US" dirty="0" smtClean="0">
                <a:solidFill>
                  <a:srgbClr val="000000"/>
                </a:solidFill>
                <a:latin typeface="Bahnschrift SemiBold" pitchFamily="34" charset="0"/>
              </a:rPr>
              <a:t> </a:t>
            </a:r>
          </a:p>
          <a:p>
            <a:r>
              <a:rPr lang="en-US" dirty="0" smtClean="0">
                <a:solidFill>
                  <a:srgbClr val="000000"/>
                </a:solidFill>
                <a:latin typeface="Bahnschrift SemiBold" pitchFamily="34" charset="0"/>
              </a:rPr>
              <a:t>		Oxford VR</a:t>
            </a:r>
          </a:p>
          <a:p>
            <a:r>
              <a:rPr lang="en-US" dirty="0" smtClean="0">
                <a:solidFill>
                  <a:srgbClr val="000000"/>
                </a:solidFill>
                <a:latin typeface="Bahnschrift SemiBold" pitchFamily="34" charset="0"/>
              </a:rPr>
              <a:t>		</a:t>
            </a:r>
            <a:r>
              <a:rPr lang="en-US" dirty="0" err="1" smtClean="0">
                <a:solidFill>
                  <a:srgbClr val="000000"/>
                </a:solidFill>
                <a:latin typeface="Bahnschrift SemiBold" pitchFamily="34" charset="0"/>
              </a:rPr>
              <a:t>Limina</a:t>
            </a:r>
            <a:r>
              <a:rPr lang="en-US" dirty="0" smtClean="0">
                <a:solidFill>
                  <a:srgbClr val="000000"/>
                </a:solidFill>
                <a:latin typeface="Bahnschrift SemiBold" pitchFamily="34" charset="0"/>
              </a:rPr>
              <a:t> VR </a:t>
            </a:r>
          </a:p>
          <a:p>
            <a:r>
              <a:rPr lang="en-US" dirty="0" smtClean="0">
                <a:solidFill>
                  <a:srgbClr val="000000"/>
                </a:solidFill>
                <a:latin typeface="Bahnschrift SemiBold" pitchFamily="34" charset="0"/>
              </a:rPr>
              <a:t>		Virtually Better </a:t>
            </a:r>
          </a:p>
          <a:p>
            <a:r>
              <a:rPr lang="en-US" dirty="0" smtClean="0">
                <a:solidFill>
                  <a:srgbClr val="000000"/>
                </a:solidFill>
                <a:latin typeface="Bahnschrift SemiBold" pitchFamily="34" charset="0"/>
              </a:rPr>
              <a:t>		</a:t>
            </a:r>
            <a:r>
              <a:rPr lang="en-US" dirty="0" err="1" smtClean="0">
                <a:solidFill>
                  <a:srgbClr val="000000"/>
                </a:solidFill>
                <a:latin typeface="Bahnschrift SemiBold" pitchFamily="34" charset="0"/>
              </a:rPr>
              <a:t>MindCotine</a:t>
            </a:r>
            <a:endParaRPr lang="en-US" dirty="0" smtClean="0">
              <a:solidFill>
                <a:srgbClr val="000000"/>
              </a:solidFill>
              <a:latin typeface="Bahnschrift SemiBold" pitchFamily="34" charset="0"/>
            </a:endParaRP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 These apps are good to go yet they all have specific inefficiencies like</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	•The level of personalization might be limited compared to one-on-one therapy </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	• They target specific conditions, potentially excluding users with different needs.</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	•Critical for adjusting the therapy based on the user's response.</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	•Lack in graphical quality or interactivity might reduce the effectiveness of exposure therapy.</a:t>
            </a:r>
          </a:p>
          <a:p>
            <a:endParaRPr lang="en-US" dirty="0" smtClean="0">
              <a:solidFill>
                <a:srgbClr val="000000"/>
              </a:solidFill>
              <a:latin typeface="Bahnschrift SemiBold" pitchFamily="34" charset="0"/>
            </a:endParaRPr>
          </a:p>
          <a:p>
            <a:r>
              <a:rPr lang="en-US" sz="4400" dirty="0" smtClean="0">
                <a:solidFill>
                  <a:srgbClr val="000000"/>
                </a:solidFill>
                <a:latin typeface="Algerian" pitchFamily="82" charset="0"/>
              </a:rPr>
              <a:t>Proposed Solution</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Our app fulfills all these </a:t>
            </a:r>
            <a:r>
              <a:rPr lang="en-US" dirty="0" err="1" smtClean="0">
                <a:solidFill>
                  <a:srgbClr val="000000"/>
                </a:solidFill>
                <a:latin typeface="Bahnschrift SemiBold" pitchFamily="34" charset="0"/>
              </a:rPr>
              <a:t>ineffiencies</a:t>
            </a:r>
            <a:r>
              <a:rPr lang="en-US" dirty="0" smtClean="0">
                <a:solidFill>
                  <a:srgbClr val="000000"/>
                </a:solidFill>
                <a:latin typeface="Bahnschrift SemiBold" pitchFamily="34" charset="0"/>
              </a:rPr>
              <a:t> and also has various other features .</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Our app is developed using </a:t>
            </a:r>
            <a:r>
              <a:rPr lang="en-US" dirty="0" err="1" smtClean="0">
                <a:solidFill>
                  <a:srgbClr val="000000"/>
                </a:solidFill>
                <a:latin typeface="Bahnschrift SemiBold" pitchFamily="34" charset="0"/>
              </a:rPr>
              <a:t>javascript</a:t>
            </a:r>
            <a:r>
              <a:rPr lang="en-US" dirty="0" smtClean="0">
                <a:solidFill>
                  <a:srgbClr val="000000"/>
                </a:solidFill>
                <a:latin typeface="Bahnschrift SemiBold" pitchFamily="34" charset="0"/>
              </a:rPr>
              <a:t> and the VR environment is developed using unity with C# .</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Various types of VR environment is created for all types of phobias , anxiety or </a:t>
            </a:r>
            <a:r>
              <a:rPr lang="en-US" dirty="0" err="1" smtClean="0">
                <a:solidFill>
                  <a:srgbClr val="000000"/>
                </a:solidFill>
                <a:latin typeface="Bahnschrift SemiBold" pitchFamily="34" charset="0"/>
              </a:rPr>
              <a:t>depression.The</a:t>
            </a:r>
            <a:r>
              <a:rPr lang="en-US" dirty="0" smtClean="0">
                <a:solidFill>
                  <a:srgbClr val="000000"/>
                </a:solidFill>
                <a:latin typeface="Bahnschrift SemiBold" pitchFamily="34" charset="0"/>
              </a:rPr>
              <a:t> people gets personalized experience by specifying the problem they face</a:t>
            </a:r>
          </a:p>
        </p:txBody>
      </p:sp>
      <p:sp>
        <p:nvSpPr>
          <p:cNvPr id="30" name="TextBox 29"/>
          <p:cNvSpPr txBox="1"/>
          <p:nvPr/>
        </p:nvSpPr>
        <p:spPr>
          <a:xfrm>
            <a:off x="304800" y="647700"/>
            <a:ext cx="13412820" cy="769441"/>
          </a:xfrm>
          <a:prstGeom prst="rect">
            <a:avLst/>
          </a:prstGeom>
          <a:noFill/>
        </p:spPr>
        <p:txBody>
          <a:bodyPr wrap="square" rtlCol="0">
            <a:spAutoFit/>
          </a:bodyPr>
          <a:lstStyle/>
          <a:p>
            <a:r>
              <a:rPr lang="en-US" sz="4400" dirty="0" smtClean="0">
                <a:solidFill>
                  <a:srgbClr val="000000"/>
                </a:solidFill>
                <a:latin typeface="Algerian" pitchFamily="82" charset="0"/>
              </a:rPr>
              <a:t>Existing technologies and inefficiencies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600200" y="-266700"/>
            <a:ext cx="9296401" cy="1280735"/>
          </a:xfrm>
          <a:prstGeom prst="rect">
            <a:avLst/>
          </a:prstGeom>
        </p:spPr>
        <p:txBody>
          <a:bodyPr wrap="square" lIns="0" tIns="0" rIns="0" bIns="0" rtlCol="0" anchor="t">
            <a:spAutoFit/>
          </a:bodyPr>
          <a:lstStyle/>
          <a:p>
            <a:pPr algn="ctr">
              <a:lnSpc>
                <a:spcPts val="11899"/>
              </a:lnSpc>
            </a:pPr>
            <a:r>
              <a:rPr lang="en-US" sz="4400" dirty="0" smtClean="0">
                <a:solidFill>
                  <a:srgbClr val="000000"/>
                </a:solidFill>
                <a:latin typeface="Algerian" pitchFamily="82" charset="0"/>
              </a:rPr>
              <a:t>Features</a:t>
            </a:r>
            <a:endParaRPr lang="en-US" sz="4400" dirty="0">
              <a:solidFill>
                <a:srgbClr val="000000"/>
              </a:solidFill>
              <a:latin typeface="Algerian" pitchFamily="82" charset="0"/>
            </a:endParaRPr>
          </a:p>
        </p:txBody>
      </p:sp>
      <p:sp>
        <p:nvSpPr>
          <p:cNvPr id="16" name="AutoShape 16"/>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7" name="AutoShape 17"/>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8" name="Group 18"/>
          <p:cNvGrpSpPr/>
          <p:nvPr/>
        </p:nvGrpSpPr>
        <p:grpSpPr>
          <a:xfrm>
            <a:off x="15859155" y="0"/>
            <a:ext cx="1562612" cy="1673225"/>
            <a:chOff x="0" y="0"/>
            <a:chExt cx="2083482" cy="2230967"/>
          </a:xfrm>
        </p:grpSpPr>
        <p:grpSp>
          <p:nvGrpSpPr>
            <p:cNvPr id="19" name="Group 19"/>
            <p:cNvGrpSpPr/>
            <p:nvPr/>
          </p:nvGrpSpPr>
          <p:grpSpPr>
            <a:xfrm>
              <a:off x="75599" y="0"/>
              <a:ext cx="1932284" cy="2230967"/>
              <a:chOff x="0" y="0"/>
              <a:chExt cx="703982" cy="812800"/>
            </a:xfrm>
          </p:grpSpPr>
          <p:sp>
            <p:nvSpPr>
              <p:cNvPr id="20" name="Freeform 2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1" name="TextBox 2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3</a:t>
              </a:r>
            </a:p>
          </p:txBody>
        </p:sp>
      </p:grpSp>
      <p:sp>
        <p:nvSpPr>
          <p:cNvPr id="23" name="Freeform 23"/>
          <p:cNvSpPr/>
          <p:nvPr/>
        </p:nvSpPr>
        <p:spPr>
          <a:xfrm>
            <a:off x="12192000" y="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4" name="Freeform 24"/>
          <p:cNvSpPr/>
          <p:nvPr/>
        </p:nvSpPr>
        <p:spPr>
          <a:xfrm>
            <a:off x="-2819400" y="75057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5" name="TextBox 24"/>
          <p:cNvSpPr txBox="1"/>
          <p:nvPr/>
        </p:nvSpPr>
        <p:spPr>
          <a:xfrm>
            <a:off x="1371600" y="1181100"/>
            <a:ext cx="15316201" cy="7017306"/>
          </a:xfrm>
          <a:prstGeom prst="rect">
            <a:avLst/>
          </a:prstGeom>
          <a:noFill/>
        </p:spPr>
        <p:txBody>
          <a:bodyPr wrap="square" rtlCol="0">
            <a:spAutoFit/>
          </a:bodyPr>
          <a:lstStyle/>
          <a:p>
            <a:r>
              <a:rPr lang="en-US" dirty="0" smtClean="0">
                <a:solidFill>
                  <a:srgbClr val="000000"/>
                </a:solidFill>
                <a:latin typeface="Bahnschrift SemiBold" pitchFamily="34" charset="0"/>
              </a:rPr>
              <a:t>We have come up with a idea of designing an app which connects with the VR</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First the user logs in to our app providing details about their phobia or social anxiety and other necessary information</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As soon as the user enters their information the app customizes itself as per user needs</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Creating a realistic and immersive virtual environment that simulates the phobic stimulus. For example, if the phobia is a fear of </a:t>
            </a:r>
            <a:r>
              <a:rPr lang="en-US" dirty="0" err="1" smtClean="0">
                <a:solidFill>
                  <a:srgbClr val="000000"/>
                </a:solidFill>
                <a:latin typeface="Bahnschrift SemiBold" pitchFamily="34" charset="0"/>
              </a:rPr>
              <a:t>heights,we</a:t>
            </a:r>
            <a:r>
              <a:rPr lang="en-US" dirty="0" smtClean="0">
                <a:solidFill>
                  <a:srgbClr val="000000"/>
                </a:solidFill>
                <a:latin typeface="Bahnschrift SemiBold" pitchFamily="34" charset="0"/>
              </a:rPr>
              <a:t> design a virtual scenario with tall buildings or high cliffs.</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The system  gradually expose individuals to their phobia within the virtual environment. Starting with less intense stimuli and gradually increasing the intensity as the individual becomes more comfortable.</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The user can decrease the level of intensity anytime if they feel it is too intense.</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The app is also associated with certified therapist with whom the user can schedule an appointment once in a week and discuss their progress.</a:t>
            </a:r>
          </a:p>
          <a:p>
            <a:r>
              <a:rPr lang="en-US" dirty="0" smtClean="0">
                <a:solidFill>
                  <a:srgbClr val="000000"/>
                </a:solidFill>
                <a:latin typeface="Bahnschrift SemiBold" pitchFamily="34" charset="0"/>
              </a:rPr>
              <a:t>Therapists can monitor and adjust the VR therapy based on their clients' progress.</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The app also gives people tasks to perform in their day to day life and exercises so that they can overcome their fear in real world also</a:t>
            </a:r>
          </a:p>
          <a:p>
            <a:r>
              <a:rPr lang="en-US" dirty="0" smtClean="0">
                <a:solidFill>
                  <a:srgbClr val="000000"/>
                </a:solidFill>
                <a:latin typeface="Bahnschrift SemiBold" pitchFamily="34" charset="0"/>
              </a:rPr>
              <a:t>People can connect with people who have same problems if they want to</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The app allows users to track their progress over time, such as by recording the level of intensity they can tolerate in the VR environment or their performance in real-world tasks.</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The app can also be Integrated with wearable devices that can track biometric data (e.g., heart rate, skin conductance) to provide feedback on the user's stress levels during VR therapy sessions and real-world tasks</a:t>
            </a:r>
            <a:r>
              <a:rPr lang="en-US" dirty="0" smtClean="0">
                <a:latin typeface="Bahnschrift SemiBold" pitchFamily="34" charset="0"/>
              </a:rPr>
              <a:t>.</a:t>
            </a:r>
            <a:endParaRPr lang="en-US" dirty="0">
              <a:latin typeface="Bahnschrift SemiBold"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4</a:t>
              </a:r>
            </a:p>
          </p:txBody>
        </p:sp>
      </p:grpSp>
      <p:sp>
        <p:nvSpPr>
          <p:cNvPr id="14" name="Freeform 14"/>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cxnSp>
        <p:nvCxnSpPr>
          <p:cNvPr id="20" name="Straight Connector 19"/>
          <p:cNvCxnSpPr/>
          <p:nvPr/>
        </p:nvCxnSpPr>
        <p:spPr>
          <a:xfrm flipV="1">
            <a:off x="2819400" y="1333500"/>
            <a:ext cx="4953000" cy="38100"/>
          </a:xfrm>
          <a:prstGeom prst="line">
            <a:avLst/>
          </a:prstGeom>
          <a:ln w="28575">
            <a:prstDash val="lgDashDot"/>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381000" y="876300"/>
            <a:ext cx="2514600" cy="923330"/>
          </a:xfrm>
          <a:prstGeom prst="rect">
            <a:avLst/>
          </a:prstGeom>
          <a:noFill/>
        </p:spPr>
        <p:txBody>
          <a:bodyPr wrap="square" rtlCol="0">
            <a:spAutoFit/>
          </a:bodyPr>
          <a:lstStyle/>
          <a:p>
            <a:r>
              <a:rPr lang="en-US" dirty="0" smtClean="0">
                <a:solidFill>
                  <a:schemeClr val="bg1"/>
                </a:solidFill>
              </a:rPr>
              <a:t>Getting input from user about their mental and physical health</a:t>
            </a:r>
            <a:endParaRPr lang="en-US" dirty="0">
              <a:solidFill>
                <a:schemeClr val="bg1"/>
              </a:solidFill>
            </a:endParaRPr>
          </a:p>
        </p:txBody>
      </p:sp>
      <p:sp>
        <p:nvSpPr>
          <p:cNvPr id="26" name="Hexagon 25"/>
          <p:cNvSpPr/>
          <p:nvPr/>
        </p:nvSpPr>
        <p:spPr>
          <a:xfrm>
            <a:off x="7772400" y="266700"/>
            <a:ext cx="2590800" cy="2133600"/>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Customized VR experience for the user</a:t>
            </a:r>
            <a:endParaRPr lang="en-US" dirty="0"/>
          </a:p>
        </p:txBody>
      </p:sp>
      <p:sp>
        <p:nvSpPr>
          <p:cNvPr id="27" name="Hexagon 26"/>
          <p:cNvSpPr/>
          <p:nvPr/>
        </p:nvSpPr>
        <p:spPr>
          <a:xfrm>
            <a:off x="10363200" y="2628900"/>
            <a:ext cx="2590800" cy="2133600"/>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Tracking user progress and record it</a:t>
            </a:r>
            <a:endParaRPr lang="en-US" dirty="0"/>
          </a:p>
        </p:txBody>
      </p:sp>
      <p:sp>
        <p:nvSpPr>
          <p:cNvPr id="28" name="Hexagon 27"/>
          <p:cNvSpPr/>
          <p:nvPr/>
        </p:nvSpPr>
        <p:spPr>
          <a:xfrm>
            <a:off x="13106400" y="342900"/>
            <a:ext cx="2590800" cy="2133600"/>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Sessions with certified therapist</a:t>
            </a:r>
            <a:endParaRPr lang="en-US" dirty="0"/>
          </a:p>
        </p:txBody>
      </p:sp>
      <p:sp>
        <p:nvSpPr>
          <p:cNvPr id="30" name="Hexagon 29"/>
          <p:cNvSpPr/>
          <p:nvPr/>
        </p:nvSpPr>
        <p:spPr>
          <a:xfrm>
            <a:off x="5257800" y="5600700"/>
            <a:ext cx="2590800" cy="2133600"/>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Real life sessions and activities</a:t>
            </a:r>
            <a:endParaRPr lang="en-US" dirty="0"/>
          </a:p>
        </p:txBody>
      </p:sp>
      <p:sp>
        <p:nvSpPr>
          <p:cNvPr id="31" name="Hexagon 30"/>
          <p:cNvSpPr/>
          <p:nvPr/>
        </p:nvSpPr>
        <p:spPr>
          <a:xfrm>
            <a:off x="13258800" y="5600700"/>
            <a:ext cx="2590800" cy="2133600"/>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VR experience adjustment done by both therapist and user  </a:t>
            </a:r>
            <a:endParaRPr lang="en-US" dirty="0"/>
          </a:p>
        </p:txBody>
      </p:sp>
      <p:sp>
        <p:nvSpPr>
          <p:cNvPr id="32" name="Hexagon 31"/>
          <p:cNvSpPr/>
          <p:nvPr/>
        </p:nvSpPr>
        <p:spPr>
          <a:xfrm>
            <a:off x="8763000" y="5600700"/>
            <a:ext cx="2590800" cy="2133600"/>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Connecting with other people and forming communities</a:t>
            </a:r>
            <a:endParaRPr lang="en-US" dirty="0"/>
          </a:p>
        </p:txBody>
      </p:sp>
      <p:sp>
        <p:nvSpPr>
          <p:cNvPr id="33" name="Hexagon 32"/>
          <p:cNvSpPr/>
          <p:nvPr/>
        </p:nvSpPr>
        <p:spPr>
          <a:xfrm>
            <a:off x="533400" y="5600700"/>
            <a:ext cx="2590800" cy="2133600"/>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Connecting the app with user wearable devices for physical tracking </a:t>
            </a:r>
            <a:endParaRPr lang="en-US" dirty="0"/>
          </a:p>
        </p:txBody>
      </p:sp>
      <p:sp>
        <p:nvSpPr>
          <p:cNvPr id="34" name="Hexagon 33"/>
          <p:cNvSpPr/>
          <p:nvPr/>
        </p:nvSpPr>
        <p:spPr>
          <a:xfrm>
            <a:off x="4038600" y="2628900"/>
            <a:ext cx="2590800" cy="2133600"/>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Automatic progress of VR experience according to their progress</a:t>
            </a:r>
            <a:endParaRPr lang="en-US" dirty="0"/>
          </a:p>
        </p:txBody>
      </p:sp>
      <p:sp>
        <p:nvSpPr>
          <p:cNvPr id="35" name="Hexagon 34"/>
          <p:cNvSpPr/>
          <p:nvPr/>
        </p:nvSpPr>
        <p:spPr>
          <a:xfrm>
            <a:off x="228600" y="266700"/>
            <a:ext cx="2590800" cy="2133600"/>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smtClean="0">
                <a:solidFill>
                  <a:schemeClr val="bg1"/>
                </a:solidFill>
              </a:rPr>
              <a:t>Getting input from user about their mental and physical health</a:t>
            </a:r>
            <a:endParaRPr lang="en-US" dirty="0">
              <a:solidFill>
                <a:schemeClr val="bg1"/>
              </a:solidFill>
            </a:endParaRPr>
          </a:p>
        </p:txBody>
      </p:sp>
      <p:cxnSp>
        <p:nvCxnSpPr>
          <p:cNvPr id="36" name="Straight Connector 35"/>
          <p:cNvCxnSpPr/>
          <p:nvPr/>
        </p:nvCxnSpPr>
        <p:spPr>
          <a:xfrm flipV="1">
            <a:off x="10439400" y="1333500"/>
            <a:ext cx="2667000" cy="38100"/>
          </a:xfrm>
          <a:prstGeom prst="line">
            <a:avLst/>
          </a:prstGeom>
          <a:ln w="28575">
            <a:prstDash val="lgDashDot"/>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V="1">
            <a:off x="6629400" y="3695700"/>
            <a:ext cx="3733800" cy="38100"/>
          </a:xfrm>
          <a:prstGeom prst="line">
            <a:avLst/>
          </a:prstGeom>
          <a:ln w="28575">
            <a:prstDash val="lgDashDot"/>
          </a:ln>
        </p:spPr>
        <p:style>
          <a:lnRef idx="1">
            <a:schemeClr val="dk1"/>
          </a:lnRef>
          <a:fillRef idx="0">
            <a:schemeClr val="dk1"/>
          </a:fillRef>
          <a:effectRef idx="0">
            <a:schemeClr val="dk1"/>
          </a:effectRef>
          <a:fontRef idx="minor">
            <a:schemeClr val="tx1"/>
          </a:fontRef>
        </p:style>
      </p:cxnSp>
      <p:cxnSp>
        <p:nvCxnSpPr>
          <p:cNvPr id="42" name="Straight Connector 41"/>
          <p:cNvCxnSpPr>
            <a:stCxn id="27" idx="0"/>
          </p:cNvCxnSpPr>
          <p:nvPr/>
        </p:nvCxnSpPr>
        <p:spPr>
          <a:xfrm flipV="1">
            <a:off x="12954000" y="2552700"/>
            <a:ext cx="762000" cy="1143000"/>
          </a:xfrm>
          <a:prstGeom prst="line">
            <a:avLst/>
          </a:prstGeom>
          <a:ln w="28575">
            <a:prstDash val="lgDashDot"/>
          </a:ln>
        </p:spPr>
        <p:style>
          <a:lnRef idx="1">
            <a:schemeClr val="dk1"/>
          </a:lnRef>
          <a:fillRef idx="0">
            <a:schemeClr val="dk1"/>
          </a:fillRef>
          <a:effectRef idx="0">
            <a:schemeClr val="dk1"/>
          </a:effectRef>
          <a:fontRef idx="minor">
            <a:schemeClr val="tx1"/>
          </a:fontRef>
        </p:style>
      </p:cxnSp>
      <p:cxnSp>
        <p:nvCxnSpPr>
          <p:cNvPr id="44" name="Straight Connector 43"/>
          <p:cNvCxnSpPr>
            <a:stCxn id="34" idx="0"/>
          </p:cNvCxnSpPr>
          <p:nvPr/>
        </p:nvCxnSpPr>
        <p:spPr>
          <a:xfrm flipV="1">
            <a:off x="6629400" y="2400300"/>
            <a:ext cx="1752600" cy="1295400"/>
          </a:xfrm>
          <a:prstGeom prst="line">
            <a:avLst/>
          </a:prstGeom>
          <a:ln w="28575">
            <a:prstDash val="lgDashDot"/>
          </a:ln>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rot="16200000" flipV="1">
            <a:off x="12915900" y="3962400"/>
            <a:ext cx="3048000" cy="76200"/>
          </a:xfrm>
          <a:prstGeom prst="line">
            <a:avLst/>
          </a:prstGeom>
          <a:ln w="28575">
            <a:prstDash val="lgDashDot"/>
          </a:ln>
        </p:spPr>
        <p:style>
          <a:lnRef idx="1">
            <a:schemeClr val="dk1"/>
          </a:lnRef>
          <a:fillRef idx="0">
            <a:schemeClr val="dk1"/>
          </a:fillRef>
          <a:effectRef idx="0">
            <a:schemeClr val="dk1"/>
          </a:effectRef>
          <a:fontRef idx="minor">
            <a:schemeClr val="tx1"/>
          </a:fontRef>
        </p:style>
      </p:cxnSp>
      <p:cxnSp>
        <p:nvCxnSpPr>
          <p:cNvPr id="54" name="Straight Connector 53"/>
          <p:cNvCxnSpPr>
            <a:endCxn id="31" idx="3"/>
          </p:cNvCxnSpPr>
          <p:nvPr/>
        </p:nvCxnSpPr>
        <p:spPr>
          <a:xfrm flipV="1">
            <a:off x="11353800" y="6667500"/>
            <a:ext cx="1905000" cy="38100"/>
          </a:xfrm>
          <a:prstGeom prst="line">
            <a:avLst/>
          </a:prstGeom>
          <a:ln w="28575">
            <a:prstDash val="lgDashDot"/>
          </a:ln>
        </p:spPr>
        <p:style>
          <a:lnRef idx="1">
            <a:schemeClr val="dk1"/>
          </a:lnRef>
          <a:fillRef idx="0">
            <a:schemeClr val="dk1"/>
          </a:fillRef>
          <a:effectRef idx="0">
            <a:schemeClr val="dk1"/>
          </a:effectRef>
          <a:fontRef idx="minor">
            <a:schemeClr val="tx1"/>
          </a:fontRef>
        </p:style>
      </p:cxnSp>
      <p:cxnSp>
        <p:nvCxnSpPr>
          <p:cNvPr id="56" name="Straight Connector 55"/>
          <p:cNvCxnSpPr>
            <a:stCxn id="30" idx="0"/>
            <a:endCxn id="32" idx="3"/>
          </p:cNvCxnSpPr>
          <p:nvPr/>
        </p:nvCxnSpPr>
        <p:spPr>
          <a:xfrm>
            <a:off x="7848600" y="6667500"/>
            <a:ext cx="914400" cy="1588"/>
          </a:xfrm>
          <a:prstGeom prst="line">
            <a:avLst/>
          </a:prstGeom>
          <a:ln w="28575">
            <a:prstDash val="lgDashDot"/>
          </a:ln>
        </p:spPr>
        <p:style>
          <a:lnRef idx="1">
            <a:schemeClr val="dk1"/>
          </a:lnRef>
          <a:fillRef idx="0">
            <a:schemeClr val="dk1"/>
          </a:fillRef>
          <a:effectRef idx="0">
            <a:schemeClr val="dk1"/>
          </a:effectRef>
          <a:fontRef idx="minor">
            <a:schemeClr val="tx1"/>
          </a:fontRef>
        </p:style>
      </p:cxnSp>
      <p:cxnSp>
        <p:nvCxnSpPr>
          <p:cNvPr id="61" name="Straight Connector 60"/>
          <p:cNvCxnSpPr>
            <a:stCxn id="30" idx="5"/>
          </p:cNvCxnSpPr>
          <p:nvPr/>
        </p:nvCxnSpPr>
        <p:spPr>
          <a:xfrm rot="5400000" flipH="1" flipV="1">
            <a:off x="8686800" y="3390900"/>
            <a:ext cx="838200" cy="3581400"/>
          </a:xfrm>
          <a:prstGeom prst="line">
            <a:avLst/>
          </a:prstGeom>
          <a:ln w="28575">
            <a:prstDash val="lgDashDot"/>
          </a:ln>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3200400" y="6667500"/>
            <a:ext cx="2133600" cy="38100"/>
          </a:xfrm>
          <a:prstGeom prst="line">
            <a:avLst/>
          </a:prstGeom>
          <a:ln w="28575">
            <a:prstDash val="lgDashDot"/>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609600" y="-342899"/>
            <a:ext cx="6477000" cy="1526059"/>
          </a:xfrm>
          <a:prstGeom prst="rect">
            <a:avLst/>
          </a:prstGeom>
        </p:spPr>
        <p:txBody>
          <a:bodyPr wrap="square" lIns="0" tIns="0" rIns="0" bIns="0" rtlCol="0" anchor="t">
            <a:spAutoFit/>
          </a:bodyPr>
          <a:lstStyle/>
          <a:p>
            <a:pPr algn="ctr">
              <a:lnSpc>
                <a:spcPts val="11899"/>
              </a:lnSpc>
            </a:pPr>
            <a:r>
              <a:rPr lang="en-US" sz="4400" dirty="0" smtClean="0">
                <a:solidFill>
                  <a:srgbClr val="000000"/>
                </a:solidFill>
                <a:latin typeface="Algerian" pitchFamily="82" charset="0"/>
              </a:rPr>
              <a:t>TECHNOLOGIES USED</a:t>
            </a:r>
            <a:endParaRPr lang="en-US" sz="4400" dirty="0">
              <a:solidFill>
                <a:srgbClr val="000000"/>
              </a:solidFill>
              <a:latin typeface="Algerian" pitchFamily="82" charset="0"/>
            </a:endParaRPr>
          </a:p>
        </p:txBody>
      </p:sp>
      <p:sp>
        <p:nvSpPr>
          <p:cNvPr id="17" name="AutoShape 17"/>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sp>
        <p:nvSpPr>
          <p:cNvPr id="18" name="AutoShape 18"/>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grpSp>
        <p:nvGrpSpPr>
          <p:cNvPr id="19" name="Group 19"/>
          <p:cNvGrpSpPr/>
          <p:nvPr/>
        </p:nvGrpSpPr>
        <p:grpSpPr>
          <a:xfrm>
            <a:off x="15859155" y="-38100"/>
            <a:ext cx="1562612" cy="1673225"/>
            <a:chOff x="0" y="0"/>
            <a:chExt cx="2083482" cy="2230967"/>
          </a:xfrm>
        </p:grpSpPr>
        <p:grpSp>
          <p:nvGrpSpPr>
            <p:cNvPr id="20" name="Group 20"/>
            <p:cNvGrpSpPr/>
            <p:nvPr/>
          </p:nvGrpSpPr>
          <p:grpSpPr>
            <a:xfrm>
              <a:off x="75599" y="0"/>
              <a:ext cx="1932284" cy="2230967"/>
              <a:chOff x="0" y="0"/>
              <a:chExt cx="703982" cy="812800"/>
            </a:xfrm>
          </p:grpSpPr>
          <p:sp>
            <p:nvSpPr>
              <p:cNvPr id="21" name="Freeform 2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2" name="TextBox 2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5</a:t>
              </a:r>
            </a:p>
          </p:txBody>
        </p:sp>
      </p:grpSp>
      <p:sp>
        <p:nvSpPr>
          <p:cNvPr id="24" name="Freeform 24"/>
          <p:cNvSpPr/>
          <p:nvPr/>
        </p:nvSpPr>
        <p:spPr>
          <a:xfrm>
            <a:off x="8458200" y="190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5" name="Freeform 25"/>
          <p:cNvSpPr/>
          <p:nvPr/>
        </p:nvSpPr>
        <p:spPr>
          <a:xfrm>
            <a:off x="892058" y="90481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6" name="TextBox 25"/>
          <p:cNvSpPr txBox="1"/>
          <p:nvPr/>
        </p:nvSpPr>
        <p:spPr>
          <a:xfrm>
            <a:off x="1295400" y="876300"/>
            <a:ext cx="19160979" cy="4139595"/>
          </a:xfrm>
          <a:prstGeom prst="rect">
            <a:avLst/>
          </a:prstGeom>
          <a:noFill/>
        </p:spPr>
        <p:txBody>
          <a:bodyPr wrap="square" rtlCol="0">
            <a:spAutoFit/>
          </a:bodyPr>
          <a:lstStyle/>
          <a:p>
            <a:r>
              <a:rPr lang="en-US" dirty="0" smtClean="0">
                <a:solidFill>
                  <a:srgbClr val="000000"/>
                </a:solidFill>
                <a:latin typeface="Bahnschrift SemiBold" pitchFamily="34" charset="0"/>
              </a:rPr>
              <a:t>Frontend Development:</a:t>
            </a:r>
          </a:p>
          <a:p>
            <a:r>
              <a:rPr lang="en-US" dirty="0" smtClean="0">
                <a:solidFill>
                  <a:srgbClr val="000000"/>
                </a:solidFill>
                <a:latin typeface="Bahnschrift SemiBold" pitchFamily="34" charset="0"/>
              </a:rPr>
              <a:t>		Language: JavaScript </a:t>
            </a:r>
          </a:p>
          <a:p>
            <a:r>
              <a:rPr lang="en-US" dirty="0" smtClean="0">
                <a:solidFill>
                  <a:srgbClr val="000000"/>
                </a:solidFill>
                <a:latin typeface="Bahnschrift SemiBold" pitchFamily="34" charset="0"/>
              </a:rPr>
              <a:t>		UI/UX Design: </a:t>
            </a:r>
            <a:r>
              <a:rPr lang="en-US" dirty="0" err="1" smtClean="0">
                <a:solidFill>
                  <a:srgbClr val="000000"/>
                </a:solidFill>
                <a:latin typeface="Bahnschrift SemiBold" pitchFamily="34" charset="0"/>
              </a:rPr>
              <a:t>Figma</a:t>
            </a:r>
            <a:endParaRPr lang="en-US" dirty="0" smtClean="0">
              <a:solidFill>
                <a:srgbClr val="000000"/>
              </a:solidFill>
              <a:latin typeface="Bahnschrift SemiBold" pitchFamily="34" charset="0"/>
            </a:endParaRP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Backend Development:</a:t>
            </a:r>
          </a:p>
          <a:p>
            <a:r>
              <a:rPr lang="en-US" dirty="0" smtClean="0">
                <a:solidFill>
                  <a:srgbClr val="000000"/>
                </a:solidFill>
                <a:latin typeface="Bahnschrift SemiBold" pitchFamily="34" charset="0"/>
              </a:rPr>
              <a:t>		Language: Node.js with Express.js</a:t>
            </a:r>
          </a:p>
          <a:p>
            <a:r>
              <a:rPr lang="en-US" dirty="0" smtClean="0">
                <a:solidFill>
                  <a:srgbClr val="000000"/>
                </a:solidFill>
                <a:latin typeface="Bahnschrift SemiBold" pitchFamily="34" charset="0"/>
              </a:rPr>
              <a:t>		</a:t>
            </a:r>
            <a:r>
              <a:rPr lang="en-US" dirty="0" err="1" smtClean="0">
                <a:solidFill>
                  <a:srgbClr val="000000"/>
                </a:solidFill>
                <a:latin typeface="Bahnschrift SemiBold" pitchFamily="34" charset="0"/>
              </a:rPr>
              <a:t>Database:MySql</a:t>
            </a:r>
            <a:endParaRPr lang="en-US" dirty="0" smtClean="0">
              <a:solidFill>
                <a:srgbClr val="000000"/>
              </a:solidFill>
              <a:latin typeface="Bahnschrift SemiBold" pitchFamily="34" charset="0"/>
            </a:endParaRP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Real-time Communication:</a:t>
            </a:r>
          </a:p>
          <a:p>
            <a:r>
              <a:rPr lang="en-US" dirty="0" smtClean="0">
                <a:solidFill>
                  <a:srgbClr val="000000"/>
                </a:solidFill>
                <a:latin typeface="Bahnschrift SemiBold" pitchFamily="34" charset="0"/>
              </a:rPr>
              <a:t>		</a:t>
            </a:r>
            <a:r>
              <a:rPr lang="en-US" dirty="0" err="1" smtClean="0">
                <a:solidFill>
                  <a:srgbClr val="000000"/>
                </a:solidFill>
                <a:latin typeface="Bahnschrift SemiBold" pitchFamily="34" charset="0"/>
              </a:rPr>
              <a:t>WebSockets</a:t>
            </a:r>
            <a:r>
              <a:rPr lang="en-US" dirty="0" smtClean="0">
                <a:solidFill>
                  <a:srgbClr val="000000"/>
                </a:solidFill>
                <a:latin typeface="Bahnschrift SemiBold" pitchFamily="34" charset="0"/>
              </a:rPr>
              <a:t> or a library like Socket.IO for real-time communication between users and therapists.</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Integration with VR:</a:t>
            </a:r>
          </a:p>
          <a:p>
            <a:r>
              <a:rPr lang="en-US" dirty="0" smtClean="0">
                <a:solidFill>
                  <a:srgbClr val="000000"/>
                </a:solidFill>
                <a:latin typeface="Bahnschrift SemiBold" pitchFamily="34" charset="0"/>
              </a:rPr>
              <a:t>	Use Unity with C# for developing the VR application.</a:t>
            </a:r>
          </a:p>
          <a:p>
            <a:r>
              <a:rPr lang="en-US" dirty="0" smtClean="0">
                <a:solidFill>
                  <a:srgbClr val="000000"/>
                </a:solidFill>
                <a:latin typeface="Bahnschrift SemiBold" pitchFamily="34" charset="0"/>
              </a:rPr>
              <a:t>	Use a VR headset SDK (e.g., Oculus SDK, </a:t>
            </a:r>
            <a:r>
              <a:rPr lang="en-US" dirty="0" err="1" smtClean="0">
                <a:solidFill>
                  <a:srgbClr val="000000"/>
                </a:solidFill>
                <a:latin typeface="Bahnschrift SemiBold" pitchFamily="34" charset="0"/>
              </a:rPr>
              <a:t>SteamVR</a:t>
            </a:r>
            <a:r>
              <a:rPr lang="en-US" dirty="0" smtClean="0">
                <a:solidFill>
                  <a:srgbClr val="000000"/>
                </a:solidFill>
                <a:latin typeface="Bahnschrift SemiBold" pitchFamily="34" charset="0"/>
              </a:rPr>
              <a:t> SDK) for integrating the VR experience with the app.</a:t>
            </a:r>
          </a:p>
          <a:p>
            <a:endParaRPr lang="en-US" sz="1100" dirty="0" smtClean="0"/>
          </a:p>
        </p:txBody>
      </p:sp>
      <p:sp>
        <p:nvSpPr>
          <p:cNvPr id="28" name="TextBox 27"/>
          <p:cNvSpPr txBox="1"/>
          <p:nvPr/>
        </p:nvSpPr>
        <p:spPr>
          <a:xfrm>
            <a:off x="1143000" y="5524500"/>
            <a:ext cx="15240000" cy="5632311"/>
          </a:xfrm>
          <a:prstGeom prst="rect">
            <a:avLst/>
          </a:prstGeom>
          <a:noFill/>
        </p:spPr>
        <p:txBody>
          <a:bodyPr wrap="square" rtlCol="0">
            <a:spAutoFit/>
          </a:bodyPr>
          <a:lstStyle/>
          <a:p>
            <a:endParaRPr lang="en-US" dirty="0" smtClean="0"/>
          </a:p>
          <a:p>
            <a:r>
              <a:rPr lang="en-US" dirty="0" smtClean="0">
                <a:solidFill>
                  <a:srgbClr val="000000"/>
                </a:solidFill>
                <a:latin typeface="Bahnschrift SemiBold" pitchFamily="34" charset="0"/>
              </a:rPr>
              <a:t>The target customers(Patients) for VR Therapy of phobias are :</a:t>
            </a:r>
          </a:p>
          <a:p>
            <a:pPr marL="342900" indent="-342900">
              <a:buAutoNum type="arabicPeriod"/>
            </a:pPr>
            <a:r>
              <a:rPr lang="en-US" dirty="0" smtClean="0">
                <a:solidFill>
                  <a:srgbClr val="000000"/>
                </a:solidFill>
                <a:latin typeface="Bahnschrift SemiBold" pitchFamily="34" charset="0"/>
              </a:rPr>
              <a:t>Individuals with Specific Phobias :</a:t>
            </a:r>
          </a:p>
          <a:p>
            <a:pPr marL="342900" indent="-342900"/>
            <a:r>
              <a:rPr lang="en-US" dirty="0" smtClean="0">
                <a:solidFill>
                  <a:srgbClr val="000000"/>
                </a:solidFill>
                <a:latin typeface="Bahnschrift SemiBold" pitchFamily="34" charset="0"/>
              </a:rPr>
              <a:t>		 Patient who undergoes specific phobias like, fear of heights(acrophobia), fear of flying (</a:t>
            </a:r>
            <a:r>
              <a:rPr lang="en-US" dirty="0" err="1" smtClean="0">
                <a:solidFill>
                  <a:srgbClr val="000000"/>
                </a:solidFill>
                <a:latin typeface="Bahnschrift SemiBold" pitchFamily="34" charset="0"/>
              </a:rPr>
              <a:t>aviophobia</a:t>
            </a:r>
            <a:r>
              <a:rPr lang="en-US" dirty="0" smtClean="0">
                <a:solidFill>
                  <a:srgbClr val="000000"/>
                </a:solidFill>
                <a:latin typeface="Bahnschrift SemiBold" pitchFamily="34" charset="0"/>
              </a:rPr>
              <a:t>), fear of spiders (arachnophobia), fear of needles (</a:t>
            </a:r>
            <a:r>
              <a:rPr lang="en-US" dirty="0" err="1" smtClean="0">
                <a:solidFill>
                  <a:srgbClr val="000000"/>
                </a:solidFill>
                <a:latin typeface="Bahnschrift SemiBold" pitchFamily="34" charset="0"/>
              </a:rPr>
              <a:t>trypanophobia</a:t>
            </a:r>
            <a:r>
              <a:rPr lang="en-US" dirty="0" smtClean="0">
                <a:solidFill>
                  <a:srgbClr val="000000"/>
                </a:solidFill>
                <a:latin typeface="Bahnschrift SemiBold" pitchFamily="34" charset="0"/>
              </a:rPr>
              <a:t>), etc </a:t>
            </a:r>
          </a:p>
          <a:p>
            <a:r>
              <a:rPr lang="en-US" dirty="0" smtClean="0">
                <a:solidFill>
                  <a:srgbClr val="000000"/>
                </a:solidFill>
                <a:latin typeface="Bahnschrift SemiBold" pitchFamily="34" charset="0"/>
              </a:rPr>
              <a:t>          	 VRET helps to gain a gradual exposure to the feared stimuli in a controlled environment.</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2. Individuals with Social Anxiety Disorder : </a:t>
            </a:r>
          </a:p>
          <a:p>
            <a:r>
              <a:rPr lang="en-US" dirty="0" smtClean="0">
                <a:solidFill>
                  <a:srgbClr val="000000"/>
                </a:solidFill>
                <a:latin typeface="Bahnschrift SemiBold" pitchFamily="34" charset="0"/>
              </a:rPr>
              <a:t>	Patient who undergoes phobias like  intense fear of social situations , fear of scrutiny, etc </a:t>
            </a:r>
          </a:p>
          <a:p>
            <a:r>
              <a:rPr lang="en-US" dirty="0" smtClean="0">
                <a:solidFill>
                  <a:srgbClr val="000000"/>
                </a:solidFill>
                <a:latin typeface="Bahnschrift SemiBold" pitchFamily="34" charset="0"/>
              </a:rPr>
              <a:t>	VRET helps to simulate various feared social scenarios by allowing individuals to practice and build confidence in a virtual setting.</a:t>
            </a:r>
          </a:p>
          <a:p>
            <a:endParaRPr lang="en-US" dirty="0" smtClean="0">
              <a:solidFill>
                <a:srgbClr val="000000"/>
              </a:solidFill>
              <a:latin typeface="Bahnschrift SemiBold" pitchFamily="34" charset="0"/>
            </a:endParaRPr>
          </a:p>
          <a:p>
            <a:r>
              <a:rPr lang="en-US" dirty="0" smtClean="0">
                <a:solidFill>
                  <a:srgbClr val="000000"/>
                </a:solidFill>
                <a:latin typeface="Bahnschrift SemiBold" pitchFamily="34" charset="0"/>
              </a:rPr>
              <a:t>3. Individuals with Agoraphobia:  </a:t>
            </a:r>
          </a:p>
          <a:p>
            <a:r>
              <a:rPr lang="en-US" dirty="0" smtClean="0">
                <a:solidFill>
                  <a:srgbClr val="000000"/>
                </a:solidFill>
                <a:latin typeface="Bahnschrift SemiBold" pitchFamily="34" charset="0"/>
              </a:rPr>
              <a:t>	Patient who undergoes phobias like fear of being in situations :</a:t>
            </a:r>
          </a:p>
          <a:p>
            <a:r>
              <a:rPr lang="en-US" dirty="0" smtClean="0">
                <a:solidFill>
                  <a:srgbClr val="000000"/>
                </a:solidFill>
                <a:latin typeface="Bahnschrift SemiBold" pitchFamily="34" charset="0"/>
              </a:rPr>
              <a:t>   		</a:t>
            </a:r>
            <a:r>
              <a:rPr lang="en-US" dirty="0" err="1" smtClean="0">
                <a:solidFill>
                  <a:srgbClr val="000000"/>
                </a:solidFill>
                <a:latin typeface="Bahnschrift SemiBold" pitchFamily="34" charset="0"/>
              </a:rPr>
              <a:t>i</a:t>
            </a:r>
            <a:r>
              <a:rPr lang="en-US" dirty="0" smtClean="0">
                <a:solidFill>
                  <a:srgbClr val="000000"/>
                </a:solidFill>
                <a:latin typeface="Bahnschrift SemiBold" pitchFamily="34" charset="0"/>
              </a:rPr>
              <a:t>) where escape might be difficult or embarrassing</a:t>
            </a:r>
          </a:p>
          <a:p>
            <a:r>
              <a:rPr lang="en-US" dirty="0" smtClean="0">
                <a:solidFill>
                  <a:srgbClr val="000000"/>
                </a:solidFill>
                <a:latin typeface="Bahnschrift SemiBold" pitchFamily="34" charset="0"/>
              </a:rPr>
              <a:t>   		ii) where help may not be available in the event of a panic attack.</a:t>
            </a:r>
          </a:p>
          <a:p>
            <a:r>
              <a:rPr lang="en-US" dirty="0" smtClean="0">
                <a:solidFill>
                  <a:srgbClr val="000000"/>
                </a:solidFill>
                <a:latin typeface="Bahnschrift SemiBold" pitchFamily="34" charset="0"/>
              </a:rPr>
              <a:t>	So these people avoid crowded places, public transportation, or being outside the home alone.</a:t>
            </a:r>
          </a:p>
          <a:p>
            <a:r>
              <a:rPr lang="en-US" dirty="0" smtClean="0">
                <a:solidFill>
                  <a:srgbClr val="000000"/>
                </a:solidFill>
                <a:latin typeface="Bahnschrift SemiBold" pitchFamily="34" charset="0"/>
              </a:rPr>
              <a:t>	VRET helps to overcome their fears and gradually expand their comfort zones.</a:t>
            </a:r>
          </a:p>
          <a:p>
            <a:endParaRPr lang="en-US" dirty="0" smtClean="0"/>
          </a:p>
          <a:p>
            <a:endParaRPr lang="en-US" dirty="0" smtClean="0"/>
          </a:p>
          <a:p>
            <a:endParaRPr lang="en-US" dirty="0"/>
          </a:p>
        </p:txBody>
      </p:sp>
      <p:sp>
        <p:nvSpPr>
          <p:cNvPr id="29" name="TextBox 28"/>
          <p:cNvSpPr txBox="1"/>
          <p:nvPr/>
        </p:nvSpPr>
        <p:spPr>
          <a:xfrm>
            <a:off x="1143000" y="4991100"/>
            <a:ext cx="4800600" cy="769441"/>
          </a:xfrm>
          <a:prstGeom prst="rect">
            <a:avLst/>
          </a:prstGeom>
          <a:noFill/>
        </p:spPr>
        <p:txBody>
          <a:bodyPr wrap="square" rtlCol="0">
            <a:spAutoFit/>
          </a:bodyPr>
          <a:lstStyle/>
          <a:p>
            <a:r>
              <a:rPr lang="en-US" sz="4400" dirty="0" smtClean="0">
                <a:solidFill>
                  <a:srgbClr val="000000"/>
                </a:solidFill>
                <a:latin typeface="Algerian" pitchFamily="82" charset="0"/>
              </a:rPr>
              <a:t>Target Users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17" name="AutoShape 17"/>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sp>
        <p:nvSpPr>
          <p:cNvPr id="18" name="AutoShape 18"/>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grpSp>
        <p:nvGrpSpPr>
          <p:cNvPr id="3" name="Group 19"/>
          <p:cNvGrpSpPr/>
          <p:nvPr/>
        </p:nvGrpSpPr>
        <p:grpSpPr>
          <a:xfrm>
            <a:off x="15859155" y="-38100"/>
            <a:ext cx="1562612" cy="1673225"/>
            <a:chOff x="0" y="0"/>
            <a:chExt cx="2083482" cy="2230967"/>
          </a:xfrm>
        </p:grpSpPr>
        <p:grpSp>
          <p:nvGrpSpPr>
            <p:cNvPr id="4" name="Group 20"/>
            <p:cNvGrpSpPr/>
            <p:nvPr/>
          </p:nvGrpSpPr>
          <p:grpSpPr>
            <a:xfrm>
              <a:off x="75599" y="0"/>
              <a:ext cx="1932284" cy="2230967"/>
              <a:chOff x="0" y="0"/>
              <a:chExt cx="703982" cy="812800"/>
            </a:xfrm>
          </p:grpSpPr>
          <p:sp>
            <p:nvSpPr>
              <p:cNvPr id="21" name="Freeform 2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2" name="TextBox 2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smtClean="0">
                  <a:solidFill>
                    <a:srgbClr val="000000"/>
                  </a:solidFill>
                  <a:latin typeface="Open Sans Bold"/>
                </a:rPr>
                <a:t>6</a:t>
              </a:r>
              <a:endParaRPr lang="en-US" sz="5575" dirty="0">
                <a:solidFill>
                  <a:srgbClr val="000000"/>
                </a:solidFill>
                <a:latin typeface="Open Sans Bold"/>
              </a:endParaRPr>
            </a:p>
          </p:txBody>
        </p:sp>
      </p:grpSp>
      <p:sp>
        <p:nvSpPr>
          <p:cNvPr id="24" name="Freeform 24"/>
          <p:cNvSpPr/>
          <p:nvPr/>
        </p:nvSpPr>
        <p:spPr>
          <a:xfrm>
            <a:off x="8458200" y="190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5" name="Freeform 25"/>
          <p:cNvSpPr/>
          <p:nvPr/>
        </p:nvSpPr>
        <p:spPr>
          <a:xfrm>
            <a:off x="892058" y="90481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TextBox 14"/>
          <p:cNvSpPr txBox="1"/>
          <p:nvPr/>
        </p:nvSpPr>
        <p:spPr>
          <a:xfrm>
            <a:off x="1752600" y="800100"/>
            <a:ext cx="3361818" cy="769441"/>
          </a:xfrm>
          <a:prstGeom prst="rect">
            <a:avLst/>
          </a:prstGeom>
          <a:noFill/>
        </p:spPr>
        <p:txBody>
          <a:bodyPr wrap="none" rtlCol="0">
            <a:spAutoFit/>
          </a:bodyPr>
          <a:lstStyle/>
          <a:p>
            <a:r>
              <a:rPr lang="en-US" sz="4400" dirty="0" smtClean="0">
                <a:solidFill>
                  <a:srgbClr val="000000"/>
                </a:solidFill>
                <a:latin typeface="Algerian" pitchFamily="82" charset="0"/>
              </a:rPr>
              <a:t>Conclusion</a:t>
            </a:r>
          </a:p>
        </p:txBody>
      </p:sp>
      <p:sp>
        <p:nvSpPr>
          <p:cNvPr id="16" name="TextBox 15"/>
          <p:cNvSpPr txBox="1"/>
          <p:nvPr/>
        </p:nvSpPr>
        <p:spPr>
          <a:xfrm>
            <a:off x="13487400" y="6438900"/>
            <a:ext cx="3627532" cy="3539430"/>
          </a:xfrm>
          <a:prstGeom prst="rect">
            <a:avLst/>
          </a:prstGeom>
          <a:noFill/>
        </p:spPr>
        <p:txBody>
          <a:bodyPr wrap="square" rtlCol="0">
            <a:spAutoFit/>
          </a:bodyPr>
          <a:lstStyle/>
          <a:p>
            <a:r>
              <a:rPr lang="en-US" sz="3200" b="1" dirty="0" smtClean="0"/>
              <a:t>Team Name: </a:t>
            </a:r>
            <a:r>
              <a:rPr lang="en-US" sz="3200" dirty="0" smtClean="0"/>
              <a:t>Team X</a:t>
            </a:r>
          </a:p>
          <a:p>
            <a:endParaRPr lang="en-US" sz="3200" dirty="0" smtClean="0"/>
          </a:p>
          <a:p>
            <a:r>
              <a:rPr lang="en-US" sz="3200" b="1" dirty="0" smtClean="0"/>
              <a:t>Team Members:</a:t>
            </a:r>
          </a:p>
          <a:p>
            <a:r>
              <a:rPr lang="en-US" sz="3200" dirty="0" smtClean="0"/>
              <a:t>	</a:t>
            </a:r>
            <a:r>
              <a:rPr lang="en-US" sz="3200" dirty="0" err="1" smtClean="0"/>
              <a:t>Thanzia</a:t>
            </a:r>
            <a:r>
              <a:rPr lang="en-US" sz="3200" dirty="0" smtClean="0"/>
              <a:t> Z</a:t>
            </a:r>
          </a:p>
          <a:p>
            <a:r>
              <a:rPr lang="en-US" sz="3200" dirty="0" smtClean="0"/>
              <a:t>	</a:t>
            </a:r>
            <a:r>
              <a:rPr lang="en-US" sz="3200" dirty="0" err="1" smtClean="0"/>
              <a:t>Sree</a:t>
            </a:r>
            <a:r>
              <a:rPr lang="en-US" sz="3200" dirty="0" smtClean="0"/>
              <a:t> </a:t>
            </a:r>
            <a:r>
              <a:rPr lang="en-US" sz="3200" dirty="0" err="1" smtClean="0"/>
              <a:t>Suvetha</a:t>
            </a:r>
            <a:r>
              <a:rPr lang="en-US" sz="3200" dirty="0" smtClean="0"/>
              <a:t> G</a:t>
            </a:r>
          </a:p>
          <a:p>
            <a:r>
              <a:rPr lang="en-US" sz="3200" dirty="0" smtClean="0"/>
              <a:t>	</a:t>
            </a:r>
            <a:r>
              <a:rPr lang="en-US" sz="3200" dirty="0" err="1" smtClean="0"/>
              <a:t>Shwetha</a:t>
            </a:r>
            <a:r>
              <a:rPr lang="en-US" sz="3200" dirty="0" smtClean="0"/>
              <a:t> B</a:t>
            </a:r>
          </a:p>
          <a:p>
            <a:r>
              <a:rPr lang="en-US" sz="3200" dirty="0" smtClean="0"/>
              <a:t>	</a:t>
            </a:r>
            <a:r>
              <a:rPr lang="en-US" sz="3200" dirty="0" err="1" smtClean="0"/>
              <a:t>Vinisha</a:t>
            </a:r>
            <a:r>
              <a:rPr lang="en-US" sz="3200" dirty="0" smtClean="0"/>
              <a:t> G</a:t>
            </a:r>
            <a:endParaRPr lang="en-US" sz="3200" dirty="0"/>
          </a:p>
        </p:txBody>
      </p:sp>
      <p:sp>
        <p:nvSpPr>
          <p:cNvPr id="19" name="TextBox 18"/>
          <p:cNvSpPr txBox="1"/>
          <p:nvPr/>
        </p:nvSpPr>
        <p:spPr>
          <a:xfrm>
            <a:off x="1371600" y="2247900"/>
            <a:ext cx="16535400" cy="2799741"/>
          </a:xfrm>
          <a:prstGeom prst="rect">
            <a:avLst/>
          </a:prstGeom>
          <a:noFill/>
        </p:spPr>
        <p:txBody>
          <a:bodyPr wrap="square" rtlCol="0">
            <a:spAutoFit/>
          </a:bodyPr>
          <a:lstStyle/>
          <a:p>
            <a:pPr>
              <a:lnSpc>
                <a:spcPct val="150000"/>
              </a:lnSpc>
            </a:pPr>
            <a:r>
              <a:rPr lang="en-US" sz="2000" dirty="0" smtClean="0">
                <a:solidFill>
                  <a:srgbClr val="000000"/>
                </a:solidFill>
                <a:latin typeface="Bahnschrift SemiBold" pitchFamily="34" charset="0"/>
              </a:rPr>
              <a:t>In conclusion, our Virtual Reality (VR) project for phobias and social anxiety offers a comprehensive and innovative solution for individuals seeking therapy. By providing a personalized and immersive VR environment, users can confront their fears in a safe and controlled manner. The integration of real-world tasks, therapist interaction, and community support enhances the effectiveness and engagement of the therapy. With features such as progress tracking and integration with wearable devices, users can monitor their progress and receive feedback in real-time. Overall, our VR project aims to revolutionize the way phobias and social anxiety are treated, offering a modern and accessible therapy option for those in need.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684</Words>
  <Application>Microsoft Office PowerPoint</Application>
  <PresentationFormat>Custom</PresentationFormat>
  <Paragraphs>122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Bahnschrift SemiBold</vt:lpstr>
      <vt:lpstr>Algerian</vt:lpstr>
      <vt:lpstr>Calibri</vt:lpstr>
      <vt:lpstr>Open Sans Bold</vt:lpstr>
      <vt:lpstr>Berlin Sans FB Demi</vt: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Pastel Minimalist Thesis Defense Presentation</dc:title>
  <dc:creator>Thanzia zameer</dc:creator>
  <cp:lastModifiedBy>i310thgeN</cp:lastModifiedBy>
  <cp:revision>32</cp:revision>
  <dcterms:created xsi:type="dcterms:W3CDTF">2006-08-16T00:00:00Z</dcterms:created>
  <dcterms:modified xsi:type="dcterms:W3CDTF">2024-03-05T13:12:13Z</dcterms:modified>
  <dc:identifier>DAF-WbHRaYU</dc:identifier>
</cp:coreProperties>
</file>