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691" y="-91"/>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thanzia31/TNSDC-Generative-AI" TargetMode="External"/><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3458" y="794624"/>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459658" y="329406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2819400" y="54102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3733800" y="1752600"/>
            <a:ext cx="7924800" cy="2971326"/>
          </a:xfrm>
          <a:prstGeom prst="rect">
            <a:avLst/>
          </a:prstGeom>
        </p:spPr>
        <p:txBody>
          <a:bodyPr vert="horz" wrap="square" lIns="0" tIns="16510" rIns="0" bIns="0" rtlCol="0">
            <a:spAutoFit/>
          </a:bodyPr>
          <a:lstStyle/>
          <a:p>
            <a:r>
              <a:rPr lang="en-US" spc="15" dirty="0" smtClean="0"/>
              <a:t>Presented </a:t>
            </a:r>
            <a:r>
              <a:rPr lang="en-US" spc="15" dirty="0" err="1" smtClean="0"/>
              <a:t>by:Thanzia</a:t>
            </a:r>
            <a:r>
              <a:rPr lang="en-US" spc="15" dirty="0" smtClean="0"/>
              <a:t> Z</a:t>
            </a:r>
            <a:r>
              <a:rPr lang="en-US" spc="15" dirty="0" smtClean="0"/>
              <a:t/>
            </a:r>
            <a:br>
              <a:rPr lang="en-US" spc="15" dirty="0" smtClean="0"/>
            </a:br>
            <a:r>
              <a:rPr lang="en-US" spc="15" dirty="0" smtClean="0"/>
              <a:t>Register no:813821104110</a:t>
            </a:r>
            <a:br>
              <a:rPr lang="en-US" spc="15" dirty="0" smtClean="0"/>
            </a:br>
            <a:r>
              <a:rPr lang="en-US" spc="15" dirty="0" err="1" smtClean="0"/>
              <a:t>Dept:Computer</a:t>
            </a:r>
            <a:r>
              <a:rPr lang="en-US" spc="15" dirty="0" smtClean="0"/>
              <a:t> science and engineering</a:t>
            </a:r>
            <a:r>
              <a:rPr lang="en-US" spc="15" dirty="0" smtClean="0"/>
              <a:t/>
            </a:r>
            <a:br>
              <a:rPr lang="en-US" spc="15" dirty="0" smtClean="0"/>
            </a:br>
            <a:r>
              <a:rPr lang="en-US" spc="15" dirty="0" smtClean="0"/>
              <a:t>NM E</a:t>
            </a:r>
            <a:r>
              <a:rPr lang="en-US" spc="15" dirty="0" smtClean="0"/>
              <a:t>mail:thanzi2004@gmail.com</a:t>
            </a:r>
            <a:br>
              <a:rPr lang="en-US" spc="15" dirty="0" smtClean="0"/>
            </a:br>
            <a:r>
              <a:rPr lang="en-US" spc="15" smtClean="0"/>
              <a:t>NM id:au813821104110</a:t>
            </a:r>
            <a:r>
              <a:rPr lang="en-US" spc="15" dirty="0" smtClean="0"/>
              <a:t/>
            </a:r>
            <a:br>
              <a:rPr lang="en-US" spc="15" dirty="0" smtClean="0"/>
            </a:br>
            <a:endParaRPr spc="15" dirty="0"/>
          </a:p>
        </p:txBody>
      </p:sp>
      <p:sp>
        <p:nvSpPr>
          <p:cNvPr id="8" name="object 8"/>
          <p:cNvSpPr txBox="1"/>
          <p:nvPr/>
        </p:nvSpPr>
        <p:spPr>
          <a:xfrm>
            <a:off x="6019800" y="5181600"/>
            <a:ext cx="4826358"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lang="en-IN" sz="2400" b="1" spc="-5" dirty="0">
              <a:solidFill>
                <a:srgbClr val="2D936B"/>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dirty="0">
              <a:latin typeface="Trebuchet MS"/>
              <a:cs typeface="Trebuchet MS"/>
            </a:endParaRPr>
          </a:p>
        </p:txBody>
      </p:sp>
      <p:sp>
        <p:nvSpPr>
          <p:cNvPr id="8" name="object 8"/>
          <p:cNvSpPr txBox="1"/>
          <p:nvPr/>
        </p:nvSpPr>
        <p:spPr>
          <a:xfrm>
            <a:off x="683258" y="6111875"/>
            <a:ext cx="7393942" cy="324448"/>
          </a:xfrm>
          <a:prstGeom prst="rect">
            <a:avLst/>
          </a:prstGeom>
        </p:spPr>
        <p:txBody>
          <a:bodyPr vert="horz" wrap="square" lIns="0" tIns="16510" rIns="0" bIns="0" rtlCol="0">
            <a:spAutoFit/>
          </a:bodyPr>
          <a:lstStyle/>
          <a:p>
            <a:pPr marL="12700">
              <a:lnSpc>
                <a:spcPct val="100000"/>
              </a:lnSpc>
              <a:spcBef>
                <a:spcPts val="130"/>
              </a:spcBef>
            </a:pPr>
            <a:r>
              <a:rPr lang="en-US" sz="2000" dirty="0" smtClean="0">
                <a:latin typeface="Trebuchet MS"/>
                <a:cs typeface="Trebuchet MS"/>
                <a:hlinkClick r:id="rId3"/>
              </a:rPr>
              <a:t>https://github.com/thanzia31/TNSDC-Generative-AI</a:t>
            </a:r>
            <a:endParaRPr sz="2000" dirty="0">
              <a:latin typeface="Trebuchet MS"/>
              <a:cs typeface="Trebuchet MS"/>
            </a:endParaRPr>
          </a:p>
        </p:txBody>
      </p:sp>
      <p:sp>
        <p:nvSpPr>
          <p:cNvPr id="10" name="TextBox 9">
            <a:extLst>
              <a:ext uri="{FF2B5EF4-FFF2-40B4-BE49-F238E27FC236}">
                <a16:creationId xmlns:a16="http://schemas.microsoft.com/office/drawing/2014/main" xmlns="" id="{73F1C31E-C5B9-852D-E67D-1FE1D499104B}"/>
              </a:ext>
            </a:extLst>
          </p:cNvPr>
          <p:cNvSpPr txBox="1"/>
          <p:nvPr/>
        </p:nvSpPr>
        <p:spPr>
          <a:xfrm>
            <a:off x="683258" y="4660687"/>
            <a:ext cx="8286750" cy="1200329"/>
          </a:xfrm>
          <a:prstGeom prst="rect">
            <a:avLst/>
          </a:prstGeom>
          <a:noFill/>
        </p:spPr>
        <p:txBody>
          <a:bodyPr wrap="square">
            <a:spAutoFit/>
          </a:bodyPr>
          <a:lstStyle/>
          <a:p>
            <a:r>
              <a:rPr lang="en-US" b="0" i="0" dirty="0">
                <a:solidFill>
                  <a:srgbClr val="222222"/>
                </a:solidFill>
                <a:effectLst/>
                <a:latin typeface="Arial" panose="020B0604020202020204" pitchFamily="34" charset="0"/>
              </a:rPr>
              <a:t>This TensorFlow-driven project effectively categorizes user-generated content, ensuring compliance with regulatory standards for both text and image moderation. Through continuous refinement, the model aims to cultivate a positive and inclusive online experience for all users.</a:t>
            </a:r>
            <a:endParaRPr lang="en-IN" dirty="0"/>
          </a:p>
        </p:txBody>
      </p:sp>
      <p:pic>
        <p:nvPicPr>
          <p:cNvPr id="12" name="Picture 11">
            <a:extLst>
              <a:ext uri="{FF2B5EF4-FFF2-40B4-BE49-F238E27FC236}">
                <a16:creationId xmlns:a16="http://schemas.microsoft.com/office/drawing/2014/main" xmlns="" id="{0BE59DC0-8011-09B0-3C62-E24C51CE3264}"/>
              </a:ext>
            </a:extLst>
          </p:cNvPr>
          <p:cNvPicPr>
            <a:picLocks noChangeAspect="1"/>
          </p:cNvPicPr>
          <p:nvPr/>
        </p:nvPicPr>
        <p:blipFill>
          <a:blip r:embed="rId4"/>
          <a:srcRect l="11841" t="11239" r="13829" b="11934"/>
          <a:stretch>
            <a:fillRect/>
          </a:stretch>
        </p:blipFill>
        <p:spPr>
          <a:xfrm>
            <a:off x="381000" y="1295400"/>
            <a:ext cx="5105400" cy="3200400"/>
          </a:xfrm>
          <a:prstGeom prst="rect">
            <a:avLst/>
          </a:prstGeom>
        </p:spPr>
      </p:pic>
      <p:pic>
        <p:nvPicPr>
          <p:cNvPr id="11" name="Picture 10" descr="Screenshot (244).png"/>
          <p:cNvPicPr>
            <a:picLocks noChangeAspect="1"/>
          </p:cNvPicPr>
          <p:nvPr/>
        </p:nvPicPr>
        <p:blipFill>
          <a:blip r:embed="rId5"/>
          <a:srcRect l="19375" t="10000" r="29375" b="5556"/>
          <a:stretch>
            <a:fillRect/>
          </a:stretch>
        </p:blipFill>
        <p:spPr>
          <a:xfrm>
            <a:off x="5943600" y="914400"/>
            <a:ext cx="5943600" cy="3657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498680" y="963897"/>
            <a:ext cx="10681335" cy="75819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6" name="Text Placeholder 25">
            <a:extLst>
              <a:ext uri="{FF2B5EF4-FFF2-40B4-BE49-F238E27FC236}">
                <a16:creationId xmlns:a16="http://schemas.microsoft.com/office/drawing/2014/main" xmlns="" id="{364A33B2-F8CE-6C74-304B-A609BD331514}"/>
              </a:ext>
            </a:extLst>
          </p:cNvPr>
          <p:cNvSpPr>
            <a:spLocks noGrp="1"/>
          </p:cNvSpPr>
          <p:nvPr>
            <p:ph type="body" idx="1"/>
          </p:nvPr>
        </p:nvSpPr>
        <p:spPr>
          <a:xfrm>
            <a:off x="1021940" y="2681159"/>
            <a:ext cx="7469278" cy="984885"/>
          </a:xfrm>
        </p:spPr>
        <p:txBody>
          <a:bodyPr/>
          <a:lstStyle/>
          <a:p>
            <a:r>
              <a:rPr lang="en-US" sz="3200" dirty="0"/>
              <a:t>Content Moderation for text and image using TensorFlow.</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709"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xmlns="" id="{CDAAAB27-928A-2101-3B93-94B7E1981130}"/>
              </a:ext>
            </a:extLst>
          </p:cNvPr>
          <p:cNvSpPr>
            <a:spLocks noGrp="1"/>
          </p:cNvSpPr>
          <p:nvPr>
            <p:ph type="body" idx="1"/>
          </p:nvPr>
        </p:nvSpPr>
        <p:spPr>
          <a:xfrm>
            <a:off x="1700569" y="1790530"/>
            <a:ext cx="7707749" cy="4171315"/>
          </a:xfrm>
        </p:spPr>
        <p:txBody>
          <a:bodyPr/>
          <a:lstStyle/>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PROBLEM STATEMENT</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PROJECT OVERVIEW</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WHO ARE THE END USERS?</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YOUR SOLUTION AND ITS VALUE PROPOSITION</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THE WOW IN YOUR SOLUTION</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MODELLING</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RESULTS</a:t>
            </a:r>
            <a:endParaRPr lang="en-US" sz="2800" b="0" i="0" dirty="0">
              <a:solidFill>
                <a:srgbClr val="222222"/>
              </a:solidFill>
              <a:effectLst/>
              <a:latin typeface="Arial" panose="020B0604020202020204" pitchFamily="34" charset="0"/>
            </a:endParaRPr>
          </a:p>
          <a:p>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0575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a:extLst>
              <a:ext uri="{FF2B5EF4-FFF2-40B4-BE49-F238E27FC236}">
                <a16:creationId xmlns:a16="http://schemas.microsoft.com/office/drawing/2014/main" xmlns="" id="{D5145EF9-7A73-B887-004A-994DEB036C6A}"/>
              </a:ext>
            </a:extLst>
          </p:cNvPr>
          <p:cNvSpPr txBox="1"/>
          <p:nvPr/>
        </p:nvSpPr>
        <p:spPr>
          <a:xfrm>
            <a:off x="1130250" y="1828800"/>
            <a:ext cx="6312002" cy="4154984"/>
          </a:xfrm>
          <a:prstGeom prst="rect">
            <a:avLst/>
          </a:prstGeom>
          <a:noFill/>
        </p:spPr>
        <p:txBody>
          <a:bodyPr wrap="square">
            <a:spAutoFit/>
          </a:bodyPr>
          <a:lstStyle/>
          <a:p>
            <a:r>
              <a:rPr lang="en-US" sz="2400" b="0" i="0" dirty="0">
                <a:solidFill>
                  <a:srgbClr val="0D0D0D"/>
                </a:solidFill>
                <a:effectLst/>
                <a:latin typeface="Söhne"/>
              </a:rPr>
              <a:t>To develop a deep learning model leveraging TensorFlow's capabilities to accurately evaluate both text and image content. This model will assess the appropriateness of provided text and images, classifying them as suitable or unsuitable for posting, and provide recommendations based on TensorFlow's machine learning capabilities. The goal is to create a versatile deep learning solution capable of analyzing both text and images and determining their suitability for publication.</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a:extLst>
              <a:ext uri="{FF2B5EF4-FFF2-40B4-BE49-F238E27FC236}">
                <a16:creationId xmlns:a16="http://schemas.microsoft.com/office/drawing/2014/main" xmlns="" id="{A41DBEB4-2E7E-09D3-6D88-FC138A56035E}"/>
              </a:ext>
            </a:extLst>
          </p:cNvPr>
          <p:cNvSpPr txBox="1"/>
          <p:nvPr/>
        </p:nvSpPr>
        <p:spPr>
          <a:xfrm>
            <a:off x="1219199" y="2057401"/>
            <a:ext cx="7315201" cy="3416320"/>
          </a:xfrm>
          <a:prstGeom prst="rect">
            <a:avLst/>
          </a:prstGeom>
          <a:noFill/>
        </p:spPr>
        <p:txBody>
          <a:bodyPr wrap="square">
            <a:spAutoFit/>
          </a:bodyPr>
          <a:lstStyle/>
          <a:p>
            <a:r>
              <a:rPr lang="en-US" sz="2400" b="0" i="0" dirty="0">
                <a:solidFill>
                  <a:srgbClr val="0D0D0D"/>
                </a:solidFill>
                <a:effectLst/>
                <a:latin typeface="Söhne"/>
              </a:rPr>
              <a:t>The project aims to develop a versatile computer program utilizing TensorFlow to automate the content moderation process for both text and image content. We aim to enhance efficiency in content moderation while upholding platform integrity and ensuring user safety. This model can be applied to social media platforms for automatic detection and removal of offensive content, as well as in e-commerce sites to ensure a positive shopping experience by filtering out inappropriate images and text.</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4" name="TextBox 13">
            <a:extLst>
              <a:ext uri="{FF2B5EF4-FFF2-40B4-BE49-F238E27FC236}">
                <a16:creationId xmlns:a16="http://schemas.microsoft.com/office/drawing/2014/main" xmlns="" id="{26138CA6-9576-18C3-A948-56E5BCC980CD}"/>
              </a:ext>
            </a:extLst>
          </p:cNvPr>
          <p:cNvSpPr txBox="1"/>
          <p:nvPr/>
        </p:nvSpPr>
        <p:spPr>
          <a:xfrm>
            <a:off x="1371600" y="2139732"/>
            <a:ext cx="6253316" cy="3108543"/>
          </a:xfrm>
          <a:prstGeom prst="rect">
            <a:avLst/>
          </a:prstGeom>
          <a:noFill/>
        </p:spPr>
        <p:txBody>
          <a:bodyPr wrap="square">
            <a:spAutoFit/>
          </a:bodyPr>
          <a:lstStyle/>
          <a:p>
            <a:pPr marL="285750" indent="-285750">
              <a:buFont typeface="Arial" panose="020B0604020202020204" pitchFamily="34" charset="0"/>
              <a:buChar char="•"/>
            </a:pPr>
            <a:r>
              <a:rPr lang="en-US" sz="2800" dirty="0"/>
              <a:t>Social media users</a:t>
            </a:r>
          </a:p>
          <a:p>
            <a:pPr marL="285750" indent="-285750">
              <a:buFont typeface="Arial" panose="020B0604020202020204" pitchFamily="34" charset="0"/>
              <a:buChar char="•"/>
            </a:pPr>
            <a:r>
              <a:rPr lang="en-US" sz="2800" dirty="0"/>
              <a:t>Content creators</a:t>
            </a:r>
          </a:p>
          <a:p>
            <a:pPr marL="285750" indent="-285750">
              <a:buFont typeface="Arial" panose="020B0604020202020204" pitchFamily="34" charset="0"/>
              <a:buChar char="•"/>
            </a:pPr>
            <a:r>
              <a:rPr lang="en-US" sz="2800" dirty="0"/>
              <a:t>Content moderators</a:t>
            </a:r>
          </a:p>
          <a:p>
            <a:pPr marL="285750" indent="-285750">
              <a:buFont typeface="Arial" panose="020B0604020202020204" pitchFamily="34" charset="0"/>
              <a:buChar char="•"/>
            </a:pPr>
            <a:r>
              <a:rPr lang="en-US" sz="2800" dirty="0"/>
              <a:t>Parents and guardians</a:t>
            </a:r>
          </a:p>
          <a:p>
            <a:pPr marL="285750" indent="-285750">
              <a:buFont typeface="Arial" panose="020B0604020202020204" pitchFamily="34" charset="0"/>
              <a:buChar char="•"/>
            </a:pPr>
            <a:r>
              <a:rPr lang="en-US" sz="2800" dirty="0"/>
              <a:t>News and media outlets</a:t>
            </a:r>
          </a:p>
          <a:p>
            <a:pPr marL="285750" indent="-285750">
              <a:buFont typeface="Arial" panose="020B0604020202020204" pitchFamily="34" charset="0"/>
              <a:buChar char="•"/>
            </a:pPr>
            <a:r>
              <a:rPr lang="en-US" sz="2800" dirty="0"/>
              <a:t>Cyber security experts</a:t>
            </a:r>
          </a:p>
          <a:p>
            <a:pPr marL="285750" indent="-285750">
              <a:buFont typeface="Arial" panose="020B0604020202020204" pitchFamily="34" charset="0"/>
              <a:buChar char="•"/>
            </a:pP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8839200" y="16293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296381" y="453993"/>
            <a:ext cx="10681335" cy="75819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3" name="Content Placeholder 12">
            <a:extLst>
              <a:ext uri="{FF2B5EF4-FFF2-40B4-BE49-F238E27FC236}">
                <a16:creationId xmlns:a16="http://schemas.microsoft.com/office/drawing/2014/main" xmlns="" id="{7CF575CC-120B-CCCD-3F0D-DE8A90D536A9}"/>
              </a:ext>
            </a:extLst>
          </p:cNvPr>
          <p:cNvSpPr>
            <a:spLocks noGrp="1"/>
          </p:cNvSpPr>
          <p:nvPr>
            <p:ph sz="half" idx="3"/>
          </p:nvPr>
        </p:nvSpPr>
        <p:spPr>
          <a:xfrm>
            <a:off x="838200" y="3761183"/>
            <a:ext cx="7848600" cy="2000548"/>
          </a:xfrm>
        </p:spPr>
        <p:txBody>
          <a:bodyPr/>
          <a:lstStyle/>
          <a:p>
            <a:r>
              <a:rPr lang="en-IN" sz="2000" b="1" dirty="0"/>
              <a:t>Value Proposition:</a:t>
            </a:r>
          </a:p>
          <a:p>
            <a:endParaRPr lang="en-IN" sz="2000" dirty="0"/>
          </a:p>
          <a:p>
            <a:pPr marL="285750" indent="-285750">
              <a:buFont typeface="Arial" panose="020B0604020202020204" pitchFamily="34" charset="0"/>
              <a:buChar char="•"/>
            </a:pPr>
            <a:r>
              <a:rPr lang="en-IN" dirty="0"/>
              <a:t>Efficiency boost</a:t>
            </a:r>
          </a:p>
          <a:p>
            <a:pPr marL="285750" indent="-285750">
              <a:buFont typeface="Arial" panose="020B0604020202020204" pitchFamily="34" charset="0"/>
              <a:buChar char="•"/>
            </a:pPr>
            <a:r>
              <a:rPr lang="en-IN" dirty="0"/>
              <a:t>Improved user experience</a:t>
            </a:r>
          </a:p>
          <a:p>
            <a:pPr marL="285750" indent="-285750">
              <a:buFont typeface="Arial" panose="020B0604020202020204" pitchFamily="34" charset="0"/>
              <a:buChar char="•"/>
            </a:pPr>
            <a:r>
              <a:rPr lang="en-IN" dirty="0"/>
              <a:t>Flexible and Scalable</a:t>
            </a:r>
          </a:p>
          <a:p>
            <a:pPr marL="285750" indent="-285750">
              <a:buFont typeface="Arial" panose="020B0604020202020204" pitchFamily="34" charset="0"/>
              <a:buChar char="•"/>
            </a:pPr>
            <a:r>
              <a:rPr lang="en-IN" dirty="0"/>
              <a:t>Enhance online safety</a:t>
            </a:r>
          </a:p>
          <a:p>
            <a:pPr marL="285750" indent="-285750">
              <a:buFont typeface="Arial" panose="020B0604020202020204" pitchFamily="34" charset="0"/>
              <a:buChar char="•"/>
            </a:pPr>
            <a:r>
              <a:rPr lang="en-IN" dirty="0"/>
              <a:t>Regulatory compliance</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TextBox 10">
            <a:extLst>
              <a:ext uri="{FF2B5EF4-FFF2-40B4-BE49-F238E27FC236}">
                <a16:creationId xmlns:a16="http://schemas.microsoft.com/office/drawing/2014/main" xmlns="" id="{4D017022-7690-1FB1-87DB-C29408718BDB}"/>
              </a:ext>
            </a:extLst>
          </p:cNvPr>
          <p:cNvSpPr txBox="1"/>
          <p:nvPr/>
        </p:nvSpPr>
        <p:spPr>
          <a:xfrm>
            <a:off x="838200" y="1117708"/>
            <a:ext cx="8001000" cy="1908215"/>
          </a:xfrm>
          <a:prstGeom prst="rect">
            <a:avLst/>
          </a:prstGeom>
          <a:noFill/>
        </p:spPr>
        <p:txBody>
          <a:bodyPr wrap="square">
            <a:spAutoFit/>
          </a:bodyPr>
          <a:lstStyle/>
          <a:p>
            <a:r>
              <a:rPr lang="en-US" sz="2000" b="1" dirty="0"/>
              <a:t>Solution:</a:t>
            </a:r>
          </a:p>
          <a:p>
            <a:endParaRPr lang="en-US" dirty="0"/>
          </a:p>
          <a:p>
            <a:r>
              <a:rPr lang="en-US" sz="2000" dirty="0"/>
              <a:t>The solution for content moderation using deep learning involves training separate models for text and image analysis. These models classify content into appropriate or inappropriate categories, reducing the burden on human moderators and preventing the spread of harmful content online.</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7" name="object 7"/>
          <p:cNvSpPr txBox="1">
            <a:spLocks noGrp="1"/>
          </p:cNvSpPr>
          <p:nvPr>
            <p:ph type="title"/>
          </p:nvPr>
        </p:nvSpPr>
        <p:spPr>
          <a:xfrm>
            <a:off x="380999" y="83574"/>
            <a:ext cx="10681335" cy="75819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dirty="0">
              <a:latin typeface="Trebuchet MS"/>
              <a:cs typeface="Trebuchet MS"/>
            </a:endParaRPr>
          </a:p>
        </p:txBody>
      </p:sp>
      <p:sp>
        <p:nvSpPr>
          <p:cNvPr id="11" name="Text Placeholder 10">
            <a:extLst>
              <a:ext uri="{FF2B5EF4-FFF2-40B4-BE49-F238E27FC236}">
                <a16:creationId xmlns:a16="http://schemas.microsoft.com/office/drawing/2014/main" xmlns="" id="{4F722748-AA76-B2AC-5506-20D6688E34B6}"/>
              </a:ext>
            </a:extLst>
          </p:cNvPr>
          <p:cNvSpPr>
            <a:spLocks noGrp="1"/>
          </p:cNvSpPr>
          <p:nvPr>
            <p:ph type="body" idx="1"/>
          </p:nvPr>
        </p:nvSpPr>
        <p:spPr>
          <a:xfrm>
            <a:off x="76200" y="1043989"/>
            <a:ext cx="10681335" cy="4616648"/>
          </a:xfrm>
        </p:spPr>
        <p:txBody>
          <a:bodyPr/>
          <a:lstStyle/>
          <a:p>
            <a:pPr marL="342900" indent="-342900" algn="l">
              <a:buFont typeface="Wingdings" panose="05000000000000000000" pitchFamily="2" charset="2"/>
              <a:buChar char="Ø"/>
            </a:pPr>
            <a:endParaRPr lang="en-US" sz="2000" b="0" i="0" dirty="0">
              <a:solidFill>
                <a:srgbClr val="0D0D0D"/>
              </a:solidFill>
              <a:effectLst/>
              <a:latin typeface="Söhne"/>
            </a:endParaRPr>
          </a:p>
          <a:p>
            <a:pPr marL="342900" indent="-342900" algn="l">
              <a:buFont typeface="Wingdings" panose="05000000000000000000" pitchFamily="2" charset="2"/>
              <a:buChar char="Ø"/>
            </a:pPr>
            <a:r>
              <a:rPr lang="en-US" sz="2000" b="0" i="0" dirty="0">
                <a:solidFill>
                  <a:srgbClr val="0D0D0D"/>
                </a:solidFill>
                <a:effectLst/>
                <a:latin typeface="Söhne"/>
              </a:rPr>
              <a:t>Advanced Architectures: Utilizing cutting-edge neural networks for precise identification of offensive language in text and inappropriate content in images.</a:t>
            </a:r>
          </a:p>
          <a:p>
            <a:pPr marL="342900" indent="-342900" algn="l">
              <a:buFont typeface="Wingdings" panose="05000000000000000000" pitchFamily="2" charset="2"/>
              <a:buChar char="Ø"/>
            </a:pPr>
            <a:endParaRPr lang="en-US" sz="2000" b="0" i="0" dirty="0">
              <a:solidFill>
                <a:srgbClr val="0D0D0D"/>
              </a:solidFill>
              <a:effectLst/>
              <a:latin typeface="Söhne"/>
            </a:endParaRPr>
          </a:p>
          <a:p>
            <a:pPr marL="342900" indent="-342900" algn="l">
              <a:buFont typeface="Wingdings" panose="05000000000000000000" pitchFamily="2" charset="2"/>
              <a:buChar char="Ø"/>
            </a:pPr>
            <a:r>
              <a:rPr lang="en-US" sz="2000" b="0" i="0" dirty="0">
                <a:solidFill>
                  <a:srgbClr val="0D0D0D"/>
                </a:solidFill>
                <a:effectLst/>
                <a:latin typeface="Söhne"/>
              </a:rPr>
              <a:t>NLP and CV Fusion: Integrating natural language processing and computer vision techniques for comprehensive moderation of textual and visual content.</a:t>
            </a:r>
          </a:p>
          <a:p>
            <a:pPr marL="342900" indent="-342900" algn="l">
              <a:buFont typeface="Wingdings" panose="05000000000000000000" pitchFamily="2" charset="2"/>
              <a:buChar char="Ø"/>
            </a:pPr>
            <a:endParaRPr lang="en-US" sz="2000" b="0" i="0" dirty="0">
              <a:solidFill>
                <a:srgbClr val="0D0D0D"/>
              </a:solidFill>
              <a:effectLst/>
              <a:latin typeface="Söhne"/>
            </a:endParaRPr>
          </a:p>
          <a:p>
            <a:pPr marL="342900" indent="-342900" algn="l">
              <a:buFont typeface="Wingdings" panose="05000000000000000000" pitchFamily="2" charset="2"/>
              <a:buChar char="Ø"/>
            </a:pPr>
            <a:r>
              <a:rPr lang="en-US" sz="2000" b="0" i="0" dirty="0">
                <a:solidFill>
                  <a:srgbClr val="0D0D0D"/>
                </a:solidFill>
                <a:effectLst/>
                <a:latin typeface="Söhne"/>
              </a:rPr>
              <a:t>Transfer Learning Adaptability: Efficiently adapting pre-trained models for rapid deployment and improved accuracy in detecting offensive content across various media formats.</a:t>
            </a:r>
          </a:p>
          <a:p>
            <a:pPr marL="342900" indent="-342900" algn="l">
              <a:buFont typeface="Wingdings" panose="05000000000000000000" pitchFamily="2" charset="2"/>
              <a:buChar char="Ø"/>
            </a:pPr>
            <a:endParaRPr lang="en-US" sz="2000" b="0" i="0" dirty="0">
              <a:solidFill>
                <a:srgbClr val="0D0D0D"/>
              </a:solidFill>
              <a:effectLst/>
              <a:latin typeface="Söhne"/>
            </a:endParaRPr>
          </a:p>
          <a:p>
            <a:pPr marL="342900" indent="-342900" algn="l">
              <a:buFont typeface="Wingdings" panose="05000000000000000000" pitchFamily="2" charset="2"/>
              <a:buChar char="Ø"/>
            </a:pPr>
            <a:r>
              <a:rPr lang="en-US" sz="2000" b="0" i="0" dirty="0">
                <a:solidFill>
                  <a:srgbClr val="0D0D0D"/>
                </a:solidFill>
                <a:effectLst/>
                <a:latin typeface="Söhne"/>
              </a:rPr>
              <a:t>Augmented Data Handling: Enhancing data augmentation techniques to diversify training data for robust recognition of offensive language and imagery.</a:t>
            </a:r>
          </a:p>
          <a:p>
            <a:pPr marL="342900" indent="-342900" algn="l">
              <a:buFont typeface="Wingdings" panose="05000000000000000000" pitchFamily="2" charset="2"/>
              <a:buChar char="Ø"/>
            </a:pPr>
            <a:endParaRPr lang="en-US" sz="2000" b="0" i="0" dirty="0">
              <a:solidFill>
                <a:srgbClr val="0D0D0D"/>
              </a:solidFill>
              <a:effectLst/>
              <a:latin typeface="Söhne"/>
            </a:endParaRPr>
          </a:p>
          <a:p>
            <a:pPr marL="342900" indent="-342900" algn="l">
              <a:buFont typeface="Wingdings" panose="05000000000000000000" pitchFamily="2" charset="2"/>
              <a:buChar char="Ø"/>
            </a:pPr>
            <a:r>
              <a:rPr lang="en-US" sz="2000" b="0" i="0" dirty="0">
                <a:solidFill>
                  <a:srgbClr val="0D0D0D"/>
                </a:solidFill>
                <a:effectLst/>
                <a:latin typeface="Söhne"/>
              </a:rPr>
              <a:t>Interpretability and Trust: Promoting model transparency to instill confidence in the moderation process, ensuring trustworthiness for both text and image content.</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dirty="0">
              <a:latin typeface="Trebuchet MS"/>
              <a:cs typeface="Trebuchet MS"/>
            </a:endParaRPr>
          </a:p>
        </p:txBody>
      </p:sp>
      <p:sp>
        <p:nvSpPr>
          <p:cNvPr id="8" name="object 8"/>
          <p:cNvSpPr txBox="1"/>
          <p:nvPr/>
        </p:nvSpPr>
        <p:spPr>
          <a:xfrm>
            <a:off x="457200" y="205593"/>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pic>
        <p:nvPicPr>
          <p:cNvPr id="11" name="Picture 10">
            <a:extLst>
              <a:ext uri="{FF2B5EF4-FFF2-40B4-BE49-F238E27FC236}">
                <a16:creationId xmlns:a16="http://schemas.microsoft.com/office/drawing/2014/main" xmlns="" id="{D32D2D25-47C3-5F2D-81E9-D4814B387722}"/>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514600" y="990600"/>
            <a:ext cx="5720268" cy="561739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476</TotalTime>
  <Words>472</Words>
  <Application>Microsoft Office PowerPoint</Application>
  <PresentationFormat>Custom</PresentationFormat>
  <Paragraphs>69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Presented by:Thanzia Z Register no:813821104110 Dept:Computer science and engineering NM Email:thanzi2004@gmail.com NM id:au813821104110 </vt:lpstr>
      <vt:lpstr>PROJECT TITLE</vt:lpstr>
      <vt:lpstr>AGENDA</vt:lpstr>
      <vt:lpstr>PROBLEM STATEMENT</vt:lpstr>
      <vt:lpstr>PROJECT OVERVIEW</vt:lpstr>
      <vt:lpstr>WHO ARE THE END USERS?</vt:lpstr>
      <vt:lpstr>YOUR SOLUTION AND ITS VALUE PROPOSITION</vt:lpstr>
      <vt:lpstr>THE WOW IN YOUR SOLUTION</vt:lpstr>
      <vt:lpstr>Slide 9</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Priya Dharshini</dc:creator>
  <cp:lastModifiedBy>i310thgeN</cp:lastModifiedBy>
  <cp:revision>30</cp:revision>
  <dcterms:created xsi:type="dcterms:W3CDTF">2024-04-01T15:34:00Z</dcterms:created>
  <dcterms:modified xsi:type="dcterms:W3CDTF">2024-04-05T14:55:12Z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