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Lora Italics" charset="1" panose="00000500000000000000"/>
      <p:regular r:id="rId20"/>
    </p:embeddedFont>
    <p:embeddedFont>
      <p:font typeface="Lora Bold Italics" charset="1" panose="00000800000000000000"/>
      <p:regular r:id="rId21"/>
    </p:embeddedFont>
    <p:embeddedFont>
      <p:font typeface="Lora Bold" charset="1" panose="00000800000000000000"/>
      <p:regular r:id="rId22"/>
    </p:embeddedFont>
    <p:embeddedFont>
      <p:font typeface="Lora"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 Id="rId6" Target="../media/image5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5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5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53.png" Type="http://schemas.openxmlformats.org/officeDocument/2006/relationships/image"/><Relationship Id="rId7" Target="../media/image5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9193" y="2801542"/>
            <a:ext cx="4517045" cy="4786850"/>
          </a:xfrm>
          <a:custGeom>
            <a:avLst/>
            <a:gdLst/>
            <a:ahLst/>
            <a:cxnLst/>
            <a:rect r="r" b="b" t="t" l="l"/>
            <a:pathLst>
              <a:path h="4786850" w="4517045">
                <a:moveTo>
                  <a:pt x="0" y="0"/>
                </a:moveTo>
                <a:lnTo>
                  <a:pt x="4517046" y="0"/>
                </a:lnTo>
                <a:lnTo>
                  <a:pt x="4517046" y="4786850"/>
                </a:lnTo>
                <a:lnTo>
                  <a:pt x="0" y="47868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872343" y="8599535"/>
            <a:ext cx="5277076" cy="658765"/>
            <a:chOff x="0" y="0"/>
            <a:chExt cx="1389847" cy="173502"/>
          </a:xfrm>
        </p:grpSpPr>
        <p:sp>
          <p:nvSpPr>
            <p:cNvPr name="Freeform 4" id="4"/>
            <p:cNvSpPr/>
            <p:nvPr/>
          </p:nvSpPr>
          <p:spPr>
            <a:xfrm flipH="false" flipV="false" rot="0">
              <a:off x="0" y="0"/>
              <a:ext cx="1389847" cy="173502"/>
            </a:xfrm>
            <a:custGeom>
              <a:avLst/>
              <a:gdLst/>
              <a:ahLst/>
              <a:cxnLst/>
              <a:rect r="r" b="b" t="t" l="l"/>
              <a:pathLst>
                <a:path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cap="sq">
              <a:noFill/>
              <a:prstDash val="solid"/>
              <a:miter/>
            </a:ln>
          </p:spPr>
        </p:sp>
        <p:sp>
          <p:nvSpPr>
            <p:cNvPr name="TextBox 5" id="5"/>
            <p:cNvSpPr txBox="true"/>
            <p:nvPr/>
          </p:nvSpPr>
          <p:spPr>
            <a:xfrm>
              <a:off x="0" y="-76200"/>
              <a:ext cx="1389847" cy="249702"/>
            </a:xfrm>
            <a:prstGeom prst="rect">
              <a:avLst/>
            </a:prstGeom>
          </p:spPr>
          <p:txBody>
            <a:bodyPr anchor="ctr" rtlCol="false" tIns="50800" lIns="50800" bIns="50800" rIns="50800"/>
            <a:lstStyle/>
            <a:p>
              <a:pPr algn="ctr" marL="0" indent="0" lvl="0">
                <a:lnSpc>
                  <a:spcPts val="4159"/>
                </a:lnSpc>
                <a:spcBef>
                  <a:spcPct val="0"/>
                </a:spcBef>
              </a:pPr>
              <a:r>
                <a:rPr lang="en-US" sz="2718" spc="168">
                  <a:solidFill>
                    <a:srgbClr val="152225"/>
                  </a:solidFill>
                  <a:latin typeface="Lora Italics"/>
                </a:rPr>
                <a:t>By Nguyễn Thị Thu Thảo</a:t>
              </a:r>
            </a:p>
          </p:txBody>
        </p:sp>
      </p:grpSp>
      <p:sp>
        <p:nvSpPr>
          <p:cNvPr name="Freeform 6" id="6"/>
          <p:cNvSpPr/>
          <p:nvPr/>
        </p:nvSpPr>
        <p:spPr>
          <a:xfrm flipH="false" flipV="false" rot="0">
            <a:off x="11216481" y="8031828"/>
            <a:ext cx="8014741" cy="2987313"/>
          </a:xfrm>
          <a:custGeom>
            <a:avLst/>
            <a:gdLst/>
            <a:ahLst/>
            <a:cxnLst/>
            <a:rect r="r" b="b" t="t" l="l"/>
            <a:pathLst>
              <a:path h="2987313" w="8014741">
                <a:moveTo>
                  <a:pt x="0" y="0"/>
                </a:moveTo>
                <a:lnTo>
                  <a:pt x="8014741" y="0"/>
                </a:lnTo>
                <a:lnTo>
                  <a:pt x="8014741" y="2987312"/>
                </a:lnTo>
                <a:lnTo>
                  <a:pt x="0" y="2987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3572348" y="-2677225"/>
            <a:ext cx="6712091" cy="8295843"/>
          </a:xfrm>
          <a:custGeom>
            <a:avLst/>
            <a:gdLst/>
            <a:ahLst/>
            <a:cxnLst/>
            <a:rect r="r" b="b" t="t" l="l"/>
            <a:pathLst>
              <a:path h="8295843" w="6712091">
                <a:moveTo>
                  <a:pt x="0" y="0"/>
                </a:moveTo>
                <a:lnTo>
                  <a:pt x="6712091" y="0"/>
                </a:lnTo>
                <a:lnTo>
                  <a:pt x="6712091" y="8295843"/>
                </a:lnTo>
                <a:lnTo>
                  <a:pt x="0" y="8295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6959911" y="2136848"/>
            <a:ext cx="8263940" cy="1766419"/>
          </a:xfrm>
          <a:prstGeom prst="rect">
            <a:avLst/>
          </a:prstGeom>
        </p:spPr>
        <p:txBody>
          <a:bodyPr anchor="t" rtlCol="false" tIns="0" lIns="0" bIns="0" rIns="0">
            <a:spAutoFit/>
          </a:bodyPr>
          <a:lstStyle/>
          <a:p>
            <a:pPr algn="l" marL="0" indent="0" lvl="0">
              <a:lnSpc>
                <a:spcPts val="7041"/>
              </a:lnSpc>
            </a:pPr>
            <a:r>
              <a:rPr lang="en-US" sz="5029" spc="216">
                <a:solidFill>
                  <a:srgbClr val="152225"/>
                </a:solidFill>
                <a:latin typeface="Lora Bold Italics"/>
              </a:rPr>
              <a:t>Báo cáo môn Lập Trình Hướng Đối Tượng</a:t>
            </a:r>
          </a:p>
        </p:txBody>
      </p:sp>
      <p:sp>
        <p:nvSpPr>
          <p:cNvPr name="Freeform 9" id="9"/>
          <p:cNvSpPr/>
          <p:nvPr/>
        </p:nvSpPr>
        <p:spPr>
          <a:xfrm flipH="false" flipV="false" rot="-10800000">
            <a:off x="-1824381" y="-1233661"/>
            <a:ext cx="8014741" cy="2987313"/>
          </a:xfrm>
          <a:custGeom>
            <a:avLst/>
            <a:gdLst/>
            <a:ahLst/>
            <a:cxnLst/>
            <a:rect r="r" b="b" t="t" l="l"/>
            <a:pathLst>
              <a:path h="2987313" w="8014741">
                <a:moveTo>
                  <a:pt x="0" y="0"/>
                </a:moveTo>
                <a:lnTo>
                  <a:pt x="8014741" y="0"/>
                </a:lnTo>
                <a:lnTo>
                  <a:pt x="8014741" y="2987313"/>
                </a:lnTo>
                <a:lnTo>
                  <a:pt x="0" y="29873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0" id="10"/>
          <p:cNvSpPr/>
          <p:nvPr/>
        </p:nvSpPr>
        <p:spPr>
          <a:xfrm flipH="false" flipV="false" rot="0">
            <a:off x="6688351" y="690203"/>
            <a:ext cx="880641" cy="676993"/>
          </a:xfrm>
          <a:custGeom>
            <a:avLst/>
            <a:gdLst/>
            <a:ahLst/>
            <a:cxnLst/>
            <a:rect r="r" b="b" t="t" l="l"/>
            <a:pathLst>
              <a:path h="676993" w="880641">
                <a:moveTo>
                  <a:pt x="0" y="0"/>
                </a:moveTo>
                <a:lnTo>
                  <a:pt x="880641" y="0"/>
                </a:lnTo>
                <a:lnTo>
                  <a:pt x="880641" y="676994"/>
                </a:lnTo>
                <a:lnTo>
                  <a:pt x="0" y="6769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7779838" y="793848"/>
            <a:ext cx="5020418" cy="393503"/>
          </a:xfrm>
          <a:prstGeom prst="rect">
            <a:avLst/>
          </a:prstGeom>
        </p:spPr>
        <p:txBody>
          <a:bodyPr anchor="t" rtlCol="false" tIns="0" lIns="0" bIns="0" rIns="0">
            <a:spAutoFit/>
          </a:bodyPr>
          <a:lstStyle/>
          <a:p>
            <a:pPr algn="l" marL="0" indent="0" lvl="0">
              <a:lnSpc>
                <a:spcPts val="3211"/>
              </a:lnSpc>
              <a:spcBef>
                <a:spcPct val="0"/>
              </a:spcBef>
            </a:pPr>
            <a:r>
              <a:rPr lang="en-US" sz="2099" spc="90">
                <a:solidFill>
                  <a:srgbClr val="3EA6BD"/>
                </a:solidFill>
                <a:latin typeface="Lora Bold"/>
              </a:rPr>
              <a:t>Khoa Công Nghệ Thông Tin</a:t>
            </a:r>
          </a:p>
        </p:txBody>
      </p:sp>
      <p:sp>
        <p:nvSpPr>
          <p:cNvPr name="Freeform 12" id="12"/>
          <p:cNvSpPr/>
          <p:nvPr/>
        </p:nvSpPr>
        <p:spPr>
          <a:xfrm flipH="false" flipV="false" rot="-10151202">
            <a:off x="-1208043" y="8505971"/>
            <a:ext cx="3299187" cy="4077647"/>
          </a:xfrm>
          <a:custGeom>
            <a:avLst/>
            <a:gdLst/>
            <a:ahLst/>
            <a:cxnLst/>
            <a:rect r="r" b="b" t="t" l="l"/>
            <a:pathLst>
              <a:path h="4077647" w="3299187">
                <a:moveTo>
                  <a:pt x="0" y="0"/>
                </a:moveTo>
                <a:lnTo>
                  <a:pt x="3299188" y="0"/>
                </a:lnTo>
                <a:lnTo>
                  <a:pt x="3299188" y="4077647"/>
                </a:lnTo>
                <a:lnTo>
                  <a:pt x="0" y="4077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3" id="13"/>
          <p:cNvSpPr txBox="true"/>
          <p:nvPr/>
        </p:nvSpPr>
        <p:spPr>
          <a:xfrm rot="0">
            <a:off x="6872343" y="4112817"/>
            <a:ext cx="10386957" cy="4016661"/>
          </a:xfrm>
          <a:prstGeom prst="rect">
            <a:avLst/>
          </a:prstGeom>
        </p:spPr>
        <p:txBody>
          <a:bodyPr anchor="t" rtlCol="false" tIns="0" lIns="0" bIns="0" rIns="0">
            <a:spAutoFit/>
          </a:bodyPr>
          <a:lstStyle/>
          <a:p>
            <a:pPr algn="l" marL="0" indent="0" lvl="0">
              <a:lnSpc>
                <a:spcPts val="16093"/>
              </a:lnSpc>
            </a:pPr>
            <a:r>
              <a:rPr lang="en-US" sz="11495" spc="494">
                <a:solidFill>
                  <a:srgbClr val="152225"/>
                </a:solidFill>
                <a:latin typeface="Lora Bold Italics"/>
              </a:rPr>
              <a:t>Library Management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184139" y="4940958"/>
            <a:ext cx="5391097" cy="5702122"/>
          </a:xfrm>
          <a:custGeom>
            <a:avLst/>
            <a:gdLst/>
            <a:ahLst/>
            <a:cxnLst/>
            <a:rect r="r" b="b" t="t" l="l"/>
            <a:pathLst>
              <a:path h="5702122" w="5391097">
                <a:moveTo>
                  <a:pt x="5391097" y="5702122"/>
                </a:moveTo>
                <a:lnTo>
                  <a:pt x="0" y="5702122"/>
                </a:lnTo>
                <a:lnTo>
                  <a:pt x="0" y="0"/>
                </a:lnTo>
                <a:lnTo>
                  <a:pt x="5391097" y="0"/>
                </a:lnTo>
                <a:lnTo>
                  <a:pt x="5391097" y="57021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47876" y="0"/>
            <a:ext cx="4671451" cy="4940958"/>
          </a:xfrm>
          <a:custGeom>
            <a:avLst/>
            <a:gdLst/>
            <a:ahLst/>
            <a:cxnLst/>
            <a:rect r="r" b="b" t="t" l="l"/>
            <a:pathLst>
              <a:path h="4940958" w="4671451">
                <a:moveTo>
                  <a:pt x="0" y="0"/>
                </a:moveTo>
                <a:lnTo>
                  <a:pt x="4671452" y="0"/>
                </a:lnTo>
                <a:lnTo>
                  <a:pt x="4671452" y="4940958"/>
                </a:lnTo>
                <a:lnTo>
                  <a:pt x="0" y="4940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835352"/>
            <a:ext cx="10316624" cy="6936719"/>
          </a:xfrm>
          <a:custGeom>
            <a:avLst/>
            <a:gdLst/>
            <a:ahLst/>
            <a:cxnLst/>
            <a:rect r="r" b="b" t="t" l="l"/>
            <a:pathLst>
              <a:path h="6936719" w="10316624">
                <a:moveTo>
                  <a:pt x="0" y="0"/>
                </a:moveTo>
                <a:lnTo>
                  <a:pt x="10316624" y="0"/>
                </a:lnTo>
                <a:lnTo>
                  <a:pt x="10316624" y="6936719"/>
                </a:lnTo>
                <a:lnTo>
                  <a:pt x="0" y="6936719"/>
                </a:lnTo>
                <a:lnTo>
                  <a:pt x="0" y="0"/>
                </a:lnTo>
                <a:close/>
              </a:path>
            </a:pathLst>
          </a:custGeom>
          <a:blipFill>
            <a:blip r:embed="rId4"/>
            <a:stretch>
              <a:fillRect l="0" t="0" r="0" b="0"/>
            </a:stretch>
          </a:blipFill>
        </p:spPr>
      </p:sp>
      <p:sp>
        <p:nvSpPr>
          <p:cNvPr name="Freeform 5" id="5"/>
          <p:cNvSpPr/>
          <p:nvPr/>
        </p:nvSpPr>
        <p:spPr>
          <a:xfrm flipH="false" flipV="false" rot="0">
            <a:off x="12033426" y="2470479"/>
            <a:ext cx="4425724" cy="1940263"/>
          </a:xfrm>
          <a:custGeom>
            <a:avLst/>
            <a:gdLst/>
            <a:ahLst/>
            <a:cxnLst/>
            <a:rect r="r" b="b" t="t" l="l"/>
            <a:pathLst>
              <a:path h="1940263" w="4425724">
                <a:moveTo>
                  <a:pt x="0" y="0"/>
                </a:moveTo>
                <a:lnTo>
                  <a:pt x="4425725" y="0"/>
                </a:lnTo>
                <a:lnTo>
                  <a:pt x="4425725" y="1940263"/>
                </a:lnTo>
                <a:lnTo>
                  <a:pt x="0" y="1940263"/>
                </a:lnTo>
                <a:lnTo>
                  <a:pt x="0" y="0"/>
                </a:lnTo>
                <a:close/>
              </a:path>
            </a:pathLst>
          </a:custGeom>
          <a:blipFill>
            <a:blip r:embed="rId5"/>
            <a:stretch>
              <a:fillRect l="0" t="0" r="0" b="0"/>
            </a:stretch>
          </a:blipFill>
        </p:spPr>
      </p:sp>
      <p:sp>
        <p:nvSpPr>
          <p:cNvPr name="TextBox 6" id="6"/>
          <p:cNvSpPr txBox="true"/>
          <p:nvPr/>
        </p:nvSpPr>
        <p:spPr>
          <a:xfrm rot="0">
            <a:off x="12033426" y="1759152"/>
            <a:ext cx="4067998" cy="44043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152225"/>
                </a:solidFill>
                <a:latin typeface="Lora Bold Italics"/>
              </a:rPr>
              <a:t>Nếu chưa chọn sách để trả</a:t>
            </a:r>
          </a:p>
        </p:txBody>
      </p:sp>
      <p:sp>
        <p:nvSpPr>
          <p:cNvPr name="AutoShape 7" id="7"/>
          <p:cNvSpPr/>
          <p:nvPr/>
        </p:nvSpPr>
        <p:spPr>
          <a:xfrm flipV="true">
            <a:off x="10637521" y="2199588"/>
            <a:ext cx="1943885" cy="563465"/>
          </a:xfrm>
          <a:prstGeom prst="line">
            <a:avLst/>
          </a:prstGeom>
          <a:ln cap="flat" w="38100">
            <a:solidFill>
              <a:srgbClr val="3EA6BD"/>
            </a:solidFill>
            <a:prstDash val="solid"/>
            <a:headEnd type="none" len="sm" w="sm"/>
            <a:tailEnd type="arrow" len="sm" w="med"/>
          </a:ln>
        </p:spPr>
      </p:sp>
      <p:sp>
        <p:nvSpPr>
          <p:cNvPr name="Freeform 8" id="8"/>
          <p:cNvSpPr/>
          <p:nvPr/>
        </p:nvSpPr>
        <p:spPr>
          <a:xfrm flipH="false" flipV="false" rot="0">
            <a:off x="12173153" y="5843584"/>
            <a:ext cx="4463634" cy="2097572"/>
          </a:xfrm>
          <a:custGeom>
            <a:avLst/>
            <a:gdLst/>
            <a:ahLst/>
            <a:cxnLst/>
            <a:rect r="r" b="b" t="t" l="l"/>
            <a:pathLst>
              <a:path h="2097572" w="4463634">
                <a:moveTo>
                  <a:pt x="0" y="0"/>
                </a:moveTo>
                <a:lnTo>
                  <a:pt x="4463634" y="0"/>
                </a:lnTo>
                <a:lnTo>
                  <a:pt x="4463634" y="2097572"/>
                </a:lnTo>
                <a:lnTo>
                  <a:pt x="0" y="2097572"/>
                </a:lnTo>
                <a:lnTo>
                  <a:pt x="0" y="0"/>
                </a:lnTo>
                <a:close/>
              </a:path>
            </a:pathLst>
          </a:custGeom>
          <a:blipFill>
            <a:blip r:embed="rId6"/>
            <a:stretch>
              <a:fillRect l="0" t="0" r="0" b="0"/>
            </a:stretch>
          </a:blipFill>
        </p:spPr>
      </p:sp>
      <p:sp>
        <p:nvSpPr>
          <p:cNvPr name="TextBox 9" id="9"/>
          <p:cNvSpPr txBox="true"/>
          <p:nvPr/>
        </p:nvSpPr>
        <p:spPr>
          <a:xfrm rot="0">
            <a:off x="1406736" y="708684"/>
            <a:ext cx="8742407" cy="890549"/>
          </a:xfrm>
          <a:prstGeom prst="rect">
            <a:avLst/>
          </a:prstGeom>
        </p:spPr>
        <p:txBody>
          <a:bodyPr anchor="t" rtlCol="false" tIns="0" lIns="0" bIns="0" rIns="0">
            <a:spAutoFit/>
          </a:bodyPr>
          <a:lstStyle/>
          <a:p>
            <a:pPr algn="ctr" marL="0" indent="0" lvl="0">
              <a:lnSpc>
                <a:spcPts val="7338"/>
              </a:lnSpc>
              <a:spcBef>
                <a:spcPct val="0"/>
              </a:spcBef>
            </a:pPr>
            <a:r>
              <a:rPr lang="en-US" sz="4796" spc="206">
                <a:solidFill>
                  <a:srgbClr val="152225"/>
                </a:solidFill>
                <a:latin typeface="Lora Bold Italics"/>
              </a:rPr>
              <a:t>Trang quản lý trả sách</a:t>
            </a:r>
          </a:p>
        </p:txBody>
      </p:sp>
      <p:sp>
        <p:nvSpPr>
          <p:cNvPr name="TextBox 10" id="10"/>
          <p:cNvSpPr txBox="true"/>
          <p:nvPr/>
        </p:nvSpPr>
        <p:spPr>
          <a:xfrm rot="0">
            <a:off x="12173153" y="8036406"/>
            <a:ext cx="4657805" cy="1347216"/>
          </a:xfrm>
          <a:prstGeom prst="rect">
            <a:avLst/>
          </a:prstGeom>
        </p:spPr>
        <p:txBody>
          <a:bodyPr anchor="t" rtlCol="false" tIns="0" lIns="0" bIns="0" rIns="0">
            <a:spAutoFit/>
          </a:bodyPr>
          <a:lstStyle/>
          <a:p>
            <a:pPr algn="l">
              <a:lnSpc>
                <a:spcPts val="3672"/>
              </a:lnSpc>
            </a:pPr>
            <a:r>
              <a:rPr lang="en-US" sz="2400" spc="103">
                <a:solidFill>
                  <a:srgbClr val="2E2E2E"/>
                </a:solidFill>
                <a:latin typeface="Lora"/>
              </a:rPr>
              <a:t>Khi trả sách thành công thì trạng thái “đã trả” sẽ tự động được cập nhập</a:t>
            </a:r>
          </a:p>
        </p:txBody>
      </p:sp>
      <p:sp>
        <p:nvSpPr>
          <p:cNvPr name="TextBox 11" id="11"/>
          <p:cNvSpPr txBox="true"/>
          <p:nvPr/>
        </p:nvSpPr>
        <p:spPr>
          <a:xfrm rot="0">
            <a:off x="12033426" y="5227511"/>
            <a:ext cx="4067998" cy="44043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152225"/>
                </a:solidFill>
                <a:latin typeface="Lora Bold Italics"/>
              </a:rPr>
              <a:t>Nếu dã chọn sách để trả</a:t>
            </a:r>
          </a:p>
        </p:txBody>
      </p:sp>
      <p:sp>
        <p:nvSpPr>
          <p:cNvPr name="AutoShape 12" id="12"/>
          <p:cNvSpPr/>
          <p:nvPr/>
        </p:nvSpPr>
        <p:spPr>
          <a:xfrm>
            <a:off x="10789921" y="2915453"/>
            <a:ext cx="1383232" cy="2928131"/>
          </a:xfrm>
          <a:prstGeom prst="line">
            <a:avLst/>
          </a:prstGeom>
          <a:ln cap="flat" w="38100">
            <a:solidFill>
              <a:srgbClr val="3EA6BD"/>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09401">
            <a:off x="-2516027" y="6321166"/>
            <a:ext cx="4752817" cy="5874268"/>
          </a:xfrm>
          <a:custGeom>
            <a:avLst/>
            <a:gdLst/>
            <a:ahLst/>
            <a:cxnLst/>
            <a:rect r="r" b="b" t="t" l="l"/>
            <a:pathLst>
              <a:path h="5874268" w="4752817">
                <a:moveTo>
                  <a:pt x="0" y="0"/>
                </a:moveTo>
                <a:lnTo>
                  <a:pt x="4752817" y="0"/>
                </a:lnTo>
                <a:lnTo>
                  <a:pt x="4752817" y="5874268"/>
                </a:lnTo>
                <a:lnTo>
                  <a:pt x="0" y="5874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916160" y="2032948"/>
            <a:ext cx="10438378" cy="7225352"/>
            <a:chOff x="0" y="0"/>
            <a:chExt cx="2749202" cy="1902973"/>
          </a:xfrm>
        </p:grpSpPr>
        <p:sp>
          <p:nvSpPr>
            <p:cNvPr name="Freeform 4" id="4"/>
            <p:cNvSpPr/>
            <p:nvPr/>
          </p:nvSpPr>
          <p:spPr>
            <a:xfrm flipH="false" flipV="false" rot="0">
              <a:off x="0" y="0"/>
              <a:ext cx="2749202" cy="1902973"/>
            </a:xfrm>
            <a:custGeom>
              <a:avLst/>
              <a:gdLst/>
              <a:ahLst/>
              <a:cxnLst/>
              <a:rect r="r" b="b" t="t" l="l"/>
              <a:pathLst>
                <a:path h="1902973" w="2749202">
                  <a:moveTo>
                    <a:pt x="28184" y="0"/>
                  </a:moveTo>
                  <a:lnTo>
                    <a:pt x="2721019" y="0"/>
                  </a:lnTo>
                  <a:cubicBezTo>
                    <a:pt x="2736584" y="0"/>
                    <a:pt x="2749202" y="12618"/>
                    <a:pt x="2749202" y="28184"/>
                  </a:cubicBezTo>
                  <a:lnTo>
                    <a:pt x="2749202" y="1874790"/>
                  </a:lnTo>
                  <a:cubicBezTo>
                    <a:pt x="2749202" y="1890355"/>
                    <a:pt x="2736584" y="1902973"/>
                    <a:pt x="2721019" y="1902973"/>
                  </a:cubicBezTo>
                  <a:lnTo>
                    <a:pt x="28184" y="1902973"/>
                  </a:lnTo>
                  <a:cubicBezTo>
                    <a:pt x="12618" y="1902973"/>
                    <a:pt x="0" y="1890355"/>
                    <a:pt x="0" y="1874790"/>
                  </a:cubicBezTo>
                  <a:lnTo>
                    <a:pt x="0" y="28184"/>
                  </a:lnTo>
                  <a:cubicBezTo>
                    <a:pt x="0" y="12618"/>
                    <a:pt x="12618" y="0"/>
                    <a:pt x="28184" y="0"/>
                  </a:cubicBezTo>
                  <a:close/>
                </a:path>
              </a:pathLst>
            </a:custGeom>
            <a:solidFill>
              <a:srgbClr val="DDEFF2"/>
            </a:solidFill>
            <a:ln cap="rnd">
              <a:noFill/>
              <a:prstDash val="solid"/>
              <a:round/>
            </a:ln>
          </p:spPr>
        </p:sp>
        <p:sp>
          <p:nvSpPr>
            <p:cNvPr name="TextBox 5" id="5"/>
            <p:cNvSpPr txBox="true"/>
            <p:nvPr/>
          </p:nvSpPr>
          <p:spPr>
            <a:xfrm>
              <a:off x="0" y="-76200"/>
              <a:ext cx="2749202" cy="1979173"/>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Freeform 6" id="6"/>
          <p:cNvSpPr/>
          <p:nvPr/>
        </p:nvSpPr>
        <p:spPr>
          <a:xfrm flipH="false" flipV="false" rot="0">
            <a:off x="14050336" y="-2960784"/>
            <a:ext cx="5348938" cy="6611047"/>
          </a:xfrm>
          <a:custGeom>
            <a:avLst/>
            <a:gdLst/>
            <a:ahLst/>
            <a:cxnLst/>
            <a:rect r="r" b="b" t="t" l="l"/>
            <a:pathLst>
              <a:path h="6611047" w="5348938">
                <a:moveTo>
                  <a:pt x="0" y="0"/>
                </a:moveTo>
                <a:lnTo>
                  <a:pt x="5348938" y="0"/>
                </a:lnTo>
                <a:lnTo>
                  <a:pt x="5348938" y="6611048"/>
                </a:lnTo>
                <a:lnTo>
                  <a:pt x="0" y="6611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1144532">
            <a:off x="15391103" y="8865360"/>
            <a:ext cx="3736393" cy="2927974"/>
          </a:xfrm>
          <a:custGeom>
            <a:avLst/>
            <a:gdLst/>
            <a:ahLst/>
            <a:cxnLst/>
            <a:rect r="r" b="b" t="t" l="l"/>
            <a:pathLst>
              <a:path h="2927974" w="3736393">
                <a:moveTo>
                  <a:pt x="0" y="0"/>
                </a:moveTo>
                <a:lnTo>
                  <a:pt x="3736394" y="0"/>
                </a:lnTo>
                <a:lnTo>
                  <a:pt x="3736394" y="2927974"/>
                </a:lnTo>
                <a:lnTo>
                  <a:pt x="0" y="29279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2832463" y="1010779"/>
            <a:ext cx="4365547" cy="229971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Nhập đầy đủ thông tin sau đó click “Thêm” thông tin sẽ được cập nhập nếu không mắc lỗi cú pháp hoặc trùng id độc giả</a:t>
            </a:r>
          </a:p>
        </p:txBody>
      </p:sp>
      <p:grpSp>
        <p:nvGrpSpPr>
          <p:cNvPr name="Group 9" id="9"/>
          <p:cNvGrpSpPr/>
          <p:nvPr/>
        </p:nvGrpSpPr>
        <p:grpSpPr>
          <a:xfrm rot="0">
            <a:off x="11884141" y="1696097"/>
            <a:ext cx="710982" cy="7109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FF2"/>
            </a:solidFill>
            <a:ln cap="sq">
              <a:noFill/>
              <a:prstDash val="solid"/>
              <a:miter/>
            </a:ln>
          </p:spPr>
        </p:sp>
        <p:sp>
          <p:nvSpPr>
            <p:cNvPr name="TextBox 11" id="11"/>
            <p:cNvSpPr txBox="true"/>
            <p:nvPr/>
          </p:nvSpPr>
          <p:spPr>
            <a:xfrm>
              <a:off x="76200" y="-104775"/>
              <a:ext cx="660400" cy="841375"/>
            </a:xfrm>
            <a:prstGeom prst="rect">
              <a:avLst/>
            </a:prstGeom>
          </p:spPr>
          <p:txBody>
            <a:bodyPr anchor="ctr" rtlCol="false" tIns="50800" lIns="50800" bIns="50800" rIns="50800"/>
            <a:lstStyle/>
            <a:p>
              <a:pPr algn="ctr">
                <a:lnSpc>
                  <a:spcPts val="4475"/>
                </a:lnSpc>
              </a:pPr>
              <a:r>
                <a:rPr lang="en-US" sz="2162" spc="28">
                  <a:solidFill>
                    <a:srgbClr val="000000"/>
                  </a:solidFill>
                  <a:latin typeface="Lora Italics"/>
                </a:rPr>
                <a:t>#</a:t>
              </a:r>
            </a:p>
          </p:txBody>
        </p:sp>
      </p:grpSp>
      <p:sp>
        <p:nvSpPr>
          <p:cNvPr name="Freeform 12" id="12"/>
          <p:cNvSpPr/>
          <p:nvPr/>
        </p:nvSpPr>
        <p:spPr>
          <a:xfrm flipH="false" flipV="false" rot="0">
            <a:off x="1028700" y="2285579"/>
            <a:ext cx="9990294" cy="6720090"/>
          </a:xfrm>
          <a:custGeom>
            <a:avLst/>
            <a:gdLst/>
            <a:ahLst/>
            <a:cxnLst/>
            <a:rect r="r" b="b" t="t" l="l"/>
            <a:pathLst>
              <a:path h="6720090" w="9990294">
                <a:moveTo>
                  <a:pt x="0" y="0"/>
                </a:moveTo>
                <a:lnTo>
                  <a:pt x="9990294" y="0"/>
                </a:lnTo>
                <a:lnTo>
                  <a:pt x="9990294" y="6720090"/>
                </a:lnTo>
                <a:lnTo>
                  <a:pt x="0" y="6720090"/>
                </a:lnTo>
                <a:lnTo>
                  <a:pt x="0" y="0"/>
                </a:lnTo>
                <a:close/>
              </a:path>
            </a:pathLst>
          </a:custGeom>
          <a:blipFill>
            <a:blip r:embed="rId6"/>
            <a:stretch>
              <a:fillRect l="0" t="0" r="0" b="0"/>
            </a:stretch>
          </a:blipFill>
        </p:spPr>
      </p:sp>
      <p:sp>
        <p:nvSpPr>
          <p:cNvPr name="TextBox 13" id="13"/>
          <p:cNvSpPr txBox="true"/>
          <p:nvPr/>
        </p:nvSpPr>
        <p:spPr>
          <a:xfrm rot="0">
            <a:off x="1372854" y="885825"/>
            <a:ext cx="8042051" cy="873973"/>
          </a:xfrm>
          <a:prstGeom prst="rect">
            <a:avLst/>
          </a:prstGeom>
        </p:spPr>
        <p:txBody>
          <a:bodyPr anchor="t" rtlCol="false" tIns="0" lIns="0" bIns="0" rIns="0">
            <a:spAutoFit/>
          </a:bodyPr>
          <a:lstStyle/>
          <a:p>
            <a:pPr algn="l" marL="0" indent="0" lvl="0">
              <a:lnSpc>
                <a:spcPts val="7293"/>
              </a:lnSpc>
              <a:spcBef>
                <a:spcPct val="0"/>
              </a:spcBef>
            </a:pPr>
            <a:r>
              <a:rPr lang="en-US" sz="4766" spc="204">
                <a:solidFill>
                  <a:srgbClr val="152225"/>
                </a:solidFill>
                <a:latin typeface="Lora Bold Italics"/>
              </a:rPr>
              <a:t>Trang quản lý độc giả</a:t>
            </a:r>
          </a:p>
        </p:txBody>
      </p:sp>
      <p:sp>
        <p:nvSpPr>
          <p:cNvPr name="AutoShape 14" id="14"/>
          <p:cNvSpPr/>
          <p:nvPr/>
        </p:nvSpPr>
        <p:spPr>
          <a:xfrm flipV="true">
            <a:off x="9414905" y="2407078"/>
            <a:ext cx="2469235" cy="4409696"/>
          </a:xfrm>
          <a:prstGeom prst="line">
            <a:avLst/>
          </a:prstGeom>
          <a:ln cap="flat" w="38100">
            <a:solidFill>
              <a:srgbClr val="3EA6BD"/>
            </a:solidFill>
            <a:prstDash val="solid"/>
            <a:headEnd type="none" len="sm" w="sm"/>
            <a:tailEnd type="arrow" len="sm" w="med"/>
          </a:ln>
        </p:spPr>
      </p:sp>
      <p:grpSp>
        <p:nvGrpSpPr>
          <p:cNvPr name="Group 15" id="15"/>
          <p:cNvGrpSpPr/>
          <p:nvPr/>
        </p:nvGrpSpPr>
        <p:grpSpPr>
          <a:xfrm rot="0">
            <a:off x="11884141" y="4101420"/>
            <a:ext cx="710982" cy="7109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FF2"/>
            </a:solidFill>
            <a:ln cap="sq">
              <a:noFill/>
              <a:prstDash val="solid"/>
              <a:miter/>
            </a:ln>
          </p:spPr>
        </p:sp>
        <p:sp>
          <p:nvSpPr>
            <p:cNvPr name="TextBox 17" id="17"/>
            <p:cNvSpPr txBox="true"/>
            <p:nvPr/>
          </p:nvSpPr>
          <p:spPr>
            <a:xfrm>
              <a:off x="76200" y="-104775"/>
              <a:ext cx="660400" cy="841375"/>
            </a:xfrm>
            <a:prstGeom prst="rect">
              <a:avLst/>
            </a:prstGeom>
          </p:spPr>
          <p:txBody>
            <a:bodyPr anchor="ctr" rtlCol="false" tIns="50800" lIns="50800" bIns="50800" rIns="50800"/>
            <a:lstStyle/>
            <a:p>
              <a:pPr algn="ctr">
                <a:lnSpc>
                  <a:spcPts val="4475"/>
                </a:lnSpc>
              </a:pPr>
              <a:r>
                <a:rPr lang="en-US" sz="2162" spc="28">
                  <a:solidFill>
                    <a:srgbClr val="000000"/>
                  </a:solidFill>
                  <a:latin typeface="Lora Italics"/>
                </a:rPr>
                <a:t>#</a:t>
              </a:r>
            </a:p>
          </p:txBody>
        </p:sp>
      </p:grpSp>
      <p:sp>
        <p:nvSpPr>
          <p:cNvPr name="TextBox 18" id="18"/>
          <p:cNvSpPr txBox="true"/>
          <p:nvPr/>
        </p:nvSpPr>
        <p:spPr>
          <a:xfrm rot="0">
            <a:off x="12832463" y="3891520"/>
            <a:ext cx="4748119" cy="2764536"/>
          </a:xfrm>
          <a:prstGeom prst="rect">
            <a:avLst/>
          </a:prstGeom>
        </p:spPr>
        <p:txBody>
          <a:bodyPr anchor="t" rtlCol="false" tIns="0" lIns="0" bIns="0" rIns="0">
            <a:spAutoFit/>
          </a:bodyPr>
          <a:lstStyle/>
          <a:p>
            <a:pPr algn="l" marL="518160" indent="-259080" lvl="1">
              <a:lnSpc>
                <a:spcPts val="3672"/>
              </a:lnSpc>
              <a:buFont typeface="Arial"/>
              <a:buChar char="•"/>
            </a:pPr>
            <a:r>
              <a:rPr lang="en-US" sz="2400" spc="103">
                <a:solidFill>
                  <a:srgbClr val="2E2E2E"/>
                </a:solidFill>
                <a:latin typeface="Lora Italics"/>
              </a:rPr>
              <a:t>Muốn chỉnh sửa thì chọn tại bảng độc giả muốn chỉnh sửa sau đó click “Sửa” để thông tin được lấy ra.</a:t>
            </a:r>
          </a:p>
          <a:p>
            <a:pPr algn="l" marL="518160" indent="-259080" lvl="1">
              <a:lnSpc>
                <a:spcPts val="3672"/>
              </a:lnSpc>
              <a:buFont typeface="Arial"/>
              <a:buChar char="•"/>
            </a:pPr>
            <a:r>
              <a:rPr lang="en-US" sz="2400" spc="103">
                <a:solidFill>
                  <a:srgbClr val="2E2E2E"/>
                </a:solidFill>
                <a:latin typeface="Lora Italics"/>
              </a:rPr>
              <a:t>Sau đó click “Lưu” cập nhập thông tin. </a:t>
            </a:r>
          </a:p>
        </p:txBody>
      </p:sp>
      <p:sp>
        <p:nvSpPr>
          <p:cNvPr name="AutoShape 19" id="19"/>
          <p:cNvSpPr/>
          <p:nvPr/>
        </p:nvSpPr>
        <p:spPr>
          <a:xfrm flipV="true">
            <a:off x="10459973" y="4456911"/>
            <a:ext cx="1424168" cy="2359863"/>
          </a:xfrm>
          <a:prstGeom prst="line">
            <a:avLst/>
          </a:prstGeom>
          <a:ln cap="flat" w="38100">
            <a:solidFill>
              <a:srgbClr val="3EA6BD"/>
            </a:solidFill>
            <a:prstDash val="solid"/>
            <a:headEnd type="none" len="sm" w="sm"/>
            <a:tailEnd type="arrow" len="sm" w="med"/>
          </a:ln>
        </p:spPr>
      </p:sp>
      <p:sp>
        <p:nvSpPr>
          <p:cNvPr name="AutoShape 20" id="20"/>
          <p:cNvSpPr/>
          <p:nvPr/>
        </p:nvSpPr>
        <p:spPr>
          <a:xfrm flipV="true">
            <a:off x="10459973" y="6337246"/>
            <a:ext cx="2372490" cy="1014500"/>
          </a:xfrm>
          <a:prstGeom prst="line">
            <a:avLst/>
          </a:prstGeom>
          <a:ln cap="flat" w="38100">
            <a:solidFill>
              <a:srgbClr val="3EA6BD"/>
            </a:solidFill>
            <a:prstDash val="solid"/>
            <a:headEnd type="none" len="sm" w="sm"/>
            <a:tailEnd type="arrow" len="sm" w="med"/>
          </a:ln>
        </p:spPr>
      </p:sp>
      <p:grpSp>
        <p:nvGrpSpPr>
          <p:cNvPr name="Group 21" id="21"/>
          <p:cNvGrpSpPr/>
          <p:nvPr/>
        </p:nvGrpSpPr>
        <p:grpSpPr>
          <a:xfrm rot="0">
            <a:off x="11884141" y="7351746"/>
            <a:ext cx="710982" cy="71098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FF2"/>
            </a:solidFill>
            <a:ln cap="sq">
              <a:noFill/>
              <a:prstDash val="solid"/>
              <a:miter/>
            </a:ln>
          </p:spPr>
        </p:sp>
        <p:sp>
          <p:nvSpPr>
            <p:cNvPr name="TextBox 23" id="23"/>
            <p:cNvSpPr txBox="true"/>
            <p:nvPr/>
          </p:nvSpPr>
          <p:spPr>
            <a:xfrm>
              <a:off x="76200" y="-104775"/>
              <a:ext cx="660400" cy="841375"/>
            </a:xfrm>
            <a:prstGeom prst="rect">
              <a:avLst/>
            </a:prstGeom>
          </p:spPr>
          <p:txBody>
            <a:bodyPr anchor="ctr" rtlCol="false" tIns="50800" lIns="50800" bIns="50800" rIns="50800"/>
            <a:lstStyle/>
            <a:p>
              <a:pPr algn="ctr">
                <a:lnSpc>
                  <a:spcPts val="4475"/>
                </a:lnSpc>
              </a:pPr>
              <a:r>
                <a:rPr lang="en-US" sz="2162" spc="28">
                  <a:solidFill>
                    <a:srgbClr val="000000"/>
                  </a:solidFill>
                  <a:latin typeface="Lora Italics"/>
                </a:rPr>
                <a:t>#</a:t>
              </a:r>
            </a:p>
          </p:txBody>
        </p:sp>
      </p:grpSp>
      <p:sp>
        <p:nvSpPr>
          <p:cNvPr name="TextBox 24" id="24"/>
          <p:cNvSpPr txBox="true"/>
          <p:nvPr/>
        </p:nvSpPr>
        <p:spPr>
          <a:xfrm rot="0">
            <a:off x="13023749" y="7157472"/>
            <a:ext cx="4365547" cy="90525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Chọn độc giả muốn xóa rồi click “Xóa” để xóa độc giả.</a:t>
            </a:r>
          </a:p>
        </p:txBody>
      </p:sp>
      <p:sp>
        <p:nvSpPr>
          <p:cNvPr name="AutoShape 25" id="25"/>
          <p:cNvSpPr/>
          <p:nvPr/>
        </p:nvSpPr>
        <p:spPr>
          <a:xfrm>
            <a:off x="8784530" y="7351746"/>
            <a:ext cx="3455102" cy="355491"/>
          </a:xfrm>
          <a:prstGeom prst="line">
            <a:avLst/>
          </a:prstGeom>
          <a:ln cap="flat" w="38100">
            <a:solidFill>
              <a:srgbClr val="3EA6BD"/>
            </a:solidFill>
            <a:prstDash val="solid"/>
            <a:headEnd type="none" len="sm" w="sm"/>
            <a:tailEnd type="arrow" len="sm" w="med"/>
          </a:ln>
        </p:spPr>
      </p:sp>
      <p:grpSp>
        <p:nvGrpSpPr>
          <p:cNvPr name="Group 26" id="26"/>
          <p:cNvGrpSpPr/>
          <p:nvPr/>
        </p:nvGrpSpPr>
        <p:grpSpPr>
          <a:xfrm rot="0">
            <a:off x="11910317" y="8488281"/>
            <a:ext cx="710982" cy="71098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FF2"/>
            </a:solidFill>
            <a:ln cap="sq">
              <a:noFill/>
              <a:prstDash val="solid"/>
              <a:miter/>
            </a:ln>
          </p:spPr>
        </p:sp>
        <p:sp>
          <p:nvSpPr>
            <p:cNvPr name="TextBox 28" id="28"/>
            <p:cNvSpPr txBox="true"/>
            <p:nvPr/>
          </p:nvSpPr>
          <p:spPr>
            <a:xfrm>
              <a:off x="76200" y="-104775"/>
              <a:ext cx="660400" cy="841375"/>
            </a:xfrm>
            <a:prstGeom prst="rect">
              <a:avLst/>
            </a:prstGeom>
          </p:spPr>
          <p:txBody>
            <a:bodyPr anchor="ctr" rtlCol="false" tIns="50800" lIns="50800" bIns="50800" rIns="50800"/>
            <a:lstStyle/>
            <a:p>
              <a:pPr algn="ctr">
                <a:lnSpc>
                  <a:spcPts val="4475"/>
                </a:lnSpc>
              </a:pPr>
              <a:r>
                <a:rPr lang="en-US" sz="2162" spc="28">
                  <a:solidFill>
                    <a:srgbClr val="000000"/>
                  </a:solidFill>
                  <a:latin typeface="Lora Italics"/>
                </a:rPr>
                <a:t>#</a:t>
              </a:r>
            </a:p>
          </p:txBody>
        </p:sp>
      </p:grpSp>
      <p:sp>
        <p:nvSpPr>
          <p:cNvPr name="TextBox 29" id="29"/>
          <p:cNvSpPr txBox="true"/>
          <p:nvPr/>
        </p:nvSpPr>
        <p:spPr>
          <a:xfrm rot="0">
            <a:off x="13023749" y="8567553"/>
            <a:ext cx="3701056" cy="90525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“Hủy” để reset lại form thông tin độc giả.</a:t>
            </a:r>
          </a:p>
        </p:txBody>
      </p:sp>
      <p:sp>
        <p:nvSpPr>
          <p:cNvPr name="AutoShape 30" id="30"/>
          <p:cNvSpPr/>
          <p:nvPr/>
        </p:nvSpPr>
        <p:spPr>
          <a:xfrm>
            <a:off x="9414905" y="8062728"/>
            <a:ext cx="2850902" cy="781044"/>
          </a:xfrm>
          <a:prstGeom prst="line">
            <a:avLst/>
          </a:prstGeom>
          <a:ln cap="flat" w="38100">
            <a:solidFill>
              <a:srgbClr val="3EA6BD"/>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771986">
            <a:off x="-4321382" y="4123761"/>
            <a:ext cx="7933581" cy="9805549"/>
          </a:xfrm>
          <a:custGeom>
            <a:avLst/>
            <a:gdLst/>
            <a:ahLst/>
            <a:cxnLst/>
            <a:rect r="r" b="b" t="t" l="l"/>
            <a:pathLst>
              <a:path h="9805549" w="7933581">
                <a:moveTo>
                  <a:pt x="0" y="0"/>
                </a:moveTo>
                <a:lnTo>
                  <a:pt x="7933581" y="0"/>
                </a:lnTo>
                <a:lnTo>
                  <a:pt x="7933581" y="9805550"/>
                </a:lnTo>
                <a:lnTo>
                  <a:pt x="0" y="9805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0026483" y="-575160"/>
            <a:ext cx="9823886" cy="3661630"/>
          </a:xfrm>
          <a:custGeom>
            <a:avLst/>
            <a:gdLst/>
            <a:ahLst/>
            <a:cxnLst/>
            <a:rect r="r" b="b" t="t" l="l"/>
            <a:pathLst>
              <a:path h="3661630" w="9823886">
                <a:moveTo>
                  <a:pt x="0" y="3661631"/>
                </a:moveTo>
                <a:lnTo>
                  <a:pt x="9823887" y="3661631"/>
                </a:lnTo>
                <a:lnTo>
                  <a:pt x="9823887" y="0"/>
                </a:lnTo>
                <a:lnTo>
                  <a:pt x="0" y="0"/>
                </a:lnTo>
                <a:lnTo>
                  <a:pt x="0" y="3661631"/>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4308706" y="-586330"/>
            <a:ext cx="4387733" cy="2441175"/>
          </a:xfrm>
          <a:custGeom>
            <a:avLst/>
            <a:gdLst/>
            <a:ahLst/>
            <a:cxnLst/>
            <a:rect r="r" b="b" t="t" l="l"/>
            <a:pathLst>
              <a:path h="2441175" w="4387733">
                <a:moveTo>
                  <a:pt x="0" y="0"/>
                </a:moveTo>
                <a:lnTo>
                  <a:pt x="4387733" y="0"/>
                </a:lnTo>
                <a:lnTo>
                  <a:pt x="4387733" y="2441175"/>
                </a:lnTo>
                <a:lnTo>
                  <a:pt x="0" y="24411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456441" y="8035062"/>
            <a:ext cx="7511445" cy="2799720"/>
          </a:xfrm>
          <a:custGeom>
            <a:avLst/>
            <a:gdLst/>
            <a:ahLst/>
            <a:cxnLst/>
            <a:rect r="r" b="b" t="t" l="l"/>
            <a:pathLst>
              <a:path h="2799720" w="7511445">
                <a:moveTo>
                  <a:pt x="0" y="0"/>
                </a:moveTo>
                <a:lnTo>
                  <a:pt x="7511445" y="0"/>
                </a:lnTo>
                <a:lnTo>
                  <a:pt x="7511445" y="2799721"/>
                </a:lnTo>
                <a:lnTo>
                  <a:pt x="0" y="2799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6" id="6"/>
          <p:cNvGrpSpPr/>
          <p:nvPr/>
        </p:nvGrpSpPr>
        <p:grpSpPr>
          <a:xfrm rot="0">
            <a:off x="1623825" y="1517394"/>
            <a:ext cx="11147801" cy="7654129"/>
            <a:chOff x="0" y="0"/>
            <a:chExt cx="2936046" cy="2015902"/>
          </a:xfrm>
        </p:grpSpPr>
        <p:sp>
          <p:nvSpPr>
            <p:cNvPr name="Freeform 7" id="7"/>
            <p:cNvSpPr/>
            <p:nvPr/>
          </p:nvSpPr>
          <p:spPr>
            <a:xfrm flipH="false" flipV="false" rot="0">
              <a:off x="0" y="0"/>
              <a:ext cx="2936047" cy="2015902"/>
            </a:xfrm>
            <a:custGeom>
              <a:avLst/>
              <a:gdLst/>
              <a:ahLst/>
              <a:cxnLst/>
              <a:rect r="r" b="b" t="t" l="l"/>
              <a:pathLst>
                <a:path h="2015902" w="2936047">
                  <a:moveTo>
                    <a:pt x="26390" y="0"/>
                  </a:moveTo>
                  <a:lnTo>
                    <a:pt x="2909656" y="0"/>
                  </a:lnTo>
                  <a:cubicBezTo>
                    <a:pt x="2916655" y="0"/>
                    <a:pt x="2923368" y="2780"/>
                    <a:pt x="2928317" y="7730"/>
                  </a:cubicBezTo>
                  <a:cubicBezTo>
                    <a:pt x="2933266" y="12679"/>
                    <a:pt x="2936047" y="19391"/>
                    <a:pt x="2936047" y="26390"/>
                  </a:cubicBezTo>
                  <a:lnTo>
                    <a:pt x="2936047" y="1989512"/>
                  </a:lnTo>
                  <a:cubicBezTo>
                    <a:pt x="2936047" y="2004087"/>
                    <a:pt x="2924231" y="2015902"/>
                    <a:pt x="2909656" y="2015902"/>
                  </a:cubicBezTo>
                  <a:lnTo>
                    <a:pt x="26390" y="2015902"/>
                  </a:lnTo>
                  <a:cubicBezTo>
                    <a:pt x="19391" y="2015902"/>
                    <a:pt x="12679" y="2013122"/>
                    <a:pt x="7730" y="2008173"/>
                  </a:cubicBezTo>
                  <a:cubicBezTo>
                    <a:pt x="2780" y="2003224"/>
                    <a:pt x="0" y="1996511"/>
                    <a:pt x="0" y="1989512"/>
                  </a:cubicBezTo>
                  <a:lnTo>
                    <a:pt x="0" y="26390"/>
                  </a:lnTo>
                  <a:cubicBezTo>
                    <a:pt x="0" y="19391"/>
                    <a:pt x="2780" y="12679"/>
                    <a:pt x="7730" y="7730"/>
                  </a:cubicBezTo>
                  <a:cubicBezTo>
                    <a:pt x="12679" y="2780"/>
                    <a:pt x="19391" y="0"/>
                    <a:pt x="26390" y="0"/>
                  </a:cubicBezTo>
                  <a:close/>
                </a:path>
              </a:pathLst>
            </a:custGeom>
            <a:solidFill>
              <a:srgbClr val="DDEFF2"/>
            </a:solidFill>
            <a:ln cap="rnd">
              <a:noFill/>
              <a:prstDash val="solid"/>
              <a:round/>
            </a:ln>
          </p:spPr>
        </p:sp>
        <p:sp>
          <p:nvSpPr>
            <p:cNvPr name="TextBox 8" id="8"/>
            <p:cNvSpPr txBox="true"/>
            <p:nvPr/>
          </p:nvSpPr>
          <p:spPr>
            <a:xfrm>
              <a:off x="0" y="-76200"/>
              <a:ext cx="2936046" cy="2092102"/>
            </a:xfrm>
            <a:prstGeom prst="rect">
              <a:avLst/>
            </a:prstGeom>
          </p:spPr>
          <p:txBody>
            <a:bodyPr anchor="ctr" rtlCol="false" tIns="50800" lIns="50800" bIns="50800" rIns="50800"/>
            <a:lstStyle/>
            <a:p>
              <a:pPr algn="ctr" marL="0" indent="0" lvl="0">
                <a:lnSpc>
                  <a:spcPts val="4159"/>
                </a:lnSpc>
                <a:spcBef>
                  <a:spcPct val="0"/>
                </a:spcBef>
              </a:pPr>
            </a:p>
          </p:txBody>
        </p:sp>
      </p:grpSp>
      <p:grpSp>
        <p:nvGrpSpPr>
          <p:cNvPr name="Group 9" id="9"/>
          <p:cNvGrpSpPr/>
          <p:nvPr/>
        </p:nvGrpSpPr>
        <p:grpSpPr>
          <a:xfrm rot="0">
            <a:off x="13801513" y="3368576"/>
            <a:ext cx="2821300" cy="658765"/>
            <a:chOff x="0" y="0"/>
            <a:chExt cx="743059" cy="173502"/>
          </a:xfrm>
        </p:grpSpPr>
        <p:sp>
          <p:nvSpPr>
            <p:cNvPr name="Freeform 10" id="10"/>
            <p:cNvSpPr/>
            <p:nvPr/>
          </p:nvSpPr>
          <p:spPr>
            <a:xfrm flipH="false" flipV="false" rot="0">
              <a:off x="0" y="0"/>
              <a:ext cx="743059" cy="173502"/>
            </a:xfrm>
            <a:custGeom>
              <a:avLst/>
              <a:gdLst/>
              <a:ahLst/>
              <a:cxnLst/>
              <a:rect r="r" b="b" t="t" l="l"/>
              <a:pathLst>
                <a:path h="173502" w="743059">
                  <a:moveTo>
                    <a:pt x="86751" y="0"/>
                  </a:moveTo>
                  <a:lnTo>
                    <a:pt x="656308" y="0"/>
                  </a:lnTo>
                  <a:cubicBezTo>
                    <a:pt x="679315" y="0"/>
                    <a:pt x="701381" y="9140"/>
                    <a:pt x="717650" y="25409"/>
                  </a:cubicBezTo>
                  <a:cubicBezTo>
                    <a:pt x="733919" y="41678"/>
                    <a:pt x="743059" y="63743"/>
                    <a:pt x="743059" y="86751"/>
                  </a:cubicBezTo>
                  <a:lnTo>
                    <a:pt x="743059" y="86751"/>
                  </a:lnTo>
                  <a:cubicBezTo>
                    <a:pt x="743059" y="109759"/>
                    <a:pt x="733919" y="131824"/>
                    <a:pt x="717650" y="148093"/>
                  </a:cubicBezTo>
                  <a:cubicBezTo>
                    <a:pt x="701381" y="164362"/>
                    <a:pt x="679315" y="173502"/>
                    <a:pt x="656308" y="173502"/>
                  </a:cubicBezTo>
                  <a:lnTo>
                    <a:pt x="86751" y="173502"/>
                  </a:lnTo>
                  <a:cubicBezTo>
                    <a:pt x="63743" y="173502"/>
                    <a:pt x="41678" y="164362"/>
                    <a:pt x="25409" y="148093"/>
                  </a:cubicBezTo>
                  <a:cubicBezTo>
                    <a:pt x="9140" y="131824"/>
                    <a:pt x="0" y="109759"/>
                    <a:pt x="0" y="86751"/>
                  </a:cubicBezTo>
                  <a:lnTo>
                    <a:pt x="0" y="86751"/>
                  </a:lnTo>
                  <a:cubicBezTo>
                    <a:pt x="0" y="63743"/>
                    <a:pt x="9140" y="41678"/>
                    <a:pt x="25409" y="25409"/>
                  </a:cubicBezTo>
                  <a:cubicBezTo>
                    <a:pt x="41678" y="9140"/>
                    <a:pt x="63743" y="0"/>
                    <a:pt x="86751" y="0"/>
                  </a:cubicBezTo>
                  <a:close/>
                </a:path>
              </a:pathLst>
            </a:custGeom>
            <a:solidFill>
              <a:srgbClr val="DDEFF2"/>
            </a:solidFill>
            <a:ln cap="rnd">
              <a:noFill/>
              <a:prstDash val="solid"/>
              <a:round/>
            </a:ln>
          </p:spPr>
        </p:sp>
        <p:sp>
          <p:nvSpPr>
            <p:cNvPr name="TextBox 11" id="11"/>
            <p:cNvSpPr txBox="true"/>
            <p:nvPr/>
          </p:nvSpPr>
          <p:spPr>
            <a:xfrm>
              <a:off x="0" y="-76200"/>
              <a:ext cx="743059" cy="249702"/>
            </a:xfrm>
            <a:prstGeom prst="rect">
              <a:avLst/>
            </a:prstGeom>
          </p:spPr>
          <p:txBody>
            <a:bodyPr anchor="ctr" rtlCol="false" tIns="50800" lIns="50800" bIns="50800" rIns="50800"/>
            <a:lstStyle/>
            <a:p>
              <a:pPr algn="ctr" marL="0" indent="0" lvl="0">
                <a:lnSpc>
                  <a:spcPts val="3672"/>
                </a:lnSpc>
                <a:spcBef>
                  <a:spcPct val="0"/>
                </a:spcBef>
              </a:pPr>
              <a:r>
                <a:rPr lang="en-US" sz="2400" spc="103">
                  <a:solidFill>
                    <a:srgbClr val="152225"/>
                  </a:solidFill>
                  <a:latin typeface="Lora Bold Italics"/>
                </a:rPr>
                <a:t>Cách hoạt động</a:t>
              </a:r>
            </a:p>
          </p:txBody>
        </p:sp>
      </p:grpSp>
      <p:sp>
        <p:nvSpPr>
          <p:cNvPr name="Freeform 12" id="12"/>
          <p:cNvSpPr/>
          <p:nvPr/>
        </p:nvSpPr>
        <p:spPr>
          <a:xfrm flipH="false" flipV="false" rot="0">
            <a:off x="1786141" y="1755935"/>
            <a:ext cx="10823170" cy="7270601"/>
          </a:xfrm>
          <a:custGeom>
            <a:avLst/>
            <a:gdLst/>
            <a:ahLst/>
            <a:cxnLst/>
            <a:rect r="r" b="b" t="t" l="l"/>
            <a:pathLst>
              <a:path h="7270601" w="10823170">
                <a:moveTo>
                  <a:pt x="0" y="0"/>
                </a:moveTo>
                <a:lnTo>
                  <a:pt x="10823170" y="0"/>
                </a:lnTo>
                <a:lnTo>
                  <a:pt x="10823170" y="7270601"/>
                </a:lnTo>
                <a:lnTo>
                  <a:pt x="0" y="7270601"/>
                </a:lnTo>
                <a:lnTo>
                  <a:pt x="0" y="0"/>
                </a:lnTo>
                <a:close/>
              </a:path>
            </a:pathLst>
          </a:custGeom>
          <a:blipFill>
            <a:blip r:embed="rId8"/>
            <a:stretch>
              <a:fillRect l="0" t="0" r="0" b="0"/>
            </a:stretch>
          </a:blipFill>
        </p:spPr>
      </p:sp>
      <p:sp>
        <p:nvSpPr>
          <p:cNvPr name="TextBox 13" id="13"/>
          <p:cNvSpPr txBox="true"/>
          <p:nvPr/>
        </p:nvSpPr>
        <p:spPr>
          <a:xfrm rot="0">
            <a:off x="1311769" y="481858"/>
            <a:ext cx="7832231" cy="890549"/>
          </a:xfrm>
          <a:prstGeom prst="rect">
            <a:avLst/>
          </a:prstGeom>
        </p:spPr>
        <p:txBody>
          <a:bodyPr anchor="t" rtlCol="false" tIns="0" lIns="0" bIns="0" rIns="0">
            <a:spAutoFit/>
          </a:bodyPr>
          <a:lstStyle/>
          <a:p>
            <a:pPr algn="l" marL="0" indent="0" lvl="0">
              <a:lnSpc>
                <a:spcPts val="7338"/>
              </a:lnSpc>
              <a:spcBef>
                <a:spcPct val="0"/>
              </a:spcBef>
            </a:pPr>
            <a:r>
              <a:rPr lang="en-US" sz="4796" spc="206">
                <a:solidFill>
                  <a:srgbClr val="152225"/>
                </a:solidFill>
                <a:latin typeface="Lora Bold Italics"/>
              </a:rPr>
              <a:t>Trang thống kê số liệu</a:t>
            </a:r>
          </a:p>
        </p:txBody>
      </p:sp>
      <p:sp>
        <p:nvSpPr>
          <p:cNvPr name="TextBox 14" id="14"/>
          <p:cNvSpPr txBox="true"/>
          <p:nvPr/>
        </p:nvSpPr>
        <p:spPr>
          <a:xfrm rot="0">
            <a:off x="13442243" y="4233246"/>
            <a:ext cx="4387733" cy="2299716"/>
          </a:xfrm>
          <a:prstGeom prst="rect">
            <a:avLst/>
          </a:prstGeom>
        </p:spPr>
        <p:txBody>
          <a:bodyPr anchor="t" rtlCol="false" tIns="0" lIns="0" bIns="0" rIns="0">
            <a:spAutoFit/>
          </a:bodyPr>
          <a:lstStyle/>
          <a:p>
            <a:pPr algn="l">
              <a:lnSpc>
                <a:spcPts val="3672"/>
              </a:lnSpc>
            </a:pPr>
            <a:r>
              <a:rPr lang="en-US" sz="2400" spc="103">
                <a:solidFill>
                  <a:srgbClr val="2E2E2E"/>
                </a:solidFill>
                <a:latin typeface="Lora Italics"/>
              </a:rPr>
              <a:t>Giúp Admin theo dõi, thống kê số lượng sách hiện có, số lượng độc giả, số sách đang mượn và số sách mượn quá hạn.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09401">
            <a:off x="-2516027" y="6321166"/>
            <a:ext cx="4752817" cy="5874268"/>
          </a:xfrm>
          <a:custGeom>
            <a:avLst/>
            <a:gdLst/>
            <a:ahLst/>
            <a:cxnLst/>
            <a:rect r="r" b="b" t="t" l="l"/>
            <a:pathLst>
              <a:path h="5874268" w="4752817">
                <a:moveTo>
                  <a:pt x="0" y="0"/>
                </a:moveTo>
                <a:lnTo>
                  <a:pt x="4752817" y="0"/>
                </a:lnTo>
                <a:lnTo>
                  <a:pt x="4752817" y="5874268"/>
                </a:lnTo>
                <a:lnTo>
                  <a:pt x="0" y="5874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2499316" y="2011694"/>
            <a:ext cx="13233545" cy="7021980"/>
            <a:chOff x="0" y="0"/>
            <a:chExt cx="3485378" cy="1849410"/>
          </a:xfrm>
        </p:grpSpPr>
        <p:sp>
          <p:nvSpPr>
            <p:cNvPr name="Freeform 4" id="4"/>
            <p:cNvSpPr/>
            <p:nvPr/>
          </p:nvSpPr>
          <p:spPr>
            <a:xfrm flipH="false" flipV="false" rot="0">
              <a:off x="0" y="0"/>
              <a:ext cx="3485378" cy="1849410"/>
            </a:xfrm>
            <a:custGeom>
              <a:avLst/>
              <a:gdLst/>
              <a:ahLst/>
              <a:cxnLst/>
              <a:rect r="r" b="b" t="t" l="l"/>
              <a:pathLst>
                <a:path h="1849410" w="3485378">
                  <a:moveTo>
                    <a:pt x="22231" y="0"/>
                  </a:moveTo>
                  <a:lnTo>
                    <a:pt x="3463147" y="0"/>
                  </a:lnTo>
                  <a:cubicBezTo>
                    <a:pt x="3469043" y="0"/>
                    <a:pt x="3474698" y="2342"/>
                    <a:pt x="3478867" y="6511"/>
                  </a:cubicBezTo>
                  <a:cubicBezTo>
                    <a:pt x="3483036" y="10680"/>
                    <a:pt x="3485378" y="16335"/>
                    <a:pt x="3485378" y="22231"/>
                  </a:cubicBezTo>
                  <a:lnTo>
                    <a:pt x="3485378" y="1827180"/>
                  </a:lnTo>
                  <a:cubicBezTo>
                    <a:pt x="3485378" y="1833076"/>
                    <a:pt x="3483036" y="1838730"/>
                    <a:pt x="3478867" y="1842899"/>
                  </a:cubicBezTo>
                  <a:cubicBezTo>
                    <a:pt x="3474698" y="1847068"/>
                    <a:pt x="3469043" y="1849410"/>
                    <a:pt x="3463147" y="1849410"/>
                  </a:cubicBezTo>
                  <a:lnTo>
                    <a:pt x="22231" y="1849410"/>
                  </a:lnTo>
                  <a:cubicBezTo>
                    <a:pt x="16335" y="1849410"/>
                    <a:pt x="10680" y="1847068"/>
                    <a:pt x="6511" y="1842899"/>
                  </a:cubicBezTo>
                  <a:cubicBezTo>
                    <a:pt x="2342" y="1838730"/>
                    <a:pt x="0" y="1833076"/>
                    <a:pt x="0" y="1827180"/>
                  </a:cubicBezTo>
                  <a:lnTo>
                    <a:pt x="0" y="22231"/>
                  </a:lnTo>
                  <a:cubicBezTo>
                    <a:pt x="0" y="16335"/>
                    <a:pt x="2342" y="10680"/>
                    <a:pt x="6511" y="6511"/>
                  </a:cubicBezTo>
                  <a:cubicBezTo>
                    <a:pt x="10680" y="2342"/>
                    <a:pt x="16335" y="0"/>
                    <a:pt x="22231" y="0"/>
                  </a:cubicBezTo>
                  <a:close/>
                </a:path>
              </a:pathLst>
            </a:custGeom>
            <a:solidFill>
              <a:srgbClr val="DDEFF2"/>
            </a:solidFill>
            <a:ln cap="rnd">
              <a:noFill/>
              <a:prstDash val="solid"/>
              <a:round/>
            </a:ln>
          </p:spPr>
        </p:sp>
        <p:sp>
          <p:nvSpPr>
            <p:cNvPr name="TextBox 5" id="5"/>
            <p:cNvSpPr txBox="true"/>
            <p:nvPr/>
          </p:nvSpPr>
          <p:spPr>
            <a:xfrm>
              <a:off x="0" y="-76200"/>
              <a:ext cx="3485378" cy="1925610"/>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Freeform 6" id="6"/>
          <p:cNvSpPr/>
          <p:nvPr/>
        </p:nvSpPr>
        <p:spPr>
          <a:xfrm flipH="false" flipV="false" rot="0">
            <a:off x="14050336" y="-2960784"/>
            <a:ext cx="5348938" cy="6611047"/>
          </a:xfrm>
          <a:custGeom>
            <a:avLst/>
            <a:gdLst/>
            <a:ahLst/>
            <a:cxnLst/>
            <a:rect r="r" b="b" t="t" l="l"/>
            <a:pathLst>
              <a:path h="6611047" w="5348938">
                <a:moveTo>
                  <a:pt x="0" y="0"/>
                </a:moveTo>
                <a:lnTo>
                  <a:pt x="5348938" y="0"/>
                </a:lnTo>
                <a:lnTo>
                  <a:pt x="5348938" y="6611048"/>
                </a:lnTo>
                <a:lnTo>
                  <a:pt x="0" y="6611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1144532">
            <a:off x="15391103" y="8865360"/>
            <a:ext cx="3736393" cy="2927974"/>
          </a:xfrm>
          <a:custGeom>
            <a:avLst/>
            <a:gdLst/>
            <a:ahLst/>
            <a:cxnLst/>
            <a:rect r="r" b="b" t="t" l="l"/>
            <a:pathLst>
              <a:path h="2927974" w="3736393">
                <a:moveTo>
                  <a:pt x="0" y="0"/>
                </a:moveTo>
                <a:lnTo>
                  <a:pt x="3736394" y="0"/>
                </a:lnTo>
                <a:lnTo>
                  <a:pt x="3736394" y="2927974"/>
                </a:lnTo>
                <a:lnTo>
                  <a:pt x="0" y="29279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549380" y="3621200"/>
            <a:ext cx="3689000" cy="1022253"/>
          </a:xfrm>
          <a:custGeom>
            <a:avLst/>
            <a:gdLst/>
            <a:ahLst/>
            <a:cxnLst/>
            <a:rect r="r" b="b" t="t" l="l"/>
            <a:pathLst>
              <a:path h="1022253" w="3689000">
                <a:moveTo>
                  <a:pt x="0" y="0"/>
                </a:moveTo>
                <a:lnTo>
                  <a:pt x="3689000" y="0"/>
                </a:lnTo>
                <a:lnTo>
                  <a:pt x="3689000" y="1022253"/>
                </a:lnTo>
                <a:lnTo>
                  <a:pt x="0" y="1022253"/>
                </a:lnTo>
                <a:lnTo>
                  <a:pt x="0" y="0"/>
                </a:lnTo>
                <a:close/>
              </a:path>
            </a:pathLst>
          </a:custGeom>
          <a:blipFill>
            <a:blip r:embed="rId6"/>
            <a:stretch>
              <a:fillRect l="0" t="0" r="0" b="0"/>
            </a:stretch>
          </a:blipFill>
        </p:spPr>
      </p:sp>
      <p:sp>
        <p:nvSpPr>
          <p:cNvPr name="Freeform 9" id="9"/>
          <p:cNvSpPr/>
          <p:nvPr/>
        </p:nvSpPr>
        <p:spPr>
          <a:xfrm flipH="false" flipV="false" rot="0">
            <a:off x="9928911" y="3204219"/>
            <a:ext cx="4121424" cy="1856214"/>
          </a:xfrm>
          <a:custGeom>
            <a:avLst/>
            <a:gdLst/>
            <a:ahLst/>
            <a:cxnLst/>
            <a:rect r="r" b="b" t="t" l="l"/>
            <a:pathLst>
              <a:path h="1856214" w="4121424">
                <a:moveTo>
                  <a:pt x="0" y="0"/>
                </a:moveTo>
                <a:lnTo>
                  <a:pt x="4121425" y="0"/>
                </a:lnTo>
                <a:lnTo>
                  <a:pt x="4121425" y="1856214"/>
                </a:lnTo>
                <a:lnTo>
                  <a:pt x="0" y="1856214"/>
                </a:lnTo>
                <a:lnTo>
                  <a:pt x="0" y="0"/>
                </a:lnTo>
                <a:close/>
              </a:path>
            </a:pathLst>
          </a:custGeom>
          <a:blipFill>
            <a:blip r:embed="rId7"/>
            <a:stretch>
              <a:fillRect l="0" t="0" r="0" b="0"/>
            </a:stretch>
          </a:blipFill>
        </p:spPr>
      </p:sp>
      <p:sp>
        <p:nvSpPr>
          <p:cNvPr name="AutoShape 10" id="10"/>
          <p:cNvSpPr/>
          <p:nvPr/>
        </p:nvSpPr>
        <p:spPr>
          <a:xfrm>
            <a:off x="7238380" y="4132326"/>
            <a:ext cx="2690532" cy="0"/>
          </a:xfrm>
          <a:prstGeom prst="line">
            <a:avLst/>
          </a:prstGeom>
          <a:ln cap="flat" w="38100">
            <a:solidFill>
              <a:srgbClr val="3EA6BD"/>
            </a:solidFill>
            <a:prstDash val="solid"/>
            <a:headEnd type="none" len="sm" w="sm"/>
            <a:tailEnd type="arrow" len="sm" w="med"/>
          </a:ln>
        </p:spPr>
      </p:sp>
      <p:sp>
        <p:nvSpPr>
          <p:cNvPr name="TextBox 11" id="11"/>
          <p:cNvSpPr txBox="true"/>
          <p:nvPr/>
        </p:nvSpPr>
        <p:spPr>
          <a:xfrm rot="0">
            <a:off x="1372854" y="885825"/>
            <a:ext cx="8042051" cy="873973"/>
          </a:xfrm>
          <a:prstGeom prst="rect">
            <a:avLst/>
          </a:prstGeom>
        </p:spPr>
        <p:txBody>
          <a:bodyPr anchor="t" rtlCol="false" tIns="0" lIns="0" bIns="0" rIns="0">
            <a:spAutoFit/>
          </a:bodyPr>
          <a:lstStyle/>
          <a:p>
            <a:pPr algn="l" marL="0" indent="0" lvl="0">
              <a:lnSpc>
                <a:spcPts val="7293"/>
              </a:lnSpc>
              <a:spcBef>
                <a:spcPct val="0"/>
              </a:spcBef>
            </a:pPr>
            <a:r>
              <a:rPr lang="en-US" sz="4766" spc="204">
                <a:solidFill>
                  <a:srgbClr val="152225"/>
                </a:solidFill>
                <a:latin typeface="Lora Bold Italics"/>
              </a:rPr>
              <a:t>4. Thiết kế hệ thống</a:t>
            </a:r>
          </a:p>
        </p:txBody>
      </p:sp>
      <p:sp>
        <p:nvSpPr>
          <p:cNvPr name="TextBox 12" id="12"/>
          <p:cNvSpPr txBox="true"/>
          <p:nvPr/>
        </p:nvSpPr>
        <p:spPr>
          <a:xfrm rot="0">
            <a:off x="3211107" y="4885182"/>
            <a:ext cx="4365547" cy="44043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Click button “Đăng xuất” </a:t>
            </a:r>
          </a:p>
        </p:txBody>
      </p:sp>
      <p:sp>
        <p:nvSpPr>
          <p:cNvPr name="AutoShape 13" id="13"/>
          <p:cNvSpPr/>
          <p:nvPr/>
        </p:nvSpPr>
        <p:spPr>
          <a:xfrm flipH="true">
            <a:off x="10895932" y="5060433"/>
            <a:ext cx="1093692" cy="1737065"/>
          </a:xfrm>
          <a:prstGeom prst="line">
            <a:avLst/>
          </a:prstGeom>
          <a:ln cap="flat" w="38100">
            <a:solidFill>
              <a:srgbClr val="3EA6BD"/>
            </a:solidFill>
            <a:prstDash val="solid"/>
            <a:headEnd type="none" len="sm" w="sm"/>
            <a:tailEnd type="arrow" len="sm" w="med"/>
          </a:ln>
        </p:spPr>
      </p:sp>
      <p:sp>
        <p:nvSpPr>
          <p:cNvPr name="TextBox 14" id="14"/>
          <p:cNvSpPr txBox="true"/>
          <p:nvPr/>
        </p:nvSpPr>
        <p:spPr>
          <a:xfrm rot="0">
            <a:off x="6530385" y="6306770"/>
            <a:ext cx="4365547" cy="90525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Chọn “Yes” sẽ về lại màn hình Đăng Nhập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23379">
            <a:off x="-2834800" y="-3348182"/>
            <a:ext cx="6712091" cy="8295843"/>
          </a:xfrm>
          <a:custGeom>
            <a:avLst/>
            <a:gdLst/>
            <a:ahLst/>
            <a:cxnLst/>
            <a:rect r="r" b="b" t="t" l="l"/>
            <a:pathLst>
              <a:path h="8295843" w="6712091">
                <a:moveTo>
                  <a:pt x="0" y="0"/>
                </a:moveTo>
                <a:lnTo>
                  <a:pt x="6712092" y="0"/>
                </a:lnTo>
                <a:lnTo>
                  <a:pt x="6712092" y="8295843"/>
                </a:lnTo>
                <a:lnTo>
                  <a:pt x="0" y="8295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236650" y="2681652"/>
            <a:ext cx="5470412" cy="4863694"/>
          </a:xfrm>
          <a:custGeom>
            <a:avLst/>
            <a:gdLst/>
            <a:ahLst/>
            <a:cxnLst/>
            <a:rect r="r" b="b" t="t" l="l"/>
            <a:pathLst>
              <a:path h="4863694" w="5470412">
                <a:moveTo>
                  <a:pt x="0" y="0"/>
                </a:moveTo>
                <a:lnTo>
                  <a:pt x="5470413" y="0"/>
                </a:lnTo>
                <a:lnTo>
                  <a:pt x="5470413" y="4863694"/>
                </a:lnTo>
                <a:lnTo>
                  <a:pt x="0" y="4863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504008" y="5216341"/>
            <a:ext cx="7783992" cy="5165740"/>
          </a:xfrm>
          <a:custGeom>
            <a:avLst/>
            <a:gdLst/>
            <a:ahLst/>
            <a:cxnLst/>
            <a:rect r="r" b="b" t="t" l="l"/>
            <a:pathLst>
              <a:path h="5165740" w="7783992">
                <a:moveTo>
                  <a:pt x="0" y="0"/>
                </a:moveTo>
                <a:lnTo>
                  <a:pt x="7783992" y="0"/>
                </a:lnTo>
                <a:lnTo>
                  <a:pt x="7783992" y="5165740"/>
                </a:lnTo>
                <a:lnTo>
                  <a:pt x="0" y="51657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7961177" y="3114974"/>
            <a:ext cx="8641678" cy="2326824"/>
          </a:xfrm>
          <a:prstGeom prst="rect">
            <a:avLst/>
          </a:prstGeom>
        </p:spPr>
        <p:txBody>
          <a:bodyPr anchor="t" rtlCol="false" tIns="0" lIns="0" bIns="0" rIns="0">
            <a:spAutoFit/>
          </a:bodyPr>
          <a:lstStyle/>
          <a:p>
            <a:pPr algn="l">
              <a:lnSpc>
                <a:spcPts val="19265"/>
              </a:lnSpc>
              <a:spcBef>
                <a:spcPct val="0"/>
              </a:spcBef>
            </a:pPr>
            <a:r>
              <a:rPr lang="en-US" sz="12592" spc="541">
                <a:solidFill>
                  <a:srgbClr val="000000"/>
                </a:solidFill>
                <a:latin typeface="Lora Bold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86281">
            <a:off x="-4177422" y="-2396550"/>
            <a:ext cx="10412244" cy="9162775"/>
          </a:xfrm>
          <a:custGeom>
            <a:avLst/>
            <a:gdLst/>
            <a:ahLst/>
            <a:cxnLst/>
            <a:rect r="r" b="b" t="t" l="l"/>
            <a:pathLst>
              <a:path h="9162775" w="10412244">
                <a:moveTo>
                  <a:pt x="0" y="0"/>
                </a:moveTo>
                <a:lnTo>
                  <a:pt x="10412244" y="0"/>
                </a:lnTo>
                <a:lnTo>
                  <a:pt x="10412244" y="9162775"/>
                </a:lnTo>
                <a:lnTo>
                  <a:pt x="0" y="9162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766568">
            <a:off x="-4638184" y="9429702"/>
            <a:ext cx="8955581" cy="7880911"/>
          </a:xfrm>
          <a:custGeom>
            <a:avLst/>
            <a:gdLst/>
            <a:ahLst/>
            <a:cxnLst/>
            <a:rect r="r" b="b" t="t" l="l"/>
            <a:pathLst>
              <a:path h="7880911" w="8955581">
                <a:moveTo>
                  <a:pt x="0" y="0"/>
                </a:moveTo>
                <a:lnTo>
                  <a:pt x="8955581" y="0"/>
                </a:lnTo>
                <a:lnTo>
                  <a:pt x="8955581" y="7880912"/>
                </a:lnTo>
                <a:lnTo>
                  <a:pt x="0" y="7880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165131" y="861371"/>
            <a:ext cx="3616096" cy="4646853"/>
          </a:xfrm>
          <a:custGeom>
            <a:avLst/>
            <a:gdLst/>
            <a:ahLst/>
            <a:cxnLst/>
            <a:rect r="r" b="b" t="t" l="l"/>
            <a:pathLst>
              <a:path h="4646853" w="3616096">
                <a:moveTo>
                  <a:pt x="0" y="0"/>
                </a:moveTo>
                <a:lnTo>
                  <a:pt x="3616096" y="0"/>
                </a:lnTo>
                <a:lnTo>
                  <a:pt x="3616096" y="4646853"/>
                </a:lnTo>
                <a:lnTo>
                  <a:pt x="0" y="46468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766568">
            <a:off x="13349150" y="5817368"/>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1472322">
            <a:off x="14156743" y="6604750"/>
            <a:ext cx="923989" cy="2839073"/>
          </a:xfrm>
          <a:custGeom>
            <a:avLst/>
            <a:gdLst/>
            <a:ahLst/>
            <a:cxnLst/>
            <a:rect r="r" b="b" t="t" l="l"/>
            <a:pathLst>
              <a:path h="2839073" w="923989">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457627" y="651821"/>
            <a:ext cx="5372746" cy="1209511"/>
          </a:xfrm>
          <a:prstGeom prst="rect">
            <a:avLst/>
          </a:prstGeom>
        </p:spPr>
        <p:txBody>
          <a:bodyPr anchor="t" rtlCol="false" tIns="0" lIns="0" bIns="0" rIns="0">
            <a:spAutoFit/>
          </a:bodyPr>
          <a:lstStyle/>
          <a:p>
            <a:pPr algn="l" marL="0" indent="0" lvl="0">
              <a:lnSpc>
                <a:spcPts val="10189"/>
              </a:lnSpc>
              <a:spcBef>
                <a:spcPct val="0"/>
              </a:spcBef>
            </a:pPr>
            <a:r>
              <a:rPr lang="en-US" sz="6659" spc="286">
                <a:solidFill>
                  <a:srgbClr val="152225"/>
                </a:solidFill>
                <a:latin typeface="Lora Bold Italics"/>
              </a:rPr>
              <a:t>Tổng quan</a:t>
            </a:r>
          </a:p>
        </p:txBody>
      </p:sp>
      <p:sp>
        <p:nvSpPr>
          <p:cNvPr name="TextBox 8" id="8"/>
          <p:cNvSpPr txBox="true"/>
          <p:nvPr/>
        </p:nvSpPr>
        <p:spPr>
          <a:xfrm rot="0">
            <a:off x="6210187" y="1984812"/>
            <a:ext cx="7903043" cy="8819769"/>
          </a:xfrm>
          <a:prstGeom prst="rect">
            <a:avLst/>
          </a:prstGeom>
        </p:spPr>
        <p:txBody>
          <a:bodyPr anchor="t" rtlCol="false" tIns="0" lIns="0" bIns="0" rIns="0">
            <a:spAutoFit/>
          </a:bodyPr>
          <a:lstStyle/>
          <a:p>
            <a:pPr algn="l" marL="518160" indent="-259080" lvl="1">
              <a:lnSpc>
                <a:spcPts val="4967"/>
              </a:lnSpc>
              <a:buAutoNum type="arabicPeriod" startAt="1"/>
            </a:pPr>
            <a:r>
              <a:rPr lang="en-US" sz="2400" spc="31">
                <a:solidFill>
                  <a:srgbClr val="2E2E2E"/>
                </a:solidFill>
                <a:latin typeface="Lora Italics"/>
              </a:rPr>
              <a:t>Giới thiệu hệ thống quản lý thư viện</a:t>
            </a:r>
          </a:p>
          <a:p>
            <a:pPr algn="l" marL="518160" indent="-259080" lvl="1">
              <a:lnSpc>
                <a:spcPts val="4967"/>
              </a:lnSpc>
              <a:buAutoNum type="arabicPeriod" startAt="1"/>
            </a:pPr>
            <a:r>
              <a:rPr lang="en-US" sz="2400" spc="31" strike="noStrike" u="none">
                <a:solidFill>
                  <a:srgbClr val="2E2E2E"/>
                </a:solidFill>
                <a:latin typeface="Lora Italics"/>
              </a:rPr>
              <a:t>Sơ đồ phân cấp chức năng hệ thống quản lý thư viện</a:t>
            </a:r>
          </a:p>
          <a:p>
            <a:pPr algn="l" marL="518160" indent="-259080" lvl="1">
              <a:lnSpc>
                <a:spcPts val="4967"/>
              </a:lnSpc>
              <a:buAutoNum type="arabicPeriod" startAt="1"/>
            </a:pPr>
            <a:r>
              <a:rPr lang="en-US" sz="2400" spc="31" strike="noStrike" u="none">
                <a:solidFill>
                  <a:srgbClr val="2E2E2E"/>
                </a:solidFill>
                <a:latin typeface="Lora"/>
              </a:rPr>
              <a:t>Sơ đồ UC tổng quát hệ thống</a:t>
            </a:r>
          </a:p>
          <a:p>
            <a:pPr algn="l" marL="518160" indent="-259080" lvl="1">
              <a:lnSpc>
                <a:spcPts val="4967"/>
              </a:lnSpc>
              <a:buAutoNum type="arabicPeriod" startAt="1"/>
            </a:pPr>
            <a:r>
              <a:rPr lang="en-US" sz="2400" spc="31" strike="noStrike" u="none">
                <a:solidFill>
                  <a:srgbClr val="2E2E2E"/>
                </a:solidFill>
                <a:latin typeface="Lora Italics"/>
              </a:rPr>
              <a:t>Thiết kế hệ thống: </a:t>
            </a:r>
          </a:p>
          <a:p>
            <a:pPr algn="just" marL="2072640" indent="-414528" lvl="4">
              <a:lnSpc>
                <a:spcPts val="4967"/>
              </a:lnSpc>
              <a:buFont typeface="Arial"/>
              <a:buChar char="•"/>
            </a:pPr>
            <a:r>
              <a:rPr lang="en-US" sz="2400" spc="31" strike="noStrike" u="none">
                <a:solidFill>
                  <a:srgbClr val="2E2E2E"/>
                </a:solidFill>
                <a:latin typeface="Lora Italics"/>
              </a:rPr>
              <a:t>Đăng Nhập</a:t>
            </a:r>
          </a:p>
          <a:p>
            <a:pPr algn="just" marL="2072640" indent="-414528" lvl="4">
              <a:lnSpc>
                <a:spcPts val="4967"/>
              </a:lnSpc>
              <a:buFont typeface="Arial"/>
              <a:buChar char="•"/>
            </a:pPr>
            <a:r>
              <a:rPr lang="en-US" sz="2400" spc="31" strike="noStrike" u="none">
                <a:solidFill>
                  <a:srgbClr val="2E2E2E"/>
                </a:solidFill>
                <a:latin typeface="Lora Italics"/>
              </a:rPr>
              <a:t>Trang chủ</a:t>
            </a:r>
          </a:p>
          <a:p>
            <a:pPr algn="just" marL="2072640" indent="-414528" lvl="4">
              <a:lnSpc>
                <a:spcPts val="4967"/>
              </a:lnSpc>
              <a:buFont typeface="Arial"/>
              <a:buChar char="•"/>
            </a:pPr>
            <a:r>
              <a:rPr lang="en-US" sz="2400" spc="31" strike="noStrike" u="none">
                <a:solidFill>
                  <a:srgbClr val="2E2E2E"/>
                </a:solidFill>
                <a:latin typeface="Lora Italics"/>
              </a:rPr>
              <a:t>Trang quản lý sách</a:t>
            </a:r>
          </a:p>
          <a:p>
            <a:pPr algn="just" marL="2072640" indent="-414528" lvl="4">
              <a:lnSpc>
                <a:spcPts val="4967"/>
              </a:lnSpc>
              <a:buFont typeface="Arial"/>
              <a:buChar char="•"/>
            </a:pPr>
            <a:r>
              <a:rPr lang="en-US" sz="2400" spc="31" strike="noStrike" u="none">
                <a:solidFill>
                  <a:srgbClr val="2E2E2E"/>
                </a:solidFill>
                <a:latin typeface="Lora Italics"/>
              </a:rPr>
              <a:t>Trang mượn sách</a:t>
            </a:r>
          </a:p>
          <a:p>
            <a:pPr algn="just" marL="2072640" indent="-414528" lvl="4">
              <a:lnSpc>
                <a:spcPts val="4967"/>
              </a:lnSpc>
              <a:buFont typeface="Arial"/>
              <a:buChar char="•"/>
            </a:pPr>
            <a:r>
              <a:rPr lang="en-US" sz="2400" spc="31" strike="noStrike" u="none">
                <a:solidFill>
                  <a:srgbClr val="2E2E2E"/>
                </a:solidFill>
                <a:latin typeface="Lora Italics"/>
              </a:rPr>
              <a:t>Trang trả sách</a:t>
            </a:r>
          </a:p>
          <a:p>
            <a:pPr algn="just" marL="2072640" indent="-414528" lvl="4">
              <a:lnSpc>
                <a:spcPts val="4967"/>
              </a:lnSpc>
              <a:buFont typeface="Arial"/>
              <a:buChar char="•"/>
            </a:pPr>
            <a:r>
              <a:rPr lang="en-US" sz="2400" spc="31" strike="noStrike" u="none">
                <a:solidFill>
                  <a:srgbClr val="2E2E2E"/>
                </a:solidFill>
                <a:latin typeface="Lora Italics"/>
              </a:rPr>
              <a:t>Trang quản lý độc giả</a:t>
            </a:r>
          </a:p>
          <a:p>
            <a:pPr algn="just" marL="2072640" indent="-414528" lvl="4">
              <a:lnSpc>
                <a:spcPts val="4967"/>
              </a:lnSpc>
              <a:buFont typeface="Arial"/>
              <a:buChar char="•"/>
            </a:pPr>
            <a:r>
              <a:rPr lang="en-US" sz="2400" spc="31" strike="noStrike" u="none">
                <a:solidFill>
                  <a:srgbClr val="2E2E2E"/>
                </a:solidFill>
                <a:latin typeface="Lora Italics"/>
              </a:rPr>
              <a:t>Trang thống kê</a:t>
            </a:r>
          </a:p>
          <a:p>
            <a:pPr algn="just" marL="2072640" indent="-414528" lvl="4">
              <a:lnSpc>
                <a:spcPts val="4967"/>
              </a:lnSpc>
              <a:buFont typeface="Arial"/>
              <a:buChar char="•"/>
            </a:pPr>
            <a:r>
              <a:rPr lang="en-US" sz="2400" spc="31" strike="noStrike" u="none">
                <a:solidFill>
                  <a:srgbClr val="2E2E2E"/>
                </a:solidFill>
                <a:latin typeface="Lora Italics"/>
              </a:rPr>
              <a:t>Đăng xuất</a:t>
            </a:r>
          </a:p>
          <a:p>
            <a:pPr algn="l">
              <a:lnSpc>
                <a:spcPts val="4967"/>
              </a:lnSpc>
            </a:pPr>
          </a:p>
          <a:p>
            <a:pPr algn="l">
              <a:lnSpc>
                <a:spcPts val="496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48655" y="6133960"/>
            <a:ext cx="9140417" cy="8043567"/>
          </a:xfrm>
          <a:custGeom>
            <a:avLst/>
            <a:gdLst/>
            <a:ahLst/>
            <a:cxnLst/>
            <a:rect r="r" b="b" t="t" l="l"/>
            <a:pathLst>
              <a:path h="8043567" w="9140417">
                <a:moveTo>
                  <a:pt x="0" y="0"/>
                </a:moveTo>
                <a:lnTo>
                  <a:pt x="9140417" y="0"/>
                </a:lnTo>
                <a:lnTo>
                  <a:pt x="9140417" y="8043567"/>
                </a:lnTo>
                <a:lnTo>
                  <a:pt x="0" y="8043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7136214">
            <a:off x="15376697" y="-1394940"/>
            <a:ext cx="6311745" cy="5554335"/>
          </a:xfrm>
          <a:custGeom>
            <a:avLst/>
            <a:gdLst/>
            <a:ahLst/>
            <a:cxnLst/>
            <a:rect r="r" b="b" t="t" l="l"/>
            <a:pathLst>
              <a:path h="5554335" w="6311745">
                <a:moveTo>
                  <a:pt x="0" y="0"/>
                </a:moveTo>
                <a:lnTo>
                  <a:pt x="6311745" y="0"/>
                </a:lnTo>
                <a:lnTo>
                  <a:pt x="6311745" y="5554335"/>
                </a:lnTo>
                <a:lnTo>
                  <a:pt x="0" y="55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2331096" y="5143500"/>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98867" y="2021840"/>
            <a:ext cx="15121218" cy="3221736"/>
          </a:xfrm>
          <a:prstGeom prst="rect">
            <a:avLst/>
          </a:prstGeom>
        </p:spPr>
        <p:txBody>
          <a:bodyPr anchor="t" rtlCol="false" tIns="0" lIns="0" bIns="0" rIns="0">
            <a:spAutoFit/>
          </a:bodyPr>
          <a:lstStyle/>
          <a:p>
            <a:pPr algn="l" marL="0" indent="0" lvl="0">
              <a:lnSpc>
                <a:spcPts val="3672"/>
              </a:lnSpc>
              <a:spcBef>
                <a:spcPct val="0"/>
              </a:spcBef>
            </a:pPr>
            <a:r>
              <a:rPr lang="en-US" sz="2400" spc="103">
                <a:solidFill>
                  <a:srgbClr val="2E2E2E"/>
                </a:solidFill>
                <a:latin typeface="Lora Italics"/>
              </a:rPr>
              <a:t>Hệ</a:t>
            </a:r>
            <a:r>
              <a:rPr lang="en-US" sz="2400" spc="103" strike="noStrike" u="none">
                <a:solidFill>
                  <a:srgbClr val="2E2E2E"/>
                </a:solidFill>
                <a:latin typeface="Lora Italics"/>
              </a:rPr>
              <a:t> thống Quản lý thư viện được xây dựng với mục đích chính là tự động hóa các quy trình nghiệp vụ quản lý trong thư viện, nhằm:</a:t>
            </a:r>
          </a:p>
          <a:p>
            <a:pPr algn="l" marL="518160" indent="-259080" lvl="1">
              <a:lnSpc>
                <a:spcPts val="3672"/>
              </a:lnSpc>
              <a:spcBef>
                <a:spcPct val="0"/>
              </a:spcBef>
              <a:buFont typeface="Arial"/>
              <a:buChar char="•"/>
            </a:pPr>
            <a:r>
              <a:rPr lang="en-US" sz="2400" spc="103" strike="noStrike" u="none">
                <a:solidFill>
                  <a:srgbClr val="2E2E2E"/>
                </a:solidFill>
                <a:latin typeface="Lora Italics"/>
              </a:rPr>
              <a:t>Nâng cao hiệu quả hoạt động của thư viện.</a:t>
            </a:r>
          </a:p>
          <a:p>
            <a:pPr algn="l" marL="518160" indent="-259080" lvl="1">
              <a:lnSpc>
                <a:spcPts val="3672"/>
              </a:lnSpc>
              <a:spcBef>
                <a:spcPct val="0"/>
              </a:spcBef>
              <a:buFont typeface="Arial"/>
              <a:buChar char="•"/>
            </a:pPr>
            <a:r>
              <a:rPr lang="en-US" sz="2400" spc="103" strike="noStrike" u="none">
                <a:solidFill>
                  <a:srgbClr val="2E2E2E"/>
                </a:solidFill>
                <a:latin typeface="Lora Italics"/>
              </a:rPr>
              <a:t>Cải thiện chất lượng dịch vụ thư viện.</a:t>
            </a:r>
          </a:p>
          <a:p>
            <a:pPr algn="l" marL="518160" indent="-259080" lvl="1">
              <a:lnSpc>
                <a:spcPts val="3672"/>
              </a:lnSpc>
              <a:spcBef>
                <a:spcPct val="0"/>
              </a:spcBef>
              <a:buFont typeface="Arial"/>
              <a:buChar char="•"/>
            </a:pPr>
            <a:r>
              <a:rPr lang="en-US" sz="2400" spc="103" strike="noStrike" u="none">
                <a:solidFill>
                  <a:srgbClr val="2E2E2E"/>
                </a:solidFill>
                <a:latin typeface="Lora Italics"/>
              </a:rPr>
              <a:t>Giảm thiểu chi phí vận hành.</a:t>
            </a:r>
          </a:p>
          <a:p>
            <a:pPr algn="l" marL="518160" indent="-259080" lvl="1">
              <a:lnSpc>
                <a:spcPts val="3672"/>
              </a:lnSpc>
              <a:spcBef>
                <a:spcPct val="0"/>
              </a:spcBef>
              <a:buFont typeface="Arial"/>
              <a:buChar char="•"/>
            </a:pPr>
            <a:r>
              <a:rPr lang="en-US" sz="2400" spc="103" strike="noStrike" u="none">
                <a:solidFill>
                  <a:srgbClr val="2E2E2E"/>
                </a:solidFill>
                <a:latin typeface="Lora Italics"/>
              </a:rPr>
              <a:t>Hỗ trợ ra quyết định.</a:t>
            </a:r>
          </a:p>
          <a:p>
            <a:pPr algn="l" marL="0" indent="0" lvl="0">
              <a:lnSpc>
                <a:spcPts val="3672"/>
              </a:lnSpc>
              <a:spcBef>
                <a:spcPct val="0"/>
              </a:spcBef>
            </a:pPr>
          </a:p>
        </p:txBody>
      </p:sp>
      <p:sp>
        <p:nvSpPr>
          <p:cNvPr name="TextBox 6" id="6"/>
          <p:cNvSpPr txBox="true"/>
          <p:nvPr/>
        </p:nvSpPr>
        <p:spPr>
          <a:xfrm rot="0">
            <a:off x="1028700" y="838200"/>
            <a:ext cx="15019203" cy="1081702"/>
          </a:xfrm>
          <a:prstGeom prst="rect">
            <a:avLst/>
          </a:prstGeom>
        </p:spPr>
        <p:txBody>
          <a:bodyPr anchor="t" rtlCol="false" tIns="0" lIns="0" bIns="0" rIns="0">
            <a:spAutoFit/>
          </a:bodyPr>
          <a:lstStyle/>
          <a:p>
            <a:pPr algn="l" marL="1259854" indent="-629927" lvl="1">
              <a:lnSpc>
                <a:spcPts val="8928"/>
              </a:lnSpc>
              <a:buAutoNum type="arabicPeriod" startAt="1"/>
            </a:pPr>
            <a:r>
              <a:rPr lang="en-US" sz="5835" spc="250">
                <a:solidFill>
                  <a:srgbClr val="152225"/>
                </a:solidFill>
                <a:latin typeface="Lora Bold Italics"/>
              </a:rPr>
              <a:t>Giới thiệu hệ thống quản lý thư viện</a:t>
            </a:r>
          </a:p>
        </p:txBody>
      </p:sp>
      <p:sp>
        <p:nvSpPr>
          <p:cNvPr name="TextBox 7" id="7"/>
          <p:cNvSpPr txBox="true"/>
          <p:nvPr/>
        </p:nvSpPr>
        <p:spPr>
          <a:xfrm rot="0">
            <a:off x="1798867" y="5148327"/>
            <a:ext cx="3916332" cy="583739"/>
          </a:xfrm>
          <a:prstGeom prst="rect">
            <a:avLst/>
          </a:prstGeom>
        </p:spPr>
        <p:txBody>
          <a:bodyPr anchor="t" rtlCol="false" tIns="0" lIns="0" bIns="0" rIns="0">
            <a:spAutoFit/>
          </a:bodyPr>
          <a:lstStyle/>
          <a:p>
            <a:pPr algn="l">
              <a:lnSpc>
                <a:spcPts val="4893"/>
              </a:lnSpc>
            </a:pPr>
            <a:r>
              <a:rPr lang="en-US" sz="3198" spc="137">
                <a:solidFill>
                  <a:srgbClr val="152225"/>
                </a:solidFill>
                <a:latin typeface="Lora Bold Italics"/>
              </a:rPr>
              <a:t>Phạm vi</a:t>
            </a:r>
          </a:p>
        </p:txBody>
      </p:sp>
      <p:sp>
        <p:nvSpPr>
          <p:cNvPr name="TextBox 8" id="8"/>
          <p:cNvSpPr txBox="true"/>
          <p:nvPr/>
        </p:nvSpPr>
        <p:spPr>
          <a:xfrm rot="0">
            <a:off x="2102171" y="5996997"/>
            <a:ext cx="9676026" cy="2756916"/>
          </a:xfrm>
          <a:prstGeom prst="rect">
            <a:avLst/>
          </a:prstGeom>
        </p:spPr>
        <p:txBody>
          <a:bodyPr anchor="t" rtlCol="false" tIns="0" lIns="0" bIns="0" rIns="0">
            <a:spAutoFit/>
          </a:bodyPr>
          <a:lstStyle/>
          <a:p>
            <a:pPr algn="l">
              <a:lnSpc>
                <a:spcPts val="3672"/>
              </a:lnSpc>
            </a:pPr>
            <a:r>
              <a:rPr lang="en-US" sz="2400" spc="103">
                <a:solidFill>
                  <a:srgbClr val="2E2E2E"/>
                </a:solidFill>
                <a:latin typeface="Lora Italics"/>
              </a:rPr>
              <a:t>Hệ thống được thiết kế đơn giản và tối ưu, phù hợp cho thủ thư trong việc vận hành quản lý mượn trả sách của độc giả một cách dễ dàng. Bên cạnh đó thủ thư sẽ có các chức năng quản lý sách, quản lý độc giả, tìm kiếm các thông tin và báo cáo thống kê số liệu.</a:t>
            </a:r>
          </a:p>
          <a:p>
            <a:pPr algn="l" marL="0" indent="0" lvl="0">
              <a:lnSpc>
                <a:spcPts val="367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916289" y="7436563"/>
            <a:ext cx="3606238" cy="3193160"/>
          </a:xfrm>
          <a:custGeom>
            <a:avLst/>
            <a:gdLst/>
            <a:ahLst/>
            <a:cxnLst/>
            <a:rect r="r" b="b" t="t" l="l"/>
            <a:pathLst>
              <a:path h="3193160" w="3606238">
                <a:moveTo>
                  <a:pt x="0" y="0"/>
                </a:moveTo>
                <a:lnTo>
                  <a:pt x="3606237" y="0"/>
                </a:lnTo>
                <a:lnTo>
                  <a:pt x="3606237" y="3193159"/>
                </a:lnTo>
                <a:lnTo>
                  <a:pt x="0" y="31931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true" rot="0">
            <a:off x="-245043" y="-370928"/>
            <a:ext cx="3606238" cy="3193160"/>
          </a:xfrm>
          <a:custGeom>
            <a:avLst/>
            <a:gdLst/>
            <a:ahLst/>
            <a:cxnLst/>
            <a:rect r="r" b="b" t="t" l="l"/>
            <a:pathLst>
              <a:path h="3193160" w="3606238">
                <a:moveTo>
                  <a:pt x="3606238" y="3193160"/>
                </a:moveTo>
                <a:lnTo>
                  <a:pt x="0" y="3193160"/>
                </a:lnTo>
                <a:lnTo>
                  <a:pt x="0" y="0"/>
                </a:lnTo>
                <a:lnTo>
                  <a:pt x="3606238" y="0"/>
                </a:lnTo>
                <a:lnTo>
                  <a:pt x="3606238" y="319316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4" id="4"/>
          <p:cNvSpPr/>
          <p:nvPr/>
        </p:nvSpPr>
        <p:spPr>
          <a:xfrm>
            <a:off x="2651760" y="7417513"/>
            <a:ext cx="2812057" cy="0"/>
          </a:xfrm>
          <a:prstGeom prst="line">
            <a:avLst/>
          </a:prstGeom>
          <a:ln cap="flat" w="38100">
            <a:solidFill>
              <a:srgbClr val="FFFFFF"/>
            </a:solidFill>
            <a:prstDash val="solid"/>
            <a:headEnd type="none" len="sm" w="sm"/>
            <a:tailEnd type="none" len="sm" w="sm"/>
          </a:ln>
        </p:spPr>
      </p:sp>
      <p:sp>
        <p:nvSpPr>
          <p:cNvPr name="AutoShape 5" id="5"/>
          <p:cNvSpPr/>
          <p:nvPr/>
        </p:nvSpPr>
        <p:spPr>
          <a:xfrm>
            <a:off x="7738459" y="7455613"/>
            <a:ext cx="2812057" cy="0"/>
          </a:xfrm>
          <a:prstGeom prst="line">
            <a:avLst/>
          </a:prstGeom>
          <a:ln cap="flat" w="38100">
            <a:solidFill>
              <a:srgbClr val="FFFFFF"/>
            </a:solidFill>
            <a:prstDash val="solid"/>
            <a:headEnd type="none" len="sm" w="sm"/>
            <a:tailEnd type="none" len="sm" w="sm"/>
          </a:ln>
        </p:spPr>
      </p:sp>
      <p:sp>
        <p:nvSpPr>
          <p:cNvPr name="AutoShape 6" id="6"/>
          <p:cNvSpPr/>
          <p:nvPr/>
        </p:nvSpPr>
        <p:spPr>
          <a:xfrm>
            <a:off x="12799762" y="7417513"/>
            <a:ext cx="2812057"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3104317" y="2143634"/>
            <a:ext cx="12079366" cy="7309565"/>
          </a:xfrm>
          <a:custGeom>
            <a:avLst/>
            <a:gdLst/>
            <a:ahLst/>
            <a:cxnLst/>
            <a:rect r="r" b="b" t="t" l="l"/>
            <a:pathLst>
              <a:path h="7309565" w="12079366">
                <a:moveTo>
                  <a:pt x="0" y="0"/>
                </a:moveTo>
                <a:lnTo>
                  <a:pt x="12079366" y="0"/>
                </a:lnTo>
                <a:lnTo>
                  <a:pt x="12079366" y="7309565"/>
                </a:lnTo>
                <a:lnTo>
                  <a:pt x="0" y="7309565"/>
                </a:lnTo>
                <a:lnTo>
                  <a:pt x="0" y="0"/>
                </a:lnTo>
                <a:close/>
              </a:path>
            </a:pathLst>
          </a:custGeom>
          <a:blipFill>
            <a:blip r:embed="rId4"/>
            <a:stretch>
              <a:fillRect l="0" t="0" r="0" b="0"/>
            </a:stretch>
          </a:blipFill>
        </p:spPr>
      </p:sp>
      <p:sp>
        <p:nvSpPr>
          <p:cNvPr name="TextBox 8" id="8"/>
          <p:cNvSpPr txBox="true"/>
          <p:nvPr/>
        </p:nvSpPr>
        <p:spPr>
          <a:xfrm rot="0">
            <a:off x="2651760" y="866775"/>
            <a:ext cx="12697627" cy="968114"/>
          </a:xfrm>
          <a:prstGeom prst="rect">
            <a:avLst/>
          </a:prstGeom>
        </p:spPr>
        <p:txBody>
          <a:bodyPr anchor="t" rtlCol="false" tIns="0" lIns="0" bIns="0" rIns="0">
            <a:spAutoFit/>
          </a:bodyPr>
          <a:lstStyle/>
          <a:p>
            <a:pPr algn="ctr">
              <a:lnSpc>
                <a:spcPts val="7984"/>
              </a:lnSpc>
            </a:pPr>
            <a:r>
              <a:rPr lang="en-US" sz="5218" spc="224">
                <a:solidFill>
                  <a:srgbClr val="152225"/>
                </a:solidFill>
                <a:latin typeface="Lora Bold Italics"/>
              </a:rPr>
              <a:t>2. Sơ đồ phân cấp chức năng hệ thống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766568">
            <a:off x="13349150" y="5817368"/>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766568">
            <a:off x="-2719788" y="-4014927"/>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2271473" y="2741217"/>
            <a:ext cx="2821300" cy="658765"/>
            <a:chOff x="0" y="0"/>
            <a:chExt cx="743059" cy="173502"/>
          </a:xfrm>
        </p:grpSpPr>
        <p:sp>
          <p:nvSpPr>
            <p:cNvPr name="Freeform 5" id="5"/>
            <p:cNvSpPr/>
            <p:nvPr/>
          </p:nvSpPr>
          <p:spPr>
            <a:xfrm flipH="false" flipV="false" rot="0">
              <a:off x="0" y="0"/>
              <a:ext cx="743059" cy="173502"/>
            </a:xfrm>
            <a:custGeom>
              <a:avLst/>
              <a:gdLst/>
              <a:ahLst/>
              <a:cxnLst/>
              <a:rect r="r" b="b" t="t" l="l"/>
              <a:pathLst>
                <a:path h="173502" w="743059">
                  <a:moveTo>
                    <a:pt x="86751" y="0"/>
                  </a:moveTo>
                  <a:lnTo>
                    <a:pt x="656308" y="0"/>
                  </a:lnTo>
                  <a:cubicBezTo>
                    <a:pt x="679315" y="0"/>
                    <a:pt x="701381" y="9140"/>
                    <a:pt x="717650" y="25409"/>
                  </a:cubicBezTo>
                  <a:cubicBezTo>
                    <a:pt x="733919" y="41678"/>
                    <a:pt x="743059" y="63743"/>
                    <a:pt x="743059" y="86751"/>
                  </a:cubicBezTo>
                  <a:lnTo>
                    <a:pt x="743059" y="86751"/>
                  </a:lnTo>
                  <a:cubicBezTo>
                    <a:pt x="743059" y="109759"/>
                    <a:pt x="733919" y="131824"/>
                    <a:pt x="717650" y="148093"/>
                  </a:cubicBezTo>
                  <a:cubicBezTo>
                    <a:pt x="701381" y="164362"/>
                    <a:pt x="679315" y="173502"/>
                    <a:pt x="656308" y="173502"/>
                  </a:cubicBezTo>
                  <a:lnTo>
                    <a:pt x="86751" y="173502"/>
                  </a:lnTo>
                  <a:cubicBezTo>
                    <a:pt x="63743" y="173502"/>
                    <a:pt x="41678" y="164362"/>
                    <a:pt x="25409" y="148093"/>
                  </a:cubicBezTo>
                  <a:cubicBezTo>
                    <a:pt x="9140" y="131824"/>
                    <a:pt x="0" y="109759"/>
                    <a:pt x="0" y="86751"/>
                  </a:cubicBezTo>
                  <a:lnTo>
                    <a:pt x="0" y="86751"/>
                  </a:lnTo>
                  <a:cubicBezTo>
                    <a:pt x="0" y="63743"/>
                    <a:pt x="9140" y="41678"/>
                    <a:pt x="25409" y="25409"/>
                  </a:cubicBezTo>
                  <a:cubicBezTo>
                    <a:pt x="41678" y="9140"/>
                    <a:pt x="63743" y="0"/>
                    <a:pt x="86751" y="0"/>
                  </a:cubicBezTo>
                  <a:close/>
                </a:path>
              </a:pathLst>
            </a:custGeom>
            <a:solidFill>
              <a:srgbClr val="DDEFF2"/>
            </a:solidFill>
            <a:ln cap="rnd">
              <a:noFill/>
              <a:prstDash val="solid"/>
              <a:round/>
            </a:ln>
          </p:spPr>
        </p:sp>
        <p:sp>
          <p:nvSpPr>
            <p:cNvPr name="TextBox 6" id="6"/>
            <p:cNvSpPr txBox="true"/>
            <p:nvPr/>
          </p:nvSpPr>
          <p:spPr>
            <a:xfrm>
              <a:off x="0" y="-76200"/>
              <a:ext cx="743059" cy="249702"/>
            </a:xfrm>
            <a:prstGeom prst="rect">
              <a:avLst/>
            </a:prstGeom>
          </p:spPr>
          <p:txBody>
            <a:bodyPr anchor="ctr" rtlCol="false" tIns="50800" lIns="50800" bIns="50800" rIns="50800"/>
            <a:lstStyle/>
            <a:p>
              <a:pPr algn="ctr" marL="0" indent="0" lvl="0">
                <a:lnSpc>
                  <a:spcPts val="4159"/>
                </a:lnSpc>
                <a:spcBef>
                  <a:spcPct val="0"/>
                </a:spcBef>
              </a:pPr>
              <a:r>
                <a:rPr lang="en-US" sz="2718" spc="116">
                  <a:solidFill>
                    <a:srgbClr val="152225"/>
                  </a:solidFill>
                  <a:latin typeface="Lora Bold Italics"/>
                </a:rPr>
                <a:t>Giải thích</a:t>
              </a:r>
            </a:p>
          </p:txBody>
        </p:sp>
      </p:grpSp>
      <p:sp>
        <p:nvSpPr>
          <p:cNvPr name="Freeform 7" id="7"/>
          <p:cNvSpPr/>
          <p:nvPr/>
        </p:nvSpPr>
        <p:spPr>
          <a:xfrm flipH="false" flipV="false" rot="0">
            <a:off x="1190362" y="2346421"/>
            <a:ext cx="10683979" cy="6700646"/>
          </a:xfrm>
          <a:custGeom>
            <a:avLst/>
            <a:gdLst/>
            <a:ahLst/>
            <a:cxnLst/>
            <a:rect r="r" b="b" t="t" l="l"/>
            <a:pathLst>
              <a:path h="6700646" w="10683979">
                <a:moveTo>
                  <a:pt x="0" y="0"/>
                </a:moveTo>
                <a:lnTo>
                  <a:pt x="10683978" y="0"/>
                </a:lnTo>
                <a:lnTo>
                  <a:pt x="10683978" y="6700645"/>
                </a:lnTo>
                <a:lnTo>
                  <a:pt x="0" y="6700645"/>
                </a:lnTo>
                <a:lnTo>
                  <a:pt x="0" y="0"/>
                </a:lnTo>
                <a:close/>
              </a:path>
            </a:pathLst>
          </a:custGeom>
          <a:blipFill>
            <a:blip r:embed="rId4"/>
            <a:stretch>
              <a:fillRect l="0" t="0" r="0" b="0"/>
            </a:stretch>
          </a:blipFill>
        </p:spPr>
      </p:sp>
      <p:sp>
        <p:nvSpPr>
          <p:cNvPr name="TextBox 8" id="8"/>
          <p:cNvSpPr txBox="true"/>
          <p:nvPr/>
        </p:nvSpPr>
        <p:spPr>
          <a:xfrm rot="0">
            <a:off x="1028700" y="838200"/>
            <a:ext cx="12179506" cy="1095824"/>
          </a:xfrm>
          <a:prstGeom prst="rect">
            <a:avLst/>
          </a:prstGeom>
        </p:spPr>
        <p:txBody>
          <a:bodyPr anchor="t" rtlCol="false" tIns="0" lIns="0" bIns="0" rIns="0">
            <a:spAutoFit/>
          </a:bodyPr>
          <a:lstStyle/>
          <a:p>
            <a:pPr algn="l" marL="0" indent="0" lvl="0">
              <a:lnSpc>
                <a:spcPts val="9023"/>
              </a:lnSpc>
              <a:spcBef>
                <a:spcPct val="0"/>
              </a:spcBef>
            </a:pPr>
            <a:r>
              <a:rPr lang="en-US" sz="5897" spc="253">
                <a:solidFill>
                  <a:srgbClr val="152225"/>
                </a:solidFill>
                <a:latin typeface="Lora Bold Italics"/>
              </a:rPr>
              <a:t>3. Sơ đồ UC tổng quát hệ thống</a:t>
            </a:r>
          </a:p>
        </p:txBody>
      </p:sp>
      <p:sp>
        <p:nvSpPr>
          <p:cNvPr name="TextBox 9" id="9"/>
          <p:cNvSpPr txBox="true"/>
          <p:nvPr/>
        </p:nvSpPr>
        <p:spPr>
          <a:xfrm rot="0">
            <a:off x="12410765" y="3691372"/>
            <a:ext cx="4987827" cy="4616196"/>
          </a:xfrm>
          <a:prstGeom prst="rect">
            <a:avLst/>
          </a:prstGeom>
        </p:spPr>
        <p:txBody>
          <a:bodyPr anchor="t" rtlCol="false" tIns="0" lIns="0" bIns="0" rIns="0">
            <a:spAutoFit/>
          </a:bodyPr>
          <a:lstStyle/>
          <a:p>
            <a:pPr algn="l">
              <a:lnSpc>
                <a:spcPts val="3672"/>
              </a:lnSpc>
            </a:pPr>
            <a:r>
              <a:rPr lang="en-US" sz="2400" spc="103">
                <a:solidFill>
                  <a:srgbClr val="2E2E2E"/>
                </a:solidFill>
                <a:latin typeface="Lora Italics"/>
              </a:rPr>
              <a:t>Thủ thư sau khi đăng nhập bằng tài khoản đã cấp trước đó thì có thể thực hiện các chức năng quản lý sách, quản lý mượn trả, quản lý độc giả và thống kê. Trong mỗi chức năng đó có thêm các chức năng sử lý tác vụ kèm theo như là tìm kiếm, chỉnh sửa,…</a:t>
            </a:r>
          </a:p>
          <a:p>
            <a:pPr algn="l" marL="0" indent="0" lvl="0">
              <a:lnSpc>
                <a:spcPts val="367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09401">
            <a:off x="-2516027" y="6321166"/>
            <a:ext cx="4752817" cy="5874268"/>
          </a:xfrm>
          <a:custGeom>
            <a:avLst/>
            <a:gdLst/>
            <a:ahLst/>
            <a:cxnLst/>
            <a:rect r="r" b="b" t="t" l="l"/>
            <a:pathLst>
              <a:path h="5874268" w="4752817">
                <a:moveTo>
                  <a:pt x="0" y="0"/>
                </a:moveTo>
                <a:lnTo>
                  <a:pt x="4752817" y="0"/>
                </a:lnTo>
                <a:lnTo>
                  <a:pt x="4752817" y="5874268"/>
                </a:lnTo>
                <a:lnTo>
                  <a:pt x="0" y="5874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372854" y="2032948"/>
            <a:ext cx="9981684" cy="7043234"/>
            <a:chOff x="0" y="0"/>
            <a:chExt cx="2628921" cy="1855008"/>
          </a:xfrm>
        </p:grpSpPr>
        <p:sp>
          <p:nvSpPr>
            <p:cNvPr name="Freeform 4" id="4"/>
            <p:cNvSpPr/>
            <p:nvPr/>
          </p:nvSpPr>
          <p:spPr>
            <a:xfrm flipH="false" flipV="false" rot="0">
              <a:off x="0" y="0"/>
              <a:ext cx="2628921" cy="1855008"/>
            </a:xfrm>
            <a:custGeom>
              <a:avLst/>
              <a:gdLst/>
              <a:ahLst/>
              <a:cxnLst/>
              <a:rect r="r" b="b" t="t" l="l"/>
              <a:pathLst>
                <a:path h="1855008" w="2628921">
                  <a:moveTo>
                    <a:pt x="29473" y="0"/>
                  </a:moveTo>
                  <a:lnTo>
                    <a:pt x="2599448" y="0"/>
                  </a:lnTo>
                  <a:cubicBezTo>
                    <a:pt x="2607264" y="0"/>
                    <a:pt x="2614761" y="3105"/>
                    <a:pt x="2620288" y="8633"/>
                  </a:cubicBezTo>
                  <a:cubicBezTo>
                    <a:pt x="2625815" y="14160"/>
                    <a:pt x="2628921" y="21656"/>
                    <a:pt x="2628921" y="29473"/>
                  </a:cubicBezTo>
                  <a:lnTo>
                    <a:pt x="2628921" y="1825535"/>
                  </a:lnTo>
                  <a:cubicBezTo>
                    <a:pt x="2628921" y="1833352"/>
                    <a:pt x="2625815" y="1840848"/>
                    <a:pt x="2620288" y="1846376"/>
                  </a:cubicBezTo>
                  <a:cubicBezTo>
                    <a:pt x="2614761" y="1851903"/>
                    <a:pt x="2607264" y="1855008"/>
                    <a:pt x="2599448" y="1855008"/>
                  </a:cubicBezTo>
                  <a:lnTo>
                    <a:pt x="29473" y="1855008"/>
                  </a:lnTo>
                  <a:cubicBezTo>
                    <a:pt x="21656" y="1855008"/>
                    <a:pt x="14160" y="1851903"/>
                    <a:pt x="8633" y="1846376"/>
                  </a:cubicBezTo>
                  <a:cubicBezTo>
                    <a:pt x="3105" y="1840848"/>
                    <a:pt x="0" y="1833352"/>
                    <a:pt x="0" y="1825535"/>
                  </a:cubicBezTo>
                  <a:lnTo>
                    <a:pt x="0" y="29473"/>
                  </a:lnTo>
                  <a:cubicBezTo>
                    <a:pt x="0" y="21656"/>
                    <a:pt x="3105" y="14160"/>
                    <a:pt x="8633" y="8633"/>
                  </a:cubicBezTo>
                  <a:cubicBezTo>
                    <a:pt x="14160" y="3105"/>
                    <a:pt x="21656" y="0"/>
                    <a:pt x="29473" y="0"/>
                  </a:cubicBezTo>
                  <a:close/>
                </a:path>
              </a:pathLst>
            </a:custGeom>
            <a:solidFill>
              <a:srgbClr val="DDEFF2"/>
            </a:solidFill>
            <a:ln cap="rnd">
              <a:noFill/>
              <a:prstDash val="solid"/>
              <a:round/>
            </a:ln>
          </p:spPr>
        </p:sp>
        <p:sp>
          <p:nvSpPr>
            <p:cNvPr name="TextBox 5" id="5"/>
            <p:cNvSpPr txBox="true"/>
            <p:nvPr/>
          </p:nvSpPr>
          <p:spPr>
            <a:xfrm>
              <a:off x="0" y="-76200"/>
              <a:ext cx="2628921" cy="1931208"/>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Freeform 6" id="6"/>
          <p:cNvSpPr/>
          <p:nvPr/>
        </p:nvSpPr>
        <p:spPr>
          <a:xfrm flipH="false" flipV="false" rot="0">
            <a:off x="14050336" y="-2960784"/>
            <a:ext cx="5348938" cy="6611047"/>
          </a:xfrm>
          <a:custGeom>
            <a:avLst/>
            <a:gdLst/>
            <a:ahLst/>
            <a:cxnLst/>
            <a:rect r="r" b="b" t="t" l="l"/>
            <a:pathLst>
              <a:path h="6611047" w="5348938">
                <a:moveTo>
                  <a:pt x="0" y="0"/>
                </a:moveTo>
                <a:lnTo>
                  <a:pt x="5348938" y="0"/>
                </a:lnTo>
                <a:lnTo>
                  <a:pt x="5348938" y="6611048"/>
                </a:lnTo>
                <a:lnTo>
                  <a:pt x="0" y="6611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1144532">
            <a:off x="15391103" y="8865360"/>
            <a:ext cx="3736393" cy="2927974"/>
          </a:xfrm>
          <a:custGeom>
            <a:avLst/>
            <a:gdLst/>
            <a:ahLst/>
            <a:cxnLst/>
            <a:rect r="r" b="b" t="t" l="l"/>
            <a:pathLst>
              <a:path h="2927974" w="3736393">
                <a:moveTo>
                  <a:pt x="0" y="0"/>
                </a:moveTo>
                <a:lnTo>
                  <a:pt x="3736394" y="0"/>
                </a:lnTo>
                <a:lnTo>
                  <a:pt x="3736394" y="2927974"/>
                </a:lnTo>
                <a:lnTo>
                  <a:pt x="0" y="29279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09620" y="2318666"/>
            <a:ext cx="9556803" cy="6016530"/>
          </a:xfrm>
          <a:custGeom>
            <a:avLst/>
            <a:gdLst/>
            <a:ahLst/>
            <a:cxnLst/>
            <a:rect r="r" b="b" t="t" l="l"/>
            <a:pathLst>
              <a:path h="6016530" w="9556803">
                <a:moveTo>
                  <a:pt x="0" y="0"/>
                </a:moveTo>
                <a:lnTo>
                  <a:pt x="9556803" y="0"/>
                </a:lnTo>
                <a:lnTo>
                  <a:pt x="9556803" y="6016530"/>
                </a:lnTo>
                <a:lnTo>
                  <a:pt x="0" y="6016530"/>
                </a:lnTo>
                <a:lnTo>
                  <a:pt x="0" y="0"/>
                </a:lnTo>
                <a:close/>
              </a:path>
            </a:pathLst>
          </a:custGeom>
          <a:blipFill>
            <a:blip r:embed="rId6"/>
            <a:stretch>
              <a:fillRect l="0" t="0" r="0" b="0"/>
            </a:stretch>
          </a:blipFill>
        </p:spPr>
      </p:sp>
      <p:sp>
        <p:nvSpPr>
          <p:cNvPr name="TextBox 9" id="9"/>
          <p:cNvSpPr txBox="true"/>
          <p:nvPr/>
        </p:nvSpPr>
        <p:spPr>
          <a:xfrm rot="0">
            <a:off x="12595123" y="1975387"/>
            <a:ext cx="4365547" cy="137007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Admin đăng nhập với tên đăng nhập và mật khẩu đã được cấp sẵn.</a:t>
            </a:r>
          </a:p>
        </p:txBody>
      </p:sp>
      <p:sp>
        <p:nvSpPr>
          <p:cNvPr name="AutoShape 10" id="10"/>
          <p:cNvSpPr/>
          <p:nvPr/>
        </p:nvSpPr>
        <p:spPr>
          <a:xfrm flipV="true">
            <a:off x="10021515" y="2698526"/>
            <a:ext cx="2573608" cy="2040568"/>
          </a:xfrm>
          <a:prstGeom prst="line">
            <a:avLst/>
          </a:prstGeom>
          <a:ln cap="flat" w="38100">
            <a:solidFill>
              <a:srgbClr val="5FC3D8"/>
            </a:solidFill>
            <a:prstDash val="solid"/>
            <a:headEnd type="none" len="sm" w="sm"/>
            <a:tailEnd type="arrow" len="sm" w="med"/>
          </a:ln>
        </p:spPr>
      </p:sp>
      <p:sp>
        <p:nvSpPr>
          <p:cNvPr name="AutoShape 11" id="11"/>
          <p:cNvSpPr/>
          <p:nvPr/>
        </p:nvSpPr>
        <p:spPr>
          <a:xfrm flipV="true">
            <a:off x="10021515" y="2698526"/>
            <a:ext cx="2573608" cy="3380163"/>
          </a:xfrm>
          <a:prstGeom prst="line">
            <a:avLst/>
          </a:prstGeom>
          <a:ln cap="flat" w="38100">
            <a:solidFill>
              <a:srgbClr val="5FC3D8"/>
            </a:solidFill>
            <a:prstDash val="solid"/>
            <a:headEnd type="none" len="sm" w="sm"/>
            <a:tailEnd type="arrow" len="sm" w="med"/>
          </a:ln>
        </p:spPr>
      </p:sp>
      <p:sp>
        <p:nvSpPr>
          <p:cNvPr name="TextBox 12" id="12"/>
          <p:cNvSpPr txBox="true"/>
          <p:nvPr/>
        </p:nvSpPr>
        <p:spPr>
          <a:xfrm rot="0">
            <a:off x="12595123" y="4184489"/>
            <a:ext cx="4365547" cy="90525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2E2E2E"/>
                </a:solidFill>
                <a:latin typeface="Lora Italics"/>
              </a:rPr>
              <a:t>Click “Đăng Nhập” sau khi đã nhập đầy đủ thông tin</a:t>
            </a:r>
          </a:p>
        </p:txBody>
      </p:sp>
      <p:sp>
        <p:nvSpPr>
          <p:cNvPr name="AutoShape 13" id="13"/>
          <p:cNvSpPr/>
          <p:nvPr/>
        </p:nvSpPr>
        <p:spPr>
          <a:xfrm flipV="true">
            <a:off x="10340920" y="4675217"/>
            <a:ext cx="2254202" cy="2254202"/>
          </a:xfrm>
          <a:prstGeom prst="line">
            <a:avLst/>
          </a:prstGeom>
          <a:ln cap="flat" w="38100">
            <a:solidFill>
              <a:srgbClr val="5FC3D8"/>
            </a:solidFill>
            <a:prstDash val="solid"/>
            <a:headEnd type="none" len="sm" w="sm"/>
            <a:tailEnd type="arrow" len="sm" w="med"/>
          </a:ln>
        </p:spPr>
      </p:sp>
      <p:grpSp>
        <p:nvGrpSpPr>
          <p:cNvPr name="Group 14" id="14"/>
          <p:cNvGrpSpPr/>
          <p:nvPr/>
        </p:nvGrpSpPr>
        <p:grpSpPr>
          <a:xfrm rot="0">
            <a:off x="11884141" y="1696097"/>
            <a:ext cx="710982" cy="7109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EFF2"/>
            </a:solidFill>
            <a:ln cap="sq">
              <a:noFill/>
              <a:prstDash val="solid"/>
              <a:miter/>
            </a:ln>
          </p:spPr>
        </p:sp>
        <p:sp>
          <p:nvSpPr>
            <p:cNvPr name="TextBox 16" id="16"/>
            <p:cNvSpPr txBox="true"/>
            <p:nvPr/>
          </p:nvSpPr>
          <p:spPr>
            <a:xfrm>
              <a:off x="76200" y="-104775"/>
              <a:ext cx="660400" cy="841375"/>
            </a:xfrm>
            <a:prstGeom prst="rect">
              <a:avLst/>
            </a:prstGeom>
          </p:spPr>
          <p:txBody>
            <a:bodyPr anchor="ctr" rtlCol="false" tIns="50800" lIns="50800" bIns="50800" rIns="50800"/>
            <a:lstStyle/>
            <a:p>
              <a:pPr algn="ctr">
                <a:lnSpc>
                  <a:spcPts val="4475"/>
                </a:lnSpc>
              </a:pPr>
              <a:r>
                <a:rPr lang="en-US" sz="2162" spc="28">
                  <a:solidFill>
                    <a:srgbClr val="000000"/>
                  </a:solidFill>
                  <a:latin typeface="Lora Italics"/>
                </a:rPr>
                <a:t>#</a:t>
              </a:r>
            </a:p>
          </p:txBody>
        </p:sp>
      </p:grpSp>
      <p:grpSp>
        <p:nvGrpSpPr>
          <p:cNvPr name="Group 17" id="17"/>
          <p:cNvGrpSpPr/>
          <p:nvPr/>
        </p:nvGrpSpPr>
        <p:grpSpPr>
          <a:xfrm rot="0">
            <a:off x="11884141" y="6078689"/>
            <a:ext cx="710982" cy="738085"/>
            <a:chOff x="0" y="0"/>
            <a:chExt cx="812800" cy="843785"/>
          </a:xfrm>
        </p:grpSpPr>
        <p:sp>
          <p:nvSpPr>
            <p:cNvPr name="Freeform 18" id="18"/>
            <p:cNvSpPr/>
            <p:nvPr/>
          </p:nvSpPr>
          <p:spPr>
            <a:xfrm flipH="false" flipV="false" rot="0">
              <a:off x="0" y="0"/>
              <a:ext cx="812800" cy="843785"/>
            </a:xfrm>
            <a:custGeom>
              <a:avLst/>
              <a:gdLst/>
              <a:ahLst/>
              <a:cxnLst/>
              <a:rect r="r" b="b" t="t" l="l"/>
              <a:pathLst>
                <a:path h="843785" w="812800">
                  <a:moveTo>
                    <a:pt x="406400" y="0"/>
                  </a:moveTo>
                  <a:cubicBezTo>
                    <a:pt x="181951" y="0"/>
                    <a:pt x="0" y="188888"/>
                    <a:pt x="0" y="421892"/>
                  </a:cubicBezTo>
                  <a:cubicBezTo>
                    <a:pt x="0" y="654897"/>
                    <a:pt x="181951" y="843785"/>
                    <a:pt x="406400" y="843785"/>
                  </a:cubicBezTo>
                  <a:cubicBezTo>
                    <a:pt x="630849" y="843785"/>
                    <a:pt x="812800" y="654897"/>
                    <a:pt x="812800" y="421892"/>
                  </a:cubicBezTo>
                  <a:cubicBezTo>
                    <a:pt x="812800" y="188888"/>
                    <a:pt x="630849" y="0"/>
                    <a:pt x="406400" y="0"/>
                  </a:cubicBezTo>
                  <a:close/>
                </a:path>
              </a:pathLst>
            </a:custGeom>
            <a:solidFill>
              <a:srgbClr val="D68E61"/>
            </a:solidFill>
            <a:ln cap="sq">
              <a:noFill/>
              <a:prstDash val="solid"/>
              <a:miter/>
            </a:ln>
          </p:spPr>
        </p:sp>
        <p:sp>
          <p:nvSpPr>
            <p:cNvPr name="TextBox 19" id="19"/>
            <p:cNvSpPr txBox="true"/>
            <p:nvPr/>
          </p:nvSpPr>
          <p:spPr>
            <a:xfrm>
              <a:off x="76200" y="-120920"/>
              <a:ext cx="660400" cy="885600"/>
            </a:xfrm>
            <a:prstGeom prst="rect">
              <a:avLst/>
            </a:prstGeom>
          </p:spPr>
          <p:txBody>
            <a:bodyPr anchor="ctr" rtlCol="false" tIns="50800" lIns="50800" bIns="50800" rIns="50800"/>
            <a:lstStyle/>
            <a:p>
              <a:pPr algn="ctr">
                <a:lnSpc>
                  <a:spcPts val="4967"/>
                </a:lnSpc>
              </a:pPr>
              <a:r>
                <a:rPr lang="en-US" sz="2400" spc="31">
                  <a:solidFill>
                    <a:srgbClr val="000000"/>
                  </a:solidFill>
                  <a:latin typeface="Lora Italics"/>
                </a:rPr>
                <a:t>!</a:t>
              </a:r>
            </a:p>
          </p:txBody>
        </p:sp>
      </p:grpSp>
      <p:sp>
        <p:nvSpPr>
          <p:cNvPr name="Freeform 20" id="20"/>
          <p:cNvSpPr/>
          <p:nvPr/>
        </p:nvSpPr>
        <p:spPr>
          <a:xfrm flipH="false" flipV="false" rot="0">
            <a:off x="13377269" y="7178150"/>
            <a:ext cx="3275936" cy="1493626"/>
          </a:xfrm>
          <a:custGeom>
            <a:avLst/>
            <a:gdLst/>
            <a:ahLst/>
            <a:cxnLst/>
            <a:rect r="r" b="b" t="t" l="l"/>
            <a:pathLst>
              <a:path h="1493626" w="3275936">
                <a:moveTo>
                  <a:pt x="0" y="0"/>
                </a:moveTo>
                <a:lnTo>
                  <a:pt x="3275936" y="0"/>
                </a:lnTo>
                <a:lnTo>
                  <a:pt x="3275936" y="1493626"/>
                </a:lnTo>
                <a:lnTo>
                  <a:pt x="0" y="1493626"/>
                </a:lnTo>
                <a:lnTo>
                  <a:pt x="0" y="0"/>
                </a:lnTo>
                <a:close/>
              </a:path>
            </a:pathLst>
          </a:custGeom>
          <a:blipFill>
            <a:blip r:embed="rId7"/>
            <a:stretch>
              <a:fillRect l="0" t="0" r="0" b="0"/>
            </a:stretch>
          </a:blipFill>
        </p:spPr>
      </p:sp>
      <p:sp>
        <p:nvSpPr>
          <p:cNvPr name="TextBox 21" id="21"/>
          <p:cNvSpPr txBox="true"/>
          <p:nvPr/>
        </p:nvSpPr>
        <p:spPr>
          <a:xfrm rot="0">
            <a:off x="1372854" y="885825"/>
            <a:ext cx="8042051" cy="873973"/>
          </a:xfrm>
          <a:prstGeom prst="rect">
            <a:avLst/>
          </a:prstGeom>
        </p:spPr>
        <p:txBody>
          <a:bodyPr anchor="t" rtlCol="false" tIns="0" lIns="0" bIns="0" rIns="0">
            <a:spAutoFit/>
          </a:bodyPr>
          <a:lstStyle/>
          <a:p>
            <a:pPr algn="l" marL="0" indent="0" lvl="0">
              <a:lnSpc>
                <a:spcPts val="7293"/>
              </a:lnSpc>
              <a:spcBef>
                <a:spcPct val="0"/>
              </a:spcBef>
            </a:pPr>
            <a:r>
              <a:rPr lang="en-US" sz="4766" spc="204">
                <a:solidFill>
                  <a:srgbClr val="152225"/>
                </a:solidFill>
                <a:latin typeface="Lora Bold Italics"/>
              </a:rPr>
              <a:t>4. Thiết kế hệ thống</a:t>
            </a:r>
          </a:p>
        </p:txBody>
      </p:sp>
      <p:sp>
        <p:nvSpPr>
          <p:cNvPr name="TextBox 22" id="22"/>
          <p:cNvSpPr txBox="true"/>
          <p:nvPr/>
        </p:nvSpPr>
        <p:spPr>
          <a:xfrm rot="0">
            <a:off x="4629387" y="8413458"/>
            <a:ext cx="2910660" cy="44043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152225"/>
                </a:solidFill>
                <a:latin typeface="Lora Bold Italics"/>
              </a:rPr>
              <a:t> Đăng Nhập</a:t>
            </a:r>
          </a:p>
        </p:txBody>
      </p:sp>
      <p:sp>
        <p:nvSpPr>
          <p:cNvPr name="TextBox 23" id="23"/>
          <p:cNvSpPr txBox="true"/>
          <p:nvPr/>
        </p:nvSpPr>
        <p:spPr>
          <a:xfrm rot="0">
            <a:off x="12843483" y="6110391"/>
            <a:ext cx="4980942" cy="1571380"/>
          </a:xfrm>
          <a:prstGeom prst="rect">
            <a:avLst/>
          </a:prstGeom>
        </p:spPr>
        <p:txBody>
          <a:bodyPr anchor="t" rtlCol="false" tIns="0" lIns="0" bIns="0" rIns="0">
            <a:spAutoFit/>
          </a:bodyPr>
          <a:lstStyle/>
          <a:p>
            <a:pPr algn="ctr">
              <a:lnSpc>
                <a:spcPts val="3169"/>
              </a:lnSpc>
            </a:pPr>
            <a:r>
              <a:rPr lang="en-US" sz="2071" spc="89">
                <a:solidFill>
                  <a:srgbClr val="2E2E2E"/>
                </a:solidFill>
                <a:latin typeface="Lora Italics"/>
              </a:rPr>
              <a:t>Trường hợp khi Admin nhập thông tin chưa đúng sẽ hiện thông báo: </a:t>
            </a:r>
          </a:p>
          <a:p>
            <a:pPr algn="ctr">
              <a:lnSpc>
                <a:spcPts val="3169"/>
              </a:lnSpc>
            </a:pPr>
          </a:p>
          <a:p>
            <a:pPr algn="ctr" marL="0" indent="0" lvl="0">
              <a:lnSpc>
                <a:spcPts val="316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771986">
            <a:off x="-4321382" y="4123761"/>
            <a:ext cx="7933581" cy="9805549"/>
          </a:xfrm>
          <a:custGeom>
            <a:avLst/>
            <a:gdLst/>
            <a:ahLst/>
            <a:cxnLst/>
            <a:rect r="r" b="b" t="t" l="l"/>
            <a:pathLst>
              <a:path h="9805549" w="7933581">
                <a:moveTo>
                  <a:pt x="0" y="0"/>
                </a:moveTo>
                <a:lnTo>
                  <a:pt x="7933581" y="0"/>
                </a:lnTo>
                <a:lnTo>
                  <a:pt x="7933581" y="9805550"/>
                </a:lnTo>
                <a:lnTo>
                  <a:pt x="0" y="9805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0026483" y="-575160"/>
            <a:ext cx="9823886" cy="3661630"/>
          </a:xfrm>
          <a:custGeom>
            <a:avLst/>
            <a:gdLst/>
            <a:ahLst/>
            <a:cxnLst/>
            <a:rect r="r" b="b" t="t" l="l"/>
            <a:pathLst>
              <a:path h="3661630" w="9823886">
                <a:moveTo>
                  <a:pt x="0" y="3661631"/>
                </a:moveTo>
                <a:lnTo>
                  <a:pt x="9823887" y="3661631"/>
                </a:lnTo>
                <a:lnTo>
                  <a:pt x="9823887" y="0"/>
                </a:lnTo>
                <a:lnTo>
                  <a:pt x="0" y="0"/>
                </a:lnTo>
                <a:lnTo>
                  <a:pt x="0" y="3661631"/>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3628578" y="634258"/>
            <a:ext cx="4387733" cy="2441175"/>
          </a:xfrm>
          <a:custGeom>
            <a:avLst/>
            <a:gdLst/>
            <a:ahLst/>
            <a:cxnLst/>
            <a:rect r="r" b="b" t="t" l="l"/>
            <a:pathLst>
              <a:path h="2441175" w="4387733">
                <a:moveTo>
                  <a:pt x="0" y="0"/>
                </a:moveTo>
                <a:lnTo>
                  <a:pt x="4387733" y="0"/>
                </a:lnTo>
                <a:lnTo>
                  <a:pt x="4387733" y="2441175"/>
                </a:lnTo>
                <a:lnTo>
                  <a:pt x="0" y="24411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456441" y="8035062"/>
            <a:ext cx="7511445" cy="2799720"/>
          </a:xfrm>
          <a:custGeom>
            <a:avLst/>
            <a:gdLst/>
            <a:ahLst/>
            <a:cxnLst/>
            <a:rect r="r" b="b" t="t" l="l"/>
            <a:pathLst>
              <a:path h="2799720" w="7511445">
                <a:moveTo>
                  <a:pt x="0" y="0"/>
                </a:moveTo>
                <a:lnTo>
                  <a:pt x="7511445" y="0"/>
                </a:lnTo>
                <a:lnTo>
                  <a:pt x="7511445" y="2799721"/>
                </a:lnTo>
                <a:lnTo>
                  <a:pt x="0" y="2799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6" id="6"/>
          <p:cNvGrpSpPr/>
          <p:nvPr/>
        </p:nvGrpSpPr>
        <p:grpSpPr>
          <a:xfrm rot="0">
            <a:off x="1963889" y="1372407"/>
            <a:ext cx="11147801" cy="7654129"/>
            <a:chOff x="0" y="0"/>
            <a:chExt cx="2936046" cy="2015902"/>
          </a:xfrm>
        </p:grpSpPr>
        <p:sp>
          <p:nvSpPr>
            <p:cNvPr name="Freeform 7" id="7"/>
            <p:cNvSpPr/>
            <p:nvPr/>
          </p:nvSpPr>
          <p:spPr>
            <a:xfrm flipH="false" flipV="false" rot="0">
              <a:off x="0" y="0"/>
              <a:ext cx="2936047" cy="2015902"/>
            </a:xfrm>
            <a:custGeom>
              <a:avLst/>
              <a:gdLst/>
              <a:ahLst/>
              <a:cxnLst/>
              <a:rect r="r" b="b" t="t" l="l"/>
              <a:pathLst>
                <a:path h="2015902" w="2936047">
                  <a:moveTo>
                    <a:pt x="26390" y="0"/>
                  </a:moveTo>
                  <a:lnTo>
                    <a:pt x="2909656" y="0"/>
                  </a:lnTo>
                  <a:cubicBezTo>
                    <a:pt x="2916655" y="0"/>
                    <a:pt x="2923368" y="2780"/>
                    <a:pt x="2928317" y="7730"/>
                  </a:cubicBezTo>
                  <a:cubicBezTo>
                    <a:pt x="2933266" y="12679"/>
                    <a:pt x="2936047" y="19391"/>
                    <a:pt x="2936047" y="26390"/>
                  </a:cubicBezTo>
                  <a:lnTo>
                    <a:pt x="2936047" y="1989512"/>
                  </a:lnTo>
                  <a:cubicBezTo>
                    <a:pt x="2936047" y="2004087"/>
                    <a:pt x="2924231" y="2015902"/>
                    <a:pt x="2909656" y="2015902"/>
                  </a:cubicBezTo>
                  <a:lnTo>
                    <a:pt x="26390" y="2015902"/>
                  </a:lnTo>
                  <a:cubicBezTo>
                    <a:pt x="19391" y="2015902"/>
                    <a:pt x="12679" y="2013122"/>
                    <a:pt x="7730" y="2008173"/>
                  </a:cubicBezTo>
                  <a:cubicBezTo>
                    <a:pt x="2780" y="2003224"/>
                    <a:pt x="0" y="1996511"/>
                    <a:pt x="0" y="1989512"/>
                  </a:cubicBezTo>
                  <a:lnTo>
                    <a:pt x="0" y="26390"/>
                  </a:lnTo>
                  <a:cubicBezTo>
                    <a:pt x="0" y="19391"/>
                    <a:pt x="2780" y="12679"/>
                    <a:pt x="7730" y="7730"/>
                  </a:cubicBezTo>
                  <a:cubicBezTo>
                    <a:pt x="12679" y="2780"/>
                    <a:pt x="19391" y="0"/>
                    <a:pt x="26390" y="0"/>
                  </a:cubicBezTo>
                  <a:close/>
                </a:path>
              </a:pathLst>
            </a:custGeom>
            <a:solidFill>
              <a:srgbClr val="DDEFF2"/>
            </a:solidFill>
            <a:ln cap="rnd">
              <a:noFill/>
              <a:prstDash val="solid"/>
              <a:round/>
            </a:ln>
          </p:spPr>
        </p:sp>
        <p:sp>
          <p:nvSpPr>
            <p:cNvPr name="TextBox 8" id="8"/>
            <p:cNvSpPr txBox="true"/>
            <p:nvPr/>
          </p:nvSpPr>
          <p:spPr>
            <a:xfrm>
              <a:off x="0" y="-76200"/>
              <a:ext cx="2936046" cy="2092102"/>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Freeform 9" id="9"/>
          <p:cNvSpPr/>
          <p:nvPr/>
        </p:nvSpPr>
        <p:spPr>
          <a:xfrm flipH="false" flipV="false" rot="0">
            <a:off x="2208362" y="1624730"/>
            <a:ext cx="10481927" cy="7063293"/>
          </a:xfrm>
          <a:custGeom>
            <a:avLst/>
            <a:gdLst/>
            <a:ahLst/>
            <a:cxnLst/>
            <a:rect r="r" b="b" t="t" l="l"/>
            <a:pathLst>
              <a:path h="7063293" w="10481927">
                <a:moveTo>
                  <a:pt x="0" y="0"/>
                </a:moveTo>
                <a:lnTo>
                  <a:pt x="10481928" y="0"/>
                </a:lnTo>
                <a:lnTo>
                  <a:pt x="10481928" y="7063294"/>
                </a:lnTo>
                <a:lnTo>
                  <a:pt x="0" y="7063294"/>
                </a:lnTo>
                <a:lnTo>
                  <a:pt x="0" y="0"/>
                </a:lnTo>
                <a:close/>
              </a:path>
            </a:pathLst>
          </a:custGeom>
          <a:blipFill>
            <a:blip r:embed="rId8"/>
            <a:stretch>
              <a:fillRect l="0" t="0" r="0" b="0"/>
            </a:stretch>
          </a:blipFill>
        </p:spPr>
      </p:sp>
      <p:sp>
        <p:nvSpPr>
          <p:cNvPr name="TextBox 10" id="10"/>
          <p:cNvSpPr txBox="true"/>
          <p:nvPr/>
        </p:nvSpPr>
        <p:spPr>
          <a:xfrm rot="0">
            <a:off x="1028700" y="481858"/>
            <a:ext cx="7832231" cy="890549"/>
          </a:xfrm>
          <a:prstGeom prst="rect">
            <a:avLst/>
          </a:prstGeom>
        </p:spPr>
        <p:txBody>
          <a:bodyPr anchor="t" rtlCol="false" tIns="0" lIns="0" bIns="0" rIns="0">
            <a:spAutoFit/>
          </a:bodyPr>
          <a:lstStyle/>
          <a:p>
            <a:pPr algn="l" marL="0" indent="0" lvl="0">
              <a:lnSpc>
                <a:spcPts val="7338"/>
              </a:lnSpc>
              <a:spcBef>
                <a:spcPct val="0"/>
              </a:spcBef>
            </a:pPr>
            <a:r>
              <a:rPr lang="en-US" sz="4796" spc="206">
                <a:solidFill>
                  <a:srgbClr val="152225"/>
                </a:solidFill>
                <a:latin typeface="Lora Bold Italics"/>
              </a:rPr>
              <a:t>4. Thiết kế hệ thống</a:t>
            </a:r>
          </a:p>
        </p:txBody>
      </p:sp>
      <p:sp>
        <p:nvSpPr>
          <p:cNvPr name="TextBox 11" id="11"/>
          <p:cNvSpPr txBox="true"/>
          <p:nvPr/>
        </p:nvSpPr>
        <p:spPr>
          <a:xfrm rot="0">
            <a:off x="13628578" y="3972114"/>
            <a:ext cx="4387733" cy="1834896"/>
          </a:xfrm>
          <a:prstGeom prst="rect">
            <a:avLst/>
          </a:prstGeom>
        </p:spPr>
        <p:txBody>
          <a:bodyPr anchor="t" rtlCol="false" tIns="0" lIns="0" bIns="0" rIns="0">
            <a:spAutoFit/>
          </a:bodyPr>
          <a:lstStyle/>
          <a:p>
            <a:pPr algn="l">
              <a:lnSpc>
                <a:spcPts val="3672"/>
              </a:lnSpc>
            </a:pPr>
            <a:r>
              <a:rPr lang="en-US" sz="2400" spc="103">
                <a:solidFill>
                  <a:srgbClr val="2E2E2E"/>
                </a:solidFill>
                <a:latin typeface="Lora Italics"/>
              </a:rPr>
              <a:t>Trang chủ là lời chào cùng với ảnh của thư viện giúp có 1 giao diện đẹp hơn trong giờ giải lao đối với Admin</a:t>
            </a:r>
          </a:p>
        </p:txBody>
      </p:sp>
      <p:sp>
        <p:nvSpPr>
          <p:cNvPr name="TextBox 12" id="12"/>
          <p:cNvSpPr txBox="true"/>
          <p:nvPr/>
        </p:nvSpPr>
        <p:spPr>
          <a:xfrm rot="0">
            <a:off x="14097068" y="3350522"/>
            <a:ext cx="2910660" cy="44043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152225"/>
                </a:solidFill>
                <a:latin typeface="Lora Bold Italics"/>
              </a:rPr>
              <a:t> Trang chủ</a:t>
            </a:r>
          </a:p>
        </p:txBody>
      </p:sp>
      <p:grpSp>
        <p:nvGrpSpPr>
          <p:cNvPr name="Group 13" id="13"/>
          <p:cNvGrpSpPr/>
          <p:nvPr/>
        </p:nvGrpSpPr>
        <p:grpSpPr>
          <a:xfrm rot="0">
            <a:off x="14438000" y="6159435"/>
            <a:ext cx="2821300" cy="658765"/>
            <a:chOff x="0" y="0"/>
            <a:chExt cx="743059" cy="173502"/>
          </a:xfrm>
        </p:grpSpPr>
        <p:sp>
          <p:nvSpPr>
            <p:cNvPr name="Freeform 14" id="14"/>
            <p:cNvSpPr/>
            <p:nvPr/>
          </p:nvSpPr>
          <p:spPr>
            <a:xfrm flipH="false" flipV="false" rot="0">
              <a:off x="0" y="0"/>
              <a:ext cx="743059" cy="173502"/>
            </a:xfrm>
            <a:custGeom>
              <a:avLst/>
              <a:gdLst/>
              <a:ahLst/>
              <a:cxnLst/>
              <a:rect r="r" b="b" t="t" l="l"/>
              <a:pathLst>
                <a:path h="173502" w="743059">
                  <a:moveTo>
                    <a:pt x="86751" y="0"/>
                  </a:moveTo>
                  <a:lnTo>
                    <a:pt x="656308" y="0"/>
                  </a:lnTo>
                  <a:cubicBezTo>
                    <a:pt x="679315" y="0"/>
                    <a:pt x="701381" y="9140"/>
                    <a:pt x="717650" y="25409"/>
                  </a:cubicBezTo>
                  <a:cubicBezTo>
                    <a:pt x="733919" y="41678"/>
                    <a:pt x="743059" y="63743"/>
                    <a:pt x="743059" y="86751"/>
                  </a:cubicBezTo>
                  <a:lnTo>
                    <a:pt x="743059" y="86751"/>
                  </a:lnTo>
                  <a:cubicBezTo>
                    <a:pt x="743059" y="109759"/>
                    <a:pt x="733919" y="131824"/>
                    <a:pt x="717650" y="148093"/>
                  </a:cubicBezTo>
                  <a:cubicBezTo>
                    <a:pt x="701381" y="164362"/>
                    <a:pt x="679315" y="173502"/>
                    <a:pt x="656308" y="173502"/>
                  </a:cubicBezTo>
                  <a:lnTo>
                    <a:pt x="86751" y="173502"/>
                  </a:lnTo>
                  <a:cubicBezTo>
                    <a:pt x="63743" y="173502"/>
                    <a:pt x="41678" y="164362"/>
                    <a:pt x="25409" y="148093"/>
                  </a:cubicBezTo>
                  <a:cubicBezTo>
                    <a:pt x="9140" y="131824"/>
                    <a:pt x="0" y="109759"/>
                    <a:pt x="0" y="86751"/>
                  </a:cubicBezTo>
                  <a:lnTo>
                    <a:pt x="0" y="86751"/>
                  </a:lnTo>
                  <a:cubicBezTo>
                    <a:pt x="0" y="63743"/>
                    <a:pt x="9140" y="41678"/>
                    <a:pt x="25409" y="25409"/>
                  </a:cubicBezTo>
                  <a:cubicBezTo>
                    <a:pt x="41678" y="9140"/>
                    <a:pt x="63743" y="0"/>
                    <a:pt x="86751" y="0"/>
                  </a:cubicBezTo>
                  <a:close/>
                </a:path>
              </a:pathLst>
            </a:custGeom>
            <a:solidFill>
              <a:srgbClr val="DDEFF2"/>
            </a:solidFill>
            <a:ln cap="rnd">
              <a:noFill/>
              <a:prstDash val="solid"/>
              <a:round/>
            </a:ln>
          </p:spPr>
        </p:sp>
        <p:sp>
          <p:nvSpPr>
            <p:cNvPr name="TextBox 15" id="15"/>
            <p:cNvSpPr txBox="true"/>
            <p:nvPr/>
          </p:nvSpPr>
          <p:spPr>
            <a:xfrm>
              <a:off x="0" y="-76200"/>
              <a:ext cx="743059" cy="249702"/>
            </a:xfrm>
            <a:prstGeom prst="rect">
              <a:avLst/>
            </a:prstGeom>
          </p:spPr>
          <p:txBody>
            <a:bodyPr anchor="ctr" rtlCol="false" tIns="50800" lIns="50800" bIns="50800" rIns="50800"/>
            <a:lstStyle/>
            <a:p>
              <a:pPr algn="ctr" marL="0" indent="0" lvl="0">
                <a:lnSpc>
                  <a:spcPts val="3672"/>
                </a:lnSpc>
                <a:spcBef>
                  <a:spcPct val="0"/>
                </a:spcBef>
              </a:pPr>
              <a:r>
                <a:rPr lang="en-US" sz="2400" spc="103">
                  <a:solidFill>
                    <a:srgbClr val="152225"/>
                  </a:solidFill>
                  <a:latin typeface="Lora Bold Italics"/>
                </a:rPr>
                <a:t>Cách hoạt động</a:t>
              </a:r>
            </a:p>
          </p:txBody>
        </p:sp>
      </p:grpSp>
      <p:sp>
        <p:nvSpPr>
          <p:cNvPr name="TextBox 16" id="16"/>
          <p:cNvSpPr txBox="true"/>
          <p:nvPr/>
        </p:nvSpPr>
        <p:spPr>
          <a:xfrm rot="0">
            <a:off x="13654783" y="6999175"/>
            <a:ext cx="4387733" cy="1347216"/>
          </a:xfrm>
          <a:prstGeom prst="rect">
            <a:avLst/>
          </a:prstGeom>
        </p:spPr>
        <p:txBody>
          <a:bodyPr anchor="t" rtlCol="false" tIns="0" lIns="0" bIns="0" rIns="0">
            <a:spAutoFit/>
          </a:bodyPr>
          <a:lstStyle/>
          <a:p>
            <a:pPr algn="l">
              <a:lnSpc>
                <a:spcPts val="3672"/>
              </a:lnSpc>
            </a:pPr>
            <a:r>
              <a:rPr lang="en-US" sz="2400" spc="103">
                <a:solidFill>
                  <a:srgbClr val="2E2E2E"/>
                </a:solidFill>
                <a:latin typeface="Lora"/>
              </a:rPr>
              <a:t>Admin chỉ cần click chuột vào biểu icon avatar là có thể về màn hình trang chủ</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DEFF2"/>
        </a:solidFill>
      </p:bgPr>
    </p:bg>
    <p:spTree>
      <p:nvGrpSpPr>
        <p:cNvPr id="1" name=""/>
        <p:cNvGrpSpPr/>
        <p:nvPr/>
      </p:nvGrpSpPr>
      <p:grpSpPr>
        <a:xfrm>
          <a:off x="0" y="0"/>
          <a:ext cx="0" cy="0"/>
          <a:chOff x="0" y="0"/>
          <a:chExt cx="0" cy="0"/>
        </a:xfrm>
      </p:grpSpPr>
      <p:grpSp>
        <p:nvGrpSpPr>
          <p:cNvPr name="Group 2" id="2"/>
          <p:cNvGrpSpPr/>
          <p:nvPr/>
        </p:nvGrpSpPr>
        <p:grpSpPr>
          <a:xfrm rot="0">
            <a:off x="662000" y="717688"/>
            <a:ext cx="10860617" cy="8786878"/>
            <a:chOff x="0" y="0"/>
            <a:chExt cx="8005265" cy="6476731"/>
          </a:xfrm>
        </p:grpSpPr>
        <p:sp>
          <p:nvSpPr>
            <p:cNvPr name="Freeform 3" id="3"/>
            <p:cNvSpPr/>
            <p:nvPr/>
          </p:nvSpPr>
          <p:spPr>
            <a:xfrm flipH="false" flipV="false" rot="0">
              <a:off x="-9098" y="-6509"/>
              <a:ext cx="8019596" cy="6508784"/>
            </a:xfrm>
            <a:custGeom>
              <a:avLst/>
              <a:gdLst/>
              <a:ahLst/>
              <a:cxnLst/>
              <a:rect r="r" b="b" t="t" l="l"/>
              <a:pathLst>
                <a:path h="6508784" w="8019596">
                  <a:moveTo>
                    <a:pt x="63030" y="5915231"/>
                  </a:moveTo>
                  <a:cubicBezTo>
                    <a:pt x="63030" y="5915231"/>
                    <a:pt x="0" y="5668667"/>
                    <a:pt x="10218" y="1214762"/>
                  </a:cubicBezTo>
                  <a:cubicBezTo>
                    <a:pt x="18651" y="990971"/>
                    <a:pt x="65033" y="645332"/>
                    <a:pt x="65033" y="645332"/>
                  </a:cubicBezTo>
                  <a:cubicBezTo>
                    <a:pt x="82233" y="502466"/>
                    <a:pt x="56685" y="337866"/>
                    <a:pt x="181385" y="223925"/>
                  </a:cubicBezTo>
                  <a:cubicBezTo>
                    <a:pt x="346794" y="72788"/>
                    <a:pt x="621643" y="0"/>
                    <a:pt x="7126523" y="6965"/>
                  </a:cubicBezTo>
                  <a:cubicBezTo>
                    <a:pt x="7343271" y="16819"/>
                    <a:pt x="7547586" y="36481"/>
                    <a:pt x="7681775" y="101690"/>
                  </a:cubicBezTo>
                  <a:cubicBezTo>
                    <a:pt x="7937820" y="226120"/>
                    <a:pt x="8019596" y="459160"/>
                    <a:pt x="8014108" y="704684"/>
                  </a:cubicBezTo>
                  <a:cubicBezTo>
                    <a:pt x="8014108" y="704684"/>
                    <a:pt x="7970820" y="1013073"/>
                    <a:pt x="7978253" y="1248607"/>
                  </a:cubicBezTo>
                  <a:cubicBezTo>
                    <a:pt x="7985377" y="5657033"/>
                    <a:pt x="7992533" y="5852635"/>
                    <a:pt x="7992533" y="5852635"/>
                  </a:cubicBezTo>
                  <a:cubicBezTo>
                    <a:pt x="7975852" y="6068368"/>
                    <a:pt x="7861208" y="6278979"/>
                    <a:pt x="7664338" y="6390603"/>
                  </a:cubicBezTo>
                  <a:cubicBezTo>
                    <a:pt x="7513987" y="6475852"/>
                    <a:pt x="7315956" y="6490950"/>
                    <a:pt x="5814377" y="6480208"/>
                  </a:cubicBezTo>
                  <a:cubicBezTo>
                    <a:pt x="645952" y="6474932"/>
                    <a:pt x="384604" y="6508785"/>
                    <a:pt x="254278" y="6399627"/>
                  </a:cubicBezTo>
                  <a:cubicBezTo>
                    <a:pt x="145767" y="6308742"/>
                    <a:pt x="81795" y="6115430"/>
                    <a:pt x="63030" y="5915231"/>
                  </a:cubicBezTo>
                  <a:close/>
                </a:path>
              </a:pathLst>
            </a:custGeom>
            <a:solidFill>
              <a:srgbClr val="FAFAFA"/>
            </a:solidFill>
          </p:spPr>
        </p:sp>
      </p:grpSp>
      <p:sp>
        <p:nvSpPr>
          <p:cNvPr name="Freeform 4" id="4"/>
          <p:cNvSpPr/>
          <p:nvPr/>
        </p:nvSpPr>
        <p:spPr>
          <a:xfrm flipH="false" flipV="false" rot="0">
            <a:off x="11943734" y="6236475"/>
            <a:ext cx="12972090" cy="4835052"/>
          </a:xfrm>
          <a:custGeom>
            <a:avLst/>
            <a:gdLst/>
            <a:ahLst/>
            <a:cxnLst/>
            <a:rect r="r" b="b" t="t" l="l"/>
            <a:pathLst>
              <a:path h="4835052" w="12972090">
                <a:moveTo>
                  <a:pt x="0" y="0"/>
                </a:moveTo>
                <a:lnTo>
                  <a:pt x="12972090" y="0"/>
                </a:lnTo>
                <a:lnTo>
                  <a:pt x="12972090" y="4835052"/>
                </a:lnTo>
                <a:lnTo>
                  <a:pt x="0" y="4835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5980281" y="8839431"/>
            <a:ext cx="2307719" cy="1447569"/>
          </a:xfrm>
          <a:custGeom>
            <a:avLst/>
            <a:gdLst/>
            <a:ahLst/>
            <a:cxnLst/>
            <a:rect r="r" b="b" t="t" l="l"/>
            <a:pathLst>
              <a:path h="1447569" w="2307719">
                <a:moveTo>
                  <a:pt x="0" y="0"/>
                </a:moveTo>
                <a:lnTo>
                  <a:pt x="2307719" y="0"/>
                </a:lnTo>
                <a:lnTo>
                  <a:pt x="2307719" y="1447569"/>
                </a:lnTo>
                <a:lnTo>
                  <a:pt x="0" y="1447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728690">
            <a:off x="13859903" y="-2779772"/>
            <a:ext cx="5768134" cy="7129154"/>
          </a:xfrm>
          <a:custGeom>
            <a:avLst/>
            <a:gdLst/>
            <a:ahLst/>
            <a:cxnLst/>
            <a:rect r="r" b="b" t="t" l="l"/>
            <a:pathLst>
              <a:path h="7129154" w="5768134">
                <a:moveTo>
                  <a:pt x="0" y="0"/>
                </a:moveTo>
                <a:lnTo>
                  <a:pt x="5768134" y="0"/>
                </a:lnTo>
                <a:lnTo>
                  <a:pt x="5768134" y="7129154"/>
                </a:lnTo>
                <a:lnTo>
                  <a:pt x="0" y="71291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025840" y="1859364"/>
            <a:ext cx="10212942" cy="6877353"/>
          </a:xfrm>
          <a:custGeom>
            <a:avLst/>
            <a:gdLst/>
            <a:ahLst/>
            <a:cxnLst/>
            <a:rect r="r" b="b" t="t" l="l"/>
            <a:pathLst>
              <a:path h="6877353" w="10212942">
                <a:moveTo>
                  <a:pt x="0" y="0"/>
                </a:moveTo>
                <a:lnTo>
                  <a:pt x="10212942" y="0"/>
                </a:lnTo>
                <a:lnTo>
                  <a:pt x="10212942" y="6877353"/>
                </a:lnTo>
                <a:lnTo>
                  <a:pt x="0" y="6877353"/>
                </a:lnTo>
                <a:lnTo>
                  <a:pt x="0" y="0"/>
                </a:lnTo>
                <a:close/>
              </a:path>
            </a:pathLst>
          </a:custGeom>
          <a:blipFill>
            <a:blip r:embed="rId8"/>
            <a:stretch>
              <a:fillRect l="0" t="0" r="0" b="0"/>
            </a:stretch>
          </a:blipFill>
        </p:spPr>
      </p:sp>
      <p:sp>
        <p:nvSpPr>
          <p:cNvPr name="Freeform 8" id="8"/>
          <p:cNvSpPr/>
          <p:nvPr/>
        </p:nvSpPr>
        <p:spPr>
          <a:xfrm flipH="false" flipV="false" rot="0">
            <a:off x="11736864" y="539858"/>
            <a:ext cx="5009603" cy="3206408"/>
          </a:xfrm>
          <a:custGeom>
            <a:avLst/>
            <a:gdLst/>
            <a:ahLst/>
            <a:cxnLst/>
            <a:rect r="r" b="b" t="t" l="l"/>
            <a:pathLst>
              <a:path h="3206408" w="5009603">
                <a:moveTo>
                  <a:pt x="0" y="0"/>
                </a:moveTo>
                <a:lnTo>
                  <a:pt x="5009603" y="0"/>
                </a:lnTo>
                <a:lnTo>
                  <a:pt x="5009603" y="3206408"/>
                </a:lnTo>
                <a:lnTo>
                  <a:pt x="0" y="3206408"/>
                </a:lnTo>
                <a:lnTo>
                  <a:pt x="0" y="0"/>
                </a:lnTo>
                <a:close/>
              </a:path>
            </a:pathLst>
          </a:custGeom>
          <a:blipFill>
            <a:blip r:embed="rId9"/>
            <a:stretch>
              <a:fillRect l="0" t="0" r="0" b="0"/>
            </a:stretch>
          </a:blipFill>
        </p:spPr>
      </p:sp>
      <p:sp>
        <p:nvSpPr>
          <p:cNvPr name="AutoShape 9" id="9"/>
          <p:cNvSpPr/>
          <p:nvPr/>
        </p:nvSpPr>
        <p:spPr>
          <a:xfrm flipV="true">
            <a:off x="8342089" y="1028700"/>
            <a:ext cx="3394775" cy="1883131"/>
          </a:xfrm>
          <a:prstGeom prst="line">
            <a:avLst/>
          </a:prstGeom>
          <a:ln cap="flat" w="38100">
            <a:solidFill>
              <a:srgbClr val="3EA6BD"/>
            </a:solidFill>
            <a:prstDash val="solid"/>
            <a:headEnd type="none" len="sm" w="sm"/>
            <a:tailEnd type="triangle" len="med" w="lg"/>
          </a:ln>
        </p:spPr>
      </p:sp>
      <p:sp>
        <p:nvSpPr>
          <p:cNvPr name="Freeform 10" id="10"/>
          <p:cNvSpPr/>
          <p:nvPr/>
        </p:nvSpPr>
        <p:spPr>
          <a:xfrm flipH="false" flipV="false" rot="0">
            <a:off x="11734368" y="3926561"/>
            <a:ext cx="5009603" cy="3174402"/>
          </a:xfrm>
          <a:custGeom>
            <a:avLst/>
            <a:gdLst/>
            <a:ahLst/>
            <a:cxnLst/>
            <a:rect r="r" b="b" t="t" l="l"/>
            <a:pathLst>
              <a:path h="3174402" w="5009603">
                <a:moveTo>
                  <a:pt x="0" y="0"/>
                </a:moveTo>
                <a:lnTo>
                  <a:pt x="5009602" y="0"/>
                </a:lnTo>
                <a:lnTo>
                  <a:pt x="5009602" y="3174401"/>
                </a:lnTo>
                <a:lnTo>
                  <a:pt x="0" y="3174401"/>
                </a:lnTo>
                <a:lnTo>
                  <a:pt x="0" y="0"/>
                </a:lnTo>
                <a:close/>
              </a:path>
            </a:pathLst>
          </a:custGeom>
          <a:blipFill>
            <a:blip r:embed="rId10"/>
            <a:stretch>
              <a:fillRect l="0" t="0" r="0" b="0"/>
            </a:stretch>
          </a:blipFill>
        </p:spPr>
      </p:sp>
      <p:sp>
        <p:nvSpPr>
          <p:cNvPr name="Freeform 11" id="11"/>
          <p:cNvSpPr/>
          <p:nvPr/>
        </p:nvSpPr>
        <p:spPr>
          <a:xfrm flipH="false" flipV="false" rot="0">
            <a:off x="12630574" y="7294036"/>
            <a:ext cx="3477231" cy="1442681"/>
          </a:xfrm>
          <a:custGeom>
            <a:avLst/>
            <a:gdLst/>
            <a:ahLst/>
            <a:cxnLst/>
            <a:rect r="r" b="b" t="t" l="l"/>
            <a:pathLst>
              <a:path h="1442681" w="3477231">
                <a:moveTo>
                  <a:pt x="0" y="0"/>
                </a:moveTo>
                <a:lnTo>
                  <a:pt x="3477231" y="0"/>
                </a:lnTo>
                <a:lnTo>
                  <a:pt x="3477231" y="1442681"/>
                </a:lnTo>
                <a:lnTo>
                  <a:pt x="0" y="1442681"/>
                </a:lnTo>
                <a:lnTo>
                  <a:pt x="0" y="0"/>
                </a:lnTo>
                <a:close/>
              </a:path>
            </a:pathLst>
          </a:custGeom>
          <a:blipFill>
            <a:blip r:embed="rId11"/>
            <a:stretch>
              <a:fillRect l="0" t="0" r="0" b="0"/>
            </a:stretch>
          </a:blipFill>
        </p:spPr>
      </p:sp>
      <p:sp>
        <p:nvSpPr>
          <p:cNvPr name="TextBox 12" id="12"/>
          <p:cNvSpPr txBox="true"/>
          <p:nvPr/>
        </p:nvSpPr>
        <p:spPr>
          <a:xfrm rot="0">
            <a:off x="1084004" y="622880"/>
            <a:ext cx="8059996" cy="966749"/>
          </a:xfrm>
          <a:prstGeom prst="rect">
            <a:avLst/>
          </a:prstGeom>
        </p:spPr>
        <p:txBody>
          <a:bodyPr anchor="t" rtlCol="false" tIns="0" lIns="0" bIns="0" rIns="0">
            <a:spAutoFit/>
          </a:bodyPr>
          <a:lstStyle/>
          <a:p>
            <a:pPr algn="l" marL="0" indent="0" lvl="0">
              <a:lnSpc>
                <a:spcPts val="8001"/>
              </a:lnSpc>
              <a:spcBef>
                <a:spcPct val="0"/>
              </a:spcBef>
            </a:pPr>
            <a:r>
              <a:rPr lang="en-US" sz="5229" spc="224">
                <a:solidFill>
                  <a:srgbClr val="152225"/>
                </a:solidFill>
                <a:latin typeface="Lora Bold Italics"/>
              </a:rPr>
              <a:t>Trang quản lý sách</a:t>
            </a:r>
          </a:p>
        </p:txBody>
      </p:sp>
      <p:sp>
        <p:nvSpPr>
          <p:cNvPr name="AutoShape 13" id="13"/>
          <p:cNvSpPr/>
          <p:nvPr/>
        </p:nvSpPr>
        <p:spPr>
          <a:xfrm>
            <a:off x="10258571" y="3064231"/>
            <a:ext cx="2240476" cy="4951146"/>
          </a:xfrm>
          <a:prstGeom prst="line">
            <a:avLst/>
          </a:prstGeom>
          <a:ln cap="flat" w="38100">
            <a:solidFill>
              <a:srgbClr val="3EA6BD"/>
            </a:solidFill>
            <a:prstDash val="solid"/>
            <a:headEnd type="none" len="sm" w="sm"/>
            <a:tailEnd type="triangle" len="med" w="lg"/>
          </a:ln>
        </p:spPr>
      </p:sp>
      <p:sp>
        <p:nvSpPr>
          <p:cNvPr name="AutoShape 14" id="14"/>
          <p:cNvSpPr/>
          <p:nvPr/>
        </p:nvSpPr>
        <p:spPr>
          <a:xfrm>
            <a:off x="9560811" y="3064231"/>
            <a:ext cx="2650885" cy="1308591"/>
          </a:xfrm>
          <a:prstGeom prst="line">
            <a:avLst/>
          </a:prstGeom>
          <a:ln cap="flat" w="38100">
            <a:solidFill>
              <a:srgbClr val="3EA6BD"/>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184139" y="4940958"/>
            <a:ext cx="5391097" cy="5702122"/>
          </a:xfrm>
          <a:custGeom>
            <a:avLst/>
            <a:gdLst/>
            <a:ahLst/>
            <a:cxnLst/>
            <a:rect r="r" b="b" t="t" l="l"/>
            <a:pathLst>
              <a:path h="5702122" w="5391097">
                <a:moveTo>
                  <a:pt x="5391097" y="5702122"/>
                </a:moveTo>
                <a:lnTo>
                  <a:pt x="0" y="5702122"/>
                </a:lnTo>
                <a:lnTo>
                  <a:pt x="0" y="0"/>
                </a:lnTo>
                <a:lnTo>
                  <a:pt x="5391097" y="0"/>
                </a:lnTo>
                <a:lnTo>
                  <a:pt x="5391097" y="57021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47876" y="0"/>
            <a:ext cx="4671451" cy="4940958"/>
          </a:xfrm>
          <a:custGeom>
            <a:avLst/>
            <a:gdLst/>
            <a:ahLst/>
            <a:cxnLst/>
            <a:rect r="r" b="b" t="t" l="l"/>
            <a:pathLst>
              <a:path h="4940958" w="4671451">
                <a:moveTo>
                  <a:pt x="0" y="0"/>
                </a:moveTo>
                <a:lnTo>
                  <a:pt x="4671452" y="0"/>
                </a:lnTo>
                <a:lnTo>
                  <a:pt x="4671452" y="4940958"/>
                </a:lnTo>
                <a:lnTo>
                  <a:pt x="0" y="4940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3459" y="8154465"/>
            <a:ext cx="1886555" cy="2207671"/>
          </a:xfrm>
          <a:custGeom>
            <a:avLst/>
            <a:gdLst/>
            <a:ahLst/>
            <a:cxnLst/>
            <a:rect r="r" b="b" t="t" l="l"/>
            <a:pathLst>
              <a:path h="2207671" w="1886555">
                <a:moveTo>
                  <a:pt x="0" y="0"/>
                </a:moveTo>
                <a:lnTo>
                  <a:pt x="1886554" y="0"/>
                </a:lnTo>
                <a:lnTo>
                  <a:pt x="1886554" y="2207670"/>
                </a:lnTo>
                <a:lnTo>
                  <a:pt x="0" y="22076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15450" y="1835352"/>
            <a:ext cx="9804873" cy="6616296"/>
          </a:xfrm>
          <a:custGeom>
            <a:avLst/>
            <a:gdLst/>
            <a:ahLst/>
            <a:cxnLst/>
            <a:rect r="r" b="b" t="t" l="l"/>
            <a:pathLst>
              <a:path h="6616296" w="9804873">
                <a:moveTo>
                  <a:pt x="0" y="0"/>
                </a:moveTo>
                <a:lnTo>
                  <a:pt x="9804873" y="0"/>
                </a:lnTo>
                <a:lnTo>
                  <a:pt x="9804873" y="6616296"/>
                </a:lnTo>
                <a:lnTo>
                  <a:pt x="0" y="6616296"/>
                </a:lnTo>
                <a:lnTo>
                  <a:pt x="0" y="0"/>
                </a:lnTo>
                <a:close/>
              </a:path>
            </a:pathLst>
          </a:custGeom>
          <a:blipFill>
            <a:blip r:embed="rId6"/>
            <a:stretch>
              <a:fillRect l="0" t="0" r="0" b="0"/>
            </a:stretch>
          </a:blipFill>
        </p:spPr>
      </p:sp>
      <p:sp>
        <p:nvSpPr>
          <p:cNvPr name="Freeform 6" id="6"/>
          <p:cNvSpPr/>
          <p:nvPr/>
        </p:nvSpPr>
        <p:spPr>
          <a:xfrm flipH="false" flipV="false" rot="0">
            <a:off x="11345324" y="1835352"/>
            <a:ext cx="5622391" cy="3879989"/>
          </a:xfrm>
          <a:custGeom>
            <a:avLst/>
            <a:gdLst/>
            <a:ahLst/>
            <a:cxnLst/>
            <a:rect r="r" b="b" t="t" l="l"/>
            <a:pathLst>
              <a:path h="3879989" w="5622391">
                <a:moveTo>
                  <a:pt x="0" y="0"/>
                </a:moveTo>
                <a:lnTo>
                  <a:pt x="5622391" y="0"/>
                </a:lnTo>
                <a:lnTo>
                  <a:pt x="5622391" y="3879988"/>
                </a:lnTo>
                <a:lnTo>
                  <a:pt x="0" y="3879988"/>
                </a:lnTo>
                <a:lnTo>
                  <a:pt x="0" y="0"/>
                </a:lnTo>
                <a:close/>
              </a:path>
            </a:pathLst>
          </a:custGeom>
          <a:blipFill>
            <a:blip r:embed="rId7"/>
            <a:stretch>
              <a:fillRect l="0" t="0" r="0" b="0"/>
            </a:stretch>
          </a:blipFill>
        </p:spPr>
      </p:sp>
      <p:sp>
        <p:nvSpPr>
          <p:cNvPr name="TextBox 7" id="7"/>
          <p:cNvSpPr txBox="true"/>
          <p:nvPr/>
        </p:nvSpPr>
        <p:spPr>
          <a:xfrm rot="0">
            <a:off x="1406736" y="708684"/>
            <a:ext cx="8742407" cy="890549"/>
          </a:xfrm>
          <a:prstGeom prst="rect">
            <a:avLst/>
          </a:prstGeom>
        </p:spPr>
        <p:txBody>
          <a:bodyPr anchor="t" rtlCol="false" tIns="0" lIns="0" bIns="0" rIns="0">
            <a:spAutoFit/>
          </a:bodyPr>
          <a:lstStyle/>
          <a:p>
            <a:pPr algn="ctr" marL="0" indent="0" lvl="0">
              <a:lnSpc>
                <a:spcPts val="7338"/>
              </a:lnSpc>
              <a:spcBef>
                <a:spcPct val="0"/>
              </a:spcBef>
            </a:pPr>
            <a:r>
              <a:rPr lang="en-US" sz="4796" spc="206">
                <a:solidFill>
                  <a:srgbClr val="152225"/>
                </a:solidFill>
                <a:latin typeface="Lora Bold Italics"/>
              </a:rPr>
              <a:t>Trang quản lý mượn sách</a:t>
            </a:r>
          </a:p>
        </p:txBody>
      </p:sp>
      <p:sp>
        <p:nvSpPr>
          <p:cNvPr name="TextBox 8" id="8"/>
          <p:cNvSpPr txBox="true"/>
          <p:nvPr/>
        </p:nvSpPr>
        <p:spPr>
          <a:xfrm rot="0">
            <a:off x="12360211" y="5855449"/>
            <a:ext cx="4067998" cy="440436"/>
          </a:xfrm>
          <a:prstGeom prst="rect">
            <a:avLst/>
          </a:prstGeom>
        </p:spPr>
        <p:txBody>
          <a:bodyPr anchor="t" rtlCol="false" tIns="0" lIns="0" bIns="0" rIns="0">
            <a:spAutoFit/>
          </a:bodyPr>
          <a:lstStyle/>
          <a:p>
            <a:pPr algn="ctr" marL="0" indent="0" lvl="0">
              <a:lnSpc>
                <a:spcPts val="3672"/>
              </a:lnSpc>
              <a:spcBef>
                <a:spcPct val="0"/>
              </a:spcBef>
            </a:pPr>
            <a:r>
              <a:rPr lang="en-US" sz="2400" spc="103">
                <a:solidFill>
                  <a:srgbClr val="152225"/>
                </a:solidFill>
                <a:latin typeface="Lora Bold Italics"/>
              </a:rPr>
              <a:t>Nội dung phiếu mượn</a:t>
            </a:r>
          </a:p>
        </p:txBody>
      </p:sp>
      <p:sp>
        <p:nvSpPr>
          <p:cNvPr name="TextBox 9" id="9"/>
          <p:cNvSpPr txBox="true"/>
          <p:nvPr/>
        </p:nvSpPr>
        <p:spPr>
          <a:xfrm rot="0">
            <a:off x="11345324" y="6445518"/>
            <a:ext cx="5444203" cy="2269154"/>
          </a:xfrm>
          <a:prstGeom prst="rect">
            <a:avLst/>
          </a:prstGeom>
        </p:spPr>
        <p:txBody>
          <a:bodyPr anchor="t" rtlCol="false" tIns="0" lIns="0" bIns="0" rIns="0">
            <a:spAutoFit/>
          </a:bodyPr>
          <a:lstStyle/>
          <a:p>
            <a:pPr algn="l" marL="430259" indent="-215130" lvl="1">
              <a:lnSpc>
                <a:spcPts val="3049"/>
              </a:lnSpc>
              <a:buFont typeface="Arial"/>
              <a:buChar char="•"/>
            </a:pPr>
            <a:r>
              <a:rPr lang="en-US" sz="1992" spc="85">
                <a:solidFill>
                  <a:srgbClr val="2E2E2E"/>
                </a:solidFill>
                <a:latin typeface="Lora Italics"/>
              </a:rPr>
              <a:t>Khi chọn ID sách thì các thông tin Tên sách, Tác giả sẽ được cập nhập tự động dựa trên ID sách. </a:t>
            </a:r>
          </a:p>
          <a:p>
            <a:pPr algn="l" marL="430259" indent="-215130" lvl="1">
              <a:lnSpc>
                <a:spcPts val="3049"/>
              </a:lnSpc>
              <a:buFont typeface="Arial"/>
              <a:buChar char="•"/>
            </a:pPr>
            <a:r>
              <a:rPr lang="en-US" sz="1992" spc="85">
                <a:solidFill>
                  <a:srgbClr val="2E2E2E"/>
                </a:solidFill>
                <a:latin typeface="Lora Italics"/>
              </a:rPr>
              <a:t>Tương tự với ID độc giả.</a:t>
            </a:r>
          </a:p>
          <a:p>
            <a:pPr algn="l" marL="430259" indent="-215130" lvl="1">
              <a:lnSpc>
                <a:spcPts val="3049"/>
              </a:lnSpc>
              <a:buFont typeface="Arial"/>
              <a:buChar char="•"/>
            </a:pPr>
            <a:r>
              <a:rPr lang="en-US" sz="1992" spc="85">
                <a:solidFill>
                  <a:srgbClr val="2E2E2E"/>
                </a:solidFill>
                <a:latin typeface="Lora Italics"/>
              </a:rPr>
              <a:t>Đối với ngày mượn phải viết đúng theo định dạng “dd/MM/yyyy”</a:t>
            </a:r>
          </a:p>
        </p:txBody>
      </p:sp>
      <p:sp>
        <p:nvSpPr>
          <p:cNvPr name="AutoShape 10" id="10"/>
          <p:cNvSpPr/>
          <p:nvPr/>
        </p:nvSpPr>
        <p:spPr>
          <a:xfrm flipV="true">
            <a:off x="10149143" y="1835352"/>
            <a:ext cx="2687311" cy="927701"/>
          </a:xfrm>
          <a:prstGeom prst="line">
            <a:avLst/>
          </a:prstGeom>
          <a:ln cap="flat" w="38100">
            <a:solidFill>
              <a:srgbClr val="3EA6BD"/>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DAGIxFSAdYY</dc:identifier>
  <dcterms:modified xsi:type="dcterms:W3CDTF">2011-08-01T06:04:30Z</dcterms:modified>
  <cp:revision>1</cp:revision>
  <dc:title>White and Light Blue Illustrative Creative Literature Project Presentation</dc:title>
</cp:coreProperties>
</file>