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5143500" cx="9144000"/>
  <p:notesSz cx="6858000" cy="9144000"/>
  <p:embeddedFontLst>
    <p:embeddedFont>
      <p:font typeface="PT Sans Narrow"/>
      <p:regular r:id="rId32"/>
      <p:bold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1" name="LIM ZHEN HUI _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8F667880-21D1-47EE-9BDD-66E6A73F17BE}">
  <a:tblStyle styleId="{8F667880-21D1-47EE-9BDD-66E6A73F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TSansNarrow-bold.fntdata"/><Relationship Id="rId10" Type="http://schemas.openxmlformats.org/officeDocument/2006/relationships/slide" Target="slides/slide3.xml"/><Relationship Id="rId32" Type="http://schemas.openxmlformats.org/officeDocument/2006/relationships/font" Target="fonts/PTSansNarrow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.fntdata"/><Relationship Id="rId12" Type="http://schemas.openxmlformats.org/officeDocument/2006/relationships/slide" Target="slides/slide5.xml"/><Relationship Id="rId34" Type="http://schemas.openxmlformats.org/officeDocument/2006/relationships/font" Target="fonts/OpenSans-regular.fntdata"/><Relationship Id="rId15" Type="http://schemas.openxmlformats.org/officeDocument/2006/relationships/slide" Target="slides/slide8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7.xml"/><Relationship Id="rId36" Type="http://schemas.openxmlformats.org/officeDocument/2006/relationships/font" Target="fonts/OpenSans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19-11-16T17:03:16.729">
    <p:pos x="6000" y="0"/>
    <p:text>nneed change the values agn coz schedule values got change, thanks @jiaxin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231fcf7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231fcf7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e499c1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8e499c1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4231fcf7e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74231fcf7e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8e499c19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8e499c19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4231fcf7e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4231fcf7e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43ca282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43ca282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4231fcf7e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4231fcf7e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4231fcf7e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4231fcf7e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8e499c19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8e499c19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4231fcf7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4231fcf7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b42e2a70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b42e2a70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8e499c1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8e499c1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8e499c19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8e499c19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4231fcf7e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4231fcf7e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43ca282b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43ca282b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3ca282b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43ca282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8e0235b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8e0235b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8e499c19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8e499c19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4231fcf7e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4231fcf7e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4231fcf7e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4231fcf7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31fcf7e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31fcf7e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8e499c1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8e499c1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42e2a7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b42e2a7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b42e2a70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b42e2a70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SPM FINAL PRESENTATION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892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G3T8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Andrew</a:t>
            </a:r>
            <a:r>
              <a:rPr lang="en-GB" sz="1800"/>
              <a:t>, </a:t>
            </a:r>
            <a:r>
              <a:rPr lang="en-GB" sz="1800"/>
              <a:t>Jiahui</a:t>
            </a:r>
            <a:r>
              <a:rPr lang="en-GB" sz="1800"/>
              <a:t>, </a:t>
            </a:r>
            <a:r>
              <a:rPr lang="en-GB" sz="1800"/>
              <a:t>Jiaxin</a:t>
            </a:r>
            <a:r>
              <a:rPr lang="en-GB" sz="1800"/>
              <a:t>, </a:t>
            </a:r>
            <a:r>
              <a:rPr lang="en-GB" sz="1800"/>
              <a:t>Zhenhui</a:t>
            </a:r>
            <a:r>
              <a:rPr lang="en-GB" sz="1800"/>
              <a:t>,  </a:t>
            </a:r>
            <a:r>
              <a:rPr lang="en-GB" sz="1800"/>
              <a:t>Thao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99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 - Non-Programming hours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050" y="1172438"/>
            <a:ext cx="5591875" cy="33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- Challenges 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200400" y="1266325"/>
            <a:ext cx="87432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Problem:	</a:t>
            </a:r>
            <a:r>
              <a:rPr lang="en-GB" sz="1500"/>
              <a:t> Did not update DUs on time</a:t>
            </a:r>
            <a:endParaRPr sz="1500"/>
          </a:p>
          <a:p>
            <a:pPr indent="45720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/>
              <a:t>Solution:</a:t>
            </a:r>
            <a:r>
              <a:rPr lang="en-GB" sz="1500"/>
              <a:t> 	 Remind each other and remind the project manager for the update 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Problem: 	 </a:t>
            </a:r>
            <a:r>
              <a:rPr lang="en-GB" sz="1500"/>
              <a:t>Unplanned situation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500"/>
              <a:t>Solution:</a:t>
            </a:r>
            <a:r>
              <a:rPr lang="en-GB" sz="1500"/>
              <a:t> 	 Ask the project manager to arrange for sessions when we face unexpected problems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500"/>
              <a:t>Problem:</a:t>
            </a:r>
            <a:r>
              <a:rPr lang="en-GB" sz="1500"/>
              <a:t> 	 Unable to finish and test the feature on time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500"/>
              <a:t>Solution:</a:t>
            </a:r>
            <a:r>
              <a:rPr lang="en-GB" sz="1500"/>
              <a:t> 	 Used iterative time boxing to push the feature to the next iteration</a:t>
            </a:r>
            <a:endParaRPr sz="1500"/>
          </a:p>
        </p:txBody>
      </p:sp>
      <p:sp>
        <p:nvSpPr>
          <p:cNvPr id="157" name="Google Shape;157;p23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3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3077100" y="1768050"/>
            <a:ext cx="2989800" cy="160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 - Values over time 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       *For iteration 2, there is no recorded bug because we did not do testing </a:t>
            </a:r>
            <a:endParaRPr/>
          </a:p>
        </p:txBody>
      </p:sp>
      <p:graphicFrame>
        <p:nvGraphicFramePr>
          <p:cNvPr id="172" name="Google Shape;172;p25"/>
          <p:cNvGraphicFramePr/>
          <p:nvPr/>
        </p:nvGraphicFramePr>
        <p:xfrm>
          <a:off x="797438" y="140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{8F667880-21D1-47EE-9BDD-66E6A73F17BE}</a:tableStyleId>
              </a:tblPr>
              <a:tblGrid>
                <a:gridCol w="1887275"/>
                <a:gridCol w="1887275"/>
                <a:gridCol w="1887275"/>
                <a:gridCol w="1887275"/>
              </a:tblGrid>
              <a:tr h="423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Iteration 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 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 </a:t>
                      </a:r>
                      <a:endParaRPr b="1"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4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Bug metric points 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51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37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58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25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 - Usage 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We used the bug metrics to help us to identify the severity of the bug.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When the </a:t>
            </a:r>
            <a:r>
              <a:rPr lang="en-GB"/>
              <a:t>accumulated</a:t>
            </a:r>
            <a:r>
              <a:rPr lang="en-GB"/>
              <a:t> bug metric points exceeds </a:t>
            </a:r>
            <a:r>
              <a:rPr b="1" lang="en-GB" u="sng">
                <a:solidFill>
                  <a:srgbClr val="CC0000"/>
                </a:solidFill>
              </a:rPr>
              <a:t>10</a:t>
            </a:r>
            <a:r>
              <a:rPr lang="en-GB"/>
              <a:t>, we will ask the PM to arrange for a debugging session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311700" y="1878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 - Follow up actions </a:t>
            </a:r>
            <a:endParaRPr/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192900" y="8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{8F667880-21D1-47EE-9BDD-66E6A73F17BE}</a:tableStyleId>
              </a:tblPr>
              <a:tblGrid>
                <a:gridCol w="1050350"/>
                <a:gridCol w="3342050"/>
                <a:gridCol w="957025"/>
                <a:gridCol w="3424975"/>
              </a:tblGrid>
              <a:tr h="402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Number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Bug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Severity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Follow up actions 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78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Failed opening required autoload.php breakdown for login page  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Asked for help from the other PP group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3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Unexpected parsed error for one member’s laptop when importing sampledata.zip in the bootstrap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WAMP is outdated and the latest version was downloaded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88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Require_once(Bid.php) is not existing in the project\app\login page\model\common.php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High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Our file structure is messy and the autoload function in login common.php d</a:t>
                      </a: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oes not contain bid.php which is contained in the include.php in another folder. 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created a Bid.php in project\app\login page\model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7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311700" y="2307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Bug metrics - Challenges 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Always face conflict while editing the bug metric because team members will edit at the same 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For some of the bugs, we misinterpreted the severity of the bug </a:t>
            </a:r>
            <a:endParaRPr/>
          </a:p>
        </p:txBody>
      </p:sp>
      <p:sp>
        <p:nvSpPr>
          <p:cNvPr id="203" name="Google Shape;203;p28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8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/>
          <p:nvPr/>
        </p:nvSpPr>
        <p:spPr>
          <a:xfrm>
            <a:off x="3077100" y="1768050"/>
            <a:ext cx="2989800" cy="160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</a:t>
            </a:r>
            <a:endParaRPr/>
          </a:p>
        </p:txBody>
      </p:sp>
      <p:sp>
        <p:nvSpPr>
          <p:cNvPr id="217" name="Google Shape;217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Overall commitment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00" y="1810975"/>
            <a:ext cx="8817999" cy="207319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0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1557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Git - Breakdown </a:t>
            </a:r>
            <a:endParaRPr/>
          </a:p>
        </p:txBody>
      </p:sp>
      <p:pic>
        <p:nvPicPr>
          <p:cNvPr id="228" name="Google Shape;228;p31"/>
          <p:cNvPicPr preferRelativeResize="0"/>
          <p:nvPr/>
        </p:nvPicPr>
        <p:blipFill rotWithShape="1">
          <a:blip r:embed="rId3">
            <a:alphaModFix/>
          </a:blip>
          <a:srcRect b="2261" l="1951" r="0" t="2309"/>
          <a:stretch/>
        </p:blipFill>
        <p:spPr>
          <a:xfrm>
            <a:off x="75950" y="1256886"/>
            <a:ext cx="2963557" cy="154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2315" l="616" r="0" t="0"/>
          <a:stretch/>
        </p:blipFill>
        <p:spPr>
          <a:xfrm>
            <a:off x="3087725" y="1271888"/>
            <a:ext cx="2963550" cy="151342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1225475" y="888825"/>
            <a:ext cx="664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Thao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5">
            <a:alphaModFix/>
          </a:blip>
          <a:srcRect b="4349" l="1532" r="1483" t="2314"/>
          <a:stretch/>
        </p:blipFill>
        <p:spPr>
          <a:xfrm>
            <a:off x="6099500" y="1268250"/>
            <a:ext cx="2963550" cy="15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5475" y="3178078"/>
            <a:ext cx="2963550" cy="150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49600" y="3184321"/>
            <a:ext cx="2963550" cy="149114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4073250" y="890650"/>
            <a:ext cx="9975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Zhen hui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7200575" y="888825"/>
            <a:ext cx="7614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Jia Xin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244350" y="2876550"/>
            <a:ext cx="925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Andrew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5828325" y="2933775"/>
            <a:ext cx="8061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b="1" lang="en-GB">
                <a:latin typeface="Open Sans"/>
                <a:ea typeface="Open Sans"/>
                <a:cs typeface="Open Sans"/>
                <a:sym typeface="Open Sans"/>
              </a:rPr>
              <a:t>ia Hui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1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3371850" y="1392525"/>
            <a:ext cx="2400300" cy="2776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b="1" sz="24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4294967295" type="title"/>
          </p:nvPr>
        </p:nvSpPr>
        <p:spPr>
          <a:xfrm>
            <a:off x="3804300" y="311150"/>
            <a:ext cx="1535400" cy="9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425" y="118600"/>
            <a:ext cx="2188475" cy="218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/>
          <p:nvPr/>
        </p:nvSpPr>
        <p:spPr>
          <a:xfrm>
            <a:off x="3077100" y="1768050"/>
            <a:ext cx="2989800" cy="160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2200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Takeaways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1188925"/>
            <a:ext cx="464450" cy="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1727075"/>
            <a:ext cx="464450" cy="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2200963"/>
            <a:ext cx="464450" cy="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2680425"/>
            <a:ext cx="464450" cy="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3213000"/>
            <a:ext cx="464450" cy="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3745575"/>
            <a:ext cx="464450" cy="4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00" y="4278150"/>
            <a:ext cx="464450" cy="4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715500" y="720300"/>
            <a:ext cx="8116800" cy="4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Adapt to changes (rotation of PP, client requirements)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Manage unexpected situation (debugging) and overcome challenges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Importance of scheduling in project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Useful tools - Github, Scheduling, Minutes, AWS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Communication is key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Team spirit is very important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Have fun !</a:t>
            </a:r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850" y="288825"/>
            <a:ext cx="1249450" cy="124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33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2521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Team conflict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30800" y="1202025"/>
            <a:ext cx="8282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During a debugging session, as Jiaxin and Thao are editing the same file (bug metric) at the same time due to the lack of communication, a clash were resulted.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Jiaxin </a:t>
            </a:r>
            <a:r>
              <a:rPr lang="en-GB"/>
              <a:t>accidentally</a:t>
            </a:r>
            <a:r>
              <a:rPr lang="en-GB"/>
              <a:t> merged the branch and the works Thao edited that afternoon were lost. Luckly, our team google</a:t>
            </a:r>
            <a:r>
              <a:rPr lang="en-GB"/>
              <a:t>d</a:t>
            </a:r>
            <a:r>
              <a:rPr lang="en-GB"/>
              <a:t> and found a way to revert the change and get the changes back. After this incident, we are much more careful while editing the files.</a:t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4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4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311700" y="198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facts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35"/>
          <p:cNvPicPr preferRelativeResize="0"/>
          <p:nvPr/>
        </p:nvPicPr>
        <p:blipFill rotWithShape="1">
          <a:blip r:embed="rId3">
            <a:alphaModFix/>
          </a:blip>
          <a:srcRect b="11402" l="0" r="0" t="0"/>
          <a:stretch/>
        </p:blipFill>
        <p:spPr>
          <a:xfrm>
            <a:off x="6135886" y="788175"/>
            <a:ext cx="2900963" cy="15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5"/>
          <p:cNvSpPr/>
          <p:nvPr/>
        </p:nvSpPr>
        <p:spPr>
          <a:xfrm>
            <a:off x="311700" y="1053450"/>
            <a:ext cx="2486100" cy="151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Jia Hui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Was once Zhen Hui’s senior back in their Primary School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311700" y="3010250"/>
            <a:ext cx="2486100" cy="151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Andrew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Bubble tea lover. Drinks bubble tea everyday, sometimes up to 3 cups a day!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6495475" y="3010250"/>
            <a:ext cx="2486100" cy="151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CFE2F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Thao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Only watches Korean Drama with male lead older than her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5"/>
          <p:cNvSpPr/>
          <p:nvPr/>
        </p:nvSpPr>
        <p:spPr>
          <a:xfrm>
            <a:off x="3328938" y="3010250"/>
            <a:ext cx="2486100" cy="151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2E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Zhen Hui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Has a brother currently studying in SMU SIS Year 2 too!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3328950" y="1053450"/>
            <a:ext cx="2486100" cy="1518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Open Sans"/>
                <a:ea typeface="Open Sans"/>
                <a:cs typeface="Open Sans"/>
                <a:sym typeface="Open Sans"/>
              </a:rPr>
              <a:t>Jia Xin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Open Sans"/>
                <a:ea typeface="Open Sans"/>
                <a:cs typeface="Open Sans"/>
                <a:sym typeface="Open Sans"/>
              </a:rPr>
              <a:t>Huge fan of Doraemon and Naruto!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5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5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5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idx="4294967295" type="title"/>
          </p:nvPr>
        </p:nvSpPr>
        <p:spPr>
          <a:xfrm>
            <a:off x="2108400" y="1949850"/>
            <a:ext cx="4927200" cy="12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 OF PRESENTATION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 rot="5400000">
            <a:off x="4289100" y="2961475"/>
            <a:ext cx="5658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:)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3077100" y="1768050"/>
            <a:ext cx="2989800" cy="1607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sz="3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13" y="1985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- Planned vs Actual </a:t>
            </a:r>
            <a:endParaRPr/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336200" y="90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{8F667880-21D1-47EE-9BDD-66E6A73F17BE}</a:tableStyleId>
              </a:tblPr>
              <a:tblGrid>
                <a:gridCol w="1052925"/>
                <a:gridCol w="1718450"/>
                <a:gridCol w="1386475"/>
                <a:gridCol w="1290550"/>
                <a:gridCol w="3023250"/>
              </a:tblGrid>
              <a:tr h="61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Iteration 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function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Planned hour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Actual hour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Explanation</a:t>
                      </a: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66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Login functions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</a:t>
                      </a: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ootstrap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76.1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Longer debugging session than expected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66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Bidding functions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60.0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48.5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Didn’t do testing and debugging as planned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840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Clearing logics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53.5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followed the planned schedule and things went smoothly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103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Debugging and testing 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32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33.25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 followed the planned schedule and things went smoothly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" name="Google Shape;86;p16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9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Schedule 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Did you drop any functionalities, implement any additional functionalities, and/or use any frameworks or external </a:t>
            </a:r>
            <a:r>
              <a:rPr lang="en-GB"/>
              <a:t>libraries</a:t>
            </a:r>
            <a:r>
              <a:rPr lang="en-GB"/>
              <a:t>?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6000"/>
              <a:t>NO</a:t>
            </a:r>
            <a:endParaRPr sz="6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18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 - Pair Programming  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341350" y="1124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{8F667880-21D1-47EE-9BDD-66E6A73F17BE}</a:tableStyleId>
              </a:tblPr>
              <a:tblGrid>
                <a:gridCol w="2115325"/>
                <a:gridCol w="2115325"/>
                <a:gridCol w="2115325"/>
                <a:gridCol w="2115325"/>
              </a:tblGrid>
              <a:tr h="45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Weeks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PP 1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PP 2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PP 3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5-7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Zhenhui &amp; Jiaxin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Thao &amp; Jiahui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7-9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Zhenhui &amp; Jiahui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Jiaxin &amp; Andrew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Thao &amp; Andrew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9-11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Jiaxin &amp; Zhenhui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Andrew &amp; Thao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  <a:tr h="756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11-13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Zhenhui &amp; Thao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Jiahui &amp; Andrew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187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 - Programming tasks allocation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912700" y="118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{8F667880-21D1-47EE-9BDD-66E6A73F17BE}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Andrew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Jiahui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Jiaxin 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Zhenhui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Thao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Starting and clearing rounds feature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View bidding result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JSON web services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Admin feature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Bid for a section feature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Drop bid feature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Login feature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Starting and clearing rounds feature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Drop section feature 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Login feature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Bid for a section feature </a:t>
                      </a:r>
                      <a:r>
                        <a:rPr lang="en-GB"/>
                        <a:t>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Drop bid feature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Drop section feature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Bid status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(JSON)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Admin feature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View bidding result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GB"/>
                        <a:t>JSON web services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 title="Chart"/>
          <p:cNvPicPr preferRelativeResize="0"/>
          <p:nvPr/>
        </p:nvPicPr>
        <p:blipFill rotWithShape="1">
          <a:blip r:embed="rId3">
            <a:alphaModFix/>
          </a:blip>
          <a:srcRect b="4272" l="0" r="0" t="3451"/>
          <a:stretch/>
        </p:blipFill>
        <p:spPr>
          <a:xfrm>
            <a:off x="2068388" y="2065908"/>
            <a:ext cx="5007225" cy="2851742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 </a:t>
            </a:r>
            <a:endParaRPr/>
          </a:p>
        </p:txBody>
      </p:sp>
      <p:graphicFrame>
        <p:nvGraphicFramePr>
          <p:cNvPr id="126" name="Google Shape;126;p20"/>
          <p:cNvGraphicFramePr/>
          <p:nvPr/>
        </p:nvGraphicFramePr>
        <p:xfrm>
          <a:off x="46288" y="7074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{8F667880-21D1-47EE-9BDD-66E6A73F17BE}</a:tableStyleId>
              </a:tblPr>
              <a:tblGrid>
                <a:gridCol w="2742750"/>
                <a:gridCol w="1134675"/>
                <a:gridCol w="1224575"/>
                <a:gridCol w="1329575"/>
                <a:gridCol w="1296150"/>
                <a:gridCol w="1323675"/>
              </a:tblGrid>
              <a:tr h="30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Jiaxin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Andrew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Thao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Jia</a:t>
                      </a: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</a:t>
                      </a: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ui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Zhenhui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3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Programming hours  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54.5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65.85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60.1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65.25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Non-programming hours</a:t>
                      </a:r>
                      <a:endParaRPr b="1"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44.75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42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43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39.5</a:t>
                      </a:r>
                      <a:endParaRPr sz="15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28575" marL="28575" anchor="b">
                    <a:lnL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20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99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Breakdown of work - Programming hours 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0" y="4965600"/>
            <a:ext cx="2314800" cy="177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Schedule</a:t>
            </a:r>
            <a:endParaRPr b="1"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23148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Bug Metrics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21"/>
          <p:cNvSpPr/>
          <p:nvPr/>
        </p:nvSpPr>
        <p:spPr>
          <a:xfrm>
            <a:off x="4629600" y="4965600"/>
            <a:ext cx="23148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6944400" y="4965600"/>
            <a:ext cx="2199600" cy="17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Others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75" y="1006025"/>
            <a:ext cx="5747453" cy="35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